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hGfDKU2JnJHU3R5RqQanIFxS/0m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ke Bader" initials="" lastIdx="1" clrIdx="0"/>
  <p:cmAuthor id="1" name="Jack Jones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1C303C3-74AA-400C-8E09-757842E7D968}">
  <a:tblStyle styleId="{B1C303C3-74AA-400C-8E09-757842E7D968}" styleName="Table_0">
    <a:wholeTbl>
      <a:tcTxStyle b="off" i="off">
        <a:font>
          <a:latin typeface="Arial"/>
          <a:ea typeface="Arial"/>
          <a:cs typeface="Arial"/>
        </a:font>
        <a:schemeClr val="lt1"/>
      </a:tcTxStyle>
      <a:tcStyle>
        <a:tcBdr>
          <a:left>
            <a:ln w="9525" cap="flat" cmpd="sng">
              <a:solidFill>
                <a:srgbClr val="C3C3C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C3C3C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C3C3C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C3C3C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</a:tcBdr>
      </a:tcStyle>
    </a:lastCol>
    <a:firstCol>
      <a:tcTxStyle b="on" i="off"/>
      <a:tcStyle>
        <a:tcBdr>
          <a:right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firstCol>
    <a:lastRow>
      <a:tcTxStyle b="on" i="off"/>
      <a:tcStyle>
        <a:tcBdr>
          <a:top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seCell>
    <a:swCell>
      <a:tcTxStyle/>
      <a:tcStyle>
        <a:tcBdr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swCell>
    <a:firstRow>
      <a:tcTxStyle b="on" i="off"/>
      <a:tcStyle>
        <a:tcBdr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8"/>
    <p:restoredTop sz="94653"/>
  </p:normalViewPr>
  <p:slideViewPr>
    <p:cSldViewPr snapToGrid="0">
      <p:cViewPr varScale="1">
        <p:scale>
          <a:sx n="169" d="100"/>
          <a:sy n="169" d="100"/>
        </p:scale>
        <p:origin x="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" name="Google Shape;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890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000"/>
              <a:buFont typeface="Twentieth Century"/>
              <a:buNone/>
              <a:defRPr>
                <a:solidFill>
                  <a:srgbClr val="FFC00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sldNum" idx="12"/>
          </p:nvPr>
        </p:nvSpPr>
        <p:spPr>
          <a:xfrm>
            <a:off x="9155072" y="6231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890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000"/>
              <a:buFont typeface="Twentieth Century"/>
              <a:buNone/>
              <a:defRPr>
                <a:solidFill>
                  <a:srgbClr val="FFC00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838200" y="1554480"/>
            <a:ext cx="10515600" cy="462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9155072" y="6231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000"/>
              <a:buFont typeface="Twentieth Century"/>
              <a:buNone/>
              <a:defRPr>
                <a:solidFill>
                  <a:srgbClr val="FFC00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9155072" y="6231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890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000"/>
              <a:buFont typeface="Twentieth Century"/>
              <a:buNone/>
              <a:defRPr>
                <a:solidFill>
                  <a:srgbClr val="FFC00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9155072" y="6231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9155072" y="6231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200"/>
              <a:buFont typeface="Twentieth Centur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ldNum" idx="12"/>
          </p:nvPr>
        </p:nvSpPr>
        <p:spPr>
          <a:xfrm>
            <a:off x="9155072" y="6231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3200"/>
              <a:buFont typeface="Twentieth Centur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9155072" y="6231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890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9155072" y="6231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sldNum" idx="12"/>
          </p:nvPr>
        </p:nvSpPr>
        <p:spPr>
          <a:xfrm>
            <a:off x="9155072" y="6231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890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000"/>
              <a:buFont typeface="Twentieth Century"/>
              <a:buNone/>
              <a:defRPr sz="4000" b="0" i="0" u="none" strike="noStrike" cap="none">
                <a:solidFill>
                  <a:srgbClr val="FFC00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838200" y="1396869"/>
            <a:ext cx="10515600" cy="467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/>
          <p:nvPr/>
        </p:nvSpPr>
        <p:spPr>
          <a:xfrm>
            <a:off x="182880" y="6074229"/>
            <a:ext cx="1658983" cy="653142"/>
          </a:xfrm>
          <a:prstGeom prst="rect">
            <a:avLst/>
          </a:prstGeom>
          <a:solidFill>
            <a:srgbClr val="03002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" name="Google Shape;13;p5"/>
          <p:cNvSpPr txBox="1"/>
          <p:nvPr/>
        </p:nvSpPr>
        <p:spPr>
          <a:xfrm>
            <a:off x="742950" y="6215876"/>
            <a:ext cx="377190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Copyright 2023 FAIR Institute, Inc.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"/>
          <p:cNvGrpSpPr/>
          <p:nvPr/>
        </p:nvGrpSpPr>
        <p:grpSpPr>
          <a:xfrm>
            <a:off x="1160921" y="1937779"/>
            <a:ext cx="8662087" cy="3089155"/>
            <a:chOff x="1499871" y="2359561"/>
            <a:chExt cx="8662087" cy="3089155"/>
          </a:xfrm>
        </p:grpSpPr>
        <p:sp>
          <p:nvSpPr>
            <p:cNvPr id="57" name="Google Shape;57;p1"/>
            <p:cNvSpPr txBox="1"/>
            <p:nvPr/>
          </p:nvSpPr>
          <p:spPr>
            <a:xfrm>
              <a:off x="1499871" y="2359561"/>
              <a:ext cx="8662087" cy="1754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5C834"/>
                </a:buClr>
                <a:buSzPts val="3600"/>
                <a:buFont typeface="Twentieth Century"/>
                <a:buNone/>
              </a:pPr>
              <a:r>
                <a:rPr lang="en-US" sz="3600" b="1" i="0" u="none" strike="noStrike" cap="none">
                  <a:solidFill>
                    <a:srgbClr val="F5C834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What the New SEC Regulation on 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5C834"/>
                </a:buClr>
                <a:buSzPts val="3600"/>
                <a:buFont typeface="Twentieth Century"/>
                <a:buNone/>
              </a:pPr>
              <a:r>
                <a:rPr lang="en-US" sz="3600" b="1" i="0" u="none" strike="noStrike" cap="none">
                  <a:solidFill>
                    <a:srgbClr val="F5C834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Cyber Reporting Means for the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5C834"/>
                </a:buClr>
                <a:buSzPts val="3600"/>
                <a:buFont typeface="Twentieth Century"/>
                <a:buNone/>
              </a:pPr>
              <a:r>
                <a:rPr lang="en-US" sz="3600" b="1" i="0" u="none" strike="noStrike" cap="none">
                  <a:solidFill>
                    <a:srgbClr val="F5C834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Risk Management Profession</a:t>
              </a:r>
              <a:endParaRPr/>
            </a:p>
          </p:txBody>
        </p:sp>
        <p:sp>
          <p:nvSpPr>
            <p:cNvPr id="58" name="Google Shape;58;p1"/>
            <p:cNvSpPr txBox="1"/>
            <p:nvPr/>
          </p:nvSpPr>
          <p:spPr>
            <a:xfrm>
              <a:off x="1570168" y="4478076"/>
              <a:ext cx="6840819" cy="9706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rm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en-US" sz="24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FAIR Institute</a:t>
              </a:r>
              <a:endParaRPr/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en-US" sz="2400" b="0" i="0" u="none" strike="noStrike" cap="none">
                  <a:solidFill>
                    <a:schemeClr val="lt1"/>
                  </a:solidFill>
                  <a:latin typeface="Twentieth Century"/>
                  <a:ea typeface="Twentieth Century"/>
                  <a:cs typeface="Twentieth Century"/>
                  <a:sym typeface="Twentieth Century"/>
                </a:rPr>
                <a:t>August 8, 2023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59" name="Google Shape;59;p1"/>
          <p:cNvCxnSpPr/>
          <p:nvPr/>
        </p:nvCxnSpPr>
        <p:spPr>
          <a:xfrm>
            <a:off x="1231209" y="3822847"/>
            <a:ext cx="8521509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" name="Google Shape;60;p1"/>
          <p:cNvCxnSpPr/>
          <p:nvPr/>
        </p:nvCxnSpPr>
        <p:spPr>
          <a:xfrm>
            <a:off x="1231218" y="5024234"/>
            <a:ext cx="7682277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" name="Google Shape;61;p1"/>
          <p:cNvSpPr txBox="1">
            <a:spLocks noGrp="1"/>
          </p:cNvSpPr>
          <p:nvPr>
            <p:ph type="sldNum" idx="12"/>
          </p:nvPr>
        </p:nvSpPr>
        <p:spPr>
          <a:xfrm>
            <a:off x="9155072" y="6231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grpSp>
        <p:nvGrpSpPr>
          <p:cNvPr id="62" name="Google Shape;62;p1"/>
          <p:cNvGrpSpPr/>
          <p:nvPr/>
        </p:nvGrpSpPr>
        <p:grpSpPr>
          <a:xfrm rot="5400000">
            <a:off x="5586343" y="1911161"/>
            <a:ext cx="6858003" cy="3035680"/>
            <a:chOff x="-7088" y="-800986"/>
            <a:chExt cx="12193163" cy="3386375"/>
          </a:xfrm>
        </p:grpSpPr>
        <p:sp>
          <p:nvSpPr>
            <p:cNvPr id="63" name="Google Shape;63;p1"/>
            <p:cNvSpPr/>
            <p:nvPr/>
          </p:nvSpPr>
          <p:spPr>
            <a:xfrm>
              <a:off x="-7088" y="-800986"/>
              <a:ext cx="4841357" cy="2535770"/>
            </a:xfrm>
            <a:custGeom>
              <a:avLst/>
              <a:gdLst/>
              <a:ahLst/>
              <a:cxnLst/>
              <a:rect l="l" t="t" r="r" b="b"/>
              <a:pathLst>
                <a:path w="5273748" h="3586716" extrusionOk="0">
                  <a:moveTo>
                    <a:pt x="0" y="2750288"/>
                  </a:moveTo>
                  <a:lnTo>
                    <a:pt x="5273748" y="0"/>
                  </a:lnTo>
                  <a:lnTo>
                    <a:pt x="5273748" y="1928037"/>
                  </a:lnTo>
                  <a:lnTo>
                    <a:pt x="14176" y="3586716"/>
                  </a:lnTo>
                  <a:lnTo>
                    <a:pt x="0" y="2750288"/>
                  </a:ln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ffectLst>
              <a:outerShdw blurRad="304800" dist="152400" dir="10800000" algn="r" rotWithShape="0">
                <a:srgbClr val="000000">
                  <a:alpha val="5333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 flipH="1">
              <a:off x="4834269" y="-800986"/>
              <a:ext cx="7351805" cy="3386375"/>
            </a:xfrm>
            <a:custGeom>
              <a:avLst/>
              <a:gdLst/>
              <a:ahLst/>
              <a:cxnLst/>
              <a:rect l="l" t="t" r="r" b="b"/>
              <a:pathLst>
                <a:path w="8008407" h="4789852" extrusionOk="0">
                  <a:moveTo>
                    <a:pt x="1267" y="4073737"/>
                  </a:moveTo>
                  <a:lnTo>
                    <a:pt x="8008407" y="0"/>
                  </a:lnTo>
                  <a:lnTo>
                    <a:pt x="8008407" y="1928037"/>
                  </a:lnTo>
                  <a:lnTo>
                    <a:pt x="0" y="4789852"/>
                  </a:lnTo>
                  <a:cubicBezTo>
                    <a:pt x="422" y="4551147"/>
                    <a:pt x="845" y="4312442"/>
                    <a:pt x="1267" y="4073737"/>
                  </a:cubicBezTo>
                  <a:close/>
                </a:path>
              </a:pathLst>
            </a:custGeom>
            <a:solidFill>
              <a:srgbClr val="2F5496"/>
            </a:solidFill>
            <a:ln>
              <a:noFill/>
            </a:ln>
            <a:effectLst>
              <a:outerShdw blurRad="304800" dist="152400" dir="10800000" algn="r" rotWithShape="0">
                <a:srgbClr val="000000">
                  <a:alpha val="5333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2860" y="276851"/>
              <a:ext cx="4831411" cy="1457932"/>
            </a:xfrm>
            <a:custGeom>
              <a:avLst/>
              <a:gdLst/>
              <a:ahLst/>
              <a:cxnLst/>
              <a:rect l="l" t="t" r="r" b="b"/>
              <a:pathLst>
                <a:path w="4831411" h="1457932" extrusionOk="0">
                  <a:moveTo>
                    <a:pt x="4831411" y="0"/>
                  </a:moveTo>
                  <a:lnTo>
                    <a:pt x="4831411" y="285264"/>
                  </a:lnTo>
                  <a:lnTo>
                    <a:pt x="3067" y="1457932"/>
                  </a:lnTo>
                  <a:lnTo>
                    <a:pt x="0" y="1318590"/>
                  </a:lnTo>
                  <a:close/>
                </a:path>
              </a:pathLst>
            </a:custGeom>
            <a:solidFill>
              <a:srgbClr val="2F5496"/>
            </a:solidFill>
            <a:ln>
              <a:noFill/>
            </a:ln>
            <a:effectLst>
              <a:outerShdw blurRad="304800" dist="152400" dir="10800000" algn="r" rotWithShape="0">
                <a:srgbClr val="000000">
                  <a:alpha val="5333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 flipH="1">
              <a:off x="4834270" y="271761"/>
              <a:ext cx="7351805" cy="2313628"/>
            </a:xfrm>
            <a:custGeom>
              <a:avLst/>
              <a:gdLst/>
              <a:ahLst/>
              <a:cxnLst/>
              <a:rect l="l" t="t" r="r" b="b"/>
              <a:pathLst>
                <a:path w="7351805" h="2313628" extrusionOk="0">
                  <a:moveTo>
                    <a:pt x="7351805" y="0"/>
                  </a:moveTo>
                  <a:lnTo>
                    <a:pt x="189" y="2231496"/>
                  </a:lnTo>
                  <a:lnTo>
                    <a:pt x="0" y="2313628"/>
                  </a:lnTo>
                  <a:lnTo>
                    <a:pt x="7351805" y="290355"/>
                  </a:lnTo>
                  <a:close/>
                </a:path>
              </a:pathLst>
            </a:custGeom>
            <a:solidFill>
              <a:srgbClr val="1F3864"/>
            </a:solidFill>
            <a:ln>
              <a:noFill/>
            </a:ln>
            <a:effectLst>
              <a:outerShdw blurRad="304800" dist="152400" dir="10800000" algn="r" rotWithShape="0">
                <a:srgbClr val="000000">
                  <a:alpha val="5333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wentieth Century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"/>
          <p:cNvSpPr txBox="1">
            <a:spLocks noGrp="1"/>
          </p:cNvSpPr>
          <p:nvPr>
            <p:ph type="sldNum" idx="12"/>
          </p:nvPr>
        </p:nvSpPr>
        <p:spPr>
          <a:xfrm>
            <a:off x="9155072" y="6231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72" name="Google Shape;72;p2" descr="Jack_Jones"/>
          <p:cNvPicPr preferRelativeResize="0"/>
          <p:nvPr/>
        </p:nvPicPr>
        <p:blipFill rotWithShape="1">
          <a:blip r:embed="rId3">
            <a:alphaModFix/>
          </a:blip>
          <a:srcRect t="1028" b="32306"/>
          <a:stretch/>
        </p:blipFill>
        <p:spPr>
          <a:xfrm>
            <a:off x="9199422" y="1870502"/>
            <a:ext cx="2011680" cy="2011680"/>
          </a:xfrm>
          <a:prstGeom prst="ellipse">
            <a:avLst/>
          </a:prstGeom>
          <a:noFill/>
          <a:ln>
            <a:noFill/>
          </a:ln>
        </p:spPr>
      </p:pic>
      <p:sp>
        <p:nvSpPr>
          <p:cNvPr id="73" name="Google Shape;73;p2"/>
          <p:cNvSpPr txBox="1"/>
          <p:nvPr/>
        </p:nvSpPr>
        <p:spPr>
          <a:xfrm>
            <a:off x="9283653" y="4233177"/>
            <a:ext cx="184321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Jack Jones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Chairman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FAIR Institute</a:t>
            </a:r>
            <a:endParaRPr/>
          </a:p>
        </p:txBody>
      </p:sp>
      <p:pic>
        <p:nvPicPr>
          <p:cNvPr id="74" name="Google Shape;74;p2" descr="Rick Borden_9695_bw_max_cropped"/>
          <p:cNvPicPr preferRelativeResize="0"/>
          <p:nvPr/>
        </p:nvPicPr>
        <p:blipFill rotWithShape="1">
          <a:blip r:embed="rId4">
            <a:alphaModFix/>
          </a:blip>
          <a:srcRect t="1317" b="13213"/>
          <a:stretch/>
        </p:blipFill>
        <p:spPr>
          <a:xfrm>
            <a:off x="811845" y="1870502"/>
            <a:ext cx="2011680" cy="201168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75" name="Google Shape;75;p2" descr="JR Williamson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07704" y="1870502"/>
            <a:ext cx="2011680" cy="201168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76" name="Google Shape;76;p2" descr="Cody Scott - NASA - FAIR Conference 2020"/>
          <p:cNvPicPr preferRelativeResize="0"/>
          <p:nvPr/>
        </p:nvPicPr>
        <p:blipFill rotWithShape="1">
          <a:blip r:embed="rId6">
            <a:alphaModFix/>
          </a:blip>
          <a:srcRect t="9239" b="9239"/>
          <a:stretch/>
        </p:blipFill>
        <p:spPr>
          <a:xfrm>
            <a:off x="6403563" y="1870502"/>
            <a:ext cx="2011680" cy="2011680"/>
          </a:xfrm>
          <a:prstGeom prst="ellipse">
            <a:avLst/>
          </a:prstGeom>
          <a:noFill/>
          <a:ln>
            <a:noFill/>
          </a:ln>
        </p:spPr>
      </p:pic>
      <p:sp>
        <p:nvSpPr>
          <p:cNvPr id="77" name="Google Shape;77;p2"/>
          <p:cNvSpPr txBox="1"/>
          <p:nvPr/>
        </p:nvSpPr>
        <p:spPr>
          <a:xfrm>
            <a:off x="548070" y="4233177"/>
            <a:ext cx="2539229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Rick Borden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Cyber and Privacy Partner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Frankfurt Kurnit Klein &amp; Selz</a:t>
            </a:r>
            <a:endParaRPr/>
          </a:p>
        </p:txBody>
      </p:sp>
      <p:sp>
        <p:nvSpPr>
          <p:cNvPr id="78" name="Google Shape;78;p2"/>
          <p:cNvSpPr txBox="1"/>
          <p:nvPr/>
        </p:nvSpPr>
        <p:spPr>
          <a:xfrm>
            <a:off x="3691935" y="4233177"/>
            <a:ext cx="184321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JR Williamson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SVP &amp; CISO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Leidos</a:t>
            </a:r>
            <a:endParaRPr/>
          </a:p>
        </p:txBody>
      </p:sp>
      <p:sp>
        <p:nvSpPr>
          <p:cNvPr id="79" name="Google Shape;79;p2"/>
          <p:cNvSpPr txBox="1"/>
          <p:nvPr/>
        </p:nvSpPr>
        <p:spPr>
          <a:xfrm>
            <a:off x="6191125" y="4233177"/>
            <a:ext cx="2436555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Cody Scott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Sr. Analyst, Security &amp; Risk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Forrester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 txBox="1">
            <a:spLocks noGrp="1"/>
          </p:cNvSpPr>
          <p:nvPr>
            <p:ph type="sldNum" idx="12"/>
          </p:nvPr>
        </p:nvSpPr>
        <p:spPr>
          <a:xfrm>
            <a:off x="9155072" y="6231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graphicFrame>
        <p:nvGraphicFramePr>
          <p:cNvPr id="85" name="Google Shape;85;p3"/>
          <p:cNvGraphicFramePr/>
          <p:nvPr/>
        </p:nvGraphicFramePr>
        <p:xfrm>
          <a:off x="3369725" y="1358880"/>
          <a:ext cx="8128000" cy="365125"/>
        </p:xfrm>
        <a:graphic>
          <a:graphicData uri="http://schemas.openxmlformats.org/drawingml/2006/table">
            <a:tbl>
              <a:tblPr firstRow="1" bandRow="1">
                <a:gradFill>
                  <a:gsLst>
                    <a:gs pos="0">
                      <a:schemeClr val="accent5"/>
                    </a:gs>
                    <a:gs pos="100000">
                      <a:srgbClr val="C3C3C3"/>
                    </a:gs>
                  </a:gsLst>
                  <a:lin ang="16200000" scaled="0"/>
                </a:gradFill>
                <a:tableStyleId>{B1C303C3-74AA-400C-8E09-757842E7D968}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Necessary Capabilities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" name="Google Shape;86;p3"/>
          <p:cNvGraphicFramePr/>
          <p:nvPr/>
        </p:nvGraphicFramePr>
        <p:xfrm>
          <a:off x="739619" y="1358880"/>
          <a:ext cx="2418875" cy="365750"/>
        </p:xfrm>
        <a:graphic>
          <a:graphicData uri="http://schemas.openxmlformats.org/drawingml/2006/table">
            <a:tbl>
              <a:tblPr firstRow="1" bandRow="1">
                <a:noFill/>
                <a:tableStyleId>{B1C303C3-74AA-400C-8E09-757842E7D968}</a:tableStyleId>
              </a:tblPr>
              <a:tblGrid>
                <a:gridCol w="241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SEC Element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7" name="Google Shape;87;p3"/>
          <p:cNvSpPr/>
          <p:nvPr/>
        </p:nvSpPr>
        <p:spPr>
          <a:xfrm>
            <a:off x="739619" y="1874141"/>
            <a:ext cx="2418878" cy="11423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Cyber Risk Management &amp; Strategy</a:t>
            </a:r>
            <a:endParaRPr/>
          </a:p>
        </p:txBody>
      </p:sp>
      <p:sp>
        <p:nvSpPr>
          <p:cNvPr id="88" name="Google Shape;88;p3"/>
          <p:cNvSpPr/>
          <p:nvPr/>
        </p:nvSpPr>
        <p:spPr>
          <a:xfrm>
            <a:off x="739619" y="3124831"/>
            <a:ext cx="2418878" cy="1143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Cyber Incident Reporting</a:t>
            </a:r>
            <a:endParaRPr/>
          </a:p>
        </p:txBody>
      </p:sp>
      <p:sp>
        <p:nvSpPr>
          <p:cNvPr id="89" name="Google Shape;89;p3"/>
          <p:cNvSpPr/>
          <p:nvPr/>
        </p:nvSpPr>
        <p:spPr>
          <a:xfrm>
            <a:off x="739619" y="4390631"/>
            <a:ext cx="2418878" cy="1143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Cyber Governance</a:t>
            </a:r>
            <a:endParaRPr/>
          </a:p>
        </p:txBody>
      </p:sp>
      <p:sp>
        <p:nvSpPr>
          <p:cNvPr id="90" name="Google Shape;90;p3"/>
          <p:cNvSpPr/>
          <p:nvPr/>
        </p:nvSpPr>
        <p:spPr>
          <a:xfrm>
            <a:off x="3369725" y="1874140"/>
            <a:ext cx="1920240" cy="1143000"/>
          </a:xfrm>
          <a:prstGeom prst="rect">
            <a:avLst/>
          </a:prstGeom>
          <a:gradFill>
            <a:gsLst>
              <a:gs pos="0">
                <a:srgbClr val="858585"/>
              </a:gs>
              <a:gs pos="97000">
                <a:srgbClr val="858585"/>
              </a:gs>
              <a:gs pos="100000">
                <a:srgbClr val="949494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Cybersecurity risk management program</a:t>
            </a:r>
            <a:endParaRPr dirty="0"/>
          </a:p>
        </p:txBody>
      </p:sp>
      <p:sp>
        <p:nvSpPr>
          <p:cNvPr id="91" name="Google Shape;91;p3"/>
          <p:cNvSpPr/>
          <p:nvPr/>
        </p:nvSpPr>
        <p:spPr>
          <a:xfrm>
            <a:off x="5435400" y="1874139"/>
            <a:ext cx="1920240" cy="1142375"/>
          </a:xfrm>
          <a:prstGeom prst="rect">
            <a:avLst/>
          </a:prstGeom>
          <a:gradFill>
            <a:gsLst>
              <a:gs pos="0">
                <a:srgbClr val="858585"/>
              </a:gs>
              <a:gs pos="97000">
                <a:srgbClr val="858585"/>
              </a:gs>
              <a:gs pos="100000">
                <a:srgbClr val="949494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Enterprise cyber risk assessment </a:t>
            </a:r>
            <a:endParaRPr dirty="0"/>
          </a:p>
        </p:txBody>
      </p:sp>
      <p:sp>
        <p:nvSpPr>
          <p:cNvPr id="92" name="Google Shape;92;p3"/>
          <p:cNvSpPr/>
          <p:nvPr/>
        </p:nvSpPr>
        <p:spPr>
          <a:xfrm>
            <a:off x="7501075" y="1874139"/>
            <a:ext cx="1920240" cy="1142375"/>
          </a:xfrm>
          <a:prstGeom prst="rect">
            <a:avLst/>
          </a:prstGeom>
          <a:gradFill>
            <a:gsLst>
              <a:gs pos="0">
                <a:srgbClr val="858585"/>
              </a:gs>
              <a:gs pos="97000">
                <a:srgbClr val="858585"/>
              </a:gs>
              <a:gs pos="100000">
                <a:srgbClr val="949494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Cybersecurity policies and standards</a:t>
            </a:r>
            <a:endParaRPr/>
          </a:p>
        </p:txBody>
      </p:sp>
      <p:sp>
        <p:nvSpPr>
          <p:cNvPr id="93" name="Google Shape;93;p3"/>
          <p:cNvSpPr/>
          <p:nvPr/>
        </p:nvSpPr>
        <p:spPr>
          <a:xfrm>
            <a:off x="9566750" y="1874139"/>
            <a:ext cx="1920240" cy="1142375"/>
          </a:xfrm>
          <a:prstGeom prst="rect">
            <a:avLst/>
          </a:prstGeom>
          <a:gradFill>
            <a:gsLst>
              <a:gs pos="0">
                <a:srgbClr val="858585"/>
              </a:gs>
              <a:gs pos="97000">
                <a:srgbClr val="858585"/>
              </a:gs>
              <a:gs pos="100000">
                <a:srgbClr val="949494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Monitoring &amp; reporting of cyber resilience and posture</a:t>
            </a:r>
            <a:endParaRPr dirty="0"/>
          </a:p>
        </p:txBody>
      </p:sp>
      <p:sp>
        <p:nvSpPr>
          <p:cNvPr id="94" name="Google Shape;94;p3"/>
          <p:cNvSpPr/>
          <p:nvPr/>
        </p:nvSpPr>
        <p:spPr>
          <a:xfrm>
            <a:off x="3369725" y="3124832"/>
            <a:ext cx="1920240" cy="1143000"/>
          </a:xfrm>
          <a:prstGeom prst="rect">
            <a:avLst/>
          </a:prstGeom>
          <a:gradFill>
            <a:gsLst>
              <a:gs pos="0">
                <a:srgbClr val="858585"/>
              </a:gs>
              <a:gs pos="97000">
                <a:srgbClr val="858585"/>
              </a:gs>
              <a:gs pos="100000">
                <a:srgbClr val="949494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Security event </a:t>
            </a:r>
            <a:r>
              <a:rPr lang="en-US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monitoring &amp; detection 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(team, process, tools)</a:t>
            </a:r>
            <a:endParaRPr dirty="0"/>
          </a:p>
        </p:txBody>
      </p:sp>
      <p:sp>
        <p:nvSpPr>
          <p:cNvPr id="95" name="Google Shape;95;p3"/>
          <p:cNvSpPr/>
          <p:nvPr/>
        </p:nvSpPr>
        <p:spPr>
          <a:xfrm>
            <a:off x="5435400" y="3124831"/>
            <a:ext cx="1920240" cy="1142375"/>
          </a:xfrm>
          <a:prstGeom prst="rect">
            <a:avLst/>
          </a:prstGeom>
          <a:gradFill>
            <a:gsLst>
              <a:gs pos="0">
                <a:srgbClr val="858585"/>
              </a:gs>
              <a:gs pos="97000">
                <a:srgbClr val="858585"/>
              </a:gs>
              <a:gs pos="100000">
                <a:srgbClr val="949494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Incident &amp; crisis response 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(team, process, tooling)</a:t>
            </a:r>
            <a:endParaRPr dirty="0"/>
          </a:p>
        </p:txBody>
      </p:sp>
      <p:sp>
        <p:nvSpPr>
          <p:cNvPr id="96" name="Google Shape;96;p3"/>
          <p:cNvSpPr/>
          <p:nvPr/>
        </p:nvSpPr>
        <p:spPr>
          <a:xfrm>
            <a:off x="7501075" y="3124831"/>
            <a:ext cx="1920240" cy="1142375"/>
          </a:xfrm>
          <a:prstGeom prst="rect">
            <a:avLst/>
          </a:prstGeom>
          <a:gradFill>
            <a:gsLst>
              <a:gs pos="0">
                <a:srgbClr val="858585"/>
              </a:gs>
              <a:gs pos="97000">
                <a:srgbClr val="858585"/>
              </a:gs>
              <a:gs pos="100000">
                <a:srgbClr val="949494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Process to determine </a:t>
            </a: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incident materiality </a:t>
            </a:r>
            <a:endParaRPr/>
          </a:p>
        </p:txBody>
      </p:sp>
      <p:sp>
        <p:nvSpPr>
          <p:cNvPr id="97" name="Google Shape;97;p3"/>
          <p:cNvSpPr/>
          <p:nvPr/>
        </p:nvSpPr>
        <p:spPr>
          <a:xfrm>
            <a:off x="9566750" y="3124831"/>
            <a:ext cx="1920240" cy="1142375"/>
          </a:xfrm>
          <a:prstGeom prst="rect">
            <a:avLst/>
          </a:prstGeom>
          <a:gradFill>
            <a:gsLst>
              <a:gs pos="0">
                <a:srgbClr val="858585"/>
              </a:gs>
              <a:gs pos="97000">
                <a:srgbClr val="858585"/>
              </a:gs>
              <a:gs pos="100000">
                <a:srgbClr val="949494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Incident</a:t>
            </a: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register</a:t>
            </a: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&amp; practiced process to drive </a:t>
            </a: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4-day &amp; periodic reporting obligation </a:t>
            </a:r>
            <a:endParaRPr/>
          </a:p>
        </p:txBody>
      </p:sp>
      <p:sp>
        <p:nvSpPr>
          <p:cNvPr id="98" name="Google Shape;98;p3"/>
          <p:cNvSpPr/>
          <p:nvPr/>
        </p:nvSpPr>
        <p:spPr>
          <a:xfrm>
            <a:off x="3369725" y="4392205"/>
            <a:ext cx="2582692" cy="1143000"/>
          </a:xfrm>
          <a:prstGeom prst="rect">
            <a:avLst/>
          </a:prstGeom>
          <a:gradFill>
            <a:gsLst>
              <a:gs pos="0">
                <a:srgbClr val="858585"/>
              </a:gs>
              <a:gs pos="97000">
                <a:srgbClr val="858585"/>
              </a:gs>
              <a:gs pos="100000">
                <a:srgbClr val="949494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Board cybersecurity oversight</a:t>
            </a:r>
            <a:endParaRPr/>
          </a:p>
        </p:txBody>
      </p:sp>
      <p:sp>
        <p:nvSpPr>
          <p:cNvPr id="99" name="Google Shape;99;p3"/>
          <p:cNvSpPr/>
          <p:nvPr/>
        </p:nvSpPr>
        <p:spPr>
          <a:xfrm>
            <a:off x="6127822" y="4391256"/>
            <a:ext cx="2582692" cy="1142375"/>
          </a:xfrm>
          <a:prstGeom prst="rect">
            <a:avLst/>
          </a:prstGeom>
          <a:gradFill>
            <a:gsLst>
              <a:gs pos="0">
                <a:srgbClr val="858585"/>
              </a:gs>
              <a:gs pos="97000">
                <a:srgbClr val="858585"/>
              </a:gs>
              <a:gs pos="100000">
                <a:srgbClr val="949494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Incorporating cyber risk into </a:t>
            </a:r>
            <a:r>
              <a:rPr lang="en-US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business strategy, financial planning, and capital allocation</a:t>
            </a: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/>
          <p:nvPr/>
        </p:nvSpPr>
        <p:spPr>
          <a:xfrm>
            <a:off x="8904298" y="4390631"/>
            <a:ext cx="2582692" cy="1142375"/>
          </a:xfrm>
          <a:prstGeom prst="rect">
            <a:avLst/>
          </a:prstGeom>
          <a:gradFill>
            <a:gsLst>
              <a:gs pos="0">
                <a:srgbClr val="858585"/>
              </a:gs>
              <a:gs pos="97000">
                <a:srgbClr val="858585"/>
              </a:gs>
              <a:gs pos="100000">
                <a:srgbClr val="949494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Cybersecurity board and management </a:t>
            </a:r>
            <a:r>
              <a:rPr lang="en-US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governance 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disclosed in regulatory filings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(10-K)</a:t>
            </a:r>
            <a:endParaRPr dirty="0"/>
          </a:p>
        </p:txBody>
      </p:sp>
      <p:sp>
        <p:nvSpPr>
          <p:cNvPr id="101" name="Google Shape;101;p3"/>
          <p:cNvSpPr/>
          <p:nvPr/>
        </p:nvSpPr>
        <p:spPr>
          <a:xfrm>
            <a:off x="3105200" y="2181600"/>
            <a:ext cx="222451" cy="522717"/>
          </a:xfrm>
          <a:custGeom>
            <a:avLst/>
            <a:gdLst/>
            <a:ahLst/>
            <a:cxnLst/>
            <a:rect l="l" t="t" r="r" b="b"/>
            <a:pathLst>
              <a:path w="338328" h="676656" extrusionOk="0">
                <a:moveTo>
                  <a:pt x="0" y="224029"/>
                </a:moveTo>
                <a:lnTo>
                  <a:pt x="0" y="205741"/>
                </a:lnTo>
                <a:lnTo>
                  <a:pt x="0" y="0"/>
                </a:lnTo>
                <a:lnTo>
                  <a:pt x="338328" y="338328"/>
                </a:lnTo>
                <a:lnTo>
                  <a:pt x="0" y="676656"/>
                </a:lnTo>
                <a:lnTo>
                  <a:pt x="0" y="470915"/>
                </a:lnTo>
                <a:lnTo>
                  <a:pt x="0" y="461771"/>
                </a:lnTo>
                <a:lnTo>
                  <a:pt x="0" y="22402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/>
          <p:nvPr/>
        </p:nvSpPr>
        <p:spPr>
          <a:xfrm>
            <a:off x="3111827" y="3441075"/>
            <a:ext cx="222451" cy="522717"/>
          </a:xfrm>
          <a:custGeom>
            <a:avLst/>
            <a:gdLst/>
            <a:ahLst/>
            <a:cxnLst/>
            <a:rect l="l" t="t" r="r" b="b"/>
            <a:pathLst>
              <a:path w="338328" h="676656" extrusionOk="0">
                <a:moveTo>
                  <a:pt x="0" y="224029"/>
                </a:moveTo>
                <a:lnTo>
                  <a:pt x="0" y="205741"/>
                </a:lnTo>
                <a:lnTo>
                  <a:pt x="0" y="0"/>
                </a:lnTo>
                <a:lnTo>
                  <a:pt x="338328" y="338328"/>
                </a:lnTo>
                <a:lnTo>
                  <a:pt x="0" y="676656"/>
                </a:lnTo>
                <a:lnTo>
                  <a:pt x="0" y="470915"/>
                </a:lnTo>
                <a:lnTo>
                  <a:pt x="0" y="461771"/>
                </a:lnTo>
                <a:lnTo>
                  <a:pt x="0" y="22402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3111826" y="4700525"/>
            <a:ext cx="222451" cy="522717"/>
          </a:xfrm>
          <a:custGeom>
            <a:avLst/>
            <a:gdLst/>
            <a:ahLst/>
            <a:cxnLst/>
            <a:rect l="l" t="t" r="r" b="b"/>
            <a:pathLst>
              <a:path w="338328" h="676656" extrusionOk="0">
                <a:moveTo>
                  <a:pt x="0" y="224029"/>
                </a:moveTo>
                <a:lnTo>
                  <a:pt x="0" y="205741"/>
                </a:lnTo>
                <a:lnTo>
                  <a:pt x="0" y="0"/>
                </a:lnTo>
                <a:lnTo>
                  <a:pt x="338328" y="338328"/>
                </a:lnTo>
                <a:lnTo>
                  <a:pt x="0" y="676656"/>
                </a:lnTo>
                <a:lnTo>
                  <a:pt x="0" y="470915"/>
                </a:lnTo>
                <a:lnTo>
                  <a:pt x="0" y="461771"/>
                </a:lnTo>
                <a:lnTo>
                  <a:pt x="0" y="22402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5526525" y="5713763"/>
            <a:ext cx="5971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Source:  PwC, SEC’s new cyber disclosure rule</a:t>
            </a:r>
            <a:endParaRPr sz="16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https://</a:t>
            </a:r>
            <a:r>
              <a:rPr lang="en-US" sz="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www.pwc.com</a:t>
            </a:r>
            <a:r>
              <a:rPr lang="en-US" sz="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/us/</a:t>
            </a:r>
            <a:r>
              <a:rPr lang="en-US" sz="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/services/consulting/cybersecurity-risk-regulatory/library/sec-final-cybersecurity-disclosure-</a:t>
            </a:r>
            <a:r>
              <a:rPr lang="en-US" sz="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rules.html</a:t>
            </a:r>
            <a:endParaRPr sz="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890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000"/>
              <a:buFont typeface="Twentieth Century"/>
              <a:buNone/>
            </a:pPr>
            <a:r>
              <a:rPr lang="en-US"/>
              <a:t>Questions to Assess Readiness</a:t>
            </a:r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838200" y="1458506"/>
            <a:ext cx="10820100" cy="522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2000"/>
              </a:spcAft>
              <a:buFont typeface="+mj-lt"/>
              <a:buAutoNum type="arabicPeriod"/>
            </a:pP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Twentieth Century"/>
              </a:rPr>
              <a:t>What is our process for assessing, managing and reporting cybersecurity risks and incidents?</a:t>
            </a:r>
            <a:endParaRPr lang="en-US" sz="2000" b="0" i="0" u="none" strike="noStrike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2000"/>
              </a:spcAft>
              <a:buFont typeface="+mj-lt"/>
              <a:buAutoNum type="arabicPeriod"/>
            </a:pP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Twentieth Century"/>
              </a:rPr>
              <a:t>Are our policies, risk assessments, controls and monitoring strong enough to disclose publicly? </a:t>
            </a:r>
            <a:endParaRPr lang="en-US" sz="2000" b="0" i="0" u="none" strike="noStrike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2000"/>
              </a:spcAft>
              <a:buFont typeface="+mj-lt"/>
              <a:buAutoNum type="arabicPeriod"/>
            </a:pP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Twentieth Century"/>
              </a:rPr>
              <a:t>Do we have a defensible framework, processes and tools for determining materiality?</a:t>
            </a:r>
            <a:endParaRPr lang="en-US" sz="2000" b="0" i="0" u="none" strike="noStrike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2000"/>
              </a:spcAft>
              <a:buFont typeface="+mj-lt"/>
              <a:buAutoNum type="arabicPeriod"/>
            </a:pP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Twentieth Century"/>
              </a:rPr>
              <a:t>Can we report within the four-day period?</a:t>
            </a:r>
            <a:endParaRPr lang="en-US" sz="2000" b="0" i="0" u="none" strike="noStrike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2000"/>
              </a:spcAft>
              <a:buFont typeface="+mj-lt"/>
              <a:buAutoNum type="arabicPeriod"/>
            </a:pP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Twentieth Century"/>
              </a:rPr>
              <a:t>How will we comply with the requirement to report related occurrences that qualify as “material”?</a:t>
            </a:r>
            <a:endParaRPr lang="en-US" sz="2000" b="0" i="0" u="none" strike="noStrike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2000"/>
              </a:spcAft>
              <a:buFont typeface="+mj-lt"/>
              <a:buAutoNum type="arabicPeriod"/>
            </a:pP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Twentieth Century"/>
              </a:rPr>
              <a:t>Are we monitoring cyber risk on a continuous basis? </a:t>
            </a:r>
            <a:endParaRPr lang="en-US" sz="2000" b="0" i="0" u="none" strike="noStrike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2000"/>
              </a:spcAft>
              <a:buFont typeface="+mj-lt"/>
              <a:buAutoNum type="arabicPeriod"/>
            </a:pPr>
            <a:r>
              <a:rPr lang="en-US" sz="2000" b="0" i="0" u="none" strike="noStrike" dirty="0">
                <a:solidFill>
                  <a:srgbClr val="FFFFFF"/>
                </a:solidFill>
                <a:effectLst/>
                <a:latin typeface="Twentieth Century"/>
              </a:rPr>
              <a:t>Do we have sufficient visibility into cyber risk to oversee cybersecurity at the board level?</a:t>
            </a:r>
            <a:endParaRPr lang="en-US" sz="2000" b="0" i="0" u="none" strike="noStrike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Google Shape;111;p4"/>
          <p:cNvSpPr txBox="1">
            <a:spLocks noGrp="1"/>
          </p:cNvSpPr>
          <p:nvPr>
            <p:ph type="sldNum" idx="12"/>
          </p:nvPr>
        </p:nvSpPr>
        <p:spPr>
          <a:xfrm>
            <a:off x="9155072" y="623102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290</Words>
  <Application>Microsoft Macintosh PowerPoint</Application>
  <PresentationFormat>Widescreen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Twentieth Century</vt:lpstr>
      <vt:lpstr>Office Theme</vt:lpstr>
      <vt:lpstr>PowerPoint Presentation</vt:lpstr>
      <vt:lpstr>PowerPoint Presentation</vt:lpstr>
      <vt:lpstr>PowerPoint Presentation</vt:lpstr>
      <vt:lpstr>Questions to Assess Readiness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Luke Bader</cp:lastModifiedBy>
  <cp:revision>5</cp:revision>
  <dcterms:modified xsi:type="dcterms:W3CDTF">2023-08-08T14:00:37Z</dcterms:modified>
</cp:coreProperties>
</file>