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D479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D479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D479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D479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D479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D479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D479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D479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FFD479"/>
        </a:solidFill>
        <a:effectLst/>
        <a:uFillTx/>
        <a:latin typeface="Helvetica Neue Light"/>
        <a:ea typeface="Helvetica Neue Light"/>
        <a:cs typeface="Helvetica Neue Light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F2F2"/>
          </a:solidFill>
        </a:fill>
      </a:tcStyle>
    </a:wholeTbl>
    <a:band2H>
      <a:tcTxStyle/>
      <a:tcStyle>
        <a:tcBdr/>
        <a:fill>
          <a:solidFill>
            <a:srgbClr val="F9F9F9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DCDC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DDDDD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DDDDD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9410"/>
            </a:schemeClr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7"/>
    <p:restoredTop sz="94629"/>
  </p:normalViewPr>
  <p:slideViewPr>
    <p:cSldViewPr snapToGrid="0">
      <p:cViewPr varScale="1">
        <p:scale>
          <a:sx n="103" d="100"/>
          <a:sy n="103" d="100"/>
        </p:scale>
        <p:origin x="11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000"/>
            </a:pPr>
            <a:r>
              <a:t>Welcome</a:t>
            </a:r>
          </a:p>
          <a:p>
            <a:pPr>
              <a:defRPr sz="1000"/>
            </a:pPr>
            <a:r>
              <a:t>Guide you through industry standard called FAIR</a:t>
            </a:r>
          </a:p>
          <a:p>
            <a:pPr>
              <a:defRPr sz="1000"/>
            </a:pPr>
            <a:r>
              <a:t>Industry standard – FAIR</a:t>
            </a:r>
          </a:p>
          <a:p>
            <a:pPr>
              <a:defRPr sz="1000"/>
            </a:pPr>
            <a:r>
              <a:t>Main subject: enabling risk economics – helping organizations measure information and operational risk and the cost effectiveness of risk mitigation activities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/>
            <a:r>
              <a:t>This is our taxonomy... don’t worry it goes deeper, but rarely do we go there.</a:t>
            </a:r>
          </a:p>
          <a:p>
            <a:pPr defTabSz="584200"/>
            <a:endParaRPr/>
          </a:p>
          <a:p>
            <a:pPr defTabSz="584200">
              <a:defRPr b="1"/>
            </a:pPr>
            <a:r>
              <a:t>Discussion opportunity!</a:t>
            </a:r>
          </a:p>
          <a:p>
            <a:pPr defTabSz="584200"/>
            <a:r>
              <a:t>Notice that risk is made up of what?</a:t>
            </a:r>
          </a:p>
          <a:p>
            <a:pPr defTabSz="584200"/>
            <a:r>
              <a:t>Where is vulnerability?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5000"/>
            </a:lvl1pPr>
          </a:lstStyle>
          <a:p>
            <a:r>
              <a:t>CLICK TO EDIT MASTER TITLE STYLE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0"/>
              </a:spcBef>
              <a:buSzTx/>
              <a:buFont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lvl1pPr>
            <a:lvl2pPr marL="0" indent="4572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lvl2pPr>
            <a:lvl3pPr marL="0" indent="914400" algn="ctr">
              <a:buSzTx/>
              <a:buFontTx/>
              <a:buNone/>
              <a:defRPr>
                <a:latin typeface="+mj-lt"/>
                <a:ea typeface="+mj-ea"/>
                <a:cs typeface="+mj-cs"/>
                <a:sym typeface="Helvetica"/>
              </a:defRPr>
            </a:lvl3pPr>
            <a:lvl4pPr marL="0" indent="13716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lvl4pPr>
            <a:lvl5pPr marL="0" indent="18288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2800"/>
            </a:lvl1pPr>
            <a:lvl2pPr>
              <a:defRPr sz="2400"/>
            </a:lvl2pPr>
            <a:lvl3pPr marL="1234440" indent="-320040">
              <a:defRPr sz="2200"/>
            </a:lvl3pPr>
            <a:lvl4pPr>
              <a:defRPr sz="1800"/>
            </a:lvl4pPr>
            <a:lvl5pPr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536085" y="6231020"/>
            <a:ext cx="358414" cy="370841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4"/>
          <p:cNvSpPr/>
          <p:nvPr/>
        </p:nvSpPr>
        <p:spPr>
          <a:xfrm>
            <a:off x="182879" y="6074228"/>
            <a:ext cx="1658985" cy="653143"/>
          </a:xfrm>
          <a:prstGeom prst="rect">
            <a:avLst/>
          </a:prstGeom>
          <a:solidFill>
            <a:srgbClr val="03002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22" name="TextBox 5"/>
          <p:cNvSpPr txBox="1"/>
          <p:nvPr/>
        </p:nvSpPr>
        <p:spPr>
          <a:xfrm>
            <a:off x="788669" y="6215876"/>
            <a:ext cx="36804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rPr dirty="0"/>
              <a:t>Copyright 202</a:t>
            </a:r>
            <a:r>
              <a:rPr lang="en-US" dirty="0"/>
              <a:t>3</a:t>
            </a:r>
            <a:r>
              <a:rPr dirty="0"/>
              <a:t> FAIR Institute, Inc.</a:t>
            </a:r>
          </a:p>
        </p:txBody>
      </p:sp>
      <p:sp>
        <p:nvSpPr>
          <p:cNvPr id="123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4"/>
          <p:cNvSpPr/>
          <p:nvPr/>
        </p:nvSpPr>
        <p:spPr>
          <a:xfrm>
            <a:off x="182879" y="6074228"/>
            <a:ext cx="1658985" cy="653143"/>
          </a:xfrm>
          <a:prstGeom prst="rect">
            <a:avLst/>
          </a:prstGeom>
          <a:solidFill>
            <a:srgbClr val="03002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33" name="TextBox 5"/>
          <p:cNvSpPr txBox="1"/>
          <p:nvPr/>
        </p:nvSpPr>
        <p:spPr>
          <a:xfrm>
            <a:off x="788669" y="6215876"/>
            <a:ext cx="36804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rPr dirty="0"/>
              <a:t>Copyright 202</a:t>
            </a:r>
            <a:r>
              <a:rPr lang="en-US" dirty="0"/>
              <a:t>3</a:t>
            </a:r>
            <a:r>
              <a:rPr dirty="0"/>
              <a:t> FAIR Institute, Inc.</a:t>
            </a:r>
          </a:p>
        </p:txBody>
      </p:sp>
      <p:sp>
        <p:nvSpPr>
          <p:cNvPr id="134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t>CLICK TO EDIT MASTER TITLE STYLE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914400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LICK TO EDIT MASTER TITLE STY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© 2020 FAIR Institute…"/>
          <p:cNvSpPr txBox="1"/>
          <p:nvPr/>
        </p:nvSpPr>
        <p:spPr>
          <a:xfrm>
            <a:off x="88956" y="6286534"/>
            <a:ext cx="1434085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© 2020 FAIR Institute</a:t>
            </a:r>
          </a:p>
          <a:p>
            <a:pPr>
              <a:defRPr sz="1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All rights reserved</a:t>
            </a:r>
          </a:p>
        </p:txBody>
      </p:sp>
      <p:pic>
        <p:nvPicPr>
          <p:cNvPr id="56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733" y="271789"/>
            <a:ext cx="1337597" cy="486895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912829" cy="1085826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3200">
                <a:latin typeface="Museo Sans 500"/>
                <a:ea typeface="Museo Sans 500"/>
                <a:cs typeface="Museo Sans 500"/>
                <a:sym typeface="Museo Sans 500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Line"/>
          <p:cNvSpPr/>
          <p:nvPr/>
        </p:nvSpPr>
        <p:spPr>
          <a:xfrm>
            <a:off x="337442" y="1090711"/>
            <a:ext cx="9914345" cy="1"/>
          </a:xfrm>
          <a:prstGeom prst="line">
            <a:avLst/>
          </a:prstGeom>
          <a:ln w="25400">
            <a:solidFill>
              <a:srgbClr val="4472C4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62" y="6383098"/>
            <a:ext cx="232876" cy="228510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l">
              <a:defRPr sz="10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© 2020 FAIR Institute…"/>
          <p:cNvSpPr txBox="1"/>
          <p:nvPr/>
        </p:nvSpPr>
        <p:spPr>
          <a:xfrm>
            <a:off x="88956" y="6286534"/>
            <a:ext cx="1434085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© 2020 FAIR Institute</a:t>
            </a:r>
          </a:p>
          <a:p>
            <a:pPr>
              <a:defRPr sz="1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All rights reserved</a:t>
            </a:r>
          </a:p>
        </p:txBody>
      </p:sp>
      <p:pic>
        <p:nvPicPr>
          <p:cNvPr id="67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733" y="271789"/>
            <a:ext cx="1337597" cy="486895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62" y="6383098"/>
            <a:ext cx="232876" cy="228510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l">
              <a:defRPr sz="10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912829" cy="1085826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3200">
                <a:latin typeface="Museo Sans 500"/>
                <a:ea typeface="Museo Sans 500"/>
                <a:cs typeface="Museo Sans 500"/>
                <a:sym typeface="Museo Sans 500"/>
              </a:defRPr>
            </a:lvl1pPr>
          </a:lstStyle>
          <a:p>
            <a:r>
              <a:t>Title Text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0227" y="6318824"/>
            <a:ext cx="245401" cy="24383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l">
              <a:defRPr sz="1000" b="1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© 2020 FAIR Institute…"/>
          <p:cNvSpPr txBox="1"/>
          <p:nvPr/>
        </p:nvSpPr>
        <p:spPr>
          <a:xfrm>
            <a:off x="88956" y="6286534"/>
            <a:ext cx="1434085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© 2020 FAIR Institute</a:t>
            </a:r>
          </a:p>
          <a:p>
            <a:pPr>
              <a:defRPr sz="1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All rights reserved</a:t>
            </a:r>
          </a:p>
        </p:txBody>
      </p:sp>
      <p:pic>
        <p:nvPicPr>
          <p:cNvPr id="84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733" y="271789"/>
            <a:ext cx="1337597" cy="486895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912829" cy="1085826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32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1000"/>
              </a:spcBef>
            </a:lvl1pPr>
            <a:lvl2pPr marL="731519" indent="-274319">
              <a:buChar char="•"/>
            </a:lvl2pPr>
            <a:lvl3pPr marL="1168400" indent="-254000">
              <a:buChar char="•"/>
              <a:defRPr sz="2000"/>
            </a:lvl3pPr>
            <a:lvl4pPr marL="1714500" indent="-342900"/>
            <a:lvl5pPr marL="2171700" indent="-342900"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Line"/>
          <p:cNvSpPr/>
          <p:nvPr/>
        </p:nvSpPr>
        <p:spPr>
          <a:xfrm>
            <a:off x="337442" y="1090711"/>
            <a:ext cx="9914345" cy="1"/>
          </a:xfrm>
          <a:prstGeom prst="line">
            <a:avLst/>
          </a:prstGeom>
          <a:ln w="25400">
            <a:solidFill>
              <a:srgbClr val="4472C4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62" y="6383098"/>
            <a:ext cx="232876" cy="228510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l">
              <a:defRPr sz="10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82879" y="6074228"/>
            <a:ext cx="1658985" cy="653143"/>
          </a:xfrm>
          <a:prstGeom prst="rect">
            <a:avLst/>
          </a:prstGeom>
          <a:solidFill>
            <a:srgbClr val="03002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3" name="TextBox 5"/>
          <p:cNvSpPr txBox="1"/>
          <p:nvPr/>
        </p:nvSpPr>
        <p:spPr>
          <a:xfrm>
            <a:off x="788669" y="6215876"/>
            <a:ext cx="3680461" cy="215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rPr dirty="0"/>
              <a:t>Copyright </a:t>
            </a:r>
            <a:r>
              <a:rPr lang="en-US" dirty="0"/>
              <a:t>2023</a:t>
            </a:r>
            <a:r>
              <a:rPr dirty="0"/>
              <a:t> FAIR Institute, Inc.</a:t>
            </a:r>
          </a:p>
        </p:txBody>
      </p:sp>
      <p:sp>
        <p:nvSpPr>
          <p:cNvPr id="4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2pPr marL="723900" indent="-266700">
              <a:spcBef>
                <a:spcPts val="1000"/>
              </a:spcBef>
              <a:buChar char="-"/>
              <a:defRPr sz="2800"/>
            </a:lvl2pPr>
            <a:lvl3pPr marL="1234439" indent="-320039">
              <a:spcBef>
                <a:spcPts val="1000"/>
              </a:spcBef>
              <a:buChar char="‣"/>
              <a:defRPr sz="2400"/>
            </a:lvl3pPr>
            <a:lvl4pPr marL="1727200" indent="-355600">
              <a:spcBef>
                <a:spcPts val="1000"/>
              </a:spcBef>
              <a:defRPr sz="2200"/>
            </a:lvl4pPr>
            <a:lvl5pPr marL="2184400" indent="-355600">
              <a:spcBef>
                <a:spcPts val="1000"/>
              </a:spcBef>
              <a:buChar char="-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41868" y="6231020"/>
            <a:ext cx="356405" cy="3327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228600" marR="0" indent="-228600" algn="l" defTabSz="9144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762000" marR="0" indent="-304800" algn="l" defTabSz="9144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1280160" marR="0" indent="-365760" algn="l" defTabSz="9144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1778000" marR="0" indent="-406400" algn="l" defTabSz="9144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2235200" marR="0" indent="-406400" algn="l" defTabSz="9144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2692400" marR="0" indent="-406400" algn="l" defTabSz="9144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3149600" marR="0" indent="-406400" algn="l" defTabSz="9144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3606800" marR="0" indent="-406400" algn="l" defTabSz="9144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4064000" marR="0" indent="-406400" algn="l" defTabSz="9144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tif"/><Relationship Id="rId5" Type="http://schemas.openxmlformats.org/officeDocument/2006/relationships/image" Target="../media/image10.png"/><Relationship Id="rId4" Type="http://schemas.openxmlformats.org/officeDocument/2006/relationships/image" Target="../media/image9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26"/>
          <p:cNvGrpSpPr/>
          <p:nvPr/>
        </p:nvGrpSpPr>
        <p:grpSpPr>
          <a:xfrm>
            <a:off x="677156" y="700616"/>
            <a:ext cx="2146726" cy="836548"/>
            <a:chOff x="0" y="0"/>
            <a:chExt cx="2146724" cy="836546"/>
          </a:xfrm>
        </p:grpSpPr>
        <p:sp>
          <p:nvSpPr>
            <p:cNvPr id="144" name="Freeform 6"/>
            <p:cNvSpPr/>
            <p:nvPr/>
          </p:nvSpPr>
          <p:spPr>
            <a:xfrm>
              <a:off x="535960" y="591821"/>
              <a:ext cx="1610765" cy="2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23" y="717"/>
                  </a:moveTo>
                  <a:lnTo>
                    <a:pt x="14164" y="717"/>
                  </a:lnTo>
                  <a:lnTo>
                    <a:pt x="14164" y="12390"/>
                  </a:lnTo>
                  <a:lnTo>
                    <a:pt x="14175" y="13418"/>
                  </a:lnTo>
                  <a:lnTo>
                    <a:pt x="14200" y="14387"/>
                  </a:lnTo>
                  <a:lnTo>
                    <a:pt x="14242" y="15240"/>
                  </a:lnTo>
                  <a:lnTo>
                    <a:pt x="14300" y="15958"/>
                  </a:lnTo>
                  <a:lnTo>
                    <a:pt x="14369" y="16578"/>
                  </a:lnTo>
                  <a:lnTo>
                    <a:pt x="14454" y="17082"/>
                  </a:lnTo>
                  <a:lnTo>
                    <a:pt x="14551" y="17489"/>
                  </a:lnTo>
                  <a:lnTo>
                    <a:pt x="14664" y="17761"/>
                  </a:lnTo>
                  <a:lnTo>
                    <a:pt x="14783" y="17955"/>
                  </a:lnTo>
                  <a:lnTo>
                    <a:pt x="14913" y="18013"/>
                  </a:lnTo>
                  <a:lnTo>
                    <a:pt x="15045" y="17955"/>
                  </a:lnTo>
                  <a:lnTo>
                    <a:pt x="15161" y="17761"/>
                  </a:lnTo>
                  <a:lnTo>
                    <a:pt x="15266" y="17451"/>
                  </a:lnTo>
                  <a:lnTo>
                    <a:pt x="15358" y="17043"/>
                  </a:lnTo>
                  <a:lnTo>
                    <a:pt x="15438" y="16520"/>
                  </a:lnTo>
                  <a:lnTo>
                    <a:pt x="15504" y="15899"/>
                  </a:lnTo>
                  <a:lnTo>
                    <a:pt x="15556" y="15143"/>
                  </a:lnTo>
                  <a:lnTo>
                    <a:pt x="15592" y="14329"/>
                  </a:lnTo>
                  <a:lnTo>
                    <a:pt x="15614" y="13398"/>
                  </a:lnTo>
                  <a:lnTo>
                    <a:pt x="15623" y="12390"/>
                  </a:lnTo>
                  <a:lnTo>
                    <a:pt x="15623" y="717"/>
                  </a:lnTo>
                  <a:lnTo>
                    <a:pt x="16164" y="717"/>
                  </a:lnTo>
                  <a:lnTo>
                    <a:pt x="16164" y="12390"/>
                  </a:lnTo>
                  <a:lnTo>
                    <a:pt x="16156" y="13728"/>
                  </a:lnTo>
                  <a:lnTo>
                    <a:pt x="16131" y="14949"/>
                  </a:lnTo>
                  <a:lnTo>
                    <a:pt x="16087" y="16074"/>
                  </a:lnTo>
                  <a:lnTo>
                    <a:pt x="16029" y="17102"/>
                  </a:lnTo>
                  <a:lnTo>
                    <a:pt x="15951" y="18052"/>
                  </a:lnTo>
                  <a:lnTo>
                    <a:pt x="15857" y="18827"/>
                  </a:lnTo>
                  <a:lnTo>
                    <a:pt x="15755" y="19545"/>
                  </a:lnTo>
                  <a:lnTo>
                    <a:pt x="15642" y="20126"/>
                  </a:lnTo>
                  <a:lnTo>
                    <a:pt x="15518" y="20631"/>
                  </a:lnTo>
                  <a:lnTo>
                    <a:pt x="15380" y="20999"/>
                  </a:lnTo>
                  <a:lnTo>
                    <a:pt x="15233" y="21290"/>
                  </a:lnTo>
                  <a:lnTo>
                    <a:pt x="15076" y="21445"/>
                  </a:lnTo>
                  <a:lnTo>
                    <a:pt x="14913" y="21503"/>
                  </a:lnTo>
                  <a:lnTo>
                    <a:pt x="14761" y="21445"/>
                  </a:lnTo>
                  <a:lnTo>
                    <a:pt x="14620" y="21329"/>
                  </a:lnTo>
                  <a:lnTo>
                    <a:pt x="14482" y="21096"/>
                  </a:lnTo>
                  <a:lnTo>
                    <a:pt x="14352" y="20766"/>
                  </a:lnTo>
                  <a:lnTo>
                    <a:pt x="14228" y="20359"/>
                  </a:lnTo>
                  <a:lnTo>
                    <a:pt x="14112" y="19855"/>
                  </a:lnTo>
                  <a:lnTo>
                    <a:pt x="14004" y="19254"/>
                  </a:lnTo>
                  <a:lnTo>
                    <a:pt x="13907" y="18536"/>
                  </a:lnTo>
                  <a:lnTo>
                    <a:pt x="13827" y="17761"/>
                  </a:lnTo>
                  <a:lnTo>
                    <a:pt x="13755" y="16888"/>
                  </a:lnTo>
                  <a:lnTo>
                    <a:pt x="13697" y="15899"/>
                  </a:lnTo>
                  <a:lnTo>
                    <a:pt x="13653" y="14833"/>
                  </a:lnTo>
                  <a:lnTo>
                    <a:pt x="13631" y="13670"/>
                  </a:lnTo>
                  <a:lnTo>
                    <a:pt x="13623" y="12390"/>
                  </a:lnTo>
                  <a:lnTo>
                    <a:pt x="13623" y="717"/>
                  </a:lnTo>
                  <a:close/>
                  <a:moveTo>
                    <a:pt x="19432" y="698"/>
                  </a:moveTo>
                  <a:lnTo>
                    <a:pt x="21600" y="698"/>
                  </a:lnTo>
                  <a:lnTo>
                    <a:pt x="21600" y="4401"/>
                  </a:lnTo>
                  <a:lnTo>
                    <a:pt x="19973" y="4401"/>
                  </a:lnTo>
                  <a:lnTo>
                    <a:pt x="19973" y="9113"/>
                  </a:lnTo>
                  <a:lnTo>
                    <a:pt x="21542" y="9113"/>
                  </a:lnTo>
                  <a:lnTo>
                    <a:pt x="21542" y="12681"/>
                  </a:lnTo>
                  <a:lnTo>
                    <a:pt x="19973" y="12681"/>
                  </a:lnTo>
                  <a:lnTo>
                    <a:pt x="19973" y="17296"/>
                  </a:lnTo>
                  <a:lnTo>
                    <a:pt x="21600" y="17296"/>
                  </a:lnTo>
                  <a:lnTo>
                    <a:pt x="21600" y="21076"/>
                  </a:lnTo>
                  <a:lnTo>
                    <a:pt x="19432" y="21076"/>
                  </a:lnTo>
                  <a:lnTo>
                    <a:pt x="19432" y="698"/>
                  </a:lnTo>
                  <a:close/>
                  <a:moveTo>
                    <a:pt x="16636" y="698"/>
                  </a:moveTo>
                  <a:lnTo>
                    <a:pt x="19023" y="698"/>
                  </a:lnTo>
                  <a:lnTo>
                    <a:pt x="19023" y="4188"/>
                  </a:lnTo>
                  <a:lnTo>
                    <a:pt x="18103" y="4188"/>
                  </a:lnTo>
                  <a:lnTo>
                    <a:pt x="18103" y="21076"/>
                  </a:lnTo>
                  <a:lnTo>
                    <a:pt x="17556" y="21076"/>
                  </a:lnTo>
                  <a:lnTo>
                    <a:pt x="17556" y="4188"/>
                  </a:lnTo>
                  <a:lnTo>
                    <a:pt x="16636" y="4188"/>
                  </a:lnTo>
                  <a:lnTo>
                    <a:pt x="16636" y="698"/>
                  </a:lnTo>
                  <a:close/>
                  <a:moveTo>
                    <a:pt x="10725" y="698"/>
                  </a:moveTo>
                  <a:lnTo>
                    <a:pt x="13112" y="698"/>
                  </a:lnTo>
                  <a:lnTo>
                    <a:pt x="13112" y="4188"/>
                  </a:lnTo>
                  <a:lnTo>
                    <a:pt x="12192" y="4188"/>
                  </a:lnTo>
                  <a:lnTo>
                    <a:pt x="12192" y="21076"/>
                  </a:lnTo>
                  <a:lnTo>
                    <a:pt x="11645" y="21076"/>
                  </a:lnTo>
                  <a:lnTo>
                    <a:pt x="11645" y="4188"/>
                  </a:lnTo>
                  <a:lnTo>
                    <a:pt x="10725" y="4188"/>
                  </a:lnTo>
                  <a:lnTo>
                    <a:pt x="10725" y="698"/>
                  </a:lnTo>
                  <a:close/>
                  <a:moveTo>
                    <a:pt x="9668" y="698"/>
                  </a:moveTo>
                  <a:lnTo>
                    <a:pt x="10209" y="698"/>
                  </a:lnTo>
                  <a:lnTo>
                    <a:pt x="10209" y="21076"/>
                  </a:lnTo>
                  <a:lnTo>
                    <a:pt x="9668" y="21076"/>
                  </a:lnTo>
                  <a:lnTo>
                    <a:pt x="9668" y="698"/>
                  </a:lnTo>
                  <a:close/>
                  <a:moveTo>
                    <a:pt x="6858" y="698"/>
                  </a:moveTo>
                  <a:lnTo>
                    <a:pt x="9245" y="698"/>
                  </a:lnTo>
                  <a:lnTo>
                    <a:pt x="9245" y="4188"/>
                  </a:lnTo>
                  <a:lnTo>
                    <a:pt x="8325" y="4188"/>
                  </a:lnTo>
                  <a:lnTo>
                    <a:pt x="8325" y="21076"/>
                  </a:lnTo>
                  <a:lnTo>
                    <a:pt x="7778" y="21076"/>
                  </a:lnTo>
                  <a:lnTo>
                    <a:pt x="7778" y="4188"/>
                  </a:lnTo>
                  <a:lnTo>
                    <a:pt x="6858" y="4188"/>
                  </a:lnTo>
                  <a:lnTo>
                    <a:pt x="6858" y="698"/>
                  </a:lnTo>
                  <a:close/>
                  <a:moveTo>
                    <a:pt x="0" y="698"/>
                  </a:moveTo>
                  <a:lnTo>
                    <a:pt x="544" y="698"/>
                  </a:lnTo>
                  <a:lnTo>
                    <a:pt x="544" y="21076"/>
                  </a:lnTo>
                  <a:lnTo>
                    <a:pt x="0" y="21076"/>
                  </a:lnTo>
                  <a:lnTo>
                    <a:pt x="0" y="698"/>
                  </a:lnTo>
                  <a:close/>
                  <a:moveTo>
                    <a:pt x="3000" y="659"/>
                  </a:moveTo>
                  <a:lnTo>
                    <a:pt x="3547" y="659"/>
                  </a:lnTo>
                  <a:lnTo>
                    <a:pt x="3547" y="21076"/>
                  </a:lnTo>
                  <a:lnTo>
                    <a:pt x="3204" y="21076"/>
                  </a:lnTo>
                  <a:lnTo>
                    <a:pt x="3204" y="21096"/>
                  </a:lnTo>
                  <a:lnTo>
                    <a:pt x="1682" y="7349"/>
                  </a:lnTo>
                  <a:lnTo>
                    <a:pt x="1682" y="21076"/>
                  </a:lnTo>
                  <a:lnTo>
                    <a:pt x="1135" y="21076"/>
                  </a:lnTo>
                  <a:lnTo>
                    <a:pt x="1135" y="698"/>
                  </a:lnTo>
                  <a:lnTo>
                    <a:pt x="1577" y="698"/>
                  </a:lnTo>
                  <a:lnTo>
                    <a:pt x="3000" y="13340"/>
                  </a:lnTo>
                  <a:lnTo>
                    <a:pt x="3000" y="659"/>
                  </a:lnTo>
                  <a:close/>
                  <a:moveTo>
                    <a:pt x="5281" y="0"/>
                  </a:moveTo>
                  <a:lnTo>
                    <a:pt x="5419" y="39"/>
                  </a:lnTo>
                  <a:lnTo>
                    <a:pt x="5552" y="136"/>
                  </a:lnTo>
                  <a:lnTo>
                    <a:pt x="5685" y="291"/>
                  </a:lnTo>
                  <a:lnTo>
                    <a:pt x="5814" y="504"/>
                  </a:lnTo>
                  <a:lnTo>
                    <a:pt x="5939" y="853"/>
                  </a:lnTo>
                  <a:lnTo>
                    <a:pt x="6055" y="1260"/>
                  </a:lnTo>
                  <a:lnTo>
                    <a:pt x="6160" y="1784"/>
                  </a:lnTo>
                  <a:lnTo>
                    <a:pt x="6262" y="2404"/>
                  </a:lnTo>
                  <a:lnTo>
                    <a:pt x="6347" y="3161"/>
                  </a:lnTo>
                  <a:lnTo>
                    <a:pt x="6419" y="4033"/>
                  </a:lnTo>
                  <a:lnTo>
                    <a:pt x="5988" y="5623"/>
                  </a:lnTo>
                  <a:lnTo>
                    <a:pt x="5922" y="5022"/>
                  </a:lnTo>
                  <a:lnTo>
                    <a:pt x="5831" y="4498"/>
                  </a:lnTo>
                  <a:lnTo>
                    <a:pt x="5720" y="4033"/>
                  </a:lnTo>
                  <a:lnTo>
                    <a:pt x="5591" y="3684"/>
                  </a:lnTo>
                  <a:lnTo>
                    <a:pt x="5450" y="3432"/>
                  </a:lnTo>
                  <a:lnTo>
                    <a:pt x="5298" y="3354"/>
                  </a:lnTo>
                  <a:lnTo>
                    <a:pt x="5171" y="3374"/>
                  </a:lnTo>
                  <a:lnTo>
                    <a:pt x="5057" y="3510"/>
                  </a:lnTo>
                  <a:lnTo>
                    <a:pt x="4961" y="3723"/>
                  </a:lnTo>
                  <a:lnTo>
                    <a:pt x="4881" y="3975"/>
                  </a:lnTo>
                  <a:lnTo>
                    <a:pt x="4814" y="4304"/>
                  </a:lnTo>
                  <a:lnTo>
                    <a:pt x="4762" y="4692"/>
                  </a:lnTo>
                  <a:lnTo>
                    <a:pt x="4726" y="5099"/>
                  </a:lnTo>
                  <a:lnTo>
                    <a:pt x="4704" y="5565"/>
                  </a:lnTo>
                  <a:lnTo>
                    <a:pt x="4698" y="6069"/>
                  </a:lnTo>
                  <a:lnTo>
                    <a:pt x="4707" y="6554"/>
                  </a:lnTo>
                  <a:lnTo>
                    <a:pt x="4729" y="6961"/>
                  </a:lnTo>
                  <a:lnTo>
                    <a:pt x="4770" y="7349"/>
                  </a:lnTo>
                  <a:lnTo>
                    <a:pt x="4823" y="7620"/>
                  </a:lnTo>
                  <a:lnTo>
                    <a:pt x="4889" y="7911"/>
                  </a:lnTo>
                  <a:lnTo>
                    <a:pt x="4966" y="8085"/>
                  </a:lnTo>
                  <a:lnTo>
                    <a:pt x="5049" y="8279"/>
                  </a:lnTo>
                  <a:lnTo>
                    <a:pt x="5143" y="8396"/>
                  </a:lnTo>
                  <a:lnTo>
                    <a:pt x="5240" y="8531"/>
                  </a:lnTo>
                  <a:lnTo>
                    <a:pt x="5342" y="8628"/>
                  </a:lnTo>
                  <a:lnTo>
                    <a:pt x="5472" y="8745"/>
                  </a:lnTo>
                  <a:lnTo>
                    <a:pt x="5596" y="8861"/>
                  </a:lnTo>
                  <a:lnTo>
                    <a:pt x="5720" y="9055"/>
                  </a:lnTo>
                  <a:lnTo>
                    <a:pt x="5842" y="9268"/>
                  </a:lnTo>
                  <a:lnTo>
                    <a:pt x="5952" y="9520"/>
                  </a:lnTo>
                  <a:lnTo>
                    <a:pt x="6057" y="9869"/>
                  </a:lnTo>
                  <a:lnTo>
                    <a:pt x="6157" y="10238"/>
                  </a:lnTo>
                  <a:lnTo>
                    <a:pt x="6240" y="10684"/>
                  </a:lnTo>
                  <a:lnTo>
                    <a:pt x="6320" y="11188"/>
                  </a:lnTo>
                  <a:lnTo>
                    <a:pt x="6389" y="11769"/>
                  </a:lnTo>
                  <a:lnTo>
                    <a:pt x="6441" y="12448"/>
                  </a:lnTo>
                  <a:lnTo>
                    <a:pt x="6480" y="13243"/>
                  </a:lnTo>
                  <a:lnTo>
                    <a:pt x="6502" y="14116"/>
                  </a:lnTo>
                  <a:lnTo>
                    <a:pt x="6513" y="15104"/>
                  </a:lnTo>
                  <a:lnTo>
                    <a:pt x="6502" y="16113"/>
                  </a:lnTo>
                  <a:lnTo>
                    <a:pt x="6472" y="17005"/>
                  </a:lnTo>
                  <a:lnTo>
                    <a:pt x="6428" y="17819"/>
                  </a:lnTo>
                  <a:lnTo>
                    <a:pt x="6364" y="18575"/>
                  </a:lnTo>
                  <a:lnTo>
                    <a:pt x="6287" y="19234"/>
                  </a:lnTo>
                  <a:lnTo>
                    <a:pt x="6195" y="19797"/>
                  </a:lnTo>
                  <a:lnTo>
                    <a:pt x="6093" y="20282"/>
                  </a:lnTo>
                  <a:lnTo>
                    <a:pt x="5977" y="20689"/>
                  </a:lnTo>
                  <a:lnTo>
                    <a:pt x="5853" y="20999"/>
                  </a:lnTo>
                  <a:lnTo>
                    <a:pt x="5720" y="21251"/>
                  </a:lnTo>
                  <a:lnTo>
                    <a:pt x="5582" y="21445"/>
                  </a:lnTo>
                  <a:lnTo>
                    <a:pt x="5441" y="21542"/>
                  </a:lnTo>
                  <a:lnTo>
                    <a:pt x="5295" y="21600"/>
                  </a:lnTo>
                  <a:lnTo>
                    <a:pt x="5121" y="21542"/>
                  </a:lnTo>
                  <a:lnTo>
                    <a:pt x="4955" y="21406"/>
                  </a:lnTo>
                  <a:lnTo>
                    <a:pt x="4801" y="21193"/>
                  </a:lnTo>
                  <a:lnTo>
                    <a:pt x="4654" y="20883"/>
                  </a:lnTo>
                  <a:lnTo>
                    <a:pt x="4522" y="20475"/>
                  </a:lnTo>
                  <a:lnTo>
                    <a:pt x="4397" y="19952"/>
                  </a:lnTo>
                  <a:lnTo>
                    <a:pt x="4284" y="19293"/>
                  </a:lnTo>
                  <a:lnTo>
                    <a:pt x="4187" y="18536"/>
                  </a:lnTo>
                  <a:lnTo>
                    <a:pt x="4102" y="17645"/>
                  </a:lnTo>
                  <a:lnTo>
                    <a:pt x="4033" y="16578"/>
                  </a:lnTo>
                  <a:lnTo>
                    <a:pt x="4486" y="14930"/>
                  </a:lnTo>
                  <a:lnTo>
                    <a:pt x="4535" y="15609"/>
                  </a:lnTo>
                  <a:lnTo>
                    <a:pt x="4602" y="16229"/>
                  </a:lnTo>
                  <a:lnTo>
                    <a:pt x="4676" y="16772"/>
                  </a:lnTo>
                  <a:lnTo>
                    <a:pt x="4762" y="17199"/>
                  </a:lnTo>
                  <a:lnTo>
                    <a:pt x="4859" y="17548"/>
                  </a:lnTo>
                  <a:lnTo>
                    <a:pt x="4961" y="17819"/>
                  </a:lnTo>
                  <a:lnTo>
                    <a:pt x="5071" y="18013"/>
                  </a:lnTo>
                  <a:lnTo>
                    <a:pt x="5187" y="18110"/>
                  </a:lnTo>
                  <a:lnTo>
                    <a:pt x="5303" y="18129"/>
                  </a:lnTo>
                  <a:lnTo>
                    <a:pt x="5406" y="18129"/>
                  </a:lnTo>
                  <a:lnTo>
                    <a:pt x="5502" y="18052"/>
                  </a:lnTo>
                  <a:lnTo>
                    <a:pt x="5596" y="17916"/>
                  </a:lnTo>
                  <a:lnTo>
                    <a:pt x="5685" y="17703"/>
                  </a:lnTo>
                  <a:lnTo>
                    <a:pt x="5765" y="17451"/>
                  </a:lnTo>
                  <a:lnTo>
                    <a:pt x="5831" y="17140"/>
                  </a:lnTo>
                  <a:lnTo>
                    <a:pt x="5889" y="16733"/>
                  </a:lnTo>
                  <a:lnTo>
                    <a:pt x="5933" y="16268"/>
                  </a:lnTo>
                  <a:lnTo>
                    <a:pt x="5961" y="15725"/>
                  </a:lnTo>
                  <a:lnTo>
                    <a:pt x="5969" y="15104"/>
                  </a:lnTo>
                  <a:lnTo>
                    <a:pt x="5955" y="14484"/>
                  </a:lnTo>
                  <a:lnTo>
                    <a:pt x="5930" y="13980"/>
                  </a:lnTo>
                  <a:lnTo>
                    <a:pt x="5881" y="13515"/>
                  </a:lnTo>
                  <a:lnTo>
                    <a:pt x="5814" y="13146"/>
                  </a:lnTo>
                  <a:lnTo>
                    <a:pt x="5734" y="12836"/>
                  </a:lnTo>
                  <a:lnTo>
                    <a:pt x="5640" y="12584"/>
                  </a:lnTo>
                  <a:lnTo>
                    <a:pt x="5538" y="12371"/>
                  </a:lnTo>
                  <a:lnTo>
                    <a:pt x="5422" y="12215"/>
                  </a:lnTo>
                  <a:lnTo>
                    <a:pt x="5298" y="12118"/>
                  </a:lnTo>
                  <a:lnTo>
                    <a:pt x="5171" y="11983"/>
                  </a:lnTo>
                  <a:lnTo>
                    <a:pt x="5049" y="11828"/>
                  </a:lnTo>
                  <a:lnTo>
                    <a:pt x="4930" y="11673"/>
                  </a:lnTo>
                  <a:lnTo>
                    <a:pt x="4814" y="11459"/>
                  </a:lnTo>
                  <a:lnTo>
                    <a:pt x="4704" y="11207"/>
                  </a:lnTo>
                  <a:lnTo>
                    <a:pt x="4602" y="10897"/>
                  </a:lnTo>
                  <a:lnTo>
                    <a:pt x="4508" y="10548"/>
                  </a:lnTo>
                  <a:lnTo>
                    <a:pt x="4419" y="10121"/>
                  </a:lnTo>
                  <a:lnTo>
                    <a:pt x="4342" y="9617"/>
                  </a:lnTo>
                  <a:lnTo>
                    <a:pt x="4281" y="9055"/>
                  </a:lnTo>
                  <a:lnTo>
                    <a:pt x="4229" y="8434"/>
                  </a:lnTo>
                  <a:lnTo>
                    <a:pt x="4193" y="7678"/>
                  </a:lnTo>
                  <a:lnTo>
                    <a:pt x="4165" y="6864"/>
                  </a:lnTo>
                  <a:lnTo>
                    <a:pt x="4157" y="5933"/>
                  </a:lnTo>
                  <a:lnTo>
                    <a:pt x="4171" y="5003"/>
                  </a:lnTo>
                  <a:lnTo>
                    <a:pt x="4196" y="4188"/>
                  </a:lnTo>
                  <a:lnTo>
                    <a:pt x="4245" y="3413"/>
                  </a:lnTo>
                  <a:lnTo>
                    <a:pt x="4306" y="2753"/>
                  </a:lnTo>
                  <a:lnTo>
                    <a:pt x="4384" y="2152"/>
                  </a:lnTo>
                  <a:lnTo>
                    <a:pt x="4472" y="1629"/>
                  </a:lnTo>
                  <a:lnTo>
                    <a:pt x="4569" y="1202"/>
                  </a:lnTo>
                  <a:lnTo>
                    <a:pt x="4676" y="814"/>
                  </a:lnTo>
                  <a:lnTo>
                    <a:pt x="4792" y="543"/>
                  </a:lnTo>
                  <a:lnTo>
                    <a:pt x="4911" y="291"/>
                  </a:lnTo>
                  <a:lnTo>
                    <a:pt x="5033" y="136"/>
                  </a:lnTo>
                  <a:lnTo>
                    <a:pt x="5157" y="39"/>
                  </a:lnTo>
                  <a:lnTo>
                    <a:pt x="528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45" name="Freeform 7"/>
            <p:cNvSpPr/>
            <p:nvPr/>
          </p:nvSpPr>
          <p:spPr>
            <a:xfrm>
              <a:off x="536372" y="0"/>
              <a:ext cx="1608294" cy="548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66" y="4559"/>
                  </a:moveTo>
                  <a:lnTo>
                    <a:pt x="7383" y="13737"/>
                  </a:lnTo>
                  <a:lnTo>
                    <a:pt x="9947" y="13737"/>
                  </a:lnTo>
                  <a:lnTo>
                    <a:pt x="8666" y="4559"/>
                  </a:lnTo>
                  <a:close/>
                  <a:moveTo>
                    <a:pt x="16787" y="3823"/>
                  </a:moveTo>
                  <a:lnTo>
                    <a:pt x="16787" y="10718"/>
                  </a:lnTo>
                  <a:lnTo>
                    <a:pt x="18768" y="10718"/>
                  </a:lnTo>
                  <a:lnTo>
                    <a:pt x="18942" y="10701"/>
                  </a:lnTo>
                  <a:lnTo>
                    <a:pt x="19097" y="10614"/>
                  </a:lnTo>
                  <a:lnTo>
                    <a:pt x="19241" y="10510"/>
                  </a:lnTo>
                  <a:lnTo>
                    <a:pt x="19365" y="10337"/>
                  </a:lnTo>
                  <a:lnTo>
                    <a:pt x="19481" y="10147"/>
                  </a:lnTo>
                  <a:lnTo>
                    <a:pt x="19584" y="9905"/>
                  </a:lnTo>
                  <a:lnTo>
                    <a:pt x="19672" y="9645"/>
                  </a:lnTo>
                  <a:lnTo>
                    <a:pt x="19747" y="9351"/>
                  </a:lnTo>
                  <a:lnTo>
                    <a:pt x="19810" y="9048"/>
                  </a:lnTo>
                  <a:lnTo>
                    <a:pt x="19863" y="8711"/>
                  </a:lnTo>
                  <a:lnTo>
                    <a:pt x="19904" y="8365"/>
                  </a:lnTo>
                  <a:lnTo>
                    <a:pt x="19929" y="8002"/>
                  </a:lnTo>
                  <a:lnTo>
                    <a:pt x="19949" y="7638"/>
                  </a:lnTo>
                  <a:lnTo>
                    <a:pt x="19951" y="7266"/>
                  </a:lnTo>
                  <a:lnTo>
                    <a:pt x="19949" y="6903"/>
                  </a:lnTo>
                  <a:lnTo>
                    <a:pt x="19929" y="6540"/>
                  </a:lnTo>
                  <a:lnTo>
                    <a:pt x="19904" y="6176"/>
                  </a:lnTo>
                  <a:lnTo>
                    <a:pt x="19863" y="5830"/>
                  </a:lnTo>
                  <a:lnTo>
                    <a:pt x="19810" y="5493"/>
                  </a:lnTo>
                  <a:lnTo>
                    <a:pt x="19744" y="5190"/>
                  </a:lnTo>
                  <a:lnTo>
                    <a:pt x="19667" y="4896"/>
                  </a:lnTo>
                  <a:lnTo>
                    <a:pt x="19578" y="4628"/>
                  </a:lnTo>
                  <a:lnTo>
                    <a:pt x="19476" y="4394"/>
                  </a:lnTo>
                  <a:lnTo>
                    <a:pt x="19360" y="4204"/>
                  </a:lnTo>
                  <a:lnTo>
                    <a:pt x="19235" y="4031"/>
                  </a:lnTo>
                  <a:lnTo>
                    <a:pt x="19094" y="3919"/>
                  </a:lnTo>
                  <a:lnTo>
                    <a:pt x="18939" y="3841"/>
                  </a:lnTo>
                  <a:lnTo>
                    <a:pt x="18768" y="3823"/>
                  </a:lnTo>
                  <a:lnTo>
                    <a:pt x="16787" y="3823"/>
                  </a:lnTo>
                  <a:close/>
                  <a:moveTo>
                    <a:pt x="0" y="52"/>
                  </a:moveTo>
                  <a:lnTo>
                    <a:pt x="4954" y="52"/>
                  </a:lnTo>
                  <a:lnTo>
                    <a:pt x="4954" y="3979"/>
                  </a:lnTo>
                  <a:lnTo>
                    <a:pt x="1300" y="3979"/>
                  </a:lnTo>
                  <a:lnTo>
                    <a:pt x="1300" y="9853"/>
                  </a:lnTo>
                  <a:lnTo>
                    <a:pt x="4758" y="9853"/>
                  </a:lnTo>
                  <a:lnTo>
                    <a:pt x="4758" y="13624"/>
                  </a:lnTo>
                  <a:lnTo>
                    <a:pt x="1300" y="13624"/>
                  </a:lnTo>
                  <a:lnTo>
                    <a:pt x="1300" y="21600"/>
                  </a:lnTo>
                  <a:lnTo>
                    <a:pt x="0" y="21600"/>
                  </a:lnTo>
                  <a:lnTo>
                    <a:pt x="0" y="52"/>
                  </a:lnTo>
                  <a:close/>
                  <a:moveTo>
                    <a:pt x="13177" y="26"/>
                  </a:moveTo>
                  <a:lnTo>
                    <a:pt x="14469" y="26"/>
                  </a:lnTo>
                  <a:lnTo>
                    <a:pt x="14469" y="21600"/>
                  </a:lnTo>
                  <a:lnTo>
                    <a:pt x="13177" y="21600"/>
                  </a:lnTo>
                  <a:lnTo>
                    <a:pt x="13177" y="26"/>
                  </a:lnTo>
                  <a:close/>
                  <a:moveTo>
                    <a:pt x="7958" y="26"/>
                  </a:moveTo>
                  <a:lnTo>
                    <a:pt x="9377" y="26"/>
                  </a:lnTo>
                  <a:lnTo>
                    <a:pt x="12472" y="21600"/>
                  </a:lnTo>
                  <a:lnTo>
                    <a:pt x="11050" y="21600"/>
                  </a:lnTo>
                  <a:lnTo>
                    <a:pt x="10472" y="17534"/>
                  </a:lnTo>
                  <a:lnTo>
                    <a:pt x="6863" y="17534"/>
                  </a:lnTo>
                  <a:lnTo>
                    <a:pt x="6271" y="21600"/>
                  </a:lnTo>
                  <a:lnTo>
                    <a:pt x="4865" y="21600"/>
                  </a:lnTo>
                  <a:lnTo>
                    <a:pt x="7958" y="26"/>
                  </a:lnTo>
                  <a:close/>
                  <a:moveTo>
                    <a:pt x="15487" y="0"/>
                  </a:moveTo>
                  <a:lnTo>
                    <a:pt x="17130" y="9"/>
                  </a:lnTo>
                  <a:lnTo>
                    <a:pt x="18768" y="26"/>
                  </a:lnTo>
                  <a:lnTo>
                    <a:pt x="19036" y="69"/>
                  </a:lnTo>
                  <a:lnTo>
                    <a:pt x="19285" y="164"/>
                  </a:lnTo>
                  <a:lnTo>
                    <a:pt x="19520" y="303"/>
                  </a:lnTo>
                  <a:lnTo>
                    <a:pt x="19738" y="510"/>
                  </a:lnTo>
                  <a:lnTo>
                    <a:pt x="19943" y="761"/>
                  </a:lnTo>
                  <a:lnTo>
                    <a:pt x="20134" y="1064"/>
                  </a:lnTo>
                  <a:lnTo>
                    <a:pt x="20314" y="1401"/>
                  </a:lnTo>
                  <a:lnTo>
                    <a:pt x="20474" y="1791"/>
                  </a:lnTo>
                  <a:lnTo>
                    <a:pt x="20621" y="2206"/>
                  </a:lnTo>
                  <a:lnTo>
                    <a:pt x="20754" y="2673"/>
                  </a:lnTo>
                  <a:lnTo>
                    <a:pt x="20870" y="3157"/>
                  </a:lnTo>
                  <a:lnTo>
                    <a:pt x="20972" y="3668"/>
                  </a:lnTo>
                  <a:lnTo>
                    <a:pt x="21055" y="4213"/>
                  </a:lnTo>
                  <a:lnTo>
                    <a:pt x="21127" y="4775"/>
                  </a:lnTo>
                  <a:lnTo>
                    <a:pt x="21180" y="5355"/>
                  </a:lnTo>
                  <a:lnTo>
                    <a:pt x="21221" y="5951"/>
                  </a:lnTo>
                  <a:lnTo>
                    <a:pt x="21249" y="6548"/>
                  </a:lnTo>
                  <a:lnTo>
                    <a:pt x="21251" y="7180"/>
                  </a:lnTo>
                  <a:lnTo>
                    <a:pt x="21249" y="7690"/>
                  </a:lnTo>
                  <a:lnTo>
                    <a:pt x="21235" y="8227"/>
                  </a:lnTo>
                  <a:lnTo>
                    <a:pt x="21213" y="8737"/>
                  </a:lnTo>
                  <a:lnTo>
                    <a:pt x="21177" y="9239"/>
                  </a:lnTo>
                  <a:lnTo>
                    <a:pt x="21127" y="9740"/>
                  </a:lnTo>
                  <a:lnTo>
                    <a:pt x="21074" y="10225"/>
                  </a:lnTo>
                  <a:lnTo>
                    <a:pt x="21003" y="10701"/>
                  </a:lnTo>
                  <a:lnTo>
                    <a:pt x="20920" y="11150"/>
                  </a:lnTo>
                  <a:lnTo>
                    <a:pt x="20826" y="11574"/>
                  </a:lnTo>
                  <a:lnTo>
                    <a:pt x="20715" y="11981"/>
                  </a:lnTo>
                  <a:lnTo>
                    <a:pt x="20588" y="12370"/>
                  </a:lnTo>
                  <a:lnTo>
                    <a:pt x="20452" y="12716"/>
                  </a:lnTo>
                  <a:lnTo>
                    <a:pt x="20294" y="13036"/>
                  </a:lnTo>
                  <a:lnTo>
                    <a:pt x="20123" y="13330"/>
                  </a:lnTo>
                  <a:lnTo>
                    <a:pt x="19935" y="13581"/>
                  </a:lnTo>
                  <a:lnTo>
                    <a:pt x="19730" y="13789"/>
                  </a:lnTo>
                  <a:lnTo>
                    <a:pt x="19506" y="13962"/>
                  </a:lnTo>
                  <a:lnTo>
                    <a:pt x="21600" y="21323"/>
                  </a:lnTo>
                  <a:lnTo>
                    <a:pt x="21600" y="21600"/>
                  </a:lnTo>
                  <a:lnTo>
                    <a:pt x="20051" y="21600"/>
                  </a:lnTo>
                  <a:lnTo>
                    <a:pt x="18043" y="14386"/>
                  </a:lnTo>
                  <a:lnTo>
                    <a:pt x="16787" y="14386"/>
                  </a:lnTo>
                  <a:lnTo>
                    <a:pt x="16787" y="21600"/>
                  </a:lnTo>
                  <a:lnTo>
                    <a:pt x="15487" y="21600"/>
                  </a:lnTo>
                  <a:lnTo>
                    <a:pt x="1548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46" name="Freeform 8"/>
            <p:cNvSpPr/>
            <p:nvPr/>
          </p:nvSpPr>
          <p:spPr>
            <a:xfrm>
              <a:off x="0" y="7469"/>
              <a:ext cx="485290" cy="82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0" y="4974"/>
                  </a:moveTo>
                  <a:lnTo>
                    <a:pt x="7142" y="5337"/>
                  </a:lnTo>
                  <a:lnTo>
                    <a:pt x="7142" y="7215"/>
                  </a:lnTo>
                  <a:lnTo>
                    <a:pt x="8425" y="7135"/>
                  </a:lnTo>
                  <a:lnTo>
                    <a:pt x="8425" y="7993"/>
                  </a:lnTo>
                  <a:lnTo>
                    <a:pt x="4575" y="8184"/>
                  </a:lnTo>
                  <a:lnTo>
                    <a:pt x="4355" y="8189"/>
                  </a:lnTo>
                  <a:lnTo>
                    <a:pt x="4355" y="9163"/>
                  </a:lnTo>
                  <a:lnTo>
                    <a:pt x="3310" y="9192"/>
                  </a:lnTo>
                  <a:lnTo>
                    <a:pt x="3310" y="10909"/>
                  </a:lnTo>
                  <a:lnTo>
                    <a:pt x="4355" y="10927"/>
                  </a:lnTo>
                  <a:lnTo>
                    <a:pt x="4355" y="11912"/>
                  </a:lnTo>
                  <a:lnTo>
                    <a:pt x="2705" y="11826"/>
                  </a:lnTo>
                  <a:lnTo>
                    <a:pt x="2512" y="11820"/>
                  </a:lnTo>
                  <a:lnTo>
                    <a:pt x="2512" y="12938"/>
                  </a:lnTo>
                  <a:lnTo>
                    <a:pt x="1549" y="12857"/>
                  </a:lnTo>
                  <a:lnTo>
                    <a:pt x="1549" y="14500"/>
                  </a:lnTo>
                  <a:lnTo>
                    <a:pt x="3924" y="14782"/>
                  </a:lnTo>
                  <a:lnTo>
                    <a:pt x="3924" y="13053"/>
                  </a:lnTo>
                  <a:lnTo>
                    <a:pt x="2906" y="12967"/>
                  </a:lnTo>
                  <a:lnTo>
                    <a:pt x="2906" y="12218"/>
                  </a:lnTo>
                  <a:lnTo>
                    <a:pt x="6170" y="12402"/>
                  </a:lnTo>
                  <a:lnTo>
                    <a:pt x="6170" y="13220"/>
                  </a:lnTo>
                  <a:lnTo>
                    <a:pt x="5015" y="13134"/>
                  </a:lnTo>
                  <a:lnTo>
                    <a:pt x="5015" y="14926"/>
                  </a:lnTo>
                  <a:lnTo>
                    <a:pt x="7894" y="15278"/>
                  </a:lnTo>
                  <a:lnTo>
                    <a:pt x="7894" y="13359"/>
                  </a:lnTo>
                  <a:lnTo>
                    <a:pt x="6656" y="13255"/>
                  </a:lnTo>
                  <a:lnTo>
                    <a:pt x="6656" y="12010"/>
                  </a:lnTo>
                  <a:lnTo>
                    <a:pt x="6408" y="12004"/>
                  </a:lnTo>
                  <a:lnTo>
                    <a:pt x="6170" y="11993"/>
                  </a:lnTo>
                  <a:lnTo>
                    <a:pt x="4795" y="11930"/>
                  </a:lnTo>
                  <a:lnTo>
                    <a:pt x="4795" y="10938"/>
                  </a:lnTo>
                  <a:lnTo>
                    <a:pt x="5932" y="10961"/>
                  </a:lnTo>
                  <a:lnTo>
                    <a:pt x="5932" y="9134"/>
                  </a:lnTo>
                  <a:lnTo>
                    <a:pt x="4795" y="9158"/>
                  </a:lnTo>
                  <a:lnTo>
                    <a:pt x="4795" y="8564"/>
                  </a:lnTo>
                  <a:lnTo>
                    <a:pt x="13431" y="8235"/>
                  </a:lnTo>
                  <a:lnTo>
                    <a:pt x="13431" y="8962"/>
                  </a:lnTo>
                  <a:lnTo>
                    <a:pt x="11845" y="8996"/>
                  </a:lnTo>
                  <a:lnTo>
                    <a:pt x="11845" y="11105"/>
                  </a:lnTo>
                  <a:lnTo>
                    <a:pt x="13431" y="11128"/>
                  </a:lnTo>
                  <a:lnTo>
                    <a:pt x="13431" y="12339"/>
                  </a:lnTo>
                  <a:lnTo>
                    <a:pt x="10938" y="12223"/>
                  </a:lnTo>
                  <a:lnTo>
                    <a:pt x="10644" y="12206"/>
                  </a:lnTo>
                  <a:lnTo>
                    <a:pt x="10644" y="13572"/>
                  </a:lnTo>
                  <a:lnTo>
                    <a:pt x="9223" y="13457"/>
                  </a:lnTo>
                  <a:lnTo>
                    <a:pt x="9223" y="15445"/>
                  </a:lnTo>
                  <a:lnTo>
                    <a:pt x="12780" y="15877"/>
                  </a:lnTo>
                  <a:lnTo>
                    <a:pt x="12780" y="13739"/>
                  </a:lnTo>
                  <a:lnTo>
                    <a:pt x="11231" y="13618"/>
                  </a:lnTo>
                  <a:lnTo>
                    <a:pt x="11231" y="12696"/>
                  </a:lnTo>
                  <a:lnTo>
                    <a:pt x="16218" y="12984"/>
                  </a:lnTo>
                  <a:lnTo>
                    <a:pt x="16218" y="14004"/>
                  </a:lnTo>
                  <a:lnTo>
                    <a:pt x="14449" y="13866"/>
                  </a:lnTo>
                  <a:lnTo>
                    <a:pt x="14449" y="16085"/>
                  </a:lnTo>
                  <a:lnTo>
                    <a:pt x="18941" y="16638"/>
                  </a:lnTo>
                  <a:lnTo>
                    <a:pt x="18941" y="14218"/>
                  </a:lnTo>
                  <a:lnTo>
                    <a:pt x="16970" y="14062"/>
                  </a:lnTo>
                  <a:lnTo>
                    <a:pt x="16970" y="12512"/>
                  </a:lnTo>
                  <a:lnTo>
                    <a:pt x="16218" y="12477"/>
                  </a:lnTo>
                  <a:lnTo>
                    <a:pt x="14110" y="12373"/>
                  </a:lnTo>
                  <a:lnTo>
                    <a:pt x="14110" y="11152"/>
                  </a:lnTo>
                  <a:lnTo>
                    <a:pt x="15861" y="11186"/>
                  </a:lnTo>
                  <a:lnTo>
                    <a:pt x="15861" y="8904"/>
                  </a:lnTo>
                  <a:lnTo>
                    <a:pt x="14110" y="8950"/>
                  </a:lnTo>
                  <a:lnTo>
                    <a:pt x="14110" y="7728"/>
                  </a:lnTo>
                  <a:lnTo>
                    <a:pt x="13770" y="7746"/>
                  </a:lnTo>
                  <a:lnTo>
                    <a:pt x="8957" y="7970"/>
                  </a:lnTo>
                  <a:lnTo>
                    <a:pt x="8957" y="7094"/>
                  </a:lnTo>
                  <a:lnTo>
                    <a:pt x="10360" y="7002"/>
                  </a:lnTo>
                  <a:lnTo>
                    <a:pt x="10360" y="4974"/>
                  </a:lnTo>
                  <a:close/>
                  <a:moveTo>
                    <a:pt x="21600" y="0"/>
                  </a:moveTo>
                  <a:lnTo>
                    <a:pt x="21600" y="21600"/>
                  </a:lnTo>
                  <a:lnTo>
                    <a:pt x="0" y="17612"/>
                  </a:lnTo>
                  <a:lnTo>
                    <a:pt x="0" y="398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</p:grpSp>
      <p:sp>
        <p:nvSpPr>
          <p:cNvPr id="148" name="TextBox 31"/>
          <p:cNvSpPr txBox="1"/>
          <p:nvPr/>
        </p:nvSpPr>
        <p:spPr>
          <a:xfrm>
            <a:off x="634266" y="2615235"/>
            <a:ext cx="824188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C000"/>
                </a:solidFill>
              </a:defRPr>
            </a:lvl1pPr>
          </a:lstStyle>
          <a:p>
            <a:r>
              <a:rPr sz="2800" dirty="0"/>
              <a:t>Understanding CRQ:  A Buyer’s Guide Review</a:t>
            </a:r>
          </a:p>
        </p:txBody>
      </p:sp>
      <p:sp>
        <p:nvSpPr>
          <p:cNvPr id="149" name="Straight Connector 49"/>
          <p:cNvSpPr/>
          <p:nvPr/>
        </p:nvSpPr>
        <p:spPr>
          <a:xfrm>
            <a:off x="677156" y="2364102"/>
            <a:ext cx="8036297" cy="1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50" name="Straight Connector 50"/>
          <p:cNvSpPr/>
          <p:nvPr/>
        </p:nvSpPr>
        <p:spPr>
          <a:xfrm>
            <a:off x="646966" y="3441320"/>
            <a:ext cx="8096677" cy="1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51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668000" y="6231020"/>
            <a:ext cx="230273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52" name="Content Placeholder 2"/>
          <p:cNvSpPr txBox="1">
            <a:spLocks noGrp="1"/>
          </p:cNvSpPr>
          <p:nvPr>
            <p:ph type="body" sz="quarter" idx="4294967295"/>
          </p:nvPr>
        </p:nvSpPr>
        <p:spPr>
          <a:xfrm>
            <a:off x="609600" y="3837433"/>
            <a:ext cx="10972800" cy="135557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None/>
              <a:defRPr sz="2000"/>
            </a:pPr>
            <a:r>
              <a:rPr dirty="0"/>
              <a:t>Jack Jones</a:t>
            </a:r>
          </a:p>
          <a:p>
            <a:pPr marL="0" indent="0">
              <a:spcBef>
                <a:spcPts val="400"/>
              </a:spcBef>
              <a:buSzTx/>
              <a:buNone/>
              <a:defRPr sz="2000"/>
            </a:pPr>
            <a:r>
              <a:rPr dirty="0"/>
              <a:t>Chairman FAIR Institute</a:t>
            </a:r>
          </a:p>
          <a:p>
            <a:pPr marL="0" indent="0">
              <a:spcBef>
                <a:spcPts val="400"/>
              </a:spcBef>
              <a:buSzTx/>
              <a:buNone/>
              <a:defRPr sz="2000"/>
            </a:pPr>
            <a:r>
              <a:rPr dirty="0"/>
              <a:t>Co-founder RiskLens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hree fundamental elements of any risk measur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r>
              <a:t>Three fundamental elements of any risk measurement</a:t>
            </a:r>
          </a:p>
        </p:txBody>
      </p:sp>
      <p:sp>
        <p:nvSpPr>
          <p:cNvPr id="476" name="Scope — i.e., what’s being measured…"/>
          <p:cNvSpPr txBox="1">
            <a:spLocks noGrp="1"/>
          </p:cNvSpPr>
          <p:nvPr>
            <p:ph type="body" idx="1"/>
          </p:nvPr>
        </p:nvSpPr>
        <p:spPr>
          <a:xfrm>
            <a:off x="838200" y="2296881"/>
            <a:ext cx="10515600" cy="3880082"/>
          </a:xfrm>
          <a:prstGeom prst="rect">
            <a:avLst/>
          </a:prstGeom>
        </p:spPr>
        <p:txBody>
          <a:bodyPr/>
          <a:lstStyle/>
          <a:p>
            <a:r>
              <a:t>Scope — i.e., what’s being measured</a:t>
            </a:r>
          </a:p>
          <a:p>
            <a:r>
              <a:t>Model</a:t>
            </a:r>
          </a:p>
          <a:p>
            <a:r>
              <a:t>Data</a:t>
            </a:r>
          </a:p>
        </p:txBody>
      </p:sp>
      <p:sp>
        <p:nvSpPr>
          <p:cNvPr id="4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cope…"/>
          <p:cNvSpPr txBox="1">
            <a:spLocks noGrp="1"/>
          </p:cNvSpPr>
          <p:nvPr>
            <p:ph type="title"/>
          </p:nvPr>
        </p:nvSpPr>
        <p:spPr>
          <a:xfrm>
            <a:off x="838200" y="2002631"/>
            <a:ext cx="10515600" cy="2852738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ts val="1000"/>
              </a:spcBef>
            </a:pPr>
            <a:r>
              <a:t>Scope</a:t>
            </a:r>
          </a:p>
          <a:p>
            <a:pPr algn="ctr">
              <a:spcBef>
                <a:spcPts val="1000"/>
              </a:spcBef>
            </a:pPr>
            <a:r>
              <a:t>(What’s being measured?)</a:t>
            </a:r>
          </a:p>
        </p:txBody>
      </p:sp>
      <p:sp>
        <p:nvSpPr>
          <p:cNvPr id="4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Which of the following are risk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9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How are “risks” defined?</a:t>
            </a:r>
          </a:p>
        </p:txBody>
      </p:sp>
      <p:sp>
        <p:nvSpPr>
          <p:cNvPr id="483" name="Disgruntled insider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44070" indent="-326570">
              <a:defRPr sz="2800"/>
            </a:pPr>
            <a:r>
              <a:t>Insiders</a:t>
            </a:r>
          </a:p>
          <a:p>
            <a:pPr marL="644070" indent="-326570">
              <a:defRPr sz="2800"/>
            </a:pPr>
            <a:r>
              <a:t>Reputation</a:t>
            </a:r>
          </a:p>
          <a:p>
            <a:pPr marL="644070" indent="-326570">
              <a:defRPr sz="2800"/>
            </a:pPr>
            <a:r>
              <a:t>Phishing</a:t>
            </a:r>
          </a:p>
          <a:p>
            <a:pPr marL="644070" indent="-326570">
              <a:defRPr sz="2800"/>
            </a:pPr>
            <a:r>
              <a:t>Ransomware</a:t>
            </a:r>
          </a:p>
          <a:p>
            <a:pPr marL="644070" indent="-326570">
              <a:defRPr sz="2800"/>
            </a:pPr>
            <a:r>
              <a:t>Weak passwords</a:t>
            </a:r>
          </a:p>
          <a:p>
            <a:pPr marL="644070" indent="-326570">
              <a:defRPr sz="2800"/>
            </a:pPr>
            <a:r>
              <a:t>Poor cyber hygiene</a:t>
            </a:r>
          </a:p>
        </p:txBody>
      </p:sp>
      <p:sp>
        <p:nvSpPr>
          <p:cNvPr id="4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grpSp>
        <p:nvGrpSpPr>
          <p:cNvPr id="491" name="Group"/>
          <p:cNvGrpSpPr/>
          <p:nvPr/>
        </p:nvGrpSpPr>
        <p:grpSpPr>
          <a:xfrm>
            <a:off x="3162266" y="1809310"/>
            <a:ext cx="5970220" cy="3737779"/>
            <a:chOff x="0" y="0"/>
            <a:chExt cx="5970219" cy="3737777"/>
          </a:xfrm>
        </p:grpSpPr>
        <p:sp>
          <p:nvSpPr>
            <p:cNvPr id="485" name="Threat community"/>
            <p:cNvSpPr txBox="1"/>
            <p:nvPr/>
          </p:nvSpPr>
          <p:spPr>
            <a:xfrm>
              <a:off x="0" y="0"/>
              <a:ext cx="2863952" cy="5129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800"/>
              </a:lvl1pPr>
            </a:lstStyle>
            <a:p>
              <a:r>
                <a:t>Threat community</a:t>
              </a:r>
            </a:p>
          </p:txBody>
        </p:sp>
        <p:sp>
          <p:nvSpPr>
            <p:cNvPr id="486" name="Asset"/>
            <p:cNvSpPr txBox="1"/>
            <p:nvPr/>
          </p:nvSpPr>
          <p:spPr>
            <a:xfrm>
              <a:off x="463549" y="644247"/>
              <a:ext cx="960071" cy="5129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800"/>
              </a:lvl1pPr>
            </a:lstStyle>
            <a:p>
              <a:r>
                <a:t>Asset</a:t>
              </a:r>
            </a:p>
          </p:txBody>
        </p:sp>
        <p:sp>
          <p:nvSpPr>
            <p:cNvPr id="487" name="Asset"/>
            <p:cNvSpPr txBox="1"/>
            <p:nvPr/>
          </p:nvSpPr>
          <p:spPr>
            <a:xfrm>
              <a:off x="157632" y="1288495"/>
              <a:ext cx="1278688" cy="5129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800"/>
              </a:lvl1pPr>
            </a:lstStyle>
            <a:p>
              <a:r>
                <a:t>Method</a:t>
              </a:r>
            </a:p>
          </p:txBody>
        </p:sp>
        <p:sp>
          <p:nvSpPr>
            <p:cNvPr id="488" name="Asset"/>
            <p:cNvSpPr txBox="1"/>
            <p:nvPr/>
          </p:nvSpPr>
          <p:spPr>
            <a:xfrm>
              <a:off x="792632" y="1920042"/>
              <a:ext cx="1278688" cy="512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800"/>
              </a:lvl1pPr>
            </a:lstStyle>
            <a:p>
              <a:r>
                <a:t>Method</a:t>
              </a:r>
            </a:p>
          </p:txBody>
        </p:sp>
        <p:sp>
          <p:nvSpPr>
            <p:cNvPr id="489" name="Asset"/>
            <p:cNvSpPr txBox="1"/>
            <p:nvPr/>
          </p:nvSpPr>
          <p:spPr>
            <a:xfrm>
              <a:off x="1417726" y="2576990"/>
              <a:ext cx="2837993" cy="5129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800"/>
              </a:lvl1pPr>
            </a:lstStyle>
            <a:p>
              <a:r>
                <a:t>Control deficiency</a:t>
              </a:r>
            </a:p>
          </p:txBody>
        </p:sp>
        <p:sp>
          <p:nvSpPr>
            <p:cNvPr id="490" name="Asset"/>
            <p:cNvSpPr txBox="1"/>
            <p:nvPr/>
          </p:nvSpPr>
          <p:spPr>
            <a:xfrm>
              <a:off x="1801926" y="3224852"/>
              <a:ext cx="4168294" cy="5129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800"/>
              </a:lvl1pPr>
            </a:lstStyle>
            <a:p>
              <a:r>
                <a:t>Cause of deficient controls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What is the classic formula for risk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0227">
              <a:defRPr spc="-95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classic formula for risk</a:t>
            </a:r>
          </a:p>
        </p:txBody>
      </p:sp>
      <p:sp>
        <p:nvSpPr>
          <p:cNvPr id="494" name="Risk = Likelihood x Impact"/>
          <p:cNvSpPr txBox="1"/>
          <p:nvPr/>
        </p:nvSpPr>
        <p:spPr>
          <a:xfrm>
            <a:off x="2842012" y="2500312"/>
            <a:ext cx="6507976" cy="185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3800">
                <a:solidFill>
                  <a:srgbClr val="FFFFFF"/>
                </a:solidFill>
              </a:defRPr>
            </a:lvl1pPr>
          </a:lstStyle>
          <a:p>
            <a:r>
              <a:t>Risk = Probability x Impact</a:t>
            </a:r>
          </a:p>
        </p:txBody>
      </p:sp>
      <p:sp>
        <p:nvSpPr>
          <p:cNvPr id="495" name="Likelihood and Impact of what?"/>
          <p:cNvSpPr txBox="1"/>
          <p:nvPr/>
        </p:nvSpPr>
        <p:spPr>
          <a:xfrm>
            <a:off x="2989327" y="3480014"/>
            <a:ext cx="6155564" cy="611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3500"/>
            </a:lvl1pPr>
          </a:lstStyle>
          <a:p>
            <a:r>
              <a:t>Probability and Impact of what?</a:t>
            </a:r>
          </a:p>
        </p:txBody>
      </p:sp>
      <p:sp>
        <p:nvSpPr>
          <p:cNvPr id="496" name="Loss Events"/>
          <p:cNvSpPr txBox="1"/>
          <p:nvPr/>
        </p:nvSpPr>
        <p:spPr>
          <a:xfrm>
            <a:off x="3981449" y="4433507"/>
            <a:ext cx="4229101" cy="611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500" u="sng"/>
            </a:lvl1pPr>
          </a:lstStyle>
          <a:p>
            <a:r>
              <a:t>Loss Event Scenarios</a:t>
            </a:r>
          </a:p>
        </p:txBody>
      </p:sp>
      <p:sp>
        <p:nvSpPr>
          <p:cNvPr id="4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1" animBg="1" advAuto="0"/>
      <p:bldP spid="496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Which of the following are risk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9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These aren’t loss events</a:t>
            </a:r>
          </a:p>
        </p:txBody>
      </p:sp>
      <p:sp>
        <p:nvSpPr>
          <p:cNvPr id="500" name="Disgruntled insider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44070" indent="-326570">
              <a:defRPr sz="2800"/>
            </a:pPr>
            <a:r>
              <a:t>Insiders</a:t>
            </a:r>
          </a:p>
          <a:p>
            <a:pPr marL="644070" indent="-326570">
              <a:defRPr sz="2800"/>
            </a:pPr>
            <a:r>
              <a:t>Reputation</a:t>
            </a:r>
          </a:p>
          <a:p>
            <a:pPr marL="644070" indent="-326570">
              <a:defRPr sz="2800"/>
            </a:pPr>
            <a:r>
              <a:t>Phishing</a:t>
            </a:r>
          </a:p>
          <a:p>
            <a:pPr marL="644070" indent="-326570">
              <a:defRPr sz="2800"/>
            </a:pPr>
            <a:r>
              <a:t>Ransomware</a:t>
            </a:r>
          </a:p>
          <a:p>
            <a:pPr marL="644070" indent="-326570">
              <a:defRPr sz="2800"/>
            </a:pPr>
            <a:r>
              <a:t>Weak passwords</a:t>
            </a:r>
          </a:p>
          <a:p>
            <a:pPr marL="644070" indent="-326570">
              <a:defRPr sz="2800"/>
            </a:pPr>
            <a:r>
              <a:t>Poor cyber hygiene</a:t>
            </a:r>
          </a:p>
        </p:txBody>
      </p:sp>
      <p:sp>
        <p:nvSpPr>
          <p:cNvPr id="5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502" name="You can only assign likelihood and impact to loss events."/>
          <p:cNvSpPr txBox="1"/>
          <p:nvPr/>
        </p:nvSpPr>
        <p:spPr>
          <a:xfrm>
            <a:off x="5549572" y="2349113"/>
            <a:ext cx="3680460" cy="1225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You can only measure probability and impact for </a:t>
            </a:r>
            <a:r>
              <a:rPr u="sng"/>
              <a:t>loss event scenarios</a:t>
            </a:r>
            <a:r>
              <a:t>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How are “risks” defined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are “risks” defined?</a:t>
            </a:r>
          </a:p>
        </p:txBody>
      </p:sp>
      <p:sp>
        <p:nvSpPr>
          <p:cNvPr id="505" name="Do they describe loss event scenarios (risks) in a way that can be reliably measured?"/>
          <p:cNvSpPr txBox="1">
            <a:spLocks noGrp="1"/>
          </p:cNvSpPr>
          <p:nvPr>
            <p:ph type="body" sz="quarter" idx="1"/>
          </p:nvPr>
        </p:nvSpPr>
        <p:spPr>
          <a:xfrm>
            <a:off x="838200" y="1825624"/>
            <a:ext cx="10515600" cy="1460686"/>
          </a:xfrm>
          <a:prstGeom prst="rect">
            <a:avLst/>
          </a:prstGeom>
        </p:spPr>
        <p:txBody>
          <a:bodyPr/>
          <a:lstStyle/>
          <a:p>
            <a:r>
              <a:t>Do they describe loss event scenarios (risks) in a way that can be reliably measured?</a:t>
            </a:r>
          </a:p>
        </p:txBody>
      </p:sp>
      <p:sp>
        <p:nvSpPr>
          <p:cNvPr id="5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507" name="“Attackers exploit weak default configurations of systems that are more geared to ease of use than security.”"/>
          <p:cNvSpPr txBox="1"/>
          <p:nvPr/>
        </p:nvSpPr>
        <p:spPr>
          <a:xfrm>
            <a:off x="4218572" y="5287642"/>
            <a:ext cx="7106706" cy="11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r>
              <a:t>“Attackers exploit weak default configurations of systems that are more geared to ease of use than security.”</a:t>
            </a:r>
          </a:p>
        </p:txBody>
      </p:sp>
      <p:sp>
        <p:nvSpPr>
          <p:cNvPr id="508" name="“Internal malicious acts and vandalism.”"/>
          <p:cNvSpPr txBox="1"/>
          <p:nvPr/>
        </p:nvSpPr>
        <p:spPr>
          <a:xfrm>
            <a:off x="1880523" y="4293531"/>
            <a:ext cx="7106706" cy="45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r>
              <a:t>“Internal malicious acts and vandalism.”</a:t>
            </a:r>
          </a:p>
        </p:txBody>
      </p:sp>
      <p:sp>
        <p:nvSpPr>
          <p:cNvPr id="509" name="“New service by external provider.”"/>
          <p:cNvSpPr txBox="1"/>
          <p:nvPr/>
        </p:nvSpPr>
        <p:spPr>
          <a:xfrm>
            <a:off x="-93449" y="3299419"/>
            <a:ext cx="7106706" cy="4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r>
              <a:t>“New service by external provider.”</a:t>
            </a:r>
          </a:p>
        </p:txBody>
      </p:sp>
      <p:sp>
        <p:nvSpPr>
          <p:cNvPr id="510" name="Dingbat X"/>
          <p:cNvSpPr/>
          <p:nvPr/>
        </p:nvSpPr>
        <p:spPr>
          <a:xfrm>
            <a:off x="3183330" y="3189167"/>
            <a:ext cx="554169" cy="654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2600"/>
          </a:solidFill>
          <a:ln w="12700">
            <a:solidFill>
              <a:srgbClr val="DDDDDD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26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11" name="Dingbat X"/>
          <p:cNvSpPr/>
          <p:nvPr/>
        </p:nvSpPr>
        <p:spPr>
          <a:xfrm>
            <a:off x="5157301" y="4183279"/>
            <a:ext cx="554170" cy="654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2600"/>
          </a:solidFill>
          <a:ln w="12700">
            <a:solidFill>
              <a:srgbClr val="DDDDDD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26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12" name="Dingbat X"/>
          <p:cNvSpPr/>
          <p:nvPr/>
        </p:nvSpPr>
        <p:spPr>
          <a:xfrm>
            <a:off x="7495351" y="5348840"/>
            <a:ext cx="554169" cy="654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2600"/>
          </a:solidFill>
          <a:ln w="12700">
            <a:solidFill>
              <a:srgbClr val="DDDDDD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26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5" animBg="1" advAuto="0"/>
      <p:bldP spid="508" grpId="3" animBg="1" advAuto="0"/>
      <p:bldP spid="509" grpId="1" animBg="1" advAuto="0"/>
      <p:bldP spid="510" grpId="2" animBg="1" advAuto="0"/>
      <p:bldP spid="511" grpId="4" animBg="1" advAuto="0"/>
      <p:bldP spid="512" grpId="6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Example of a clearly scoped risk (a loss event scenario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t>Example of a clearly scoped risk (a loss event scenario)</a:t>
            </a:r>
          </a:p>
        </p:txBody>
      </p:sp>
      <p:sp>
        <p:nvSpPr>
          <p:cNvPr id="515" name="Outage of key business systems due to cybercriminals performing a ransomware attack via a phishing e-mail."/>
          <p:cNvSpPr txBox="1">
            <a:spLocks noGrp="1"/>
          </p:cNvSpPr>
          <p:nvPr>
            <p:ph type="body" sz="quarter" idx="1"/>
          </p:nvPr>
        </p:nvSpPr>
        <p:spPr>
          <a:xfrm>
            <a:off x="1501179" y="2143125"/>
            <a:ext cx="9852621" cy="1194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</a:lvl1pPr>
          </a:lstStyle>
          <a:p>
            <a:r>
              <a:rPr dirty="0"/>
              <a:t>Outage of key business systems due to cybercriminals performing a ransomware attack via a phishing e-mail.</a:t>
            </a:r>
          </a:p>
        </p:txBody>
      </p:sp>
      <p:sp>
        <p:nvSpPr>
          <p:cNvPr id="5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517" name="Asset…"/>
          <p:cNvSpPr txBox="1"/>
          <p:nvPr/>
        </p:nvSpPr>
        <p:spPr>
          <a:xfrm>
            <a:off x="5456656" y="3424554"/>
            <a:ext cx="1278688" cy="2240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/>
            </a:pPr>
            <a:r>
              <a:t>Asset</a:t>
            </a:r>
          </a:p>
          <a:p>
            <a:pPr>
              <a:defRPr sz="2800"/>
            </a:pPr>
            <a:r>
              <a:t>Threat</a:t>
            </a:r>
          </a:p>
          <a:p>
            <a:pPr>
              <a:defRPr sz="2800"/>
            </a:pPr>
            <a:r>
              <a:t>Effect</a:t>
            </a:r>
          </a:p>
          <a:p>
            <a:pPr>
              <a:defRPr sz="2800"/>
            </a:pPr>
            <a:r>
              <a:t>Vector</a:t>
            </a:r>
          </a:p>
          <a:p>
            <a:pPr>
              <a:defRPr sz="2800"/>
            </a:pPr>
            <a:r>
              <a:t>Method</a:t>
            </a:r>
          </a:p>
        </p:txBody>
      </p:sp>
      <p:sp>
        <p:nvSpPr>
          <p:cNvPr id="518" name="Line"/>
          <p:cNvSpPr/>
          <p:nvPr/>
        </p:nvSpPr>
        <p:spPr>
          <a:xfrm>
            <a:off x="3357979" y="2641600"/>
            <a:ext cx="3862787" cy="0"/>
          </a:xfrm>
          <a:prstGeom prst="line">
            <a:avLst/>
          </a:prstGeom>
          <a:ln w="25400">
            <a:solidFill>
              <a:srgbClr val="FFD479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19" name="Line"/>
          <p:cNvSpPr/>
          <p:nvPr/>
        </p:nvSpPr>
        <p:spPr>
          <a:xfrm>
            <a:off x="8558979" y="2641600"/>
            <a:ext cx="2513089" cy="0"/>
          </a:xfrm>
          <a:prstGeom prst="line">
            <a:avLst/>
          </a:prstGeom>
          <a:ln w="25400">
            <a:solidFill>
              <a:srgbClr val="FFD479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20" name="Line"/>
          <p:cNvSpPr/>
          <p:nvPr/>
        </p:nvSpPr>
        <p:spPr>
          <a:xfrm>
            <a:off x="1523179" y="2641600"/>
            <a:ext cx="1337597" cy="0"/>
          </a:xfrm>
          <a:prstGeom prst="line">
            <a:avLst/>
          </a:prstGeom>
          <a:ln w="25400">
            <a:solidFill>
              <a:srgbClr val="FFD479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21" name="Line"/>
          <p:cNvSpPr/>
          <p:nvPr/>
        </p:nvSpPr>
        <p:spPr>
          <a:xfrm>
            <a:off x="8241479" y="3111500"/>
            <a:ext cx="2672552" cy="0"/>
          </a:xfrm>
          <a:prstGeom prst="line">
            <a:avLst/>
          </a:prstGeom>
          <a:ln w="25400">
            <a:solidFill>
              <a:srgbClr val="FFD479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522" name="Line"/>
          <p:cNvSpPr/>
          <p:nvPr/>
        </p:nvSpPr>
        <p:spPr>
          <a:xfrm>
            <a:off x="3885379" y="3111500"/>
            <a:ext cx="2131339" cy="0"/>
          </a:xfrm>
          <a:prstGeom prst="line">
            <a:avLst/>
          </a:prstGeom>
          <a:ln w="25400">
            <a:solidFill>
              <a:srgbClr val="FFD479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1" build="p" bldLvl="5" animBg="1" advAuto="0"/>
      <p:bldP spid="518" grpId="2" animBg="1" advAuto="0"/>
      <p:bldP spid="519" grpId="3" animBg="1" advAuto="0"/>
      <p:bldP spid="520" grpId="4" animBg="1" advAuto="0"/>
      <p:bldP spid="521" grpId="5" animBg="1" advAuto="0"/>
      <p:bldP spid="522" grpId="6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525" name="If you get scope wrong, it doesn’t matter how good your model and data are."/>
          <p:cNvSpPr txBox="1"/>
          <p:nvPr/>
        </p:nvSpPr>
        <p:spPr>
          <a:xfrm>
            <a:off x="2121779" y="2893874"/>
            <a:ext cx="7948442" cy="107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If you get scope wrong, it doesn’t matter how good your model and data are.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Data"/>
          <p:cNvSpPr txBox="1">
            <a:spLocks noGrp="1"/>
          </p:cNvSpPr>
          <p:nvPr>
            <p:ph type="title"/>
          </p:nvPr>
        </p:nvSpPr>
        <p:spPr>
          <a:xfrm>
            <a:off x="838200" y="2002631"/>
            <a:ext cx="10515600" cy="2852738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1000"/>
              </a:spcBef>
            </a:lvl1pPr>
          </a:lstStyle>
          <a:p>
            <a:r>
              <a:t>Data</a:t>
            </a:r>
          </a:p>
        </p:txBody>
      </p:sp>
      <p:sp>
        <p:nvSpPr>
          <p:cNvPr id="5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hree categories of data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Three categories of data…</a:t>
            </a:r>
          </a:p>
        </p:txBody>
      </p:sp>
      <p:sp>
        <p:nvSpPr>
          <p:cNvPr id="531" name="Loss magnitude dat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Loss magnitude data</a:t>
            </a:r>
          </a:p>
          <a:p>
            <a:r>
              <a:t>Threat event data</a:t>
            </a:r>
          </a:p>
          <a:p>
            <a:r>
              <a:t>Controls data</a:t>
            </a:r>
          </a:p>
        </p:txBody>
      </p:sp>
      <p:sp>
        <p:nvSpPr>
          <p:cNvPr id="5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8000" y="6231020"/>
            <a:ext cx="230273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57" name="Why is a CRQ buyer’s guide necessary?…"/>
          <p:cNvSpPr txBox="1"/>
          <p:nvPr/>
        </p:nvSpPr>
        <p:spPr>
          <a:xfrm>
            <a:off x="1136113" y="2815667"/>
            <a:ext cx="9919774" cy="1627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400">
                <a:solidFill>
                  <a:srgbClr val="FFFFFF"/>
                </a:solidFill>
              </a:defRPr>
            </a:pPr>
            <a:r>
              <a:t>Why is a CRQ buyer’s guide necessary?</a:t>
            </a:r>
          </a:p>
          <a:p>
            <a:pPr algn="ctr">
              <a:lnSpc>
                <a:spcPct val="90000"/>
              </a:lnSpc>
              <a:spcBef>
                <a:spcPts val="3600"/>
              </a:spcBef>
              <a:defRPr sz="3700">
                <a:solidFill>
                  <a:srgbClr val="FFFFFF"/>
                </a:solidFill>
              </a:defRPr>
            </a:pPr>
            <a:r>
              <a:t>Can you trust, and defend, a solution’s results?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build="p" bldLvl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What data are they using for loss magnitud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data are they using for loss magnitude?</a:t>
            </a:r>
          </a:p>
        </p:txBody>
      </p:sp>
      <p:sp>
        <p:nvSpPr>
          <p:cNvPr id="535" name="Ponemon?…"/>
          <p:cNvSpPr txBox="1">
            <a:spLocks noGrp="1"/>
          </p:cNvSpPr>
          <p:nvPr>
            <p:ph type="body" idx="1"/>
          </p:nvPr>
        </p:nvSpPr>
        <p:spPr>
          <a:xfrm>
            <a:off x="838200" y="1777613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0"/>
              </a:spcBef>
            </a:pPr>
            <a:r>
              <a:t>Ponemon?</a:t>
            </a:r>
          </a:p>
          <a:p>
            <a:pPr>
              <a:spcBef>
                <a:spcPts val="3000"/>
              </a:spcBef>
            </a:pPr>
            <a:r>
              <a:t>Insurance claims?</a:t>
            </a:r>
          </a:p>
          <a:p>
            <a:pPr>
              <a:spcBef>
                <a:spcPts val="3000"/>
              </a:spcBef>
            </a:pPr>
            <a:r>
              <a:t>Advisen?</a:t>
            </a:r>
          </a:p>
          <a:p>
            <a:pPr>
              <a:spcBef>
                <a:spcPts val="3000"/>
              </a:spcBef>
            </a:pPr>
            <a:r>
              <a:t>SME estimates?</a:t>
            </a:r>
          </a:p>
          <a:p>
            <a:pPr>
              <a:spcBef>
                <a:spcPts val="3000"/>
              </a:spcBef>
            </a:pPr>
            <a:r>
              <a:t>What about non-breach events?</a:t>
            </a:r>
          </a:p>
        </p:txBody>
      </p:sp>
      <p:sp>
        <p:nvSpPr>
          <p:cNvPr id="5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537" name="Quality?"/>
          <p:cNvSpPr txBox="1"/>
          <p:nvPr/>
        </p:nvSpPr>
        <p:spPr>
          <a:xfrm>
            <a:off x="3410669" y="1853785"/>
            <a:ext cx="1247624" cy="488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/>
            </a:lvl1pPr>
          </a:lstStyle>
          <a:p>
            <a:r>
              <a:t>Quality?</a:t>
            </a:r>
          </a:p>
        </p:txBody>
      </p:sp>
      <p:sp>
        <p:nvSpPr>
          <p:cNvPr id="538" name="What about losses not covered by insurance?"/>
          <p:cNvSpPr txBox="1"/>
          <p:nvPr/>
        </p:nvSpPr>
        <p:spPr>
          <a:xfrm>
            <a:off x="4499155" y="2648653"/>
            <a:ext cx="6686699" cy="488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600"/>
            </a:lvl1pPr>
          </a:lstStyle>
          <a:p>
            <a:r>
              <a:t>What about losses not covered by insurance?</a:t>
            </a:r>
          </a:p>
        </p:txBody>
      </p:sp>
      <p:sp>
        <p:nvSpPr>
          <p:cNvPr id="539" name="Forms of loss not captured?"/>
          <p:cNvSpPr txBox="1"/>
          <p:nvPr/>
        </p:nvSpPr>
        <p:spPr>
          <a:xfrm>
            <a:off x="3095672" y="3443521"/>
            <a:ext cx="4103854" cy="488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/>
            </a:lvl1pPr>
          </a:lstStyle>
          <a:p>
            <a:r>
              <a:t>Forms of loss not captured?</a:t>
            </a:r>
          </a:p>
        </p:txBody>
      </p:sp>
      <p:sp>
        <p:nvSpPr>
          <p:cNvPr id="540" name="SME qualifications, calibration?"/>
          <p:cNvSpPr txBox="1"/>
          <p:nvPr/>
        </p:nvSpPr>
        <p:spPr>
          <a:xfrm>
            <a:off x="4306883" y="4335702"/>
            <a:ext cx="4509669" cy="488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/>
            </a:lvl1pPr>
          </a:lstStyle>
          <a:p>
            <a:r>
              <a:t>SME qualifications, calibration?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1" build="p" bldLvl="5" animBg="1" advAuto="0"/>
      <p:bldP spid="537" grpId="2" animBg="1" advAuto="0"/>
      <p:bldP spid="538" grpId="3" animBg="1" advAuto="0"/>
      <p:bldP spid="539" grpId="4" animBg="1" advAuto="0"/>
      <p:bldP spid="540" grpId="5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What data are they using for threat event frequenc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r>
              <a:t>What data are they using for threat event frequency?</a:t>
            </a:r>
          </a:p>
        </p:txBody>
      </p:sp>
      <p:sp>
        <p:nvSpPr>
          <p:cNvPr id="543" name="Their own threat intelligence?…"/>
          <p:cNvSpPr txBox="1">
            <a:spLocks noGrp="1"/>
          </p:cNvSpPr>
          <p:nvPr>
            <p:ph type="body" idx="1"/>
          </p:nvPr>
        </p:nvSpPr>
        <p:spPr>
          <a:xfrm>
            <a:off x="838200" y="2177212"/>
            <a:ext cx="10515600" cy="395173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</a:pPr>
            <a:r>
              <a:t>Their own threat intelligence?</a:t>
            </a:r>
          </a:p>
          <a:p>
            <a:pPr>
              <a:spcBef>
                <a:spcPts val="3600"/>
              </a:spcBef>
            </a:pPr>
            <a:r>
              <a:t>SME estimates?</a:t>
            </a:r>
          </a:p>
        </p:txBody>
      </p:sp>
      <p:sp>
        <p:nvSpPr>
          <p:cNvPr id="5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545" name="Quality?"/>
          <p:cNvSpPr txBox="1"/>
          <p:nvPr/>
        </p:nvSpPr>
        <p:spPr>
          <a:xfrm>
            <a:off x="6662901" y="2193792"/>
            <a:ext cx="1247624" cy="488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/>
            </a:lvl1pPr>
          </a:lstStyle>
          <a:p>
            <a:r>
              <a:t>Quality?</a:t>
            </a:r>
          </a:p>
        </p:txBody>
      </p:sp>
      <p:sp>
        <p:nvSpPr>
          <p:cNvPr id="546" name="SME qualifications, calibration?"/>
          <p:cNvSpPr txBox="1"/>
          <p:nvPr/>
        </p:nvSpPr>
        <p:spPr>
          <a:xfrm>
            <a:off x="4359464" y="3134069"/>
            <a:ext cx="4509670" cy="488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/>
            </a:lvl1pPr>
          </a:lstStyle>
          <a:p>
            <a:r>
              <a:t>SME qualifications, calibration?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" grpId="1" animBg="1" advAuto="0"/>
      <p:bldP spid="546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What controls data are they using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controls data are they using?</a:t>
            </a:r>
          </a:p>
        </p:txBody>
      </p:sp>
      <p:sp>
        <p:nvSpPr>
          <p:cNvPr id="549" name="Vulnerability scan results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Vulnerability scan results?</a:t>
            </a:r>
          </a:p>
          <a:p>
            <a:r>
              <a:t>Scores from framework assessments (e.g., NIST CSF)?</a:t>
            </a:r>
          </a:p>
          <a:p>
            <a:r>
              <a:t>Policy exceptions?</a:t>
            </a:r>
          </a:p>
          <a:p>
            <a:r>
              <a:t>Audit findings?</a:t>
            </a:r>
          </a:p>
          <a:p>
            <a:r>
              <a:t>Attack and penetration results?</a:t>
            </a:r>
          </a:p>
          <a:p>
            <a:r>
              <a:t>…</a:t>
            </a:r>
          </a:p>
        </p:txBody>
      </p:sp>
      <p:sp>
        <p:nvSpPr>
          <p:cNvPr id="5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551" name="Rectangle"/>
          <p:cNvSpPr/>
          <p:nvPr/>
        </p:nvSpPr>
        <p:spPr>
          <a:xfrm>
            <a:off x="489105" y="1836843"/>
            <a:ext cx="10742949" cy="1300164"/>
          </a:xfrm>
          <a:prstGeom prst="rect">
            <a:avLst/>
          </a:prstGeom>
          <a:ln w="25400">
            <a:solidFill>
              <a:srgbClr val="FF2600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Vulnerability scan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Vulnerability scan results</a:t>
            </a:r>
          </a:p>
        </p:txBody>
      </p:sp>
      <p:sp>
        <p:nvSpPr>
          <p:cNvPr id="554" name="Not all vulnerability scoring models are created equal…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Not all vulnerability scoring models are created equal…</a:t>
            </a:r>
          </a:p>
          <a:p>
            <a:r>
              <a:t>Most vulnerability results are ordinal values</a:t>
            </a:r>
          </a:p>
          <a:p>
            <a:pPr lvl="1"/>
            <a:r>
              <a:t>Not quantitative</a:t>
            </a:r>
          </a:p>
          <a:p>
            <a:pPr lvl="1"/>
            <a:r>
              <a:t>Need to be interpreted, which requires modeling assumptions</a:t>
            </a:r>
          </a:p>
          <a:p>
            <a:r>
              <a:t>Only covers technology-related weaknesses</a:t>
            </a:r>
          </a:p>
        </p:txBody>
      </p:sp>
      <p:sp>
        <p:nvSpPr>
          <p:cNvPr id="5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4" grpId="1" build="p" bldLvl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Control framework scores as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Control framework scores as data</a:t>
            </a:r>
          </a:p>
        </p:txBody>
      </p:sp>
      <p:sp>
        <p:nvSpPr>
          <p:cNvPr id="558" name="Fundamental challeng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Fundamental challenges</a:t>
            </a:r>
          </a:p>
          <a:p>
            <a:pPr lvl="1"/>
            <a:r>
              <a:t>Control definition ambiguity </a:t>
            </a:r>
          </a:p>
          <a:p>
            <a:pPr lvl="1"/>
            <a:r>
              <a:t>Scoring model ambiguity</a:t>
            </a:r>
          </a:p>
          <a:p>
            <a:pPr lvl="1"/>
            <a:r>
              <a:t>Control relationships and dependencies</a:t>
            </a:r>
          </a:p>
          <a:p>
            <a:pPr lvl="1"/>
            <a:r>
              <a:t>Control functionality</a:t>
            </a:r>
          </a:p>
          <a:p>
            <a:pPr lvl="1"/>
            <a:r>
              <a:t>Context sensitivity</a:t>
            </a:r>
          </a:p>
        </p:txBody>
      </p:sp>
      <p:sp>
        <p:nvSpPr>
          <p:cNvPr id="5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" grpId="1" build="p" bldLvl="5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ontrol definition ambigu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Control definition ambiguity</a:t>
            </a:r>
          </a:p>
        </p:txBody>
      </p:sp>
      <p:sp>
        <p:nvSpPr>
          <p:cNvPr id="562" name="PR.AT-1:  All users are informed and traine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PR.AT-1:  All users are informed and trained</a:t>
            </a:r>
          </a:p>
          <a:p>
            <a:pPr lvl="1"/>
            <a:r>
              <a:t>On what?</a:t>
            </a:r>
          </a:p>
          <a:p>
            <a:pPr>
              <a:spcBef>
                <a:spcPts val="4600"/>
              </a:spcBef>
            </a:pPr>
            <a:r>
              <a:t>PR.PT-4:  Communication control networks are protected</a:t>
            </a:r>
          </a:p>
          <a:p>
            <a:pPr lvl="1"/>
            <a:r>
              <a:t>What actual controls are they assuming are relevant to this?</a:t>
            </a:r>
          </a:p>
        </p:txBody>
      </p:sp>
      <p:sp>
        <p:nvSpPr>
          <p:cNvPr id="5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" grpId="1" build="p" bldLvl="5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coring model ambigu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Scoring model ambiguity</a:t>
            </a:r>
          </a:p>
        </p:txBody>
      </p:sp>
      <p:sp>
        <p:nvSpPr>
          <p:cNvPr id="566" name="What are the scoring criteria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are the scoring criteria?</a:t>
            </a:r>
          </a:p>
          <a:p>
            <a:pPr lvl="1"/>
            <a:r>
              <a:t>E.g., What does a “2” mean?</a:t>
            </a:r>
          </a:p>
          <a:p>
            <a:pPr>
              <a:spcBef>
                <a:spcPts val="4300"/>
              </a:spcBef>
            </a:pPr>
            <a:r>
              <a:t>Is a scoring model even explicitly defined?</a:t>
            </a:r>
          </a:p>
        </p:txBody>
      </p:sp>
      <p:sp>
        <p:nvSpPr>
          <p:cNvPr id="5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" grpId="1" build="p" bldLvl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Ordinal val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Ordinal values</a:t>
            </a:r>
          </a:p>
        </p:txBody>
      </p:sp>
      <p:sp>
        <p:nvSpPr>
          <p:cNvPr id="570" name="How do they translate discrete ordinal values into quantitative values?"/>
          <p:cNvSpPr txBox="1">
            <a:spLocks noGrp="1"/>
          </p:cNvSpPr>
          <p:nvPr>
            <p:ph type="body" sz="quarter" idx="1"/>
          </p:nvPr>
        </p:nvSpPr>
        <p:spPr>
          <a:xfrm>
            <a:off x="838200" y="1825625"/>
            <a:ext cx="10515600" cy="1471406"/>
          </a:xfrm>
          <a:prstGeom prst="rect">
            <a:avLst/>
          </a:prstGeom>
        </p:spPr>
        <p:txBody>
          <a:bodyPr/>
          <a:lstStyle/>
          <a:p>
            <a:r>
              <a:t>How do they translate discrete ordinal values into quantitative values?</a:t>
            </a:r>
          </a:p>
        </p:txBody>
      </p:sp>
      <p:sp>
        <p:nvSpPr>
          <p:cNvPr id="5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8000" y="6231020"/>
            <a:ext cx="230273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572" name="1 = 0% to 24%…"/>
          <p:cNvSpPr txBox="1"/>
          <p:nvPr/>
        </p:nvSpPr>
        <p:spPr>
          <a:xfrm>
            <a:off x="4240670" y="3557749"/>
            <a:ext cx="2274926" cy="155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/>
            </a:pPr>
            <a:r>
              <a:t>1 = 0% to 24%</a:t>
            </a:r>
          </a:p>
          <a:p>
            <a:pPr>
              <a:defRPr sz="2400"/>
            </a:pPr>
            <a:r>
              <a:t>2 = 25 to 49%</a:t>
            </a:r>
          </a:p>
          <a:p>
            <a:pPr>
              <a:defRPr sz="2400"/>
            </a:pPr>
            <a:r>
              <a:t>3 = 50% to 74%</a:t>
            </a:r>
          </a:p>
          <a:p>
            <a:pPr>
              <a:defRPr sz="2400"/>
            </a:pPr>
            <a:r>
              <a:t>4 = 75% to 99%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Control relationships and dependenc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Control relationships and dependencies</a:t>
            </a:r>
          </a:p>
        </p:txBody>
      </p:sp>
      <p:sp>
        <p:nvSpPr>
          <p:cNvPr id="575" name="Imagine that you’re trying to determine your Detection efficacy……"/>
          <p:cNvSpPr txBox="1">
            <a:spLocks noGrp="1"/>
          </p:cNvSpPr>
          <p:nvPr>
            <p:ph type="body" idx="1"/>
          </p:nvPr>
        </p:nvSpPr>
        <p:spPr>
          <a:xfrm>
            <a:off x="764175" y="1945269"/>
            <a:ext cx="10663650" cy="4351339"/>
          </a:xfrm>
          <a:prstGeom prst="rect">
            <a:avLst/>
          </a:prstGeom>
        </p:spPr>
        <p:txBody>
          <a:bodyPr/>
          <a:lstStyle/>
          <a:p>
            <a:r>
              <a:t>Imagine that you’re trying to determine your Detection efficacy…</a:t>
            </a:r>
          </a:p>
          <a:p>
            <a:pPr lvl="1"/>
            <a:r>
              <a:t>Logging is scored as a “3”</a:t>
            </a:r>
          </a:p>
          <a:p>
            <a:pPr lvl="1"/>
            <a:r>
              <a:t>Log monitoring is scored as a “1”</a:t>
            </a:r>
          </a:p>
          <a:p>
            <a:pPr>
              <a:spcBef>
                <a:spcPts val="3300"/>
              </a:spcBef>
            </a:pPr>
            <a:r>
              <a:t>What’s the overall score?</a:t>
            </a:r>
          </a:p>
          <a:p>
            <a:pPr>
              <a:spcBef>
                <a:spcPts val="3300"/>
              </a:spcBef>
            </a:pPr>
            <a:r>
              <a:t>What about the relationship between policies and training?</a:t>
            </a:r>
          </a:p>
        </p:txBody>
      </p:sp>
      <p:sp>
        <p:nvSpPr>
          <p:cNvPr id="5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" grpId="1" build="p" bldLvl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ontrol functiona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Control functionality</a:t>
            </a:r>
          </a:p>
        </p:txBody>
      </p:sp>
      <p:sp>
        <p:nvSpPr>
          <p:cNvPr id="579" name="How does the control affect risk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does the control affect risk?</a:t>
            </a:r>
          </a:p>
          <a:p>
            <a:pPr lvl="1"/>
            <a:r>
              <a:t>Does it affect the probability of an event?</a:t>
            </a:r>
          </a:p>
          <a:p>
            <a:pPr lvl="1"/>
            <a:r>
              <a:t>Does it affect the magnitude of an event?</a:t>
            </a:r>
          </a:p>
          <a:p>
            <a:pPr lvl="1"/>
            <a:r>
              <a:t>Both?</a:t>
            </a:r>
          </a:p>
          <a:p>
            <a:r>
              <a:t>For example:</a:t>
            </a:r>
          </a:p>
          <a:p>
            <a:pPr lvl="1"/>
            <a:r>
              <a:t>Logging</a:t>
            </a:r>
          </a:p>
          <a:p>
            <a:pPr lvl="1"/>
            <a:r>
              <a:t>Policies</a:t>
            </a:r>
          </a:p>
        </p:txBody>
      </p:sp>
      <p:sp>
        <p:nvSpPr>
          <p:cNvPr id="5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What is CRQ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CRQ?</a:t>
            </a:r>
          </a:p>
        </p:txBody>
      </p:sp>
      <p:sp>
        <p:nvSpPr>
          <p:cNvPr id="160" name="Cyber Risk Quantification (CRQ) measures risk in economic terms…"/>
          <p:cNvSpPr txBox="1">
            <a:spLocks noGrp="1"/>
          </p:cNvSpPr>
          <p:nvPr>
            <p:ph type="body" sz="half" idx="1"/>
          </p:nvPr>
        </p:nvSpPr>
        <p:spPr>
          <a:xfrm>
            <a:off x="838200" y="1815713"/>
            <a:ext cx="10515600" cy="2268439"/>
          </a:xfrm>
          <a:prstGeom prst="rect">
            <a:avLst/>
          </a:prstGeom>
        </p:spPr>
        <p:txBody>
          <a:bodyPr/>
          <a:lstStyle/>
          <a:p>
            <a:r>
              <a:t>Cyber Risk Quantification (CRQ) measures risk in economic terms</a:t>
            </a:r>
          </a:p>
          <a:p>
            <a:pPr lvl="1">
              <a:spcBef>
                <a:spcPts val="1600"/>
              </a:spcBef>
            </a:pPr>
            <a:r>
              <a:t>The probability of loss events occurring in a given timeframe</a:t>
            </a:r>
          </a:p>
          <a:p>
            <a:pPr lvl="1"/>
            <a:r>
              <a:t>The probable magnitude of loss if/when loss events occur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8000" y="6231020"/>
            <a:ext cx="230273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1" build="p" bldLvl="5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ontext sensi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Context sensitivity</a:t>
            </a:r>
          </a:p>
        </p:txBody>
      </p:sp>
      <p:sp>
        <p:nvSpPr>
          <p:cNvPr id="583" name="Which loss event (risk) scenarios is a control relevant to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Which loss event (risk) scenarios is a control relevant to?</a:t>
            </a:r>
          </a:p>
          <a:p>
            <a:pPr lvl="1"/>
            <a:r>
              <a:t>Logging</a:t>
            </a:r>
          </a:p>
          <a:p>
            <a:pPr lvl="1"/>
            <a:r>
              <a:t>WAF</a:t>
            </a:r>
          </a:p>
          <a:p>
            <a:pPr lvl="1"/>
            <a:r>
              <a:t>Authentication</a:t>
            </a:r>
          </a:p>
        </p:txBody>
      </p:sp>
      <p:sp>
        <p:nvSpPr>
          <p:cNvPr id="5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" grpId="1" build="p" bldLvl="5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587" name="Data - particularly control data - is very easy to screw up."/>
          <p:cNvSpPr txBox="1"/>
          <p:nvPr/>
        </p:nvSpPr>
        <p:spPr>
          <a:xfrm>
            <a:off x="2498005" y="2893874"/>
            <a:ext cx="7195990" cy="107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Data - particularly control data - is very easy to screw up.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Models"/>
          <p:cNvSpPr txBox="1">
            <a:spLocks noGrp="1"/>
          </p:cNvSpPr>
          <p:nvPr>
            <p:ph type="title"/>
          </p:nvPr>
        </p:nvSpPr>
        <p:spPr>
          <a:xfrm>
            <a:off x="838200" y="2002631"/>
            <a:ext cx="10515600" cy="2852738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1000"/>
              </a:spcBef>
            </a:lvl1pPr>
          </a:lstStyle>
          <a:p>
            <a:r>
              <a:t>Models</a:t>
            </a:r>
          </a:p>
        </p:txBody>
      </p:sp>
      <p:sp>
        <p:nvSpPr>
          <p:cNvPr id="5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Do they use weighted value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 they use weighted values?</a:t>
            </a:r>
          </a:p>
        </p:txBody>
      </p:sp>
      <p:sp>
        <p:nvSpPr>
          <p:cNvPr id="593" name="Largely subjective — rarely supported by actual data…"/>
          <p:cNvSpPr txBox="1">
            <a:spLocks noGrp="1"/>
          </p:cNvSpPr>
          <p:nvPr>
            <p:ph type="body" idx="1"/>
          </p:nvPr>
        </p:nvSpPr>
        <p:spPr>
          <a:xfrm>
            <a:off x="1077489" y="1612923"/>
            <a:ext cx="10515601" cy="471269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</a:pPr>
            <a:r>
              <a:t>Largely subjective — rarely supported by actual data</a:t>
            </a:r>
          </a:p>
          <a:p>
            <a:r>
              <a:t>Highly context sensitive</a:t>
            </a:r>
          </a:p>
          <a:p>
            <a:pPr>
              <a:spcBef>
                <a:spcPts val="14000"/>
              </a:spcBef>
            </a:pPr>
            <a:r>
              <a:t>You need to ask how they’re applying weighted values.</a:t>
            </a:r>
          </a:p>
          <a:p>
            <a:pPr marL="762000" lvl="1" indent="-304800">
              <a:spcBef>
                <a:spcPts val="800"/>
              </a:spcBef>
            </a:pPr>
            <a:r>
              <a:t>Where do the values come from</a:t>
            </a:r>
          </a:p>
          <a:p>
            <a:pPr marL="762000" lvl="1" indent="-304800">
              <a:spcBef>
                <a:spcPts val="800"/>
              </a:spcBef>
            </a:pPr>
            <a:r>
              <a:t>How they’re accounting for context</a:t>
            </a:r>
          </a:p>
        </p:txBody>
      </p:sp>
      <p:sp>
        <p:nvSpPr>
          <p:cNvPr id="5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595" name="Which of these should be weighted higher?…"/>
          <p:cNvSpPr txBox="1"/>
          <p:nvPr/>
        </p:nvSpPr>
        <p:spPr>
          <a:xfrm>
            <a:off x="2649949" y="2986601"/>
            <a:ext cx="6892102" cy="1326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700"/>
            </a:pPr>
            <a:r>
              <a:t>Which of these should be weighted higher?</a:t>
            </a:r>
          </a:p>
          <a:p>
            <a:pPr marL="382336" indent="-280736">
              <a:spcBef>
                <a:spcPts val="500"/>
              </a:spcBef>
              <a:buSzPct val="90000"/>
              <a:buChar char="•"/>
              <a:defRPr sz="2500"/>
            </a:pPr>
            <a:r>
              <a:t>Authentication</a:t>
            </a:r>
          </a:p>
          <a:p>
            <a:pPr marL="382336" indent="-280736">
              <a:buSzPct val="90000"/>
              <a:buChar char="•"/>
              <a:defRPr sz="2500"/>
            </a:pPr>
            <a:r>
              <a:t>Logging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" grpId="1" build="p" bldLvl="5" animBg="1" advAuto="0"/>
      <p:bldP spid="595" grpId="2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How is measurement uncertainty accounted fo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is measurement uncertainty accounted for?</a:t>
            </a:r>
          </a:p>
        </p:txBody>
      </p:sp>
      <p:sp>
        <p:nvSpPr>
          <p:cNvPr id="598" name="Are they using discrete values as inputs?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10515600" cy="1891200"/>
          </a:xfrm>
          <a:prstGeom prst="rect">
            <a:avLst/>
          </a:prstGeom>
        </p:spPr>
        <p:txBody>
          <a:bodyPr/>
          <a:lstStyle/>
          <a:p>
            <a:r>
              <a:t>Are they using discrete values as inputs?</a:t>
            </a:r>
          </a:p>
          <a:p>
            <a:r>
              <a:t>For example, are ordinal input values being translated into ranges or distributions?</a:t>
            </a:r>
          </a:p>
        </p:txBody>
      </p:sp>
      <p:sp>
        <p:nvSpPr>
          <p:cNvPr id="5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grpSp>
        <p:nvGrpSpPr>
          <p:cNvPr id="602" name="Group"/>
          <p:cNvGrpSpPr/>
          <p:nvPr/>
        </p:nvGrpSpPr>
        <p:grpSpPr>
          <a:xfrm>
            <a:off x="2347460" y="3858111"/>
            <a:ext cx="7490730" cy="525626"/>
            <a:chOff x="0" y="0"/>
            <a:chExt cx="7490729" cy="525625"/>
          </a:xfrm>
        </p:grpSpPr>
        <p:sp>
          <p:nvSpPr>
            <p:cNvPr id="600" name="PR.AT-1:  All users are informed and trained"/>
            <p:cNvSpPr txBox="1"/>
            <p:nvPr/>
          </p:nvSpPr>
          <p:spPr>
            <a:xfrm>
              <a:off x="0" y="6350"/>
              <a:ext cx="6892102" cy="5129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800"/>
              </a:lvl1pPr>
            </a:lstStyle>
            <a:p>
              <a:r>
                <a:t>PR.AT-1:  All users are informed and trained</a:t>
              </a:r>
            </a:p>
          </p:txBody>
        </p:sp>
        <p:sp>
          <p:nvSpPr>
            <p:cNvPr id="601" name="2"/>
            <p:cNvSpPr txBox="1"/>
            <p:nvPr/>
          </p:nvSpPr>
          <p:spPr>
            <a:xfrm>
              <a:off x="7027623" y="0"/>
              <a:ext cx="463107" cy="525626"/>
            </a:xfrm>
            <a:prstGeom prst="rect">
              <a:avLst/>
            </a:prstGeom>
            <a:noFill/>
            <a:ln w="12700" cap="flat">
              <a:solidFill>
                <a:srgbClr val="DDDDDD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/>
              </a:lvl1pPr>
            </a:lstStyle>
            <a:p>
              <a:r>
                <a:t>2</a:t>
              </a:r>
            </a:p>
          </p:txBody>
        </p:sp>
      </p:grpSp>
      <p:sp>
        <p:nvSpPr>
          <p:cNvPr id="603" name="1 = 0% to 24%…"/>
          <p:cNvSpPr txBox="1"/>
          <p:nvPr/>
        </p:nvSpPr>
        <p:spPr>
          <a:xfrm>
            <a:off x="4656048" y="4647844"/>
            <a:ext cx="2274926" cy="1555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1 = 0% to 24%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2 = 25% to 49%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3 = 50% to 74%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4 = 75% to 99%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" grpId="1" build="p" bldLvl="5" animBg="1" advAuto="0"/>
      <p:bldP spid="602" grpId="2" animBg="1" advAuto="0"/>
      <p:bldP spid="603" grpId="3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How is measurement uncertainty accounted fo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is measurement uncertainty accounted for?</a:t>
            </a:r>
          </a:p>
        </p:txBody>
      </p:sp>
      <p:sp>
        <p:nvSpPr>
          <p:cNvPr id="606" name="Are they using discrete values for results?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10515600" cy="1891200"/>
          </a:xfrm>
          <a:prstGeom prst="rect">
            <a:avLst/>
          </a:prstGeom>
        </p:spPr>
        <p:txBody>
          <a:bodyPr/>
          <a:lstStyle/>
          <a:p>
            <a:r>
              <a:t>Are they using discrete values for results?</a:t>
            </a:r>
          </a:p>
          <a:p>
            <a:r>
              <a:t>For example, are they generating exact values for loss exposure?</a:t>
            </a:r>
          </a:p>
        </p:txBody>
      </p:sp>
      <p:sp>
        <p:nvSpPr>
          <p:cNvPr id="6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608" name="Probability:  100%…"/>
          <p:cNvSpPr txBox="1"/>
          <p:nvPr/>
        </p:nvSpPr>
        <p:spPr>
          <a:xfrm>
            <a:off x="4603026" y="3758704"/>
            <a:ext cx="2985948" cy="1008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500"/>
              </a:spcBef>
              <a:defRPr sz="2800"/>
            </a:pPr>
            <a:r>
              <a:t>Probability:  100%</a:t>
            </a:r>
          </a:p>
          <a:p>
            <a:pPr>
              <a:spcBef>
                <a:spcPts val="500"/>
              </a:spcBef>
              <a:defRPr sz="2800"/>
            </a:pPr>
            <a:r>
              <a:t>Impact:  $300M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" grpId="1" build="p" bldLvl="5" animBg="1" advAuto="0"/>
      <p:bldP spid="608" grpId="2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Is their model proprietary, or open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their model proprietary, or open?</a:t>
            </a:r>
          </a:p>
        </p:txBody>
      </p:sp>
      <p:sp>
        <p:nvSpPr>
          <p:cNvPr id="611" name="Risk analysis always involves modeling assumptions.…"/>
          <p:cNvSpPr txBox="1">
            <a:spLocks noGrp="1"/>
          </p:cNvSpPr>
          <p:nvPr>
            <p:ph type="body" idx="1"/>
          </p:nvPr>
        </p:nvSpPr>
        <p:spPr>
          <a:xfrm>
            <a:off x="838200" y="1983639"/>
            <a:ext cx="10515600" cy="414531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600"/>
              </a:spcBef>
              <a:defRPr sz="2800"/>
            </a:pPr>
            <a:r>
              <a:t>Risk analysis always involves modeling assumptions.  </a:t>
            </a:r>
          </a:p>
          <a:p>
            <a:pPr>
              <a:spcBef>
                <a:spcPts val="3600"/>
              </a:spcBef>
              <a:defRPr sz="2800"/>
            </a:pPr>
            <a:r>
              <a:t>Open models surface and expose the modeling assumptions so they can be challenged, validated, and evolved.</a:t>
            </a:r>
          </a:p>
          <a:p>
            <a:pPr>
              <a:spcBef>
                <a:spcPts val="3600"/>
              </a:spcBef>
              <a:defRPr sz="2800"/>
            </a:pPr>
            <a:r>
              <a:t>This is fundamentally no different than proprietary vs. open encryption algorithms.</a:t>
            </a:r>
          </a:p>
        </p:txBody>
      </p:sp>
      <p:sp>
        <p:nvSpPr>
          <p:cNvPr id="6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" grpId="1" build="p" bldLvl="5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An inaccurate cybersecurity risk model"/>
          <p:cNvSpPr txBox="1">
            <a:spLocks noGrp="1"/>
          </p:cNvSpPr>
          <p:nvPr>
            <p:ph type="title"/>
          </p:nvPr>
        </p:nvSpPr>
        <p:spPr>
          <a:xfrm>
            <a:off x="685800" y="262073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t>An inaccurate cybersecurity risk model</a:t>
            </a:r>
          </a:p>
        </p:txBody>
      </p:sp>
      <p:pic>
        <p:nvPicPr>
          <p:cNvPr id="6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663" y="1592647"/>
            <a:ext cx="7169775" cy="42388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7" name="Group"/>
          <p:cNvGrpSpPr/>
          <p:nvPr/>
        </p:nvGrpSpPr>
        <p:grpSpPr>
          <a:xfrm>
            <a:off x="4972618" y="2442891"/>
            <a:ext cx="4458985" cy="1970093"/>
            <a:chOff x="0" y="0"/>
            <a:chExt cx="4458984" cy="1970091"/>
          </a:xfrm>
        </p:grpSpPr>
        <p:sp>
          <p:nvSpPr>
            <p:cNvPr id="616" name="Very High"/>
            <p:cNvSpPr txBox="1"/>
            <p:nvPr/>
          </p:nvSpPr>
          <p:spPr>
            <a:xfrm>
              <a:off x="3538851" y="0"/>
              <a:ext cx="920134" cy="269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42424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Very High</a:t>
              </a:r>
            </a:p>
          </p:txBody>
        </p:sp>
        <p:sp>
          <p:nvSpPr>
            <p:cNvPr id="617" name="Low"/>
            <p:cNvSpPr txBox="1"/>
            <p:nvPr/>
          </p:nvSpPr>
          <p:spPr>
            <a:xfrm>
              <a:off x="2718169" y="1700615"/>
              <a:ext cx="853397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Low</a:t>
              </a:r>
            </a:p>
          </p:txBody>
        </p:sp>
        <p:sp>
          <p:nvSpPr>
            <p:cNvPr id="618" name="Low"/>
            <p:cNvSpPr txBox="1"/>
            <p:nvPr/>
          </p:nvSpPr>
          <p:spPr>
            <a:xfrm>
              <a:off x="1929425" y="1700615"/>
              <a:ext cx="696681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Low</a:t>
              </a:r>
            </a:p>
          </p:txBody>
        </p:sp>
        <p:sp>
          <p:nvSpPr>
            <p:cNvPr id="619" name="Very Low"/>
            <p:cNvSpPr txBox="1"/>
            <p:nvPr/>
          </p:nvSpPr>
          <p:spPr>
            <a:xfrm>
              <a:off x="872289" y="1700615"/>
              <a:ext cx="1096526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42424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Very Low</a:t>
              </a:r>
            </a:p>
          </p:txBody>
        </p:sp>
        <p:sp>
          <p:nvSpPr>
            <p:cNvPr id="620" name="Very Low"/>
            <p:cNvSpPr txBox="1"/>
            <p:nvPr/>
          </p:nvSpPr>
          <p:spPr>
            <a:xfrm>
              <a:off x="-1" y="1700615"/>
              <a:ext cx="1107737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42424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Very Low</a:t>
              </a:r>
            </a:p>
          </p:txBody>
        </p:sp>
        <p:sp>
          <p:nvSpPr>
            <p:cNvPr id="621" name="Very Low"/>
            <p:cNvSpPr txBox="1"/>
            <p:nvPr/>
          </p:nvSpPr>
          <p:spPr>
            <a:xfrm>
              <a:off x="57000" y="1259586"/>
              <a:ext cx="993735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42424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Very Low</a:t>
              </a:r>
            </a:p>
          </p:txBody>
        </p:sp>
        <p:sp>
          <p:nvSpPr>
            <p:cNvPr id="622" name="Low"/>
            <p:cNvSpPr txBox="1"/>
            <p:nvPr/>
          </p:nvSpPr>
          <p:spPr>
            <a:xfrm>
              <a:off x="1063877" y="1259586"/>
              <a:ext cx="637150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Low</a:t>
              </a:r>
            </a:p>
          </p:txBody>
        </p:sp>
        <p:sp>
          <p:nvSpPr>
            <p:cNvPr id="623" name="Low"/>
            <p:cNvSpPr txBox="1"/>
            <p:nvPr/>
          </p:nvSpPr>
          <p:spPr>
            <a:xfrm>
              <a:off x="1879096" y="1259586"/>
              <a:ext cx="797338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Low</a:t>
              </a:r>
            </a:p>
          </p:txBody>
        </p:sp>
        <p:sp>
          <p:nvSpPr>
            <p:cNvPr id="624" name="Moderate"/>
            <p:cNvSpPr txBox="1"/>
            <p:nvPr/>
          </p:nvSpPr>
          <p:spPr>
            <a:xfrm>
              <a:off x="2635473" y="1284986"/>
              <a:ext cx="1018788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Moderate</a:t>
              </a:r>
            </a:p>
          </p:txBody>
        </p:sp>
        <p:sp>
          <p:nvSpPr>
            <p:cNvPr id="625" name="Moderate"/>
            <p:cNvSpPr txBox="1"/>
            <p:nvPr/>
          </p:nvSpPr>
          <p:spPr>
            <a:xfrm>
              <a:off x="2618184" y="831257"/>
              <a:ext cx="1078766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42424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Moderate</a:t>
              </a:r>
            </a:p>
          </p:txBody>
        </p:sp>
        <p:sp>
          <p:nvSpPr>
            <p:cNvPr id="626" name="Moderate"/>
            <p:cNvSpPr txBox="1"/>
            <p:nvPr/>
          </p:nvSpPr>
          <p:spPr>
            <a:xfrm>
              <a:off x="1820138" y="831257"/>
              <a:ext cx="915254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42424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Moderate</a:t>
              </a:r>
            </a:p>
          </p:txBody>
        </p:sp>
        <p:sp>
          <p:nvSpPr>
            <p:cNvPr id="627" name="Low"/>
            <p:cNvSpPr txBox="1"/>
            <p:nvPr/>
          </p:nvSpPr>
          <p:spPr>
            <a:xfrm>
              <a:off x="1049118" y="831257"/>
              <a:ext cx="666667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42424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Low</a:t>
              </a:r>
            </a:p>
          </p:txBody>
        </p:sp>
        <p:sp>
          <p:nvSpPr>
            <p:cNvPr id="628" name="Low"/>
            <p:cNvSpPr txBox="1"/>
            <p:nvPr/>
          </p:nvSpPr>
          <p:spPr>
            <a:xfrm>
              <a:off x="247572" y="831257"/>
              <a:ext cx="612593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Low</a:t>
              </a:r>
            </a:p>
          </p:txBody>
        </p:sp>
        <p:sp>
          <p:nvSpPr>
            <p:cNvPr id="629" name="High"/>
            <p:cNvSpPr txBox="1"/>
            <p:nvPr/>
          </p:nvSpPr>
          <p:spPr>
            <a:xfrm>
              <a:off x="2756557" y="402929"/>
              <a:ext cx="802020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42424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High</a:t>
              </a:r>
            </a:p>
          </p:txBody>
        </p:sp>
        <p:sp>
          <p:nvSpPr>
            <p:cNvPr id="630" name="Moderate"/>
            <p:cNvSpPr txBox="1"/>
            <p:nvPr/>
          </p:nvSpPr>
          <p:spPr>
            <a:xfrm>
              <a:off x="1801560" y="415628"/>
              <a:ext cx="952411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42424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Moderate</a:t>
              </a:r>
            </a:p>
          </p:txBody>
        </p:sp>
        <p:sp>
          <p:nvSpPr>
            <p:cNvPr id="631" name="Moderate"/>
            <p:cNvSpPr txBox="1"/>
            <p:nvPr/>
          </p:nvSpPr>
          <p:spPr>
            <a:xfrm>
              <a:off x="961089" y="402929"/>
              <a:ext cx="918925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Moderate</a:t>
              </a:r>
            </a:p>
          </p:txBody>
        </p:sp>
        <p:sp>
          <p:nvSpPr>
            <p:cNvPr id="632" name="Low"/>
            <p:cNvSpPr txBox="1"/>
            <p:nvPr/>
          </p:nvSpPr>
          <p:spPr>
            <a:xfrm>
              <a:off x="235914" y="402929"/>
              <a:ext cx="635909" cy="269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Low</a:t>
              </a:r>
            </a:p>
          </p:txBody>
        </p:sp>
        <p:sp>
          <p:nvSpPr>
            <p:cNvPr id="633" name="Very High"/>
            <p:cNvSpPr txBox="1"/>
            <p:nvPr/>
          </p:nvSpPr>
          <p:spPr>
            <a:xfrm>
              <a:off x="2651537" y="0"/>
              <a:ext cx="1012060" cy="269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Very High</a:t>
              </a:r>
            </a:p>
          </p:txBody>
        </p:sp>
        <p:sp>
          <p:nvSpPr>
            <p:cNvPr id="634" name="High"/>
            <p:cNvSpPr txBox="1"/>
            <p:nvPr/>
          </p:nvSpPr>
          <p:spPr>
            <a:xfrm>
              <a:off x="1877398" y="0"/>
              <a:ext cx="791750" cy="269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High</a:t>
              </a:r>
            </a:p>
          </p:txBody>
        </p:sp>
        <p:sp>
          <p:nvSpPr>
            <p:cNvPr id="635" name="Moderate"/>
            <p:cNvSpPr txBox="1"/>
            <p:nvPr/>
          </p:nvSpPr>
          <p:spPr>
            <a:xfrm>
              <a:off x="944222" y="0"/>
              <a:ext cx="952659" cy="269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Moderate</a:t>
              </a:r>
            </a:p>
          </p:txBody>
        </p:sp>
        <p:sp>
          <p:nvSpPr>
            <p:cNvPr id="636" name="Low"/>
            <p:cNvSpPr txBox="1"/>
            <p:nvPr/>
          </p:nvSpPr>
          <p:spPr>
            <a:xfrm>
              <a:off x="230383" y="0"/>
              <a:ext cx="646972" cy="269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7" tIns="26787" rIns="26787" bIns="26787" numCol="1" anchor="ctr">
              <a:spAutoFit/>
            </a:bodyPr>
            <a:lstStyle>
              <a:lvl1pPr algn="ctr" defTabSz="410763">
                <a:defRPr sz="1400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Low</a:t>
              </a:r>
            </a:p>
          </p:txBody>
        </p:sp>
      </p:grpSp>
      <p:sp>
        <p:nvSpPr>
          <p:cNvPr id="638" name="High"/>
          <p:cNvSpPr txBox="1"/>
          <p:nvPr/>
        </p:nvSpPr>
        <p:spPr>
          <a:xfrm>
            <a:off x="8776655" y="3310171"/>
            <a:ext cx="431948" cy="26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7" tIns="26787" rIns="26787" bIns="26787" anchor="ctr">
            <a:spAutoFit/>
          </a:bodyPr>
          <a:lstStyle>
            <a:lvl1pPr algn="ctr" defTabSz="410763">
              <a:defRPr sz="14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High</a:t>
            </a:r>
          </a:p>
        </p:txBody>
      </p:sp>
      <p:sp>
        <p:nvSpPr>
          <p:cNvPr id="639" name="?"/>
          <p:cNvSpPr txBox="1"/>
          <p:nvPr/>
        </p:nvSpPr>
        <p:spPr>
          <a:xfrm>
            <a:off x="8860608" y="3210650"/>
            <a:ext cx="264044" cy="485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7" tIns="26787" rIns="26787" bIns="26787" anchor="ctr">
            <a:spAutoFit/>
          </a:bodyPr>
          <a:lstStyle>
            <a:lvl1pPr algn="ctr" defTabSz="410763">
              <a:def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?</a:t>
            </a:r>
          </a:p>
        </p:txBody>
      </p:sp>
      <p:sp>
        <p:nvSpPr>
          <p:cNvPr id="640" name="Rectangle"/>
          <p:cNvSpPr/>
          <p:nvPr/>
        </p:nvSpPr>
        <p:spPr>
          <a:xfrm>
            <a:off x="8517180" y="3212323"/>
            <a:ext cx="950902" cy="465182"/>
          </a:xfrm>
          <a:prstGeom prst="rect">
            <a:avLst/>
          </a:prstGeom>
          <a:ln w="12700">
            <a:solidFill>
              <a:srgbClr val="FF2600"/>
            </a:solidFill>
          </a:ln>
        </p:spPr>
        <p:txBody>
          <a:bodyPr lIns="45718" tIns="45718" rIns="45718" bIns="45718" anchor="ctr"/>
          <a:lstStyle/>
          <a:p>
            <a:pPr algn="ctr" defTabSz="410763">
              <a:defRPr sz="2800">
                <a:solidFill>
                  <a:srgbClr val="424242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41" name="Very High"/>
          <p:cNvSpPr txBox="1"/>
          <p:nvPr/>
        </p:nvSpPr>
        <p:spPr>
          <a:xfrm>
            <a:off x="8574027" y="2873695"/>
            <a:ext cx="837206" cy="26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7" tIns="26787" rIns="26787" bIns="26787" anchor="ctr">
            <a:spAutoFit/>
          </a:bodyPr>
          <a:lstStyle>
            <a:lvl1pPr algn="ctr" defTabSz="410763">
              <a:defRPr sz="14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Very High</a:t>
            </a:r>
          </a:p>
        </p:txBody>
      </p:sp>
      <p:sp>
        <p:nvSpPr>
          <p:cNvPr id="642" name="Moderate"/>
          <p:cNvSpPr txBox="1"/>
          <p:nvPr/>
        </p:nvSpPr>
        <p:spPr>
          <a:xfrm>
            <a:off x="8583925" y="3746651"/>
            <a:ext cx="817412" cy="26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7" tIns="26787" rIns="26787" bIns="26787" anchor="ctr">
            <a:spAutoFit/>
          </a:bodyPr>
          <a:lstStyle>
            <a:lvl1pPr algn="ctr" defTabSz="410763">
              <a:defRPr sz="14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Moderate</a:t>
            </a:r>
          </a:p>
        </p:txBody>
      </p:sp>
      <p:sp>
        <p:nvSpPr>
          <p:cNvPr id="643" name="Low"/>
          <p:cNvSpPr txBox="1"/>
          <p:nvPr/>
        </p:nvSpPr>
        <p:spPr>
          <a:xfrm>
            <a:off x="8821806" y="4157729"/>
            <a:ext cx="392446" cy="26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7" tIns="26787" rIns="26787" bIns="26787" anchor="ctr">
            <a:spAutoFit/>
          </a:bodyPr>
          <a:lstStyle>
            <a:lvl1pPr algn="ctr" defTabSz="410763">
              <a:defRPr sz="14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Low</a:t>
            </a:r>
          </a:p>
        </p:txBody>
      </p:sp>
      <p:sp>
        <p:nvSpPr>
          <p:cNvPr id="644" name="Table G-5 NIST 800-30"/>
          <p:cNvSpPr txBox="1"/>
          <p:nvPr/>
        </p:nvSpPr>
        <p:spPr>
          <a:xfrm>
            <a:off x="2692073" y="5404925"/>
            <a:ext cx="2934356" cy="38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7" tIns="26787" rIns="26787" bIns="26787" anchor="ctr">
            <a:spAutoFit/>
          </a:bodyPr>
          <a:lstStyle>
            <a:lvl1pPr algn="ctr" defTabSz="410763">
              <a:defRPr sz="2200">
                <a:solidFill>
                  <a:srgbClr val="42424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Table G-5 NIST 800-30</a:t>
            </a:r>
          </a:p>
        </p:txBody>
      </p:sp>
      <p:grpSp>
        <p:nvGrpSpPr>
          <p:cNvPr id="647" name="Group"/>
          <p:cNvGrpSpPr/>
          <p:nvPr/>
        </p:nvGrpSpPr>
        <p:grpSpPr>
          <a:xfrm>
            <a:off x="4244736" y="3286971"/>
            <a:ext cx="5146704" cy="1614573"/>
            <a:chOff x="0" y="0"/>
            <a:chExt cx="5146703" cy="1614571"/>
          </a:xfrm>
        </p:grpSpPr>
        <p:sp>
          <p:nvSpPr>
            <p:cNvPr id="645" name="50%"/>
            <p:cNvSpPr txBox="1"/>
            <p:nvPr/>
          </p:nvSpPr>
          <p:spPr>
            <a:xfrm>
              <a:off x="0" y="0"/>
              <a:ext cx="837209" cy="332737"/>
            </a:xfrm>
            <a:prstGeom prst="rect">
              <a:avLst/>
            </a:prstGeom>
            <a:solidFill>
              <a:srgbClr val="D6D6D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50%</a:t>
              </a:r>
            </a:p>
          </p:txBody>
        </p:sp>
        <p:sp>
          <p:nvSpPr>
            <p:cNvPr id="646" name="100%"/>
            <p:cNvSpPr txBox="1"/>
            <p:nvPr/>
          </p:nvSpPr>
          <p:spPr>
            <a:xfrm>
              <a:off x="4329290" y="1281835"/>
              <a:ext cx="817414" cy="332737"/>
            </a:xfrm>
            <a:prstGeom prst="rect">
              <a:avLst/>
            </a:prstGeom>
            <a:solidFill>
              <a:srgbClr val="D6D6D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6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100%</a:t>
              </a:r>
            </a:p>
          </p:txBody>
        </p:sp>
      </p:grpSp>
      <p:grpSp>
        <p:nvGrpSpPr>
          <p:cNvPr id="650" name="Group"/>
          <p:cNvGrpSpPr/>
          <p:nvPr/>
        </p:nvGrpSpPr>
        <p:grpSpPr>
          <a:xfrm>
            <a:off x="5114947" y="3453339"/>
            <a:ext cx="3903085" cy="1080775"/>
            <a:chOff x="0" y="0"/>
            <a:chExt cx="3903083" cy="1080774"/>
          </a:xfrm>
        </p:grpSpPr>
        <p:sp>
          <p:nvSpPr>
            <p:cNvPr id="648" name="Line"/>
            <p:cNvSpPr/>
            <p:nvPr/>
          </p:nvSpPr>
          <p:spPr>
            <a:xfrm>
              <a:off x="0" y="0"/>
              <a:ext cx="3406282" cy="0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49" name="Group"/>
            <p:cNvSpPr/>
            <p:nvPr/>
          </p:nvSpPr>
          <p:spPr>
            <a:xfrm flipV="1">
              <a:off x="3903083" y="201061"/>
              <a:ext cx="1" cy="879714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651" name="50%"/>
          <p:cNvSpPr txBox="1"/>
          <p:nvPr/>
        </p:nvSpPr>
        <p:spPr>
          <a:xfrm>
            <a:off x="8583924" y="3286971"/>
            <a:ext cx="817414" cy="3327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50%</a:t>
            </a:r>
          </a:p>
        </p:txBody>
      </p:sp>
      <p:sp>
        <p:nvSpPr>
          <p:cNvPr id="652" name="?"/>
          <p:cNvSpPr txBox="1"/>
          <p:nvPr/>
        </p:nvSpPr>
        <p:spPr>
          <a:xfrm>
            <a:off x="8634819" y="3261451"/>
            <a:ext cx="715625" cy="3837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7" tIns="26787" rIns="26787" bIns="26787" anchor="ctr">
            <a:spAutoFit/>
          </a:bodyPr>
          <a:lstStyle>
            <a:lvl1pPr algn="ctr" defTabSz="410763">
              <a:defRPr sz="22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?</a:t>
            </a:r>
          </a:p>
        </p:txBody>
      </p:sp>
      <p:sp>
        <p:nvSpPr>
          <p:cNvPr id="653" name="Rectangle"/>
          <p:cNvSpPr/>
          <p:nvPr/>
        </p:nvSpPr>
        <p:spPr>
          <a:xfrm>
            <a:off x="5461000" y="1817145"/>
            <a:ext cx="3063518" cy="396239"/>
          </a:xfrm>
          <a:prstGeom prst="rect">
            <a:avLst/>
          </a:prstGeom>
          <a:ln w="25400">
            <a:solidFill>
              <a:srgbClr val="FF2600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654" name="Rectangle"/>
          <p:cNvSpPr/>
          <p:nvPr/>
        </p:nvSpPr>
        <p:spPr>
          <a:xfrm>
            <a:off x="4153872" y="3179093"/>
            <a:ext cx="5328431" cy="531637"/>
          </a:xfrm>
          <a:prstGeom prst="rect">
            <a:avLst/>
          </a:prstGeom>
          <a:ln w="25400">
            <a:solidFill>
              <a:srgbClr val="FF2600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6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656" name="Rectangle"/>
          <p:cNvSpPr/>
          <p:nvPr/>
        </p:nvSpPr>
        <p:spPr>
          <a:xfrm>
            <a:off x="2757040" y="3349687"/>
            <a:ext cx="1268512" cy="531636"/>
          </a:xfrm>
          <a:prstGeom prst="rect">
            <a:avLst/>
          </a:prstGeom>
          <a:ln w="25400">
            <a:solidFill>
              <a:srgbClr val="FF2600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657" name="Rectangle"/>
          <p:cNvSpPr/>
          <p:nvPr/>
        </p:nvSpPr>
        <p:spPr>
          <a:xfrm>
            <a:off x="6272732" y="5096141"/>
            <a:ext cx="1861638" cy="531636"/>
          </a:xfrm>
          <a:prstGeom prst="rect">
            <a:avLst/>
          </a:prstGeom>
          <a:ln w="25400">
            <a:solidFill>
              <a:srgbClr val="FF2600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2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" grpId="22" animBg="1" advAuto="0"/>
      <p:bldP spid="638" grpId="7" animBg="1" advAuto="0"/>
      <p:bldP spid="639" grpId="5" animBg="1" advAuto="0"/>
      <p:bldP spid="639" grpId="8" animBg="1" advAuto="0"/>
      <p:bldP spid="640" grpId="4" animBg="1" advAuto="0"/>
      <p:bldP spid="640" grpId="15" animBg="1" advAuto="0"/>
      <p:bldP spid="641" grpId="21" animBg="1" advAuto="0"/>
      <p:bldP spid="642" grpId="19" animBg="1" advAuto="0"/>
      <p:bldP spid="643" grpId="20" animBg="1" advAuto="0"/>
      <p:bldP spid="644" grpId="23" animBg="1" advAuto="0"/>
      <p:bldP spid="647" grpId="9" animBg="1" advAuto="0"/>
      <p:bldP spid="647" grpId="16" animBg="1" advAuto="0"/>
      <p:bldP spid="650" grpId="6" animBg="1" advAuto="0"/>
      <p:bldP spid="650" grpId="14" animBg="1" advAuto="0"/>
      <p:bldP spid="651" grpId="12" animBg="1" advAuto="0"/>
      <p:bldP spid="651" grpId="13" animBg="1" advAuto="0"/>
      <p:bldP spid="652" grpId="10" animBg="1" advAuto="0"/>
      <p:bldP spid="652" grpId="11" animBg="1" advAuto="0"/>
      <p:bldP spid="653" grpId="1" animBg="1" advAuto="0"/>
      <p:bldP spid="654" grpId="17" animBg="1" advAuto="0"/>
      <p:bldP spid="654" grpId="18" animBg="1" advAuto="0"/>
      <p:bldP spid="656" grpId="2" animBg="1" advAuto="0"/>
      <p:bldP spid="657" grpId="3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Has their model been independently validated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Has their model been independently validated?</a:t>
            </a:r>
          </a:p>
        </p:txBody>
      </p:sp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661" name="Has the model/method been independently vetted?…"/>
          <p:cNvSpPr txBox="1">
            <a:spLocks noGrp="1"/>
          </p:cNvSpPr>
          <p:nvPr>
            <p:ph type="body" idx="1"/>
          </p:nvPr>
        </p:nvSpPr>
        <p:spPr>
          <a:xfrm>
            <a:off x="838200" y="1889761"/>
            <a:ext cx="10515600" cy="348289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800"/>
              </a:spcBef>
              <a:defRPr sz="2800"/>
            </a:pPr>
            <a:r>
              <a:t>Has the model/method been </a:t>
            </a:r>
            <a:r>
              <a:rPr u="sng"/>
              <a:t>independently</a:t>
            </a:r>
            <a:r>
              <a:t> vetted?</a:t>
            </a:r>
          </a:p>
          <a:p>
            <a:pPr lvl="1">
              <a:defRPr sz="2400">
                <a:solidFill>
                  <a:srgbClr val="FFD479"/>
                </a:solidFill>
              </a:defRPr>
            </a:pPr>
            <a:r>
              <a:t>Historical performance</a:t>
            </a:r>
          </a:p>
          <a:p>
            <a:pPr lvl="1">
              <a:spcBef>
                <a:spcPts val="600"/>
              </a:spcBef>
              <a:defRPr sz="2400">
                <a:solidFill>
                  <a:srgbClr val="FFD479"/>
                </a:solidFill>
              </a:defRPr>
            </a:pPr>
            <a:r>
              <a:t>Backtesting</a:t>
            </a:r>
          </a:p>
          <a:p>
            <a:pPr lvl="1">
              <a:spcBef>
                <a:spcPts val="600"/>
              </a:spcBef>
              <a:defRPr sz="2400">
                <a:solidFill>
                  <a:srgbClr val="FFD479"/>
                </a:solidFill>
              </a:defRPr>
            </a:pPr>
            <a:r>
              <a:t>Scenario testing</a:t>
            </a:r>
          </a:p>
          <a:p>
            <a:pPr lvl="1">
              <a:spcBef>
                <a:spcPts val="600"/>
              </a:spcBef>
              <a:defRPr sz="2400">
                <a:solidFill>
                  <a:srgbClr val="FFD479"/>
                </a:solidFill>
              </a:defRPr>
            </a:pPr>
            <a:r>
              <a:t>Methodological review</a:t>
            </a:r>
          </a:p>
          <a:p>
            <a:pPr marL="0" indent="228600">
              <a:spcBef>
                <a:spcPts val="3600"/>
              </a:spcBef>
              <a:buSzTx/>
              <a:buFontTx/>
              <a:buNone/>
              <a:defRPr sz="2800"/>
            </a:pPr>
            <a:r>
              <a:t>NOTE:  Patents have absolutely nothing to do with validity!</a:t>
            </a:r>
          </a:p>
        </p:txBody>
      </p:sp>
      <p:sp>
        <p:nvSpPr>
          <p:cNvPr id="662" name="Line"/>
          <p:cNvSpPr/>
          <p:nvPr/>
        </p:nvSpPr>
        <p:spPr>
          <a:xfrm>
            <a:off x="1614834" y="2673667"/>
            <a:ext cx="2964600" cy="1"/>
          </a:xfrm>
          <a:prstGeom prst="line">
            <a:avLst/>
          </a:prstGeom>
          <a:ln w="25400">
            <a:solidFill>
              <a:srgbClr val="DDDDDD"/>
            </a:solidFill>
            <a:miter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grpSp>
        <p:nvGrpSpPr>
          <p:cNvPr id="666" name="Group"/>
          <p:cNvGrpSpPr/>
          <p:nvPr/>
        </p:nvGrpSpPr>
        <p:grpSpPr>
          <a:xfrm>
            <a:off x="3481254" y="2872214"/>
            <a:ext cx="5229491" cy="695108"/>
            <a:chOff x="0" y="0"/>
            <a:chExt cx="5229489" cy="695107"/>
          </a:xfrm>
        </p:grpSpPr>
        <p:sp>
          <p:nvSpPr>
            <p:cNvPr id="663" name="Understand the testing scope, parameters, and methods!"/>
            <p:cNvSpPr/>
            <p:nvPr/>
          </p:nvSpPr>
          <p:spPr>
            <a:xfrm>
              <a:off x="1835557" y="0"/>
              <a:ext cx="339393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1" indent="0">
                <a:lnSpc>
                  <a:spcPct val="90000"/>
                </a:lnSpc>
                <a:spcBef>
                  <a:spcPts val="1000"/>
                </a:spcBef>
                <a:buFont typeface="Arial"/>
                <a:defRPr sz="2100">
                  <a:solidFill>
                    <a:srgbClr val="FFFFFF"/>
                  </a:solidFill>
                </a:defRPr>
              </a:pPr>
              <a:r>
                <a:rPr u="sng"/>
                <a:t>Understand</a:t>
              </a:r>
              <a:r>
                <a:t> the testing scope, parameters, and methods!</a:t>
              </a:r>
            </a:p>
          </p:txBody>
        </p:sp>
        <p:sp>
          <p:nvSpPr>
            <p:cNvPr id="664" name="Line"/>
            <p:cNvSpPr/>
            <p:nvPr/>
          </p:nvSpPr>
          <p:spPr>
            <a:xfrm>
              <a:off x="-1" y="53409"/>
              <a:ext cx="1722802" cy="284312"/>
            </a:xfrm>
            <a:prstGeom prst="line">
              <a:avLst/>
            </a:prstGeom>
            <a:noFill/>
            <a:ln w="12700" cap="flat">
              <a:solidFill>
                <a:srgbClr val="DDDDD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665" name="Line"/>
            <p:cNvSpPr/>
            <p:nvPr/>
          </p:nvSpPr>
          <p:spPr>
            <a:xfrm flipV="1">
              <a:off x="461912" y="464720"/>
              <a:ext cx="1259748" cy="230388"/>
            </a:xfrm>
            <a:prstGeom prst="line">
              <a:avLst/>
            </a:prstGeom>
            <a:noFill/>
            <a:ln w="12700" cap="flat">
              <a:solidFill>
                <a:srgbClr val="DDDDD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sp>
        <p:nvSpPr>
          <p:cNvPr id="667" name="https://www.investopedia.com/terms/b/backtesting.asp"/>
          <p:cNvSpPr txBox="1"/>
          <p:nvPr/>
        </p:nvSpPr>
        <p:spPr>
          <a:xfrm>
            <a:off x="3299390" y="5571726"/>
            <a:ext cx="559322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https://www.investopedia.com/terms/b/backtesting.asp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" grpId="1" build="p" bldLvl="5" animBg="1" advAuto="0"/>
      <p:bldP spid="662" grpId="2" animBg="1" advAuto="0"/>
      <p:bldP spid="666" grpId="3" animBg="1" advAuto="0"/>
      <p:bldP spid="667" grpId="4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Are they using AI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Are they using AI?</a:t>
            </a:r>
          </a:p>
        </p:txBody>
      </p:sp>
      <p:sp>
        <p:nvSpPr>
          <p:cNvPr id="670" name="If so…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If so…</a:t>
            </a:r>
          </a:p>
          <a:p>
            <a:pPr lvl="1"/>
            <a:r>
              <a:t>What kind of AI are they using?</a:t>
            </a:r>
          </a:p>
          <a:p>
            <a:pPr lvl="1"/>
            <a:r>
              <a:t>For what part of their model or data?</a:t>
            </a:r>
          </a:p>
          <a:p>
            <a:pPr lvl="1"/>
            <a:r>
              <a:t>How was it trained?</a:t>
            </a:r>
          </a:p>
          <a:p>
            <a:pPr lvl="1"/>
            <a:r>
              <a:t>How are they avoiding bias?</a:t>
            </a:r>
          </a:p>
        </p:txBody>
      </p:sp>
      <p:sp>
        <p:nvSpPr>
          <p:cNvPr id="6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What isn’t CRQ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isn’t CRQ?</a:t>
            </a:r>
          </a:p>
        </p:txBody>
      </p:sp>
      <p:sp>
        <p:nvSpPr>
          <p:cNvPr id="164" name="CVSS scores…"/>
          <p:cNvSpPr txBox="1">
            <a:spLocks noGrp="1"/>
          </p:cNvSpPr>
          <p:nvPr>
            <p:ph type="body" sz="quarter" idx="1"/>
          </p:nvPr>
        </p:nvSpPr>
        <p:spPr>
          <a:xfrm>
            <a:off x="838200" y="3439765"/>
            <a:ext cx="5571696" cy="2298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  <a:defRPr sz="2800">
                <a:solidFill>
                  <a:srgbClr val="FFD479"/>
                </a:solidFill>
              </a:defRPr>
            </a:pPr>
            <a:r>
              <a:t>CVSS scores</a:t>
            </a:r>
          </a:p>
          <a:p>
            <a:pPr>
              <a:spcBef>
                <a:spcPts val="1000"/>
              </a:spcBef>
              <a:defRPr sz="2800">
                <a:solidFill>
                  <a:srgbClr val="FFD479"/>
                </a:solidFill>
              </a:defRPr>
            </a:pPr>
            <a:r>
              <a:t>Credit-like scores</a:t>
            </a:r>
          </a:p>
          <a:p>
            <a:pPr>
              <a:spcBef>
                <a:spcPts val="1000"/>
              </a:spcBef>
              <a:defRPr sz="2800">
                <a:solidFill>
                  <a:srgbClr val="FFD479"/>
                </a:solidFill>
              </a:defRPr>
            </a:pPr>
            <a:r>
              <a:t>Numeric ordinal measurements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8000" y="6231020"/>
            <a:ext cx="230273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66" name="If there isn’t a unit of measurement, it’s not quantitative."/>
          <p:cNvSpPr txBox="1"/>
          <p:nvPr/>
        </p:nvSpPr>
        <p:spPr>
          <a:xfrm>
            <a:off x="2891124" y="2042616"/>
            <a:ext cx="6409752" cy="104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r>
              <a:t>If there isn’t a unit of measurement, it’s </a:t>
            </a:r>
            <a:r>
              <a:rPr u="sng"/>
              <a:t>not</a:t>
            </a:r>
            <a:r>
              <a:t> quantitative.</a:t>
            </a:r>
          </a:p>
        </p:txBody>
      </p:sp>
      <p:grpSp>
        <p:nvGrpSpPr>
          <p:cNvPr id="173" name="Group"/>
          <p:cNvGrpSpPr/>
          <p:nvPr/>
        </p:nvGrpSpPr>
        <p:grpSpPr>
          <a:xfrm>
            <a:off x="8134396" y="3721975"/>
            <a:ext cx="3065379" cy="2120947"/>
            <a:chOff x="0" y="0"/>
            <a:chExt cx="3065378" cy="2120945"/>
          </a:xfrm>
        </p:grpSpPr>
        <p:sp>
          <p:nvSpPr>
            <p:cNvPr id="167" name="Time"/>
            <p:cNvSpPr txBox="1"/>
            <p:nvPr/>
          </p:nvSpPr>
          <p:spPr>
            <a:xfrm>
              <a:off x="0" y="271815"/>
              <a:ext cx="722516" cy="438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300"/>
              </a:lvl1pPr>
            </a:lstStyle>
            <a:p>
              <a:r>
                <a:t>Time</a:t>
              </a:r>
            </a:p>
          </p:txBody>
        </p:sp>
        <p:sp>
          <p:nvSpPr>
            <p:cNvPr id="168" name="$"/>
            <p:cNvSpPr txBox="1"/>
            <p:nvPr/>
          </p:nvSpPr>
          <p:spPr>
            <a:xfrm>
              <a:off x="1097450" y="810924"/>
              <a:ext cx="266548" cy="438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300"/>
              </a:lvl1pPr>
            </a:lstStyle>
            <a:p>
              <a:r>
                <a:t>$</a:t>
              </a:r>
            </a:p>
          </p:txBody>
        </p:sp>
        <p:sp>
          <p:nvSpPr>
            <p:cNvPr id="169" name="%"/>
            <p:cNvSpPr txBox="1"/>
            <p:nvPr/>
          </p:nvSpPr>
          <p:spPr>
            <a:xfrm>
              <a:off x="0" y="1230815"/>
              <a:ext cx="363817" cy="438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300"/>
              </a:lvl1pPr>
            </a:lstStyle>
            <a:p>
              <a:r>
                <a:t>%</a:t>
              </a:r>
            </a:p>
          </p:txBody>
        </p:sp>
        <p:sp>
          <p:nvSpPr>
            <p:cNvPr id="170" name="Distance"/>
            <p:cNvSpPr txBox="1"/>
            <p:nvPr/>
          </p:nvSpPr>
          <p:spPr>
            <a:xfrm>
              <a:off x="1868492" y="903980"/>
              <a:ext cx="1196887" cy="438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300"/>
              </a:lvl1pPr>
            </a:lstStyle>
            <a:p>
              <a:r>
                <a:t>Distance</a:t>
              </a:r>
            </a:p>
          </p:txBody>
        </p:sp>
        <p:sp>
          <p:nvSpPr>
            <p:cNvPr id="171" name="Volume"/>
            <p:cNvSpPr txBox="1"/>
            <p:nvPr/>
          </p:nvSpPr>
          <p:spPr>
            <a:xfrm>
              <a:off x="1513597" y="0"/>
              <a:ext cx="1029514" cy="438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300"/>
              </a:lvl1pPr>
            </a:lstStyle>
            <a:p>
              <a:r>
                <a:t>Volume</a:t>
              </a:r>
            </a:p>
          </p:txBody>
        </p:sp>
        <p:sp>
          <p:nvSpPr>
            <p:cNvPr id="172" name="Frequency"/>
            <p:cNvSpPr txBox="1"/>
            <p:nvPr/>
          </p:nvSpPr>
          <p:spPr>
            <a:xfrm>
              <a:off x="1025042" y="1682378"/>
              <a:ext cx="1419175" cy="438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300"/>
              </a:lvl1pPr>
            </a:lstStyle>
            <a:p>
              <a:r>
                <a:t>Frequency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build="p" bldLvl="5" animBg="1" advAuto="0"/>
      <p:bldP spid="173" grpId="2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674" name="If the model is screwed up it doesn’t matter how well your risks are defined or how good your data are."/>
          <p:cNvSpPr txBox="1"/>
          <p:nvPr/>
        </p:nvSpPr>
        <p:spPr>
          <a:xfrm>
            <a:off x="2498005" y="2893874"/>
            <a:ext cx="7195990" cy="1565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If the model is screwed up it doesn’t matter how well your risks are defined or how good your data are.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lide Number Placeholder 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pic>
        <p:nvPicPr>
          <p:cNvPr id="6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349500"/>
            <a:ext cx="2590800" cy="215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CRQ is now recognized as crucial in effective risk management.…"/>
          <p:cNvSpPr txBox="1">
            <a:spLocks noGrp="1"/>
          </p:cNvSpPr>
          <p:nvPr>
            <p:ph type="body" idx="1"/>
          </p:nvPr>
        </p:nvSpPr>
        <p:spPr>
          <a:xfrm>
            <a:off x="492560" y="1436328"/>
            <a:ext cx="10985299" cy="5059270"/>
          </a:xfrm>
          <a:prstGeom prst="rect">
            <a:avLst/>
          </a:prstGeom>
        </p:spPr>
        <p:txBody>
          <a:bodyPr/>
          <a:lstStyle/>
          <a:p>
            <a:pPr marL="179614" indent="-179614">
              <a:defRPr sz="2500"/>
            </a:pPr>
            <a:r>
              <a:t>CRQ is now recognized as crucial in effective risk management.</a:t>
            </a:r>
          </a:p>
          <a:p>
            <a:pPr marL="685800" lvl="1" indent="-228600">
              <a:spcBef>
                <a:spcPts val="700"/>
              </a:spcBef>
              <a:defRPr sz="2100">
                <a:solidFill>
                  <a:srgbClr val="FFD479"/>
                </a:solidFill>
              </a:defRPr>
            </a:pPr>
            <a:r>
              <a:t>Prioritizing effectively to focus on the things that matter most</a:t>
            </a:r>
          </a:p>
          <a:p>
            <a:pPr marL="685800" lvl="1" indent="-228600">
              <a:spcBef>
                <a:spcPts val="500"/>
              </a:spcBef>
              <a:defRPr sz="2100">
                <a:solidFill>
                  <a:srgbClr val="FFD479"/>
                </a:solidFill>
              </a:defRPr>
            </a:pPr>
            <a:r>
              <a:t>Cost-effective use of resources</a:t>
            </a:r>
          </a:p>
          <a:p>
            <a:pPr marL="685800" lvl="1" indent="-228600">
              <a:spcBef>
                <a:spcPts val="500"/>
              </a:spcBef>
              <a:defRPr sz="2100">
                <a:solidFill>
                  <a:srgbClr val="FFD479"/>
                </a:solidFill>
              </a:defRPr>
            </a:pPr>
            <a:r>
              <a:t>Risk aggregation</a:t>
            </a:r>
          </a:p>
          <a:p>
            <a:pPr marL="685800" lvl="1" indent="-228600">
              <a:spcBef>
                <a:spcPts val="500"/>
              </a:spcBef>
              <a:defRPr sz="2100">
                <a:solidFill>
                  <a:srgbClr val="FFD479"/>
                </a:solidFill>
              </a:defRPr>
            </a:pPr>
            <a:r>
              <a:t>Communication with executives</a:t>
            </a:r>
          </a:p>
          <a:p>
            <a:pPr marL="179614" indent="-179614">
              <a:defRPr sz="2500"/>
            </a:pPr>
            <a:r>
              <a:t>Three fundamental dimensions for reliable and defensible  risk measurements:</a:t>
            </a:r>
          </a:p>
          <a:p>
            <a:pPr marL="685800" lvl="1" indent="-228600">
              <a:spcBef>
                <a:spcPts val="700"/>
              </a:spcBef>
              <a:defRPr sz="2100">
                <a:solidFill>
                  <a:srgbClr val="FFD479"/>
                </a:solidFill>
              </a:defRPr>
            </a:pPr>
            <a:r>
              <a:t>Need to be measuring clearly defined risks (loss event scenarios)</a:t>
            </a:r>
          </a:p>
          <a:p>
            <a:pPr marL="685800" lvl="1" indent="-228600">
              <a:spcBef>
                <a:spcPts val="500"/>
              </a:spcBef>
              <a:defRPr sz="2100">
                <a:solidFill>
                  <a:srgbClr val="FFD479"/>
                </a:solidFill>
              </a:defRPr>
            </a:pPr>
            <a:r>
              <a:t>Models are based on assumptions.  We need to know what those assumptions are, and be comfortable with them.</a:t>
            </a:r>
          </a:p>
          <a:p>
            <a:pPr marL="179614" indent="-179614">
              <a:defRPr sz="2500"/>
            </a:pPr>
            <a:r>
              <a:t>We should approach any CRQ solution provider with healthy skepticism.</a:t>
            </a:r>
          </a:p>
          <a:p>
            <a:pPr marL="179614" indent="-179614">
              <a:defRPr sz="2500"/>
            </a:pPr>
            <a:r>
              <a:t>We need to be able to trust the information our CRQ solutions provide.</a:t>
            </a:r>
          </a:p>
        </p:txBody>
      </p:sp>
      <p:sp>
        <p:nvSpPr>
          <p:cNvPr id="6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681" name="Summary"/>
          <p:cNvSpPr txBox="1">
            <a:spLocks noGrp="1"/>
          </p:cNvSpPr>
          <p:nvPr>
            <p:ph type="title"/>
          </p:nvPr>
        </p:nvSpPr>
        <p:spPr>
          <a:xfrm>
            <a:off x="838200" y="1873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" grpId="1" build="p" bldLvl="5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793" y="2087792"/>
            <a:ext cx="2682415" cy="2682415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8000" y="6231020"/>
            <a:ext cx="230273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6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9" y="547379"/>
            <a:ext cx="10894042" cy="5447021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https://mitsloan.mit.edu/ideas-made-to-matter/machine-learning-explained"/>
          <p:cNvSpPr txBox="1"/>
          <p:nvPr/>
        </p:nvSpPr>
        <p:spPr>
          <a:xfrm>
            <a:off x="2465351" y="6031230"/>
            <a:ext cx="7465518" cy="36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https://mitsloan.mit.edu/ideas-made-to-matter/machine-learning-explained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ome “simple” questions…"/>
          <p:cNvSpPr txBox="1">
            <a:spLocks noGrp="1"/>
          </p:cNvSpPr>
          <p:nvPr>
            <p:ph type="title"/>
          </p:nvPr>
        </p:nvSpPr>
        <p:spPr>
          <a:xfrm>
            <a:off x="838200" y="218974"/>
            <a:ext cx="10515600" cy="1325564"/>
          </a:xfrm>
          <a:prstGeom prst="rect">
            <a:avLst/>
          </a:prstGeom>
        </p:spPr>
        <p:txBody>
          <a:bodyPr/>
          <a:lstStyle/>
          <a:p>
            <a:pPr>
              <a:defRPr spc="-90"/>
            </a:pPr>
            <a:r>
              <a:t>Ordinal numbers are </a:t>
            </a:r>
            <a:r>
              <a:rPr u="sng"/>
              <a:t>not</a:t>
            </a:r>
            <a:r>
              <a:t> quantitative values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8000" y="6231020"/>
            <a:ext cx="230273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186" name="Group"/>
          <p:cNvGrpSpPr/>
          <p:nvPr/>
        </p:nvGrpSpPr>
        <p:grpSpPr>
          <a:xfrm>
            <a:off x="3900860" y="1961651"/>
            <a:ext cx="3934763" cy="370376"/>
            <a:chOff x="-1" y="0"/>
            <a:chExt cx="3934761" cy="370375"/>
          </a:xfrm>
        </p:grpSpPr>
        <p:grpSp>
          <p:nvGrpSpPr>
            <p:cNvPr id="179" name="Red"/>
            <p:cNvGrpSpPr/>
            <p:nvPr/>
          </p:nvGrpSpPr>
          <p:grpSpPr>
            <a:xfrm>
              <a:off x="3041783" y="-1"/>
              <a:ext cx="892978" cy="370376"/>
              <a:chOff x="-1" y="0"/>
              <a:chExt cx="892976" cy="370375"/>
            </a:xfrm>
          </p:grpSpPr>
          <p:sp>
            <p:nvSpPr>
              <p:cNvPr id="177" name="Rectangle"/>
              <p:cNvSpPr/>
              <p:nvPr/>
            </p:nvSpPr>
            <p:spPr>
              <a:xfrm>
                <a:off x="-2" y="13175"/>
                <a:ext cx="892978" cy="357200"/>
              </a:xfrm>
              <a:prstGeom prst="rect">
                <a:avLst/>
              </a:prstGeom>
              <a:blipFill rotWithShape="1">
                <a:blip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2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178" name="Red"/>
              <p:cNvSpPr/>
              <p:nvPr/>
            </p:nvSpPr>
            <p:spPr>
              <a:xfrm>
                <a:off x="-2" y="-1"/>
                <a:ext cx="89297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Red</a:t>
                </a:r>
              </a:p>
            </p:txBody>
          </p:sp>
        </p:grpSp>
        <p:grpSp>
          <p:nvGrpSpPr>
            <p:cNvPr id="182" name="Green"/>
            <p:cNvGrpSpPr/>
            <p:nvPr/>
          </p:nvGrpSpPr>
          <p:grpSpPr>
            <a:xfrm>
              <a:off x="-2" y="-1"/>
              <a:ext cx="892976" cy="370376"/>
              <a:chOff x="-1" y="0"/>
              <a:chExt cx="892974" cy="370375"/>
            </a:xfrm>
          </p:grpSpPr>
          <p:sp>
            <p:nvSpPr>
              <p:cNvPr id="180" name="Rectangle"/>
              <p:cNvSpPr/>
              <p:nvPr/>
            </p:nvSpPr>
            <p:spPr>
              <a:xfrm>
                <a:off x="-2" y="13175"/>
                <a:ext cx="892976" cy="357200"/>
              </a:xfrm>
              <a:prstGeom prst="rect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254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2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181" name="Green"/>
              <p:cNvSpPr/>
              <p:nvPr/>
            </p:nvSpPr>
            <p:spPr>
              <a:xfrm>
                <a:off x="-2" y="-1"/>
                <a:ext cx="89297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Green</a:t>
                </a:r>
              </a:p>
            </p:txBody>
          </p:sp>
        </p:grpSp>
        <p:grpSp>
          <p:nvGrpSpPr>
            <p:cNvPr id="185" name="Yellow"/>
            <p:cNvGrpSpPr/>
            <p:nvPr/>
          </p:nvGrpSpPr>
          <p:grpSpPr>
            <a:xfrm>
              <a:off x="1473197" y="-1"/>
              <a:ext cx="892978" cy="370376"/>
              <a:chOff x="-1" y="0"/>
              <a:chExt cx="892976" cy="370375"/>
            </a:xfrm>
          </p:grpSpPr>
          <p:sp>
            <p:nvSpPr>
              <p:cNvPr id="183" name="Rectangle"/>
              <p:cNvSpPr/>
              <p:nvPr/>
            </p:nvSpPr>
            <p:spPr>
              <a:xfrm>
                <a:off x="-2" y="13175"/>
                <a:ext cx="892978" cy="357200"/>
              </a:xfrm>
              <a:prstGeom prst="rect">
                <a:avLst/>
              </a:prstGeom>
              <a:blipFill rotWithShape="1">
                <a:blip r:embed="rId4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2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184" name="Yellow"/>
              <p:cNvSpPr/>
              <p:nvPr/>
            </p:nvSpPr>
            <p:spPr>
              <a:xfrm>
                <a:off x="-2" y="-1"/>
                <a:ext cx="89297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000">
                    <a:solidFill>
                      <a:srgbClr val="000000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Yellow</a:t>
                </a:r>
              </a:p>
            </p:txBody>
          </p:sp>
        </p:grpSp>
      </p:grpSp>
      <p:grpSp>
        <p:nvGrpSpPr>
          <p:cNvPr id="191" name="Group"/>
          <p:cNvGrpSpPr/>
          <p:nvPr/>
        </p:nvGrpSpPr>
        <p:grpSpPr>
          <a:xfrm>
            <a:off x="3749417" y="1855975"/>
            <a:ext cx="6179513" cy="1274078"/>
            <a:chOff x="243714" y="0"/>
            <a:chExt cx="6179511" cy="1274076"/>
          </a:xfrm>
        </p:grpSpPr>
        <p:sp>
          <p:nvSpPr>
            <p:cNvPr id="187" name="x"/>
            <p:cNvSpPr/>
            <p:nvPr/>
          </p:nvSpPr>
          <p:spPr>
            <a:xfrm>
              <a:off x="1745780" y="407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r">
                <a:defRPr sz="3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88" name="("/>
            <p:cNvSpPr/>
            <p:nvPr/>
          </p:nvSpPr>
          <p:spPr>
            <a:xfrm>
              <a:off x="243714" y="407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r">
                <a:defRPr sz="3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(</a:t>
              </a:r>
            </a:p>
          </p:txBody>
        </p:sp>
        <p:sp>
          <p:nvSpPr>
            <p:cNvPr id="189" name=") /"/>
            <p:cNvSpPr/>
            <p:nvPr/>
          </p:nvSpPr>
          <p:spPr>
            <a:xfrm>
              <a:off x="3273800" y="407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r">
                <a:defRPr sz="3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) / </a:t>
              </a:r>
            </a:p>
          </p:txBody>
        </p:sp>
        <p:sp>
          <p:nvSpPr>
            <p:cNvPr id="190" name="= ?"/>
            <p:cNvSpPr/>
            <p:nvPr/>
          </p:nvSpPr>
          <p:spPr>
            <a:xfrm>
              <a:off x="5153226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r">
                <a:defRPr sz="34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 = </a:t>
              </a:r>
              <a:r>
                <a:rPr>
                  <a:latin typeface="Helvetica Neue"/>
                  <a:ea typeface="Helvetica Neue"/>
                  <a:cs typeface="Helvetica Neue"/>
                  <a:sym typeface="Helvetica Neue"/>
                </a:rPr>
                <a:t>?</a:t>
              </a:r>
              <a:r>
                <a:t> </a:t>
              </a:r>
            </a:p>
          </p:txBody>
        </p:sp>
      </p:grpSp>
      <p:grpSp>
        <p:nvGrpSpPr>
          <p:cNvPr id="208" name="Group"/>
          <p:cNvGrpSpPr/>
          <p:nvPr/>
        </p:nvGrpSpPr>
        <p:grpSpPr>
          <a:xfrm>
            <a:off x="3236342" y="2802889"/>
            <a:ext cx="5719316" cy="649213"/>
            <a:chOff x="0" y="0"/>
            <a:chExt cx="5719314" cy="649211"/>
          </a:xfrm>
        </p:grpSpPr>
        <p:grpSp>
          <p:nvGrpSpPr>
            <p:cNvPr id="195" name="Group"/>
            <p:cNvGrpSpPr/>
            <p:nvPr/>
          </p:nvGrpSpPr>
          <p:grpSpPr>
            <a:xfrm>
              <a:off x="0" y="419"/>
              <a:ext cx="1034483" cy="648793"/>
              <a:chOff x="0" y="0"/>
              <a:chExt cx="1034482" cy="648792"/>
            </a:xfrm>
          </p:grpSpPr>
          <p:sp>
            <p:nvSpPr>
              <p:cNvPr id="192" name="Oval"/>
              <p:cNvSpPr/>
              <p:nvPr/>
            </p:nvSpPr>
            <p:spPr>
              <a:xfrm>
                <a:off x="138888" y="422125"/>
                <a:ext cx="756706" cy="226668"/>
              </a:xfrm>
              <a:prstGeom prst="ellipse">
                <a:avLst/>
              </a:prstGeom>
              <a:solidFill>
                <a:srgbClr val="03AD1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193" name="Trapezoid"/>
              <p:cNvSpPr/>
              <p:nvPr/>
            </p:nvSpPr>
            <p:spPr>
              <a:xfrm>
                <a:off x="1522" y="99623"/>
                <a:ext cx="1031439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03AD1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194" name="Oval"/>
              <p:cNvSpPr/>
              <p:nvPr/>
            </p:nvSpPr>
            <p:spPr>
              <a:xfrm>
                <a:off x="0" y="0"/>
                <a:ext cx="1034483" cy="226667"/>
              </a:xfrm>
              <a:prstGeom prst="ellipse">
                <a:avLst/>
              </a:prstGeom>
              <a:solidFill>
                <a:srgbClr val="03AD12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96" name="Oval"/>
            <p:cNvSpPr/>
            <p:nvPr/>
          </p:nvSpPr>
          <p:spPr>
            <a:xfrm>
              <a:off x="1306420" y="422125"/>
              <a:ext cx="756706" cy="226668"/>
            </a:xfrm>
            <a:prstGeom prst="ellipse">
              <a:avLst/>
            </a:prstGeom>
            <a:solidFill>
              <a:srgbClr val="B5FA0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7" name="Trapezoid"/>
            <p:cNvSpPr/>
            <p:nvPr/>
          </p:nvSpPr>
          <p:spPr>
            <a:xfrm>
              <a:off x="1169053" y="99623"/>
              <a:ext cx="1031440" cy="438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8627" y="21600"/>
                  </a:lnTo>
                  <a:lnTo>
                    <a:pt x="2972" y="21600"/>
                  </a:lnTo>
                  <a:close/>
                </a:path>
              </a:pathLst>
            </a:custGeom>
            <a:solidFill>
              <a:srgbClr val="B5FA0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8" name="Oval"/>
            <p:cNvSpPr/>
            <p:nvPr/>
          </p:nvSpPr>
          <p:spPr>
            <a:xfrm>
              <a:off x="1167531" y="0"/>
              <a:ext cx="1034484" cy="226667"/>
            </a:xfrm>
            <a:prstGeom prst="ellipse">
              <a:avLst/>
            </a:prstGeom>
            <a:solidFill>
              <a:srgbClr val="B5FA08"/>
            </a:solidFill>
            <a:ln w="25400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9" name="Oval"/>
            <p:cNvSpPr/>
            <p:nvPr/>
          </p:nvSpPr>
          <p:spPr>
            <a:xfrm>
              <a:off x="2481305" y="422125"/>
              <a:ext cx="756705" cy="226668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0" name="Trapezoid"/>
            <p:cNvSpPr/>
            <p:nvPr/>
          </p:nvSpPr>
          <p:spPr>
            <a:xfrm>
              <a:off x="2343938" y="99623"/>
              <a:ext cx="1031439" cy="438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8627" y="21600"/>
                  </a:lnTo>
                  <a:lnTo>
                    <a:pt x="2972" y="21600"/>
                  </a:lnTo>
                  <a:close/>
                </a:path>
              </a:pathLst>
            </a:custGeom>
            <a:solidFill>
              <a:srgbClr val="FFFB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1" name="Oval"/>
            <p:cNvSpPr/>
            <p:nvPr/>
          </p:nvSpPr>
          <p:spPr>
            <a:xfrm>
              <a:off x="2342416" y="0"/>
              <a:ext cx="1034484" cy="226667"/>
            </a:xfrm>
            <a:prstGeom prst="ellipse">
              <a:avLst/>
            </a:prstGeom>
            <a:solidFill>
              <a:srgbClr val="FFFB00"/>
            </a:solidFill>
            <a:ln w="25400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2" name="Oval"/>
            <p:cNvSpPr/>
            <p:nvPr/>
          </p:nvSpPr>
          <p:spPr>
            <a:xfrm>
              <a:off x="3657163" y="422125"/>
              <a:ext cx="756706" cy="226668"/>
            </a:xfrm>
            <a:prstGeom prst="ellipse">
              <a:avLst/>
            </a:prstGeom>
            <a:solidFill>
              <a:srgbClr val="FFB24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3" name="Trapezoid"/>
            <p:cNvSpPr/>
            <p:nvPr/>
          </p:nvSpPr>
          <p:spPr>
            <a:xfrm>
              <a:off x="3519797" y="99623"/>
              <a:ext cx="1031439" cy="438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8627" y="21600"/>
                  </a:lnTo>
                  <a:lnTo>
                    <a:pt x="2972" y="21600"/>
                  </a:lnTo>
                  <a:close/>
                </a:path>
              </a:pathLst>
            </a:custGeom>
            <a:solidFill>
              <a:srgbClr val="FFB24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4" name="Oval"/>
            <p:cNvSpPr/>
            <p:nvPr/>
          </p:nvSpPr>
          <p:spPr>
            <a:xfrm>
              <a:off x="3518274" y="0"/>
              <a:ext cx="1034484" cy="226667"/>
            </a:xfrm>
            <a:prstGeom prst="ellipse">
              <a:avLst/>
            </a:prstGeom>
            <a:solidFill>
              <a:srgbClr val="FFB246"/>
            </a:solidFill>
            <a:ln w="25400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5" name="Oval"/>
            <p:cNvSpPr/>
            <p:nvPr/>
          </p:nvSpPr>
          <p:spPr>
            <a:xfrm>
              <a:off x="4823721" y="422125"/>
              <a:ext cx="756705" cy="226668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6" name="Trapezoid"/>
            <p:cNvSpPr/>
            <p:nvPr/>
          </p:nvSpPr>
          <p:spPr>
            <a:xfrm>
              <a:off x="4686355" y="99623"/>
              <a:ext cx="1031439" cy="438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72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8627" y="21600"/>
                  </a:lnTo>
                  <a:lnTo>
                    <a:pt x="2972" y="2160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7" name="Oval"/>
            <p:cNvSpPr/>
            <p:nvPr/>
          </p:nvSpPr>
          <p:spPr>
            <a:xfrm>
              <a:off x="4684831" y="0"/>
              <a:ext cx="1034484" cy="226667"/>
            </a:xfrm>
            <a:prstGeom prst="ellipse">
              <a:avLst/>
            </a:prstGeom>
            <a:solidFill>
              <a:srgbClr val="FF0000"/>
            </a:solidFill>
            <a:ln w="25400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3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grpSp>
        <p:nvGrpSpPr>
          <p:cNvPr id="232" name="Group"/>
          <p:cNvGrpSpPr/>
          <p:nvPr/>
        </p:nvGrpSpPr>
        <p:grpSpPr>
          <a:xfrm>
            <a:off x="3236341" y="3567177"/>
            <a:ext cx="5719317" cy="686584"/>
            <a:chOff x="0" y="0"/>
            <a:chExt cx="5719316" cy="686582"/>
          </a:xfrm>
        </p:grpSpPr>
        <p:grpSp>
          <p:nvGrpSpPr>
            <p:cNvPr id="225" name="Group"/>
            <p:cNvGrpSpPr/>
            <p:nvPr/>
          </p:nvGrpSpPr>
          <p:grpSpPr>
            <a:xfrm>
              <a:off x="0" y="-1"/>
              <a:ext cx="5719317" cy="649213"/>
              <a:chOff x="0" y="0"/>
              <a:chExt cx="5719316" cy="649211"/>
            </a:xfrm>
          </p:grpSpPr>
          <p:grpSp>
            <p:nvGrpSpPr>
              <p:cNvPr id="212" name="Group"/>
              <p:cNvGrpSpPr/>
              <p:nvPr/>
            </p:nvGrpSpPr>
            <p:grpSpPr>
              <a:xfrm>
                <a:off x="0" y="419"/>
                <a:ext cx="1034484" cy="648793"/>
                <a:chOff x="0" y="0"/>
                <a:chExt cx="1034483" cy="648792"/>
              </a:xfrm>
            </p:grpSpPr>
            <p:sp>
              <p:nvSpPr>
                <p:cNvPr id="209" name="Oval"/>
                <p:cNvSpPr/>
                <p:nvPr/>
              </p:nvSpPr>
              <p:spPr>
                <a:xfrm>
                  <a:off x="138889" y="422125"/>
                  <a:ext cx="756706" cy="226668"/>
                </a:xfrm>
                <a:prstGeom prst="ellipse">
                  <a:avLst/>
                </a:pr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3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0" name="Trapezoid"/>
                <p:cNvSpPr/>
                <p:nvPr/>
              </p:nvSpPr>
              <p:spPr>
                <a:xfrm>
                  <a:off x="1522" y="99623"/>
                  <a:ext cx="1031439" cy="438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72" y="21600"/>
                      </a:move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18627" y="21600"/>
                      </a:lnTo>
                      <a:lnTo>
                        <a:pt x="2972" y="21600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3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1" name="Oval"/>
                <p:cNvSpPr/>
                <p:nvPr/>
              </p:nvSpPr>
              <p:spPr>
                <a:xfrm>
                  <a:off x="0" y="0"/>
                  <a:ext cx="1034484" cy="226667"/>
                </a:xfrm>
                <a:prstGeom prst="ellipse">
                  <a:avLst/>
                </a:prstGeom>
                <a:solidFill>
                  <a:srgbClr val="D6D6D6"/>
                </a:solidFill>
                <a:ln w="25400" cap="flat">
                  <a:solidFill>
                    <a:srgbClr val="5E5E5E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3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213" name="Oval"/>
              <p:cNvSpPr/>
              <p:nvPr/>
            </p:nvSpPr>
            <p:spPr>
              <a:xfrm>
                <a:off x="1306420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14" name="Trapezoid"/>
              <p:cNvSpPr/>
              <p:nvPr/>
            </p:nvSpPr>
            <p:spPr>
              <a:xfrm>
                <a:off x="1169054" y="99623"/>
                <a:ext cx="1031439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15" name="Oval"/>
              <p:cNvSpPr/>
              <p:nvPr/>
            </p:nvSpPr>
            <p:spPr>
              <a:xfrm>
                <a:off x="1167531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16" name="Oval"/>
              <p:cNvSpPr/>
              <p:nvPr/>
            </p:nvSpPr>
            <p:spPr>
              <a:xfrm>
                <a:off x="2481305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17" name="Trapezoid"/>
              <p:cNvSpPr/>
              <p:nvPr/>
            </p:nvSpPr>
            <p:spPr>
              <a:xfrm>
                <a:off x="2343938" y="99623"/>
                <a:ext cx="1031440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18" name="Oval"/>
              <p:cNvSpPr/>
              <p:nvPr/>
            </p:nvSpPr>
            <p:spPr>
              <a:xfrm>
                <a:off x="2342416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19" name="Oval"/>
              <p:cNvSpPr/>
              <p:nvPr/>
            </p:nvSpPr>
            <p:spPr>
              <a:xfrm>
                <a:off x="3657164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20" name="Trapezoid"/>
              <p:cNvSpPr/>
              <p:nvPr/>
            </p:nvSpPr>
            <p:spPr>
              <a:xfrm>
                <a:off x="3519797" y="99623"/>
                <a:ext cx="1031440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21" name="Oval"/>
              <p:cNvSpPr/>
              <p:nvPr/>
            </p:nvSpPr>
            <p:spPr>
              <a:xfrm>
                <a:off x="3518275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22" name="Oval"/>
              <p:cNvSpPr/>
              <p:nvPr/>
            </p:nvSpPr>
            <p:spPr>
              <a:xfrm>
                <a:off x="4823722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23" name="Trapezoid"/>
              <p:cNvSpPr/>
              <p:nvPr/>
            </p:nvSpPr>
            <p:spPr>
              <a:xfrm>
                <a:off x="4686356" y="99623"/>
                <a:ext cx="1031439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24" name="Oval"/>
              <p:cNvSpPr/>
              <p:nvPr/>
            </p:nvSpPr>
            <p:spPr>
              <a:xfrm>
                <a:off x="4684833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231" name="Group"/>
            <p:cNvGrpSpPr/>
            <p:nvPr/>
          </p:nvGrpSpPr>
          <p:grpSpPr>
            <a:xfrm>
              <a:off x="83419" y="181160"/>
              <a:ext cx="5374678" cy="505423"/>
              <a:chOff x="0" y="0"/>
              <a:chExt cx="5374677" cy="505421"/>
            </a:xfrm>
          </p:grpSpPr>
          <p:sp>
            <p:nvSpPr>
              <p:cNvPr id="226" name="Very Low"/>
              <p:cNvSpPr txBox="1"/>
              <p:nvPr/>
            </p:nvSpPr>
            <p:spPr>
              <a:xfrm>
                <a:off x="0" y="7585"/>
                <a:ext cx="653574" cy="4978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Very Low</a:t>
                </a:r>
              </a:p>
            </p:txBody>
          </p:sp>
          <p:sp>
            <p:nvSpPr>
              <p:cNvPr id="227" name="Low"/>
              <p:cNvSpPr txBox="1"/>
              <p:nvPr/>
            </p:nvSpPr>
            <p:spPr>
              <a:xfrm>
                <a:off x="1167524" y="83785"/>
                <a:ext cx="653575" cy="2946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Low</a:t>
                </a:r>
              </a:p>
            </p:txBody>
          </p:sp>
          <p:sp>
            <p:nvSpPr>
              <p:cNvPr id="228" name="Medium"/>
              <p:cNvSpPr txBox="1"/>
              <p:nvPr/>
            </p:nvSpPr>
            <p:spPr>
              <a:xfrm>
                <a:off x="2281315" y="71085"/>
                <a:ext cx="812048" cy="2946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Medium</a:t>
                </a:r>
              </a:p>
            </p:txBody>
          </p:sp>
          <p:sp>
            <p:nvSpPr>
              <p:cNvPr id="229" name="High"/>
              <p:cNvSpPr txBox="1"/>
              <p:nvPr/>
            </p:nvSpPr>
            <p:spPr>
              <a:xfrm>
                <a:off x="3553579" y="71085"/>
                <a:ext cx="653575" cy="2946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High</a:t>
                </a:r>
              </a:p>
            </p:txBody>
          </p:sp>
          <p:sp>
            <p:nvSpPr>
              <p:cNvPr id="230" name="Very High"/>
              <p:cNvSpPr txBox="1"/>
              <p:nvPr/>
            </p:nvSpPr>
            <p:spPr>
              <a:xfrm>
                <a:off x="4721104" y="0"/>
                <a:ext cx="653574" cy="4978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Very High</a:t>
                </a:r>
              </a:p>
            </p:txBody>
          </p:sp>
        </p:grpSp>
      </p:grpSp>
      <p:grpSp>
        <p:nvGrpSpPr>
          <p:cNvPr id="256" name="Group"/>
          <p:cNvGrpSpPr/>
          <p:nvPr/>
        </p:nvGrpSpPr>
        <p:grpSpPr>
          <a:xfrm>
            <a:off x="3236342" y="4331466"/>
            <a:ext cx="5719317" cy="649213"/>
            <a:chOff x="0" y="0"/>
            <a:chExt cx="5719316" cy="649211"/>
          </a:xfrm>
        </p:grpSpPr>
        <p:grpSp>
          <p:nvGrpSpPr>
            <p:cNvPr id="249" name="Group"/>
            <p:cNvGrpSpPr/>
            <p:nvPr/>
          </p:nvGrpSpPr>
          <p:grpSpPr>
            <a:xfrm>
              <a:off x="0" y="-1"/>
              <a:ext cx="5719317" cy="649213"/>
              <a:chOff x="0" y="0"/>
              <a:chExt cx="5719316" cy="649211"/>
            </a:xfrm>
          </p:grpSpPr>
          <p:grpSp>
            <p:nvGrpSpPr>
              <p:cNvPr id="236" name="Group"/>
              <p:cNvGrpSpPr/>
              <p:nvPr/>
            </p:nvGrpSpPr>
            <p:grpSpPr>
              <a:xfrm>
                <a:off x="0" y="419"/>
                <a:ext cx="1034484" cy="648793"/>
                <a:chOff x="0" y="0"/>
                <a:chExt cx="1034483" cy="648792"/>
              </a:xfrm>
            </p:grpSpPr>
            <p:sp>
              <p:nvSpPr>
                <p:cNvPr id="233" name="Oval"/>
                <p:cNvSpPr/>
                <p:nvPr/>
              </p:nvSpPr>
              <p:spPr>
                <a:xfrm>
                  <a:off x="138889" y="422125"/>
                  <a:ext cx="756706" cy="226668"/>
                </a:xfrm>
                <a:prstGeom prst="ellipse">
                  <a:avLst/>
                </a:pr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3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34" name="Trapezoid"/>
                <p:cNvSpPr/>
                <p:nvPr/>
              </p:nvSpPr>
              <p:spPr>
                <a:xfrm>
                  <a:off x="1522" y="99623"/>
                  <a:ext cx="1031439" cy="438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72" y="21600"/>
                      </a:move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18627" y="21600"/>
                      </a:lnTo>
                      <a:lnTo>
                        <a:pt x="2972" y="21600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3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35" name="Oval"/>
                <p:cNvSpPr/>
                <p:nvPr/>
              </p:nvSpPr>
              <p:spPr>
                <a:xfrm>
                  <a:off x="0" y="0"/>
                  <a:ext cx="1034484" cy="226667"/>
                </a:xfrm>
                <a:prstGeom prst="ellipse">
                  <a:avLst/>
                </a:prstGeom>
                <a:solidFill>
                  <a:srgbClr val="D6D6D6"/>
                </a:solidFill>
                <a:ln w="25400" cap="flat">
                  <a:solidFill>
                    <a:srgbClr val="5E5E5E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3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237" name="Oval"/>
              <p:cNvSpPr/>
              <p:nvPr/>
            </p:nvSpPr>
            <p:spPr>
              <a:xfrm>
                <a:off x="1306420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38" name="Trapezoid"/>
              <p:cNvSpPr/>
              <p:nvPr/>
            </p:nvSpPr>
            <p:spPr>
              <a:xfrm>
                <a:off x="1169054" y="99623"/>
                <a:ext cx="1031439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39" name="Oval"/>
              <p:cNvSpPr/>
              <p:nvPr/>
            </p:nvSpPr>
            <p:spPr>
              <a:xfrm>
                <a:off x="1167531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40" name="Oval"/>
              <p:cNvSpPr/>
              <p:nvPr/>
            </p:nvSpPr>
            <p:spPr>
              <a:xfrm>
                <a:off x="2481305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41" name="Trapezoid"/>
              <p:cNvSpPr/>
              <p:nvPr/>
            </p:nvSpPr>
            <p:spPr>
              <a:xfrm>
                <a:off x="2343938" y="99623"/>
                <a:ext cx="1031440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42" name="Oval"/>
              <p:cNvSpPr/>
              <p:nvPr/>
            </p:nvSpPr>
            <p:spPr>
              <a:xfrm>
                <a:off x="2342416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43" name="Oval"/>
              <p:cNvSpPr/>
              <p:nvPr/>
            </p:nvSpPr>
            <p:spPr>
              <a:xfrm>
                <a:off x="3657164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44" name="Trapezoid"/>
              <p:cNvSpPr/>
              <p:nvPr/>
            </p:nvSpPr>
            <p:spPr>
              <a:xfrm>
                <a:off x="3519797" y="99623"/>
                <a:ext cx="1031440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45" name="Oval"/>
              <p:cNvSpPr/>
              <p:nvPr/>
            </p:nvSpPr>
            <p:spPr>
              <a:xfrm>
                <a:off x="3518275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46" name="Oval"/>
              <p:cNvSpPr/>
              <p:nvPr/>
            </p:nvSpPr>
            <p:spPr>
              <a:xfrm>
                <a:off x="4823722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47" name="Trapezoid"/>
              <p:cNvSpPr/>
              <p:nvPr/>
            </p:nvSpPr>
            <p:spPr>
              <a:xfrm>
                <a:off x="4686355" y="99623"/>
                <a:ext cx="1031440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48" name="Oval"/>
              <p:cNvSpPr/>
              <p:nvPr/>
            </p:nvSpPr>
            <p:spPr>
              <a:xfrm>
                <a:off x="4684833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255" name="Group"/>
            <p:cNvGrpSpPr/>
            <p:nvPr/>
          </p:nvGrpSpPr>
          <p:grpSpPr>
            <a:xfrm>
              <a:off x="172318" y="256631"/>
              <a:ext cx="5374679" cy="20287"/>
              <a:chOff x="0" y="0"/>
              <a:chExt cx="5374677" cy="20285"/>
            </a:xfrm>
          </p:grpSpPr>
          <p:sp>
            <p:nvSpPr>
              <p:cNvPr id="250" name="1"/>
              <p:cNvSpPr/>
              <p:nvPr/>
            </p:nvSpPr>
            <p:spPr>
              <a:xfrm>
                <a:off x="0" y="20285"/>
                <a:ext cx="65357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1</a:t>
                </a:r>
              </a:p>
            </p:txBody>
          </p:sp>
          <p:sp>
            <p:nvSpPr>
              <p:cNvPr id="251" name="2"/>
              <p:cNvSpPr/>
              <p:nvPr/>
            </p:nvSpPr>
            <p:spPr>
              <a:xfrm>
                <a:off x="1167524" y="20285"/>
                <a:ext cx="65357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2</a:t>
                </a:r>
              </a:p>
            </p:txBody>
          </p:sp>
          <p:sp>
            <p:nvSpPr>
              <p:cNvPr id="252" name="3"/>
              <p:cNvSpPr/>
              <p:nvPr/>
            </p:nvSpPr>
            <p:spPr>
              <a:xfrm>
                <a:off x="2281315" y="7585"/>
                <a:ext cx="81204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3</a:t>
                </a:r>
              </a:p>
            </p:txBody>
          </p:sp>
          <p:sp>
            <p:nvSpPr>
              <p:cNvPr id="253" name="4"/>
              <p:cNvSpPr/>
              <p:nvPr/>
            </p:nvSpPr>
            <p:spPr>
              <a:xfrm>
                <a:off x="3553579" y="7585"/>
                <a:ext cx="65357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4</a:t>
                </a:r>
              </a:p>
            </p:txBody>
          </p:sp>
          <p:sp>
            <p:nvSpPr>
              <p:cNvPr id="254" name="5"/>
              <p:cNvSpPr/>
              <p:nvPr/>
            </p:nvSpPr>
            <p:spPr>
              <a:xfrm>
                <a:off x="4721104" y="0"/>
                <a:ext cx="653574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5</a:t>
                </a:r>
              </a:p>
            </p:txBody>
          </p:sp>
        </p:grpSp>
      </p:grpSp>
      <p:grpSp>
        <p:nvGrpSpPr>
          <p:cNvPr id="280" name="Group"/>
          <p:cNvGrpSpPr/>
          <p:nvPr/>
        </p:nvGrpSpPr>
        <p:grpSpPr>
          <a:xfrm>
            <a:off x="3236341" y="5058384"/>
            <a:ext cx="5719317" cy="649213"/>
            <a:chOff x="0" y="0"/>
            <a:chExt cx="5719316" cy="649211"/>
          </a:xfrm>
        </p:grpSpPr>
        <p:grpSp>
          <p:nvGrpSpPr>
            <p:cNvPr id="273" name="Group"/>
            <p:cNvGrpSpPr/>
            <p:nvPr/>
          </p:nvGrpSpPr>
          <p:grpSpPr>
            <a:xfrm>
              <a:off x="0" y="-1"/>
              <a:ext cx="5719317" cy="649213"/>
              <a:chOff x="0" y="0"/>
              <a:chExt cx="5719316" cy="649211"/>
            </a:xfrm>
          </p:grpSpPr>
          <p:grpSp>
            <p:nvGrpSpPr>
              <p:cNvPr id="260" name="Group"/>
              <p:cNvGrpSpPr/>
              <p:nvPr/>
            </p:nvGrpSpPr>
            <p:grpSpPr>
              <a:xfrm>
                <a:off x="0" y="419"/>
                <a:ext cx="1034484" cy="648793"/>
                <a:chOff x="0" y="0"/>
                <a:chExt cx="1034483" cy="648792"/>
              </a:xfrm>
            </p:grpSpPr>
            <p:sp>
              <p:nvSpPr>
                <p:cNvPr id="257" name="Oval"/>
                <p:cNvSpPr/>
                <p:nvPr/>
              </p:nvSpPr>
              <p:spPr>
                <a:xfrm>
                  <a:off x="138889" y="422125"/>
                  <a:ext cx="756706" cy="226668"/>
                </a:xfrm>
                <a:prstGeom prst="ellipse">
                  <a:avLst/>
                </a:pr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3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8" name="Trapezoid"/>
                <p:cNvSpPr/>
                <p:nvPr/>
              </p:nvSpPr>
              <p:spPr>
                <a:xfrm>
                  <a:off x="1522" y="99623"/>
                  <a:ext cx="1031439" cy="438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72" y="21600"/>
                      </a:move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18627" y="21600"/>
                      </a:lnTo>
                      <a:lnTo>
                        <a:pt x="2972" y="21600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3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9" name="Oval"/>
                <p:cNvSpPr/>
                <p:nvPr/>
              </p:nvSpPr>
              <p:spPr>
                <a:xfrm>
                  <a:off x="0" y="0"/>
                  <a:ext cx="1034484" cy="226667"/>
                </a:xfrm>
                <a:prstGeom prst="ellipse">
                  <a:avLst/>
                </a:prstGeom>
                <a:solidFill>
                  <a:srgbClr val="D6D6D6"/>
                </a:solidFill>
                <a:ln w="25400" cap="flat">
                  <a:solidFill>
                    <a:srgbClr val="5E5E5E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3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261" name="Oval"/>
              <p:cNvSpPr/>
              <p:nvPr/>
            </p:nvSpPr>
            <p:spPr>
              <a:xfrm>
                <a:off x="1306420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62" name="Trapezoid"/>
              <p:cNvSpPr/>
              <p:nvPr/>
            </p:nvSpPr>
            <p:spPr>
              <a:xfrm>
                <a:off x="1169054" y="99623"/>
                <a:ext cx="1031439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63" name="Oval"/>
              <p:cNvSpPr/>
              <p:nvPr/>
            </p:nvSpPr>
            <p:spPr>
              <a:xfrm>
                <a:off x="1167531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64" name="Oval"/>
              <p:cNvSpPr/>
              <p:nvPr/>
            </p:nvSpPr>
            <p:spPr>
              <a:xfrm>
                <a:off x="2481305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65" name="Trapezoid"/>
              <p:cNvSpPr/>
              <p:nvPr/>
            </p:nvSpPr>
            <p:spPr>
              <a:xfrm>
                <a:off x="2343938" y="99623"/>
                <a:ext cx="1031440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66" name="Oval"/>
              <p:cNvSpPr/>
              <p:nvPr/>
            </p:nvSpPr>
            <p:spPr>
              <a:xfrm>
                <a:off x="2342416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67" name="Oval"/>
              <p:cNvSpPr/>
              <p:nvPr/>
            </p:nvSpPr>
            <p:spPr>
              <a:xfrm>
                <a:off x="3657164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68" name="Trapezoid"/>
              <p:cNvSpPr/>
              <p:nvPr/>
            </p:nvSpPr>
            <p:spPr>
              <a:xfrm>
                <a:off x="3519797" y="99623"/>
                <a:ext cx="1031440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69" name="Oval"/>
              <p:cNvSpPr/>
              <p:nvPr/>
            </p:nvSpPr>
            <p:spPr>
              <a:xfrm>
                <a:off x="3518275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70" name="Oval"/>
              <p:cNvSpPr/>
              <p:nvPr/>
            </p:nvSpPr>
            <p:spPr>
              <a:xfrm>
                <a:off x="4823722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71" name="Trapezoid"/>
              <p:cNvSpPr/>
              <p:nvPr/>
            </p:nvSpPr>
            <p:spPr>
              <a:xfrm>
                <a:off x="4686355" y="99623"/>
                <a:ext cx="1031440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72" name="Oval"/>
              <p:cNvSpPr/>
              <p:nvPr/>
            </p:nvSpPr>
            <p:spPr>
              <a:xfrm>
                <a:off x="4684833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279" name="Group"/>
            <p:cNvGrpSpPr/>
            <p:nvPr/>
          </p:nvGrpSpPr>
          <p:grpSpPr>
            <a:xfrm>
              <a:off x="96118" y="256631"/>
              <a:ext cx="5438179" cy="20287"/>
              <a:chOff x="0" y="0"/>
              <a:chExt cx="5438177" cy="20285"/>
            </a:xfrm>
          </p:grpSpPr>
          <p:sp>
            <p:nvSpPr>
              <p:cNvPr id="274" name="“-8”"/>
              <p:cNvSpPr/>
              <p:nvPr/>
            </p:nvSpPr>
            <p:spPr>
              <a:xfrm>
                <a:off x="0" y="20285"/>
                <a:ext cx="65357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“-8”</a:t>
                </a:r>
              </a:p>
            </p:txBody>
          </p:sp>
          <p:sp>
            <p:nvSpPr>
              <p:cNvPr id="275" name="“4”"/>
              <p:cNvSpPr/>
              <p:nvPr/>
            </p:nvSpPr>
            <p:spPr>
              <a:xfrm>
                <a:off x="1154824" y="20285"/>
                <a:ext cx="65357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“4”</a:t>
                </a:r>
              </a:p>
            </p:txBody>
          </p:sp>
          <p:sp>
            <p:nvSpPr>
              <p:cNvPr id="276" name="“28”"/>
              <p:cNvSpPr/>
              <p:nvPr/>
            </p:nvSpPr>
            <p:spPr>
              <a:xfrm>
                <a:off x="2192415" y="7585"/>
                <a:ext cx="81204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“28”</a:t>
                </a:r>
              </a:p>
            </p:txBody>
          </p:sp>
          <p:sp>
            <p:nvSpPr>
              <p:cNvPr id="277" name="“53”"/>
              <p:cNvSpPr/>
              <p:nvPr/>
            </p:nvSpPr>
            <p:spPr>
              <a:xfrm>
                <a:off x="3528179" y="7585"/>
                <a:ext cx="65357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“53”</a:t>
                </a:r>
              </a:p>
            </p:txBody>
          </p:sp>
          <p:sp>
            <p:nvSpPr>
              <p:cNvPr id="278" name="“2961”"/>
              <p:cNvSpPr/>
              <p:nvPr/>
            </p:nvSpPr>
            <p:spPr>
              <a:xfrm>
                <a:off x="4784604" y="0"/>
                <a:ext cx="653574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“2961”</a:t>
                </a:r>
              </a:p>
            </p:txBody>
          </p:sp>
        </p:grpSp>
      </p:grpSp>
      <p:sp>
        <p:nvSpPr>
          <p:cNvPr id="281" name="Dingbat X"/>
          <p:cNvSpPr/>
          <p:nvPr/>
        </p:nvSpPr>
        <p:spPr>
          <a:xfrm>
            <a:off x="5672792" y="2559076"/>
            <a:ext cx="871815" cy="1030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DDDDDD"/>
            </a:solidFill>
            <a:miter/>
          </a:ln>
        </p:spPr>
        <p:txBody>
          <a:bodyPr lIns="45718" tIns="45718" rIns="45718" bIns="45718" anchor="ctr"/>
          <a:lstStyle/>
          <a:p>
            <a:pPr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2" name="Dingbat X"/>
          <p:cNvSpPr/>
          <p:nvPr/>
        </p:nvSpPr>
        <p:spPr>
          <a:xfrm>
            <a:off x="5660092" y="3347084"/>
            <a:ext cx="871815" cy="1030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DDDDDD"/>
            </a:solidFill>
            <a:miter/>
          </a:ln>
        </p:spPr>
        <p:txBody>
          <a:bodyPr lIns="45718" tIns="45718" rIns="45718" bIns="45718" anchor="ctr"/>
          <a:lstStyle/>
          <a:p>
            <a:pPr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grpSp>
        <p:nvGrpSpPr>
          <p:cNvPr id="306" name="Group"/>
          <p:cNvGrpSpPr/>
          <p:nvPr/>
        </p:nvGrpSpPr>
        <p:grpSpPr>
          <a:xfrm>
            <a:off x="3248531" y="4331466"/>
            <a:ext cx="5719317" cy="649213"/>
            <a:chOff x="0" y="0"/>
            <a:chExt cx="5719316" cy="649211"/>
          </a:xfrm>
        </p:grpSpPr>
        <p:grpSp>
          <p:nvGrpSpPr>
            <p:cNvPr id="299" name="Group"/>
            <p:cNvGrpSpPr/>
            <p:nvPr/>
          </p:nvGrpSpPr>
          <p:grpSpPr>
            <a:xfrm>
              <a:off x="0" y="-1"/>
              <a:ext cx="5719317" cy="649213"/>
              <a:chOff x="0" y="0"/>
              <a:chExt cx="5719316" cy="649211"/>
            </a:xfrm>
          </p:grpSpPr>
          <p:grpSp>
            <p:nvGrpSpPr>
              <p:cNvPr id="286" name="Group"/>
              <p:cNvGrpSpPr/>
              <p:nvPr/>
            </p:nvGrpSpPr>
            <p:grpSpPr>
              <a:xfrm>
                <a:off x="0" y="419"/>
                <a:ext cx="1034484" cy="648793"/>
                <a:chOff x="0" y="0"/>
                <a:chExt cx="1034483" cy="648792"/>
              </a:xfrm>
            </p:grpSpPr>
            <p:sp>
              <p:nvSpPr>
                <p:cNvPr id="283" name="Oval"/>
                <p:cNvSpPr/>
                <p:nvPr/>
              </p:nvSpPr>
              <p:spPr>
                <a:xfrm>
                  <a:off x="138889" y="422125"/>
                  <a:ext cx="756706" cy="226668"/>
                </a:xfrm>
                <a:prstGeom prst="ellipse">
                  <a:avLst/>
                </a:pr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3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84" name="Trapezoid"/>
                <p:cNvSpPr/>
                <p:nvPr/>
              </p:nvSpPr>
              <p:spPr>
                <a:xfrm>
                  <a:off x="1522" y="99623"/>
                  <a:ext cx="1031439" cy="438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72" y="21600"/>
                      </a:move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18627" y="21600"/>
                      </a:lnTo>
                      <a:lnTo>
                        <a:pt x="2972" y="21600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3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85" name="Oval"/>
                <p:cNvSpPr/>
                <p:nvPr/>
              </p:nvSpPr>
              <p:spPr>
                <a:xfrm>
                  <a:off x="0" y="0"/>
                  <a:ext cx="1034484" cy="226667"/>
                </a:xfrm>
                <a:prstGeom prst="ellipse">
                  <a:avLst/>
                </a:prstGeom>
                <a:solidFill>
                  <a:srgbClr val="D6D6D6"/>
                </a:solidFill>
                <a:ln w="25400" cap="flat">
                  <a:solidFill>
                    <a:srgbClr val="5E5E5E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>
                    <a:defRPr sz="3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287" name="Oval"/>
              <p:cNvSpPr/>
              <p:nvPr/>
            </p:nvSpPr>
            <p:spPr>
              <a:xfrm>
                <a:off x="1306420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88" name="Trapezoid"/>
              <p:cNvSpPr/>
              <p:nvPr/>
            </p:nvSpPr>
            <p:spPr>
              <a:xfrm>
                <a:off x="1169054" y="99623"/>
                <a:ext cx="1031439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89" name="Oval"/>
              <p:cNvSpPr/>
              <p:nvPr/>
            </p:nvSpPr>
            <p:spPr>
              <a:xfrm>
                <a:off x="1167531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90" name="Oval"/>
              <p:cNvSpPr/>
              <p:nvPr/>
            </p:nvSpPr>
            <p:spPr>
              <a:xfrm>
                <a:off x="2481305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91" name="Trapezoid"/>
              <p:cNvSpPr/>
              <p:nvPr/>
            </p:nvSpPr>
            <p:spPr>
              <a:xfrm>
                <a:off x="2343938" y="99623"/>
                <a:ext cx="1031440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92" name="Oval"/>
              <p:cNvSpPr/>
              <p:nvPr/>
            </p:nvSpPr>
            <p:spPr>
              <a:xfrm>
                <a:off x="2342416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93" name="Oval"/>
              <p:cNvSpPr/>
              <p:nvPr/>
            </p:nvSpPr>
            <p:spPr>
              <a:xfrm>
                <a:off x="3657164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94" name="Trapezoid"/>
              <p:cNvSpPr/>
              <p:nvPr/>
            </p:nvSpPr>
            <p:spPr>
              <a:xfrm>
                <a:off x="3519797" y="99623"/>
                <a:ext cx="1031440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95" name="Oval"/>
              <p:cNvSpPr/>
              <p:nvPr/>
            </p:nvSpPr>
            <p:spPr>
              <a:xfrm>
                <a:off x="3518275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96" name="Oval"/>
              <p:cNvSpPr/>
              <p:nvPr/>
            </p:nvSpPr>
            <p:spPr>
              <a:xfrm>
                <a:off x="4823722" y="422125"/>
                <a:ext cx="756706" cy="226668"/>
              </a:xfrm>
              <a:prstGeom prst="ellipse">
                <a:avLst/>
              </a:pr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97" name="Trapezoid"/>
              <p:cNvSpPr/>
              <p:nvPr/>
            </p:nvSpPr>
            <p:spPr>
              <a:xfrm>
                <a:off x="4686355" y="99623"/>
                <a:ext cx="1031440" cy="4383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72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18627" y="21600"/>
                    </a:lnTo>
                    <a:lnTo>
                      <a:pt x="2972" y="21600"/>
                    </a:lnTo>
                    <a:close/>
                  </a:path>
                </a:pathLst>
              </a:custGeom>
              <a:solidFill>
                <a:srgbClr val="D6D6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298" name="Oval"/>
              <p:cNvSpPr/>
              <p:nvPr/>
            </p:nvSpPr>
            <p:spPr>
              <a:xfrm>
                <a:off x="4684833" y="0"/>
                <a:ext cx="1034484" cy="226667"/>
              </a:xfrm>
              <a:prstGeom prst="ellipse">
                <a:avLst/>
              </a:prstGeom>
              <a:solidFill>
                <a:srgbClr val="D6D6D6"/>
              </a:solidFill>
              <a:ln w="25400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 sz="3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305" name="Group"/>
            <p:cNvGrpSpPr/>
            <p:nvPr/>
          </p:nvGrpSpPr>
          <p:grpSpPr>
            <a:xfrm>
              <a:off x="45318" y="256631"/>
              <a:ext cx="5374679" cy="20287"/>
              <a:chOff x="0" y="0"/>
              <a:chExt cx="5374677" cy="20285"/>
            </a:xfrm>
          </p:grpSpPr>
          <p:sp>
            <p:nvSpPr>
              <p:cNvPr id="300" name="“1”"/>
              <p:cNvSpPr/>
              <p:nvPr/>
            </p:nvSpPr>
            <p:spPr>
              <a:xfrm>
                <a:off x="0" y="20285"/>
                <a:ext cx="65357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“1”</a:t>
                </a:r>
              </a:p>
            </p:txBody>
          </p:sp>
          <p:sp>
            <p:nvSpPr>
              <p:cNvPr id="301" name="“2”"/>
              <p:cNvSpPr/>
              <p:nvPr/>
            </p:nvSpPr>
            <p:spPr>
              <a:xfrm>
                <a:off x="1167524" y="20285"/>
                <a:ext cx="65357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“2”</a:t>
                </a:r>
              </a:p>
            </p:txBody>
          </p:sp>
          <p:sp>
            <p:nvSpPr>
              <p:cNvPr id="302" name="“3”"/>
              <p:cNvSpPr/>
              <p:nvPr/>
            </p:nvSpPr>
            <p:spPr>
              <a:xfrm>
                <a:off x="2423948" y="7585"/>
                <a:ext cx="81204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“3”</a:t>
                </a:r>
              </a:p>
            </p:txBody>
          </p:sp>
          <p:sp>
            <p:nvSpPr>
              <p:cNvPr id="303" name="“4”"/>
              <p:cNvSpPr/>
              <p:nvPr/>
            </p:nvSpPr>
            <p:spPr>
              <a:xfrm>
                <a:off x="3553579" y="7585"/>
                <a:ext cx="65357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“4”</a:t>
                </a:r>
              </a:p>
            </p:txBody>
          </p:sp>
          <p:sp>
            <p:nvSpPr>
              <p:cNvPr id="304" name="“5”"/>
              <p:cNvSpPr/>
              <p:nvPr/>
            </p:nvSpPr>
            <p:spPr>
              <a:xfrm>
                <a:off x="4721104" y="0"/>
                <a:ext cx="653574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4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t>“5”</a:t>
                </a:r>
              </a:p>
            </p:txBody>
          </p:sp>
        </p:grpSp>
      </p:grpSp>
      <p:sp>
        <p:nvSpPr>
          <p:cNvPr id="307" name="Dingbat X"/>
          <p:cNvSpPr/>
          <p:nvPr/>
        </p:nvSpPr>
        <p:spPr>
          <a:xfrm>
            <a:off x="5660092" y="4140974"/>
            <a:ext cx="871815" cy="1030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DDDDDD"/>
            </a:solidFill>
            <a:miter/>
          </a:ln>
        </p:spPr>
        <p:txBody>
          <a:bodyPr lIns="45718" tIns="45718" rIns="45718" bIns="45718" anchor="ctr"/>
          <a:lstStyle/>
          <a:p>
            <a:pPr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8" name="Dingbat X"/>
          <p:cNvSpPr/>
          <p:nvPr/>
        </p:nvSpPr>
        <p:spPr>
          <a:xfrm>
            <a:off x="5672792" y="4867892"/>
            <a:ext cx="871815" cy="1030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DDDDDD"/>
            </a:solidFill>
            <a:miter/>
          </a:ln>
        </p:spPr>
        <p:txBody>
          <a:bodyPr lIns="45718" tIns="45718" rIns="45718" bIns="45718" anchor="ctr"/>
          <a:lstStyle/>
          <a:p>
            <a:pPr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1" animBg="1" advAuto="0"/>
      <p:bldP spid="232" grpId="3" animBg="1" advAuto="0"/>
      <p:bldP spid="256" grpId="5" animBg="1" advAuto="0"/>
      <p:bldP spid="280" grpId="8" animBg="1" advAuto="0"/>
      <p:bldP spid="281" grpId="2" animBg="1" advAuto="0"/>
      <p:bldP spid="282" grpId="4" animBg="1" advAuto="0"/>
      <p:bldP spid="306" grpId="6" animBg="1" advAuto="0"/>
      <p:bldP spid="307" grpId="7" animBg="1" advAuto="0"/>
      <p:bldP spid="308" grpId="9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FAIR Ontology"/>
          <p:cNvSpPr txBox="1"/>
          <p:nvPr/>
        </p:nvSpPr>
        <p:spPr>
          <a:xfrm>
            <a:off x="565623" y="618760"/>
            <a:ext cx="6173913" cy="587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321467">
              <a:defRPr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Another source of confusion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8000" y="6231020"/>
            <a:ext cx="230273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12" name="Control Frameworks"/>
          <p:cNvSpPr txBox="1"/>
          <p:nvPr/>
        </p:nvSpPr>
        <p:spPr>
          <a:xfrm>
            <a:off x="1268284" y="1775251"/>
            <a:ext cx="3206751" cy="512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u="sng">
                <a:solidFill>
                  <a:srgbClr val="FFFFFF"/>
                </a:solidFill>
              </a:defRPr>
            </a:lvl1pPr>
          </a:lstStyle>
          <a:p>
            <a:r>
              <a:t>Control Frameworks</a:t>
            </a:r>
          </a:p>
        </p:txBody>
      </p:sp>
      <p:sp>
        <p:nvSpPr>
          <p:cNvPr id="313" name="Cybersecurity Maturity Models"/>
          <p:cNvSpPr txBox="1"/>
          <p:nvPr/>
        </p:nvSpPr>
        <p:spPr>
          <a:xfrm>
            <a:off x="6684705" y="1775251"/>
            <a:ext cx="4731919" cy="512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u="sng">
                <a:solidFill>
                  <a:srgbClr val="FFFFFF"/>
                </a:solidFill>
              </a:defRPr>
            </a:lvl1pPr>
          </a:lstStyle>
          <a:p>
            <a:r>
              <a:t>Cybersecurity Maturity Models</a:t>
            </a:r>
          </a:p>
        </p:txBody>
      </p:sp>
      <p:sp>
        <p:nvSpPr>
          <p:cNvPr id="314" name="Risk Measurement Models"/>
          <p:cNvSpPr txBox="1"/>
          <p:nvPr/>
        </p:nvSpPr>
        <p:spPr>
          <a:xfrm>
            <a:off x="4016476" y="4550336"/>
            <a:ext cx="4159048" cy="512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u="sng">
                <a:solidFill>
                  <a:srgbClr val="FFFFFF"/>
                </a:solidFill>
              </a:defRPr>
            </a:lvl1pPr>
          </a:lstStyle>
          <a:p>
            <a:r>
              <a:t>Risk Measurement Models</a:t>
            </a:r>
          </a:p>
        </p:txBody>
      </p:sp>
      <p:grpSp>
        <p:nvGrpSpPr>
          <p:cNvPr id="324" name="Group"/>
          <p:cNvGrpSpPr/>
          <p:nvPr/>
        </p:nvGrpSpPr>
        <p:grpSpPr>
          <a:xfrm>
            <a:off x="1214054" y="2535078"/>
            <a:ext cx="3261593" cy="2255110"/>
            <a:chOff x="0" y="0"/>
            <a:chExt cx="3261591" cy="2255108"/>
          </a:xfrm>
        </p:grpSpPr>
        <p:grpSp>
          <p:nvGrpSpPr>
            <p:cNvPr id="317" name="Group"/>
            <p:cNvGrpSpPr/>
            <p:nvPr/>
          </p:nvGrpSpPr>
          <p:grpSpPr>
            <a:xfrm>
              <a:off x="1040028" y="0"/>
              <a:ext cx="2119382" cy="687407"/>
              <a:chOff x="0" y="0"/>
              <a:chExt cx="2119381" cy="687406"/>
            </a:xfrm>
          </p:grpSpPr>
          <p:sp>
            <p:nvSpPr>
              <p:cNvPr id="315" name="Rectangle"/>
              <p:cNvSpPr/>
              <p:nvPr/>
            </p:nvSpPr>
            <p:spPr>
              <a:xfrm>
                <a:off x="0" y="0"/>
                <a:ext cx="2119382" cy="68740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DDDDDD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pic>
            <p:nvPicPr>
              <p:cNvPr id="316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503" y="69882"/>
                <a:ext cx="1910375" cy="5476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0" name="Group"/>
            <p:cNvGrpSpPr/>
            <p:nvPr/>
          </p:nvGrpSpPr>
          <p:grpSpPr>
            <a:xfrm>
              <a:off x="873658" y="985108"/>
              <a:ext cx="2387934" cy="1270001"/>
              <a:chOff x="0" y="0"/>
              <a:chExt cx="2387932" cy="1270000"/>
            </a:xfrm>
          </p:grpSpPr>
          <p:pic>
            <p:nvPicPr>
              <p:cNvPr id="318" name="Image" descr="Image"/>
              <p:cNvPicPr>
                <a:picLocks noChangeAspect="1"/>
              </p:cNvPicPr>
              <p:nvPr/>
            </p:nvPicPr>
            <p:blipFill>
              <a:blip r:embed="rId4"/>
              <a:srcRect r="59089"/>
              <a:stretch>
                <a:fillRect/>
              </a:stretch>
            </p:blipFill>
            <p:spPr>
              <a:xfrm>
                <a:off x="0" y="3737"/>
                <a:ext cx="1114744" cy="3814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9" name="800-53"/>
              <p:cNvSpPr/>
              <p:nvPr/>
            </p:nvSpPr>
            <p:spPr>
              <a:xfrm>
                <a:off x="1117932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800-53</a:t>
                </a:r>
              </a:p>
            </p:txBody>
          </p:sp>
        </p:grpSp>
        <p:grpSp>
          <p:nvGrpSpPr>
            <p:cNvPr id="323" name="Group"/>
            <p:cNvGrpSpPr/>
            <p:nvPr/>
          </p:nvGrpSpPr>
          <p:grpSpPr>
            <a:xfrm>
              <a:off x="0" y="276692"/>
              <a:ext cx="1270000" cy="1826845"/>
              <a:chOff x="0" y="0"/>
              <a:chExt cx="1270000" cy="1826844"/>
            </a:xfrm>
          </p:grpSpPr>
          <p:pic>
            <p:nvPicPr>
              <p:cNvPr id="321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775" y="0"/>
                <a:ext cx="583200" cy="5831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2" name="2700x"/>
              <p:cNvSpPr/>
              <p:nvPr/>
            </p:nvSpPr>
            <p:spPr>
              <a:xfrm>
                <a:off x="0" y="55684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700">
                    <a:solidFill>
                      <a:srgbClr val="FFFFFF"/>
                    </a:solidFill>
                  </a:defRPr>
                </a:lvl1pPr>
              </a:lstStyle>
              <a:p>
                <a:r>
                  <a:t>2700x</a:t>
                </a:r>
              </a:p>
            </p:txBody>
          </p:sp>
        </p:grpSp>
      </p:grpSp>
      <p:grpSp>
        <p:nvGrpSpPr>
          <p:cNvPr id="327" name="Group"/>
          <p:cNvGrpSpPr/>
          <p:nvPr/>
        </p:nvGrpSpPr>
        <p:grpSpPr>
          <a:xfrm>
            <a:off x="5035271" y="3027632"/>
            <a:ext cx="1684607" cy="388874"/>
            <a:chOff x="0" y="0"/>
            <a:chExt cx="1684606" cy="388872"/>
          </a:xfrm>
        </p:grpSpPr>
        <p:pic>
          <p:nvPicPr>
            <p:cNvPr id="325" name="Image" descr="Image"/>
            <p:cNvPicPr>
              <a:picLocks noChangeAspect="1"/>
            </p:cNvPicPr>
            <p:nvPr/>
          </p:nvPicPr>
          <p:blipFill>
            <a:blip r:embed="rId4"/>
            <a:srcRect r="59089"/>
            <a:stretch>
              <a:fillRect/>
            </a:stretch>
          </p:blipFill>
          <p:spPr>
            <a:xfrm>
              <a:off x="0" y="3737"/>
              <a:ext cx="1114744" cy="38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6" name="CSF"/>
            <p:cNvSpPr txBox="1"/>
            <p:nvPr/>
          </p:nvSpPr>
          <p:spPr>
            <a:xfrm>
              <a:off x="1105232" y="0"/>
              <a:ext cx="579375" cy="388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CSF</a:t>
              </a:r>
            </a:p>
          </p:txBody>
        </p:sp>
      </p:grpSp>
      <p:grpSp>
        <p:nvGrpSpPr>
          <p:cNvPr id="334" name="Group"/>
          <p:cNvGrpSpPr/>
          <p:nvPr/>
        </p:nvGrpSpPr>
        <p:grpSpPr>
          <a:xfrm>
            <a:off x="6839427" y="2433208"/>
            <a:ext cx="4515377" cy="1270001"/>
            <a:chOff x="0" y="0"/>
            <a:chExt cx="4515375" cy="1270000"/>
          </a:xfrm>
        </p:grpSpPr>
        <p:grpSp>
          <p:nvGrpSpPr>
            <p:cNvPr id="330" name="Group"/>
            <p:cNvGrpSpPr/>
            <p:nvPr/>
          </p:nvGrpSpPr>
          <p:grpSpPr>
            <a:xfrm>
              <a:off x="2201972" y="277158"/>
              <a:ext cx="2313404" cy="387571"/>
              <a:chOff x="0" y="0"/>
              <a:chExt cx="2313403" cy="387569"/>
            </a:xfrm>
          </p:grpSpPr>
          <p:sp>
            <p:nvSpPr>
              <p:cNvPr id="328" name="Rectangle"/>
              <p:cNvSpPr/>
              <p:nvPr/>
            </p:nvSpPr>
            <p:spPr>
              <a:xfrm>
                <a:off x="8241" y="0"/>
                <a:ext cx="2296921" cy="38757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DDDDDD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pic>
            <p:nvPicPr>
              <p:cNvPr id="329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21855"/>
                <a:ext cx="2313404" cy="3438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33" name="Group"/>
            <p:cNvGrpSpPr/>
            <p:nvPr/>
          </p:nvGrpSpPr>
          <p:grpSpPr>
            <a:xfrm>
              <a:off x="0" y="0"/>
              <a:ext cx="2375233" cy="1270000"/>
              <a:chOff x="0" y="0"/>
              <a:chExt cx="2375232" cy="1270000"/>
            </a:xfrm>
          </p:grpSpPr>
          <p:pic>
            <p:nvPicPr>
              <p:cNvPr id="331" name="Image" descr="Image"/>
              <p:cNvPicPr>
                <a:picLocks noChangeAspect="1"/>
              </p:cNvPicPr>
              <p:nvPr/>
            </p:nvPicPr>
            <p:blipFill>
              <a:blip r:embed="rId4"/>
              <a:srcRect r="59089"/>
              <a:stretch>
                <a:fillRect/>
              </a:stretch>
            </p:blipFill>
            <p:spPr>
              <a:xfrm>
                <a:off x="0" y="3737"/>
                <a:ext cx="1114744" cy="3814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2" name="CMMC"/>
              <p:cNvSpPr/>
              <p:nvPr/>
            </p:nvSpPr>
            <p:spPr>
              <a:xfrm>
                <a:off x="1105232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CMMC</a:t>
                </a:r>
              </a:p>
            </p:txBody>
          </p:sp>
        </p:grpSp>
      </p:grpSp>
      <p:grpSp>
        <p:nvGrpSpPr>
          <p:cNvPr id="348" name="Group"/>
          <p:cNvGrpSpPr/>
          <p:nvPr/>
        </p:nvGrpSpPr>
        <p:grpSpPr>
          <a:xfrm>
            <a:off x="3857472" y="5164266"/>
            <a:ext cx="4614838" cy="1278144"/>
            <a:chOff x="0" y="0"/>
            <a:chExt cx="4614836" cy="1278143"/>
          </a:xfrm>
        </p:grpSpPr>
        <p:grpSp>
          <p:nvGrpSpPr>
            <p:cNvPr id="337" name="Group"/>
            <p:cNvGrpSpPr/>
            <p:nvPr/>
          </p:nvGrpSpPr>
          <p:grpSpPr>
            <a:xfrm>
              <a:off x="0" y="0"/>
              <a:ext cx="2372843" cy="1270000"/>
              <a:chOff x="0" y="0"/>
              <a:chExt cx="2372842" cy="1270000"/>
            </a:xfrm>
          </p:grpSpPr>
          <p:pic>
            <p:nvPicPr>
              <p:cNvPr id="335" name="Image" descr="Image"/>
              <p:cNvPicPr>
                <a:picLocks noChangeAspect="1"/>
              </p:cNvPicPr>
              <p:nvPr/>
            </p:nvPicPr>
            <p:blipFill>
              <a:blip r:embed="rId4"/>
              <a:srcRect r="59089"/>
              <a:stretch>
                <a:fillRect/>
              </a:stretch>
            </p:blipFill>
            <p:spPr>
              <a:xfrm>
                <a:off x="0" y="3737"/>
                <a:ext cx="1114744" cy="3814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6" name="800-30"/>
              <p:cNvSpPr/>
              <p:nvPr/>
            </p:nvSpPr>
            <p:spPr>
              <a:xfrm>
                <a:off x="1102842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000">
                    <a:solidFill>
                      <a:srgbClr val="FFFFFF"/>
                    </a:solidFill>
                  </a:defRPr>
                </a:lvl1pPr>
              </a:lstStyle>
              <a:p>
                <a:r>
                  <a:t>800-30</a:t>
                </a:r>
              </a:p>
            </p:txBody>
          </p:sp>
        </p:grpSp>
        <p:grpSp>
          <p:nvGrpSpPr>
            <p:cNvPr id="347" name="Group"/>
            <p:cNvGrpSpPr/>
            <p:nvPr/>
          </p:nvGrpSpPr>
          <p:grpSpPr>
            <a:xfrm>
              <a:off x="3125077" y="8143"/>
              <a:ext cx="1489760" cy="1270001"/>
              <a:chOff x="0" y="0"/>
              <a:chExt cx="1489758" cy="1270000"/>
            </a:xfrm>
          </p:grpSpPr>
          <p:grpSp>
            <p:nvGrpSpPr>
              <p:cNvPr id="345" name="Group"/>
              <p:cNvGrpSpPr/>
              <p:nvPr/>
            </p:nvGrpSpPr>
            <p:grpSpPr>
              <a:xfrm>
                <a:off x="0" y="333196"/>
                <a:ext cx="1133471" cy="471190"/>
                <a:chOff x="0" y="0"/>
                <a:chExt cx="1133470" cy="471188"/>
              </a:xfrm>
            </p:grpSpPr>
            <p:sp>
              <p:nvSpPr>
                <p:cNvPr id="338" name="Line"/>
                <p:cNvSpPr/>
                <p:nvPr/>
              </p:nvSpPr>
              <p:spPr>
                <a:xfrm flipV="1">
                  <a:off x="65995" y="232908"/>
                  <a:ext cx="188835" cy="188835"/>
                </a:xfrm>
                <a:prstGeom prst="line">
                  <a:avLst/>
                </a:prstGeom>
                <a:noFill/>
                <a:ln w="12700" cap="flat">
                  <a:solidFill>
                    <a:srgbClr val="DDDDDD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Tw Cen MT"/>
                      <a:ea typeface="Tw Cen MT"/>
                      <a:cs typeface="Tw Cen MT"/>
                      <a:sym typeface="Tw Cen MT"/>
                    </a:defRPr>
                  </a:pPr>
                  <a:endParaRPr/>
                </a:p>
              </p:txBody>
            </p:sp>
            <p:sp>
              <p:nvSpPr>
                <p:cNvPr id="339" name="Line"/>
                <p:cNvSpPr/>
                <p:nvPr/>
              </p:nvSpPr>
              <p:spPr>
                <a:xfrm flipH="1" flipV="1">
                  <a:off x="255867" y="232908"/>
                  <a:ext cx="188835" cy="188835"/>
                </a:xfrm>
                <a:prstGeom prst="line">
                  <a:avLst/>
                </a:prstGeom>
                <a:noFill/>
                <a:ln w="12700" cap="flat">
                  <a:solidFill>
                    <a:srgbClr val="DDDDDD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Tw Cen MT"/>
                      <a:ea typeface="Tw Cen MT"/>
                      <a:cs typeface="Tw Cen MT"/>
                      <a:sym typeface="Tw Cen MT"/>
                    </a:defRPr>
                  </a:pPr>
                  <a:endParaRPr/>
                </a:p>
              </p:txBody>
            </p:sp>
            <p:sp>
              <p:nvSpPr>
                <p:cNvPr id="340" name="Line"/>
                <p:cNvSpPr/>
                <p:nvPr/>
              </p:nvSpPr>
              <p:spPr>
                <a:xfrm flipV="1">
                  <a:off x="684008" y="232908"/>
                  <a:ext cx="188835" cy="188835"/>
                </a:xfrm>
                <a:prstGeom prst="line">
                  <a:avLst/>
                </a:prstGeom>
                <a:noFill/>
                <a:ln w="12700" cap="flat">
                  <a:solidFill>
                    <a:srgbClr val="DDDDDD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Tw Cen MT"/>
                      <a:ea typeface="Tw Cen MT"/>
                      <a:cs typeface="Tw Cen MT"/>
                      <a:sym typeface="Tw Cen MT"/>
                    </a:defRPr>
                  </a:pPr>
                  <a:endParaRPr/>
                </a:p>
              </p:txBody>
            </p:sp>
            <p:sp>
              <p:nvSpPr>
                <p:cNvPr id="341" name="Line"/>
                <p:cNvSpPr/>
                <p:nvPr/>
              </p:nvSpPr>
              <p:spPr>
                <a:xfrm flipH="1" flipV="1">
                  <a:off x="873879" y="232908"/>
                  <a:ext cx="188836" cy="188835"/>
                </a:xfrm>
                <a:prstGeom prst="line">
                  <a:avLst/>
                </a:prstGeom>
                <a:noFill/>
                <a:ln w="12700" cap="flat">
                  <a:solidFill>
                    <a:srgbClr val="DDDDDD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Tw Cen MT"/>
                      <a:ea typeface="Tw Cen MT"/>
                      <a:cs typeface="Tw Cen MT"/>
                      <a:sym typeface="Tw Cen MT"/>
                    </a:defRPr>
                  </a:pPr>
                  <a:endParaRPr/>
                </a:p>
              </p:txBody>
            </p:sp>
            <p:sp>
              <p:nvSpPr>
                <p:cNvPr id="342" name="Line"/>
                <p:cNvSpPr/>
                <p:nvPr/>
              </p:nvSpPr>
              <p:spPr>
                <a:xfrm flipV="1">
                  <a:off x="280066" y="54836"/>
                  <a:ext cx="303826" cy="188835"/>
                </a:xfrm>
                <a:prstGeom prst="line">
                  <a:avLst/>
                </a:prstGeom>
                <a:noFill/>
                <a:ln w="12700" cap="flat">
                  <a:solidFill>
                    <a:srgbClr val="DDDDDD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Tw Cen MT"/>
                      <a:ea typeface="Tw Cen MT"/>
                      <a:cs typeface="Tw Cen MT"/>
                      <a:sym typeface="Tw Cen MT"/>
                    </a:defRPr>
                  </a:pPr>
                  <a:endParaRPr/>
                </a:p>
              </p:txBody>
            </p:sp>
            <p:sp>
              <p:nvSpPr>
                <p:cNvPr id="343" name="Line"/>
                <p:cNvSpPr/>
                <p:nvPr/>
              </p:nvSpPr>
              <p:spPr>
                <a:xfrm flipH="1" flipV="1">
                  <a:off x="551421" y="54836"/>
                  <a:ext cx="321422" cy="188835"/>
                </a:xfrm>
                <a:prstGeom prst="line">
                  <a:avLst/>
                </a:prstGeom>
                <a:noFill/>
                <a:ln w="12700" cap="flat">
                  <a:solidFill>
                    <a:srgbClr val="DDDDDD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Tw Cen MT"/>
                      <a:ea typeface="Tw Cen MT"/>
                      <a:cs typeface="Tw Cen MT"/>
                      <a:sym typeface="Tw Cen MT"/>
                    </a:defRPr>
                  </a:pPr>
                  <a:endParaRPr/>
                </a:p>
              </p:txBody>
            </p:sp>
            <p:pic>
              <p:nvPicPr>
                <p:cNvPr id="344" name="Image" descr="Image"/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>
                <a:xfrm>
                  <a:off x="0" y="0"/>
                  <a:ext cx="1133471" cy="47118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46" name="FAIR"/>
              <p:cNvSpPr/>
              <p:nvPr/>
            </p:nvSpPr>
            <p:spPr>
              <a:xfrm>
                <a:off x="219758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2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FAIR</a:t>
                </a:r>
              </a:p>
            </p:txBody>
          </p:sp>
        </p:grpSp>
      </p:grpSp>
      <p:grpSp>
        <p:nvGrpSpPr>
          <p:cNvPr id="351" name="Group"/>
          <p:cNvGrpSpPr/>
          <p:nvPr/>
        </p:nvGrpSpPr>
        <p:grpSpPr>
          <a:xfrm>
            <a:off x="3669542" y="4467111"/>
            <a:ext cx="6994764" cy="1929923"/>
            <a:chOff x="0" y="0"/>
            <a:chExt cx="6994761" cy="1929921"/>
          </a:xfrm>
        </p:grpSpPr>
        <p:sp>
          <p:nvSpPr>
            <p:cNvPr id="349" name="Rounded Rectangle"/>
            <p:cNvSpPr/>
            <p:nvPr/>
          </p:nvSpPr>
          <p:spPr>
            <a:xfrm>
              <a:off x="0" y="0"/>
              <a:ext cx="4852915" cy="1929922"/>
            </a:xfrm>
            <a:prstGeom prst="roundRect">
              <a:avLst>
                <a:gd name="adj" fmla="val 15000"/>
              </a:avLst>
            </a:prstGeom>
            <a:noFill/>
            <a:ln w="38100" cap="flat">
              <a:solidFill>
                <a:srgbClr val="FFD47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0" name="Only these provide risk measurement"/>
            <p:cNvSpPr txBox="1"/>
            <p:nvPr/>
          </p:nvSpPr>
          <p:spPr>
            <a:xfrm>
              <a:off x="5087872" y="503456"/>
              <a:ext cx="1906890" cy="9230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Only these provide risk measurement</a:t>
              </a:r>
            </a:p>
          </p:txBody>
        </p:sp>
      </p:grpSp>
      <p:grpSp>
        <p:nvGrpSpPr>
          <p:cNvPr id="356" name="Group"/>
          <p:cNvGrpSpPr/>
          <p:nvPr/>
        </p:nvGrpSpPr>
        <p:grpSpPr>
          <a:xfrm>
            <a:off x="5048083" y="5708805"/>
            <a:ext cx="2403743" cy="1270001"/>
            <a:chOff x="0" y="0"/>
            <a:chExt cx="2403742" cy="1270000"/>
          </a:xfrm>
        </p:grpSpPr>
        <p:grpSp>
          <p:nvGrpSpPr>
            <p:cNvPr id="354" name="Group"/>
            <p:cNvGrpSpPr/>
            <p:nvPr/>
          </p:nvGrpSpPr>
          <p:grpSpPr>
            <a:xfrm>
              <a:off x="0" y="0"/>
              <a:ext cx="1658984" cy="538080"/>
              <a:chOff x="0" y="0"/>
              <a:chExt cx="1658983" cy="538079"/>
            </a:xfrm>
          </p:grpSpPr>
          <p:sp>
            <p:nvSpPr>
              <p:cNvPr id="352" name="Rectangle"/>
              <p:cNvSpPr/>
              <p:nvPr/>
            </p:nvSpPr>
            <p:spPr>
              <a:xfrm>
                <a:off x="0" y="0"/>
                <a:ext cx="1658984" cy="5380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DDDDDD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pic>
            <p:nvPicPr>
              <p:cNvPr id="353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802" y="54701"/>
                <a:ext cx="1495379" cy="4286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55" name="RAM"/>
            <p:cNvSpPr/>
            <p:nvPr/>
          </p:nvSpPr>
          <p:spPr>
            <a:xfrm>
              <a:off x="1133742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RAM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2" animBg="1" advAuto="0"/>
      <p:bldP spid="314" grpId="5" animBg="1" advAuto="0"/>
      <p:bldP spid="324" grpId="1" animBg="1" advAuto="0"/>
      <p:bldP spid="327" grpId="4" animBg="1" advAuto="0"/>
      <p:bldP spid="334" grpId="3" animBg="1" advAuto="0"/>
      <p:bldP spid="348" grpId="6" animBg="1" advAuto="0"/>
      <p:bldP spid="351" grpId="7" animBg="1" advAuto="0"/>
      <p:bldP spid="356" grpId="8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8000" y="6231020"/>
            <a:ext cx="230273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61" name="CRQ value propositions — i.e., why it mat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CRQ value propositions — i.e., why it matters</a:t>
            </a:r>
          </a:p>
        </p:txBody>
      </p:sp>
      <p:grpSp>
        <p:nvGrpSpPr>
          <p:cNvPr id="372" name="Group"/>
          <p:cNvGrpSpPr/>
          <p:nvPr/>
        </p:nvGrpSpPr>
        <p:grpSpPr>
          <a:xfrm>
            <a:off x="2300164" y="2517859"/>
            <a:ext cx="1658984" cy="2202803"/>
            <a:chOff x="0" y="0"/>
            <a:chExt cx="1658983" cy="2202802"/>
          </a:xfrm>
        </p:grpSpPr>
        <p:grpSp>
          <p:nvGrpSpPr>
            <p:cNvPr id="370" name="Group"/>
            <p:cNvGrpSpPr/>
            <p:nvPr/>
          </p:nvGrpSpPr>
          <p:grpSpPr>
            <a:xfrm>
              <a:off x="-1" y="-1"/>
              <a:ext cx="1658985" cy="1047642"/>
              <a:chOff x="0" y="0"/>
              <a:chExt cx="1658983" cy="1047640"/>
            </a:xfrm>
          </p:grpSpPr>
          <p:sp>
            <p:nvSpPr>
              <p:cNvPr id="362" name="Line"/>
              <p:cNvSpPr/>
              <p:nvPr/>
            </p:nvSpPr>
            <p:spPr>
              <a:xfrm>
                <a:off x="0" y="920640"/>
                <a:ext cx="1658984" cy="1"/>
              </a:xfrm>
              <a:prstGeom prst="line">
                <a:avLst/>
              </a:prstGeom>
              <a:noFill/>
              <a:ln w="38100" cap="flat">
                <a:solidFill>
                  <a:srgbClr val="FFD47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sp>
            <p:nvSpPr>
              <p:cNvPr id="363" name="Line"/>
              <p:cNvSpPr/>
              <p:nvPr/>
            </p:nvSpPr>
            <p:spPr>
              <a:xfrm flipV="1">
                <a:off x="127000" y="-1"/>
                <a:ext cx="1" cy="1047642"/>
              </a:xfrm>
              <a:prstGeom prst="line">
                <a:avLst/>
              </a:prstGeom>
              <a:noFill/>
              <a:ln w="38100" cap="flat">
                <a:solidFill>
                  <a:srgbClr val="FFD47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sp>
            <p:nvSpPr>
              <p:cNvPr id="364" name="Rectangle"/>
              <p:cNvSpPr/>
              <p:nvPr/>
            </p:nvSpPr>
            <p:spPr>
              <a:xfrm>
                <a:off x="266700" y="102885"/>
                <a:ext cx="127447" cy="792356"/>
              </a:xfrm>
              <a:prstGeom prst="rect">
                <a:avLst/>
              </a:prstGeom>
              <a:solidFill>
                <a:srgbClr val="FFD479"/>
              </a:solidFill>
              <a:ln w="12700" cap="flat">
                <a:solidFill>
                  <a:srgbClr val="DDDDDD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sp>
            <p:nvSpPr>
              <p:cNvPr id="365" name="Rectangle"/>
              <p:cNvSpPr/>
              <p:nvPr/>
            </p:nvSpPr>
            <p:spPr>
              <a:xfrm>
                <a:off x="521146" y="253488"/>
                <a:ext cx="127447" cy="641753"/>
              </a:xfrm>
              <a:prstGeom prst="rect">
                <a:avLst/>
              </a:prstGeom>
              <a:solidFill>
                <a:srgbClr val="FFD479"/>
              </a:solidFill>
              <a:ln w="12700" cap="flat">
                <a:solidFill>
                  <a:srgbClr val="DDDDDD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sp>
            <p:nvSpPr>
              <p:cNvPr id="366" name="Rectangle"/>
              <p:cNvSpPr/>
              <p:nvPr/>
            </p:nvSpPr>
            <p:spPr>
              <a:xfrm>
                <a:off x="765768" y="513128"/>
                <a:ext cx="127447" cy="382113"/>
              </a:xfrm>
              <a:prstGeom prst="rect">
                <a:avLst/>
              </a:prstGeom>
              <a:solidFill>
                <a:srgbClr val="FFD479"/>
              </a:solidFill>
              <a:ln w="12700" cap="flat">
                <a:solidFill>
                  <a:srgbClr val="DDDDDD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sp>
            <p:nvSpPr>
              <p:cNvPr id="367" name="Rectangle"/>
              <p:cNvSpPr/>
              <p:nvPr/>
            </p:nvSpPr>
            <p:spPr>
              <a:xfrm>
                <a:off x="1010389" y="575200"/>
                <a:ext cx="127448" cy="320041"/>
              </a:xfrm>
              <a:prstGeom prst="rect">
                <a:avLst/>
              </a:prstGeom>
              <a:solidFill>
                <a:srgbClr val="FFD479"/>
              </a:solidFill>
              <a:ln w="12700" cap="flat">
                <a:solidFill>
                  <a:srgbClr val="DDDDDD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sp>
            <p:nvSpPr>
              <p:cNvPr id="368" name="Rectangle"/>
              <p:cNvSpPr/>
              <p:nvPr/>
            </p:nvSpPr>
            <p:spPr>
              <a:xfrm>
                <a:off x="1264836" y="810480"/>
                <a:ext cx="127448" cy="84761"/>
              </a:xfrm>
              <a:prstGeom prst="rect">
                <a:avLst/>
              </a:prstGeom>
              <a:solidFill>
                <a:srgbClr val="FFD479"/>
              </a:solidFill>
              <a:ln w="12700" cap="flat">
                <a:solidFill>
                  <a:srgbClr val="DDDDDD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sp>
            <p:nvSpPr>
              <p:cNvPr id="369" name="Rectangle"/>
              <p:cNvSpPr/>
              <p:nvPr/>
            </p:nvSpPr>
            <p:spPr>
              <a:xfrm>
                <a:off x="1499633" y="869840"/>
                <a:ext cx="127447" cy="25401"/>
              </a:xfrm>
              <a:prstGeom prst="rect">
                <a:avLst/>
              </a:prstGeom>
              <a:solidFill>
                <a:srgbClr val="FFD479"/>
              </a:solidFill>
              <a:ln w="12700" cap="flat">
                <a:solidFill>
                  <a:srgbClr val="DDDDDD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</p:grpSp>
        <p:sp>
          <p:nvSpPr>
            <p:cNvPr id="371" name="Prioritization"/>
            <p:cNvSpPr/>
            <p:nvPr/>
          </p:nvSpPr>
          <p:spPr>
            <a:xfrm>
              <a:off x="172937" y="9328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Prioritization </a:t>
              </a:r>
            </a:p>
          </p:txBody>
        </p:sp>
      </p:grpSp>
      <p:grpSp>
        <p:nvGrpSpPr>
          <p:cNvPr id="393" name="Group"/>
          <p:cNvGrpSpPr/>
          <p:nvPr/>
        </p:nvGrpSpPr>
        <p:grpSpPr>
          <a:xfrm>
            <a:off x="5055085" y="2133369"/>
            <a:ext cx="1735870" cy="2587293"/>
            <a:chOff x="0" y="0"/>
            <a:chExt cx="1735868" cy="2587291"/>
          </a:xfrm>
        </p:grpSpPr>
        <p:grpSp>
          <p:nvGrpSpPr>
            <p:cNvPr id="391" name="Group"/>
            <p:cNvGrpSpPr/>
            <p:nvPr/>
          </p:nvGrpSpPr>
          <p:grpSpPr>
            <a:xfrm>
              <a:off x="0" y="-1"/>
              <a:ext cx="1735869" cy="1325565"/>
              <a:chOff x="0" y="0"/>
              <a:chExt cx="1735868" cy="1325563"/>
            </a:xfrm>
          </p:grpSpPr>
          <p:sp>
            <p:nvSpPr>
              <p:cNvPr id="373" name="Scales"/>
              <p:cNvSpPr/>
              <p:nvPr/>
            </p:nvSpPr>
            <p:spPr>
              <a:xfrm>
                <a:off x="504784" y="395077"/>
                <a:ext cx="1064649" cy="930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0226" y="0"/>
                      <a:pt x="9760" y="531"/>
                      <a:pt x="9761" y="1187"/>
                    </a:cubicBezTo>
                    <a:cubicBezTo>
                      <a:pt x="9761" y="1611"/>
                      <a:pt x="9955" y="1983"/>
                      <a:pt x="10247" y="2193"/>
                    </a:cubicBezTo>
                    <a:lnTo>
                      <a:pt x="10247" y="2956"/>
                    </a:lnTo>
                    <a:cubicBezTo>
                      <a:pt x="9939" y="3110"/>
                      <a:pt x="9689" y="3387"/>
                      <a:pt x="9546" y="3734"/>
                    </a:cubicBezTo>
                    <a:lnTo>
                      <a:pt x="2528" y="3734"/>
                    </a:lnTo>
                    <a:lnTo>
                      <a:pt x="2528" y="4844"/>
                    </a:lnTo>
                    <a:lnTo>
                      <a:pt x="3409" y="4844"/>
                    </a:lnTo>
                    <a:lnTo>
                      <a:pt x="845" y="13979"/>
                    </a:lnTo>
                    <a:lnTo>
                      <a:pt x="0" y="13979"/>
                    </a:lnTo>
                    <a:cubicBezTo>
                      <a:pt x="713" y="15444"/>
                      <a:pt x="2079" y="16435"/>
                      <a:pt x="3648" y="16435"/>
                    </a:cubicBezTo>
                    <a:cubicBezTo>
                      <a:pt x="5218" y="16435"/>
                      <a:pt x="6585" y="15444"/>
                      <a:pt x="7298" y="13979"/>
                    </a:cubicBezTo>
                    <a:lnTo>
                      <a:pt x="6453" y="13979"/>
                    </a:lnTo>
                    <a:lnTo>
                      <a:pt x="3888" y="4844"/>
                    </a:lnTo>
                    <a:lnTo>
                      <a:pt x="9469" y="4844"/>
                    </a:lnTo>
                    <a:cubicBezTo>
                      <a:pt x="9583" y="5301"/>
                      <a:pt x="9872" y="5673"/>
                      <a:pt x="10247" y="5860"/>
                    </a:cubicBezTo>
                    <a:lnTo>
                      <a:pt x="10247" y="10137"/>
                    </a:lnTo>
                    <a:lnTo>
                      <a:pt x="9447" y="13379"/>
                    </a:lnTo>
                    <a:lnTo>
                      <a:pt x="9447" y="19963"/>
                    </a:lnTo>
                    <a:lnTo>
                      <a:pt x="6460" y="19963"/>
                    </a:lnTo>
                    <a:cubicBezTo>
                      <a:pt x="6276" y="19963"/>
                      <a:pt x="6111" y="20093"/>
                      <a:pt x="6046" y="20289"/>
                    </a:cubicBezTo>
                    <a:lnTo>
                      <a:pt x="5613" y="21600"/>
                    </a:lnTo>
                    <a:lnTo>
                      <a:pt x="15987" y="21600"/>
                    </a:lnTo>
                    <a:lnTo>
                      <a:pt x="15552" y="20289"/>
                    </a:lnTo>
                    <a:cubicBezTo>
                      <a:pt x="15487" y="20093"/>
                      <a:pt x="15322" y="19963"/>
                      <a:pt x="15139" y="19963"/>
                    </a:cubicBezTo>
                    <a:lnTo>
                      <a:pt x="12153" y="19963"/>
                    </a:lnTo>
                    <a:lnTo>
                      <a:pt x="12153" y="13379"/>
                    </a:lnTo>
                    <a:lnTo>
                      <a:pt x="11353" y="10139"/>
                    </a:lnTo>
                    <a:lnTo>
                      <a:pt x="11353" y="5860"/>
                    </a:lnTo>
                    <a:cubicBezTo>
                      <a:pt x="11728" y="5673"/>
                      <a:pt x="12016" y="5302"/>
                      <a:pt x="12130" y="4846"/>
                    </a:cubicBezTo>
                    <a:lnTo>
                      <a:pt x="17710" y="4846"/>
                    </a:lnTo>
                    <a:lnTo>
                      <a:pt x="15147" y="13979"/>
                    </a:lnTo>
                    <a:lnTo>
                      <a:pt x="14302" y="13979"/>
                    </a:lnTo>
                    <a:cubicBezTo>
                      <a:pt x="15015" y="15444"/>
                      <a:pt x="16380" y="16435"/>
                      <a:pt x="17950" y="16435"/>
                    </a:cubicBezTo>
                    <a:cubicBezTo>
                      <a:pt x="19519" y="16435"/>
                      <a:pt x="20887" y="15444"/>
                      <a:pt x="21600" y="13979"/>
                    </a:cubicBezTo>
                    <a:lnTo>
                      <a:pt x="20753" y="13979"/>
                    </a:lnTo>
                    <a:lnTo>
                      <a:pt x="18190" y="4844"/>
                    </a:lnTo>
                    <a:lnTo>
                      <a:pt x="19072" y="4844"/>
                    </a:lnTo>
                    <a:lnTo>
                      <a:pt x="19072" y="3734"/>
                    </a:lnTo>
                    <a:lnTo>
                      <a:pt x="12052" y="3734"/>
                    </a:lnTo>
                    <a:cubicBezTo>
                      <a:pt x="11909" y="3388"/>
                      <a:pt x="11661" y="3110"/>
                      <a:pt x="11353" y="2956"/>
                    </a:cubicBezTo>
                    <a:lnTo>
                      <a:pt x="11353" y="2193"/>
                    </a:lnTo>
                    <a:cubicBezTo>
                      <a:pt x="11645" y="1983"/>
                      <a:pt x="11838" y="1611"/>
                      <a:pt x="11838" y="1187"/>
                    </a:cubicBezTo>
                    <a:cubicBezTo>
                      <a:pt x="11838" y="531"/>
                      <a:pt x="11374" y="0"/>
                      <a:pt x="10800" y="0"/>
                    </a:cubicBezTo>
                    <a:close/>
                    <a:moveTo>
                      <a:pt x="3486" y="5791"/>
                    </a:moveTo>
                    <a:lnTo>
                      <a:pt x="3486" y="13979"/>
                    </a:lnTo>
                    <a:lnTo>
                      <a:pt x="1188" y="13979"/>
                    </a:lnTo>
                    <a:lnTo>
                      <a:pt x="3486" y="5791"/>
                    </a:lnTo>
                    <a:close/>
                    <a:moveTo>
                      <a:pt x="3812" y="5791"/>
                    </a:moveTo>
                    <a:lnTo>
                      <a:pt x="6110" y="13979"/>
                    </a:lnTo>
                    <a:lnTo>
                      <a:pt x="3812" y="13979"/>
                    </a:lnTo>
                    <a:lnTo>
                      <a:pt x="3812" y="5791"/>
                    </a:lnTo>
                    <a:close/>
                    <a:moveTo>
                      <a:pt x="17788" y="5791"/>
                    </a:moveTo>
                    <a:lnTo>
                      <a:pt x="17788" y="13979"/>
                    </a:lnTo>
                    <a:lnTo>
                      <a:pt x="15490" y="13979"/>
                    </a:lnTo>
                    <a:lnTo>
                      <a:pt x="17788" y="5791"/>
                    </a:lnTo>
                    <a:close/>
                    <a:moveTo>
                      <a:pt x="18114" y="5791"/>
                    </a:moveTo>
                    <a:lnTo>
                      <a:pt x="20412" y="13979"/>
                    </a:lnTo>
                    <a:lnTo>
                      <a:pt x="18114" y="13979"/>
                    </a:lnTo>
                    <a:lnTo>
                      <a:pt x="18114" y="5791"/>
                    </a:lnTo>
                    <a:close/>
                  </a:path>
                </a:pathLst>
              </a:custGeom>
              <a:solidFill>
                <a:srgbClr val="FFD479"/>
              </a:solidFill>
              <a:ln w="12700" cap="flat">
                <a:solidFill>
                  <a:srgbClr val="DDDDDD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Tw Cen MT"/>
                    <a:ea typeface="Tw Cen MT"/>
                    <a:cs typeface="Tw Cen MT"/>
                    <a:sym typeface="Tw Cen MT"/>
                  </a:defRPr>
                </a:pPr>
                <a:endParaRPr/>
              </a:p>
            </p:txBody>
          </p:sp>
          <p:grpSp>
            <p:nvGrpSpPr>
              <p:cNvPr id="389" name="Group 189"/>
              <p:cNvGrpSpPr/>
              <p:nvPr/>
            </p:nvGrpSpPr>
            <p:grpSpPr>
              <a:xfrm>
                <a:off x="1319112" y="98921"/>
                <a:ext cx="416757" cy="401528"/>
                <a:chOff x="0" y="0"/>
                <a:chExt cx="416756" cy="401526"/>
              </a:xfrm>
            </p:grpSpPr>
            <p:sp>
              <p:nvSpPr>
                <p:cNvPr id="374" name="Freeform 192"/>
                <p:cNvSpPr/>
                <p:nvPr/>
              </p:nvSpPr>
              <p:spPr>
                <a:xfrm>
                  <a:off x="-1" y="264453"/>
                  <a:ext cx="200764" cy="443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557" y="2080"/>
                      </a:lnTo>
                      <a:lnTo>
                        <a:pt x="1195" y="4100"/>
                      </a:lnTo>
                      <a:lnTo>
                        <a:pt x="1888" y="5935"/>
                      </a:lnTo>
                      <a:lnTo>
                        <a:pt x="2649" y="7588"/>
                      </a:lnTo>
                      <a:lnTo>
                        <a:pt x="3478" y="8995"/>
                      </a:lnTo>
                      <a:lnTo>
                        <a:pt x="4361" y="10341"/>
                      </a:lnTo>
                      <a:lnTo>
                        <a:pt x="5312" y="11442"/>
                      </a:lnTo>
                      <a:lnTo>
                        <a:pt x="6303" y="12360"/>
                      </a:lnTo>
                      <a:lnTo>
                        <a:pt x="7363" y="13156"/>
                      </a:lnTo>
                      <a:lnTo>
                        <a:pt x="8463" y="13645"/>
                      </a:lnTo>
                      <a:lnTo>
                        <a:pt x="9618" y="13951"/>
                      </a:lnTo>
                      <a:lnTo>
                        <a:pt x="10800" y="14074"/>
                      </a:lnTo>
                      <a:lnTo>
                        <a:pt x="11995" y="13951"/>
                      </a:lnTo>
                      <a:lnTo>
                        <a:pt x="13137" y="13645"/>
                      </a:lnTo>
                      <a:lnTo>
                        <a:pt x="14251" y="13156"/>
                      </a:lnTo>
                      <a:lnTo>
                        <a:pt x="15297" y="12360"/>
                      </a:lnTo>
                      <a:lnTo>
                        <a:pt x="16288" y="11442"/>
                      </a:lnTo>
                      <a:lnTo>
                        <a:pt x="17239" y="10341"/>
                      </a:lnTo>
                      <a:lnTo>
                        <a:pt x="18122" y="8995"/>
                      </a:lnTo>
                      <a:lnTo>
                        <a:pt x="18951" y="7588"/>
                      </a:lnTo>
                      <a:lnTo>
                        <a:pt x="19712" y="5935"/>
                      </a:lnTo>
                      <a:lnTo>
                        <a:pt x="20418" y="4100"/>
                      </a:lnTo>
                      <a:lnTo>
                        <a:pt x="21057" y="2080"/>
                      </a:lnTo>
                      <a:lnTo>
                        <a:pt x="21600" y="0"/>
                      </a:lnTo>
                      <a:lnTo>
                        <a:pt x="21518" y="2142"/>
                      </a:lnTo>
                      <a:lnTo>
                        <a:pt x="21342" y="4283"/>
                      </a:lnTo>
                      <a:lnTo>
                        <a:pt x="21097" y="6241"/>
                      </a:lnTo>
                      <a:lnTo>
                        <a:pt x="20771" y="8138"/>
                      </a:lnTo>
                      <a:lnTo>
                        <a:pt x="20364" y="9974"/>
                      </a:lnTo>
                      <a:lnTo>
                        <a:pt x="19875" y="11687"/>
                      </a:lnTo>
                      <a:lnTo>
                        <a:pt x="19331" y="13278"/>
                      </a:lnTo>
                      <a:lnTo>
                        <a:pt x="18706" y="14747"/>
                      </a:lnTo>
                      <a:lnTo>
                        <a:pt x="18041" y="16154"/>
                      </a:lnTo>
                      <a:lnTo>
                        <a:pt x="17307" y="17317"/>
                      </a:lnTo>
                      <a:lnTo>
                        <a:pt x="16506" y="18418"/>
                      </a:lnTo>
                      <a:lnTo>
                        <a:pt x="15677" y="19336"/>
                      </a:lnTo>
                      <a:lnTo>
                        <a:pt x="14767" y="20131"/>
                      </a:lnTo>
                      <a:lnTo>
                        <a:pt x="13843" y="20743"/>
                      </a:lnTo>
                      <a:lnTo>
                        <a:pt x="12865" y="21172"/>
                      </a:lnTo>
                      <a:lnTo>
                        <a:pt x="11860" y="21539"/>
                      </a:lnTo>
                      <a:lnTo>
                        <a:pt x="10800" y="21600"/>
                      </a:lnTo>
                      <a:lnTo>
                        <a:pt x="9754" y="21539"/>
                      </a:lnTo>
                      <a:lnTo>
                        <a:pt x="8735" y="21172"/>
                      </a:lnTo>
                      <a:lnTo>
                        <a:pt x="7771" y="20743"/>
                      </a:lnTo>
                      <a:lnTo>
                        <a:pt x="6833" y="20131"/>
                      </a:lnTo>
                      <a:lnTo>
                        <a:pt x="5937" y="19336"/>
                      </a:lnTo>
                      <a:lnTo>
                        <a:pt x="5094" y="18418"/>
                      </a:lnTo>
                      <a:lnTo>
                        <a:pt x="4306" y="17317"/>
                      </a:lnTo>
                      <a:lnTo>
                        <a:pt x="3573" y="16154"/>
                      </a:lnTo>
                      <a:lnTo>
                        <a:pt x="2894" y="14747"/>
                      </a:lnTo>
                      <a:lnTo>
                        <a:pt x="2282" y="13278"/>
                      </a:lnTo>
                      <a:lnTo>
                        <a:pt x="1725" y="11687"/>
                      </a:lnTo>
                      <a:lnTo>
                        <a:pt x="1250" y="9974"/>
                      </a:lnTo>
                      <a:lnTo>
                        <a:pt x="842" y="8138"/>
                      </a:lnTo>
                      <a:lnTo>
                        <a:pt x="503" y="6241"/>
                      </a:lnTo>
                      <a:lnTo>
                        <a:pt x="245" y="4283"/>
                      </a:lnTo>
                      <a:lnTo>
                        <a:pt x="82" y="2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5" name="Freeform 193"/>
                <p:cNvSpPr/>
                <p:nvPr/>
              </p:nvSpPr>
              <p:spPr>
                <a:xfrm>
                  <a:off x="-1" y="294914"/>
                  <a:ext cx="200764" cy="443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557" y="2142"/>
                      </a:lnTo>
                      <a:lnTo>
                        <a:pt x="1195" y="4039"/>
                      </a:lnTo>
                      <a:lnTo>
                        <a:pt x="1888" y="5874"/>
                      </a:lnTo>
                      <a:lnTo>
                        <a:pt x="2649" y="7526"/>
                      </a:lnTo>
                      <a:lnTo>
                        <a:pt x="3478" y="8995"/>
                      </a:lnTo>
                      <a:lnTo>
                        <a:pt x="4361" y="10341"/>
                      </a:lnTo>
                      <a:lnTo>
                        <a:pt x="5312" y="11504"/>
                      </a:lnTo>
                      <a:lnTo>
                        <a:pt x="6303" y="12360"/>
                      </a:lnTo>
                      <a:lnTo>
                        <a:pt x="7363" y="13095"/>
                      </a:lnTo>
                      <a:lnTo>
                        <a:pt x="8463" y="13707"/>
                      </a:lnTo>
                      <a:lnTo>
                        <a:pt x="9618" y="14012"/>
                      </a:lnTo>
                      <a:lnTo>
                        <a:pt x="10800" y="14135"/>
                      </a:lnTo>
                      <a:lnTo>
                        <a:pt x="11995" y="14012"/>
                      </a:lnTo>
                      <a:lnTo>
                        <a:pt x="13137" y="13707"/>
                      </a:lnTo>
                      <a:lnTo>
                        <a:pt x="14251" y="13095"/>
                      </a:lnTo>
                      <a:lnTo>
                        <a:pt x="15297" y="12360"/>
                      </a:lnTo>
                      <a:lnTo>
                        <a:pt x="16288" y="11504"/>
                      </a:lnTo>
                      <a:lnTo>
                        <a:pt x="17239" y="10341"/>
                      </a:lnTo>
                      <a:lnTo>
                        <a:pt x="18122" y="8995"/>
                      </a:lnTo>
                      <a:lnTo>
                        <a:pt x="18951" y="7526"/>
                      </a:lnTo>
                      <a:lnTo>
                        <a:pt x="19712" y="5874"/>
                      </a:lnTo>
                      <a:lnTo>
                        <a:pt x="20418" y="4039"/>
                      </a:lnTo>
                      <a:lnTo>
                        <a:pt x="21057" y="2142"/>
                      </a:lnTo>
                      <a:lnTo>
                        <a:pt x="21600" y="0"/>
                      </a:lnTo>
                      <a:lnTo>
                        <a:pt x="21518" y="2142"/>
                      </a:lnTo>
                      <a:lnTo>
                        <a:pt x="21342" y="4222"/>
                      </a:lnTo>
                      <a:lnTo>
                        <a:pt x="21097" y="6180"/>
                      </a:lnTo>
                      <a:lnTo>
                        <a:pt x="20771" y="8199"/>
                      </a:lnTo>
                      <a:lnTo>
                        <a:pt x="20364" y="9974"/>
                      </a:lnTo>
                      <a:lnTo>
                        <a:pt x="19875" y="11687"/>
                      </a:lnTo>
                      <a:lnTo>
                        <a:pt x="19331" y="13278"/>
                      </a:lnTo>
                      <a:lnTo>
                        <a:pt x="18706" y="14747"/>
                      </a:lnTo>
                      <a:lnTo>
                        <a:pt x="18041" y="16093"/>
                      </a:lnTo>
                      <a:lnTo>
                        <a:pt x="17307" y="17378"/>
                      </a:lnTo>
                      <a:lnTo>
                        <a:pt x="16506" y="18479"/>
                      </a:lnTo>
                      <a:lnTo>
                        <a:pt x="15677" y="19336"/>
                      </a:lnTo>
                      <a:lnTo>
                        <a:pt x="14767" y="20193"/>
                      </a:lnTo>
                      <a:lnTo>
                        <a:pt x="13843" y="20805"/>
                      </a:lnTo>
                      <a:lnTo>
                        <a:pt x="12865" y="21233"/>
                      </a:lnTo>
                      <a:lnTo>
                        <a:pt x="11860" y="21478"/>
                      </a:lnTo>
                      <a:lnTo>
                        <a:pt x="10800" y="21600"/>
                      </a:lnTo>
                      <a:lnTo>
                        <a:pt x="9754" y="21478"/>
                      </a:lnTo>
                      <a:lnTo>
                        <a:pt x="8735" y="21233"/>
                      </a:lnTo>
                      <a:lnTo>
                        <a:pt x="7771" y="20805"/>
                      </a:lnTo>
                      <a:lnTo>
                        <a:pt x="6833" y="20193"/>
                      </a:lnTo>
                      <a:lnTo>
                        <a:pt x="5937" y="19336"/>
                      </a:lnTo>
                      <a:lnTo>
                        <a:pt x="5094" y="18479"/>
                      </a:lnTo>
                      <a:lnTo>
                        <a:pt x="4306" y="17378"/>
                      </a:lnTo>
                      <a:lnTo>
                        <a:pt x="3573" y="16093"/>
                      </a:lnTo>
                      <a:lnTo>
                        <a:pt x="2894" y="14747"/>
                      </a:lnTo>
                      <a:lnTo>
                        <a:pt x="2282" y="13278"/>
                      </a:lnTo>
                      <a:lnTo>
                        <a:pt x="1725" y="11687"/>
                      </a:lnTo>
                      <a:lnTo>
                        <a:pt x="1250" y="9974"/>
                      </a:lnTo>
                      <a:lnTo>
                        <a:pt x="842" y="8199"/>
                      </a:lnTo>
                      <a:lnTo>
                        <a:pt x="503" y="6180"/>
                      </a:lnTo>
                      <a:lnTo>
                        <a:pt x="245" y="4222"/>
                      </a:lnTo>
                      <a:lnTo>
                        <a:pt x="82" y="2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6" name="Freeform 194"/>
                <p:cNvSpPr/>
                <p:nvPr/>
              </p:nvSpPr>
              <p:spPr>
                <a:xfrm>
                  <a:off x="-1" y="326759"/>
                  <a:ext cx="200764" cy="443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557" y="2086"/>
                      </a:lnTo>
                      <a:lnTo>
                        <a:pt x="1195" y="4050"/>
                      </a:lnTo>
                      <a:lnTo>
                        <a:pt x="1888" y="5830"/>
                      </a:lnTo>
                      <a:lnTo>
                        <a:pt x="2649" y="7486"/>
                      </a:lnTo>
                      <a:lnTo>
                        <a:pt x="3478" y="9020"/>
                      </a:lnTo>
                      <a:lnTo>
                        <a:pt x="4361" y="10248"/>
                      </a:lnTo>
                      <a:lnTo>
                        <a:pt x="5312" y="11414"/>
                      </a:lnTo>
                      <a:lnTo>
                        <a:pt x="6303" y="12395"/>
                      </a:lnTo>
                      <a:lnTo>
                        <a:pt x="7363" y="13132"/>
                      </a:lnTo>
                      <a:lnTo>
                        <a:pt x="8463" y="13623"/>
                      </a:lnTo>
                      <a:lnTo>
                        <a:pt x="9618" y="13991"/>
                      </a:lnTo>
                      <a:lnTo>
                        <a:pt x="10800" y="14114"/>
                      </a:lnTo>
                      <a:lnTo>
                        <a:pt x="11995" y="13991"/>
                      </a:lnTo>
                      <a:lnTo>
                        <a:pt x="13137" y="13623"/>
                      </a:lnTo>
                      <a:lnTo>
                        <a:pt x="14251" y="13132"/>
                      </a:lnTo>
                      <a:lnTo>
                        <a:pt x="15297" y="12395"/>
                      </a:lnTo>
                      <a:lnTo>
                        <a:pt x="16288" y="11414"/>
                      </a:lnTo>
                      <a:lnTo>
                        <a:pt x="17239" y="10248"/>
                      </a:lnTo>
                      <a:lnTo>
                        <a:pt x="18122" y="9020"/>
                      </a:lnTo>
                      <a:lnTo>
                        <a:pt x="18951" y="7486"/>
                      </a:lnTo>
                      <a:lnTo>
                        <a:pt x="19712" y="5830"/>
                      </a:lnTo>
                      <a:lnTo>
                        <a:pt x="20418" y="4050"/>
                      </a:lnTo>
                      <a:lnTo>
                        <a:pt x="21057" y="2086"/>
                      </a:lnTo>
                      <a:lnTo>
                        <a:pt x="21600" y="0"/>
                      </a:lnTo>
                      <a:lnTo>
                        <a:pt x="21518" y="2148"/>
                      </a:lnTo>
                      <a:lnTo>
                        <a:pt x="21342" y="4173"/>
                      </a:lnTo>
                      <a:lnTo>
                        <a:pt x="21097" y="6198"/>
                      </a:lnTo>
                      <a:lnTo>
                        <a:pt x="20771" y="8100"/>
                      </a:lnTo>
                      <a:lnTo>
                        <a:pt x="20364" y="9941"/>
                      </a:lnTo>
                      <a:lnTo>
                        <a:pt x="19875" y="11659"/>
                      </a:lnTo>
                      <a:lnTo>
                        <a:pt x="19331" y="13255"/>
                      </a:lnTo>
                      <a:lnTo>
                        <a:pt x="18706" y="14727"/>
                      </a:lnTo>
                      <a:lnTo>
                        <a:pt x="18041" y="16139"/>
                      </a:lnTo>
                      <a:lnTo>
                        <a:pt x="17307" y="17366"/>
                      </a:lnTo>
                      <a:lnTo>
                        <a:pt x="16506" y="18409"/>
                      </a:lnTo>
                      <a:lnTo>
                        <a:pt x="15677" y="19391"/>
                      </a:lnTo>
                      <a:lnTo>
                        <a:pt x="14767" y="20127"/>
                      </a:lnTo>
                      <a:lnTo>
                        <a:pt x="13843" y="20802"/>
                      </a:lnTo>
                      <a:lnTo>
                        <a:pt x="12865" y="21232"/>
                      </a:lnTo>
                      <a:lnTo>
                        <a:pt x="11860" y="21539"/>
                      </a:lnTo>
                      <a:lnTo>
                        <a:pt x="10800" y="21600"/>
                      </a:lnTo>
                      <a:lnTo>
                        <a:pt x="9754" y="21539"/>
                      </a:lnTo>
                      <a:lnTo>
                        <a:pt x="8735" y="21232"/>
                      </a:lnTo>
                      <a:lnTo>
                        <a:pt x="7771" y="20802"/>
                      </a:lnTo>
                      <a:lnTo>
                        <a:pt x="6833" y="20127"/>
                      </a:lnTo>
                      <a:lnTo>
                        <a:pt x="5937" y="19391"/>
                      </a:lnTo>
                      <a:lnTo>
                        <a:pt x="5094" y="18409"/>
                      </a:lnTo>
                      <a:lnTo>
                        <a:pt x="4306" y="17366"/>
                      </a:lnTo>
                      <a:lnTo>
                        <a:pt x="3573" y="16139"/>
                      </a:lnTo>
                      <a:lnTo>
                        <a:pt x="2894" y="14727"/>
                      </a:lnTo>
                      <a:lnTo>
                        <a:pt x="2282" y="13255"/>
                      </a:lnTo>
                      <a:lnTo>
                        <a:pt x="1725" y="11659"/>
                      </a:lnTo>
                      <a:lnTo>
                        <a:pt x="1250" y="9941"/>
                      </a:lnTo>
                      <a:lnTo>
                        <a:pt x="842" y="8100"/>
                      </a:lnTo>
                      <a:lnTo>
                        <a:pt x="503" y="6198"/>
                      </a:lnTo>
                      <a:lnTo>
                        <a:pt x="245" y="4173"/>
                      </a:lnTo>
                      <a:lnTo>
                        <a:pt x="82" y="21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7" name="Freeform 195"/>
                <p:cNvSpPr/>
                <p:nvPr/>
              </p:nvSpPr>
              <p:spPr>
                <a:xfrm>
                  <a:off x="1384" y="357219"/>
                  <a:ext cx="199379" cy="44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543" y="2075"/>
                      </a:lnTo>
                      <a:lnTo>
                        <a:pt x="1182" y="4088"/>
                      </a:lnTo>
                      <a:lnTo>
                        <a:pt x="1888" y="5919"/>
                      </a:lnTo>
                      <a:lnTo>
                        <a:pt x="2649" y="7566"/>
                      </a:lnTo>
                      <a:lnTo>
                        <a:pt x="3478" y="8969"/>
                      </a:lnTo>
                      <a:lnTo>
                        <a:pt x="4361" y="10312"/>
                      </a:lnTo>
                      <a:lnTo>
                        <a:pt x="5312" y="11471"/>
                      </a:lnTo>
                      <a:lnTo>
                        <a:pt x="6303" y="12325"/>
                      </a:lnTo>
                      <a:lnTo>
                        <a:pt x="7363" y="13119"/>
                      </a:lnTo>
                      <a:lnTo>
                        <a:pt x="8463" y="13668"/>
                      </a:lnTo>
                      <a:lnTo>
                        <a:pt x="9605" y="13973"/>
                      </a:lnTo>
                      <a:lnTo>
                        <a:pt x="10800" y="14034"/>
                      </a:lnTo>
                      <a:lnTo>
                        <a:pt x="11982" y="13973"/>
                      </a:lnTo>
                      <a:lnTo>
                        <a:pt x="13137" y="13668"/>
                      </a:lnTo>
                      <a:lnTo>
                        <a:pt x="14237" y="13119"/>
                      </a:lnTo>
                      <a:lnTo>
                        <a:pt x="15297" y="12325"/>
                      </a:lnTo>
                      <a:lnTo>
                        <a:pt x="16288" y="11471"/>
                      </a:lnTo>
                      <a:lnTo>
                        <a:pt x="17239" y="10312"/>
                      </a:lnTo>
                      <a:lnTo>
                        <a:pt x="18122" y="8969"/>
                      </a:lnTo>
                      <a:lnTo>
                        <a:pt x="18951" y="7566"/>
                      </a:lnTo>
                      <a:lnTo>
                        <a:pt x="19712" y="5919"/>
                      </a:lnTo>
                      <a:lnTo>
                        <a:pt x="20405" y="4088"/>
                      </a:lnTo>
                      <a:lnTo>
                        <a:pt x="21043" y="2075"/>
                      </a:lnTo>
                      <a:lnTo>
                        <a:pt x="21600" y="0"/>
                      </a:lnTo>
                      <a:lnTo>
                        <a:pt x="21518" y="2136"/>
                      </a:lnTo>
                      <a:lnTo>
                        <a:pt x="21342" y="4271"/>
                      </a:lnTo>
                      <a:lnTo>
                        <a:pt x="21097" y="6224"/>
                      </a:lnTo>
                      <a:lnTo>
                        <a:pt x="20758" y="8115"/>
                      </a:lnTo>
                      <a:lnTo>
                        <a:pt x="20350" y="9946"/>
                      </a:lnTo>
                      <a:lnTo>
                        <a:pt x="19875" y="11654"/>
                      </a:lnTo>
                      <a:lnTo>
                        <a:pt x="19318" y="13241"/>
                      </a:lnTo>
                      <a:lnTo>
                        <a:pt x="18693" y="14766"/>
                      </a:lnTo>
                      <a:lnTo>
                        <a:pt x="18027" y="16108"/>
                      </a:lnTo>
                      <a:lnTo>
                        <a:pt x="17294" y="17268"/>
                      </a:lnTo>
                      <a:lnTo>
                        <a:pt x="16506" y="18427"/>
                      </a:lnTo>
                      <a:lnTo>
                        <a:pt x="15663" y="19281"/>
                      </a:lnTo>
                      <a:lnTo>
                        <a:pt x="14767" y="20136"/>
                      </a:lnTo>
                      <a:lnTo>
                        <a:pt x="13829" y="20746"/>
                      </a:lnTo>
                      <a:lnTo>
                        <a:pt x="12851" y="21173"/>
                      </a:lnTo>
                      <a:lnTo>
                        <a:pt x="11846" y="21478"/>
                      </a:lnTo>
                      <a:lnTo>
                        <a:pt x="10800" y="21600"/>
                      </a:lnTo>
                      <a:lnTo>
                        <a:pt x="9740" y="21478"/>
                      </a:lnTo>
                      <a:lnTo>
                        <a:pt x="8735" y="21173"/>
                      </a:lnTo>
                      <a:lnTo>
                        <a:pt x="7757" y="20746"/>
                      </a:lnTo>
                      <a:lnTo>
                        <a:pt x="6833" y="20136"/>
                      </a:lnTo>
                      <a:lnTo>
                        <a:pt x="5923" y="19281"/>
                      </a:lnTo>
                      <a:lnTo>
                        <a:pt x="5094" y="18427"/>
                      </a:lnTo>
                      <a:lnTo>
                        <a:pt x="4293" y="17268"/>
                      </a:lnTo>
                      <a:lnTo>
                        <a:pt x="3559" y="16108"/>
                      </a:lnTo>
                      <a:lnTo>
                        <a:pt x="2880" y="14766"/>
                      </a:lnTo>
                      <a:lnTo>
                        <a:pt x="2269" y="13241"/>
                      </a:lnTo>
                      <a:lnTo>
                        <a:pt x="1712" y="11654"/>
                      </a:lnTo>
                      <a:lnTo>
                        <a:pt x="1236" y="9946"/>
                      </a:lnTo>
                      <a:lnTo>
                        <a:pt x="829" y="8115"/>
                      </a:lnTo>
                      <a:lnTo>
                        <a:pt x="503" y="6224"/>
                      </a:lnTo>
                      <a:lnTo>
                        <a:pt x="245" y="4271"/>
                      </a:lnTo>
                      <a:lnTo>
                        <a:pt x="82" y="21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8" name="Freeform 196"/>
                <p:cNvSpPr/>
                <p:nvPr/>
              </p:nvSpPr>
              <p:spPr>
                <a:xfrm>
                  <a:off x="-1" y="185532"/>
                  <a:ext cx="200764" cy="92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93" y="0"/>
                      </a:moveTo>
                      <a:lnTo>
                        <a:pt x="11864" y="29"/>
                      </a:lnTo>
                      <a:lnTo>
                        <a:pt x="12895" y="176"/>
                      </a:lnTo>
                      <a:lnTo>
                        <a:pt x="13898" y="411"/>
                      </a:lnTo>
                      <a:lnTo>
                        <a:pt x="14847" y="735"/>
                      </a:lnTo>
                      <a:lnTo>
                        <a:pt x="15756" y="1087"/>
                      </a:lnTo>
                      <a:lnTo>
                        <a:pt x="16610" y="1587"/>
                      </a:lnTo>
                      <a:lnTo>
                        <a:pt x="17410" y="2145"/>
                      </a:lnTo>
                      <a:lnTo>
                        <a:pt x="18156" y="2733"/>
                      </a:lnTo>
                      <a:lnTo>
                        <a:pt x="18834" y="3409"/>
                      </a:lnTo>
                      <a:lnTo>
                        <a:pt x="19444" y="4173"/>
                      </a:lnTo>
                      <a:lnTo>
                        <a:pt x="20000" y="4967"/>
                      </a:lnTo>
                      <a:lnTo>
                        <a:pt x="20475" y="5819"/>
                      </a:lnTo>
                      <a:lnTo>
                        <a:pt x="20868" y="6730"/>
                      </a:lnTo>
                      <a:lnTo>
                        <a:pt x="21180" y="7670"/>
                      </a:lnTo>
                      <a:lnTo>
                        <a:pt x="21410" y="8669"/>
                      </a:lnTo>
                      <a:lnTo>
                        <a:pt x="21546" y="9727"/>
                      </a:lnTo>
                      <a:lnTo>
                        <a:pt x="21600" y="10785"/>
                      </a:lnTo>
                      <a:lnTo>
                        <a:pt x="21546" y="11843"/>
                      </a:lnTo>
                      <a:lnTo>
                        <a:pt x="21410" y="12901"/>
                      </a:lnTo>
                      <a:lnTo>
                        <a:pt x="21180" y="13900"/>
                      </a:lnTo>
                      <a:lnTo>
                        <a:pt x="20868" y="14841"/>
                      </a:lnTo>
                      <a:lnTo>
                        <a:pt x="20475" y="15752"/>
                      </a:lnTo>
                      <a:lnTo>
                        <a:pt x="20000" y="16604"/>
                      </a:lnTo>
                      <a:lnTo>
                        <a:pt x="19444" y="17427"/>
                      </a:lnTo>
                      <a:lnTo>
                        <a:pt x="18834" y="18162"/>
                      </a:lnTo>
                      <a:lnTo>
                        <a:pt x="18156" y="18838"/>
                      </a:lnTo>
                      <a:lnTo>
                        <a:pt x="17410" y="19455"/>
                      </a:lnTo>
                      <a:lnTo>
                        <a:pt x="16610" y="19984"/>
                      </a:lnTo>
                      <a:lnTo>
                        <a:pt x="15756" y="20483"/>
                      </a:lnTo>
                      <a:lnTo>
                        <a:pt x="14847" y="20865"/>
                      </a:lnTo>
                      <a:lnTo>
                        <a:pt x="13898" y="21189"/>
                      </a:lnTo>
                      <a:lnTo>
                        <a:pt x="12895" y="21424"/>
                      </a:lnTo>
                      <a:lnTo>
                        <a:pt x="11864" y="21541"/>
                      </a:lnTo>
                      <a:lnTo>
                        <a:pt x="10793" y="21600"/>
                      </a:lnTo>
                      <a:lnTo>
                        <a:pt x="9722" y="21541"/>
                      </a:lnTo>
                      <a:lnTo>
                        <a:pt x="8692" y="21424"/>
                      </a:lnTo>
                      <a:lnTo>
                        <a:pt x="7702" y="21189"/>
                      </a:lnTo>
                      <a:lnTo>
                        <a:pt x="6739" y="20865"/>
                      </a:lnTo>
                      <a:lnTo>
                        <a:pt x="5831" y="20483"/>
                      </a:lnTo>
                      <a:lnTo>
                        <a:pt x="4976" y="19984"/>
                      </a:lnTo>
                      <a:lnTo>
                        <a:pt x="4176" y="19455"/>
                      </a:lnTo>
                      <a:lnTo>
                        <a:pt x="3444" y="18838"/>
                      </a:lnTo>
                      <a:lnTo>
                        <a:pt x="2753" y="18162"/>
                      </a:lnTo>
                      <a:lnTo>
                        <a:pt x="2129" y="17427"/>
                      </a:lnTo>
                      <a:lnTo>
                        <a:pt x="1600" y="16604"/>
                      </a:lnTo>
                      <a:lnTo>
                        <a:pt x="1125" y="15752"/>
                      </a:lnTo>
                      <a:lnTo>
                        <a:pt x="732" y="14841"/>
                      </a:lnTo>
                      <a:lnTo>
                        <a:pt x="407" y="13900"/>
                      </a:lnTo>
                      <a:lnTo>
                        <a:pt x="176" y="12901"/>
                      </a:lnTo>
                      <a:lnTo>
                        <a:pt x="41" y="11843"/>
                      </a:lnTo>
                      <a:lnTo>
                        <a:pt x="0" y="10785"/>
                      </a:lnTo>
                      <a:lnTo>
                        <a:pt x="41" y="9727"/>
                      </a:lnTo>
                      <a:lnTo>
                        <a:pt x="176" y="8669"/>
                      </a:lnTo>
                      <a:lnTo>
                        <a:pt x="407" y="7670"/>
                      </a:lnTo>
                      <a:lnTo>
                        <a:pt x="732" y="6730"/>
                      </a:lnTo>
                      <a:lnTo>
                        <a:pt x="1125" y="5819"/>
                      </a:lnTo>
                      <a:lnTo>
                        <a:pt x="1600" y="4967"/>
                      </a:lnTo>
                      <a:lnTo>
                        <a:pt x="2129" y="4173"/>
                      </a:lnTo>
                      <a:lnTo>
                        <a:pt x="2753" y="3409"/>
                      </a:lnTo>
                      <a:lnTo>
                        <a:pt x="3444" y="2733"/>
                      </a:lnTo>
                      <a:lnTo>
                        <a:pt x="4176" y="2145"/>
                      </a:lnTo>
                      <a:lnTo>
                        <a:pt x="4976" y="1587"/>
                      </a:lnTo>
                      <a:lnTo>
                        <a:pt x="5831" y="1087"/>
                      </a:lnTo>
                      <a:lnTo>
                        <a:pt x="6739" y="735"/>
                      </a:lnTo>
                      <a:lnTo>
                        <a:pt x="7702" y="411"/>
                      </a:lnTo>
                      <a:lnTo>
                        <a:pt x="8692" y="176"/>
                      </a:lnTo>
                      <a:lnTo>
                        <a:pt x="9722" y="29"/>
                      </a:lnTo>
                      <a:lnTo>
                        <a:pt x="10793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79" name="Freeform 197"/>
                <p:cNvSpPr/>
                <p:nvPr/>
              </p:nvSpPr>
              <p:spPr>
                <a:xfrm>
                  <a:off x="215993" y="202147"/>
                  <a:ext cx="200764" cy="44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570" y="2086"/>
                      </a:lnTo>
                      <a:lnTo>
                        <a:pt x="1208" y="4050"/>
                      </a:lnTo>
                      <a:lnTo>
                        <a:pt x="1887" y="5891"/>
                      </a:lnTo>
                      <a:lnTo>
                        <a:pt x="2661" y="7548"/>
                      </a:lnTo>
                      <a:lnTo>
                        <a:pt x="3476" y="9020"/>
                      </a:lnTo>
                      <a:lnTo>
                        <a:pt x="4372" y="10370"/>
                      </a:lnTo>
                      <a:lnTo>
                        <a:pt x="5308" y="11414"/>
                      </a:lnTo>
                      <a:lnTo>
                        <a:pt x="6313" y="12395"/>
                      </a:lnTo>
                      <a:lnTo>
                        <a:pt x="7372" y="13132"/>
                      </a:lnTo>
                      <a:lnTo>
                        <a:pt x="8458" y="13684"/>
                      </a:lnTo>
                      <a:lnTo>
                        <a:pt x="9612" y="13991"/>
                      </a:lnTo>
                      <a:lnTo>
                        <a:pt x="10807" y="14114"/>
                      </a:lnTo>
                      <a:lnTo>
                        <a:pt x="12002" y="13991"/>
                      </a:lnTo>
                      <a:lnTo>
                        <a:pt x="13142" y="13684"/>
                      </a:lnTo>
                      <a:lnTo>
                        <a:pt x="14255" y="13132"/>
                      </a:lnTo>
                      <a:lnTo>
                        <a:pt x="15287" y="12395"/>
                      </a:lnTo>
                      <a:lnTo>
                        <a:pt x="16292" y="11414"/>
                      </a:lnTo>
                      <a:lnTo>
                        <a:pt x="17242" y="10370"/>
                      </a:lnTo>
                      <a:lnTo>
                        <a:pt x="18138" y="9020"/>
                      </a:lnTo>
                      <a:lnTo>
                        <a:pt x="18953" y="7548"/>
                      </a:lnTo>
                      <a:lnTo>
                        <a:pt x="19726" y="5891"/>
                      </a:lnTo>
                      <a:lnTo>
                        <a:pt x="20419" y="4050"/>
                      </a:lnTo>
                      <a:lnTo>
                        <a:pt x="21043" y="2086"/>
                      </a:lnTo>
                      <a:lnTo>
                        <a:pt x="21600" y="0"/>
                      </a:lnTo>
                      <a:lnTo>
                        <a:pt x="21519" y="2148"/>
                      </a:lnTo>
                      <a:lnTo>
                        <a:pt x="21356" y="4234"/>
                      </a:lnTo>
                      <a:lnTo>
                        <a:pt x="21098" y="6198"/>
                      </a:lnTo>
                      <a:lnTo>
                        <a:pt x="20758" y="8161"/>
                      </a:lnTo>
                      <a:lnTo>
                        <a:pt x="20351" y="10002"/>
                      </a:lnTo>
                      <a:lnTo>
                        <a:pt x="19876" y="11720"/>
                      </a:lnTo>
                      <a:lnTo>
                        <a:pt x="19333" y="13316"/>
                      </a:lnTo>
                      <a:lnTo>
                        <a:pt x="18708" y="14727"/>
                      </a:lnTo>
                      <a:lnTo>
                        <a:pt x="18029" y="16139"/>
                      </a:lnTo>
                      <a:lnTo>
                        <a:pt x="17296" y="17366"/>
                      </a:lnTo>
                      <a:lnTo>
                        <a:pt x="16509" y="18470"/>
                      </a:lnTo>
                      <a:lnTo>
                        <a:pt x="15667" y="19391"/>
                      </a:lnTo>
                      <a:lnTo>
                        <a:pt x="14771" y="20250"/>
                      </a:lnTo>
                      <a:lnTo>
                        <a:pt x="13834" y="20802"/>
                      </a:lnTo>
                      <a:lnTo>
                        <a:pt x="12870" y="21293"/>
                      </a:lnTo>
                      <a:lnTo>
                        <a:pt x="11852" y="21539"/>
                      </a:lnTo>
                      <a:lnTo>
                        <a:pt x="10807" y="21600"/>
                      </a:lnTo>
                      <a:lnTo>
                        <a:pt x="9761" y="21539"/>
                      </a:lnTo>
                      <a:lnTo>
                        <a:pt x="8743" y="21293"/>
                      </a:lnTo>
                      <a:lnTo>
                        <a:pt x="7779" y="20802"/>
                      </a:lnTo>
                      <a:lnTo>
                        <a:pt x="6829" y="20250"/>
                      </a:lnTo>
                      <a:lnTo>
                        <a:pt x="5946" y="19391"/>
                      </a:lnTo>
                      <a:lnTo>
                        <a:pt x="5105" y="18470"/>
                      </a:lnTo>
                      <a:lnTo>
                        <a:pt x="4317" y="17366"/>
                      </a:lnTo>
                      <a:lnTo>
                        <a:pt x="3584" y="16139"/>
                      </a:lnTo>
                      <a:lnTo>
                        <a:pt x="2905" y="14727"/>
                      </a:lnTo>
                      <a:lnTo>
                        <a:pt x="2281" y="13316"/>
                      </a:lnTo>
                      <a:lnTo>
                        <a:pt x="1738" y="11720"/>
                      </a:lnTo>
                      <a:lnTo>
                        <a:pt x="1263" y="10002"/>
                      </a:lnTo>
                      <a:lnTo>
                        <a:pt x="855" y="8161"/>
                      </a:lnTo>
                      <a:lnTo>
                        <a:pt x="516" y="6198"/>
                      </a:lnTo>
                      <a:lnTo>
                        <a:pt x="258" y="4234"/>
                      </a:lnTo>
                      <a:lnTo>
                        <a:pt x="95" y="21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0" name="Freeform 198"/>
                <p:cNvSpPr/>
                <p:nvPr/>
              </p:nvSpPr>
              <p:spPr>
                <a:xfrm>
                  <a:off x="215993" y="233992"/>
                  <a:ext cx="200764" cy="44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570" y="2142"/>
                      </a:lnTo>
                      <a:lnTo>
                        <a:pt x="1208" y="4100"/>
                      </a:lnTo>
                      <a:lnTo>
                        <a:pt x="1887" y="5874"/>
                      </a:lnTo>
                      <a:lnTo>
                        <a:pt x="2661" y="7526"/>
                      </a:lnTo>
                      <a:lnTo>
                        <a:pt x="3476" y="8995"/>
                      </a:lnTo>
                      <a:lnTo>
                        <a:pt x="4372" y="10280"/>
                      </a:lnTo>
                      <a:lnTo>
                        <a:pt x="5308" y="11442"/>
                      </a:lnTo>
                      <a:lnTo>
                        <a:pt x="6313" y="12422"/>
                      </a:lnTo>
                      <a:lnTo>
                        <a:pt x="7372" y="13095"/>
                      </a:lnTo>
                      <a:lnTo>
                        <a:pt x="8458" y="13645"/>
                      </a:lnTo>
                      <a:lnTo>
                        <a:pt x="9612" y="14012"/>
                      </a:lnTo>
                      <a:lnTo>
                        <a:pt x="10807" y="14135"/>
                      </a:lnTo>
                      <a:lnTo>
                        <a:pt x="12002" y="14012"/>
                      </a:lnTo>
                      <a:lnTo>
                        <a:pt x="13142" y="13645"/>
                      </a:lnTo>
                      <a:lnTo>
                        <a:pt x="14255" y="13095"/>
                      </a:lnTo>
                      <a:lnTo>
                        <a:pt x="15287" y="12422"/>
                      </a:lnTo>
                      <a:lnTo>
                        <a:pt x="16292" y="11442"/>
                      </a:lnTo>
                      <a:lnTo>
                        <a:pt x="17242" y="10280"/>
                      </a:lnTo>
                      <a:lnTo>
                        <a:pt x="18138" y="8995"/>
                      </a:lnTo>
                      <a:lnTo>
                        <a:pt x="18953" y="7526"/>
                      </a:lnTo>
                      <a:lnTo>
                        <a:pt x="19726" y="5874"/>
                      </a:lnTo>
                      <a:lnTo>
                        <a:pt x="20419" y="4100"/>
                      </a:lnTo>
                      <a:lnTo>
                        <a:pt x="21043" y="2142"/>
                      </a:lnTo>
                      <a:lnTo>
                        <a:pt x="21600" y="0"/>
                      </a:lnTo>
                      <a:lnTo>
                        <a:pt x="21519" y="2142"/>
                      </a:lnTo>
                      <a:lnTo>
                        <a:pt x="21356" y="4222"/>
                      </a:lnTo>
                      <a:lnTo>
                        <a:pt x="21098" y="6241"/>
                      </a:lnTo>
                      <a:lnTo>
                        <a:pt x="20758" y="8138"/>
                      </a:lnTo>
                      <a:lnTo>
                        <a:pt x="20351" y="9913"/>
                      </a:lnTo>
                      <a:lnTo>
                        <a:pt x="19876" y="11626"/>
                      </a:lnTo>
                      <a:lnTo>
                        <a:pt x="19333" y="13217"/>
                      </a:lnTo>
                      <a:lnTo>
                        <a:pt x="18708" y="14747"/>
                      </a:lnTo>
                      <a:lnTo>
                        <a:pt x="18029" y="16093"/>
                      </a:lnTo>
                      <a:lnTo>
                        <a:pt x="17296" y="17378"/>
                      </a:lnTo>
                      <a:lnTo>
                        <a:pt x="16509" y="18418"/>
                      </a:lnTo>
                      <a:lnTo>
                        <a:pt x="15667" y="19397"/>
                      </a:lnTo>
                      <a:lnTo>
                        <a:pt x="14771" y="20131"/>
                      </a:lnTo>
                      <a:lnTo>
                        <a:pt x="13834" y="20805"/>
                      </a:lnTo>
                      <a:lnTo>
                        <a:pt x="12870" y="21233"/>
                      </a:lnTo>
                      <a:lnTo>
                        <a:pt x="11852" y="21478"/>
                      </a:lnTo>
                      <a:lnTo>
                        <a:pt x="10807" y="21600"/>
                      </a:lnTo>
                      <a:lnTo>
                        <a:pt x="9761" y="21478"/>
                      </a:lnTo>
                      <a:lnTo>
                        <a:pt x="8743" y="21233"/>
                      </a:lnTo>
                      <a:lnTo>
                        <a:pt x="7779" y="20805"/>
                      </a:lnTo>
                      <a:lnTo>
                        <a:pt x="6829" y="20131"/>
                      </a:lnTo>
                      <a:lnTo>
                        <a:pt x="5946" y="19397"/>
                      </a:lnTo>
                      <a:lnTo>
                        <a:pt x="5105" y="18418"/>
                      </a:lnTo>
                      <a:lnTo>
                        <a:pt x="4317" y="17378"/>
                      </a:lnTo>
                      <a:lnTo>
                        <a:pt x="3584" y="16093"/>
                      </a:lnTo>
                      <a:lnTo>
                        <a:pt x="2905" y="14747"/>
                      </a:lnTo>
                      <a:lnTo>
                        <a:pt x="2281" y="13217"/>
                      </a:lnTo>
                      <a:lnTo>
                        <a:pt x="1738" y="11626"/>
                      </a:lnTo>
                      <a:lnTo>
                        <a:pt x="1263" y="9913"/>
                      </a:lnTo>
                      <a:lnTo>
                        <a:pt x="855" y="8138"/>
                      </a:lnTo>
                      <a:lnTo>
                        <a:pt x="516" y="6241"/>
                      </a:lnTo>
                      <a:lnTo>
                        <a:pt x="258" y="4222"/>
                      </a:lnTo>
                      <a:lnTo>
                        <a:pt x="95" y="2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1" name="Freeform 199"/>
                <p:cNvSpPr/>
                <p:nvPr/>
              </p:nvSpPr>
              <p:spPr>
                <a:xfrm>
                  <a:off x="215993" y="264453"/>
                  <a:ext cx="200764" cy="443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570" y="2080"/>
                      </a:lnTo>
                      <a:lnTo>
                        <a:pt x="1208" y="4100"/>
                      </a:lnTo>
                      <a:lnTo>
                        <a:pt x="1887" y="5935"/>
                      </a:lnTo>
                      <a:lnTo>
                        <a:pt x="2661" y="7588"/>
                      </a:lnTo>
                      <a:lnTo>
                        <a:pt x="3476" y="8995"/>
                      </a:lnTo>
                      <a:lnTo>
                        <a:pt x="4372" y="10341"/>
                      </a:lnTo>
                      <a:lnTo>
                        <a:pt x="5308" y="11442"/>
                      </a:lnTo>
                      <a:lnTo>
                        <a:pt x="6313" y="12360"/>
                      </a:lnTo>
                      <a:lnTo>
                        <a:pt x="7372" y="13156"/>
                      </a:lnTo>
                      <a:lnTo>
                        <a:pt x="8458" y="13645"/>
                      </a:lnTo>
                      <a:lnTo>
                        <a:pt x="9612" y="13951"/>
                      </a:lnTo>
                      <a:lnTo>
                        <a:pt x="10807" y="14074"/>
                      </a:lnTo>
                      <a:lnTo>
                        <a:pt x="12002" y="13951"/>
                      </a:lnTo>
                      <a:lnTo>
                        <a:pt x="13142" y="13645"/>
                      </a:lnTo>
                      <a:lnTo>
                        <a:pt x="14255" y="13156"/>
                      </a:lnTo>
                      <a:lnTo>
                        <a:pt x="15287" y="12360"/>
                      </a:lnTo>
                      <a:lnTo>
                        <a:pt x="16292" y="11442"/>
                      </a:lnTo>
                      <a:lnTo>
                        <a:pt x="17242" y="10341"/>
                      </a:lnTo>
                      <a:lnTo>
                        <a:pt x="18138" y="8995"/>
                      </a:lnTo>
                      <a:lnTo>
                        <a:pt x="18953" y="7588"/>
                      </a:lnTo>
                      <a:lnTo>
                        <a:pt x="19726" y="5935"/>
                      </a:lnTo>
                      <a:lnTo>
                        <a:pt x="20419" y="4100"/>
                      </a:lnTo>
                      <a:lnTo>
                        <a:pt x="21043" y="2080"/>
                      </a:lnTo>
                      <a:lnTo>
                        <a:pt x="21600" y="0"/>
                      </a:lnTo>
                      <a:lnTo>
                        <a:pt x="21519" y="2142"/>
                      </a:lnTo>
                      <a:lnTo>
                        <a:pt x="21356" y="4283"/>
                      </a:lnTo>
                      <a:lnTo>
                        <a:pt x="21098" y="6241"/>
                      </a:lnTo>
                      <a:lnTo>
                        <a:pt x="20758" y="8138"/>
                      </a:lnTo>
                      <a:lnTo>
                        <a:pt x="20351" y="9974"/>
                      </a:lnTo>
                      <a:lnTo>
                        <a:pt x="19876" y="11687"/>
                      </a:lnTo>
                      <a:lnTo>
                        <a:pt x="19333" y="13278"/>
                      </a:lnTo>
                      <a:lnTo>
                        <a:pt x="18708" y="14747"/>
                      </a:lnTo>
                      <a:lnTo>
                        <a:pt x="18029" y="16154"/>
                      </a:lnTo>
                      <a:lnTo>
                        <a:pt x="17296" y="17317"/>
                      </a:lnTo>
                      <a:lnTo>
                        <a:pt x="16509" y="18418"/>
                      </a:lnTo>
                      <a:lnTo>
                        <a:pt x="15667" y="19336"/>
                      </a:lnTo>
                      <a:lnTo>
                        <a:pt x="14771" y="20131"/>
                      </a:lnTo>
                      <a:lnTo>
                        <a:pt x="13834" y="20743"/>
                      </a:lnTo>
                      <a:lnTo>
                        <a:pt x="12870" y="21172"/>
                      </a:lnTo>
                      <a:lnTo>
                        <a:pt x="11852" y="21539"/>
                      </a:lnTo>
                      <a:lnTo>
                        <a:pt x="10807" y="21600"/>
                      </a:lnTo>
                      <a:lnTo>
                        <a:pt x="9761" y="21539"/>
                      </a:lnTo>
                      <a:lnTo>
                        <a:pt x="8743" y="21172"/>
                      </a:lnTo>
                      <a:lnTo>
                        <a:pt x="7779" y="20743"/>
                      </a:lnTo>
                      <a:lnTo>
                        <a:pt x="6829" y="20131"/>
                      </a:lnTo>
                      <a:lnTo>
                        <a:pt x="5946" y="19336"/>
                      </a:lnTo>
                      <a:lnTo>
                        <a:pt x="5105" y="18418"/>
                      </a:lnTo>
                      <a:lnTo>
                        <a:pt x="4317" y="17317"/>
                      </a:lnTo>
                      <a:lnTo>
                        <a:pt x="3584" y="16154"/>
                      </a:lnTo>
                      <a:lnTo>
                        <a:pt x="2905" y="14747"/>
                      </a:lnTo>
                      <a:lnTo>
                        <a:pt x="2281" y="13278"/>
                      </a:lnTo>
                      <a:lnTo>
                        <a:pt x="1738" y="11687"/>
                      </a:lnTo>
                      <a:lnTo>
                        <a:pt x="1263" y="9974"/>
                      </a:lnTo>
                      <a:lnTo>
                        <a:pt x="855" y="8138"/>
                      </a:lnTo>
                      <a:lnTo>
                        <a:pt x="516" y="6241"/>
                      </a:lnTo>
                      <a:lnTo>
                        <a:pt x="258" y="4283"/>
                      </a:lnTo>
                      <a:lnTo>
                        <a:pt x="95" y="2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2" name="Freeform 200"/>
                <p:cNvSpPr/>
                <p:nvPr/>
              </p:nvSpPr>
              <p:spPr>
                <a:xfrm>
                  <a:off x="217377" y="294914"/>
                  <a:ext cx="199380" cy="443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557" y="2142"/>
                      </a:lnTo>
                      <a:lnTo>
                        <a:pt x="1195" y="4039"/>
                      </a:lnTo>
                      <a:lnTo>
                        <a:pt x="1887" y="5874"/>
                      </a:lnTo>
                      <a:lnTo>
                        <a:pt x="2647" y="7526"/>
                      </a:lnTo>
                      <a:lnTo>
                        <a:pt x="3489" y="8995"/>
                      </a:lnTo>
                      <a:lnTo>
                        <a:pt x="4372" y="10341"/>
                      </a:lnTo>
                      <a:lnTo>
                        <a:pt x="5308" y="11504"/>
                      </a:lnTo>
                      <a:lnTo>
                        <a:pt x="6313" y="12360"/>
                      </a:lnTo>
                      <a:lnTo>
                        <a:pt x="7372" y="13095"/>
                      </a:lnTo>
                      <a:lnTo>
                        <a:pt x="8472" y="13707"/>
                      </a:lnTo>
                      <a:lnTo>
                        <a:pt x="9598" y="14012"/>
                      </a:lnTo>
                      <a:lnTo>
                        <a:pt x="10807" y="14135"/>
                      </a:lnTo>
                      <a:lnTo>
                        <a:pt x="11988" y="14012"/>
                      </a:lnTo>
                      <a:lnTo>
                        <a:pt x="13142" y="13707"/>
                      </a:lnTo>
                      <a:lnTo>
                        <a:pt x="14242" y="13095"/>
                      </a:lnTo>
                      <a:lnTo>
                        <a:pt x="15287" y="12360"/>
                      </a:lnTo>
                      <a:lnTo>
                        <a:pt x="16292" y="11504"/>
                      </a:lnTo>
                      <a:lnTo>
                        <a:pt x="17228" y="10341"/>
                      </a:lnTo>
                      <a:lnTo>
                        <a:pt x="18124" y="8995"/>
                      </a:lnTo>
                      <a:lnTo>
                        <a:pt x="18953" y="7526"/>
                      </a:lnTo>
                      <a:lnTo>
                        <a:pt x="19713" y="5874"/>
                      </a:lnTo>
                      <a:lnTo>
                        <a:pt x="20419" y="4039"/>
                      </a:lnTo>
                      <a:lnTo>
                        <a:pt x="21030" y="2142"/>
                      </a:lnTo>
                      <a:lnTo>
                        <a:pt x="21600" y="0"/>
                      </a:lnTo>
                      <a:lnTo>
                        <a:pt x="21519" y="2142"/>
                      </a:lnTo>
                      <a:lnTo>
                        <a:pt x="21342" y="4222"/>
                      </a:lnTo>
                      <a:lnTo>
                        <a:pt x="21084" y="6180"/>
                      </a:lnTo>
                      <a:lnTo>
                        <a:pt x="20758" y="8199"/>
                      </a:lnTo>
                      <a:lnTo>
                        <a:pt x="20365" y="9974"/>
                      </a:lnTo>
                      <a:lnTo>
                        <a:pt x="19862" y="11687"/>
                      </a:lnTo>
                      <a:lnTo>
                        <a:pt x="19319" y="13278"/>
                      </a:lnTo>
                      <a:lnTo>
                        <a:pt x="18708" y="14747"/>
                      </a:lnTo>
                      <a:lnTo>
                        <a:pt x="18016" y="16093"/>
                      </a:lnTo>
                      <a:lnTo>
                        <a:pt x="17296" y="17378"/>
                      </a:lnTo>
                      <a:lnTo>
                        <a:pt x="16495" y="18479"/>
                      </a:lnTo>
                      <a:lnTo>
                        <a:pt x="15654" y="19336"/>
                      </a:lnTo>
                      <a:lnTo>
                        <a:pt x="14771" y="20193"/>
                      </a:lnTo>
                      <a:lnTo>
                        <a:pt x="13821" y="20805"/>
                      </a:lnTo>
                      <a:lnTo>
                        <a:pt x="12857" y="21233"/>
                      </a:lnTo>
                      <a:lnTo>
                        <a:pt x="11839" y="21478"/>
                      </a:lnTo>
                      <a:lnTo>
                        <a:pt x="10807" y="21600"/>
                      </a:lnTo>
                      <a:lnTo>
                        <a:pt x="9761" y="21478"/>
                      </a:lnTo>
                      <a:lnTo>
                        <a:pt x="8743" y="21233"/>
                      </a:lnTo>
                      <a:lnTo>
                        <a:pt x="7766" y="20805"/>
                      </a:lnTo>
                      <a:lnTo>
                        <a:pt x="6829" y="20193"/>
                      </a:lnTo>
                      <a:lnTo>
                        <a:pt x="5946" y="19336"/>
                      </a:lnTo>
                      <a:lnTo>
                        <a:pt x="5105" y="18479"/>
                      </a:lnTo>
                      <a:lnTo>
                        <a:pt x="4317" y="17378"/>
                      </a:lnTo>
                      <a:lnTo>
                        <a:pt x="3571" y="16093"/>
                      </a:lnTo>
                      <a:lnTo>
                        <a:pt x="2892" y="14747"/>
                      </a:lnTo>
                      <a:lnTo>
                        <a:pt x="2267" y="13278"/>
                      </a:lnTo>
                      <a:lnTo>
                        <a:pt x="1724" y="11687"/>
                      </a:lnTo>
                      <a:lnTo>
                        <a:pt x="1249" y="9974"/>
                      </a:lnTo>
                      <a:lnTo>
                        <a:pt x="842" y="8199"/>
                      </a:lnTo>
                      <a:lnTo>
                        <a:pt x="516" y="6180"/>
                      </a:lnTo>
                      <a:lnTo>
                        <a:pt x="258" y="4222"/>
                      </a:lnTo>
                      <a:lnTo>
                        <a:pt x="95" y="2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3" name="Freeform 201"/>
                <p:cNvSpPr/>
                <p:nvPr/>
              </p:nvSpPr>
              <p:spPr>
                <a:xfrm>
                  <a:off x="217377" y="326759"/>
                  <a:ext cx="199380" cy="443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557" y="2086"/>
                      </a:lnTo>
                      <a:lnTo>
                        <a:pt x="1195" y="4050"/>
                      </a:lnTo>
                      <a:lnTo>
                        <a:pt x="1887" y="5830"/>
                      </a:lnTo>
                      <a:lnTo>
                        <a:pt x="2647" y="7486"/>
                      </a:lnTo>
                      <a:lnTo>
                        <a:pt x="3489" y="9020"/>
                      </a:lnTo>
                      <a:lnTo>
                        <a:pt x="4372" y="10248"/>
                      </a:lnTo>
                      <a:lnTo>
                        <a:pt x="5308" y="11414"/>
                      </a:lnTo>
                      <a:lnTo>
                        <a:pt x="6313" y="12395"/>
                      </a:lnTo>
                      <a:lnTo>
                        <a:pt x="7372" y="13132"/>
                      </a:lnTo>
                      <a:lnTo>
                        <a:pt x="8472" y="13623"/>
                      </a:lnTo>
                      <a:lnTo>
                        <a:pt x="9598" y="13991"/>
                      </a:lnTo>
                      <a:lnTo>
                        <a:pt x="10807" y="14114"/>
                      </a:lnTo>
                      <a:lnTo>
                        <a:pt x="11988" y="13991"/>
                      </a:lnTo>
                      <a:lnTo>
                        <a:pt x="13142" y="13623"/>
                      </a:lnTo>
                      <a:lnTo>
                        <a:pt x="14242" y="13132"/>
                      </a:lnTo>
                      <a:lnTo>
                        <a:pt x="15287" y="12395"/>
                      </a:lnTo>
                      <a:lnTo>
                        <a:pt x="16292" y="11414"/>
                      </a:lnTo>
                      <a:lnTo>
                        <a:pt x="17228" y="10248"/>
                      </a:lnTo>
                      <a:lnTo>
                        <a:pt x="18124" y="9020"/>
                      </a:lnTo>
                      <a:lnTo>
                        <a:pt x="18953" y="7486"/>
                      </a:lnTo>
                      <a:lnTo>
                        <a:pt x="19713" y="5830"/>
                      </a:lnTo>
                      <a:lnTo>
                        <a:pt x="20419" y="4050"/>
                      </a:lnTo>
                      <a:lnTo>
                        <a:pt x="21030" y="2086"/>
                      </a:lnTo>
                      <a:lnTo>
                        <a:pt x="21600" y="0"/>
                      </a:lnTo>
                      <a:lnTo>
                        <a:pt x="21519" y="2148"/>
                      </a:lnTo>
                      <a:lnTo>
                        <a:pt x="21342" y="4173"/>
                      </a:lnTo>
                      <a:lnTo>
                        <a:pt x="21084" y="6198"/>
                      </a:lnTo>
                      <a:lnTo>
                        <a:pt x="20758" y="8100"/>
                      </a:lnTo>
                      <a:lnTo>
                        <a:pt x="20365" y="9941"/>
                      </a:lnTo>
                      <a:lnTo>
                        <a:pt x="19862" y="11659"/>
                      </a:lnTo>
                      <a:lnTo>
                        <a:pt x="19319" y="13255"/>
                      </a:lnTo>
                      <a:lnTo>
                        <a:pt x="18708" y="14727"/>
                      </a:lnTo>
                      <a:lnTo>
                        <a:pt x="18016" y="16139"/>
                      </a:lnTo>
                      <a:lnTo>
                        <a:pt x="17296" y="17366"/>
                      </a:lnTo>
                      <a:lnTo>
                        <a:pt x="16495" y="18409"/>
                      </a:lnTo>
                      <a:lnTo>
                        <a:pt x="15654" y="19391"/>
                      </a:lnTo>
                      <a:lnTo>
                        <a:pt x="14771" y="20127"/>
                      </a:lnTo>
                      <a:lnTo>
                        <a:pt x="13821" y="20802"/>
                      </a:lnTo>
                      <a:lnTo>
                        <a:pt x="12857" y="21232"/>
                      </a:lnTo>
                      <a:lnTo>
                        <a:pt x="11839" y="21539"/>
                      </a:lnTo>
                      <a:lnTo>
                        <a:pt x="10807" y="21600"/>
                      </a:lnTo>
                      <a:lnTo>
                        <a:pt x="9761" y="21539"/>
                      </a:lnTo>
                      <a:lnTo>
                        <a:pt x="8743" y="21232"/>
                      </a:lnTo>
                      <a:lnTo>
                        <a:pt x="7766" y="20802"/>
                      </a:lnTo>
                      <a:lnTo>
                        <a:pt x="6829" y="20127"/>
                      </a:lnTo>
                      <a:lnTo>
                        <a:pt x="5946" y="19391"/>
                      </a:lnTo>
                      <a:lnTo>
                        <a:pt x="5105" y="18409"/>
                      </a:lnTo>
                      <a:lnTo>
                        <a:pt x="4317" y="17366"/>
                      </a:lnTo>
                      <a:lnTo>
                        <a:pt x="3571" y="16139"/>
                      </a:lnTo>
                      <a:lnTo>
                        <a:pt x="2892" y="14727"/>
                      </a:lnTo>
                      <a:lnTo>
                        <a:pt x="2267" y="13255"/>
                      </a:lnTo>
                      <a:lnTo>
                        <a:pt x="1724" y="11659"/>
                      </a:lnTo>
                      <a:lnTo>
                        <a:pt x="1249" y="9941"/>
                      </a:lnTo>
                      <a:lnTo>
                        <a:pt x="842" y="8100"/>
                      </a:lnTo>
                      <a:lnTo>
                        <a:pt x="516" y="6198"/>
                      </a:lnTo>
                      <a:lnTo>
                        <a:pt x="258" y="4173"/>
                      </a:lnTo>
                      <a:lnTo>
                        <a:pt x="95" y="21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4" name="Freeform 202"/>
                <p:cNvSpPr/>
                <p:nvPr/>
              </p:nvSpPr>
              <p:spPr>
                <a:xfrm>
                  <a:off x="215993" y="123227"/>
                  <a:ext cx="200764" cy="92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11871" y="29"/>
                      </a:lnTo>
                      <a:lnTo>
                        <a:pt x="12900" y="176"/>
                      </a:lnTo>
                      <a:lnTo>
                        <a:pt x="13903" y="382"/>
                      </a:lnTo>
                      <a:lnTo>
                        <a:pt x="14852" y="735"/>
                      </a:lnTo>
                      <a:lnTo>
                        <a:pt x="15746" y="1117"/>
                      </a:lnTo>
                      <a:lnTo>
                        <a:pt x="16613" y="1587"/>
                      </a:lnTo>
                      <a:lnTo>
                        <a:pt x="17413" y="2116"/>
                      </a:lnTo>
                      <a:lnTo>
                        <a:pt x="18158" y="2733"/>
                      </a:lnTo>
                      <a:lnTo>
                        <a:pt x="18849" y="3438"/>
                      </a:lnTo>
                      <a:lnTo>
                        <a:pt x="19445" y="4173"/>
                      </a:lnTo>
                      <a:lnTo>
                        <a:pt x="20001" y="4967"/>
                      </a:lnTo>
                      <a:lnTo>
                        <a:pt x="20475" y="5819"/>
                      </a:lnTo>
                      <a:lnTo>
                        <a:pt x="20868" y="6730"/>
                      </a:lnTo>
                      <a:lnTo>
                        <a:pt x="21180" y="7670"/>
                      </a:lnTo>
                      <a:lnTo>
                        <a:pt x="21410" y="8669"/>
                      </a:lnTo>
                      <a:lnTo>
                        <a:pt x="21559" y="9698"/>
                      </a:lnTo>
                      <a:lnTo>
                        <a:pt x="21600" y="10785"/>
                      </a:lnTo>
                      <a:lnTo>
                        <a:pt x="21559" y="11843"/>
                      </a:lnTo>
                      <a:lnTo>
                        <a:pt x="21410" y="12872"/>
                      </a:lnTo>
                      <a:lnTo>
                        <a:pt x="21180" y="13871"/>
                      </a:lnTo>
                      <a:lnTo>
                        <a:pt x="20868" y="14841"/>
                      </a:lnTo>
                      <a:lnTo>
                        <a:pt x="20475" y="15752"/>
                      </a:lnTo>
                      <a:lnTo>
                        <a:pt x="20001" y="16604"/>
                      </a:lnTo>
                      <a:lnTo>
                        <a:pt x="19445" y="17427"/>
                      </a:lnTo>
                      <a:lnTo>
                        <a:pt x="18849" y="18162"/>
                      </a:lnTo>
                      <a:lnTo>
                        <a:pt x="18158" y="18808"/>
                      </a:lnTo>
                      <a:lnTo>
                        <a:pt x="17413" y="19455"/>
                      </a:lnTo>
                      <a:lnTo>
                        <a:pt x="16613" y="20013"/>
                      </a:lnTo>
                      <a:lnTo>
                        <a:pt x="15746" y="20454"/>
                      </a:lnTo>
                      <a:lnTo>
                        <a:pt x="14852" y="20865"/>
                      </a:lnTo>
                      <a:lnTo>
                        <a:pt x="13903" y="21159"/>
                      </a:lnTo>
                      <a:lnTo>
                        <a:pt x="12900" y="21394"/>
                      </a:lnTo>
                      <a:lnTo>
                        <a:pt x="11871" y="21541"/>
                      </a:lnTo>
                      <a:lnTo>
                        <a:pt x="10800" y="21600"/>
                      </a:lnTo>
                      <a:lnTo>
                        <a:pt x="9729" y="21541"/>
                      </a:lnTo>
                      <a:lnTo>
                        <a:pt x="8700" y="21394"/>
                      </a:lnTo>
                      <a:lnTo>
                        <a:pt x="7697" y="21159"/>
                      </a:lnTo>
                      <a:lnTo>
                        <a:pt x="6748" y="20865"/>
                      </a:lnTo>
                      <a:lnTo>
                        <a:pt x="5854" y="20454"/>
                      </a:lnTo>
                      <a:lnTo>
                        <a:pt x="4987" y="20013"/>
                      </a:lnTo>
                      <a:lnTo>
                        <a:pt x="4187" y="19455"/>
                      </a:lnTo>
                      <a:lnTo>
                        <a:pt x="3442" y="18808"/>
                      </a:lnTo>
                      <a:lnTo>
                        <a:pt x="2764" y="18162"/>
                      </a:lnTo>
                      <a:lnTo>
                        <a:pt x="2141" y="17427"/>
                      </a:lnTo>
                      <a:lnTo>
                        <a:pt x="1613" y="16604"/>
                      </a:lnTo>
                      <a:lnTo>
                        <a:pt x="1125" y="15752"/>
                      </a:lnTo>
                      <a:lnTo>
                        <a:pt x="732" y="14841"/>
                      </a:lnTo>
                      <a:lnTo>
                        <a:pt x="420" y="13871"/>
                      </a:lnTo>
                      <a:lnTo>
                        <a:pt x="190" y="12872"/>
                      </a:lnTo>
                      <a:lnTo>
                        <a:pt x="41" y="11843"/>
                      </a:lnTo>
                      <a:lnTo>
                        <a:pt x="0" y="10785"/>
                      </a:lnTo>
                      <a:lnTo>
                        <a:pt x="41" y="9698"/>
                      </a:lnTo>
                      <a:lnTo>
                        <a:pt x="190" y="8669"/>
                      </a:lnTo>
                      <a:lnTo>
                        <a:pt x="420" y="7670"/>
                      </a:lnTo>
                      <a:lnTo>
                        <a:pt x="732" y="6730"/>
                      </a:lnTo>
                      <a:lnTo>
                        <a:pt x="1125" y="5819"/>
                      </a:lnTo>
                      <a:lnTo>
                        <a:pt x="1613" y="4967"/>
                      </a:lnTo>
                      <a:lnTo>
                        <a:pt x="2141" y="4173"/>
                      </a:lnTo>
                      <a:lnTo>
                        <a:pt x="2764" y="3438"/>
                      </a:lnTo>
                      <a:lnTo>
                        <a:pt x="3442" y="2733"/>
                      </a:lnTo>
                      <a:lnTo>
                        <a:pt x="4187" y="2116"/>
                      </a:lnTo>
                      <a:lnTo>
                        <a:pt x="4987" y="1587"/>
                      </a:lnTo>
                      <a:lnTo>
                        <a:pt x="5854" y="1117"/>
                      </a:lnTo>
                      <a:lnTo>
                        <a:pt x="6748" y="735"/>
                      </a:lnTo>
                      <a:lnTo>
                        <a:pt x="7697" y="382"/>
                      </a:lnTo>
                      <a:lnTo>
                        <a:pt x="8700" y="176"/>
                      </a:lnTo>
                      <a:lnTo>
                        <a:pt x="9729" y="29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5" name="Freeform 203"/>
                <p:cNvSpPr/>
                <p:nvPr/>
              </p:nvSpPr>
              <p:spPr>
                <a:xfrm>
                  <a:off x="92766" y="78920"/>
                  <a:ext cx="200764" cy="44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543" y="2075"/>
                      </a:lnTo>
                      <a:lnTo>
                        <a:pt x="1182" y="4088"/>
                      </a:lnTo>
                      <a:lnTo>
                        <a:pt x="1875" y="5919"/>
                      </a:lnTo>
                      <a:lnTo>
                        <a:pt x="2649" y="7566"/>
                      </a:lnTo>
                      <a:lnTo>
                        <a:pt x="3478" y="8969"/>
                      </a:lnTo>
                      <a:lnTo>
                        <a:pt x="4361" y="10312"/>
                      </a:lnTo>
                      <a:lnTo>
                        <a:pt x="5312" y="11471"/>
                      </a:lnTo>
                      <a:lnTo>
                        <a:pt x="6303" y="12325"/>
                      </a:lnTo>
                      <a:lnTo>
                        <a:pt x="7349" y="13119"/>
                      </a:lnTo>
                      <a:lnTo>
                        <a:pt x="8463" y="13668"/>
                      </a:lnTo>
                      <a:lnTo>
                        <a:pt x="9605" y="13973"/>
                      </a:lnTo>
                      <a:lnTo>
                        <a:pt x="10800" y="14034"/>
                      </a:lnTo>
                      <a:lnTo>
                        <a:pt x="11982" y="13973"/>
                      </a:lnTo>
                      <a:lnTo>
                        <a:pt x="13137" y="13668"/>
                      </a:lnTo>
                      <a:lnTo>
                        <a:pt x="14237" y="13119"/>
                      </a:lnTo>
                      <a:lnTo>
                        <a:pt x="15297" y="12325"/>
                      </a:lnTo>
                      <a:lnTo>
                        <a:pt x="16288" y="11471"/>
                      </a:lnTo>
                      <a:lnTo>
                        <a:pt x="17239" y="10312"/>
                      </a:lnTo>
                      <a:lnTo>
                        <a:pt x="18122" y="8969"/>
                      </a:lnTo>
                      <a:lnTo>
                        <a:pt x="18951" y="7566"/>
                      </a:lnTo>
                      <a:lnTo>
                        <a:pt x="19712" y="5919"/>
                      </a:lnTo>
                      <a:lnTo>
                        <a:pt x="20405" y="4088"/>
                      </a:lnTo>
                      <a:lnTo>
                        <a:pt x="21043" y="2075"/>
                      </a:lnTo>
                      <a:lnTo>
                        <a:pt x="21600" y="0"/>
                      </a:lnTo>
                      <a:lnTo>
                        <a:pt x="21518" y="2136"/>
                      </a:lnTo>
                      <a:lnTo>
                        <a:pt x="21342" y="4271"/>
                      </a:lnTo>
                      <a:lnTo>
                        <a:pt x="21097" y="6224"/>
                      </a:lnTo>
                      <a:lnTo>
                        <a:pt x="20758" y="8115"/>
                      </a:lnTo>
                      <a:lnTo>
                        <a:pt x="20350" y="9946"/>
                      </a:lnTo>
                      <a:lnTo>
                        <a:pt x="19861" y="11654"/>
                      </a:lnTo>
                      <a:lnTo>
                        <a:pt x="19318" y="13241"/>
                      </a:lnTo>
                      <a:lnTo>
                        <a:pt x="18693" y="14766"/>
                      </a:lnTo>
                      <a:lnTo>
                        <a:pt x="18027" y="16047"/>
                      </a:lnTo>
                      <a:lnTo>
                        <a:pt x="17294" y="17268"/>
                      </a:lnTo>
                      <a:lnTo>
                        <a:pt x="16506" y="18427"/>
                      </a:lnTo>
                      <a:lnTo>
                        <a:pt x="15663" y="19281"/>
                      </a:lnTo>
                      <a:lnTo>
                        <a:pt x="14767" y="20136"/>
                      </a:lnTo>
                      <a:lnTo>
                        <a:pt x="13829" y="20746"/>
                      </a:lnTo>
                      <a:lnTo>
                        <a:pt x="12851" y="21173"/>
                      </a:lnTo>
                      <a:lnTo>
                        <a:pt x="11846" y="21478"/>
                      </a:lnTo>
                      <a:lnTo>
                        <a:pt x="10800" y="21600"/>
                      </a:lnTo>
                      <a:lnTo>
                        <a:pt x="9740" y="21478"/>
                      </a:lnTo>
                      <a:lnTo>
                        <a:pt x="8722" y="21173"/>
                      </a:lnTo>
                      <a:lnTo>
                        <a:pt x="7757" y="20746"/>
                      </a:lnTo>
                      <a:lnTo>
                        <a:pt x="6833" y="20136"/>
                      </a:lnTo>
                      <a:lnTo>
                        <a:pt x="5923" y="19281"/>
                      </a:lnTo>
                      <a:lnTo>
                        <a:pt x="5094" y="18427"/>
                      </a:lnTo>
                      <a:lnTo>
                        <a:pt x="4293" y="17268"/>
                      </a:lnTo>
                      <a:lnTo>
                        <a:pt x="3559" y="16047"/>
                      </a:lnTo>
                      <a:lnTo>
                        <a:pt x="2880" y="14766"/>
                      </a:lnTo>
                      <a:lnTo>
                        <a:pt x="2269" y="13241"/>
                      </a:lnTo>
                      <a:lnTo>
                        <a:pt x="1712" y="11654"/>
                      </a:lnTo>
                      <a:lnTo>
                        <a:pt x="1236" y="9946"/>
                      </a:lnTo>
                      <a:lnTo>
                        <a:pt x="829" y="8115"/>
                      </a:lnTo>
                      <a:lnTo>
                        <a:pt x="489" y="6224"/>
                      </a:lnTo>
                      <a:lnTo>
                        <a:pt x="245" y="4271"/>
                      </a:lnTo>
                      <a:lnTo>
                        <a:pt x="68" y="21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6" name="Freeform 204"/>
                <p:cNvSpPr/>
                <p:nvPr/>
              </p:nvSpPr>
              <p:spPr>
                <a:xfrm>
                  <a:off x="92766" y="141226"/>
                  <a:ext cx="107997" cy="443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009" y="2080"/>
                      </a:lnTo>
                      <a:lnTo>
                        <a:pt x="2195" y="4039"/>
                      </a:lnTo>
                      <a:lnTo>
                        <a:pt x="3482" y="5874"/>
                      </a:lnTo>
                      <a:lnTo>
                        <a:pt x="4921" y="7526"/>
                      </a:lnTo>
                      <a:lnTo>
                        <a:pt x="6460" y="8995"/>
                      </a:lnTo>
                      <a:lnTo>
                        <a:pt x="8100" y="10341"/>
                      </a:lnTo>
                      <a:lnTo>
                        <a:pt x="9866" y="11381"/>
                      </a:lnTo>
                      <a:lnTo>
                        <a:pt x="11708" y="12360"/>
                      </a:lnTo>
                      <a:lnTo>
                        <a:pt x="13651" y="13095"/>
                      </a:lnTo>
                      <a:lnTo>
                        <a:pt x="15721" y="13584"/>
                      </a:lnTo>
                      <a:lnTo>
                        <a:pt x="17840" y="14012"/>
                      </a:lnTo>
                      <a:lnTo>
                        <a:pt x="20061" y="14074"/>
                      </a:lnTo>
                      <a:lnTo>
                        <a:pt x="20818" y="14074"/>
                      </a:lnTo>
                      <a:lnTo>
                        <a:pt x="21600" y="13951"/>
                      </a:lnTo>
                      <a:lnTo>
                        <a:pt x="21600" y="21478"/>
                      </a:lnTo>
                      <a:lnTo>
                        <a:pt x="20061" y="21600"/>
                      </a:lnTo>
                      <a:lnTo>
                        <a:pt x="18093" y="21478"/>
                      </a:lnTo>
                      <a:lnTo>
                        <a:pt x="16200" y="21233"/>
                      </a:lnTo>
                      <a:lnTo>
                        <a:pt x="14408" y="20743"/>
                      </a:lnTo>
                      <a:lnTo>
                        <a:pt x="12693" y="20131"/>
                      </a:lnTo>
                      <a:lnTo>
                        <a:pt x="11002" y="19336"/>
                      </a:lnTo>
                      <a:lnTo>
                        <a:pt x="9463" y="18357"/>
                      </a:lnTo>
                      <a:lnTo>
                        <a:pt x="7974" y="17317"/>
                      </a:lnTo>
                      <a:lnTo>
                        <a:pt x="6611" y="16093"/>
                      </a:lnTo>
                      <a:lnTo>
                        <a:pt x="5350" y="14686"/>
                      </a:lnTo>
                      <a:lnTo>
                        <a:pt x="4214" y="13217"/>
                      </a:lnTo>
                      <a:lnTo>
                        <a:pt x="3179" y="11626"/>
                      </a:lnTo>
                      <a:lnTo>
                        <a:pt x="2296" y="9913"/>
                      </a:lnTo>
                      <a:lnTo>
                        <a:pt x="1539" y="8077"/>
                      </a:lnTo>
                      <a:lnTo>
                        <a:pt x="908" y="6180"/>
                      </a:lnTo>
                      <a:lnTo>
                        <a:pt x="454" y="4222"/>
                      </a:lnTo>
                      <a:lnTo>
                        <a:pt x="126" y="2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7" name="Freeform 205"/>
                <p:cNvSpPr/>
                <p:nvPr/>
              </p:nvSpPr>
              <p:spPr>
                <a:xfrm>
                  <a:off x="92766" y="110765"/>
                  <a:ext cx="123228" cy="44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888" y="2086"/>
                      </a:lnTo>
                      <a:lnTo>
                        <a:pt x="1931" y="4050"/>
                      </a:lnTo>
                      <a:lnTo>
                        <a:pt x="3064" y="5830"/>
                      </a:lnTo>
                      <a:lnTo>
                        <a:pt x="4329" y="7486"/>
                      </a:lnTo>
                      <a:lnTo>
                        <a:pt x="5683" y="9020"/>
                      </a:lnTo>
                      <a:lnTo>
                        <a:pt x="7126" y="10309"/>
                      </a:lnTo>
                      <a:lnTo>
                        <a:pt x="8680" y="11414"/>
                      </a:lnTo>
                      <a:lnTo>
                        <a:pt x="10301" y="12395"/>
                      </a:lnTo>
                      <a:lnTo>
                        <a:pt x="12010" y="13070"/>
                      </a:lnTo>
                      <a:lnTo>
                        <a:pt x="13830" y="13684"/>
                      </a:lnTo>
                      <a:lnTo>
                        <a:pt x="15695" y="13991"/>
                      </a:lnTo>
                      <a:lnTo>
                        <a:pt x="17649" y="14114"/>
                      </a:lnTo>
                      <a:lnTo>
                        <a:pt x="19003" y="14052"/>
                      </a:lnTo>
                      <a:lnTo>
                        <a:pt x="20312" y="13868"/>
                      </a:lnTo>
                      <a:lnTo>
                        <a:pt x="21600" y="13561"/>
                      </a:lnTo>
                      <a:lnTo>
                        <a:pt x="20956" y="15464"/>
                      </a:lnTo>
                      <a:lnTo>
                        <a:pt x="20423" y="17366"/>
                      </a:lnTo>
                      <a:lnTo>
                        <a:pt x="19957" y="19391"/>
                      </a:lnTo>
                      <a:lnTo>
                        <a:pt x="19580" y="21477"/>
                      </a:lnTo>
                      <a:lnTo>
                        <a:pt x="17649" y="21600"/>
                      </a:lnTo>
                      <a:lnTo>
                        <a:pt x="15917" y="21539"/>
                      </a:lnTo>
                      <a:lnTo>
                        <a:pt x="14252" y="21232"/>
                      </a:lnTo>
                      <a:lnTo>
                        <a:pt x="12676" y="20802"/>
                      </a:lnTo>
                      <a:lnTo>
                        <a:pt x="11166" y="20127"/>
                      </a:lnTo>
                      <a:lnTo>
                        <a:pt x="9679" y="19391"/>
                      </a:lnTo>
                      <a:lnTo>
                        <a:pt x="8325" y="18470"/>
                      </a:lnTo>
                      <a:lnTo>
                        <a:pt x="7015" y="17366"/>
                      </a:lnTo>
                      <a:lnTo>
                        <a:pt x="5816" y="16077"/>
                      </a:lnTo>
                      <a:lnTo>
                        <a:pt x="4706" y="14727"/>
                      </a:lnTo>
                      <a:lnTo>
                        <a:pt x="3707" y="13316"/>
                      </a:lnTo>
                      <a:lnTo>
                        <a:pt x="2797" y="11659"/>
                      </a:lnTo>
                      <a:lnTo>
                        <a:pt x="2020" y="9941"/>
                      </a:lnTo>
                      <a:lnTo>
                        <a:pt x="1354" y="8161"/>
                      </a:lnTo>
                      <a:lnTo>
                        <a:pt x="799" y="6198"/>
                      </a:lnTo>
                      <a:lnTo>
                        <a:pt x="400" y="4173"/>
                      </a:lnTo>
                      <a:lnTo>
                        <a:pt x="111" y="21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88" name="Freeform 206"/>
                <p:cNvSpPr/>
                <p:nvPr/>
              </p:nvSpPr>
              <p:spPr>
                <a:xfrm>
                  <a:off x="92766" y="0"/>
                  <a:ext cx="200764" cy="92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7" y="0"/>
                      </a:moveTo>
                      <a:lnTo>
                        <a:pt x="11878" y="29"/>
                      </a:lnTo>
                      <a:lnTo>
                        <a:pt x="12895" y="176"/>
                      </a:lnTo>
                      <a:lnTo>
                        <a:pt x="13898" y="441"/>
                      </a:lnTo>
                      <a:lnTo>
                        <a:pt x="14847" y="735"/>
                      </a:lnTo>
                      <a:lnTo>
                        <a:pt x="15769" y="1117"/>
                      </a:lnTo>
                      <a:lnTo>
                        <a:pt x="16610" y="1587"/>
                      </a:lnTo>
                      <a:lnTo>
                        <a:pt x="17410" y="2145"/>
                      </a:lnTo>
                      <a:lnTo>
                        <a:pt x="18156" y="2733"/>
                      </a:lnTo>
                      <a:lnTo>
                        <a:pt x="18847" y="3438"/>
                      </a:lnTo>
                      <a:lnTo>
                        <a:pt x="19458" y="4173"/>
                      </a:lnTo>
                      <a:lnTo>
                        <a:pt x="20000" y="4996"/>
                      </a:lnTo>
                      <a:lnTo>
                        <a:pt x="20475" y="5848"/>
                      </a:lnTo>
                      <a:lnTo>
                        <a:pt x="20868" y="6730"/>
                      </a:lnTo>
                      <a:lnTo>
                        <a:pt x="21180" y="7700"/>
                      </a:lnTo>
                      <a:lnTo>
                        <a:pt x="21424" y="8669"/>
                      </a:lnTo>
                      <a:lnTo>
                        <a:pt x="21559" y="9727"/>
                      </a:lnTo>
                      <a:lnTo>
                        <a:pt x="21600" y="10815"/>
                      </a:lnTo>
                      <a:lnTo>
                        <a:pt x="21559" y="11873"/>
                      </a:lnTo>
                      <a:lnTo>
                        <a:pt x="21424" y="12931"/>
                      </a:lnTo>
                      <a:lnTo>
                        <a:pt x="21180" y="13900"/>
                      </a:lnTo>
                      <a:lnTo>
                        <a:pt x="20868" y="14870"/>
                      </a:lnTo>
                      <a:lnTo>
                        <a:pt x="20475" y="15752"/>
                      </a:lnTo>
                      <a:lnTo>
                        <a:pt x="20000" y="16633"/>
                      </a:lnTo>
                      <a:lnTo>
                        <a:pt x="19458" y="17427"/>
                      </a:lnTo>
                      <a:lnTo>
                        <a:pt x="18847" y="18162"/>
                      </a:lnTo>
                      <a:lnTo>
                        <a:pt x="18156" y="18867"/>
                      </a:lnTo>
                      <a:lnTo>
                        <a:pt x="17410" y="19455"/>
                      </a:lnTo>
                      <a:lnTo>
                        <a:pt x="16610" y="20013"/>
                      </a:lnTo>
                      <a:lnTo>
                        <a:pt x="15769" y="20483"/>
                      </a:lnTo>
                      <a:lnTo>
                        <a:pt x="14847" y="20865"/>
                      </a:lnTo>
                      <a:lnTo>
                        <a:pt x="13898" y="21218"/>
                      </a:lnTo>
                      <a:lnTo>
                        <a:pt x="12895" y="21424"/>
                      </a:lnTo>
                      <a:lnTo>
                        <a:pt x="11878" y="21571"/>
                      </a:lnTo>
                      <a:lnTo>
                        <a:pt x="10807" y="21600"/>
                      </a:lnTo>
                      <a:lnTo>
                        <a:pt x="9722" y="21571"/>
                      </a:lnTo>
                      <a:lnTo>
                        <a:pt x="8692" y="21424"/>
                      </a:lnTo>
                      <a:lnTo>
                        <a:pt x="7702" y="21218"/>
                      </a:lnTo>
                      <a:lnTo>
                        <a:pt x="6739" y="20865"/>
                      </a:lnTo>
                      <a:lnTo>
                        <a:pt x="5844" y="20483"/>
                      </a:lnTo>
                      <a:lnTo>
                        <a:pt x="4990" y="20013"/>
                      </a:lnTo>
                      <a:lnTo>
                        <a:pt x="4190" y="19455"/>
                      </a:lnTo>
                      <a:lnTo>
                        <a:pt x="3444" y="18867"/>
                      </a:lnTo>
                      <a:lnTo>
                        <a:pt x="2753" y="18162"/>
                      </a:lnTo>
                      <a:lnTo>
                        <a:pt x="2142" y="17427"/>
                      </a:lnTo>
                      <a:lnTo>
                        <a:pt x="1600" y="16633"/>
                      </a:lnTo>
                      <a:lnTo>
                        <a:pt x="1125" y="15752"/>
                      </a:lnTo>
                      <a:lnTo>
                        <a:pt x="732" y="14870"/>
                      </a:lnTo>
                      <a:lnTo>
                        <a:pt x="420" y="13900"/>
                      </a:lnTo>
                      <a:lnTo>
                        <a:pt x="190" y="12931"/>
                      </a:lnTo>
                      <a:lnTo>
                        <a:pt x="54" y="11873"/>
                      </a:lnTo>
                      <a:lnTo>
                        <a:pt x="0" y="10815"/>
                      </a:lnTo>
                      <a:lnTo>
                        <a:pt x="54" y="9727"/>
                      </a:lnTo>
                      <a:lnTo>
                        <a:pt x="190" y="8669"/>
                      </a:lnTo>
                      <a:lnTo>
                        <a:pt x="420" y="7700"/>
                      </a:lnTo>
                      <a:lnTo>
                        <a:pt x="732" y="6730"/>
                      </a:lnTo>
                      <a:lnTo>
                        <a:pt x="1125" y="5848"/>
                      </a:lnTo>
                      <a:lnTo>
                        <a:pt x="1600" y="4996"/>
                      </a:lnTo>
                      <a:lnTo>
                        <a:pt x="2142" y="4173"/>
                      </a:lnTo>
                      <a:lnTo>
                        <a:pt x="2753" y="3438"/>
                      </a:lnTo>
                      <a:lnTo>
                        <a:pt x="3444" y="2733"/>
                      </a:lnTo>
                      <a:lnTo>
                        <a:pt x="4190" y="2145"/>
                      </a:lnTo>
                      <a:lnTo>
                        <a:pt x="4990" y="1587"/>
                      </a:lnTo>
                      <a:lnTo>
                        <a:pt x="5844" y="1117"/>
                      </a:lnTo>
                      <a:lnTo>
                        <a:pt x="6739" y="735"/>
                      </a:lnTo>
                      <a:lnTo>
                        <a:pt x="7702" y="441"/>
                      </a:lnTo>
                      <a:lnTo>
                        <a:pt x="8692" y="176"/>
                      </a:lnTo>
                      <a:lnTo>
                        <a:pt x="9722" y="29"/>
                      </a:lnTo>
                      <a:lnTo>
                        <a:pt x="10807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sp>
            <p:nvSpPr>
              <p:cNvPr id="390" name="Risk Reduction"/>
              <p:cNvSpPr txBox="1"/>
              <p:nvPr/>
            </p:nvSpPr>
            <p:spPr>
              <a:xfrm>
                <a:off x="0" y="0"/>
                <a:ext cx="1006136" cy="5993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1500"/>
                </a:lvl1pPr>
              </a:lstStyle>
              <a:p>
                <a:r>
                  <a:t>Risk Reduction</a:t>
                </a:r>
              </a:p>
            </p:txBody>
          </p:sp>
        </p:grpSp>
        <p:sp>
          <p:nvSpPr>
            <p:cNvPr id="392" name="Cost-Benefit Analysis"/>
            <p:cNvSpPr/>
            <p:nvPr/>
          </p:nvSpPr>
          <p:spPr>
            <a:xfrm>
              <a:off x="42856" y="131729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Cost-Benefit Analysis</a:t>
              </a:r>
            </a:p>
          </p:txBody>
        </p:sp>
      </p:grpSp>
      <p:grpSp>
        <p:nvGrpSpPr>
          <p:cNvPr id="441" name="Group"/>
          <p:cNvGrpSpPr/>
          <p:nvPr/>
        </p:nvGrpSpPr>
        <p:grpSpPr>
          <a:xfrm>
            <a:off x="8043688" y="2605041"/>
            <a:ext cx="1270001" cy="2115621"/>
            <a:chOff x="0" y="0"/>
            <a:chExt cx="1270000" cy="2115619"/>
          </a:xfrm>
        </p:grpSpPr>
        <p:grpSp>
          <p:nvGrpSpPr>
            <p:cNvPr id="439" name="Group"/>
            <p:cNvGrpSpPr/>
            <p:nvPr/>
          </p:nvGrpSpPr>
          <p:grpSpPr>
            <a:xfrm>
              <a:off x="121809" y="-1"/>
              <a:ext cx="1069491" cy="873277"/>
              <a:chOff x="0" y="0"/>
              <a:chExt cx="1069489" cy="873275"/>
            </a:xfrm>
          </p:grpSpPr>
          <p:grpSp>
            <p:nvGrpSpPr>
              <p:cNvPr id="408" name="Group 124"/>
              <p:cNvGrpSpPr/>
              <p:nvPr/>
            </p:nvGrpSpPr>
            <p:grpSpPr>
              <a:xfrm>
                <a:off x="0" y="370091"/>
                <a:ext cx="540787" cy="503185"/>
                <a:chOff x="0" y="0"/>
                <a:chExt cx="540786" cy="503183"/>
              </a:xfrm>
            </p:grpSpPr>
            <p:sp>
              <p:nvSpPr>
                <p:cNvPr id="394" name="Freeform 127"/>
                <p:cNvSpPr/>
                <p:nvPr/>
              </p:nvSpPr>
              <p:spPr>
                <a:xfrm>
                  <a:off x="241742" y="116394"/>
                  <a:ext cx="299045" cy="1504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452" y="0"/>
                      </a:moveTo>
                      <a:lnTo>
                        <a:pt x="8652" y="116"/>
                      </a:lnTo>
                      <a:lnTo>
                        <a:pt x="21189" y="11172"/>
                      </a:lnTo>
                      <a:lnTo>
                        <a:pt x="21213" y="11219"/>
                      </a:lnTo>
                      <a:lnTo>
                        <a:pt x="21236" y="11242"/>
                      </a:lnTo>
                      <a:lnTo>
                        <a:pt x="21260" y="11289"/>
                      </a:lnTo>
                      <a:lnTo>
                        <a:pt x="21436" y="11568"/>
                      </a:lnTo>
                      <a:lnTo>
                        <a:pt x="21471" y="11684"/>
                      </a:lnTo>
                      <a:lnTo>
                        <a:pt x="21518" y="11778"/>
                      </a:lnTo>
                      <a:lnTo>
                        <a:pt x="21530" y="11824"/>
                      </a:lnTo>
                      <a:lnTo>
                        <a:pt x="21530" y="11847"/>
                      </a:lnTo>
                      <a:lnTo>
                        <a:pt x="21541" y="11894"/>
                      </a:lnTo>
                      <a:lnTo>
                        <a:pt x="21565" y="12034"/>
                      </a:lnTo>
                      <a:lnTo>
                        <a:pt x="21577" y="12173"/>
                      </a:lnTo>
                      <a:lnTo>
                        <a:pt x="21600" y="12406"/>
                      </a:lnTo>
                      <a:lnTo>
                        <a:pt x="21588" y="12522"/>
                      </a:lnTo>
                      <a:lnTo>
                        <a:pt x="21553" y="12941"/>
                      </a:lnTo>
                      <a:lnTo>
                        <a:pt x="21541" y="12988"/>
                      </a:lnTo>
                      <a:lnTo>
                        <a:pt x="21541" y="13011"/>
                      </a:lnTo>
                      <a:lnTo>
                        <a:pt x="21530" y="13058"/>
                      </a:lnTo>
                      <a:lnTo>
                        <a:pt x="21506" y="13104"/>
                      </a:lnTo>
                      <a:lnTo>
                        <a:pt x="21494" y="13174"/>
                      </a:lnTo>
                      <a:lnTo>
                        <a:pt x="21459" y="13291"/>
                      </a:lnTo>
                      <a:lnTo>
                        <a:pt x="21412" y="13407"/>
                      </a:lnTo>
                      <a:lnTo>
                        <a:pt x="21342" y="13500"/>
                      </a:lnTo>
                      <a:lnTo>
                        <a:pt x="21295" y="13570"/>
                      </a:lnTo>
                      <a:lnTo>
                        <a:pt x="21271" y="13616"/>
                      </a:lnTo>
                      <a:lnTo>
                        <a:pt x="21248" y="13640"/>
                      </a:lnTo>
                      <a:lnTo>
                        <a:pt x="21213" y="13686"/>
                      </a:lnTo>
                      <a:lnTo>
                        <a:pt x="13253" y="21600"/>
                      </a:lnTo>
                      <a:lnTo>
                        <a:pt x="13253" y="20762"/>
                      </a:lnTo>
                      <a:lnTo>
                        <a:pt x="13242" y="20692"/>
                      </a:lnTo>
                      <a:lnTo>
                        <a:pt x="13242" y="20646"/>
                      </a:lnTo>
                      <a:lnTo>
                        <a:pt x="13230" y="20576"/>
                      </a:lnTo>
                      <a:lnTo>
                        <a:pt x="13218" y="20483"/>
                      </a:lnTo>
                      <a:lnTo>
                        <a:pt x="13218" y="20343"/>
                      </a:lnTo>
                      <a:lnTo>
                        <a:pt x="13195" y="20227"/>
                      </a:lnTo>
                      <a:lnTo>
                        <a:pt x="13183" y="20157"/>
                      </a:lnTo>
                      <a:lnTo>
                        <a:pt x="13160" y="20087"/>
                      </a:lnTo>
                      <a:lnTo>
                        <a:pt x="13124" y="20017"/>
                      </a:lnTo>
                      <a:lnTo>
                        <a:pt x="13113" y="19947"/>
                      </a:lnTo>
                      <a:lnTo>
                        <a:pt x="13077" y="19878"/>
                      </a:lnTo>
                      <a:lnTo>
                        <a:pt x="13042" y="19784"/>
                      </a:lnTo>
                      <a:lnTo>
                        <a:pt x="13007" y="19715"/>
                      </a:lnTo>
                      <a:lnTo>
                        <a:pt x="12960" y="19645"/>
                      </a:lnTo>
                      <a:lnTo>
                        <a:pt x="12913" y="19598"/>
                      </a:lnTo>
                      <a:lnTo>
                        <a:pt x="12890" y="19552"/>
                      </a:lnTo>
                      <a:lnTo>
                        <a:pt x="12866" y="19528"/>
                      </a:lnTo>
                      <a:lnTo>
                        <a:pt x="12843" y="19482"/>
                      </a:lnTo>
                      <a:lnTo>
                        <a:pt x="12831" y="19482"/>
                      </a:lnTo>
                      <a:lnTo>
                        <a:pt x="0" y="8147"/>
                      </a:lnTo>
                      <a:lnTo>
                        <a:pt x="8065" y="140"/>
                      </a:lnTo>
                      <a:lnTo>
                        <a:pt x="8264" y="23"/>
                      </a:lnTo>
                      <a:lnTo>
                        <a:pt x="8452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5" name="Freeform 128"/>
                <p:cNvSpPr/>
                <p:nvPr/>
              </p:nvSpPr>
              <p:spPr>
                <a:xfrm>
                  <a:off x="424392" y="232789"/>
                  <a:ext cx="116395" cy="734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929" y="0"/>
                      </a:moveTo>
                      <a:lnTo>
                        <a:pt x="20385" y="143"/>
                      </a:lnTo>
                      <a:lnTo>
                        <a:pt x="20780" y="476"/>
                      </a:lnTo>
                      <a:lnTo>
                        <a:pt x="21144" y="952"/>
                      </a:lnTo>
                      <a:lnTo>
                        <a:pt x="21418" y="1570"/>
                      </a:lnTo>
                      <a:lnTo>
                        <a:pt x="21570" y="2284"/>
                      </a:lnTo>
                      <a:lnTo>
                        <a:pt x="21600" y="3045"/>
                      </a:lnTo>
                      <a:lnTo>
                        <a:pt x="21509" y="3711"/>
                      </a:lnTo>
                      <a:lnTo>
                        <a:pt x="21327" y="4425"/>
                      </a:lnTo>
                      <a:lnTo>
                        <a:pt x="20992" y="4948"/>
                      </a:lnTo>
                      <a:lnTo>
                        <a:pt x="20597" y="5424"/>
                      </a:lnTo>
                      <a:lnTo>
                        <a:pt x="0" y="21600"/>
                      </a:lnTo>
                      <a:lnTo>
                        <a:pt x="0" y="15272"/>
                      </a:lnTo>
                      <a:lnTo>
                        <a:pt x="18987" y="285"/>
                      </a:lnTo>
                      <a:lnTo>
                        <a:pt x="19473" y="48"/>
                      </a:lnTo>
                      <a:lnTo>
                        <a:pt x="19929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6" name="Freeform 129"/>
                <p:cNvSpPr/>
                <p:nvPr/>
              </p:nvSpPr>
              <p:spPr>
                <a:xfrm>
                  <a:off x="0" y="241743"/>
                  <a:ext cx="290092" cy="145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61" y="0"/>
                      </a:moveTo>
                      <a:lnTo>
                        <a:pt x="21600" y="12416"/>
                      </a:lnTo>
                      <a:lnTo>
                        <a:pt x="21600" y="13849"/>
                      </a:lnTo>
                      <a:lnTo>
                        <a:pt x="13987" y="21454"/>
                      </a:lnTo>
                      <a:lnTo>
                        <a:pt x="13841" y="21576"/>
                      </a:lnTo>
                      <a:lnTo>
                        <a:pt x="13684" y="21600"/>
                      </a:lnTo>
                      <a:lnTo>
                        <a:pt x="13526" y="21576"/>
                      </a:lnTo>
                      <a:lnTo>
                        <a:pt x="13380" y="21479"/>
                      </a:lnTo>
                      <a:lnTo>
                        <a:pt x="425" y="9913"/>
                      </a:lnTo>
                      <a:lnTo>
                        <a:pt x="401" y="9865"/>
                      </a:lnTo>
                      <a:lnTo>
                        <a:pt x="279" y="9743"/>
                      </a:lnTo>
                      <a:lnTo>
                        <a:pt x="182" y="9597"/>
                      </a:lnTo>
                      <a:lnTo>
                        <a:pt x="121" y="9427"/>
                      </a:lnTo>
                      <a:lnTo>
                        <a:pt x="73" y="9233"/>
                      </a:lnTo>
                      <a:lnTo>
                        <a:pt x="61" y="9209"/>
                      </a:lnTo>
                      <a:lnTo>
                        <a:pt x="61" y="9184"/>
                      </a:lnTo>
                      <a:lnTo>
                        <a:pt x="36" y="9038"/>
                      </a:lnTo>
                      <a:lnTo>
                        <a:pt x="12" y="8747"/>
                      </a:lnTo>
                      <a:lnTo>
                        <a:pt x="0" y="8625"/>
                      </a:lnTo>
                      <a:lnTo>
                        <a:pt x="24" y="8382"/>
                      </a:lnTo>
                      <a:lnTo>
                        <a:pt x="36" y="8237"/>
                      </a:lnTo>
                      <a:lnTo>
                        <a:pt x="49" y="8067"/>
                      </a:lnTo>
                      <a:lnTo>
                        <a:pt x="49" y="8042"/>
                      </a:lnTo>
                      <a:lnTo>
                        <a:pt x="73" y="7945"/>
                      </a:lnTo>
                      <a:lnTo>
                        <a:pt x="97" y="7897"/>
                      </a:lnTo>
                      <a:lnTo>
                        <a:pt x="109" y="7848"/>
                      </a:lnTo>
                      <a:lnTo>
                        <a:pt x="146" y="7726"/>
                      </a:lnTo>
                      <a:lnTo>
                        <a:pt x="194" y="7605"/>
                      </a:lnTo>
                      <a:lnTo>
                        <a:pt x="255" y="7483"/>
                      </a:lnTo>
                      <a:lnTo>
                        <a:pt x="328" y="7411"/>
                      </a:lnTo>
                      <a:lnTo>
                        <a:pt x="340" y="7362"/>
                      </a:lnTo>
                      <a:lnTo>
                        <a:pt x="364" y="7338"/>
                      </a:lnTo>
                      <a:lnTo>
                        <a:pt x="389" y="7289"/>
                      </a:lnTo>
                      <a:lnTo>
                        <a:pt x="7661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7" name="Freeform 130"/>
                <p:cNvSpPr/>
                <p:nvPr/>
              </p:nvSpPr>
              <p:spPr>
                <a:xfrm>
                  <a:off x="125347" y="184440"/>
                  <a:ext cx="281139" cy="257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204" y="0"/>
                      </a:moveTo>
                      <a:lnTo>
                        <a:pt x="21600" y="6995"/>
                      </a:lnTo>
                      <a:lnTo>
                        <a:pt x="21600" y="17529"/>
                      </a:lnTo>
                      <a:lnTo>
                        <a:pt x="14157" y="21600"/>
                      </a:lnTo>
                      <a:lnTo>
                        <a:pt x="14157" y="11299"/>
                      </a:lnTo>
                      <a:lnTo>
                        <a:pt x="14145" y="11271"/>
                      </a:lnTo>
                      <a:lnTo>
                        <a:pt x="14145" y="11244"/>
                      </a:lnTo>
                      <a:lnTo>
                        <a:pt x="14132" y="11162"/>
                      </a:lnTo>
                      <a:lnTo>
                        <a:pt x="14120" y="11094"/>
                      </a:lnTo>
                      <a:lnTo>
                        <a:pt x="14107" y="11039"/>
                      </a:lnTo>
                      <a:lnTo>
                        <a:pt x="14082" y="10984"/>
                      </a:lnTo>
                      <a:lnTo>
                        <a:pt x="14044" y="10943"/>
                      </a:lnTo>
                      <a:lnTo>
                        <a:pt x="14019" y="10902"/>
                      </a:lnTo>
                      <a:lnTo>
                        <a:pt x="13994" y="10848"/>
                      </a:lnTo>
                      <a:lnTo>
                        <a:pt x="13944" y="10766"/>
                      </a:lnTo>
                      <a:lnTo>
                        <a:pt x="13844" y="10684"/>
                      </a:lnTo>
                      <a:lnTo>
                        <a:pt x="13793" y="10657"/>
                      </a:lnTo>
                      <a:lnTo>
                        <a:pt x="13768" y="10629"/>
                      </a:lnTo>
                      <a:lnTo>
                        <a:pt x="13693" y="10588"/>
                      </a:lnTo>
                      <a:lnTo>
                        <a:pt x="0" y="3935"/>
                      </a:ln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8" name="Freeform 131"/>
                <p:cNvSpPr/>
                <p:nvPr/>
              </p:nvSpPr>
              <p:spPr>
                <a:xfrm>
                  <a:off x="424392" y="309789"/>
                  <a:ext cx="116395" cy="734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929" y="0"/>
                      </a:moveTo>
                      <a:lnTo>
                        <a:pt x="20385" y="143"/>
                      </a:lnTo>
                      <a:lnTo>
                        <a:pt x="20780" y="429"/>
                      </a:lnTo>
                      <a:lnTo>
                        <a:pt x="21144" y="906"/>
                      </a:lnTo>
                      <a:lnTo>
                        <a:pt x="21418" y="1526"/>
                      </a:lnTo>
                      <a:lnTo>
                        <a:pt x="21570" y="2241"/>
                      </a:lnTo>
                      <a:lnTo>
                        <a:pt x="21600" y="3004"/>
                      </a:lnTo>
                      <a:lnTo>
                        <a:pt x="21509" y="3719"/>
                      </a:lnTo>
                      <a:lnTo>
                        <a:pt x="21327" y="4339"/>
                      </a:lnTo>
                      <a:lnTo>
                        <a:pt x="20992" y="4959"/>
                      </a:lnTo>
                      <a:lnTo>
                        <a:pt x="20597" y="5340"/>
                      </a:lnTo>
                      <a:lnTo>
                        <a:pt x="0" y="21600"/>
                      </a:lnTo>
                      <a:lnTo>
                        <a:pt x="0" y="15258"/>
                      </a:lnTo>
                      <a:lnTo>
                        <a:pt x="18987" y="286"/>
                      </a:lnTo>
                      <a:lnTo>
                        <a:pt x="19473" y="48"/>
                      </a:lnTo>
                      <a:lnTo>
                        <a:pt x="19929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99" name="Freeform 132"/>
                <p:cNvSpPr/>
                <p:nvPr/>
              </p:nvSpPr>
              <p:spPr>
                <a:xfrm>
                  <a:off x="0" y="329486"/>
                  <a:ext cx="290092" cy="966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4" y="0"/>
                      </a:moveTo>
                      <a:lnTo>
                        <a:pt x="813" y="0"/>
                      </a:lnTo>
                      <a:lnTo>
                        <a:pt x="1008" y="145"/>
                      </a:lnTo>
                      <a:lnTo>
                        <a:pt x="13647" y="17055"/>
                      </a:lnTo>
                      <a:lnTo>
                        <a:pt x="21600" y="5127"/>
                      </a:lnTo>
                      <a:lnTo>
                        <a:pt x="21600" y="9964"/>
                      </a:lnTo>
                      <a:lnTo>
                        <a:pt x="13987" y="21382"/>
                      </a:lnTo>
                      <a:lnTo>
                        <a:pt x="13841" y="21564"/>
                      </a:lnTo>
                      <a:lnTo>
                        <a:pt x="13684" y="21600"/>
                      </a:lnTo>
                      <a:lnTo>
                        <a:pt x="13526" y="21564"/>
                      </a:lnTo>
                      <a:lnTo>
                        <a:pt x="13380" y="21418"/>
                      </a:lnTo>
                      <a:lnTo>
                        <a:pt x="425" y="4109"/>
                      </a:lnTo>
                      <a:lnTo>
                        <a:pt x="255" y="3818"/>
                      </a:lnTo>
                      <a:lnTo>
                        <a:pt x="134" y="3418"/>
                      </a:lnTo>
                      <a:lnTo>
                        <a:pt x="49" y="2909"/>
                      </a:lnTo>
                      <a:lnTo>
                        <a:pt x="0" y="2400"/>
                      </a:lnTo>
                      <a:lnTo>
                        <a:pt x="0" y="1818"/>
                      </a:lnTo>
                      <a:lnTo>
                        <a:pt x="61" y="1236"/>
                      </a:lnTo>
                      <a:lnTo>
                        <a:pt x="158" y="764"/>
                      </a:lnTo>
                      <a:lnTo>
                        <a:pt x="304" y="400"/>
                      </a:lnTo>
                      <a:lnTo>
                        <a:pt x="449" y="109"/>
                      </a:lnTo>
                      <a:lnTo>
                        <a:pt x="644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0" name="Freeform 133"/>
                <p:cNvSpPr/>
                <p:nvPr/>
              </p:nvSpPr>
              <p:spPr>
                <a:xfrm>
                  <a:off x="0" y="406486"/>
                  <a:ext cx="290092" cy="966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4" y="0"/>
                      </a:moveTo>
                      <a:lnTo>
                        <a:pt x="813" y="0"/>
                      </a:lnTo>
                      <a:lnTo>
                        <a:pt x="1008" y="218"/>
                      </a:lnTo>
                      <a:lnTo>
                        <a:pt x="13647" y="17026"/>
                      </a:lnTo>
                      <a:lnTo>
                        <a:pt x="21600" y="5155"/>
                      </a:lnTo>
                      <a:lnTo>
                        <a:pt x="21600" y="9983"/>
                      </a:lnTo>
                      <a:lnTo>
                        <a:pt x="13987" y="21382"/>
                      </a:lnTo>
                      <a:lnTo>
                        <a:pt x="13841" y="21527"/>
                      </a:lnTo>
                      <a:lnTo>
                        <a:pt x="13684" y="21600"/>
                      </a:lnTo>
                      <a:lnTo>
                        <a:pt x="13526" y="21564"/>
                      </a:lnTo>
                      <a:lnTo>
                        <a:pt x="13380" y="21418"/>
                      </a:lnTo>
                      <a:lnTo>
                        <a:pt x="425" y="4138"/>
                      </a:lnTo>
                      <a:lnTo>
                        <a:pt x="255" y="3812"/>
                      </a:lnTo>
                      <a:lnTo>
                        <a:pt x="134" y="3412"/>
                      </a:lnTo>
                      <a:lnTo>
                        <a:pt x="49" y="2977"/>
                      </a:lnTo>
                      <a:lnTo>
                        <a:pt x="0" y="2396"/>
                      </a:lnTo>
                      <a:lnTo>
                        <a:pt x="0" y="1815"/>
                      </a:lnTo>
                      <a:lnTo>
                        <a:pt x="61" y="1307"/>
                      </a:lnTo>
                      <a:lnTo>
                        <a:pt x="158" y="799"/>
                      </a:lnTo>
                      <a:lnTo>
                        <a:pt x="304" y="436"/>
                      </a:lnTo>
                      <a:lnTo>
                        <a:pt x="449" y="182"/>
                      </a:lnTo>
                      <a:lnTo>
                        <a:pt x="644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1" name="Freeform 134"/>
                <p:cNvSpPr/>
                <p:nvPr/>
              </p:nvSpPr>
              <p:spPr>
                <a:xfrm>
                  <a:off x="424392" y="270394"/>
                  <a:ext cx="116395" cy="75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929" y="0"/>
                      </a:moveTo>
                      <a:lnTo>
                        <a:pt x="20385" y="143"/>
                      </a:lnTo>
                      <a:lnTo>
                        <a:pt x="20780" y="476"/>
                      </a:lnTo>
                      <a:lnTo>
                        <a:pt x="21144" y="952"/>
                      </a:lnTo>
                      <a:lnTo>
                        <a:pt x="21418" y="1618"/>
                      </a:lnTo>
                      <a:lnTo>
                        <a:pt x="21570" y="2284"/>
                      </a:lnTo>
                      <a:lnTo>
                        <a:pt x="21600" y="3045"/>
                      </a:lnTo>
                      <a:lnTo>
                        <a:pt x="21509" y="3711"/>
                      </a:lnTo>
                      <a:lnTo>
                        <a:pt x="21327" y="4377"/>
                      </a:lnTo>
                      <a:lnTo>
                        <a:pt x="20992" y="4948"/>
                      </a:lnTo>
                      <a:lnTo>
                        <a:pt x="20597" y="5376"/>
                      </a:lnTo>
                      <a:lnTo>
                        <a:pt x="0" y="21600"/>
                      </a:lnTo>
                      <a:lnTo>
                        <a:pt x="0" y="15272"/>
                      </a:lnTo>
                      <a:lnTo>
                        <a:pt x="18987" y="333"/>
                      </a:lnTo>
                      <a:lnTo>
                        <a:pt x="19473" y="48"/>
                      </a:lnTo>
                      <a:lnTo>
                        <a:pt x="19929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2" name="Freeform 135"/>
                <p:cNvSpPr/>
                <p:nvPr/>
              </p:nvSpPr>
              <p:spPr>
                <a:xfrm>
                  <a:off x="0" y="367091"/>
                  <a:ext cx="290092" cy="966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4" y="0"/>
                      </a:moveTo>
                      <a:lnTo>
                        <a:pt x="813" y="36"/>
                      </a:lnTo>
                      <a:lnTo>
                        <a:pt x="1008" y="182"/>
                      </a:lnTo>
                      <a:lnTo>
                        <a:pt x="13647" y="17062"/>
                      </a:lnTo>
                      <a:lnTo>
                        <a:pt x="21600" y="5155"/>
                      </a:lnTo>
                      <a:lnTo>
                        <a:pt x="21600" y="9983"/>
                      </a:lnTo>
                      <a:lnTo>
                        <a:pt x="13987" y="21382"/>
                      </a:lnTo>
                      <a:lnTo>
                        <a:pt x="13841" y="21527"/>
                      </a:lnTo>
                      <a:lnTo>
                        <a:pt x="13684" y="21600"/>
                      </a:lnTo>
                      <a:lnTo>
                        <a:pt x="13526" y="21564"/>
                      </a:lnTo>
                      <a:lnTo>
                        <a:pt x="13380" y="21418"/>
                      </a:lnTo>
                      <a:lnTo>
                        <a:pt x="425" y="4138"/>
                      </a:lnTo>
                      <a:lnTo>
                        <a:pt x="255" y="3812"/>
                      </a:lnTo>
                      <a:lnTo>
                        <a:pt x="134" y="3449"/>
                      </a:lnTo>
                      <a:lnTo>
                        <a:pt x="49" y="2941"/>
                      </a:lnTo>
                      <a:lnTo>
                        <a:pt x="0" y="2432"/>
                      </a:lnTo>
                      <a:lnTo>
                        <a:pt x="0" y="1851"/>
                      </a:lnTo>
                      <a:lnTo>
                        <a:pt x="61" y="1307"/>
                      </a:lnTo>
                      <a:lnTo>
                        <a:pt x="158" y="799"/>
                      </a:lnTo>
                      <a:lnTo>
                        <a:pt x="304" y="436"/>
                      </a:lnTo>
                      <a:lnTo>
                        <a:pt x="449" y="145"/>
                      </a:lnTo>
                      <a:lnTo>
                        <a:pt x="644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3" name="Freeform 136"/>
                <p:cNvSpPr/>
                <p:nvPr/>
              </p:nvSpPr>
              <p:spPr>
                <a:xfrm>
                  <a:off x="39395" y="98487"/>
                  <a:ext cx="250697" cy="55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548" y="2078"/>
                      </a:lnTo>
                      <a:lnTo>
                        <a:pt x="1194" y="4030"/>
                      </a:lnTo>
                      <a:lnTo>
                        <a:pt x="1896" y="5857"/>
                      </a:lnTo>
                      <a:lnTo>
                        <a:pt x="2654" y="7494"/>
                      </a:lnTo>
                      <a:lnTo>
                        <a:pt x="3483" y="9005"/>
                      </a:lnTo>
                      <a:lnTo>
                        <a:pt x="4368" y="10328"/>
                      </a:lnTo>
                      <a:lnTo>
                        <a:pt x="5309" y="11461"/>
                      </a:lnTo>
                      <a:lnTo>
                        <a:pt x="6320" y="12343"/>
                      </a:lnTo>
                      <a:lnTo>
                        <a:pt x="7373" y="13099"/>
                      </a:lnTo>
                      <a:lnTo>
                        <a:pt x="8469" y="13665"/>
                      </a:lnTo>
                      <a:lnTo>
                        <a:pt x="9606" y="13980"/>
                      </a:lnTo>
                      <a:lnTo>
                        <a:pt x="10800" y="14043"/>
                      </a:lnTo>
                      <a:lnTo>
                        <a:pt x="11994" y="13980"/>
                      </a:lnTo>
                      <a:lnTo>
                        <a:pt x="13145" y="13665"/>
                      </a:lnTo>
                      <a:lnTo>
                        <a:pt x="14255" y="13099"/>
                      </a:lnTo>
                      <a:lnTo>
                        <a:pt x="15308" y="12343"/>
                      </a:lnTo>
                      <a:lnTo>
                        <a:pt x="16305" y="11461"/>
                      </a:lnTo>
                      <a:lnTo>
                        <a:pt x="17232" y="10328"/>
                      </a:lnTo>
                      <a:lnTo>
                        <a:pt x="18131" y="9005"/>
                      </a:lnTo>
                      <a:lnTo>
                        <a:pt x="18960" y="7494"/>
                      </a:lnTo>
                      <a:lnTo>
                        <a:pt x="19732" y="5857"/>
                      </a:lnTo>
                      <a:lnTo>
                        <a:pt x="20434" y="4030"/>
                      </a:lnTo>
                      <a:lnTo>
                        <a:pt x="21052" y="2078"/>
                      </a:lnTo>
                      <a:lnTo>
                        <a:pt x="21600" y="0"/>
                      </a:lnTo>
                      <a:lnTo>
                        <a:pt x="21530" y="2141"/>
                      </a:lnTo>
                      <a:lnTo>
                        <a:pt x="21361" y="4219"/>
                      </a:lnTo>
                      <a:lnTo>
                        <a:pt x="21108" y="6234"/>
                      </a:lnTo>
                      <a:lnTo>
                        <a:pt x="20771" y="8124"/>
                      </a:lnTo>
                      <a:lnTo>
                        <a:pt x="20364" y="9950"/>
                      </a:lnTo>
                      <a:lnTo>
                        <a:pt x="19887" y="11650"/>
                      </a:lnTo>
                      <a:lnTo>
                        <a:pt x="19339" y="13224"/>
                      </a:lnTo>
                      <a:lnTo>
                        <a:pt x="18721" y="14736"/>
                      </a:lnTo>
                      <a:lnTo>
                        <a:pt x="18047" y="16121"/>
                      </a:lnTo>
                      <a:lnTo>
                        <a:pt x="17317" y="17255"/>
                      </a:lnTo>
                      <a:lnTo>
                        <a:pt x="16516" y="18388"/>
                      </a:lnTo>
                      <a:lnTo>
                        <a:pt x="15673" y="19333"/>
                      </a:lnTo>
                      <a:lnTo>
                        <a:pt x="14775" y="20089"/>
                      </a:lnTo>
                      <a:lnTo>
                        <a:pt x="13848" y="20718"/>
                      </a:lnTo>
                      <a:lnTo>
                        <a:pt x="12864" y="21222"/>
                      </a:lnTo>
                      <a:lnTo>
                        <a:pt x="11853" y="21474"/>
                      </a:lnTo>
                      <a:lnTo>
                        <a:pt x="10800" y="21600"/>
                      </a:lnTo>
                      <a:lnTo>
                        <a:pt x="9761" y="21474"/>
                      </a:lnTo>
                      <a:lnTo>
                        <a:pt x="8750" y="21222"/>
                      </a:lnTo>
                      <a:lnTo>
                        <a:pt x="7780" y="20718"/>
                      </a:lnTo>
                      <a:lnTo>
                        <a:pt x="6825" y="20089"/>
                      </a:lnTo>
                      <a:lnTo>
                        <a:pt x="5941" y="19333"/>
                      </a:lnTo>
                      <a:lnTo>
                        <a:pt x="5098" y="18388"/>
                      </a:lnTo>
                      <a:lnTo>
                        <a:pt x="4312" y="17255"/>
                      </a:lnTo>
                      <a:lnTo>
                        <a:pt x="3567" y="16121"/>
                      </a:lnTo>
                      <a:lnTo>
                        <a:pt x="2893" y="14736"/>
                      </a:lnTo>
                      <a:lnTo>
                        <a:pt x="2275" y="13224"/>
                      </a:lnTo>
                      <a:lnTo>
                        <a:pt x="1727" y="11650"/>
                      </a:lnTo>
                      <a:lnTo>
                        <a:pt x="1250" y="9950"/>
                      </a:lnTo>
                      <a:lnTo>
                        <a:pt x="829" y="8124"/>
                      </a:lnTo>
                      <a:lnTo>
                        <a:pt x="506" y="6234"/>
                      </a:lnTo>
                      <a:lnTo>
                        <a:pt x="253" y="4219"/>
                      </a:lnTo>
                      <a:lnTo>
                        <a:pt x="84" y="214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4" name="Freeform 137"/>
                <p:cNvSpPr/>
                <p:nvPr/>
              </p:nvSpPr>
              <p:spPr>
                <a:xfrm>
                  <a:off x="39395" y="177278"/>
                  <a:ext cx="84163" cy="46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614" y="2458"/>
                      </a:lnTo>
                      <a:lnTo>
                        <a:pt x="3476" y="4841"/>
                      </a:lnTo>
                      <a:lnTo>
                        <a:pt x="5545" y="6927"/>
                      </a:lnTo>
                      <a:lnTo>
                        <a:pt x="7779" y="8863"/>
                      </a:lnTo>
                      <a:lnTo>
                        <a:pt x="10221" y="10651"/>
                      </a:lnTo>
                      <a:lnTo>
                        <a:pt x="12828" y="12141"/>
                      </a:lnTo>
                      <a:lnTo>
                        <a:pt x="15559" y="13481"/>
                      </a:lnTo>
                      <a:lnTo>
                        <a:pt x="18538" y="14599"/>
                      </a:lnTo>
                      <a:lnTo>
                        <a:pt x="21600" y="15418"/>
                      </a:lnTo>
                      <a:lnTo>
                        <a:pt x="16179" y="20408"/>
                      </a:lnTo>
                      <a:lnTo>
                        <a:pt x="14814" y="21600"/>
                      </a:lnTo>
                      <a:lnTo>
                        <a:pt x="12497" y="20334"/>
                      </a:lnTo>
                      <a:lnTo>
                        <a:pt x="10345" y="18844"/>
                      </a:lnTo>
                      <a:lnTo>
                        <a:pt x="8400" y="17280"/>
                      </a:lnTo>
                      <a:lnTo>
                        <a:pt x="6621" y="15492"/>
                      </a:lnTo>
                      <a:lnTo>
                        <a:pt x="5007" y="13630"/>
                      </a:lnTo>
                      <a:lnTo>
                        <a:pt x="3600" y="11619"/>
                      </a:lnTo>
                      <a:lnTo>
                        <a:pt x="2441" y="9534"/>
                      </a:lnTo>
                      <a:lnTo>
                        <a:pt x="1448" y="7299"/>
                      </a:lnTo>
                      <a:lnTo>
                        <a:pt x="745" y="4990"/>
                      </a:lnTo>
                      <a:lnTo>
                        <a:pt x="248" y="24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5" name="Freeform 138"/>
                <p:cNvSpPr/>
                <p:nvPr/>
              </p:nvSpPr>
              <p:spPr>
                <a:xfrm>
                  <a:off x="39395" y="214882"/>
                  <a:ext cx="34024" cy="286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3548" y="3456"/>
                      </a:lnTo>
                      <a:lnTo>
                        <a:pt x="7617" y="6912"/>
                      </a:lnTo>
                      <a:lnTo>
                        <a:pt x="11896" y="9998"/>
                      </a:lnTo>
                      <a:lnTo>
                        <a:pt x="16696" y="12960"/>
                      </a:lnTo>
                      <a:lnTo>
                        <a:pt x="21600" y="15552"/>
                      </a:lnTo>
                      <a:lnTo>
                        <a:pt x="11583" y="21600"/>
                      </a:lnTo>
                      <a:lnTo>
                        <a:pt x="8452" y="18391"/>
                      </a:lnTo>
                      <a:lnTo>
                        <a:pt x="5635" y="15058"/>
                      </a:lnTo>
                      <a:lnTo>
                        <a:pt x="3443" y="11479"/>
                      </a:lnTo>
                      <a:lnTo>
                        <a:pt x="1774" y="7776"/>
                      </a:lnTo>
                      <a:lnTo>
                        <a:pt x="626" y="38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6" name="Freeform 139"/>
                <p:cNvSpPr/>
                <p:nvPr/>
              </p:nvSpPr>
              <p:spPr>
                <a:xfrm>
                  <a:off x="39395" y="0"/>
                  <a:ext cx="250697" cy="116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86" y="0"/>
                      </a:moveTo>
                      <a:lnTo>
                        <a:pt x="11865" y="60"/>
                      </a:lnTo>
                      <a:lnTo>
                        <a:pt x="12901" y="211"/>
                      </a:lnTo>
                      <a:lnTo>
                        <a:pt x="13896" y="453"/>
                      </a:lnTo>
                      <a:lnTo>
                        <a:pt x="14848" y="755"/>
                      </a:lnTo>
                      <a:lnTo>
                        <a:pt x="15759" y="1148"/>
                      </a:lnTo>
                      <a:lnTo>
                        <a:pt x="16613" y="1601"/>
                      </a:lnTo>
                      <a:lnTo>
                        <a:pt x="17412" y="2145"/>
                      </a:lnTo>
                      <a:lnTo>
                        <a:pt x="18154" y="2779"/>
                      </a:lnTo>
                      <a:lnTo>
                        <a:pt x="18840" y="3474"/>
                      </a:lnTo>
                      <a:lnTo>
                        <a:pt x="19443" y="4199"/>
                      </a:lnTo>
                      <a:lnTo>
                        <a:pt x="20003" y="5015"/>
                      </a:lnTo>
                      <a:lnTo>
                        <a:pt x="20465" y="5861"/>
                      </a:lnTo>
                      <a:lnTo>
                        <a:pt x="20872" y="6767"/>
                      </a:lnTo>
                      <a:lnTo>
                        <a:pt x="21180" y="7703"/>
                      </a:lnTo>
                      <a:lnTo>
                        <a:pt x="21404" y="8700"/>
                      </a:lnTo>
                      <a:lnTo>
                        <a:pt x="21544" y="9758"/>
                      </a:lnTo>
                      <a:lnTo>
                        <a:pt x="21600" y="10815"/>
                      </a:lnTo>
                      <a:lnTo>
                        <a:pt x="21544" y="11872"/>
                      </a:lnTo>
                      <a:lnTo>
                        <a:pt x="21404" y="12930"/>
                      </a:lnTo>
                      <a:lnTo>
                        <a:pt x="21180" y="13897"/>
                      </a:lnTo>
                      <a:lnTo>
                        <a:pt x="20872" y="14833"/>
                      </a:lnTo>
                      <a:lnTo>
                        <a:pt x="20465" y="15739"/>
                      </a:lnTo>
                      <a:lnTo>
                        <a:pt x="20003" y="16585"/>
                      </a:lnTo>
                      <a:lnTo>
                        <a:pt x="19443" y="17401"/>
                      </a:lnTo>
                      <a:lnTo>
                        <a:pt x="18840" y="18156"/>
                      </a:lnTo>
                      <a:lnTo>
                        <a:pt x="18154" y="18821"/>
                      </a:lnTo>
                      <a:lnTo>
                        <a:pt x="17412" y="19455"/>
                      </a:lnTo>
                      <a:lnTo>
                        <a:pt x="16613" y="19999"/>
                      </a:lnTo>
                      <a:lnTo>
                        <a:pt x="15759" y="20452"/>
                      </a:lnTo>
                      <a:lnTo>
                        <a:pt x="14848" y="20875"/>
                      </a:lnTo>
                      <a:lnTo>
                        <a:pt x="13896" y="21177"/>
                      </a:lnTo>
                      <a:lnTo>
                        <a:pt x="12901" y="21419"/>
                      </a:lnTo>
                      <a:lnTo>
                        <a:pt x="11865" y="21540"/>
                      </a:lnTo>
                      <a:lnTo>
                        <a:pt x="10786" y="21600"/>
                      </a:lnTo>
                      <a:lnTo>
                        <a:pt x="9735" y="21540"/>
                      </a:lnTo>
                      <a:lnTo>
                        <a:pt x="8685" y="21419"/>
                      </a:lnTo>
                      <a:lnTo>
                        <a:pt x="7690" y="21177"/>
                      </a:lnTo>
                      <a:lnTo>
                        <a:pt x="6738" y="20875"/>
                      </a:lnTo>
                      <a:lnTo>
                        <a:pt x="5841" y="20452"/>
                      </a:lnTo>
                      <a:lnTo>
                        <a:pt x="4987" y="19999"/>
                      </a:lnTo>
                      <a:lnTo>
                        <a:pt x="4188" y="19455"/>
                      </a:lnTo>
                      <a:lnTo>
                        <a:pt x="3432" y="18821"/>
                      </a:lnTo>
                      <a:lnTo>
                        <a:pt x="2760" y="18156"/>
                      </a:lnTo>
                      <a:lnTo>
                        <a:pt x="2129" y="17401"/>
                      </a:lnTo>
                      <a:lnTo>
                        <a:pt x="1597" y="16585"/>
                      </a:lnTo>
                      <a:lnTo>
                        <a:pt x="1121" y="15739"/>
                      </a:lnTo>
                      <a:lnTo>
                        <a:pt x="728" y="14833"/>
                      </a:lnTo>
                      <a:lnTo>
                        <a:pt x="406" y="13897"/>
                      </a:lnTo>
                      <a:lnTo>
                        <a:pt x="196" y="12930"/>
                      </a:lnTo>
                      <a:lnTo>
                        <a:pt x="42" y="11872"/>
                      </a:lnTo>
                      <a:lnTo>
                        <a:pt x="0" y="10815"/>
                      </a:lnTo>
                      <a:lnTo>
                        <a:pt x="42" y="9758"/>
                      </a:lnTo>
                      <a:lnTo>
                        <a:pt x="196" y="8700"/>
                      </a:lnTo>
                      <a:lnTo>
                        <a:pt x="406" y="7703"/>
                      </a:lnTo>
                      <a:lnTo>
                        <a:pt x="728" y="6767"/>
                      </a:lnTo>
                      <a:lnTo>
                        <a:pt x="1121" y="5861"/>
                      </a:lnTo>
                      <a:lnTo>
                        <a:pt x="1597" y="5015"/>
                      </a:lnTo>
                      <a:lnTo>
                        <a:pt x="2129" y="4199"/>
                      </a:lnTo>
                      <a:lnTo>
                        <a:pt x="2760" y="3474"/>
                      </a:lnTo>
                      <a:lnTo>
                        <a:pt x="3432" y="2779"/>
                      </a:lnTo>
                      <a:lnTo>
                        <a:pt x="4188" y="2145"/>
                      </a:lnTo>
                      <a:lnTo>
                        <a:pt x="4987" y="1601"/>
                      </a:lnTo>
                      <a:lnTo>
                        <a:pt x="5841" y="1148"/>
                      </a:lnTo>
                      <a:lnTo>
                        <a:pt x="6738" y="755"/>
                      </a:lnTo>
                      <a:lnTo>
                        <a:pt x="7690" y="453"/>
                      </a:lnTo>
                      <a:lnTo>
                        <a:pt x="8685" y="211"/>
                      </a:lnTo>
                      <a:lnTo>
                        <a:pt x="9735" y="60"/>
                      </a:lnTo>
                      <a:lnTo>
                        <a:pt x="10786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07" name="Freeform 140"/>
                <p:cNvSpPr/>
                <p:nvPr/>
              </p:nvSpPr>
              <p:spPr>
                <a:xfrm>
                  <a:off x="39395" y="137883"/>
                  <a:ext cx="161162" cy="555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850" y="2084"/>
                      </a:lnTo>
                      <a:lnTo>
                        <a:pt x="1853" y="4042"/>
                      </a:lnTo>
                      <a:lnTo>
                        <a:pt x="2942" y="5874"/>
                      </a:lnTo>
                      <a:lnTo>
                        <a:pt x="4119" y="7516"/>
                      </a:lnTo>
                      <a:lnTo>
                        <a:pt x="5405" y="8968"/>
                      </a:lnTo>
                      <a:lnTo>
                        <a:pt x="6779" y="10295"/>
                      </a:lnTo>
                      <a:lnTo>
                        <a:pt x="8239" y="11495"/>
                      </a:lnTo>
                      <a:lnTo>
                        <a:pt x="9808" y="12379"/>
                      </a:lnTo>
                      <a:lnTo>
                        <a:pt x="11443" y="13137"/>
                      </a:lnTo>
                      <a:lnTo>
                        <a:pt x="13143" y="13642"/>
                      </a:lnTo>
                      <a:lnTo>
                        <a:pt x="14909" y="13958"/>
                      </a:lnTo>
                      <a:lnTo>
                        <a:pt x="16761" y="14084"/>
                      </a:lnTo>
                      <a:lnTo>
                        <a:pt x="18440" y="13958"/>
                      </a:lnTo>
                      <a:lnTo>
                        <a:pt x="20052" y="13705"/>
                      </a:lnTo>
                      <a:lnTo>
                        <a:pt x="21600" y="13263"/>
                      </a:lnTo>
                      <a:lnTo>
                        <a:pt x="21012" y="14084"/>
                      </a:lnTo>
                      <a:lnTo>
                        <a:pt x="15889" y="21600"/>
                      </a:lnTo>
                      <a:lnTo>
                        <a:pt x="14255" y="21347"/>
                      </a:lnTo>
                      <a:lnTo>
                        <a:pt x="12664" y="20968"/>
                      </a:lnTo>
                      <a:lnTo>
                        <a:pt x="11138" y="20400"/>
                      </a:lnTo>
                      <a:lnTo>
                        <a:pt x="9699" y="19642"/>
                      </a:lnTo>
                      <a:lnTo>
                        <a:pt x="8326" y="18695"/>
                      </a:lnTo>
                      <a:lnTo>
                        <a:pt x="7018" y="17684"/>
                      </a:lnTo>
                      <a:lnTo>
                        <a:pt x="5841" y="16421"/>
                      </a:lnTo>
                      <a:lnTo>
                        <a:pt x="4730" y="15095"/>
                      </a:lnTo>
                      <a:lnTo>
                        <a:pt x="3727" y="13579"/>
                      </a:lnTo>
                      <a:lnTo>
                        <a:pt x="2834" y="11937"/>
                      </a:lnTo>
                      <a:lnTo>
                        <a:pt x="2027" y="10168"/>
                      </a:lnTo>
                      <a:lnTo>
                        <a:pt x="1351" y="8337"/>
                      </a:lnTo>
                      <a:lnTo>
                        <a:pt x="806" y="6379"/>
                      </a:lnTo>
                      <a:lnTo>
                        <a:pt x="414" y="4358"/>
                      </a:lnTo>
                      <a:lnTo>
                        <a:pt x="131" y="22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grpSp>
            <p:nvGrpSpPr>
              <p:cNvPr id="423" name="Group 124"/>
              <p:cNvGrpSpPr/>
              <p:nvPr/>
            </p:nvGrpSpPr>
            <p:grpSpPr>
              <a:xfrm>
                <a:off x="232628" y="0"/>
                <a:ext cx="540788" cy="503184"/>
                <a:chOff x="0" y="0"/>
                <a:chExt cx="540786" cy="503183"/>
              </a:xfrm>
            </p:grpSpPr>
            <p:sp>
              <p:nvSpPr>
                <p:cNvPr id="409" name="Freeform 127"/>
                <p:cNvSpPr/>
                <p:nvPr/>
              </p:nvSpPr>
              <p:spPr>
                <a:xfrm>
                  <a:off x="241742" y="116394"/>
                  <a:ext cx="299045" cy="1504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452" y="0"/>
                      </a:moveTo>
                      <a:lnTo>
                        <a:pt x="8652" y="116"/>
                      </a:lnTo>
                      <a:lnTo>
                        <a:pt x="21189" y="11172"/>
                      </a:lnTo>
                      <a:lnTo>
                        <a:pt x="21213" y="11219"/>
                      </a:lnTo>
                      <a:lnTo>
                        <a:pt x="21236" y="11242"/>
                      </a:lnTo>
                      <a:lnTo>
                        <a:pt x="21260" y="11289"/>
                      </a:lnTo>
                      <a:lnTo>
                        <a:pt x="21436" y="11568"/>
                      </a:lnTo>
                      <a:lnTo>
                        <a:pt x="21471" y="11684"/>
                      </a:lnTo>
                      <a:lnTo>
                        <a:pt x="21518" y="11778"/>
                      </a:lnTo>
                      <a:lnTo>
                        <a:pt x="21530" y="11824"/>
                      </a:lnTo>
                      <a:lnTo>
                        <a:pt x="21530" y="11847"/>
                      </a:lnTo>
                      <a:lnTo>
                        <a:pt x="21541" y="11894"/>
                      </a:lnTo>
                      <a:lnTo>
                        <a:pt x="21565" y="12034"/>
                      </a:lnTo>
                      <a:lnTo>
                        <a:pt x="21577" y="12173"/>
                      </a:lnTo>
                      <a:lnTo>
                        <a:pt x="21600" y="12406"/>
                      </a:lnTo>
                      <a:lnTo>
                        <a:pt x="21588" y="12522"/>
                      </a:lnTo>
                      <a:lnTo>
                        <a:pt x="21553" y="12941"/>
                      </a:lnTo>
                      <a:lnTo>
                        <a:pt x="21541" y="12988"/>
                      </a:lnTo>
                      <a:lnTo>
                        <a:pt x="21541" y="13011"/>
                      </a:lnTo>
                      <a:lnTo>
                        <a:pt x="21530" y="13058"/>
                      </a:lnTo>
                      <a:lnTo>
                        <a:pt x="21506" y="13104"/>
                      </a:lnTo>
                      <a:lnTo>
                        <a:pt x="21494" y="13174"/>
                      </a:lnTo>
                      <a:lnTo>
                        <a:pt x="21459" y="13291"/>
                      </a:lnTo>
                      <a:lnTo>
                        <a:pt x="21412" y="13407"/>
                      </a:lnTo>
                      <a:lnTo>
                        <a:pt x="21342" y="13500"/>
                      </a:lnTo>
                      <a:lnTo>
                        <a:pt x="21295" y="13570"/>
                      </a:lnTo>
                      <a:lnTo>
                        <a:pt x="21271" y="13616"/>
                      </a:lnTo>
                      <a:lnTo>
                        <a:pt x="21248" y="13640"/>
                      </a:lnTo>
                      <a:lnTo>
                        <a:pt x="21213" y="13686"/>
                      </a:lnTo>
                      <a:lnTo>
                        <a:pt x="13253" y="21600"/>
                      </a:lnTo>
                      <a:lnTo>
                        <a:pt x="13253" y="20762"/>
                      </a:lnTo>
                      <a:lnTo>
                        <a:pt x="13242" y="20692"/>
                      </a:lnTo>
                      <a:lnTo>
                        <a:pt x="13242" y="20646"/>
                      </a:lnTo>
                      <a:lnTo>
                        <a:pt x="13230" y="20576"/>
                      </a:lnTo>
                      <a:lnTo>
                        <a:pt x="13218" y="20483"/>
                      </a:lnTo>
                      <a:lnTo>
                        <a:pt x="13218" y="20343"/>
                      </a:lnTo>
                      <a:lnTo>
                        <a:pt x="13195" y="20227"/>
                      </a:lnTo>
                      <a:lnTo>
                        <a:pt x="13183" y="20157"/>
                      </a:lnTo>
                      <a:lnTo>
                        <a:pt x="13160" y="20087"/>
                      </a:lnTo>
                      <a:lnTo>
                        <a:pt x="13124" y="20017"/>
                      </a:lnTo>
                      <a:lnTo>
                        <a:pt x="13113" y="19947"/>
                      </a:lnTo>
                      <a:lnTo>
                        <a:pt x="13077" y="19878"/>
                      </a:lnTo>
                      <a:lnTo>
                        <a:pt x="13042" y="19784"/>
                      </a:lnTo>
                      <a:lnTo>
                        <a:pt x="13007" y="19715"/>
                      </a:lnTo>
                      <a:lnTo>
                        <a:pt x="12960" y="19645"/>
                      </a:lnTo>
                      <a:lnTo>
                        <a:pt x="12913" y="19598"/>
                      </a:lnTo>
                      <a:lnTo>
                        <a:pt x="12890" y="19552"/>
                      </a:lnTo>
                      <a:lnTo>
                        <a:pt x="12866" y="19528"/>
                      </a:lnTo>
                      <a:lnTo>
                        <a:pt x="12843" y="19482"/>
                      </a:lnTo>
                      <a:lnTo>
                        <a:pt x="12831" y="19482"/>
                      </a:lnTo>
                      <a:lnTo>
                        <a:pt x="0" y="8147"/>
                      </a:lnTo>
                      <a:lnTo>
                        <a:pt x="8065" y="140"/>
                      </a:lnTo>
                      <a:lnTo>
                        <a:pt x="8264" y="23"/>
                      </a:lnTo>
                      <a:lnTo>
                        <a:pt x="8452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0" name="Freeform 128"/>
                <p:cNvSpPr/>
                <p:nvPr/>
              </p:nvSpPr>
              <p:spPr>
                <a:xfrm>
                  <a:off x="424392" y="232789"/>
                  <a:ext cx="116395" cy="734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929" y="0"/>
                      </a:moveTo>
                      <a:lnTo>
                        <a:pt x="20385" y="143"/>
                      </a:lnTo>
                      <a:lnTo>
                        <a:pt x="20780" y="476"/>
                      </a:lnTo>
                      <a:lnTo>
                        <a:pt x="21144" y="952"/>
                      </a:lnTo>
                      <a:lnTo>
                        <a:pt x="21418" y="1570"/>
                      </a:lnTo>
                      <a:lnTo>
                        <a:pt x="21570" y="2284"/>
                      </a:lnTo>
                      <a:lnTo>
                        <a:pt x="21600" y="3045"/>
                      </a:lnTo>
                      <a:lnTo>
                        <a:pt x="21509" y="3711"/>
                      </a:lnTo>
                      <a:lnTo>
                        <a:pt x="21327" y="4425"/>
                      </a:lnTo>
                      <a:lnTo>
                        <a:pt x="20992" y="4948"/>
                      </a:lnTo>
                      <a:lnTo>
                        <a:pt x="20597" y="5424"/>
                      </a:lnTo>
                      <a:lnTo>
                        <a:pt x="0" y="21600"/>
                      </a:lnTo>
                      <a:lnTo>
                        <a:pt x="0" y="15272"/>
                      </a:lnTo>
                      <a:lnTo>
                        <a:pt x="18987" y="285"/>
                      </a:lnTo>
                      <a:lnTo>
                        <a:pt x="19473" y="48"/>
                      </a:lnTo>
                      <a:lnTo>
                        <a:pt x="19929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1" name="Freeform 129"/>
                <p:cNvSpPr/>
                <p:nvPr/>
              </p:nvSpPr>
              <p:spPr>
                <a:xfrm>
                  <a:off x="0" y="241743"/>
                  <a:ext cx="290092" cy="145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61" y="0"/>
                      </a:moveTo>
                      <a:lnTo>
                        <a:pt x="21600" y="12416"/>
                      </a:lnTo>
                      <a:lnTo>
                        <a:pt x="21600" y="13849"/>
                      </a:lnTo>
                      <a:lnTo>
                        <a:pt x="13987" y="21454"/>
                      </a:lnTo>
                      <a:lnTo>
                        <a:pt x="13841" y="21576"/>
                      </a:lnTo>
                      <a:lnTo>
                        <a:pt x="13684" y="21600"/>
                      </a:lnTo>
                      <a:lnTo>
                        <a:pt x="13526" y="21576"/>
                      </a:lnTo>
                      <a:lnTo>
                        <a:pt x="13380" y="21479"/>
                      </a:lnTo>
                      <a:lnTo>
                        <a:pt x="425" y="9913"/>
                      </a:lnTo>
                      <a:lnTo>
                        <a:pt x="401" y="9865"/>
                      </a:lnTo>
                      <a:lnTo>
                        <a:pt x="279" y="9743"/>
                      </a:lnTo>
                      <a:lnTo>
                        <a:pt x="182" y="9597"/>
                      </a:lnTo>
                      <a:lnTo>
                        <a:pt x="121" y="9427"/>
                      </a:lnTo>
                      <a:lnTo>
                        <a:pt x="73" y="9233"/>
                      </a:lnTo>
                      <a:lnTo>
                        <a:pt x="61" y="9209"/>
                      </a:lnTo>
                      <a:lnTo>
                        <a:pt x="61" y="9184"/>
                      </a:lnTo>
                      <a:lnTo>
                        <a:pt x="36" y="9038"/>
                      </a:lnTo>
                      <a:lnTo>
                        <a:pt x="12" y="8747"/>
                      </a:lnTo>
                      <a:lnTo>
                        <a:pt x="0" y="8625"/>
                      </a:lnTo>
                      <a:lnTo>
                        <a:pt x="24" y="8382"/>
                      </a:lnTo>
                      <a:lnTo>
                        <a:pt x="36" y="8237"/>
                      </a:lnTo>
                      <a:lnTo>
                        <a:pt x="49" y="8067"/>
                      </a:lnTo>
                      <a:lnTo>
                        <a:pt x="49" y="8042"/>
                      </a:lnTo>
                      <a:lnTo>
                        <a:pt x="73" y="7945"/>
                      </a:lnTo>
                      <a:lnTo>
                        <a:pt x="97" y="7897"/>
                      </a:lnTo>
                      <a:lnTo>
                        <a:pt x="109" y="7848"/>
                      </a:lnTo>
                      <a:lnTo>
                        <a:pt x="146" y="7726"/>
                      </a:lnTo>
                      <a:lnTo>
                        <a:pt x="194" y="7605"/>
                      </a:lnTo>
                      <a:lnTo>
                        <a:pt x="255" y="7483"/>
                      </a:lnTo>
                      <a:lnTo>
                        <a:pt x="328" y="7411"/>
                      </a:lnTo>
                      <a:lnTo>
                        <a:pt x="340" y="7362"/>
                      </a:lnTo>
                      <a:lnTo>
                        <a:pt x="364" y="7338"/>
                      </a:lnTo>
                      <a:lnTo>
                        <a:pt x="389" y="7289"/>
                      </a:lnTo>
                      <a:lnTo>
                        <a:pt x="7661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2" name="Freeform 130"/>
                <p:cNvSpPr/>
                <p:nvPr/>
              </p:nvSpPr>
              <p:spPr>
                <a:xfrm>
                  <a:off x="125347" y="184440"/>
                  <a:ext cx="281139" cy="257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204" y="0"/>
                      </a:moveTo>
                      <a:lnTo>
                        <a:pt x="21600" y="6995"/>
                      </a:lnTo>
                      <a:lnTo>
                        <a:pt x="21600" y="17529"/>
                      </a:lnTo>
                      <a:lnTo>
                        <a:pt x="14157" y="21600"/>
                      </a:lnTo>
                      <a:lnTo>
                        <a:pt x="14157" y="11299"/>
                      </a:lnTo>
                      <a:lnTo>
                        <a:pt x="14145" y="11271"/>
                      </a:lnTo>
                      <a:lnTo>
                        <a:pt x="14145" y="11244"/>
                      </a:lnTo>
                      <a:lnTo>
                        <a:pt x="14132" y="11162"/>
                      </a:lnTo>
                      <a:lnTo>
                        <a:pt x="14120" y="11094"/>
                      </a:lnTo>
                      <a:lnTo>
                        <a:pt x="14107" y="11039"/>
                      </a:lnTo>
                      <a:lnTo>
                        <a:pt x="14082" y="10984"/>
                      </a:lnTo>
                      <a:lnTo>
                        <a:pt x="14044" y="10943"/>
                      </a:lnTo>
                      <a:lnTo>
                        <a:pt x="14019" y="10902"/>
                      </a:lnTo>
                      <a:lnTo>
                        <a:pt x="13994" y="10848"/>
                      </a:lnTo>
                      <a:lnTo>
                        <a:pt x="13944" y="10766"/>
                      </a:lnTo>
                      <a:lnTo>
                        <a:pt x="13844" y="10684"/>
                      </a:lnTo>
                      <a:lnTo>
                        <a:pt x="13793" y="10657"/>
                      </a:lnTo>
                      <a:lnTo>
                        <a:pt x="13768" y="10629"/>
                      </a:lnTo>
                      <a:lnTo>
                        <a:pt x="13693" y="10588"/>
                      </a:lnTo>
                      <a:lnTo>
                        <a:pt x="0" y="3935"/>
                      </a:ln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3" name="Freeform 131"/>
                <p:cNvSpPr/>
                <p:nvPr/>
              </p:nvSpPr>
              <p:spPr>
                <a:xfrm>
                  <a:off x="424392" y="309789"/>
                  <a:ext cx="116395" cy="734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929" y="0"/>
                      </a:moveTo>
                      <a:lnTo>
                        <a:pt x="20385" y="143"/>
                      </a:lnTo>
                      <a:lnTo>
                        <a:pt x="20780" y="429"/>
                      </a:lnTo>
                      <a:lnTo>
                        <a:pt x="21144" y="906"/>
                      </a:lnTo>
                      <a:lnTo>
                        <a:pt x="21418" y="1526"/>
                      </a:lnTo>
                      <a:lnTo>
                        <a:pt x="21570" y="2241"/>
                      </a:lnTo>
                      <a:lnTo>
                        <a:pt x="21600" y="3004"/>
                      </a:lnTo>
                      <a:lnTo>
                        <a:pt x="21509" y="3719"/>
                      </a:lnTo>
                      <a:lnTo>
                        <a:pt x="21327" y="4339"/>
                      </a:lnTo>
                      <a:lnTo>
                        <a:pt x="20992" y="4959"/>
                      </a:lnTo>
                      <a:lnTo>
                        <a:pt x="20597" y="5340"/>
                      </a:lnTo>
                      <a:lnTo>
                        <a:pt x="0" y="21600"/>
                      </a:lnTo>
                      <a:lnTo>
                        <a:pt x="0" y="15258"/>
                      </a:lnTo>
                      <a:lnTo>
                        <a:pt x="18987" y="286"/>
                      </a:lnTo>
                      <a:lnTo>
                        <a:pt x="19473" y="48"/>
                      </a:lnTo>
                      <a:lnTo>
                        <a:pt x="19929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4" name="Freeform 132"/>
                <p:cNvSpPr/>
                <p:nvPr/>
              </p:nvSpPr>
              <p:spPr>
                <a:xfrm>
                  <a:off x="0" y="329486"/>
                  <a:ext cx="290092" cy="966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4" y="0"/>
                      </a:moveTo>
                      <a:lnTo>
                        <a:pt x="813" y="0"/>
                      </a:lnTo>
                      <a:lnTo>
                        <a:pt x="1008" y="145"/>
                      </a:lnTo>
                      <a:lnTo>
                        <a:pt x="13647" y="17055"/>
                      </a:lnTo>
                      <a:lnTo>
                        <a:pt x="21600" y="5127"/>
                      </a:lnTo>
                      <a:lnTo>
                        <a:pt x="21600" y="9964"/>
                      </a:lnTo>
                      <a:lnTo>
                        <a:pt x="13987" y="21382"/>
                      </a:lnTo>
                      <a:lnTo>
                        <a:pt x="13841" y="21564"/>
                      </a:lnTo>
                      <a:lnTo>
                        <a:pt x="13684" y="21600"/>
                      </a:lnTo>
                      <a:lnTo>
                        <a:pt x="13526" y="21564"/>
                      </a:lnTo>
                      <a:lnTo>
                        <a:pt x="13380" y="21418"/>
                      </a:lnTo>
                      <a:lnTo>
                        <a:pt x="425" y="4109"/>
                      </a:lnTo>
                      <a:lnTo>
                        <a:pt x="255" y="3818"/>
                      </a:lnTo>
                      <a:lnTo>
                        <a:pt x="134" y="3418"/>
                      </a:lnTo>
                      <a:lnTo>
                        <a:pt x="49" y="2909"/>
                      </a:lnTo>
                      <a:lnTo>
                        <a:pt x="0" y="2400"/>
                      </a:lnTo>
                      <a:lnTo>
                        <a:pt x="0" y="1818"/>
                      </a:lnTo>
                      <a:lnTo>
                        <a:pt x="61" y="1236"/>
                      </a:lnTo>
                      <a:lnTo>
                        <a:pt x="158" y="764"/>
                      </a:lnTo>
                      <a:lnTo>
                        <a:pt x="304" y="400"/>
                      </a:lnTo>
                      <a:lnTo>
                        <a:pt x="449" y="109"/>
                      </a:lnTo>
                      <a:lnTo>
                        <a:pt x="644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5" name="Freeform 133"/>
                <p:cNvSpPr/>
                <p:nvPr/>
              </p:nvSpPr>
              <p:spPr>
                <a:xfrm>
                  <a:off x="0" y="406486"/>
                  <a:ext cx="290092" cy="966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4" y="0"/>
                      </a:moveTo>
                      <a:lnTo>
                        <a:pt x="813" y="0"/>
                      </a:lnTo>
                      <a:lnTo>
                        <a:pt x="1008" y="218"/>
                      </a:lnTo>
                      <a:lnTo>
                        <a:pt x="13647" y="17026"/>
                      </a:lnTo>
                      <a:lnTo>
                        <a:pt x="21600" y="5155"/>
                      </a:lnTo>
                      <a:lnTo>
                        <a:pt x="21600" y="9983"/>
                      </a:lnTo>
                      <a:lnTo>
                        <a:pt x="13987" y="21382"/>
                      </a:lnTo>
                      <a:lnTo>
                        <a:pt x="13841" y="21527"/>
                      </a:lnTo>
                      <a:lnTo>
                        <a:pt x="13684" y="21600"/>
                      </a:lnTo>
                      <a:lnTo>
                        <a:pt x="13526" y="21564"/>
                      </a:lnTo>
                      <a:lnTo>
                        <a:pt x="13380" y="21418"/>
                      </a:lnTo>
                      <a:lnTo>
                        <a:pt x="425" y="4138"/>
                      </a:lnTo>
                      <a:lnTo>
                        <a:pt x="255" y="3812"/>
                      </a:lnTo>
                      <a:lnTo>
                        <a:pt x="134" y="3412"/>
                      </a:lnTo>
                      <a:lnTo>
                        <a:pt x="49" y="2977"/>
                      </a:lnTo>
                      <a:lnTo>
                        <a:pt x="0" y="2396"/>
                      </a:lnTo>
                      <a:lnTo>
                        <a:pt x="0" y="1815"/>
                      </a:lnTo>
                      <a:lnTo>
                        <a:pt x="61" y="1307"/>
                      </a:lnTo>
                      <a:lnTo>
                        <a:pt x="158" y="799"/>
                      </a:lnTo>
                      <a:lnTo>
                        <a:pt x="304" y="436"/>
                      </a:lnTo>
                      <a:lnTo>
                        <a:pt x="449" y="182"/>
                      </a:lnTo>
                      <a:lnTo>
                        <a:pt x="644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6" name="Freeform 134"/>
                <p:cNvSpPr/>
                <p:nvPr/>
              </p:nvSpPr>
              <p:spPr>
                <a:xfrm>
                  <a:off x="424392" y="270394"/>
                  <a:ext cx="116395" cy="75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929" y="0"/>
                      </a:moveTo>
                      <a:lnTo>
                        <a:pt x="20385" y="143"/>
                      </a:lnTo>
                      <a:lnTo>
                        <a:pt x="20780" y="476"/>
                      </a:lnTo>
                      <a:lnTo>
                        <a:pt x="21144" y="952"/>
                      </a:lnTo>
                      <a:lnTo>
                        <a:pt x="21418" y="1618"/>
                      </a:lnTo>
                      <a:lnTo>
                        <a:pt x="21570" y="2284"/>
                      </a:lnTo>
                      <a:lnTo>
                        <a:pt x="21600" y="3045"/>
                      </a:lnTo>
                      <a:lnTo>
                        <a:pt x="21509" y="3711"/>
                      </a:lnTo>
                      <a:lnTo>
                        <a:pt x="21327" y="4377"/>
                      </a:lnTo>
                      <a:lnTo>
                        <a:pt x="20992" y="4948"/>
                      </a:lnTo>
                      <a:lnTo>
                        <a:pt x="20597" y="5376"/>
                      </a:lnTo>
                      <a:lnTo>
                        <a:pt x="0" y="21600"/>
                      </a:lnTo>
                      <a:lnTo>
                        <a:pt x="0" y="15272"/>
                      </a:lnTo>
                      <a:lnTo>
                        <a:pt x="18987" y="333"/>
                      </a:lnTo>
                      <a:lnTo>
                        <a:pt x="19473" y="48"/>
                      </a:lnTo>
                      <a:lnTo>
                        <a:pt x="19929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7" name="Freeform 135"/>
                <p:cNvSpPr/>
                <p:nvPr/>
              </p:nvSpPr>
              <p:spPr>
                <a:xfrm>
                  <a:off x="0" y="367091"/>
                  <a:ext cx="290092" cy="966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4" y="0"/>
                      </a:moveTo>
                      <a:lnTo>
                        <a:pt x="813" y="36"/>
                      </a:lnTo>
                      <a:lnTo>
                        <a:pt x="1008" y="182"/>
                      </a:lnTo>
                      <a:lnTo>
                        <a:pt x="13647" y="17062"/>
                      </a:lnTo>
                      <a:lnTo>
                        <a:pt x="21600" y="5155"/>
                      </a:lnTo>
                      <a:lnTo>
                        <a:pt x="21600" y="9983"/>
                      </a:lnTo>
                      <a:lnTo>
                        <a:pt x="13987" y="21382"/>
                      </a:lnTo>
                      <a:lnTo>
                        <a:pt x="13841" y="21527"/>
                      </a:lnTo>
                      <a:lnTo>
                        <a:pt x="13684" y="21600"/>
                      </a:lnTo>
                      <a:lnTo>
                        <a:pt x="13526" y="21564"/>
                      </a:lnTo>
                      <a:lnTo>
                        <a:pt x="13380" y="21418"/>
                      </a:lnTo>
                      <a:lnTo>
                        <a:pt x="425" y="4138"/>
                      </a:lnTo>
                      <a:lnTo>
                        <a:pt x="255" y="3812"/>
                      </a:lnTo>
                      <a:lnTo>
                        <a:pt x="134" y="3449"/>
                      </a:lnTo>
                      <a:lnTo>
                        <a:pt x="49" y="2941"/>
                      </a:lnTo>
                      <a:lnTo>
                        <a:pt x="0" y="2432"/>
                      </a:lnTo>
                      <a:lnTo>
                        <a:pt x="0" y="1851"/>
                      </a:lnTo>
                      <a:lnTo>
                        <a:pt x="61" y="1307"/>
                      </a:lnTo>
                      <a:lnTo>
                        <a:pt x="158" y="799"/>
                      </a:lnTo>
                      <a:lnTo>
                        <a:pt x="304" y="436"/>
                      </a:lnTo>
                      <a:lnTo>
                        <a:pt x="449" y="145"/>
                      </a:lnTo>
                      <a:lnTo>
                        <a:pt x="644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8" name="Freeform 136"/>
                <p:cNvSpPr/>
                <p:nvPr/>
              </p:nvSpPr>
              <p:spPr>
                <a:xfrm>
                  <a:off x="39395" y="98487"/>
                  <a:ext cx="250697" cy="55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548" y="2078"/>
                      </a:lnTo>
                      <a:lnTo>
                        <a:pt x="1194" y="4030"/>
                      </a:lnTo>
                      <a:lnTo>
                        <a:pt x="1896" y="5857"/>
                      </a:lnTo>
                      <a:lnTo>
                        <a:pt x="2654" y="7494"/>
                      </a:lnTo>
                      <a:lnTo>
                        <a:pt x="3483" y="9005"/>
                      </a:lnTo>
                      <a:lnTo>
                        <a:pt x="4368" y="10328"/>
                      </a:lnTo>
                      <a:lnTo>
                        <a:pt x="5309" y="11461"/>
                      </a:lnTo>
                      <a:lnTo>
                        <a:pt x="6320" y="12343"/>
                      </a:lnTo>
                      <a:lnTo>
                        <a:pt x="7373" y="13099"/>
                      </a:lnTo>
                      <a:lnTo>
                        <a:pt x="8469" y="13665"/>
                      </a:lnTo>
                      <a:lnTo>
                        <a:pt x="9606" y="13980"/>
                      </a:lnTo>
                      <a:lnTo>
                        <a:pt x="10800" y="14043"/>
                      </a:lnTo>
                      <a:lnTo>
                        <a:pt x="11994" y="13980"/>
                      </a:lnTo>
                      <a:lnTo>
                        <a:pt x="13145" y="13665"/>
                      </a:lnTo>
                      <a:lnTo>
                        <a:pt x="14255" y="13099"/>
                      </a:lnTo>
                      <a:lnTo>
                        <a:pt x="15308" y="12343"/>
                      </a:lnTo>
                      <a:lnTo>
                        <a:pt x="16305" y="11461"/>
                      </a:lnTo>
                      <a:lnTo>
                        <a:pt x="17232" y="10328"/>
                      </a:lnTo>
                      <a:lnTo>
                        <a:pt x="18131" y="9005"/>
                      </a:lnTo>
                      <a:lnTo>
                        <a:pt x="18960" y="7494"/>
                      </a:lnTo>
                      <a:lnTo>
                        <a:pt x="19732" y="5857"/>
                      </a:lnTo>
                      <a:lnTo>
                        <a:pt x="20434" y="4030"/>
                      </a:lnTo>
                      <a:lnTo>
                        <a:pt x="21052" y="2078"/>
                      </a:lnTo>
                      <a:lnTo>
                        <a:pt x="21600" y="0"/>
                      </a:lnTo>
                      <a:lnTo>
                        <a:pt x="21530" y="2141"/>
                      </a:lnTo>
                      <a:lnTo>
                        <a:pt x="21361" y="4219"/>
                      </a:lnTo>
                      <a:lnTo>
                        <a:pt x="21108" y="6234"/>
                      </a:lnTo>
                      <a:lnTo>
                        <a:pt x="20771" y="8124"/>
                      </a:lnTo>
                      <a:lnTo>
                        <a:pt x="20364" y="9950"/>
                      </a:lnTo>
                      <a:lnTo>
                        <a:pt x="19887" y="11650"/>
                      </a:lnTo>
                      <a:lnTo>
                        <a:pt x="19339" y="13224"/>
                      </a:lnTo>
                      <a:lnTo>
                        <a:pt x="18721" y="14736"/>
                      </a:lnTo>
                      <a:lnTo>
                        <a:pt x="18047" y="16121"/>
                      </a:lnTo>
                      <a:lnTo>
                        <a:pt x="17317" y="17255"/>
                      </a:lnTo>
                      <a:lnTo>
                        <a:pt x="16516" y="18388"/>
                      </a:lnTo>
                      <a:lnTo>
                        <a:pt x="15673" y="19333"/>
                      </a:lnTo>
                      <a:lnTo>
                        <a:pt x="14775" y="20089"/>
                      </a:lnTo>
                      <a:lnTo>
                        <a:pt x="13848" y="20718"/>
                      </a:lnTo>
                      <a:lnTo>
                        <a:pt x="12864" y="21222"/>
                      </a:lnTo>
                      <a:lnTo>
                        <a:pt x="11853" y="21474"/>
                      </a:lnTo>
                      <a:lnTo>
                        <a:pt x="10800" y="21600"/>
                      </a:lnTo>
                      <a:lnTo>
                        <a:pt x="9761" y="21474"/>
                      </a:lnTo>
                      <a:lnTo>
                        <a:pt x="8750" y="21222"/>
                      </a:lnTo>
                      <a:lnTo>
                        <a:pt x="7780" y="20718"/>
                      </a:lnTo>
                      <a:lnTo>
                        <a:pt x="6825" y="20089"/>
                      </a:lnTo>
                      <a:lnTo>
                        <a:pt x="5941" y="19333"/>
                      </a:lnTo>
                      <a:lnTo>
                        <a:pt x="5098" y="18388"/>
                      </a:lnTo>
                      <a:lnTo>
                        <a:pt x="4312" y="17255"/>
                      </a:lnTo>
                      <a:lnTo>
                        <a:pt x="3567" y="16121"/>
                      </a:lnTo>
                      <a:lnTo>
                        <a:pt x="2893" y="14736"/>
                      </a:lnTo>
                      <a:lnTo>
                        <a:pt x="2275" y="13224"/>
                      </a:lnTo>
                      <a:lnTo>
                        <a:pt x="1727" y="11650"/>
                      </a:lnTo>
                      <a:lnTo>
                        <a:pt x="1250" y="9950"/>
                      </a:lnTo>
                      <a:lnTo>
                        <a:pt x="829" y="8124"/>
                      </a:lnTo>
                      <a:lnTo>
                        <a:pt x="506" y="6234"/>
                      </a:lnTo>
                      <a:lnTo>
                        <a:pt x="253" y="4219"/>
                      </a:lnTo>
                      <a:lnTo>
                        <a:pt x="84" y="214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19" name="Freeform 137"/>
                <p:cNvSpPr/>
                <p:nvPr/>
              </p:nvSpPr>
              <p:spPr>
                <a:xfrm>
                  <a:off x="39395" y="177278"/>
                  <a:ext cx="84163" cy="46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614" y="2458"/>
                      </a:lnTo>
                      <a:lnTo>
                        <a:pt x="3476" y="4841"/>
                      </a:lnTo>
                      <a:lnTo>
                        <a:pt x="5545" y="6927"/>
                      </a:lnTo>
                      <a:lnTo>
                        <a:pt x="7779" y="8863"/>
                      </a:lnTo>
                      <a:lnTo>
                        <a:pt x="10221" y="10651"/>
                      </a:lnTo>
                      <a:lnTo>
                        <a:pt x="12828" y="12141"/>
                      </a:lnTo>
                      <a:lnTo>
                        <a:pt x="15559" y="13481"/>
                      </a:lnTo>
                      <a:lnTo>
                        <a:pt x="18538" y="14599"/>
                      </a:lnTo>
                      <a:lnTo>
                        <a:pt x="21600" y="15418"/>
                      </a:lnTo>
                      <a:lnTo>
                        <a:pt x="16179" y="20408"/>
                      </a:lnTo>
                      <a:lnTo>
                        <a:pt x="14814" y="21600"/>
                      </a:lnTo>
                      <a:lnTo>
                        <a:pt x="12497" y="20334"/>
                      </a:lnTo>
                      <a:lnTo>
                        <a:pt x="10345" y="18844"/>
                      </a:lnTo>
                      <a:lnTo>
                        <a:pt x="8400" y="17280"/>
                      </a:lnTo>
                      <a:lnTo>
                        <a:pt x="6621" y="15492"/>
                      </a:lnTo>
                      <a:lnTo>
                        <a:pt x="5007" y="13630"/>
                      </a:lnTo>
                      <a:lnTo>
                        <a:pt x="3600" y="11619"/>
                      </a:lnTo>
                      <a:lnTo>
                        <a:pt x="2441" y="9534"/>
                      </a:lnTo>
                      <a:lnTo>
                        <a:pt x="1448" y="7299"/>
                      </a:lnTo>
                      <a:lnTo>
                        <a:pt x="745" y="4990"/>
                      </a:lnTo>
                      <a:lnTo>
                        <a:pt x="248" y="24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0" name="Freeform 138"/>
                <p:cNvSpPr/>
                <p:nvPr/>
              </p:nvSpPr>
              <p:spPr>
                <a:xfrm>
                  <a:off x="39395" y="214882"/>
                  <a:ext cx="34024" cy="286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3548" y="3456"/>
                      </a:lnTo>
                      <a:lnTo>
                        <a:pt x="7617" y="6912"/>
                      </a:lnTo>
                      <a:lnTo>
                        <a:pt x="11896" y="9998"/>
                      </a:lnTo>
                      <a:lnTo>
                        <a:pt x="16696" y="12960"/>
                      </a:lnTo>
                      <a:lnTo>
                        <a:pt x="21600" y="15552"/>
                      </a:lnTo>
                      <a:lnTo>
                        <a:pt x="11583" y="21600"/>
                      </a:lnTo>
                      <a:lnTo>
                        <a:pt x="8452" y="18391"/>
                      </a:lnTo>
                      <a:lnTo>
                        <a:pt x="5635" y="15058"/>
                      </a:lnTo>
                      <a:lnTo>
                        <a:pt x="3443" y="11479"/>
                      </a:lnTo>
                      <a:lnTo>
                        <a:pt x="1774" y="7776"/>
                      </a:lnTo>
                      <a:lnTo>
                        <a:pt x="626" y="38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1" name="Freeform 139"/>
                <p:cNvSpPr/>
                <p:nvPr/>
              </p:nvSpPr>
              <p:spPr>
                <a:xfrm>
                  <a:off x="39395" y="0"/>
                  <a:ext cx="250697" cy="116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86" y="0"/>
                      </a:moveTo>
                      <a:lnTo>
                        <a:pt x="11865" y="60"/>
                      </a:lnTo>
                      <a:lnTo>
                        <a:pt x="12901" y="211"/>
                      </a:lnTo>
                      <a:lnTo>
                        <a:pt x="13896" y="453"/>
                      </a:lnTo>
                      <a:lnTo>
                        <a:pt x="14848" y="755"/>
                      </a:lnTo>
                      <a:lnTo>
                        <a:pt x="15759" y="1148"/>
                      </a:lnTo>
                      <a:lnTo>
                        <a:pt x="16613" y="1601"/>
                      </a:lnTo>
                      <a:lnTo>
                        <a:pt x="17412" y="2145"/>
                      </a:lnTo>
                      <a:lnTo>
                        <a:pt x="18154" y="2779"/>
                      </a:lnTo>
                      <a:lnTo>
                        <a:pt x="18840" y="3474"/>
                      </a:lnTo>
                      <a:lnTo>
                        <a:pt x="19443" y="4199"/>
                      </a:lnTo>
                      <a:lnTo>
                        <a:pt x="20003" y="5015"/>
                      </a:lnTo>
                      <a:lnTo>
                        <a:pt x="20465" y="5861"/>
                      </a:lnTo>
                      <a:lnTo>
                        <a:pt x="20872" y="6767"/>
                      </a:lnTo>
                      <a:lnTo>
                        <a:pt x="21180" y="7703"/>
                      </a:lnTo>
                      <a:lnTo>
                        <a:pt x="21404" y="8700"/>
                      </a:lnTo>
                      <a:lnTo>
                        <a:pt x="21544" y="9758"/>
                      </a:lnTo>
                      <a:lnTo>
                        <a:pt x="21600" y="10815"/>
                      </a:lnTo>
                      <a:lnTo>
                        <a:pt x="21544" y="11872"/>
                      </a:lnTo>
                      <a:lnTo>
                        <a:pt x="21404" y="12930"/>
                      </a:lnTo>
                      <a:lnTo>
                        <a:pt x="21180" y="13897"/>
                      </a:lnTo>
                      <a:lnTo>
                        <a:pt x="20872" y="14833"/>
                      </a:lnTo>
                      <a:lnTo>
                        <a:pt x="20465" y="15739"/>
                      </a:lnTo>
                      <a:lnTo>
                        <a:pt x="20003" y="16585"/>
                      </a:lnTo>
                      <a:lnTo>
                        <a:pt x="19443" y="17401"/>
                      </a:lnTo>
                      <a:lnTo>
                        <a:pt x="18840" y="18156"/>
                      </a:lnTo>
                      <a:lnTo>
                        <a:pt x="18154" y="18821"/>
                      </a:lnTo>
                      <a:lnTo>
                        <a:pt x="17412" y="19455"/>
                      </a:lnTo>
                      <a:lnTo>
                        <a:pt x="16613" y="19999"/>
                      </a:lnTo>
                      <a:lnTo>
                        <a:pt x="15759" y="20452"/>
                      </a:lnTo>
                      <a:lnTo>
                        <a:pt x="14848" y="20875"/>
                      </a:lnTo>
                      <a:lnTo>
                        <a:pt x="13896" y="21177"/>
                      </a:lnTo>
                      <a:lnTo>
                        <a:pt x="12901" y="21419"/>
                      </a:lnTo>
                      <a:lnTo>
                        <a:pt x="11865" y="21540"/>
                      </a:lnTo>
                      <a:lnTo>
                        <a:pt x="10786" y="21600"/>
                      </a:lnTo>
                      <a:lnTo>
                        <a:pt x="9735" y="21540"/>
                      </a:lnTo>
                      <a:lnTo>
                        <a:pt x="8685" y="21419"/>
                      </a:lnTo>
                      <a:lnTo>
                        <a:pt x="7690" y="21177"/>
                      </a:lnTo>
                      <a:lnTo>
                        <a:pt x="6738" y="20875"/>
                      </a:lnTo>
                      <a:lnTo>
                        <a:pt x="5841" y="20452"/>
                      </a:lnTo>
                      <a:lnTo>
                        <a:pt x="4987" y="19999"/>
                      </a:lnTo>
                      <a:lnTo>
                        <a:pt x="4188" y="19455"/>
                      </a:lnTo>
                      <a:lnTo>
                        <a:pt x="3432" y="18821"/>
                      </a:lnTo>
                      <a:lnTo>
                        <a:pt x="2760" y="18156"/>
                      </a:lnTo>
                      <a:lnTo>
                        <a:pt x="2129" y="17401"/>
                      </a:lnTo>
                      <a:lnTo>
                        <a:pt x="1597" y="16585"/>
                      </a:lnTo>
                      <a:lnTo>
                        <a:pt x="1121" y="15739"/>
                      </a:lnTo>
                      <a:lnTo>
                        <a:pt x="728" y="14833"/>
                      </a:lnTo>
                      <a:lnTo>
                        <a:pt x="406" y="13897"/>
                      </a:lnTo>
                      <a:lnTo>
                        <a:pt x="196" y="12930"/>
                      </a:lnTo>
                      <a:lnTo>
                        <a:pt x="42" y="11872"/>
                      </a:lnTo>
                      <a:lnTo>
                        <a:pt x="0" y="10815"/>
                      </a:lnTo>
                      <a:lnTo>
                        <a:pt x="42" y="9758"/>
                      </a:lnTo>
                      <a:lnTo>
                        <a:pt x="196" y="8700"/>
                      </a:lnTo>
                      <a:lnTo>
                        <a:pt x="406" y="7703"/>
                      </a:lnTo>
                      <a:lnTo>
                        <a:pt x="728" y="6767"/>
                      </a:lnTo>
                      <a:lnTo>
                        <a:pt x="1121" y="5861"/>
                      </a:lnTo>
                      <a:lnTo>
                        <a:pt x="1597" y="5015"/>
                      </a:lnTo>
                      <a:lnTo>
                        <a:pt x="2129" y="4199"/>
                      </a:lnTo>
                      <a:lnTo>
                        <a:pt x="2760" y="3474"/>
                      </a:lnTo>
                      <a:lnTo>
                        <a:pt x="3432" y="2779"/>
                      </a:lnTo>
                      <a:lnTo>
                        <a:pt x="4188" y="2145"/>
                      </a:lnTo>
                      <a:lnTo>
                        <a:pt x="4987" y="1601"/>
                      </a:lnTo>
                      <a:lnTo>
                        <a:pt x="5841" y="1148"/>
                      </a:lnTo>
                      <a:lnTo>
                        <a:pt x="6738" y="755"/>
                      </a:lnTo>
                      <a:lnTo>
                        <a:pt x="7690" y="453"/>
                      </a:lnTo>
                      <a:lnTo>
                        <a:pt x="8685" y="211"/>
                      </a:lnTo>
                      <a:lnTo>
                        <a:pt x="9735" y="60"/>
                      </a:lnTo>
                      <a:lnTo>
                        <a:pt x="10786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2" name="Freeform 140"/>
                <p:cNvSpPr/>
                <p:nvPr/>
              </p:nvSpPr>
              <p:spPr>
                <a:xfrm>
                  <a:off x="39395" y="137883"/>
                  <a:ext cx="161162" cy="555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850" y="2084"/>
                      </a:lnTo>
                      <a:lnTo>
                        <a:pt x="1853" y="4042"/>
                      </a:lnTo>
                      <a:lnTo>
                        <a:pt x="2942" y="5874"/>
                      </a:lnTo>
                      <a:lnTo>
                        <a:pt x="4119" y="7516"/>
                      </a:lnTo>
                      <a:lnTo>
                        <a:pt x="5405" y="8968"/>
                      </a:lnTo>
                      <a:lnTo>
                        <a:pt x="6779" y="10295"/>
                      </a:lnTo>
                      <a:lnTo>
                        <a:pt x="8239" y="11495"/>
                      </a:lnTo>
                      <a:lnTo>
                        <a:pt x="9808" y="12379"/>
                      </a:lnTo>
                      <a:lnTo>
                        <a:pt x="11443" y="13137"/>
                      </a:lnTo>
                      <a:lnTo>
                        <a:pt x="13143" y="13642"/>
                      </a:lnTo>
                      <a:lnTo>
                        <a:pt x="14909" y="13958"/>
                      </a:lnTo>
                      <a:lnTo>
                        <a:pt x="16761" y="14084"/>
                      </a:lnTo>
                      <a:lnTo>
                        <a:pt x="18440" y="13958"/>
                      </a:lnTo>
                      <a:lnTo>
                        <a:pt x="20052" y="13705"/>
                      </a:lnTo>
                      <a:lnTo>
                        <a:pt x="21600" y="13263"/>
                      </a:lnTo>
                      <a:lnTo>
                        <a:pt x="21012" y="14084"/>
                      </a:lnTo>
                      <a:lnTo>
                        <a:pt x="15889" y="21600"/>
                      </a:lnTo>
                      <a:lnTo>
                        <a:pt x="14255" y="21347"/>
                      </a:lnTo>
                      <a:lnTo>
                        <a:pt x="12664" y="20968"/>
                      </a:lnTo>
                      <a:lnTo>
                        <a:pt x="11138" y="20400"/>
                      </a:lnTo>
                      <a:lnTo>
                        <a:pt x="9699" y="19642"/>
                      </a:lnTo>
                      <a:lnTo>
                        <a:pt x="8326" y="18695"/>
                      </a:lnTo>
                      <a:lnTo>
                        <a:pt x="7018" y="17684"/>
                      </a:lnTo>
                      <a:lnTo>
                        <a:pt x="5841" y="16421"/>
                      </a:lnTo>
                      <a:lnTo>
                        <a:pt x="4730" y="15095"/>
                      </a:lnTo>
                      <a:lnTo>
                        <a:pt x="3727" y="13579"/>
                      </a:lnTo>
                      <a:lnTo>
                        <a:pt x="2834" y="11937"/>
                      </a:lnTo>
                      <a:lnTo>
                        <a:pt x="2027" y="10168"/>
                      </a:lnTo>
                      <a:lnTo>
                        <a:pt x="1351" y="8337"/>
                      </a:lnTo>
                      <a:lnTo>
                        <a:pt x="806" y="6379"/>
                      </a:lnTo>
                      <a:lnTo>
                        <a:pt x="414" y="4358"/>
                      </a:lnTo>
                      <a:lnTo>
                        <a:pt x="131" y="22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grpSp>
            <p:nvGrpSpPr>
              <p:cNvPr id="438" name="Group 124"/>
              <p:cNvGrpSpPr/>
              <p:nvPr/>
            </p:nvGrpSpPr>
            <p:grpSpPr>
              <a:xfrm>
                <a:off x="528702" y="370091"/>
                <a:ext cx="540788" cy="503185"/>
                <a:chOff x="0" y="0"/>
                <a:chExt cx="540786" cy="503183"/>
              </a:xfrm>
            </p:grpSpPr>
            <p:sp>
              <p:nvSpPr>
                <p:cNvPr id="424" name="Freeform 127"/>
                <p:cNvSpPr/>
                <p:nvPr/>
              </p:nvSpPr>
              <p:spPr>
                <a:xfrm>
                  <a:off x="241742" y="116394"/>
                  <a:ext cx="299045" cy="1504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452" y="0"/>
                      </a:moveTo>
                      <a:lnTo>
                        <a:pt x="8652" y="116"/>
                      </a:lnTo>
                      <a:lnTo>
                        <a:pt x="21189" y="11172"/>
                      </a:lnTo>
                      <a:lnTo>
                        <a:pt x="21213" y="11219"/>
                      </a:lnTo>
                      <a:lnTo>
                        <a:pt x="21236" y="11242"/>
                      </a:lnTo>
                      <a:lnTo>
                        <a:pt x="21260" y="11289"/>
                      </a:lnTo>
                      <a:lnTo>
                        <a:pt x="21436" y="11568"/>
                      </a:lnTo>
                      <a:lnTo>
                        <a:pt x="21471" y="11684"/>
                      </a:lnTo>
                      <a:lnTo>
                        <a:pt x="21518" y="11778"/>
                      </a:lnTo>
                      <a:lnTo>
                        <a:pt x="21530" y="11824"/>
                      </a:lnTo>
                      <a:lnTo>
                        <a:pt x="21530" y="11847"/>
                      </a:lnTo>
                      <a:lnTo>
                        <a:pt x="21541" y="11894"/>
                      </a:lnTo>
                      <a:lnTo>
                        <a:pt x="21565" y="12034"/>
                      </a:lnTo>
                      <a:lnTo>
                        <a:pt x="21577" y="12173"/>
                      </a:lnTo>
                      <a:lnTo>
                        <a:pt x="21600" y="12406"/>
                      </a:lnTo>
                      <a:lnTo>
                        <a:pt x="21588" y="12522"/>
                      </a:lnTo>
                      <a:lnTo>
                        <a:pt x="21553" y="12941"/>
                      </a:lnTo>
                      <a:lnTo>
                        <a:pt x="21541" y="12988"/>
                      </a:lnTo>
                      <a:lnTo>
                        <a:pt x="21541" y="13011"/>
                      </a:lnTo>
                      <a:lnTo>
                        <a:pt x="21530" y="13058"/>
                      </a:lnTo>
                      <a:lnTo>
                        <a:pt x="21506" y="13104"/>
                      </a:lnTo>
                      <a:lnTo>
                        <a:pt x="21494" y="13174"/>
                      </a:lnTo>
                      <a:lnTo>
                        <a:pt x="21459" y="13291"/>
                      </a:lnTo>
                      <a:lnTo>
                        <a:pt x="21412" y="13407"/>
                      </a:lnTo>
                      <a:lnTo>
                        <a:pt x="21342" y="13500"/>
                      </a:lnTo>
                      <a:lnTo>
                        <a:pt x="21295" y="13570"/>
                      </a:lnTo>
                      <a:lnTo>
                        <a:pt x="21271" y="13616"/>
                      </a:lnTo>
                      <a:lnTo>
                        <a:pt x="21248" y="13640"/>
                      </a:lnTo>
                      <a:lnTo>
                        <a:pt x="21213" y="13686"/>
                      </a:lnTo>
                      <a:lnTo>
                        <a:pt x="13253" y="21600"/>
                      </a:lnTo>
                      <a:lnTo>
                        <a:pt x="13253" y="20762"/>
                      </a:lnTo>
                      <a:lnTo>
                        <a:pt x="13242" y="20692"/>
                      </a:lnTo>
                      <a:lnTo>
                        <a:pt x="13242" y="20646"/>
                      </a:lnTo>
                      <a:lnTo>
                        <a:pt x="13230" y="20576"/>
                      </a:lnTo>
                      <a:lnTo>
                        <a:pt x="13218" y="20483"/>
                      </a:lnTo>
                      <a:lnTo>
                        <a:pt x="13218" y="20343"/>
                      </a:lnTo>
                      <a:lnTo>
                        <a:pt x="13195" y="20227"/>
                      </a:lnTo>
                      <a:lnTo>
                        <a:pt x="13183" y="20157"/>
                      </a:lnTo>
                      <a:lnTo>
                        <a:pt x="13160" y="20087"/>
                      </a:lnTo>
                      <a:lnTo>
                        <a:pt x="13124" y="20017"/>
                      </a:lnTo>
                      <a:lnTo>
                        <a:pt x="13113" y="19947"/>
                      </a:lnTo>
                      <a:lnTo>
                        <a:pt x="13077" y="19878"/>
                      </a:lnTo>
                      <a:lnTo>
                        <a:pt x="13042" y="19784"/>
                      </a:lnTo>
                      <a:lnTo>
                        <a:pt x="13007" y="19715"/>
                      </a:lnTo>
                      <a:lnTo>
                        <a:pt x="12960" y="19645"/>
                      </a:lnTo>
                      <a:lnTo>
                        <a:pt x="12913" y="19598"/>
                      </a:lnTo>
                      <a:lnTo>
                        <a:pt x="12890" y="19552"/>
                      </a:lnTo>
                      <a:lnTo>
                        <a:pt x="12866" y="19528"/>
                      </a:lnTo>
                      <a:lnTo>
                        <a:pt x="12843" y="19482"/>
                      </a:lnTo>
                      <a:lnTo>
                        <a:pt x="12831" y="19482"/>
                      </a:lnTo>
                      <a:lnTo>
                        <a:pt x="0" y="8147"/>
                      </a:lnTo>
                      <a:lnTo>
                        <a:pt x="8065" y="140"/>
                      </a:lnTo>
                      <a:lnTo>
                        <a:pt x="8264" y="23"/>
                      </a:lnTo>
                      <a:lnTo>
                        <a:pt x="8452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5" name="Freeform 128"/>
                <p:cNvSpPr/>
                <p:nvPr/>
              </p:nvSpPr>
              <p:spPr>
                <a:xfrm>
                  <a:off x="424392" y="232789"/>
                  <a:ext cx="116395" cy="734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929" y="0"/>
                      </a:moveTo>
                      <a:lnTo>
                        <a:pt x="20385" y="143"/>
                      </a:lnTo>
                      <a:lnTo>
                        <a:pt x="20780" y="476"/>
                      </a:lnTo>
                      <a:lnTo>
                        <a:pt x="21144" y="952"/>
                      </a:lnTo>
                      <a:lnTo>
                        <a:pt x="21418" y="1570"/>
                      </a:lnTo>
                      <a:lnTo>
                        <a:pt x="21570" y="2284"/>
                      </a:lnTo>
                      <a:lnTo>
                        <a:pt x="21600" y="3045"/>
                      </a:lnTo>
                      <a:lnTo>
                        <a:pt x="21509" y="3711"/>
                      </a:lnTo>
                      <a:lnTo>
                        <a:pt x="21327" y="4425"/>
                      </a:lnTo>
                      <a:lnTo>
                        <a:pt x="20992" y="4948"/>
                      </a:lnTo>
                      <a:lnTo>
                        <a:pt x="20597" y="5424"/>
                      </a:lnTo>
                      <a:lnTo>
                        <a:pt x="0" y="21600"/>
                      </a:lnTo>
                      <a:lnTo>
                        <a:pt x="0" y="15272"/>
                      </a:lnTo>
                      <a:lnTo>
                        <a:pt x="18987" y="285"/>
                      </a:lnTo>
                      <a:lnTo>
                        <a:pt x="19473" y="48"/>
                      </a:lnTo>
                      <a:lnTo>
                        <a:pt x="19929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6" name="Freeform 129"/>
                <p:cNvSpPr/>
                <p:nvPr/>
              </p:nvSpPr>
              <p:spPr>
                <a:xfrm>
                  <a:off x="0" y="241743"/>
                  <a:ext cx="290092" cy="145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61" y="0"/>
                      </a:moveTo>
                      <a:lnTo>
                        <a:pt x="21600" y="12416"/>
                      </a:lnTo>
                      <a:lnTo>
                        <a:pt x="21600" y="13849"/>
                      </a:lnTo>
                      <a:lnTo>
                        <a:pt x="13987" y="21454"/>
                      </a:lnTo>
                      <a:lnTo>
                        <a:pt x="13841" y="21576"/>
                      </a:lnTo>
                      <a:lnTo>
                        <a:pt x="13684" y="21600"/>
                      </a:lnTo>
                      <a:lnTo>
                        <a:pt x="13526" y="21576"/>
                      </a:lnTo>
                      <a:lnTo>
                        <a:pt x="13380" y="21479"/>
                      </a:lnTo>
                      <a:lnTo>
                        <a:pt x="425" y="9913"/>
                      </a:lnTo>
                      <a:lnTo>
                        <a:pt x="401" y="9865"/>
                      </a:lnTo>
                      <a:lnTo>
                        <a:pt x="279" y="9743"/>
                      </a:lnTo>
                      <a:lnTo>
                        <a:pt x="182" y="9597"/>
                      </a:lnTo>
                      <a:lnTo>
                        <a:pt x="121" y="9427"/>
                      </a:lnTo>
                      <a:lnTo>
                        <a:pt x="73" y="9233"/>
                      </a:lnTo>
                      <a:lnTo>
                        <a:pt x="61" y="9209"/>
                      </a:lnTo>
                      <a:lnTo>
                        <a:pt x="61" y="9184"/>
                      </a:lnTo>
                      <a:lnTo>
                        <a:pt x="36" y="9038"/>
                      </a:lnTo>
                      <a:lnTo>
                        <a:pt x="12" y="8747"/>
                      </a:lnTo>
                      <a:lnTo>
                        <a:pt x="0" y="8625"/>
                      </a:lnTo>
                      <a:lnTo>
                        <a:pt x="24" y="8382"/>
                      </a:lnTo>
                      <a:lnTo>
                        <a:pt x="36" y="8237"/>
                      </a:lnTo>
                      <a:lnTo>
                        <a:pt x="49" y="8067"/>
                      </a:lnTo>
                      <a:lnTo>
                        <a:pt x="49" y="8042"/>
                      </a:lnTo>
                      <a:lnTo>
                        <a:pt x="73" y="7945"/>
                      </a:lnTo>
                      <a:lnTo>
                        <a:pt x="97" y="7897"/>
                      </a:lnTo>
                      <a:lnTo>
                        <a:pt x="109" y="7848"/>
                      </a:lnTo>
                      <a:lnTo>
                        <a:pt x="146" y="7726"/>
                      </a:lnTo>
                      <a:lnTo>
                        <a:pt x="194" y="7605"/>
                      </a:lnTo>
                      <a:lnTo>
                        <a:pt x="255" y="7483"/>
                      </a:lnTo>
                      <a:lnTo>
                        <a:pt x="328" y="7411"/>
                      </a:lnTo>
                      <a:lnTo>
                        <a:pt x="340" y="7362"/>
                      </a:lnTo>
                      <a:lnTo>
                        <a:pt x="364" y="7338"/>
                      </a:lnTo>
                      <a:lnTo>
                        <a:pt x="389" y="7289"/>
                      </a:lnTo>
                      <a:lnTo>
                        <a:pt x="7661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7" name="Freeform 130"/>
                <p:cNvSpPr/>
                <p:nvPr/>
              </p:nvSpPr>
              <p:spPr>
                <a:xfrm>
                  <a:off x="125347" y="184440"/>
                  <a:ext cx="281139" cy="257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204" y="0"/>
                      </a:moveTo>
                      <a:lnTo>
                        <a:pt x="21600" y="6995"/>
                      </a:lnTo>
                      <a:lnTo>
                        <a:pt x="21600" y="17529"/>
                      </a:lnTo>
                      <a:lnTo>
                        <a:pt x="14157" y="21600"/>
                      </a:lnTo>
                      <a:lnTo>
                        <a:pt x="14157" y="11299"/>
                      </a:lnTo>
                      <a:lnTo>
                        <a:pt x="14145" y="11271"/>
                      </a:lnTo>
                      <a:lnTo>
                        <a:pt x="14145" y="11244"/>
                      </a:lnTo>
                      <a:lnTo>
                        <a:pt x="14132" y="11162"/>
                      </a:lnTo>
                      <a:lnTo>
                        <a:pt x="14120" y="11094"/>
                      </a:lnTo>
                      <a:lnTo>
                        <a:pt x="14107" y="11039"/>
                      </a:lnTo>
                      <a:lnTo>
                        <a:pt x="14082" y="10984"/>
                      </a:lnTo>
                      <a:lnTo>
                        <a:pt x="14044" y="10943"/>
                      </a:lnTo>
                      <a:lnTo>
                        <a:pt x="14019" y="10902"/>
                      </a:lnTo>
                      <a:lnTo>
                        <a:pt x="13994" y="10848"/>
                      </a:lnTo>
                      <a:lnTo>
                        <a:pt x="13944" y="10766"/>
                      </a:lnTo>
                      <a:lnTo>
                        <a:pt x="13844" y="10684"/>
                      </a:lnTo>
                      <a:lnTo>
                        <a:pt x="13793" y="10657"/>
                      </a:lnTo>
                      <a:lnTo>
                        <a:pt x="13768" y="10629"/>
                      </a:lnTo>
                      <a:lnTo>
                        <a:pt x="13693" y="10588"/>
                      </a:lnTo>
                      <a:lnTo>
                        <a:pt x="0" y="3935"/>
                      </a:ln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8" name="Freeform 131"/>
                <p:cNvSpPr/>
                <p:nvPr/>
              </p:nvSpPr>
              <p:spPr>
                <a:xfrm>
                  <a:off x="424392" y="309789"/>
                  <a:ext cx="116395" cy="734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929" y="0"/>
                      </a:moveTo>
                      <a:lnTo>
                        <a:pt x="20385" y="143"/>
                      </a:lnTo>
                      <a:lnTo>
                        <a:pt x="20780" y="429"/>
                      </a:lnTo>
                      <a:lnTo>
                        <a:pt x="21144" y="906"/>
                      </a:lnTo>
                      <a:lnTo>
                        <a:pt x="21418" y="1526"/>
                      </a:lnTo>
                      <a:lnTo>
                        <a:pt x="21570" y="2241"/>
                      </a:lnTo>
                      <a:lnTo>
                        <a:pt x="21600" y="3004"/>
                      </a:lnTo>
                      <a:lnTo>
                        <a:pt x="21509" y="3719"/>
                      </a:lnTo>
                      <a:lnTo>
                        <a:pt x="21327" y="4339"/>
                      </a:lnTo>
                      <a:lnTo>
                        <a:pt x="20992" y="4959"/>
                      </a:lnTo>
                      <a:lnTo>
                        <a:pt x="20597" y="5340"/>
                      </a:lnTo>
                      <a:lnTo>
                        <a:pt x="0" y="21600"/>
                      </a:lnTo>
                      <a:lnTo>
                        <a:pt x="0" y="15258"/>
                      </a:lnTo>
                      <a:lnTo>
                        <a:pt x="18987" y="286"/>
                      </a:lnTo>
                      <a:lnTo>
                        <a:pt x="19473" y="48"/>
                      </a:lnTo>
                      <a:lnTo>
                        <a:pt x="19929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29" name="Freeform 132"/>
                <p:cNvSpPr/>
                <p:nvPr/>
              </p:nvSpPr>
              <p:spPr>
                <a:xfrm>
                  <a:off x="0" y="329486"/>
                  <a:ext cx="290092" cy="966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4" y="0"/>
                      </a:moveTo>
                      <a:lnTo>
                        <a:pt x="813" y="0"/>
                      </a:lnTo>
                      <a:lnTo>
                        <a:pt x="1008" y="145"/>
                      </a:lnTo>
                      <a:lnTo>
                        <a:pt x="13647" y="17055"/>
                      </a:lnTo>
                      <a:lnTo>
                        <a:pt x="21600" y="5127"/>
                      </a:lnTo>
                      <a:lnTo>
                        <a:pt x="21600" y="9964"/>
                      </a:lnTo>
                      <a:lnTo>
                        <a:pt x="13987" y="21382"/>
                      </a:lnTo>
                      <a:lnTo>
                        <a:pt x="13841" y="21564"/>
                      </a:lnTo>
                      <a:lnTo>
                        <a:pt x="13684" y="21600"/>
                      </a:lnTo>
                      <a:lnTo>
                        <a:pt x="13526" y="21564"/>
                      </a:lnTo>
                      <a:lnTo>
                        <a:pt x="13380" y="21418"/>
                      </a:lnTo>
                      <a:lnTo>
                        <a:pt x="425" y="4109"/>
                      </a:lnTo>
                      <a:lnTo>
                        <a:pt x="255" y="3818"/>
                      </a:lnTo>
                      <a:lnTo>
                        <a:pt x="134" y="3418"/>
                      </a:lnTo>
                      <a:lnTo>
                        <a:pt x="49" y="2909"/>
                      </a:lnTo>
                      <a:lnTo>
                        <a:pt x="0" y="2400"/>
                      </a:lnTo>
                      <a:lnTo>
                        <a:pt x="0" y="1818"/>
                      </a:lnTo>
                      <a:lnTo>
                        <a:pt x="61" y="1236"/>
                      </a:lnTo>
                      <a:lnTo>
                        <a:pt x="158" y="764"/>
                      </a:lnTo>
                      <a:lnTo>
                        <a:pt x="304" y="400"/>
                      </a:lnTo>
                      <a:lnTo>
                        <a:pt x="449" y="109"/>
                      </a:lnTo>
                      <a:lnTo>
                        <a:pt x="644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0" name="Freeform 133"/>
                <p:cNvSpPr/>
                <p:nvPr/>
              </p:nvSpPr>
              <p:spPr>
                <a:xfrm>
                  <a:off x="0" y="406486"/>
                  <a:ext cx="290092" cy="966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4" y="0"/>
                      </a:moveTo>
                      <a:lnTo>
                        <a:pt x="813" y="0"/>
                      </a:lnTo>
                      <a:lnTo>
                        <a:pt x="1008" y="218"/>
                      </a:lnTo>
                      <a:lnTo>
                        <a:pt x="13647" y="17026"/>
                      </a:lnTo>
                      <a:lnTo>
                        <a:pt x="21600" y="5155"/>
                      </a:lnTo>
                      <a:lnTo>
                        <a:pt x="21600" y="9983"/>
                      </a:lnTo>
                      <a:lnTo>
                        <a:pt x="13987" y="21382"/>
                      </a:lnTo>
                      <a:lnTo>
                        <a:pt x="13841" y="21527"/>
                      </a:lnTo>
                      <a:lnTo>
                        <a:pt x="13684" y="21600"/>
                      </a:lnTo>
                      <a:lnTo>
                        <a:pt x="13526" y="21564"/>
                      </a:lnTo>
                      <a:lnTo>
                        <a:pt x="13380" y="21418"/>
                      </a:lnTo>
                      <a:lnTo>
                        <a:pt x="425" y="4138"/>
                      </a:lnTo>
                      <a:lnTo>
                        <a:pt x="255" y="3812"/>
                      </a:lnTo>
                      <a:lnTo>
                        <a:pt x="134" y="3412"/>
                      </a:lnTo>
                      <a:lnTo>
                        <a:pt x="49" y="2977"/>
                      </a:lnTo>
                      <a:lnTo>
                        <a:pt x="0" y="2396"/>
                      </a:lnTo>
                      <a:lnTo>
                        <a:pt x="0" y="1815"/>
                      </a:lnTo>
                      <a:lnTo>
                        <a:pt x="61" y="1307"/>
                      </a:lnTo>
                      <a:lnTo>
                        <a:pt x="158" y="799"/>
                      </a:lnTo>
                      <a:lnTo>
                        <a:pt x="304" y="436"/>
                      </a:lnTo>
                      <a:lnTo>
                        <a:pt x="449" y="182"/>
                      </a:lnTo>
                      <a:lnTo>
                        <a:pt x="644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1" name="Freeform 134"/>
                <p:cNvSpPr/>
                <p:nvPr/>
              </p:nvSpPr>
              <p:spPr>
                <a:xfrm>
                  <a:off x="424392" y="270394"/>
                  <a:ext cx="116395" cy="75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929" y="0"/>
                      </a:moveTo>
                      <a:lnTo>
                        <a:pt x="20385" y="143"/>
                      </a:lnTo>
                      <a:lnTo>
                        <a:pt x="20780" y="476"/>
                      </a:lnTo>
                      <a:lnTo>
                        <a:pt x="21144" y="952"/>
                      </a:lnTo>
                      <a:lnTo>
                        <a:pt x="21418" y="1618"/>
                      </a:lnTo>
                      <a:lnTo>
                        <a:pt x="21570" y="2284"/>
                      </a:lnTo>
                      <a:lnTo>
                        <a:pt x="21600" y="3045"/>
                      </a:lnTo>
                      <a:lnTo>
                        <a:pt x="21509" y="3711"/>
                      </a:lnTo>
                      <a:lnTo>
                        <a:pt x="21327" y="4377"/>
                      </a:lnTo>
                      <a:lnTo>
                        <a:pt x="20992" y="4948"/>
                      </a:lnTo>
                      <a:lnTo>
                        <a:pt x="20597" y="5376"/>
                      </a:lnTo>
                      <a:lnTo>
                        <a:pt x="0" y="21600"/>
                      </a:lnTo>
                      <a:lnTo>
                        <a:pt x="0" y="15272"/>
                      </a:lnTo>
                      <a:lnTo>
                        <a:pt x="18987" y="333"/>
                      </a:lnTo>
                      <a:lnTo>
                        <a:pt x="19473" y="48"/>
                      </a:lnTo>
                      <a:lnTo>
                        <a:pt x="19929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2" name="Freeform 135"/>
                <p:cNvSpPr/>
                <p:nvPr/>
              </p:nvSpPr>
              <p:spPr>
                <a:xfrm>
                  <a:off x="0" y="367091"/>
                  <a:ext cx="290092" cy="966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44" y="0"/>
                      </a:moveTo>
                      <a:lnTo>
                        <a:pt x="813" y="36"/>
                      </a:lnTo>
                      <a:lnTo>
                        <a:pt x="1008" y="182"/>
                      </a:lnTo>
                      <a:lnTo>
                        <a:pt x="13647" y="17062"/>
                      </a:lnTo>
                      <a:lnTo>
                        <a:pt x="21600" y="5155"/>
                      </a:lnTo>
                      <a:lnTo>
                        <a:pt x="21600" y="9983"/>
                      </a:lnTo>
                      <a:lnTo>
                        <a:pt x="13987" y="21382"/>
                      </a:lnTo>
                      <a:lnTo>
                        <a:pt x="13841" y="21527"/>
                      </a:lnTo>
                      <a:lnTo>
                        <a:pt x="13684" y="21600"/>
                      </a:lnTo>
                      <a:lnTo>
                        <a:pt x="13526" y="21564"/>
                      </a:lnTo>
                      <a:lnTo>
                        <a:pt x="13380" y="21418"/>
                      </a:lnTo>
                      <a:lnTo>
                        <a:pt x="425" y="4138"/>
                      </a:lnTo>
                      <a:lnTo>
                        <a:pt x="255" y="3812"/>
                      </a:lnTo>
                      <a:lnTo>
                        <a:pt x="134" y="3449"/>
                      </a:lnTo>
                      <a:lnTo>
                        <a:pt x="49" y="2941"/>
                      </a:lnTo>
                      <a:lnTo>
                        <a:pt x="0" y="2432"/>
                      </a:lnTo>
                      <a:lnTo>
                        <a:pt x="0" y="1851"/>
                      </a:lnTo>
                      <a:lnTo>
                        <a:pt x="61" y="1307"/>
                      </a:lnTo>
                      <a:lnTo>
                        <a:pt x="158" y="799"/>
                      </a:lnTo>
                      <a:lnTo>
                        <a:pt x="304" y="436"/>
                      </a:lnTo>
                      <a:lnTo>
                        <a:pt x="449" y="145"/>
                      </a:lnTo>
                      <a:lnTo>
                        <a:pt x="644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3" name="Freeform 136"/>
                <p:cNvSpPr/>
                <p:nvPr/>
              </p:nvSpPr>
              <p:spPr>
                <a:xfrm>
                  <a:off x="39395" y="98487"/>
                  <a:ext cx="250697" cy="55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548" y="2078"/>
                      </a:lnTo>
                      <a:lnTo>
                        <a:pt x="1194" y="4030"/>
                      </a:lnTo>
                      <a:lnTo>
                        <a:pt x="1896" y="5857"/>
                      </a:lnTo>
                      <a:lnTo>
                        <a:pt x="2654" y="7494"/>
                      </a:lnTo>
                      <a:lnTo>
                        <a:pt x="3483" y="9005"/>
                      </a:lnTo>
                      <a:lnTo>
                        <a:pt x="4368" y="10328"/>
                      </a:lnTo>
                      <a:lnTo>
                        <a:pt x="5309" y="11461"/>
                      </a:lnTo>
                      <a:lnTo>
                        <a:pt x="6320" y="12343"/>
                      </a:lnTo>
                      <a:lnTo>
                        <a:pt x="7373" y="13099"/>
                      </a:lnTo>
                      <a:lnTo>
                        <a:pt x="8469" y="13665"/>
                      </a:lnTo>
                      <a:lnTo>
                        <a:pt x="9606" y="13980"/>
                      </a:lnTo>
                      <a:lnTo>
                        <a:pt x="10800" y="14043"/>
                      </a:lnTo>
                      <a:lnTo>
                        <a:pt x="11994" y="13980"/>
                      </a:lnTo>
                      <a:lnTo>
                        <a:pt x="13145" y="13665"/>
                      </a:lnTo>
                      <a:lnTo>
                        <a:pt x="14255" y="13099"/>
                      </a:lnTo>
                      <a:lnTo>
                        <a:pt x="15308" y="12343"/>
                      </a:lnTo>
                      <a:lnTo>
                        <a:pt x="16305" y="11461"/>
                      </a:lnTo>
                      <a:lnTo>
                        <a:pt x="17232" y="10328"/>
                      </a:lnTo>
                      <a:lnTo>
                        <a:pt x="18131" y="9005"/>
                      </a:lnTo>
                      <a:lnTo>
                        <a:pt x="18960" y="7494"/>
                      </a:lnTo>
                      <a:lnTo>
                        <a:pt x="19732" y="5857"/>
                      </a:lnTo>
                      <a:lnTo>
                        <a:pt x="20434" y="4030"/>
                      </a:lnTo>
                      <a:lnTo>
                        <a:pt x="21052" y="2078"/>
                      </a:lnTo>
                      <a:lnTo>
                        <a:pt x="21600" y="0"/>
                      </a:lnTo>
                      <a:lnTo>
                        <a:pt x="21530" y="2141"/>
                      </a:lnTo>
                      <a:lnTo>
                        <a:pt x="21361" y="4219"/>
                      </a:lnTo>
                      <a:lnTo>
                        <a:pt x="21108" y="6234"/>
                      </a:lnTo>
                      <a:lnTo>
                        <a:pt x="20771" y="8124"/>
                      </a:lnTo>
                      <a:lnTo>
                        <a:pt x="20364" y="9950"/>
                      </a:lnTo>
                      <a:lnTo>
                        <a:pt x="19887" y="11650"/>
                      </a:lnTo>
                      <a:lnTo>
                        <a:pt x="19339" y="13224"/>
                      </a:lnTo>
                      <a:lnTo>
                        <a:pt x="18721" y="14736"/>
                      </a:lnTo>
                      <a:lnTo>
                        <a:pt x="18047" y="16121"/>
                      </a:lnTo>
                      <a:lnTo>
                        <a:pt x="17317" y="17255"/>
                      </a:lnTo>
                      <a:lnTo>
                        <a:pt x="16516" y="18388"/>
                      </a:lnTo>
                      <a:lnTo>
                        <a:pt x="15673" y="19333"/>
                      </a:lnTo>
                      <a:lnTo>
                        <a:pt x="14775" y="20089"/>
                      </a:lnTo>
                      <a:lnTo>
                        <a:pt x="13848" y="20718"/>
                      </a:lnTo>
                      <a:lnTo>
                        <a:pt x="12864" y="21222"/>
                      </a:lnTo>
                      <a:lnTo>
                        <a:pt x="11853" y="21474"/>
                      </a:lnTo>
                      <a:lnTo>
                        <a:pt x="10800" y="21600"/>
                      </a:lnTo>
                      <a:lnTo>
                        <a:pt x="9761" y="21474"/>
                      </a:lnTo>
                      <a:lnTo>
                        <a:pt x="8750" y="21222"/>
                      </a:lnTo>
                      <a:lnTo>
                        <a:pt x="7780" y="20718"/>
                      </a:lnTo>
                      <a:lnTo>
                        <a:pt x="6825" y="20089"/>
                      </a:lnTo>
                      <a:lnTo>
                        <a:pt x="5941" y="19333"/>
                      </a:lnTo>
                      <a:lnTo>
                        <a:pt x="5098" y="18388"/>
                      </a:lnTo>
                      <a:lnTo>
                        <a:pt x="4312" y="17255"/>
                      </a:lnTo>
                      <a:lnTo>
                        <a:pt x="3567" y="16121"/>
                      </a:lnTo>
                      <a:lnTo>
                        <a:pt x="2893" y="14736"/>
                      </a:lnTo>
                      <a:lnTo>
                        <a:pt x="2275" y="13224"/>
                      </a:lnTo>
                      <a:lnTo>
                        <a:pt x="1727" y="11650"/>
                      </a:lnTo>
                      <a:lnTo>
                        <a:pt x="1250" y="9950"/>
                      </a:lnTo>
                      <a:lnTo>
                        <a:pt x="829" y="8124"/>
                      </a:lnTo>
                      <a:lnTo>
                        <a:pt x="506" y="6234"/>
                      </a:lnTo>
                      <a:lnTo>
                        <a:pt x="253" y="4219"/>
                      </a:lnTo>
                      <a:lnTo>
                        <a:pt x="84" y="214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4" name="Freeform 137"/>
                <p:cNvSpPr/>
                <p:nvPr/>
              </p:nvSpPr>
              <p:spPr>
                <a:xfrm>
                  <a:off x="39395" y="177278"/>
                  <a:ext cx="84163" cy="46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614" y="2458"/>
                      </a:lnTo>
                      <a:lnTo>
                        <a:pt x="3476" y="4841"/>
                      </a:lnTo>
                      <a:lnTo>
                        <a:pt x="5545" y="6927"/>
                      </a:lnTo>
                      <a:lnTo>
                        <a:pt x="7779" y="8863"/>
                      </a:lnTo>
                      <a:lnTo>
                        <a:pt x="10221" y="10651"/>
                      </a:lnTo>
                      <a:lnTo>
                        <a:pt x="12828" y="12141"/>
                      </a:lnTo>
                      <a:lnTo>
                        <a:pt x="15559" y="13481"/>
                      </a:lnTo>
                      <a:lnTo>
                        <a:pt x="18538" y="14599"/>
                      </a:lnTo>
                      <a:lnTo>
                        <a:pt x="21600" y="15418"/>
                      </a:lnTo>
                      <a:lnTo>
                        <a:pt x="16179" y="20408"/>
                      </a:lnTo>
                      <a:lnTo>
                        <a:pt x="14814" y="21600"/>
                      </a:lnTo>
                      <a:lnTo>
                        <a:pt x="12497" y="20334"/>
                      </a:lnTo>
                      <a:lnTo>
                        <a:pt x="10345" y="18844"/>
                      </a:lnTo>
                      <a:lnTo>
                        <a:pt x="8400" y="17280"/>
                      </a:lnTo>
                      <a:lnTo>
                        <a:pt x="6621" y="15492"/>
                      </a:lnTo>
                      <a:lnTo>
                        <a:pt x="5007" y="13630"/>
                      </a:lnTo>
                      <a:lnTo>
                        <a:pt x="3600" y="11619"/>
                      </a:lnTo>
                      <a:lnTo>
                        <a:pt x="2441" y="9534"/>
                      </a:lnTo>
                      <a:lnTo>
                        <a:pt x="1448" y="7299"/>
                      </a:lnTo>
                      <a:lnTo>
                        <a:pt x="745" y="4990"/>
                      </a:lnTo>
                      <a:lnTo>
                        <a:pt x="248" y="24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5" name="Freeform 138"/>
                <p:cNvSpPr/>
                <p:nvPr/>
              </p:nvSpPr>
              <p:spPr>
                <a:xfrm>
                  <a:off x="39395" y="214882"/>
                  <a:ext cx="34024" cy="286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3548" y="3456"/>
                      </a:lnTo>
                      <a:lnTo>
                        <a:pt x="7617" y="6912"/>
                      </a:lnTo>
                      <a:lnTo>
                        <a:pt x="11896" y="9998"/>
                      </a:lnTo>
                      <a:lnTo>
                        <a:pt x="16696" y="12960"/>
                      </a:lnTo>
                      <a:lnTo>
                        <a:pt x="21600" y="15552"/>
                      </a:lnTo>
                      <a:lnTo>
                        <a:pt x="11583" y="21600"/>
                      </a:lnTo>
                      <a:lnTo>
                        <a:pt x="8452" y="18391"/>
                      </a:lnTo>
                      <a:lnTo>
                        <a:pt x="5635" y="15058"/>
                      </a:lnTo>
                      <a:lnTo>
                        <a:pt x="3443" y="11479"/>
                      </a:lnTo>
                      <a:lnTo>
                        <a:pt x="1774" y="7776"/>
                      </a:lnTo>
                      <a:lnTo>
                        <a:pt x="626" y="38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6" name="Freeform 139"/>
                <p:cNvSpPr/>
                <p:nvPr/>
              </p:nvSpPr>
              <p:spPr>
                <a:xfrm>
                  <a:off x="39395" y="0"/>
                  <a:ext cx="250697" cy="116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786" y="0"/>
                      </a:moveTo>
                      <a:lnTo>
                        <a:pt x="11865" y="60"/>
                      </a:lnTo>
                      <a:lnTo>
                        <a:pt x="12901" y="211"/>
                      </a:lnTo>
                      <a:lnTo>
                        <a:pt x="13896" y="453"/>
                      </a:lnTo>
                      <a:lnTo>
                        <a:pt x="14848" y="755"/>
                      </a:lnTo>
                      <a:lnTo>
                        <a:pt x="15759" y="1148"/>
                      </a:lnTo>
                      <a:lnTo>
                        <a:pt x="16613" y="1601"/>
                      </a:lnTo>
                      <a:lnTo>
                        <a:pt x="17412" y="2145"/>
                      </a:lnTo>
                      <a:lnTo>
                        <a:pt x="18154" y="2779"/>
                      </a:lnTo>
                      <a:lnTo>
                        <a:pt x="18840" y="3474"/>
                      </a:lnTo>
                      <a:lnTo>
                        <a:pt x="19443" y="4199"/>
                      </a:lnTo>
                      <a:lnTo>
                        <a:pt x="20003" y="5015"/>
                      </a:lnTo>
                      <a:lnTo>
                        <a:pt x="20465" y="5861"/>
                      </a:lnTo>
                      <a:lnTo>
                        <a:pt x="20872" y="6767"/>
                      </a:lnTo>
                      <a:lnTo>
                        <a:pt x="21180" y="7703"/>
                      </a:lnTo>
                      <a:lnTo>
                        <a:pt x="21404" y="8700"/>
                      </a:lnTo>
                      <a:lnTo>
                        <a:pt x="21544" y="9758"/>
                      </a:lnTo>
                      <a:lnTo>
                        <a:pt x="21600" y="10815"/>
                      </a:lnTo>
                      <a:lnTo>
                        <a:pt x="21544" y="11872"/>
                      </a:lnTo>
                      <a:lnTo>
                        <a:pt x="21404" y="12930"/>
                      </a:lnTo>
                      <a:lnTo>
                        <a:pt x="21180" y="13897"/>
                      </a:lnTo>
                      <a:lnTo>
                        <a:pt x="20872" y="14833"/>
                      </a:lnTo>
                      <a:lnTo>
                        <a:pt x="20465" y="15739"/>
                      </a:lnTo>
                      <a:lnTo>
                        <a:pt x="20003" y="16585"/>
                      </a:lnTo>
                      <a:lnTo>
                        <a:pt x="19443" y="17401"/>
                      </a:lnTo>
                      <a:lnTo>
                        <a:pt x="18840" y="18156"/>
                      </a:lnTo>
                      <a:lnTo>
                        <a:pt x="18154" y="18821"/>
                      </a:lnTo>
                      <a:lnTo>
                        <a:pt x="17412" y="19455"/>
                      </a:lnTo>
                      <a:lnTo>
                        <a:pt x="16613" y="19999"/>
                      </a:lnTo>
                      <a:lnTo>
                        <a:pt x="15759" y="20452"/>
                      </a:lnTo>
                      <a:lnTo>
                        <a:pt x="14848" y="20875"/>
                      </a:lnTo>
                      <a:lnTo>
                        <a:pt x="13896" y="21177"/>
                      </a:lnTo>
                      <a:lnTo>
                        <a:pt x="12901" y="21419"/>
                      </a:lnTo>
                      <a:lnTo>
                        <a:pt x="11865" y="21540"/>
                      </a:lnTo>
                      <a:lnTo>
                        <a:pt x="10786" y="21600"/>
                      </a:lnTo>
                      <a:lnTo>
                        <a:pt x="9735" y="21540"/>
                      </a:lnTo>
                      <a:lnTo>
                        <a:pt x="8685" y="21419"/>
                      </a:lnTo>
                      <a:lnTo>
                        <a:pt x="7690" y="21177"/>
                      </a:lnTo>
                      <a:lnTo>
                        <a:pt x="6738" y="20875"/>
                      </a:lnTo>
                      <a:lnTo>
                        <a:pt x="5841" y="20452"/>
                      </a:lnTo>
                      <a:lnTo>
                        <a:pt x="4987" y="19999"/>
                      </a:lnTo>
                      <a:lnTo>
                        <a:pt x="4188" y="19455"/>
                      </a:lnTo>
                      <a:lnTo>
                        <a:pt x="3432" y="18821"/>
                      </a:lnTo>
                      <a:lnTo>
                        <a:pt x="2760" y="18156"/>
                      </a:lnTo>
                      <a:lnTo>
                        <a:pt x="2129" y="17401"/>
                      </a:lnTo>
                      <a:lnTo>
                        <a:pt x="1597" y="16585"/>
                      </a:lnTo>
                      <a:lnTo>
                        <a:pt x="1121" y="15739"/>
                      </a:lnTo>
                      <a:lnTo>
                        <a:pt x="728" y="14833"/>
                      </a:lnTo>
                      <a:lnTo>
                        <a:pt x="406" y="13897"/>
                      </a:lnTo>
                      <a:lnTo>
                        <a:pt x="196" y="12930"/>
                      </a:lnTo>
                      <a:lnTo>
                        <a:pt x="42" y="11872"/>
                      </a:lnTo>
                      <a:lnTo>
                        <a:pt x="0" y="10815"/>
                      </a:lnTo>
                      <a:lnTo>
                        <a:pt x="42" y="9758"/>
                      </a:lnTo>
                      <a:lnTo>
                        <a:pt x="196" y="8700"/>
                      </a:lnTo>
                      <a:lnTo>
                        <a:pt x="406" y="7703"/>
                      </a:lnTo>
                      <a:lnTo>
                        <a:pt x="728" y="6767"/>
                      </a:lnTo>
                      <a:lnTo>
                        <a:pt x="1121" y="5861"/>
                      </a:lnTo>
                      <a:lnTo>
                        <a:pt x="1597" y="5015"/>
                      </a:lnTo>
                      <a:lnTo>
                        <a:pt x="2129" y="4199"/>
                      </a:lnTo>
                      <a:lnTo>
                        <a:pt x="2760" y="3474"/>
                      </a:lnTo>
                      <a:lnTo>
                        <a:pt x="3432" y="2779"/>
                      </a:lnTo>
                      <a:lnTo>
                        <a:pt x="4188" y="2145"/>
                      </a:lnTo>
                      <a:lnTo>
                        <a:pt x="4987" y="1601"/>
                      </a:lnTo>
                      <a:lnTo>
                        <a:pt x="5841" y="1148"/>
                      </a:lnTo>
                      <a:lnTo>
                        <a:pt x="6738" y="755"/>
                      </a:lnTo>
                      <a:lnTo>
                        <a:pt x="7690" y="453"/>
                      </a:lnTo>
                      <a:lnTo>
                        <a:pt x="8685" y="211"/>
                      </a:lnTo>
                      <a:lnTo>
                        <a:pt x="9735" y="60"/>
                      </a:lnTo>
                      <a:lnTo>
                        <a:pt x="10786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37" name="Freeform 140"/>
                <p:cNvSpPr/>
                <p:nvPr/>
              </p:nvSpPr>
              <p:spPr>
                <a:xfrm>
                  <a:off x="39395" y="137883"/>
                  <a:ext cx="161162" cy="555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850" y="2084"/>
                      </a:lnTo>
                      <a:lnTo>
                        <a:pt x="1853" y="4042"/>
                      </a:lnTo>
                      <a:lnTo>
                        <a:pt x="2942" y="5874"/>
                      </a:lnTo>
                      <a:lnTo>
                        <a:pt x="4119" y="7516"/>
                      </a:lnTo>
                      <a:lnTo>
                        <a:pt x="5405" y="8968"/>
                      </a:lnTo>
                      <a:lnTo>
                        <a:pt x="6779" y="10295"/>
                      </a:lnTo>
                      <a:lnTo>
                        <a:pt x="8239" y="11495"/>
                      </a:lnTo>
                      <a:lnTo>
                        <a:pt x="9808" y="12379"/>
                      </a:lnTo>
                      <a:lnTo>
                        <a:pt x="11443" y="13137"/>
                      </a:lnTo>
                      <a:lnTo>
                        <a:pt x="13143" y="13642"/>
                      </a:lnTo>
                      <a:lnTo>
                        <a:pt x="14909" y="13958"/>
                      </a:lnTo>
                      <a:lnTo>
                        <a:pt x="16761" y="14084"/>
                      </a:lnTo>
                      <a:lnTo>
                        <a:pt x="18440" y="13958"/>
                      </a:lnTo>
                      <a:lnTo>
                        <a:pt x="20052" y="13705"/>
                      </a:lnTo>
                      <a:lnTo>
                        <a:pt x="21600" y="13263"/>
                      </a:lnTo>
                      <a:lnTo>
                        <a:pt x="21012" y="14084"/>
                      </a:lnTo>
                      <a:lnTo>
                        <a:pt x="15889" y="21600"/>
                      </a:lnTo>
                      <a:lnTo>
                        <a:pt x="14255" y="21347"/>
                      </a:lnTo>
                      <a:lnTo>
                        <a:pt x="12664" y="20968"/>
                      </a:lnTo>
                      <a:lnTo>
                        <a:pt x="11138" y="20400"/>
                      </a:lnTo>
                      <a:lnTo>
                        <a:pt x="9699" y="19642"/>
                      </a:lnTo>
                      <a:lnTo>
                        <a:pt x="8326" y="18695"/>
                      </a:lnTo>
                      <a:lnTo>
                        <a:pt x="7018" y="17684"/>
                      </a:lnTo>
                      <a:lnTo>
                        <a:pt x="5841" y="16421"/>
                      </a:lnTo>
                      <a:lnTo>
                        <a:pt x="4730" y="15095"/>
                      </a:lnTo>
                      <a:lnTo>
                        <a:pt x="3727" y="13579"/>
                      </a:lnTo>
                      <a:lnTo>
                        <a:pt x="2834" y="11937"/>
                      </a:lnTo>
                      <a:lnTo>
                        <a:pt x="2027" y="10168"/>
                      </a:lnTo>
                      <a:lnTo>
                        <a:pt x="1351" y="8337"/>
                      </a:lnTo>
                      <a:lnTo>
                        <a:pt x="806" y="6379"/>
                      </a:lnTo>
                      <a:lnTo>
                        <a:pt x="414" y="4358"/>
                      </a:lnTo>
                      <a:lnTo>
                        <a:pt x="131" y="22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</p:grpSp>
        <p:sp>
          <p:nvSpPr>
            <p:cNvPr id="440" name="Aggregation"/>
            <p:cNvSpPr/>
            <p:nvPr/>
          </p:nvSpPr>
          <p:spPr>
            <a:xfrm>
              <a:off x="0" y="845619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Aggregation </a:t>
              </a:r>
            </a:p>
          </p:txBody>
        </p:sp>
      </p:grpSp>
      <p:grpSp>
        <p:nvGrpSpPr>
          <p:cNvPr id="444" name="Group"/>
          <p:cNvGrpSpPr/>
          <p:nvPr/>
        </p:nvGrpSpPr>
        <p:grpSpPr>
          <a:xfrm>
            <a:off x="6638449" y="4420362"/>
            <a:ext cx="1714907" cy="1270001"/>
            <a:chOff x="0" y="0"/>
            <a:chExt cx="1714905" cy="1270000"/>
          </a:xfrm>
        </p:grpSpPr>
        <p:sp>
          <p:nvSpPr>
            <p:cNvPr id="442" name="?"/>
            <p:cNvSpPr/>
            <p:nvPr/>
          </p:nvSpPr>
          <p:spPr>
            <a:xfrm>
              <a:off x="444905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66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?</a:t>
              </a:r>
            </a:p>
          </p:txBody>
        </p:sp>
        <p:sp>
          <p:nvSpPr>
            <p:cNvPr id="443" name="Accounting for Uncertainty"/>
            <p:cNvSpPr/>
            <p:nvPr/>
          </p:nvSpPr>
          <p:spPr>
            <a:xfrm>
              <a:off x="0" y="916736"/>
              <a:ext cx="145999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r>
                <a:t>Accounting for Uncertainty </a:t>
              </a:r>
            </a:p>
          </p:txBody>
        </p:sp>
      </p:grpSp>
      <p:grpSp>
        <p:nvGrpSpPr>
          <p:cNvPr id="452" name="Group"/>
          <p:cNvGrpSpPr/>
          <p:nvPr/>
        </p:nvGrpSpPr>
        <p:grpSpPr>
          <a:xfrm>
            <a:off x="3640644" y="4773816"/>
            <a:ext cx="1658984" cy="1633989"/>
            <a:chOff x="0" y="0"/>
            <a:chExt cx="1658983" cy="1633988"/>
          </a:xfrm>
        </p:grpSpPr>
        <p:sp>
          <p:nvSpPr>
            <p:cNvPr id="445" name="Group"/>
            <p:cNvSpPr txBox="1"/>
            <p:nvPr/>
          </p:nvSpPr>
          <p:spPr>
            <a:xfrm>
              <a:off x="0" y="640745"/>
              <a:ext cx="1658984" cy="993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/>
            </a:lstStyle>
            <a:p>
              <a:r>
                <a:t>Executive Communication</a:t>
              </a:r>
            </a:p>
          </p:txBody>
        </p:sp>
        <p:grpSp>
          <p:nvGrpSpPr>
            <p:cNvPr id="451" name="Group"/>
            <p:cNvGrpSpPr/>
            <p:nvPr/>
          </p:nvGrpSpPr>
          <p:grpSpPr>
            <a:xfrm>
              <a:off x="47831" y="-1"/>
              <a:ext cx="1563321" cy="657751"/>
              <a:chOff x="0" y="0"/>
              <a:chExt cx="1563319" cy="657749"/>
            </a:xfrm>
          </p:grpSpPr>
          <p:grpSp>
            <p:nvGrpSpPr>
              <p:cNvPr id="448" name="Group"/>
              <p:cNvGrpSpPr/>
              <p:nvPr/>
            </p:nvGrpSpPr>
            <p:grpSpPr>
              <a:xfrm>
                <a:off x="-1" y="-1"/>
                <a:ext cx="1563321" cy="657751"/>
                <a:chOff x="0" y="0"/>
                <a:chExt cx="1563319" cy="657749"/>
              </a:xfrm>
            </p:grpSpPr>
            <p:sp>
              <p:nvSpPr>
                <p:cNvPr id="446" name="Freeform 11"/>
                <p:cNvSpPr/>
                <p:nvPr/>
              </p:nvSpPr>
              <p:spPr>
                <a:xfrm flipH="1">
                  <a:off x="797632" y="0"/>
                  <a:ext cx="765688" cy="657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11596" y="20"/>
                      </a:lnTo>
                      <a:lnTo>
                        <a:pt x="12384" y="111"/>
                      </a:lnTo>
                      <a:lnTo>
                        <a:pt x="13154" y="242"/>
                      </a:lnTo>
                      <a:lnTo>
                        <a:pt x="13915" y="434"/>
                      </a:lnTo>
                      <a:lnTo>
                        <a:pt x="14634" y="666"/>
                      </a:lnTo>
                      <a:lnTo>
                        <a:pt x="15343" y="939"/>
                      </a:lnTo>
                      <a:lnTo>
                        <a:pt x="16018" y="1282"/>
                      </a:lnTo>
                      <a:lnTo>
                        <a:pt x="16676" y="1645"/>
                      </a:lnTo>
                      <a:lnTo>
                        <a:pt x="17290" y="2049"/>
                      </a:lnTo>
                      <a:lnTo>
                        <a:pt x="17879" y="2503"/>
                      </a:lnTo>
                      <a:lnTo>
                        <a:pt x="18433" y="2988"/>
                      </a:lnTo>
                      <a:lnTo>
                        <a:pt x="18943" y="3502"/>
                      </a:lnTo>
                      <a:lnTo>
                        <a:pt x="19419" y="4058"/>
                      </a:lnTo>
                      <a:lnTo>
                        <a:pt x="19852" y="4643"/>
                      </a:lnTo>
                      <a:lnTo>
                        <a:pt x="20241" y="5269"/>
                      </a:lnTo>
                      <a:lnTo>
                        <a:pt x="20596" y="5905"/>
                      </a:lnTo>
                      <a:lnTo>
                        <a:pt x="20890" y="6561"/>
                      </a:lnTo>
                      <a:lnTo>
                        <a:pt x="21141" y="7257"/>
                      </a:lnTo>
                      <a:lnTo>
                        <a:pt x="21340" y="7964"/>
                      </a:lnTo>
                      <a:lnTo>
                        <a:pt x="21479" y="8701"/>
                      </a:lnTo>
                      <a:lnTo>
                        <a:pt x="21565" y="9437"/>
                      </a:lnTo>
                      <a:lnTo>
                        <a:pt x="21600" y="10194"/>
                      </a:lnTo>
                      <a:lnTo>
                        <a:pt x="21565" y="10961"/>
                      </a:lnTo>
                      <a:lnTo>
                        <a:pt x="21479" y="11698"/>
                      </a:lnTo>
                      <a:lnTo>
                        <a:pt x="21340" y="12435"/>
                      </a:lnTo>
                      <a:lnTo>
                        <a:pt x="21141" y="13142"/>
                      </a:lnTo>
                      <a:lnTo>
                        <a:pt x="20890" y="13828"/>
                      </a:lnTo>
                      <a:lnTo>
                        <a:pt x="20596" y="14494"/>
                      </a:lnTo>
                      <a:lnTo>
                        <a:pt x="20241" y="15130"/>
                      </a:lnTo>
                      <a:lnTo>
                        <a:pt x="19852" y="15746"/>
                      </a:lnTo>
                      <a:lnTo>
                        <a:pt x="19419" y="16331"/>
                      </a:lnTo>
                      <a:lnTo>
                        <a:pt x="18943" y="16876"/>
                      </a:lnTo>
                      <a:lnTo>
                        <a:pt x="18433" y="17401"/>
                      </a:lnTo>
                      <a:lnTo>
                        <a:pt x="17879" y="17896"/>
                      </a:lnTo>
                      <a:lnTo>
                        <a:pt x="17290" y="18340"/>
                      </a:lnTo>
                      <a:lnTo>
                        <a:pt x="16676" y="18754"/>
                      </a:lnTo>
                      <a:lnTo>
                        <a:pt x="16018" y="19117"/>
                      </a:lnTo>
                      <a:lnTo>
                        <a:pt x="15343" y="19440"/>
                      </a:lnTo>
                      <a:lnTo>
                        <a:pt x="14634" y="19723"/>
                      </a:lnTo>
                      <a:lnTo>
                        <a:pt x="13915" y="19965"/>
                      </a:lnTo>
                      <a:lnTo>
                        <a:pt x="13154" y="20157"/>
                      </a:lnTo>
                      <a:lnTo>
                        <a:pt x="12384" y="20278"/>
                      </a:lnTo>
                      <a:lnTo>
                        <a:pt x="11596" y="20369"/>
                      </a:lnTo>
                      <a:lnTo>
                        <a:pt x="10800" y="20399"/>
                      </a:lnTo>
                      <a:lnTo>
                        <a:pt x="10090" y="20379"/>
                      </a:lnTo>
                      <a:lnTo>
                        <a:pt x="9389" y="20308"/>
                      </a:lnTo>
                      <a:lnTo>
                        <a:pt x="8697" y="20207"/>
                      </a:lnTo>
                      <a:lnTo>
                        <a:pt x="8013" y="20046"/>
                      </a:lnTo>
                      <a:lnTo>
                        <a:pt x="7347" y="19864"/>
                      </a:lnTo>
                      <a:lnTo>
                        <a:pt x="6689" y="19632"/>
                      </a:lnTo>
                      <a:lnTo>
                        <a:pt x="6049" y="19359"/>
                      </a:lnTo>
                      <a:lnTo>
                        <a:pt x="2821" y="21519"/>
                      </a:lnTo>
                      <a:lnTo>
                        <a:pt x="2700" y="21580"/>
                      </a:lnTo>
                      <a:lnTo>
                        <a:pt x="2562" y="21600"/>
                      </a:lnTo>
                      <a:lnTo>
                        <a:pt x="2414" y="21570"/>
                      </a:lnTo>
                      <a:lnTo>
                        <a:pt x="2276" y="21499"/>
                      </a:lnTo>
                      <a:lnTo>
                        <a:pt x="2172" y="21368"/>
                      </a:lnTo>
                      <a:lnTo>
                        <a:pt x="2094" y="21237"/>
                      </a:lnTo>
                      <a:lnTo>
                        <a:pt x="2051" y="21065"/>
                      </a:lnTo>
                      <a:lnTo>
                        <a:pt x="2060" y="20893"/>
                      </a:lnTo>
                      <a:lnTo>
                        <a:pt x="2613" y="16866"/>
                      </a:lnTo>
                      <a:lnTo>
                        <a:pt x="2181" y="16341"/>
                      </a:lnTo>
                      <a:lnTo>
                        <a:pt x="1774" y="15816"/>
                      </a:lnTo>
                      <a:lnTo>
                        <a:pt x="1402" y="15251"/>
                      </a:lnTo>
                      <a:lnTo>
                        <a:pt x="1082" y="14666"/>
                      </a:lnTo>
                      <a:lnTo>
                        <a:pt x="796" y="14060"/>
                      </a:lnTo>
                      <a:lnTo>
                        <a:pt x="554" y="13444"/>
                      </a:lnTo>
                      <a:lnTo>
                        <a:pt x="355" y="12819"/>
                      </a:lnTo>
                      <a:lnTo>
                        <a:pt x="190" y="12183"/>
                      </a:lnTo>
                      <a:lnTo>
                        <a:pt x="87" y="11527"/>
                      </a:lnTo>
                      <a:lnTo>
                        <a:pt x="17" y="10861"/>
                      </a:lnTo>
                      <a:lnTo>
                        <a:pt x="0" y="10194"/>
                      </a:lnTo>
                      <a:lnTo>
                        <a:pt x="26" y="9437"/>
                      </a:lnTo>
                      <a:lnTo>
                        <a:pt x="113" y="8701"/>
                      </a:lnTo>
                      <a:lnTo>
                        <a:pt x="260" y="7964"/>
                      </a:lnTo>
                      <a:lnTo>
                        <a:pt x="459" y="7257"/>
                      </a:lnTo>
                      <a:lnTo>
                        <a:pt x="701" y="6561"/>
                      </a:lnTo>
                      <a:lnTo>
                        <a:pt x="1004" y="5905"/>
                      </a:lnTo>
                      <a:lnTo>
                        <a:pt x="1341" y="5269"/>
                      </a:lnTo>
                      <a:lnTo>
                        <a:pt x="1739" y="4643"/>
                      </a:lnTo>
                      <a:lnTo>
                        <a:pt x="2172" y="4058"/>
                      </a:lnTo>
                      <a:lnTo>
                        <a:pt x="2639" y="3502"/>
                      </a:lnTo>
                      <a:lnTo>
                        <a:pt x="3167" y="2988"/>
                      </a:lnTo>
                      <a:lnTo>
                        <a:pt x="3713" y="2503"/>
                      </a:lnTo>
                      <a:lnTo>
                        <a:pt x="4301" y="2049"/>
                      </a:lnTo>
                      <a:lnTo>
                        <a:pt x="4924" y="1645"/>
                      </a:lnTo>
                      <a:lnTo>
                        <a:pt x="5564" y="1282"/>
                      </a:lnTo>
                      <a:lnTo>
                        <a:pt x="6248" y="939"/>
                      </a:lnTo>
                      <a:lnTo>
                        <a:pt x="6949" y="666"/>
                      </a:lnTo>
                      <a:lnTo>
                        <a:pt x="7676" y="434"/>
                      </a:lnTo>
                      <a:lnTo>
                        <a:pt x="8429" y="242"/>
                      </a:lnTo>
                      <a:lnTo>
                        <a:pt x="9199" y="111"/>
                      </a:lnTo>
                      <a:lnTo>
                        <a:pt x="9987" y="2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447" name="Freeform 11"/>
                <p:cNvSpPr/>
                <p:nvPr/>
              </p:nvSpPr>
              <p:spPr>
                <a:xfrm>
                  <a:off x="0" y="0"/>
                  <a:ext cx="765687" cy="657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11596" y="20"/>
                      </a:lnTo>
                      <a:lnTo>
                        <a:pt x="12384" y="111"/>
                      </a:lnTo>
                      <a:lnTo>
                        <a:pt x="13154" y="242"/>
                      </a:lnTo>
                      <a:lnTo>
                        <a:pt x="13915" y="434"/>
                      </a:lnTo>
                      <a:lnTo>
                        <a:pt x="14634" y="666"/>
                      </a:lnTo>
                      <a:lnTo>
                        <a:pt x="15343" y="939"/>
                      </a:lnTo>
                      <a:lnTo>
                        <a:pt x="16018" y="1282"/>
                      </a:lnTo>
                      <a:lnTo>
                        <a:pt x="16676" y="1645"/>
                      </a:lnTo>
                      <a:lnTo>
                        <a:pt x="17290" y="2049"/>
                      </a:lnTo>
                      <a:lnTo>
                        <a:pt x="17879" y="2503"/>
                      </a:lnTo>
                      <a:lnTo>
                        <a:pt x="18433" y="2988"/>
                      </a:lnTo>
                      <a:lnTo>
                        <a:pt x="18943" y="3502"/>
                      </a:lnTo>
                      <a:lnTo>
                        <a:pt x="19419" y="4058"/>
                      </a:lnTo>
                      <a:lnTo>
                        <a:pt x="19852" y="4643"/>
                      </a:lnTo>
                      <a:lnTo>
                        <a:pt x="20241" y="5269"/>
                      </a:lnTo>
                      <a:lnTo>
                        <a:pt x="20596" y="5905"/>
                      </a:lnTo>
                      <a:lnTo>
                        <a:pt x="20890" y="6561"/>
                      </a:lnTo>
                      <a:lnTo>
                        <a:pt x="21141" y="7257"/>
                      </a:lnTo>
                      <a:lnTo>
                        <a:pt x="21340" y="7964"/>
                      </a:lnTo>
                      <a:lnTo>
                        <a:pt x="21479" y="8701"/>
                      </a:lnTo>
                      <a:lnTo>
                        <a:pt x="21565" y="9437"/>
                      </a:lnTo>
                      <a:lnTo>
                        <a:pt x="21600" y="10194"/>
                      </a:lnTo>
                      <a:lnTo>
                        <a:pt x="21565" y="10961"/>
                      </a:lnTo>
                      <a:lnTo>
                        <a:pt x="21479" y="11698"/>
                      </a:lnTo>
                      <a:lnTo>
                        <a:pt x="21340" y="12435"/>
                      </a:lnTo>
                      <a:lnTo>
                        <a:pt x="21141" y="13142"/>
                      </a:lnTo>
                      <a:lnTo>
                        <a:pt x="20890" y="13828"/>
                      </a:lnTo>
                      <a:lnTo>
                        <a:pt x="20596" y="14494"/>
                      </a:lnTo>
                      <a:lnTo>
                        <a:pt x="20241" y="15130"/>
                      </a:lnTo>
                      <a:lnTo>
                        <a:pt x="19852" y="15746"/>
                      </a:lnTo>
                      <a:lnTo>
                        <a:pt x="19419" y="16331"/>
                      </a:lnTo>
                      <a:lnTo>
                        <a:pt x="18943" y="16876"/>
                      </a:lnTo>
                      <a:lnTo>
                        <a:pt x="18433" y="17401"/>
                      </a:lnTo>
                      <a:lnTo>
                        <a:pt x="17879" y="17896"/>
                      </a:lnTo>
                      <a:lnTo>
                        <a:pt x="17290" y="18340"/>
                      </a:lnTo>
                      <a:lnTo>
                        <a:pt x="16676" y="18754"/>
                      </a:lnTo>
                      <a:lnTo>
                        <a:pt x="16018" y="19117"/>
                      </a:lnTo>
                      <a:lnTo>
                        <a:pt x="15343" y="19440"/>
                      </a:lnTo>
                      <a:lnTo>
                        <a:pt x="14634" y="19723"/>
                      </a:lnTo>
                      <a:lnTo>
                        <a:pt x="13915" y="19965"/>
                      </a:lnTo>
                      <a:lnTo>
                        <a:pt x="13154" y="20157"/>
                      </a:lnTo>
                      <a:lnTo>
                        <a:pt x="12384" y="20278"/>
                      </a:lnTo>
                      <a:lnTo>
                        <a:pt x="11596" y="20369"/>
                      </a:lnTo>
                      <a:lnTo>
                        <a:pt x="10800" y="20399"/>
                      </a:lnTo>
                      <a:lnTo>
                        <a:pt x="10090" y="20379"/>
                      </a:lnTo>
                      <a:lnTo>
                        <a:pt x="9389" y="20308"/>
                      </a:lnTo>
                      <a:lnTo>
                        <a:pt x="8697" y="20207"/>
                      </a:lnTo>
                      <a:lnTo>
                        <a:pt x="8013" y="20046"/>
                      </a:lnTo>
                      <a:lnTo>
                        <a:pt x="7347" y="19864"/>
                      </a:lnTo>
                      <a:lnTo>
                        <a:pt x="6689" y="19632"/>
                      </a:lnTo>
                      <a:lnTo>
                        <a:pt x="6049" y="19359"/>
                      </a:lnTo>
                      <a:lnTo>
                        <a:pt x="2821" y="21519"/>
                      </a:lnTo>
                      <a:lnTo>
                        <a:pt x="2700" y="21580"/>
                      </a:lnTo>
                      <a:lnTo>
                        <a:pt x="2562" y="21600"/>
                      </a:lnTo>
                      <a:lnTo>
                        <a:pt x="2414" y="21570"/>
                      </a:lnTo>
                      <a:lnTo>
                        <a:pt x="2276" y="21499"/>
                      </a:lnTo>
                      <a:lnTo>
                        <a:pt x="2172" y="21368"/>
                      </a:lnTo>
                      <a:lnTo>
                        <a:pt x="2094" y="21237"/>
                      </a:lnTo>
                      <a:lnTo>
                        <a:pt x="2051" y="21065"/>
                      </a:lnTo>
                      <a:lnTo>
                        <a:pt x="2060" y="20893"/>
                      </a:lnTo>
                      <a:lnTo>
                        <a:pt x="2613" y="16866"/>
                      </a:lnTo>
                      <a:lnTo>
                        <a:pt x="2181" y="16341"/>
                      </a:lnTo>
                      <a:lnTo>
                        <a:pt x="1774" y="15816"/>
                      </a:lnTo>
                      <a:lnTo>
                        <a:pt x="1402" y="15251"/>
                      </a:lnTo>
                      <a:lnTo>
                        <a:pt x="1082" y="14666"/>
                      </a:lnTo>
                      <a:lnTo>
                        <a:pt x="796" y="14060"/>
                      </a:lnTo>
                      <a:lnTo>
                        <a:pt x="554" y="13444"/>
                      </a:lnTo>
                      <a:lnTo>
                        <a:pt x="355" y="12819"/>
                      </a:lnTo>
                      <a:lnTo>
                        <a:pt x="190" y="12183"/>
                      </a:lnTo>
                      <a:lnTo>
                        <a:pt x="87" y="11527"/>
                      </a:lnTo>
                      <a:lnTo>
                        <a:pt x="17" y="10861"/>
                      </a:lnTo>
                      <a:lnTo>
                        <a:pt x="0" y="10194"/>
                      </a:lnTo>
                      <a:lnTo>
                        <a:pt x="26" y="9437"/>
                      </a:lnTo>
                      <a:lnTo>
                        <a:pt x="113" y="8701"/>
                      </a:lnTo>
                      <a:lnTo>
                        <a:pt x="260" y="7964"/>
                      </a:lnTo>
                      <a:lnTo>
                        <a:pt x="459" y="7257"/>
                      </a:lnTo>
                      <a:lnTo>
                        <a:pt x="701" y="6561"/>
                      </a:lnTo>
                      <a:lnTo>
                        <a:pt x="1004" y="5905"/>
                      </a:lnTo>
                      <a:lnTo>
                        <a:pt x="1341" y="5269"/>
                      </a:lnTo>
                      <a:lnTo>
                        <a:pt x="1739" y="4643"/>
                      </a:lnTo>
                      <a:lnTo>
                        <a:pt x="2172" y="4058"/>
                      </a:lnTo>
                      <a:lnTo>
                        <a:pt x="2639" y="3502"/>
                      </a:lnTo>
                      <a:lnTo>
                        <a:pt x="3167" y="2988"/>
                      </a:lnTo>
                      <a:lnTo>
                        <a:pt x="3713" y="2503"/>
                      </a:lnTo>
                      <a:lnTo>
                        <a:pt x="4301" y="2049"/>
                      </a:lnTo>
                      <a:lnTo>
                        <a:pt x="4924" y="1645"/>
                      </a:lnTo>
                      <a:lnTo>
                        <a:pt x="5564" y="1282"/>
                      </a:lnTo>
                      <a:lnTo>
                        <a:pt x="6248" y="939"/>
                      </a:lnTo>
                      <a:lnTo>
                        <a:pt x="6949" y="666"/>
                      </a:lnTo>
                      <a:lnTo>
                        <a:pt x="7676" y="434"/>
                      </a:lnTo>
                      <a:lnTo>
                        <a:pt x="8429" y="242"/>
                      </a:lnTo>
                      <a:lnTo>
                        <a:pt x="9199" y="111"/>
                      </a:lnTo>
                      <a:lnTo>
                        <a:pt x="9987" y="2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FFD479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sp>
            <p:nvSpPr>
              <p:cNvPr id="449" name="$"/>
              <p:cNvSpPr txBox="1"/>
              <p:nvPr/>
            </p:nvSpPr>
            <p:spPr>
              <a:xfrm>
                <a:off x="251998" y="96218"/>
                <a:ext cx="282356" cy="4653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2400">
                    <a:solidFill>
                      <a:srgbClr val="000000"/>
                    </a:solidFill>
                  </a:defRPr>
                </a:lvl1pPr>
              </a:lstStyle>
              <a:p>
                <a:r>
                  <a:t>$</a:t>
                </a:r>
              </a:p>
            </p:txBody>
          </p:sp>
          <p:sp>
            <p:nvSpPr>
              <p:cNvPr id="450" name="$"/>
              <p:cNvSpPr txBox="1"/>
              <p:nvPr/>
            </p:nvSpPr>
            <p:spPr>
              <a:xfrm>
                <a:off x="1043689" y="96218"/>
                <a:ext cx="282357" cy="4653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2400">
                    <a:solidFill>
                      <a:srgbClr val="000000"/>
                    </a:solidFill>
                  </a:defRPr>
                </a:lvl1pPr>
              </a:lstStyle>
              <a:p>
                <a:r>
                  <a:t>$</a:t>
                </a: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1" animBg="1" advAuto="0"/>
      <p:bldP spid="441" grpId="2" animBg="1" advAuto="0"/>
      <p:bldP spid="444" grpId="4" animBg="1" advAuto="0"/>
      <p:bldP spid="452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ommon concerns about CRQ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Common concerns about CRQ</a:t>
            </a:r>
          </a:p>
        </p:txBody>
      </p:sp>
      <p:sp>
        <p:nvSpPr>
          <p:cNvPr id="455" name="Scope clarity…"/>
          <p:cNvSpPr txBox="1">
            <a:spLocks noGrp="1"/>
          </p:cNvSpPr>
          <p:nvPr>
            <p:ph type="body" sz="quarter" idx="1"/>
          </p:nvPr>
        </p:nvSpPr>
        <p:spPr>
          <a:xfrm>
            <a:off x="2252835" y="3925850"/>
            <a:ext cx="2982747" cy="231627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2800"/>
            </a:pPr>
            <a:r>
              <a:t>Scope clarity</a:t>
            </a:r>
          </a:p>
          <a:p>
            <a:pPr>
              <a:spcBef>
                <a:spcPts val="1200"/>
              </a:spcBef>
              <a:defRPr sz="2800"/>
            </a:pPr>
            <a:r>
              <a:t>Model quality</a:t>
            </a:r>
          </a:p>
          <a:p>
            <a:pPr>
              <a:spcBef>
                <a:spcPts val="1200"/>
              </a:spcBef>
              <a:defRPr sz="2800"/>
            </a:pPr>
            <a:r>
              <a:t>Data quality</a:t>
            </a:r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8000" y="6231020"/>
            <a:ext cx="230273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462" name="Group"/>
          <p:cNvGrpSpPr/>
          <p:nvPr/>
        </p:nvGrpSpPr>
        <p:grpSpPr>
          <a:xfrm>
            <a:off x="2506610" y="1852476"/>
            <a:ext cx="1688361" cy="2605067"/>
            <a:chOff x="0" y="0"/>
            <a:chExt cx="1688359" cy="2605066"/>
          </a:xfrm>
        </p:grpSpPr>
        <p:grpSp>
          <p:nvGrpSpPr>
            <p:cNvPr id="460" name="Group 269"/>
            <p:cNvGrpSpPr/>
            <p:nvPr/>
          </p:nvGrpSpPr>
          <p:grpSpPr>
            <a:xfrm>
              <a:off x="464496" y="0"/>
              <a:ext cx="1223864" cy="1227918"/>
              <a:chOff x="0" y="0"/>
              <a:chExt cx="1223863" cy="1227917"/>
            </a:xfrm>
          </p:grpSpPr>
          <p:sp>
            <p:nvSpPr>
              <p:cNvPr id="457" name="Freeform 271"/>
              <p:cNvSpPr/>
              <p:nvPr/>
            </p:nvSpPr>
            <p:spPr>
              <a:xfrm>
                <a:off x="504349" y="674556"/>
                <a:ext cx="44959" cy="44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94" y="0"/>
                    </a:moveTo>
                    <a:lnTo>
                      <a:pt x="14275" y="563"/>
                    </a:lnTo>
                    <a:lnTo>
                      <a:pt x="17092" y="2066"/>
                    </a:lnTo>
                    <a:lnTo>
                      <a:pt x="19534" y="4508"/>
                    </a:lnTo>
                    <a:lnTo>
                      <a:pt x="21037" y="7325"/>
                    </a:lnTo>
                    <a:lnTo>
                      <a:pt x="21600" y="10706"/>
                    </a:lnTo>
                    <a:lnTo>
                      <a:pt x="21037" y="14275"/>
                    </a:lnTo>
                    <a:lnTo>
                      <a:pt x="19534" y="17092"/>
                    </a:lnTo>
                    <a:lnTo>
                      <a:pt x="17092" y="19534"/>
                    </a:lnTo>
                    <a:lnTo>
                      <a:pt x="14275" y="21037"/>
                    </a:lnTo>
                    <a:lnTo>
                      <a:pt x="10894" y="21600"/>
                    </a:lnTo>
                    <a:lnTo>
                      <a:pt x="7513" y="21037"/>
                    </a:lnTo>
                    <a:lnTo>
                      <a:pt x="4508" y="19534"/>
                    </a:lnTo>
                    <a:lnTo>
                      <a:pt x="2254" y="17092"/>
                    </a:lnTo>
                    <a:lnTo>
                      <a:pt x="563" y="14275"/>
                    </a:lnTo>
                    <a:lnTo>
                      <a:pt x="0" y="10706"/>
                    </a:lnTo>
                    <a:lnTo>
                      <a:pt x="563" y="7325"/>
                    </a:lnTo>
                    <a:lnTo>
                      <a:pt x="2254" y="4508"/>
                    </a:lnTo>
                    <a:lnTo>
                      <a:pt x="4508" y="2066"/>
                    </a:lnTo>
                    <a:lnTo>
                      <a:pt x="7513" y="563"/>
                    </a:lnTo>
                    <a:lnTo>
                      <a:pt x="10894" y="0"/>
                    </a:lnTo>
                    <a:close/>
                  </a:path>
                </a:pathLst>
              </a:custGeom>
              <a:solidFill>
                <a:srgbClr val="FFD4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58" name="Freeform 272"/>
              <p:cNvSpPr/>
              <p:nvPr/>
            </p:nvSpPr>
            <p:spPr>
              <a:xfrm>
                <a:off x="0" y="97260"/>
                <a:ext cx="1126604" cy="11306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05" y="0"/>
                    </a:moveTo>
                    <a:lnTo>
                      <a:pt x="18605" y="2590"/>
                    </a:lnTo>
                    <a:lnTo>
                      <a:pt x="18626" y="2724"/>
                    </a:lnTo>
                    <a:lnTo>
                      <a:pt x="18683" y="2836"/>
                    </a:lnTo>
                    <a:lnTo>
                      <a:pt x="18768" y="2921"/>
                    </a:lnTo>
                    <a:lnTo>
                      <a:pt x="18881" y="2970"/>
                    </a:lnTo>
                    <a:lnTo>
                      <a:pt x="19008" y="2998"/>
                    </a:lnTo>
                    <a:lnTo>
                      <a:pt x="21600" y="2998"/>
                    </a:lnTo>
                    <a:lnTo>
                      <a:pt x="20103" y="4497"/>
                    </a:lnTo>
                    <a:lnTo>
                      <a:pt x="20039" y="4547"/>
                    </a:lnTo>
                    <a:lnTo>
                      <a:pt x="19975" y="4582"/>
                    </a:lnTo>
                    <a:lnTo>
                      <a:pt x="19891" y="4603"/>
                    </a:lnTo>
                    <a:lnTo>
                      <a:pt x="19820" y="4610"/>
                    </a:lnTo>
                    <a:lnTo>
                      <a:pt x="17560" y="4610"/>
                    </a:lnTo>
                    <a:lnTo>
                      <a:pt x="10397" y="11775"/>
                    </a:lnTo>
                    <a:lnTo>
                      <a:pt x="10306" y="11838"/>
                    </a:lnTo>
                    <a:lnTo>
                      <a:pt x="10214" y="11880"/>
                    </a:lnTo>
                    <a:lnTo>
                      <a:pt x="10108" y="11894"/>
                    </a:lnTo>
                    <a:lnTo>
                      <a:pt x="10009" y="11880"/>
                    </a:lnTo>
                    <a:lnTo>
                      <a:pt x="9903" y="11838"/>
                    </a:lnTo>
                    <a:lnTo>
                      <a:pt x="9825" y="11775"/>
                    </a:lnTo>
                    <a:lnTo>
                      <a:pt x="9755" y="11690"/>
                    </a:lnTo>
                    <a:lnTo>
                      <a:pt x="9712" y="11592"/>
                    </a:lnTo>
                    <a:lnTo>
                      <a:pt x="9698" y="11486"/>
                    </a:lnTo>
                    <a:lnTo>
                      <a:pt x="9712" y="11381"/>
                    </a:lnTo>
                    <a:lnTo>
                      <a:pt x="9755" y="11289"/>
                    </a:lnTo>
                    <a:lnTo>
                      <a:pt x="9825" y="11198"/>
                    </a:lnTo>
                    <a:lnTo>
                      <a:pt x="10630" y="10395"/>
                    </a:lnTo>
                    <a:lnTo>
                      <a:pt x="10468" y="10332"/>
                    </a:lnTo>
                    <a:lnTo>
                      <a:pt x="10291" y="10290"/>
                    </a:lnTo>
                    <a:lnTo>
                      <a:pt x="10108" y="10276"/>
                    </a:lnTo>
                    <a:lnTo>
                      <a:pt x="9889" y="10290"/>
                    </a:lnTo>
                    <a:lnTo>
                      <a:pt x="9684" y="10353"/>
                    </a:lnTo>
                    <a:lnTo>
                      <a:pt x="9493" y="10438"/>
                    </a:lnTo>
                    <a:lnTo>
                      <a:pt x="9324" y="10564"/>
                    </a:lnTo>
                    <a:lnTo>
                      <a:pt x="9182" y="10712"/>
                    </a:lnTo>
                    <a:lnTo>
                      <a:pt x="9062" y="10881"/>
                    </a:lnTo>
                    <a:lnTo>
                      <a:pt x="8964" y="11071"/>
                    </a:lnTo>
                    <a:lnTo>
                      <a:pt x="8914" y="11275"/>
                    </a:lnTo>
                    <a:lnTo>
                      <a:pt x="8893" y="11486"/>
                    </a:lnTo>
                    <a:lnTo>
                      <a:pt x="8914" y="11704"/>
                    </a:lnTo>
                    <a:lnTo>
                      <a:pt x="8964" y="11909"/>
                    </a:lnTo>
                    <a:lnTo>
                      <a:pt x="9062" y="12099"/>
                    </a:lnTo>
                    <a:lnTo>
                      <a:pt x="9182" y="12267"/>
                    </a:lnTo>
                    <a:lnTo>
                      <a:pt x="9324" y="12415"/>
                    </a:lnTo>
                    <a:lnTo>
                      <a:pt x="9493" y="12542"/>
                    </a:lnTo>
                    <a:lnTo>
                      <a:pt x="9684" y="12626"/>
                    </a:lnTo>
                    <a:lnTo>
                      <a:pt x="9889" y="12676"/>
                    </a:lnTo>
                    <a:lnTo>
                      <a:pt x="10108" y="12704"/>
                    </a:lnTo>
                    <a:lnTo>
                      <a:pt x="10320" y="12676"/>
                    </a:lnTo>
                    <a:lnTo>
                      <a:pt x="10525" y="12619"/>
                    </a:lnTo>
                    <a:lnTo>
                      <a:pt x="10729" y="12528"/>
                    </a:lnTo>
                    <a:lnTo>
                      <a:pt x="10913" y="12401"/>
                    </a:lnTo>
                    <a:lnTo>
                      <a:pt x="11068" y="12260"/>
                    </a:lnTo>
                    <a:lnTo>
                      <a:pt x="11203" y="12099"/>
                    </a:lnTo>
                    <a:lnTo>
                      <a:pt x="11196" y="12099"/>
                    </a:lnTo>
                    <a:lnTo>
                      <a:pt x="11203" y="12099"/>
                    </a:lnTo>
                    <a:lnTo>
                      <a:pt x="11203" y="12091"/>
                    </a:lnTo>
                    <a:lnTo>
                      <a:pt x="12771" y="10529"/>
                    </a:lnTo>
                    <a:lnTo>
                      <a:pt x="12863" y="10832"/>
                    </a:lnTo>
                    <a:lnTo>
                      <a:pt x="12919" y="11155"/>
                    </a:lnTo>
                    <a:lnTo>
                      <a:pt x="12933" y="11486"/>
                    </a:lnTo>
                    <a:lnTo>
                      <a:pt x="12912" y="11845"/>
                    </a:lnTo>
                    <a:lnTo>
                      <a:pt x="12855" y="12190"/>
                    </a:lnTo>
                    <a:lnTo>
                      <a:pt x="12742" y="12514"/>
                    </a:lnTo>
                    <a:lnTo>
                      <a:pt x="12608" y="12816"/>
                    </a:lnTo>
                    <a:lnTo>
                      <a:pt x="12432" y="13105"/>
                    </a:lnTo>
                    <a:lnTo>
                      <a:pt x="12227" y="13365"/>
                    </a:lnTo>
                    <a:lnTo>
                      <a:pt x="11987" y="13605"/>
                    </a:lnTo>
                    <a:lnTo>
                      <a:pt x="11725" y="13816"/>
                    </a:lnTo>
                    <a:lnTo>
                      <a:pt x="11436" y="13992"/>
                    </a:lnTo>
                    <a:lnTo>
                      <a:pt x="11125" y="14126"/>
                    </a:lnTo>
                    <a:lnTo>
                      <a:pt x="10807" y="14231"/>
                    </a:lnTo>
                    <a:lnTo>
                      <a:pt x="10461" y="14294"/>
                    </a:lnTo>
                    <a:lnTo>
                      <a:pt x="10108" y="14316"/>
                    </a:lnTo>
                    <a:lnTo>
                      <a:pt x="9748" y="14294"/>
                    </a:lnTo>
                    <a:lnTo>
                      <a:pt x="9416" y="14231"/>
                    </a:lnTo>
                    <a:lnTo>
                      <a:pt x="9084" y="14126"/>
                    </a:lnTo>
                    <a:lnTo>
                      <a:pt x="8780" y="13992"/>
                    </a:lnTo>
                    <a:lnTo>
                      <a:pt x="8490" y="13816"/>
                    </a:lnTo>
                    <a:lnTo>
                      <a:pt x="8229" y="13605"/>
                    </a:lnTo>
                    <a:lnTo>
                      <a:pt x="7996" y="13365"/>
                    </a:lnTo>
                    <a:lnTo>
                      <a:pt x="7784" y="13105"/>
                    </a:lnTo>
                    <a:lnTo>
                      <a:pt x="7607" y="12816"/>
                    </a:lnTo>
                    <a:lnTo>
                      <a:pt x="7466" y="12514"/>
                    </a:lnTo>
                    <a:lnTo>
                      <a:pt x="7360" y="12190"/>
                    </a:lnTo>
                    <a:lnTo>
                      <a:pt x="7297" y="11845"/>
                    </a:lnTo>
                    <a:lnTo>
                      <a:pt x="7275" y="11486"/>
                    </a:lnTo>
                    <a:lnTo>
                      <a:pt x="7297" y="11134"/>
                    </a:lnTo>
                    <a:lnTo>
                      <a:pt x="7360" y="10789"/>
                    </a:lnTo>
                    <a:lnTo>
                      <a:pt x="7466" y="10466"/>
                    </a:lnTo>
                    <a:lnTo>
                      <a:pt x="7607" y="10163"/>
                    </a:lnTo>
                    <a:lnTo>
                      <a:pt x="7784" y="9874"/>
                    </a:lnTo>
                    <a:lnTo>
                      <a:pt x="7996" y="9614"/>
                    </a:lnTo>
                    <a:lnTo>
                      <a:pt x="8229" y="9368"/>
                    </a:lnTo>
                    <a:lnTo>
                      <a:pt x="8490" y="9164"/>
                    </a:lnTo>
                    <a:lnTo>
                      <a:pt x="8780" y="8988"/>
                    </a:lnTo>
                    <a:lnTo>
                      <a:pt x="9084" y="8854"/>
                    </a:lnTo>
                    <a:lnTo>
                      <a:pt x="9416" y="8748"/>
                    </a:lnTo>
                    <a:lnTo>
                      <a:pt x="9748" y="8685"/>
                    </a:lnTo>
                    <a:lnTo>
                      <a:pt x="10108" y="8664"/>
                    </a:lnTo>
                    <a:lnTo>
                      <a:pt x="10419" y="8678"/>
                    </a:lnTo>
                    <a:lnTo>
                      <a:pt x="10722" y="8727"/>
                    </a:lnTo>
                    <a:lnTo>
                      <a:pt x="11012" y="8805"/>
                    </a:lnTo>
                    <a:lnTo>
                      <a:pt x="11287" y="8924"/>
                    </a:lnTo>
                    <a:lnTo>
                      <a:pt x="11549" y="9065"/>
                    </a:lnTo>
                    <a:lnTo>
                      <a:pt x="11803" y="9234"/>
                    </a:lnTo>
                    <a:lnTo>
                      <a:pt x="12382" y="8643"/>
                    </a:lnTo>
                    <a:lnTo>
                      <a:pt x="12100" y="8446"/>
                    </a:lnTo>
                    <a:lnTo>
                      <a:pt x="11810" y="8270"/>
                    </a:lnTo>
                    <a:lnTo>
                      <a:pt x="11492" y="8129"/>
                    </a:lnTo>
                    <a:lnTo>
                      <a:pt x="11160" y="8009"/>
                    </a:lnTo>
                    <a:lnTo>
                      <a:pt x="10828" y="7918"/>
                    </a:lnTo>
                    <a:lnTo>
                      <a:pt x="10468" y="7869"/>
                    </a:lnTo>
                    <a:lnTo>
                      <a:pt x="10108" y="7848"/>
                    </a:lnTo>
                    <a:lnTo>
                      <a:pt x="9712" y="7869"/>
                    </a:lnTo>
                    <a:lnTo>
                      <a:pt x="9324" y="7939"/>
                    </a:lnTo>
                    <a:lnTo>
                      <a:pt x="8956" y="8038"/>
                    </a:lnTo>
                    <a:lnTo>
                      <a:pt x="8610" y="8178"/>
                    </a:lnTo>
                    <a:lnTo>
                      <a:pt x="8271" y="8347"/>
                    </a:lnTo>
                    <a:lnTo>
                      <a:pt x="7953" y="8551"/>
                    </a:lnTo>
                    <a:lnTo>
                      <a:pt x="7671" y="8784"/>
                    </a:lnTo>
                    <a:lnTo>
                      <a:pt x="7410" y="9051"/>
                    </a:lnTo>
                    <a:lnTo>
                      <a:pt x="7176" y="9340"/>
                    </a:lnTo>
                    <a:lnTo>
                      <a:pt x="6965" y="9656"/>
                    </a:lnTo>
                    <a:lnTo>
                      <a:pt x="6795" y="9987"/>
                    </a:lnTo>
                    <a:lnTo>
                      <a:pt x="6654" y="10339"/>
                    </a:lnTo>
                    <a:lnTo>
                      <a:pt x="6548" y="10712"/>
                    </a:lnTo>
                    <a:lnTo>
                      <a:pt x="6484" y="11092"/>
                    </a:lnTo>
                    <a:lnTo>
                      <a:pt x="6470" y="11486"/>
                    </a:lnTo>
                    <a:lnTo>
                      <a:pt x="6484" y="11887"/>
                    </a:lnTo>
                    <a:lnTo>
                      <a:pt x="6548" y="12267"/>
                    </a:lnTo>
                    <a:lnTo>
                      <a:pt x="6654" y="12633"/>
                    </a:lnTo>
                    <a:lnTo>
                      <a:pt x="6795" y="12992"/>
                    </a:lnTo>
                    <a:lnTo>
                      <a:pt x="6965" y="13323"/>
                    </a:lnTo>
                    <a:lnTo>
                      <a:pt x="7176" y="13640"/>
                    </a:lnTo>
                    <a:lnTo>
                      <a:pt x="7410" y="13921"/>
                    </a:lnTo>
                    <a:lnTo>
                      <a:pt x="7671" y="14189"/>
                    </a:lnTo>
                    <a:lnTo>
                      <a:pt x="7953" y="14428"/>
                    </a:lnTo>
                    <a:lnTo>
                      <a:pt x="8271" y="14632"/>
                    </a:lnTo>
                    <a:lnTo>
                      <a:pt x="8610" y="14801"/>
                    </a:lnTo>
                    <a:lnTo>
                      <a:pt x="8956" y="14942"/>
                    </a:lnTo>
                    <a:lnTo>
                      <a:pt x="9324" y="15040"/>
                    </a:lnTo>
                    <a:lnTo>
                      <a:pt x="9712" y="15111"/>
                    </a:lnTo>
                    <a:lnTo>
                      <a:pt x="10108" y="15132"/>
                    </a:lnTo>
                    <a:lnTo>
                      <a:pt x="10503" y="15111"/>
                    </a:lnTo>
                    <a:lnTo>
                      <a:pt x="10885" y="15040"/>
                    </a:lnTo>
                    <a:lnTo>
                      <a:pt x="11259" y="14942"/>
                    </a:lnTo>
                    <a:lnTo>
                      <a:pt x="11612" y="14801"/>
                    </a:lnTo>
                    <a:lnTo>
                      <a:pt x="11937" y="14632"/>
                    </a:lnTo>
                    <a:lnTo>
                      <a:pt x="12255" y="14428"/>
                    </a:lnTo>
                    <a:lnTo>
                      <a:pt x="12545" y="14189"/>
                    </a:lnTo>
                    <a:lnTo>
                      <a:pt x="12813" y="13921"/>
                    </a:lnTo>
                    <a:lnTo>
                      <a:pt x="13046" y="13640"/>
                    </a:lnTo>
                    <a:lnTo>
                      <a:pt x="13251" y="13323"/>
                    </a:lnTo>
                    <a:lnTo>
                      <a:pt x="13428" y="12992"/>
                    </a:lnTo>
                    <a:lnTo>
                      <a:pt x="13569" y="12633"/>
                    </a:lnTo>
                    <a:lnTo>
                      <a:pt x="13661" y="12267"/>
                    </a:lnTo>
                    <a:lnTo>
                      <a:pt x="13724" y="11887"/>
                    </a:lnTo>
                    <a:lnTo>
                      <a:pt x="13745" y="11486"/>
                    </a:lnTo>
                    <a:lnTo>
                      <a:pt x="13731" y="11155"/>
                    </a:lnTo>
                    <a:lnTo>
                      <a:pt x="13689" y="10825"/>
                    </a:lnTo>
                    <a:lnTo>
                      <a:pt x="13611" y="10515"/>
                    </a:lnTo>
                    <a:lnTo>
                      <a:pt x="13505" y="10205"/>
                    </a:lnTo>
                    <a:lnTo>
                      <a:pt x="13385" y="9910"/>
                    </a:lnTo>
                    <a:lnTo>
                      <a:pt x="15165" y="8143"/>
                    </a:lnTo>
                    <a:lnTo>
                      <a:pt x="15419" y="8558"/>
                    </a:lnTo>
                    <a:lnTo>
                      <a:pt x="15646" y="9002"/>
                    </a:lnTo>
                    <a:lnTo>
                      <a:pt x="15829" y="9473"/>
                    </a:lnTo>
                    <a:lnTo>
                      <a:pt x="15978" y="9959"/>
                    </a:lnTo>
                    <a:lnTo>
                      <a:pt x="16083" y="10452"/>
                    </a:lnTo>
                    <a:lnTo>
                      <a:pt x="16147" y="10965"/>
                    </a:lnTo>
                    <a:lnTo>
                      <a:pt x="16175" y="11486"/>
                    </a:lnTo>
                    <a:lnTo>
                      <a:pt x="16147" y="12014"/>
                    </a:lnTo>
                    <a:lnTo>
                      <a:pt x="16083" y="12528"/>
                    </a:lnTo>
                    <a:lnTo>
                      <a:pt x="15985" y="13013"/>
                    </a:lnTo>
                    <a:lnTo>
                      <a:pt x="15836" y="13499"/>
                    </a:lnTo>
                    <a:lnTo>
                      <a:pt x="15646" y="13957"/>
                    </a:lnTo>
                    <a:lnTo>
                      <a:pt x="15427" y="14407"/>
                    </a:lnTo>
                    <a:lnTo>
                      <a:pt x="15172" y="14822"/>
                    </a:lnTo>
                    <a:lnTo>
                      <a:pt x="14883" y="15223"/>
                    </a:lnTo>
                    <a:lnTo>
                      <a:pt x="14572" y="15596"/>
                    </a:lnTo>
                    <a:lnTo>
                      <a:pt x="14219" y="15941"/>
                    </a:lnTo>
                    <a:lnTo>
                      <a:pt x="13844" y="16265"/>
                    </a:lnTo>
                    <a:lnTo>
                      <a:pt x="13449" y="16554"/>
                    </a:lnTo>
                    <a:lnTo>
                      <a:pt x="13025" y="16807"/>
                    </a:lnTo>
                    <a:lnTo>
                      <a:pt x="12587" y="17025"/>
                    </a:lnTo>
                    <a:lnTo>
                      <a:pt x="12114" y="17208"/>
                    </a:lnTo>
                    <a:lnTo>
                      <a:pt x="11641" y="17356"/>
                    </a:lnTo>
                    <a:lnTo>
                      <a:pt x="11139" y="17469"/>
                    </a:lnTo>
                    <a:lnTo>
                      <a:pt x="10630" y="17532"/>
                    </a:lnTo>
                    <a:lnTo>
                      <a:pt x="10108" y="17553"/>
                    </a:lnTo>
                    <a:lnTo>
                      <a:pt x="9585" y="17532"/>
                    </a:lnTo>
                    <a:lnTo>
                      <a:pt x="9077" y="17469"/>
                    </a:lnTo>
                    <a:lnTo>
                      <a:pt x="8582" y="17356"/>
                    </a:lnTo>
                    <a:lnTo>
                      <a:pt x="8095" y="17208"/>
                    </a:lnTo>
                    <a:lnTo>
                      <a:pt x="7636" y="17025"/>
                    </a:lnTo>
                    <a:lnTo>
                      <a:pt x="7191" y="16807"/>
                    </a:lnTo>
                    <a:lnTo>
                      <a:pt x="6767" y="16554"/>
                    </a:lnTo>
                    <a:lnTo>
                      <a:pt x="6364" y="16265"/>
                    </a:lnTo>
                    <a:lnTo>
                      <a:pt x="5997" y="15941"/>
                    </a:lnTo>
                    <a:lnTo>
                      <a:pt x="5651" y="15596"/>
                    </a:lnTo>
                    <a:lnTo>
                      <a:pt x="5326" y="15223"/>
                    </a:lnTo>
                    <a:lnTo>
                      <a:pt x="5043" y="14822"/>
                    </a:lnTo>
                    <a:lnTo>
                      <a:pt x="4789" y="14407"/>
                    </a:lnTo>
                    <a:lnTo>
                      <a:pt x="4563" y="13957"/>
                    </a:lnTo>
                    <a:lnTo>
                      <a:pt x="4386" y="13499"/>
                    </a:lnTo>
                    <a:lnTo>
                      <a:pt x="4238" y="13013"/>
                    </a:lnTo>
                    <a:lnTo>
                      <a:pt x="4125" y="12528"/>
                    </a:lnTo>
                    <a:lnTo>
                      <a:pt x="4061" y="12014"/>
                    </a:lnTo>
                    <a:lnTo>
                      <a:pt x="4040" y="11486"/>
                    </a:lnTo>
                    <a:lnTo>
                      <a:pt x="4061" y="10965"/>
                    </a:lnTo>
                    <a:lnTo>
                      <a:pt x="4125" y="10452"/>
                    </a:lnTo>
                    <a:lnTo>
                      <a:pt x="4238" y="9959"/>
                    </a:lnTo>
                    <a:lnTo>
                      <a:pt x="4386" y="9480"/>
                    </a:lnTo>
                    <a:lnTo>
                      <a:pt x="4563" y="9016"/>
                    </a:lnTo>
                    <a:lnTo>
                      <a:pt x="4789" y="8572"/>
                    </a:lnTo>
                    <a:lnTo>
                      <a:pt x="5043" y="8150"/>
                    </a:lnTo>
                    <a:lnTo>
                      <a:pt x="5326" y="7756"/>
                    </a:lnTo>
                    <a:lnTo>
                      <a:pt x="5651" y="7383"/>
                    </a:lnTo>
                    <a:lnTo>
                      <a:pt x="5997" y="7038"/>
                    </a:lnTo>
                    <a:lnTo>
                      <a:pt x="6364" y="6714"/>
                    </a:lnTo>
                    <a:lnTo>
                      <a:pt x="6767" y="6426"/>
                    </a:lnTo>
                    <a:lnTo>
                      <a:pt x="7191" y="6172"/>
                    </a:lnTo>
                    <a:lnTo>
                      <a:pt x="7636" y="5954"/>
                    </a:lnTo>
                    <a:lnTo>
                      <a:pt x="8095" y="5771"/>
                    </a:lnTo>
                    <a:lnTo>
                      <a:pt x="8582" y="5616"/>
                    </a:lnTo>
                    <a:lnTo>
                      <a:pt x="9077" y="5511"/>
                    </a:lnTo>
                    <a:lnTo>
                      <a:pt x="9585" y="5448"/>
                    </a:lnTo>
                    <a:lnTo>
                      <a:pt x="10108" y="5426"/>
                    </a:lnTo>
                    <a:lnTo>
                      <a:pt x="10616" y="5448"/>
                    </a:lnTo>
                    <a:lnTo>
                      <a:pt x="11104" y="5504"/>
                    </a:lnTo>
                    <a:lnTo>
                      <a:pt x="11584" y="5609"/>
                    </a:lnTo>
                    <a:lnTo>
                      <a:pt x="12050" y="5750"/>
                    </a:lnTo>
                    <a:lnTo>
                      <a:pt x="12495" y="5919"/>
                    </a:lnTo>
                    <a:lnTo>
                      <a:pt x="12919" y="6130"/>
                    </a:lnTo>
                    <a:lnTo>
                      <a:pt x="13336" y="6370"/>
                    </a:lnTo>
                    <a:lnTo>
                      <a:pt x="13724" y="6630"/>
                    </a:lnTo>
                    <a:lnTo>
                      <a:pt x="14092" y="6933"/>
                    </a:lnTo>
                    <a:lnTo>
                      <a:pt x="14664" y="6362"/>
                    </a:lnTo>
                    <a:lnTo>
                      <a:pt x="14289" y="6046"/>
                    </a:lnTo>
                    <a:lnTo>
                      <a:pt x="13894" y="5764"/>
                    </a:lnTo>
                    <a:lnTo>
                      <a:pt x="13477" y="5504"/>
                    </a:lnTo>
                    <a:lnTo>
                      <a:pt x="13039" y="5279"/>
                    </a:lnTo>
                    <a:lnTo>
                      <a:pt x="12587" y="5082"/>
                    </a:lnTo>
                    <a:lnTo>
                      <a:pt x="12114" y="4920"/>
                    </a:lnTo>
                    <a:lnTo>
                      <a:pt x="11633" y="4786"/>
                    </a:lnTo>
                    <a:lnTo>
                      <a:pt x="11132" y="4694"/>
                    </a:lnTo>
                    <a:lnTo>
                      <a:pt x="10630" y="4638"/>
                    </a:lnTo>
                    <a:lnTo>
                      <a:pt x="10108" y="4610"/>
                    </a:lnTo>
                    <a:lnTo>
                      <a:pt x="9543" y="4638"/>
                    </a:lnTo>
                    <a:lnTo>
                      <a:pt x="8999" y="4709"/>
                    </a:lnTo>
                    <a:lnTo>
                      <a:pt x="8455" y="4821"/>
                    </a:lnTo>
                    <a:lnTo>
                      <a:pt x="7932" y="4962"/>
                    </a:lnTo>
                    <a:lnTo>
                      <a:pt x="7438" y="5152"/>
                    </a:lnTo>
                    <a:lnTo>
                      <a:pt x="6950" y="5384"/>
                    </a:lnTo>
                    <a:lnTo>
                      <a:pt x="6484" y="5645"/>
                    </a:lnTo>
                    <a:lnTo>
                      <a:pt x="6046" y="5947"/>
                    </a:lnTo>
                    <a:lnTo>
                      <a:pt x="5637" y="6271"/>
                    </a:lnTo>
                    <a:lnTo>
                      <a:pt x="5248" y="6630"/>
                    </a:lnTo>
                    <a:lnTo>
                      <a:pt x="4888" y="7024"/>
                    </a:lnTo>
                    <a:lnTo>
                      <a:pt x="4556" y="7432"/>
                    </a:lnTo>
                    <a:lnTo>
                      <a:pt x="4259" y="7869"/>
                    </a:lnTo>
                    <a:lnTo>
                      <a:pt x="4005" y="8333"/>
                    </a:lnTo>
                    <a:lnTo>
                      <a:pt x="3772" y="8812"/>
                    </a:lnTo>
                    <a:lnTo>
                      <a:pt x="3588" y="9318"/>
                    </a:lnTo>
                    <a:lnTo>
                      <a:pt x="3433" y="9839"/>
                    </a:lnTo>
                    <a:lnTo>
                      <a:pt x="3320" y="10374"/>
                    </a:lnTo>
                    <a:lnTo>
                      <a:pt x="3256" y="10930"/>
                    </a:lnTo>
                    <a:lnTo>
                      <a:pt x="3235" y="11486"/>
                    </a:lnTo>
                    <a:lnTo>
                      <a:pt x="3256" y="12049"/>
                    </a:lnTo>
                    <a:lnTo>
                      <a:pt x="3320" y="12605"/>
                    </a:lnTo>
                    <a:lnTo>
                      <a:pt x="3433" y="13140"/>
                    </a:lnTo>
                    <a:lnTo>
                      <a:pt x="3588" y="13661"/>
                    </a:lnTo>
                    <a:lnTo>
                      <a:pt x="3772" y="14168"/>
                    </a:lnTo>
                    <a:lnTo>
                      <a:pt x="4005" y="14646"/>
                    </a:lnTo>
                    <a:lnTo>
                      <a:pt x="4259" y="15111"/>
                    </a:lnTo>
                    <a:lnTo>
                      <a:pt x="4556" y="15547"/>
                    </a:lnTo>
                    <a:lnTo>
                      <a:pt x="4888" y="15955"/>
                    </a:lnTo>
                    <a:lnTo>
                      <a:pt x="5248" y="16350"/>
                    </a:lnTo>
                    <a:lnTo>
                      <a:pt x="5637" y="16701"/>
                    </a:lnTo>
                    <a:lnTo>
                      <a:pt x="6046" y="17032"/>
                    </a:lnTo>
                    <a:lnTo>
                      <a:pt x="6484" y="17335"/>
                    </a:lnTo>
                    <a:lnTo>
                      <a:pt x="6950" y="17595"/>
                    </a:lnTo>
                    <a:lnTo>
                      <a:pt x="7438" y="17828"/>
                    </a:lnTo>
                    <a:lnTo>
                      <a:pt x="7932" y="18018"/>
                    </a:lnTo>
                    <a:lnTo>
                      <a:pt x="8455" y="18158"/>
                    </a:lnTo>
                    <a:lnTo>
                      <a:pt x="8999" y="18271"/>
                    </a:lnTo>
                    <a:lnTo>
                      <a:pt x="9543" y="18334"/>
                    </a:lnTo>
                    <a:lnTo>
                      <a:pt x="10108" y="18370"/>
                    </a:lnTo>
                    <a:lnTo>
                      <a:pt x="10673" y="18334"/>
                    </a:lnTo>
                    <a:lnTo>
                      <a:pt x="11224" y="18271"/>
                    </a:lnTo>
                    <a:lnTo>
                      <a:pt x="11754" y="18158"/>
                    </a:lnTo>
                    <a:lnTo>
                      <a:pt x="12276" y="18018"/>
                    </a:lnTo>
                    <a:lnTo>
                      <a:pt x="12785" y="17828"/>
                    </a:lnTo>
                    <a:lnTo>
                      <a:pt x="13265" y="17595"/>
                    </a:lnTo>
                    <a:lnTo>
                      <a:pt x="13724" y="17335"/>
                    </a:lnTo>
                    <a:lnTo>
                      <a:pt x="14169" y="17032"/>
                    </a:lnTo>
                    <a:lnTo>
                      <a:pt x="14586" y="16701"/>
                    </a:lnTo>
                    <a:lnTo>
                      <a:pt x="14967" y="16350"/>
                    </a:lnTo>
                    <a:lnTo>
                      <a:pt x="15328" y="15955"/>
                    </a:lnTo>
                    <a:lnTo>
                      <a:pt x="15653" y="15547"/>
                    </a:lnTo>
                    <a:lnTo>
                      <a:pt x="15949" y="15111"/>
                    </a:lnTo>
                    <a:lnTo>
                      <a:pt x="16218" y="14646"/>
                    </a:lnTo>
                    <a:lnTo>
                      <a:pt x="16444" y="14168"/>
                    </a:lnTo>
                    <a:lnTo>
                      <a:pt x="16634" y="13661"/>
                    </a:lnTo>
                    <a:lnTo>
                      <a:pt x="16790" y="13140"/>
                    </a:lnTo>
                    <a:lnTo>
                      <a:pt x="16896" y="12605"/>
                    </a:lnTo>
                    <a:lnTo>
                      <a:pt x="16966" y="12049"/>
                    </a:lnTo>
                    <a:lnTo>
                      <a:pt x="16988" y="11486"/>
                    </a:lnTo>
                    <a:lnTo>
                      <a:pt x="16966" y="10944"/>
                    </a:lnTo>
                    <a:lnTo>
                      <a:pt x="16896" y="10416"/>
                    </a:lnTo>
                    <a:lnTo>
                      <a:pt x="16797" y="9896"/>
                    </a:lnTo>
                    <a:lnTo>
                      <a:pt x="16656" y="9396"/>
                    </a:lnTo>
                    <a:lnTo>
                      <a:pt x="16479" y="8910"/>
                    </a:lnTo>
                    <a:lnTo>
                      <a:pt x="16267" y="8432"/>
                    </a:lnTo>
                    <a:lnTo>
                      <a:pt x="16020" y="7988"/>
                    </a:lnTo>
                    <a:lnTo>
                      <a:pt x="15737" y="7552"/>
                    </a:lnTo>
                    <a:lnTo>
                      <a:pt x="18054" y="5250"/>
                    </a:lnTo>
                    <a:lnTo>
                      <a:pt x="18407" y="5722"/>
                    </a:lnTo>
                    <a:lnTo>
                      <a:pt x="18732" y="6229"/>
                    </a:lnTo>
                    <a:lnTo>
                      <a:pt x="19036" y="6750"/>
                    </a:lnTo>
                    <a:lnTo>
                      <a:pt x="19304" y="7291"/>
                    </a:lnTo>
                    <a:lnTo>
                      <a:pt x="19537" y="7848"/>
                    </a:lnTo>
                    <a:lnTo>
                      <a:pt x="19742" y="8418"/>
                    </a:lnTo>
                    <a:lnTo>
                      <a:pt x="19912" y="9002"/>
                    </a:lnTo>
                    <a:lnTo>
                      <a:pt x="20046" y="9614"/>
                    </a:lnTo>
                    <a:lnTo>
                      <a:pt x="20138" y="10226"/>
                    </a:lnTo>
                    <a:lnTo>
                      <a:pt x="20201" y="10846"/>
                    </a:lnTo>
                    <a:lnTo>
                      <a:pt x="20223" y="11486"/>
                    </a:lnTo>
                    <a:lnTo>
                      <a:pt x="20201" y="12148"/>
                    </a:lnTo>
                    <a:lnTo>
                      <a:pt x="20131" y="12788"/>
                    </a:lnTo>
                    <a:lnTo>
                      <a:pt x="20032" y="13422"/>
                    </a:lnTo>
                    <a:lnTo>
                      <a:pt x="19891" y="14041"/>
                    </a:lnTo>
                    <a:lnTo>
                      <a:pt x="19714" y="14639"/>
                    </a:lnTo>
                    <a:lnTo>
                      <a:pt x="19502" y="15223"/>
                    </a:lnTo>
                    <a:lnTo>
                      <a:pt x="19255" y="15801"/>
                    </a:lnTo>
                    <a:lnTo>
                      <a:pt x="18972" y="16357"/>
                    </a:lnTo>
                    <a:lnTo>
                      <a:pt x="18655" y="16877"/>
                    </a:lnTo>
                    <a:lnTo>
                      <a:pt x="18308" y="17391"/>
                    </a:lnTo>
                    <a:lnTo>
                      <a:pt x="17934" y="17877"/>
                    </a:lnTo>
                    <a:lnTo>
                      <a:pt x="17531" y="18341"/>
                    </a:lnTo>
                    <a:lnTo>
                      <a:pt x="20103" y="20903"/>
                    </a:lnTo>
                    <a:lnTo>
                      <a:pt x="20173" y="20995"/>
                    </a:lnTo>
                    <a:lnTo>
                      <a:pt x="20209" y="21086"/>
                    </a:lnTo>
                    <a:lnTo>
                      <a:pt x="20223" y="21192"/>
                    </a:lnTo>
                    <a:lnTo>
                      <a:pt x="20209" y="21297"/>
                    </a:lnTo>
                    <a:lnTo>
                      <a:pt x="20173" y="21396"/>
                    </a:lnTo>
                    <a:lnTo>
                      <a:pt x="20103" y="21480"/>
                    </a:lnTo>
                    <a:lnTo>
                      <a:pt x="20018" y="21544"/>
                    </a:lnTo>
                    <a:lnTo>
                      <a:pt x="19919" y="21586"/>
                    </a:lnTo>
                    <a:lnTo>
                      <a:pt x="19820" y="21600"/>
                    </a:lnTo>
                    <a:lnTo>
                      <a:pt x="19714" y="21586"/>
                    </a:lnTo>
                    <a:lnTo>
                      <a:pt x="19615" y="21544"/>
                    </a:lnTo>
                    <a:lnTo>
                      <a:pt x="19530" y="21480"/>
                    </a:lnTo>
                    <a:lnTo>
                      <a:pt x="16966" y="18918"/>
                    </a:lnTo>
                    <a:lnTo>
                      <a:pt x="16500" y="19320"/>
                    </a:lnTo>
                    <a:lnTo>
                      <a:pt x="16013" y="19693"/>
                    </a:lnTo>
                    <a:lnTo>
                      <a:pt x="15497" y="20038"/>
                    </a:lnTo>
                    <a:lnTo>
                      <a:pt x="14974" y="20347"/>
                    </a:lnTo>
                    <a:lnTo>
                      <a:pt x="14424" y="20629"/>
                    </a:lnTo>
                    <a:lnTo>
                      <a:pt x="13851" y="20875"/>
                    </a:lnTo>
                    <a:lnTo>
                      <a:pt x="13265" y="21093"/>
                    </a:lnTo>
                    <a:lnTo>
                      <a:pt x="12658" y="21269"/>
                    </a:lnTo>
                    <a:lnTo>
                      <a:pt x="12043" y="21410"/>
                    </a:lnTo>
                    <a:lnTo>
                      <a:pt x="11407" y="21516"/>
                    </a:lnTo>
                    <a:lnTo>
                      <a:pt x="10758" y="21579"/>
                    </a:lnTo>
                    <a:lnTo>
                      <a:pt x="10108" y="21600"/>
                    </a:lnTo>
                    <a:lnTo>
                      <a:pt x="9451" y="21579"/>
                    </a:lnTo>
                    <a:lnTo>
                      <a:pt x="8808" y="21516"/>
                    </a:lnTo>
                    <a:lnTo>
                      <a:pt x="8179" y="21410"/>
                    </a:lnTo>
                    <a:lnTo>
                      <a:pt x="7551" y="21269"/>
                    </a:lnTo>
                    <a:lnTo>
                      <a:pt x="6950" y="21093"/>
                    </a:lnTo>
                    <a:lnTo>
                      <a:pt x="6364" y="20875"/>
                    </a:lnTo>
                    <a:lnTo>
                      <a:pt x="5799" y="20629"/>
                    </a:lnTo>
                    <a:lnTo>
                      <a:pt x="5248" y="20347"/>
                    </a:lnTo>
                    <a:lnTo>
                      <a:pt x="4711" y="20038"/>
                    </a:lnTo>
                    <a:lnTo>
                      <a:pt x="4203" y="19693"/>
                    </a:lnTo>
                    <a:lnTo>
                      <a:pt x="3715" y="19320"/>
                    </a:lnTo>
                    <a:lnTo>
                      <a:pt x="3256" y="18918"/>
                    </a:lnTo>
                    <a:lnTo>
                      <a:pt x="685" y="21480"/>
                    </a:lnTo>
                    <a:lnTo>
                      <a:pt x="600" y="21544"/>
                    </a:lnTo>
                    <a:lnTo>
                      <a:pt x="502" y="21586"/>
                    </a:lnTo>
                    <a:lnTo>
                      <a:pt x="403" y="21600"/>
                    </a:lnTo>
                    <a:lnTo>
                      <a:pt x="297" y="21586"/>
                    </a:lnTo>
                    <a:lnTo>
                      <a:pt x="205" y="21544"/>
                    </a:lnTo>
                    <a:lnTo>
                      <a:pt x="113" y="21480"/>
                    </a:lnTo>
                    <a:lnTo>
                      <a:pt x="49" y="21396"/>
                    </a:lnTo>
                    <a:lnTo>
                      <a:pt x="7" y="21297"/>
                    </a:lnTo>
                    <a:lnTo>
                      <a:pt x="0" y="21192"/>
                    </a:lnTo>
                    <a:lnTo>
                      <a:pt x="7" y="21086"/>
                    </a:lnTo>
                    <a:lnTo>
                      <a:pt x="49" y="20995"/>
                    </a:lnTo>
                    <a:lnTo>
                      <a:pt x="113" y="20903"/>
                    </a:lnTo>
                    <a:lnTo>
                      <a:pt x="2677" y="18341"/>
                    </a:lnTo>
                    <a:lnTo>
                      <a:pt x="2274" y="17877"/>
                    </a:lnTo>
                    <a:lnTo>
                      <a:pt x="1900" y="17391"/>
                    </a:lnTo>
                    <a:lnTo>
                      <a:pt x="1554" y="16877"/>
                    </a:lnTo>
                    <a:lnTo>
                      <a:pt x="1243" y="16357"/>
                    </a:lnTo>
                    <a:lnTo>
                      <a:pt x="961" y="15801"/>
                    </a:lnTo>
                    <a:lnTo>
                      <a:pt x="713" y="15223"/>
                    </a:lnTo>
                    <a:lnTo>
                      <a:pt x="502" y="14639"/>
                    </a:lnTo>
                    <a:lnTo>
                      <a:pt x="318" y="14041"/>
                    </a:lnTo>
                    <a:lnTo>
                      <a:pt x="177" y="13422"/>
                    </a:lnTo>
                    <a:lnTo>
                      <a:pt x="78" y="12788"/>
                    </a:lnTo>
                    <a:lnTo>
                      <a:pt x="21" y="12148"/>
                    </a:lnTo>
                    <a:lnTo>
                      <a:pt x="0" y="11486"/>
                    </a:lnTo>
                    <a:lnTo>
                      <a:pt x="21" y="10796"/>
                    </a:lnTo>
                    <a:lnTo>
                      <a:pt x="85" y="10114"/>
                    </a:lnTo>
                    <a:lnTo>
                      <a:pt x="205" y="9452"/>
                    </a:lnTo>
                    <a:lnTo>
                      <a:pt x="353" y="8805"/>
                    </a:lnTo>
                    <a:lnTo>
                      <a:pt x="551" y="8171"/>
                    </a:lnTo>
                    <a:lnTo>
                      <a:pt x="791" y="7552"/>
                    </a:lnTo>
                    <a:lnTo>
                      <a:pt x="1067" y="6961"/>
                    </a:lnTo>
                    <a:lnTo>
                      <a:pt x="1370" y="6391"/>
                    </a:lnTo>
                    <a:lnTo>
                      <a:pt x="1723" y="5842"/>
                    </a:lnTo>
                    <a:lnTo>
                      <a:pt x="2105" y="5314"/>
                    </a:lnTo>
                    <a:lnTo>
                      <a:pt x="2515" y="4821"/>
                    </a:lnTo>
                    <a:lnTo>
                      <a:pt x="2960" y="4343"/>
                    </a:lnTo>
                    <a:lnTo>
                      <a:pt x="3433" y="3906"/>
                    </a:lnTo>
                    <a:lnTo>
                      <a:pt x="3927" y="3484"/>
                    </a:lnTo>
                    <a:lnTo>
                      <a:pt x="4457" y="3111"/>
                    </a:lnTo>
                    <a:lnTo>
                      <a:pt x="5008" y="2759"/>
                    </a:lnTo>
                    <a:lnTo>
                      <a:pt x="5580" y="2456"/>
                    </a:lnTo>
                    <a:lnTo>
                      <a:pt x="6181" y="2175"/>
                    </a:lnTo>
                    <a:lnTo>
                      <a:pt x="6795" y="1943"/>
                    </a:lnTo>
                    <a:lnTo>
                      <a:pt x="7424" y="1745"/>
                    </a:lnTo>
                    <a:lnTo>
                      <a:pt x="8074" y="1584"/>
                    </a:lnTo>
                    <a:lnTo>
                      <a:pt x="8737" y="1471"/>
                    </a:lnTo>
                    <a:lnTo>
                      <a:pt x="9416" y="1408"/>
                    </a:lnTo>
                    <a:lnTo>
                      <a:pt x="10108" y="1379"/>
                    </a:lnTo>
                    <a:lnTo>
                      <a:pt x="10758" y="1401"/>
                    </a:lnTo>
                    <a:lnTo>
                      <a:pt x="11407" y="1464"/>
                    </a:lnTo>
                    <a:lnTo>
                      <a:pt x="12043" y="1570"/>
                    </a:lnTo>
                    <a:lnTo>
                      <a:pt x="12658" y="1710"/>
                    </a:lnTo>
                    <a:lnTo>
                      <a:pt x="13258" y="1879"/>
                    </a:lnTo>
                    <a:lnTo>
                      <a:pt x="13851" y="2104"/>
                    </a:lnTo>
                    <a:lnTo>
                      <a:pt x="14416" y="2351"/>
                    </a:lnTo>
                    <a:lnTo>
                      <a:pt x="14974" y="2632"/>
                    </a:lnTo>
                    <a:lnTo>
                      <a:pt x="15497" y="2942"/>
                    </a:lnTo>
                    <a:lnTo>
                      <a:pt x="16013" y="3287"/>
                    </a:lnTo>
                    <a:lnTo>
                      <a:pt x="16493" y="3660"/>
                    </a:lnTo>
                    <a:lnTo>
                      <a:pt x="16966" y="4061"/>
                    </a:lnTo>
                    <a:lnTo>
                      <a:pt x="16988" y="4040"/>
                    </a:lnTo>
                    <a:lnTo>
                      <a:pt x="16988" y="1788"/>
                    </a:lnTo>
                    <a:lnTo>
                      <a:pt x="16995" y="1710"/>
                    </a:lnTo>
                    <a:lnTo>
                      <a:pt x="17016" y="1626"/>
                    </a:lnTo>
                    <a:lnTo>
                      <a:pt x="17051" y="1562"/>
                    </a:lnTo>
                    <a:lnTo>
                      <a:pt x="17101" y="1499"/>
                    </a:lnTo>
                    <a:lnTo>
                      <a:pt x="18605" y="0"/>
                    </a:lnTo>
                    <a:close/>
                  </a:path>
                </a:pathLst>
              </a:custGeom>
              <a:solidFill>
                <a:srgbClr val="FFD4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59" name="Freeform 273"/>
              <p:cNvSpPr/>
              <p:nvPr/>
            </p:nvSpPr>
            <p:spPr>
              <a:xfrm>
                <a:off x="1013132" y="0"/>
                <a:ext cx="210732" cy="210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231" y="0"/>
                    </a:moveTo>
                    <a:lnTo>
                      <a:pt x="6759" y="0"/>
                    </a:lnTo>
                    <a:lnTo>
                      <a:pt x="7326" y="151"/>
                    </a:lnTo>
                    <a:lnTo>
                      <a:pt x="7817" y="452"/>
                    </a:lnTo>
                    <a:lnTo>
                      <a:pt x="8194" y="828"/>
                    </a:lnTo>
                    <a:lnTo>
                      <a:pt x="8497" y="1317"/>
                    </a:lnTo>
                    <a:lnTo>
                      <a:pt x="8610" y="1731"/>
                    </a:lnTo>
                    <a:lnTo>
                      <a:pt x="8648" y="2145"/>
                    </a:lnTo>
                    <a:lnTo>
                      <a:pt x="8648" y="12945"/>
                    </a:lnTo>
                    <a:lnTo>
                      <a:pt x="19485" y="12945"/>
                    </a:lnTo>
                    <a:lnTo>
                      <a:pt x="19863" y="12983"/>
                    </a:lnTo>
                    <a:lnTo>
                      <a:pt x="20316" y="13095"/>
                    </a:lnTo>
                    <a:lnTo>
                      <a:pt x="20769" y="13397"/>
                    </a:lnTo>
                    <a:lnTo>
                      <a:pt x="21185" y="13773"/>
                    </a:lnTo>
                    <a:lnTo>
                      <a:pt x="21487" y="14300"/>
                    </a:lnTo>
                    <a:lnTo>
                      <a:pt x="21600" y="14826"/>
                    </a:lnTo>
                    <a:lnTo>
                      <a:pt x="21600" y="15391"/>
                    </a:lnTo>
                    <a:lnTo>
                      <a:pt x="21487" y="15918"/>
                    </a:lnTo>
                    <a:lnTo>
                      <a:pt x="21260" y="16332"/>
                    </a:lnTo>
                    <a:lnTo>
                      <a:pt x="20996" y="16633"/>
                    </a:lnTo>
                    <a:lnTo>
                      <a:pt x="16049" y="21600"/>
                    </a:lnTo>
                    <a:lnTo>
                      <a:pt x="0" y="21600"/>
                    </a:lnTo>
                    <a:lnTo>
                      <a:pt x="0" y="5569"/>
                    </a:lnTo>
                    <a:lnTo>
                      <a:pt x="4947" y="640"/>
                    </a:lnTo>
                    <a:lnTo>
                      <a:pt x="5287" y="339"/>
                    </a:lnTo>
                    <a:lnTo>
                      <a:pt x="5664" y="151"/>
                    </a:lnTo>
                    <a:lnTo>
                      <a:pt x="6231" y="0"/>
                    </a:lnTo>
                    <a:close/>
                  </a:path>
                </a:pathLst>
              </a:custGeom>
              <a:solidFill>
                <a:srgbClr val="FFD4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461" name="Accuracy/Reliability"/>
            <p:cNvSpPr/>
            <p:nvPr/>
          </p:nvSpPr>
          <p:spPr>
            <a:xfrm>
              <a:off x="0" y="133506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Accuracy/Reliability</a:t>
              </a:r>
            </a:p>
          </p:txBody>
        </p:sp>
      </p:grpSp>
      <p:grpSp>
        <p:nvGrpSpPr>
          <p:cNvPr id="465" name="Group"/>
          <p:cNvGrpSpPr/>
          <p:nvPr/>
        </p:nvGrpSpPr>
        <p:grpSpPr>
          <a:xfrm>
            <a:off x="7210463" y="2217709"/>
            <a:ext cx="1531570" cy="2183918"/>
            <a:chOff x="0" y="0"/>
            <a:chExt cx="1531569" cy="2183917"/>
          </a:xfrm>
        </p:grpSpPr>
        <p:sp>
          <p:nvSpPr>
            <p:cNvPr id="463" name="Wheelbarrow"/>
            <p:cNvSpPr/>
            <p:nvPr/>
          </p:nvSpPr>
          <p:spPr>
            <a:xfrm>
              <a:off x="0" y="0"/>
              <a:ext cx="1531570" cy="686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extrusionOk="0">
                  <a:moveTo>
                    <a:pt x="7183" y="0"/>
                  </a:moveTo>
                  <a:cubicBezTo>
                    <a:pt x="7049" y="0"/>
                    <a:pt x="6934" y="244"/>
                    <a:pt x="6934" y="557"/>
                  </a:cubicBezTo>
                  <a:lnTo>
                    <a:pt x="6934" y="580"/>
                  </a:lnTo>
                  <a:cubicBezTo>
                    <a:pt x="6934" y="893"/>
                    <a:pt x="7048" y="1122"/>
                    <a:pt x="7188" y="1134"/>
                  </a:cubicBezTo>
                  <a:cubicBezTo>
                    <a:pt x="7323" y="1134"/>
                    <a:pt x="7431" y="1386"/>
                    <a:pt x="7431" y="1687"/>
                  </a:cubicBezTo>
                  <a:lnTo>
                    <a:pt x="7431" y="5860"/>
                  </a:lnTo>
                  <a:cubicBezTo>
                    <a:pt x="7431" y="6704"/>
                    <a:pt x="7609" y="7475"/>
                    <a:pt x="7894" y="7970"/>
                  </a:cubicBezTo>
                  <a:cubicBezTo>
                    <a:pt x="7916" y="8006"/>
                    <a:pt x="7894" y="8077"/>
                    <a:pt x="7872" y="8052"/>
                  </a:cubicBezTo>
                  <a:lnTo>
                    <a:pt x="3969" y="4881"/>
                  </a:lnTo>
                  <a:cubicBezTo>
                    <a:pt x="3851" y="4785"/>
                    <a:pt x="3728" y="4703"/>
                    <a:pt x="3599" y="4655"/>
                  </a:cubicBezTo>
                  <a:lnTo>
                    <a:pt x="2730" y="4305"/>
                  </a:lnTo>
                  <a:cubicBezTo>
                    <a:pt x="2638" y="4269"/>
                    <a:pt x="2546" y="4219"/>
                    <a:pt x="2460" y="4147"/>
                  </a:cubicBezTo>
                  <a:lnTo>
                    <a:pt x="331" y="2410"/>
                  </a:lnTo>
                  <a:cubicBezTo>
                    <a:pt x="196" y="2302"/>
                    <a:pt x="45" y="2485"/>
                    <a:pt x="7" y="2798"/>
                  </a:cubicBezTo>
                  <a:cubicBezTo>
                    <a:pt x="-25" y="3076"/>
                    <a:pt x="50" y="3365"/>
                    <a:pt x="169" y="3461"/>
                  </a:cubicBezTo>
                  <a:lnTo>
                    <a:pt x="2288" y="5182"/>
                  </a:lnTo>
                  <a:cubicBezTo>
                    <a:pt x="2374" y="5255"/>
                    <a:pt x="2460" y="5341"/>
                    <a:pt x="2541" y="5450"/>
                  </a:cubicBezTo>
                  <a:lnTo>
                    <a:pt x="3307" y="6425"/>
                  </a:lnTo>
                  <a:cubicBezTo>
                    <a:pt x="3421" y="6570"/>
                    <a:pt x="3534" y="6691"/>
                    <a:pt x="3658" y="6787"/>
                  </a:cubicBezTo>
                  <a:lnTo>
                    <a:pt x="8369" y="10621"/>
                  </a:lnTo>
                  <a:cubicBezTo>
                    <a:pt x="8466" y="10705"/>
                    <a:pt x="8531" y="10908"/>
                    <a:pt x="8531" y="11137"/>
                  </a:cubicBezTo>
                  <a:lnTo>
                    <a:pt x="8531" y="19996"/>
                  </a:lnTo>
                  <a:cubicBezTo>
                    <a:pt x="8531" y="20731"/>
                    <a:pt x="8800" y="21333"/>
                    <a:pt x="9129" y="21333"/>
                  </a:cubicBezTo>
                  <a:lnTo>
                    <a:pt x="10072" y="21333"/>
                  </a:lnTo>
                  <a:cubicBezTo>
                    <a:pt x="10293" y="21333"/>
                    <a:pt x="10513" y="21154"/>
                    <a:pt x="10680" y="20817"/>
                  </a:cubicBezTo>
                  <a:lnTo>
                    <a:pt x="13532" y="15141"/>
                  </a:lnTo>
                  <a:cubicBezTo>
                    <a:pt x="13602" y="15008"/>
                    <a:pt x="13694" y="14959"/>
                    <a:pt x="13780" y="15031"/>
                  </a:cubicBezTo>
                  <a:lnTo>
                    <a:pt x="19925" y="20033"/>
                  </a:lnTo>
                  <a:cubicBezTo>
                    <a:pt x="20006" y="20106"/>
                    <a:pt x="20099" y="20007"/>
                    <a:pt x="20126" y="19826"/>
                  </a:cubicBezTo>
                  <a:lnTo>
                    <a:pt x="20329" y="18576"/>
                  </a:lnTo>
                  <a:cubicBezTo>
                    <a:pt x="20362" y="18395"/>
                    <a:pt x="20319" y="18188"/>
                    <a:pt x="20238" y="18127"/>
                  </a:cubicBezTo>
                  <a:cubicBezTo>
                    <a:pt x="19624" y="17621"/>
                    <a:pt x="15479" y="14249"/>
                    <a:pt x="14493" y="13453"/>
                  </a:cubicBezTo>
                  <a:cubicBezTo>
                    <a:pt x="14466" y="13429"/>
                    <a:pt x="14470" y="13333"/>
                    <a:pt x="14503" y="13333"/>
                  </a:cubicBezTo>
                  <a:cubicBezTo>
                    <a:pt x="14799" y="13345"/>
                    <a:pt x="15090" y="13113"/>
                    <a:pt x="15316" y="12655"/>
                  </a:cubicBezTo>
                  <a:lnTo>
                    <a:pt x="21025" y="1292"/>
                  </a:lnTo>
                  <a:cubicBezTo>
                    <a:pt x="21068" y="1195"/>
                    <a:pt x="21133" y="1145"/>
                    <a:pt x="21192" y="1145"/>
                  </a:cubicBezTo>
                  <a:lnTo>
                    <a:pt x="21300" y="1145"/>
                  </a:lnTo>
                  <a:cubicBezTo>
                    <a:pt x="21435" y="1145"/>
                    <a:pt x="21553" y="930"/>
                    <a:pt x="21564" y="640"/>
                  </a:cubicBezTo>
                  <a:cubicBezTo>
                    <a:pt x="21575" y="303"/>
                    <a:pt x="21457" y="24"/>
                    <a:pt x="21312" y="0"/>
                  </a:cubicBezTo>
                  <a:lnTo>
                    <a:pt x="7183" y="0"/>
                  </a:lnTo>
                  <a:close/>
                  <a:moveTo>
                    <a:pt x="8994" y="11126"/>
                  </a:moveTo>
                  <a:lnTo>
                    <a:pt x="13145" y="14500"/>
                  </a:lnTo>
                  <a:cubicBezTo>
                    <a:pt x="13204" y="14561"/>
                    <a:pt x="13220" y="14728"/>
                    <a:pt x="13177" y="14824"/>
                  </a:cubicBezTo>
                  <a:lnTo>
                    <a:pt x="10460" y="20225"/>
                  </a:lnTo>
                  <a:cubicBezTo>
                    <a:pt x="10352" y="20430"/>
                    <a:pt x="10218" y="20549"/>
                    <a:pt x="10077" y="20549"/>
                  </a:cubicBezTo>
                  <a:lnTo>
                    <a:pt x="9134" y="20549"/>
                  </a:lnTo>
                  <a:cubicBezTo>
                    <a:pt x="8994" y="20549"/>
                    <a:pt x="8881" y="20298"/>
                    <a:pt x="8881" y="19984"/>
                  </a:cubicBezTo>
                  <a:lnTo>
                    <a:pt x="8881" y="11307"/>
                  </a:lnTo>
                  <a:cubicBezTo>
                    <a:pt x="8881" y="11174"/>
                    <a:pt x="8940" y="11078"/>
                    <a:pt x="8994" y="11126"/>
                  </a:cubicBezTo>
                  <a:close/>
                  <a:moveTo>
                    <a:pt x="17237" y="11860"/>
                  </a:moveTo>
                  <a:cubicBezTo>
                    <a:pt x="16531" y="11860"/>
                    <a:pt x="15904" y="12620"/>
                    <a:pt x="15505" y="13777"/>
                  </a:cubicBezTo>
                  <a:cubicBezTo>
                    <a:pt x="15489" y="13826"/>
                    <a:pt x="15500" y="13896"/>
                    <a:pt x="15527" y="13920"/>
                  </a:cubicBezTo>
                  <a:lnTo>
                    <a:pt x="19359" y="17031"/>
                  </a:lnTo>
                  <a:cubicBezTo>
                    <a:pt x="19386" y="17043"/>
                    <a:pt x="19413" y="17009"/>
                    <a:pt x="19413" y="16949"/>
                  </a:cubicBezTo>
                  <a:cubicBezTo>
                    <a:pt x="19413" y="16876"/>
                    <a:pt x="19413" y="16802"/>
                    <a:pt x="19413" y="16730"/>
                  </a:cubicBezTo>
                  <a:cubicBezTo>
                    <a:pt x="19413" y="14042"/>
                    <a:pt x="18439" y="11860"/>
                    <a:pt x="17237" y="11860"/>
                  </a:cubicBezTo>
                  <a:close/>
                  <a:moveTo>
                    <a:pt x="15112" y="16466"/>
                  </a:moveTo>
                  <a:cubicBezTo>
                    <a:pt x="15086" y="16442"/>
                    <a:pt x="15059" y="16489"/>
                    <a:pt x="15059" y="16549"/>
                  </a:cubicBezTo>
                  <a:cubicBezTo>
                    <a:pt x="15015" y="19321"/>
                    <a:pt x="16008" y="21600"/>
                    <a:pt x="17237" y="21600"/>
                  </a:cubicBezTo>
                  <a:cubicBezTo>
                    <a:pt x="17932" y="21600"/>
                    <a:pt x="18556" y="20866"/>
                    <a:pt x="18950" y="19721"/>
                  </a:cubicBezTo>
                  <a:cubicBezTo>
                    <a:pt x="18966" y="19672"/>
                    <a:pt x="18956" y="19598"/>
                    <a:pt x="18935" y="19574"/>
                  </a:cubicBezTo>
                  <a:lnTo>
                    <a:pt x="15112" y="16466"/>
                  </a:lnTo>
                  <a:close/>
                </a:path>
              </a:pathLst>
            </a:custGeom>
            <a:solidFill>
              <a:srgbClr val="FFD479"/>
            </a:solidFill>
            <a:ln w="12700" cap="flat">
              <a:solidFill>
                <a:srgbClr val="DDDDDD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64" name="Level of Effort"/>
            <p:cNvSpPr/>
            <p:nvPr/>
          </p:nvSpPr>
          <p:spPr>
            <a:xfrm>
              <a:off x="140289" y="91391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Level of Effort</a:t>
              </a:r>
            </a:p>
          </p:txBody>
        </p:sp>
      </p:grpSp>
      <p:sp>
        <p:nvSpPr>
          <p:cNvPr id="466" name="Comprehensiveness…"/>
          <p:cNvSpPr txBox="1"/>
          <p:nvPr/>
        </p:nvSpPr>
        <p:spPr>
          <a:xfrm>
            <a:off x="6503649" y="3873433"/>
            <a:ext cx="3441396" cy="1054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buChar char="•"/>
              <a:defRPr sz="2800">
                <a:solidFill>
                  <a:srgbClr val="FFFFFF"/>
                </a:solidFill>
              </a:defRPr>
            </a:pPr>
            <a:r>
              <a:t>Comprehensiveness</a:t>
            </a:r>
          </a:p>
          <a:p>
            <a:pPr marL="228600" indent="-228600">
              <a:lnSpc>
                <a:spcPct val="90000"/>
              </a:lnSpc>
              <a:spcBef>
                <a:spcPts val="1200"/>
              </a:spcBef>
              <a:buSzPct val="100000"/>
              <a:buFont typeface="Arial"/>
              <a:buChar char="•"/>
              <a:defRPr sz="2800">
                <a:solidFill>
                  <a:srgbClr val="FFFFFF"/>
                </a:solidFill>
              </a:defRPr>
            </a:pPr>
            <a:r>
              <a:t>Data quality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" grpId="2" build="p" bldLvl="5" animBg="1" advAuto="0"/>
      <p:bldP spid="465" grpId="1" animBg="1" advAuto="0"/>
      <p:bldP spid="466" grpId="3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Important Questions to Ask Solution Providers"/>
          <p:cNvSpPr txBox="1">
            <a:spLocks noGrp="1"/>
          </p:cNvSpPr>
          <p:nvPr>
            <p:ph type="title"/>
          </p:nvPr>
        </p:nvSpPr>
        <p:spPr>
          <a:xfrm>
            <a:off x="3110603" y="1598096"/>
            <a:ext cx="4842567" cy="1324668"/>
          </a:xfrm>
          <a:prstGeom prst="rect">
            <a:avLst/>
          </a:prstGeom>
        </p:spPr>
        <p:txBody>
          <a:bodyPr anchor="ctr"/>
          <a:lstStyle>
            <a:lvl1pPr algn="ctr">
              <a:defRPr sz="3200"/>
            </a:lvl1pPr>
          </a:lstStyle>
          <a:p>
            <a:r>
              <a:t>Important Questions to Ask Solution Providers</a:t>
            </a:r>
          </a:p>
        </p:txBody>
      </p:sp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8000" y="6231020"/>
            <a:ext cx="230273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470" name="Image" descr="Imag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89469" y="1332536"/>
            <a:ext cx="1855878" cy="18558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3" name="Group"/>
          <p:cNvGrpSpPr/>
          <p:nvPr/>
        </p:nvGrpSpPr>
        <p:grpSpPr>
          <a:xfrm>
            <a:off x="3183004" y="3515152"/>
            <a:ext cx="5084705" cy="1855753"/>
            <a:chOff x="0" y="0"/>
            <a:chExt cx="5084704" cy="1855751"/>
          </a:xfrm>
        </p:grpSpPr>
        <p:pic>
          <p:nvPicPr>
            <p:cNvPr id="47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69131" cy="1855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2" name="Red Flags to Look Out For"/>
            <p:cNvSpPr txBox="1"/>
            <p:nvPr/>
          </p:nvSpPr>
          <p:spPr>
            <a:xfrm>
              <a:off x="1850184" y="299299"/>
              <a:ext cx="3234521" cy="1469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>
              <a:lvl1pPr algn="ctr">
                <a:lnSpc>
                  <a:spcPct val="90000"/>
                </a:lnSpc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Red Flags to Look Out For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86ADFF"/>
      </a:dk1>
      <a:lt1>
        <a:srgbClr val="FFD479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DDDDD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DDDDD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D479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DDDDD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DDDDD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D479"/>
            </a:solidFill>
            <a:effectLst/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1414</Words>
  <Application>Microsoft Macintosh PowerPoint</Application>
  <PresentationFormat>Widescreen</PresentationFormat>
  <Paragraphs>341</Paragraphs>
  <Slides>44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Calibri</vt:lpstr>
      <vt:lpstr>Gill Sans</vt:lpstr>
      <vt:lpstr>Helvetica</vt:lpstr>
      <vt:lpstr>Helvetica Neue</vt:lpstr>
      <vt:lpstr>Helvetica Neue Light</vt:lpstr>
      <vt:lpstr>Montserrat</vt:lpstr>
      <vt:lpstr>Montserrat Medium</vt:lpstr>
      <vt:lpstr>Museo Sans 500</vt:lpstr>
      <vt:lpstr>Tw Cen MT</vt:lpstr>
      <vt:lpstr>Office Theme</vt:lpstr>
      <vt:lpstr>PowerPoint Presentation</vt:lpstr>
      <vt:lpstr>PowerPoint Presentation</vt:lpstr>
      <vt:lpstr>What is CRQ?</vt:lpstr>
      <vt:lpstr>What isn’t CRQ?</vt:lpstr>
      <vt:lpstr>Ordinal numbers are not quantitative values</vt:lpstr>
      <vt:lpstr>PowerPoint Presentation</vt:lpstr>
      <vt:lpstr>CRQ value propositions — i.e., why it matters</vt:lpstr>
      <vt:lpstr>Common concerns about CRQ</vt:lpstr>
      <vt:lpstr>Important Questions to Ask Solution Providers</vt:lpstr>
      <vt:lpstr>Three fundamental elements of any risk measurement</vt:lpstr>
      <vt:lpstr>Scope (What’s being measured?)</vt:lpstr>
      <vt:lpstr>How are “risks” defined?</vt:lpstr>
      <vt:lpstr>The classic formula for risk</vt:lpstr>
      <vt:lpstr>These aren’t loss events</vt:lpstr>
      <vt:lpstr>How are “risks” defined?</vt:lpstr>
      <vt:lpstr>Example of a clearly scoped risk (a loss event scenario)</vt:lpstr>
      <vt:lpstr>PowerPoint Presentation</vt:lpstr>
      <vt:lpstr>Data</vt:lpstr>
      <vt:lpstr>Three categories of data…</vt:lpstr>
      <vt:lpstr>What data are they using for loss magnitude?</vt:lpstr>
      <vt:lpstr>What data are they using for threat event frequency?</vt:lpstr>
      <vt:lpstr>What controls data are they using?</vt:lpstr>
      <vt:lpstr>Vulnerability scan results</vt:lpstr>
      <vt:lpstr>Control framework scores as data</vt:lpstr>
      <vt:lpstr>Control definition ambiguity</vt:lpstr>
      <vt:lpstr>Scoring model ambiguity</vt:lpstr>
      <vt:lpstr>Ordinal values</vt:lpstr>
      <vt:lpstr>Control relationships and dependencies</vt:lpstr>
      <vt:lpstr>Control functionality</vt:lpstr>
      <vt:lpstr>Context sensitivity</vt:lpstr>
      <vt:lpstr>PowerPoint Presentation</vt:lpstr>
      <vt:lpstr>Models</vt:lpstr>
      <vt:lpstr>Do they use weighted values?</vt:lpstr>
      <vt:lpstr>How is measurement uncertainty accounted for?</vt:lpstr>
      <vt:lpstr>How is measurement uncertainty accounted for?</vt:lpstr>
      <vt:lpstr>Is their model proprietary, or open?</vt:lpstr>
      <vt:lpstr>An inaccurate cybersecurity risk model</vt:lpstr>
      <vt:lpstr>Has their model been independently validated?</vt:lpstr>
      <vt:lpstr>Are they using AI?</vt:lpstr>
      <vt:lpstr>PowerPoint Presentation</vt:lpstr>
      <vt:lpstr>PowerPoint Presentation</vt:lpstr>
      <vt:lpstr>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Luke Bader</cp:lastModifiedBy>
  <cp:revision>4</cp:revision>
  <dcterms:modified xsi:type="dcterms:W3CDTF">2023-03-30T18:21:38Z</dcterms:modified>
</cp:coreProperties>
</file>