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Montserrat"/>
      <p:regular r:id="rId17"/>
      <p:bold r:id="rId18"/>
      <p:italic r:id="rId19"/>
      <p:boldItalic r:id="rId20"/>
    </p:embeddedFont>
    <p:embeddedFont>
      <p:font typeface="Poppins"/>
      <p:regular r:id="rId21"/>
      <p:bold r:id="rId22"/>
      <p:italic r:id="rId23"/>
      <p:boldItalic r:id="rId24"/>
    </p:embeddedFont>
    <p:embeddedFont>
      <p:font typeface="Lato"/>
      <p:regular r:id="rId25"/>
      <p:bold r:id="rId26"/>
      <p:italic r:id="rId27"/>
      <p:boldItalic r:id="rId28"/>
    </p:embeddedFont>
    <p:embeddedFont>
      <p:font typeface="Lora"/>
      <p:regular r:id="rId29"/>
      <p:bold r:id="rId30"/>
      <p:italic r:id="rId31"/>
      <p:boldItalic r:id="rId32"/>
    </p:embeddedFont>
    <p:embeddedFont>
      <p:font typeface="DM Sans Light"/>
      <p:regular r:id="rId33"/>
      <p:bold r:id="rId34"/>
      <p:italic r:id="rId35"/>
      <p:boldItalic r:id="rId36"/>
    </p:embeddedFont>
    <p:embeddedFont>
      <p:font typeface="DM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WVwTct2C5UmLL7a6r2I8wZn6C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boldItalic.fntdata"/><Relationship Id="rId20" Type="http://schemas.openxmlformats.org/officeDocument/2006/relationships/font" Target="fonts/Montserrat-boldItalic.fntdata"/><Relationship Id="rId41" Type="http://customschemas.google.com/relationships/presentationmetadata" Target="metadata"/><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or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ora-italic.fntdata"/><Relationship Id="rId30" Type="http://schemas.openxmlformats.org/officeDocument/2006/relationships/font" Target="fonts/Lora-bold.fntdata"/><Relationship Id="rId11" Type="http://schemas.openxmlformats.org/officeDocument/2006/relationships/slide" Target="slides/slide7.xml"/><Relationship Id="rId33" Type="http://schemas.openxmlformats.org/officeDocument/2006/relationships/font" Target="fonts/DMSansLight-regular.fntdata"/><Relationship Id="rId10" Type="http://schemas.openxmlformats.org/officeDocument/2006/relationships/slide" Target="slides/slide6.xml"/><Relationship Id="rId32" Type="http://schemas.openxmlformats.org/officeDocument/2006/relationships/font" Target="fonts/Lora-boldItalic.fntdata"/><Relationship Id="rId13" Type="http://schemas.openxmlformats.org/officeDocument/2006/relationships/slide" Target="slides/slide9.xml"/><Relationship Id="rId35" Type="http://schemas.openxmlformats.org/officeDocument/2006/relationships/font" Target="fonts/DMSansLight-italic.fntdata"/><Relationship Id="rId12" Type="http://schemas.openxmlformats.org/officeDocument/2006/relationships/slide" Target="slides/slide8.xml"/><Relationship Id="rId34" Type="http://schemas.openxmlformats.org/officeDocument/2006/relationships/font" Target="fonts/DMSansLight-bold.fntdata"/><Relationship Id="rId15" Type="http://schemas.openxmlformats.org/officeDocument/2006/relationships/slide" Target="slides/slide11.xml"/><Relationship Id="rId37" Type="http://schemas.openxmlformats.org/officeDocument/2006/relationships/font" Target="fonts/DMSans-regular.fntdata"/><Relationship Id="rId14" Type="http://schemas.openxmlformats.org/officeDocument/2006/relationships/slide" Target="slides/slide10.xml"/><Relationship Id="rId36" Type="http://schemas.openxmlformats.org/officeDocument/2006/relationships/font" Target="fonts/DMSansLight-boldItalic.fntdata"/><Relationship Id="rId17" Type="http://schemas.openxmlformats.org/officeDocument/2006/relationships/font" Target="fonts/Montserrat-regular.fntdata"/><Relationship Id="rId39" Type="http://schemas.openxmlformats.org/officeDocument/2006/relationships/font" Target="fonts/DMSans-italic.fntdata"/><Relationship Id="rId16" Type="http://schemas.openxmlformats.org/officeDocument/2006/relationships/slide" Target="slides/slide12.xml"/><Relationship Id="rId38" Type="http://schemas.openxmlformats.org/officeDocument/2006/relationships/font" Target="fonts/DMSans-bold.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times.com/2024/02/08/technology/fcc-ban-ai-robocalls.html" TargetMode="External"/><Relationship Id="rId3" Type="http://schemas.openxmlformats.org/officeDocument/2006/relationships/hyperlink" Target="https://docs.fcc.gov/public/attachments/DOC-400393A1.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Luke to kick off and introduce us.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everyone introduce themselves.  </a:t>
            </a:r>
            <a:endParaRPr/>
          </a:p>
        </p:txBody>
      </p:sp>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94c6b3a06_0_3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c94c6b3a06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94c6b3a06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94c6b3a0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c94c6b3a06_0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c94c6b3a06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Today we will be covering a few topics: an introduction to the workgroup, our members, and </a:t>
            </a:r>
            <a:r>
              <a:rPr lang="en-US"/>
              <a:t>initiatives.  Then we will move into Recent AI events and out POV, Material Model Development Risk and then we will have time at the end for questions.  However feel free to add them to the chat during the session.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Arun to talk through vision and Jackie to read through objectives.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94c6b3a06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c94c6b3a0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memberservices@fairinstitute.org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94c6b3a06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94c6b3a06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will want to use this slide to talk about what has been done in April and what we will doing going forward.  However we need to hear from the community on what is important to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Future topics - Brandon </a:t>
            </a:r>
            <a:endParaRPr/>
          </a:p>
          <a:p>
            <a:pPr indent="0" lvl="0" marL="0" rtl="0" algn="l">
              <a:spcBef>
                <a:spcPts val="0"/>
              </a:spcBef>
              <a:spcAft>
                <a:spcPts val="0"/>
              </a:spcAft>
              <a:buNone/>
            </a:pPr>
            <a:r>
              <a:rPr lang="en-US"/>
              <a:t>Faircon - Jackie </a:t>
            </a:r>
            <a:endParaRPr/>
          </a:p>
          <a:p>
            <a:pPr indent="0" lvl="0" marL="0" rtl="0" algn="l">
              <a:spcBef>
                <a:spcPts val="0"/>
              </a:spcBef>
              <a:spcAft>
                <a:spcPts val="0"/>
              </a:spcAft>
              <a:buNone/>
            </a:pPr>
            <a:r>
              <a:rPr lang="en-US"/>
              <a:t>Arun - Databricks Security Framework for AI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94c6b3a06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94c6b3a06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up front cost of deploying this technology </a:t>
            </a:r>
            <a:r>
              <a:rPr lang="en-US"/>
              <a:t>responsibly</a:t>
            </a:r>
            <a:r>
              <a:rPr lang="en-US"/>
              <a:t> would likely be </a:t>
            </a:r>
            <a:r>
              <a:rPr lang="en-US"/>
              <a:t>significantly</a:t>
            </a:r>
            <a:r>
              <a:rPr lang="en-US"/>
              <a:t> less than the losses caused by :</a:t>
            </a:r>
            <a:endParaRPr/>
          </a:p>
          <a:p>
            <a:pPr indent="0" lvl="0" marL="0" rtl="0" algn="l">
              <a:spcBef>
                <a:spcPts val="0"/>
              </a:spcBef>
              <a:spcAft>
                <a:spcPts val="0"/>
              </a:spcAft>
              <a:buNone/>
            </a:pPr>
            <a:r>
              <a:rPr lang="en-US"/>
              <a:t>-reputation damage, legal fees, and compliance fees (for audits and having to deploy the requirements) also losses from use of the deployed technology that was paid for that could have cost millions if not tens of millions to deploy in stores.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94c6b3a06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94c6b3a06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https://www.nytimes.com/2024/02/08/technology/fcc-ban-ai-robocalls.html</a:t>
            </a:r>
            <a:endParaRPr/>
          </a:p>
          <a:p>
            <a:pPr indent="0" lvl="0" marL="0" rtl="0" algn="l">
              <a:spcBef>
                <a:spcPts val="0"/>
              </a:spcBef>
              <a:spcAft>
                <a:spcPts val="0"/>
              </a:spcAft>
              <a:buNone/>
            </a:pPr>
            <a:r>
              <a:rPr lang="en-US" u="sng">
                <a:solidFill>
                  <a:schemeClr val="hlink"/>
                </a:solidFill>
                <a:hlinkClick r:id="rId3"/>
              </a:rPr>
              <a:t>https://docs.fcc.gov/public/attachments/DOC-400393A1.pdf</a:t>
            </a:r>
            <a:endParaRPr/>
          </a:p>
          <a:p>
            <a:pPr indent="0" lvl="0" marL="0" rtl="0" algn="l">
              <a:spcBef>
                <a:spcPts val="0"/>
              </a:spcBef>
              <a:spcAft>
                <a:spcPts val="0"/>
              </a:spcAft>
              <a:buNone/>
            </a:pPr>
            <a:r>
              <a:rPr lang="en-US"/>
              <a:t>** use case around diabetes related treatment but if its a cold call unrelated to treatment or selling a service it might fall into the FCC no robocall rule.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94c6b3a06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c94c6b3a06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important of this from a risk perspective is to be aware of the trends in emerging laws.  </a:t>
            </a:r>
            <a:endParaRPr/>
          </a:p>
          <a:p>
            <a:pPr indent="-298450" lvl="0" marL="457200" rtl="0" algn="l">
              <a:spcBef>
                <a:spcPts val="0"/>
              </a:spcBef>
              <a:spcAft>
                <a:spcPts val="0"/>
              </a:spcAft>
              <a:buSzPts val="1100"/>
              <a:buAutoNum type="arabicPeriod"/>
            </a:pPr>
            <a:r>
              <a:rPr lang="en-US"/>
              <a:t>requiring people to take a risk based </a:t>
            </a:r>
            <a:r>
              <a:rPr lang="en-US"/>
              <a:t>approach</a:t>
            </a:r>
            <a:endParaRPr/>
          </a:p>
          <a:p>
            <a:pPr indent="-298450" lvl="0" marL="457200" rtl="0" algn="l">
              <a:spcBef>
                <a:spcPts val="0"/>
              </a:spcBef>
              <a:spcAft>
                <a:spcPts val="0"/>
              </a:spcAft>
              <a:buSzPts val="1100"/>
              <a:buAutoNum type="arabicPeriod"/>
            </a:pPr>
            <a:r>
              <a:rPr lang="en-US"/>
              <a:t>banning types of AI use (for instance AI facial recognition databases are banned for surveillance and in other cases considered high risk) </a:t>
            </a:r>
            <a:endParaRPr/>
          </a:p>
          <a:p>
            <a:pPr indent="-298450" lvl="0" marL="457200" rtl="0" algn="l">
              <a:spcBef>
                <a:spcPts val="0"/>
              </a:spcBef>
              <a:spcAft>
                <a:spcPts val="0"/>
              </a:spcAft>
              <a:buSzPts val="1100"/>
              <a:buAutoNum type="arabicPeriod"/>
            </a:pPr>
            <a:r>
              <a:rPr lang="en-US"/>
              <a:t>Using FAIR you can evaluate the risk of such technologies being deployed within your orgnaization in order to explain why certain </a:t>
            </a:r>
            <a:r>
              <a:rPr lang="en-US"/>
              <a:t>technologies are within your organizations risk tolerance</a:t>
            </a:r>
            <a:endParaRPr/>
          </a:p>
          <a:p>
            <a:pPr indent="0" lvl="0" marL="0" rtl="0" algn="l">
              <a:spcBef>
                <a:spcPts val="0"/>
              </a:spcBef>
              <a:spcAft>
                <a:spcPts val="0"/>
              </a:spcAft>
              <a:buNone/>
            </a:pPr>
            <a:r>
              <a:rPr lang="en-US"/>
              <a:t>Arun will talk about an example of this from Article 15 by talking about the security side of this.  </a:t>
            </a:r>
            <a:endParaRPr/>
          </a:p>
          <a:p>
            <a:pPr indent="0" lvl="0" marL="0" rtl="0" algn="l">
              <a:spcBef>
                <a:spcPts val="0"/>
              </a:spcBef>
              <a:spcAft>
                <a:spcPts val="0"/>
              </a:spcAft>
              <a:buNone/>
            </a:pPr>
            <a:r>
              <a:rPr lang="en-US"/>
              <a:t>High-risk AI systems cybersecurity solution in place. 1) Accuracy, robustness and cybersecurity 2)  benchmarks and measurement methodologies . 3) Technical redundancies and monitoring 4) Avoid ‘feedback loops’ 5)  “The technical solutions to address AI specific vulnerabilities shall include, where</a:t>
            </a:r>
            <a:endParaRPr/>
          </a:p>
          <a:p>
            <a:pPr indent="0" lvl="0" marL="0" rtl="0" algn="l">
              <a:spcBef>
                <a:spcPts val="0"/>
              </a:spcBef>
              <a:spcAft>
                <a:spcPts val="0"/>
              </a:spcAft>
              <a:buClr>
                <a:schemeClr val="dk1"/>
              </a:buClr>
              <a:buSzPts val="1100"/>
              <a:buFont typeface="Arial"/>
              <a:buNone/>
            </a:pPr>
            <a:r>
              <a:rPr lang="en-US"/>
              <a:t>appropriate, measures to prevent, detect, respond to, resolve and control for attacks trying</a:t>
            </a:r>
            <a:endParaRPr/>
          </a:p>
          <a:p>
            <a:pPr indent="0" lvl="0" marL="0" rtl="0" algn="l">
              <a:spcBef>
                <a:spcPts val="0"/>
              </a:spcBef>
              <a:spcAft>
                <a:spcPts val="0"/>
              </a:spcAft>
              <a:buClr>
                <a:schemeClr val="dk1"/>
              </a:buClr>
              <a:buSzPts val="1100"/>
              <a:buFont typeface="Arial"/>
              <a:buNone/>
            </a:pPr>
            <a:r>
              <a:rPr lang="en-US"/>
              <a:t>to manipulate the training data set (‘data poisoning’), or pre-trained components used in</a:t>
            </a:r>
            <a:endParaRPr/>
          </a:p>
          <a:p>
            <a:pPr indent="0" lvl="0" marL="0" rtl="0" algn="l">
              <a:spcBef>
                <a:spcPts val="0"/>
              </a:spcBef>
              <a:spcAft>
                <a:spcPts val="0"/>
              </a:spcAft>
              <a:buClr>
                <a:schemeClr val="dk1"/>
              </a:buClr>
              <a:buSzPts val="1100"/>
              <a:buFont typeface="Arial"/>
              <a:buNone/>
            </a:pPr>
            <a:r>
              <a:rPr lang="en-US"/>
              <a:t>training (‘model poisoning’), inputs designed to cause the AI model to make a mistake</a:t>
            </a:r>
            <a:endParaRPr/>
          </a:p>
          <a:p>
            <a:pPr indent="0" lvl="0" marL="0" rtl="0" algn="l">
              <a:spcBef>
                <a:spcPts val="0"/>
              </a:spcBef>
              <a:spcAft>
                <a:spcPts val="0"/>
              </a:spcAft>
              <a:buClr>
                <a:schemeClr val="dk1"/>
              </a:buClr>
              <a:buSzPts val="1100"/>
              <a:buFont typeface="Arial"/>
              <a:buNone/>
            </a:pPr>
            <a:r>
              <a:rPr lang="en-US"/>
              <a:t>(‘adversarial examples’ or ‘model evasion’), confidentiality attacks or model flaws.”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c94c6b3a06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c94c6b3a06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Quantifying AI Risks is a way of answering the Materiality question</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The New SEC rule does not redefine materiality but more emphasizes its importance when it comes to determining what is a reportable breach.  You will want to focus on a reasonable investor standard for determining materiality of a scenario </a:t>
            </a:r>
            <a:r>
              <a:rPr lang="en-US" sz="1400">
                <a:solidFill>
                  <a:schemeClr val="dk1"/>
                </a:solidFill>
                <a:latin typeface="DM Sans"/>
                <a:ea typeface="DM Sans"/>
                <a:cs typeface="DM Sans"/>
                <a:sym typeface="DM Sans"/>
              </a:rPr>
              <a:t>you're</a:t>
            </a:r>
            <a:r>
              <a:rPr lang="en-US" sz="1400">
                <a:solidFill>
                  <a:schemeClr val="dk1"/>
                </a:solidFill>
                <a:latin typeface="DM Sans"/>
                <a:ea typeface="DM Sans"/>
                <a:cs typeface="DM Sans"/>
                <a:sym typeface="DM Sans"/>
              </a:rPr>
              <a:t> considering.  Meaning </a:t>
            </a:r>
            <a:r>
              <a:rPr lang="en-US" sz="1400">
                <a:solidFill>
                  <a:schemeClr val="dk1"/>
                </a:solidFill>
                <a:latin typeface="DM Sans"/>
                <a:ea typeface="DM Sans"/>
                <a:cs typeface="DM Sans"/>
                <a:sym typeface="DM Sans"/>
              </a:rPr>
              <a:t>would</a:t>
            </a:r>
            <a:r>
              <a:rPr lang="en-US" sz="1400">
                <a:solidFill>
                  <a:schemeClr val="dk1"/>
                </a:solidFill>
                <a:latin typeface="DM Sans"/>
                <a:ea typeface="DM Sans"/>
                <a:cs typeface="DM Sans"/>
                <a:sym typeface="DM Sans"/>
              </a:rPr>
              <a:t> a reasonable investor determine the identified losses (This means potential financial impact, business disruption, and reputational damage) would rise the the level of material?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You must also disclose </a:t>
            </a:r>
            <a:r>
              <a:rPr lang="en-US" sz="1400">
                <a:solidFill>
                  <a:schemeClr val="dk1"/>
                </a:solidFill>
                <a:latin typeface="DM Sans"/>
                <a:ea typeface="DM Sans"/>
                <a:cs typeface="DM Sans"/>
                <a:sym typeface="DM Sans"/>
              </a:rPr>
              <a:t>material</a:t>
            </a:r>
            <a:r>
              <a:rPr lang="en-US" sz="1400">
                <a:solidFill>
                  <a:schemeClr val="dk1"/>
                </a:solidFill>
                <a:latin typeface="DM Sans"/>
                <a:ea typeface="DM Sans"/>
                <a:cs typeface="DM Sans"/>
                <a:sym typeface="DM Sans"/>
              </a:rPr>
              <a:t> incidents via the 8k within 4 days with information on the nature and scope of the incident, the organizations response, and potential impact.</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Finally, the requirement that companies </a:t>
            </a:r>
            <a:r>
              <a:rPr lang="en-US" sz="1400">
                <a:solidFill>
                  <a:schemeClr val="dk1"/>
                </a:solidFill>
                <a:latin typeface="DM Sans"/>
                <a:ea typeface="DM Sans"/>
                <a:cs typeface="DM Sans"/>
                <a:sym typeface="DM Sans"/>
              </a:rPr>
              <a:t>have</a:t>
            </a:r>
            <a:r>
              <a:rPr lang="en-US" sz="1400">
                <a:solidFill>
                  <a:schemeClr val="dk1"/>
                </a:solidFill>
                <a:latin typeface="DM Sans"/>
                <a:ea typeface="DM Sans"/>
                <a:cs typeface="DM Sans"/>
                <a:sym typeface="DM Sans"/>
              </a:rPr>
              <a:t> risk management and governance.  Its important when looking at AI that you have a process to identify, </a:t>
            </a:r>
            <a:r>
              <a:rPr lang="en-US" sz="1400">
                <a:solidFill>
                  <a:schemeClr val="dk1"/>
                </a:solidFill>
                <a:latin typeface="DM Sans"/>
                <a:ea typeface="DM Sans"/>
                <a:cs typeface="DM Sans"/>
                <a:sym typeface="DM Sans"/>
              </a:rPr>
              <a:t>assess, and mitigate risks.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for instance if we go back to the rite aid case, that is clearly a material incident.  The fact that their AI software is potentially bias once discovered internally likely would have required an 8k disclosure.  However, if the company would have had the proper Risk management and governance process from the beginning they would likely not have been banned from its use for 5 years.</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Deepfakes and Misinformation: Malicious actors can use generative AI to create deepfakes – fabricated videos or audio recordings that appear genuine. This can be used to spread misinformation, damage reputations, or manipulate public opinion.</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Bias Amplification: Generative AI models are trained on massive datasets, which can reflect and amplify societal biases. This can lead to discriminatory outputs, perpetuating stereotypes in areas like hiring or loan approvals.</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Weaponization of Content: AI-generated content could be used for cyberattacks like phishing scams or social engineering. These scams could become more believable and harder to detect.</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None/>
            </a:pPr>
            <a:r>
              <a:rPr lang="en-US" sz="1400">
                <a:solidFill>
                  <a:schemeClr val="dk1"/>
                </a:solidFill>
                <a:latin typeface="DM Sans"/>
                <a:ea typeface="DM Sans"/>
                <a:cs typeface="DM Sans"/>
                <a:sym typeface="DM Sans"/>
              </a:rPr>
              <a:t>Attribution Challenges: When AI creates content, it can be difficult to pinpoint who is responsible. This creates challenges in holding bad actors accountable for malicious content generation.</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None/>
            </a:pPr>
            <a:r>
              <a:rPr lang="en-US" sz="1400">
                <a:solidFill>
                  <a:schemeClr val="dk1"/>
                </a:solidFill>
                <a:latin typeface="DM Sans"/>
                <a:ea typeface="DM Sans"/>
                <a:cs typeface="DM Sans"/>
                <a:sym typeface="DM Sans"/>
              </a:rPr>
              <a:t>Increased Attack Surface: AI systems themselves can be a target for attackers. By compromising an AI system, attackers could gain access to sensitive data, manipulate its outputs, or even weaponize it for further attacks. The cost of such an attack can be quantified based on the value of the data accessed or the potential damage caused by manipulation.</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None/>
            </a:pPr>
            <a:r>
              <a:rPr lang="en-US" sz="1400">
                <a:solidFill>
                  <a:schemeClr val="dk1"/>
                </a:solidFill>
                <a:latin typeface="DM Sans"/>
                <a:ea typeface="DM Sans"/>
                <a:cs typeface="DM Sans"/>
                <a:sym typeface="DM Sans"/>
              </a:rPr>
              <a:t>Data Poisoning: Malicious actors might try to manipulate the training data used to develop AI models. This "poisoning" can lead to biased or inaccurate outputs. The potential financial impact can be estimated by considering the cost of retraining the model and any downstream consequences of bad decisions based on the poisoned model.</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None/>
            </a:pPr>
            <a:r>
              <a:rPr lang="en-US" sz="1400">
                <a:solidFill>
                  <a:schemeClr val="dk1"/>
                </a:solidFill>
                <a:latin typeface="DM Sans"/>
                <a:ea typeface="DM Sans"/>
                <a:cs typeface="DM Sans"/>
                <a:sym typeface="DM Sans"/>
              </a:rPr>
              <a:t>Privacy Violations:  AI systems often require access to vast amounts of data to function effectively. This data can contain personally identifiable information (PII).  Quantifiable risks here include potential fines for regulatory non-compliance and reputational damage if privacy breaches occur.</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None/>
            </a:pPr>
            <a:r>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None/>
            </a:pPr>
            <a:r>
              <a:rPr lang="en-US" sz="1400">
                <a:solidFill>
                  <a:schemeClr val="dk1"/>
                </a:solidFill>
                <a:latin typeface="DM Sans"/>
                <a:ea typeface="DM Sans"/>
                <a:cs typeface="DM Sans"/>
                <a:sym typeface="DM Sans"/>
              </a:rPr>
              <a:t>Denial-of-Service (DoS) Attacks:  AI-powered bots can be used to launch large-scale DoS attacks, overwhelming a system with requests and making it unavailable to legitimate users. The cost of such attacks can be measured in lost revenue or productivity.</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None/>
            </a:pPr>
            <a:r>
              <a:t/>
            </a:r>
            <a:endParaRPr sz="14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1100"/>
              <a:buFont typeface="Arial"/>
              <a:buNone/>
            </a:pPr>
            <a:r>
              <a:rPr lang="en-US" sz="1400">
                <a:solidFill>
                  <a:schemeClr val="dk1"/>
                </a:solidFill>
                <a:latin typeface="DM Sans"/>
                <a:ea typeface="DM Sans"/>
                <a:cs typeface="DM Sans"/>
                <a:sym typeface="DM Sans"/>
              </a:rPr>
              <a:t>Fraudulent Activity: AI can be used to automate fraudulent activities such as generating fake accounts or creating synthetic identities for financial crimes. Quantifying this risk involves estimating the potential financial losses from such fraudulent activities</a:t>
            </a:r>
            <a:endParaRPr sz="1400">
              <a:solidFill>
                <a:schemeClr val="dk1"/>
              </a:solidFill>
              <a:latin typeface="DM Sans"/>
              <a:ea typeface="DM Sans"/>
              <a:cs typeface="DM Sans"/>
              <a:sym typeface="DM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id="10" name="Google Shape;10;p5"/>
          <p:cNvPicPr preferRelativeResize="0"/>
          <p:nvPr/>
        </p:nvPicPr>
        <p:blipFill rotWithShape="1">
          <a:blip r:embed="rId3">
            <a:alphaModFix/>
          </a:blip>
          <a:srcRect b="60098" l="0" r="19106" t="1975"/>
          <a:stretch/>
        </p:blipFill>
        <p:spPr>
          <a:xfrm>
            <a:off x="0" y="0"/>
            <a:ext cx="12192000" cy="6857999"/>
          </a:xfrm>
          <a:prstGeom prst="rect">
            <a:avLst/>
          </a:prstGeom>
          <a:noFill/>
          <a:ln>
            <a:noFill/>
          </a:ln>
          <a:effectLst>
            <a:outerShdw blurRad="57150" rotWithShape="0" algn="bl" dir="5400000" dist="19050">
              <a:srgbClr val="000000">
                <a:alpha val="49803"/>
              </a:srgbClr>
            </a:outerShdw>
          </a:effectLst>
        </p:spPr>
      </p:pic>
      <p:sp>
        <p:nvSpPr>
          <p:cNvPr id="11" name="Google Shape;11;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800"/>
              <a:buFont typeface="Montserra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Font typeface="DM Sans"/>
              <a:buNone/>
              <a:defRPr sz="2400">
                <a:latin typeface="DM Sans"/>
                <a:ea typeface="DM Sans"/>
                <a:cs typeface="DM Sans"/>
                <a:sym typeface="DM Sans"/>
              </a:defRPr>
            </a:lvl1pPr>
            <a:lvl2pPr lvl="1" algn="ctr">
              <a:lnSpc>
                <a:spcPct val="90000"/>
              </a:lnSpc>
              <a:spcBef>
                <a:spcPts val="500"/>
              </a:spcBef>
              <a:spcAft>
                <a:spcPts val="0"/>
              </a:spcAft>
              <a:buClr>
                <a:schemeClr val="lt1"/>
              </a:buClr>
              <a:buSzPts val="2000"/>
              <a:buFont typeface="DM Sans"/>
              <a:buNone/>
              <a:defRPr sz="2000">
                <a:latin typeface="DM Sans"/>
                <a:ea typeface="DM Sans"/>
                <a:cs typeface="DM Sans"/>
                <a:sym typeface="DM Sans"/>
              </a:defRPr>
            </a:lvl2pPr>
            <a:lvl3pPr lvl="2" algn="ctr">
              <a:lnSpc>
                <a:spcPct val="90000"/>
              </a:lnSpc>
              <a:spcBef>
                <a:spcPts val="500"/>
              </a:spcBef>
              <a:spcAft>
                <a:spcPts val="0"/>
              </a:spcAft>
              <a:buClr>
                <a:schemeClr val="lt1"/>
              </a:buClr>
              <a:buSzPts val="1800"/>
              <a:buFont typeface="DM Sans"/>
              <a:buNone/>
              <a:defRPr sz="1800">
                <a:latin typeface="DM Sans"/>
                <a:ea typeface="DM Sans"/>
                <a:cs typeface="DM Sans"/>
                <a:sym typeface="DM Sans"/>
              </a:defRPr>
            </a:lvl3pPr>
            <a:lvl4pPr lvl="3" algn="ctr">
              <a:lnSpc>
                <a:spcPct val="90000"/>
              </a:lnSpc>
              <a:spcBef>
                <a:spcPts val="500"/>
              </a:spcBef>
              <a:spcAft>
                <a:spcPts val="0"/>
              </a:spcAft>
              <a:buClr>
                <a:schemeClr val="lt1"/>
              </a:buClr>
              <a:buSzPts val="1600"/>
              <a:buFont typeface="DM Sans"/>
              <a:buNone/>
              <a:defRPr sz="1600">
                <a:latin typeface="DM Sans"/>
                <a:ea typeface="DM Sans"/>
                <a:cs typeface="DM Sans"/>
                <a:sym typeface="DM Sans"/>
              </a:defRPr>
            </a:lvl4pPr>
            <a:lvl5pPr lvl="4" algn="ctr">
              <a:lnSpc>
                <a:spcPct val="90000"/>
              </a:lnSpc>
              <a:spcBef>
                <a:spcPts val="500"/>
              </a:spcBef>
              <a:spcAft>
                <a:spcPts val="0"/>
              </a:spcAft>
              <a:buClr>
                <a:schemeClr val="lt1"/>
              </a:buClr>
              <a:buSzPts val="1600"/>
              <a:buFont typeface="DM Sans"/>
              <a:buNone/>
              <a:defRPr sz="1600">
                <a:latin typeface="DM Sans"/>
                <a:ea typeface="DM Sans"/>
                <a:cs typeface="DM Sans"/>
                <a:sym typeface="DM Sans"/>
              </a:defRPr>
            </a:lvl5pPr>
            <a:lvl6pPr lvl="5" algn="ctr">
              <a:lnSpc>
                <a:spcPct val="90000"/>
              </a:lnSpc>
              <a:spcBef>
                <a:spcPts val="500"/>
              </a:spcBef>
              <a:spcAft>
                <a:spcPts val="0"/>
              </a:spcAft>
              <a:buClr>
                <a:schemeClr val="dk1"/>
              </a:buClr>
              <a:buSzPts val="1600"/>
              <a:buFont typeface="DM Sans"/>
              <a:buNone/>
              <a:defRPr sz="1600">
                <a:latin typeface="DM Sans"/>
                <a:ea typeface="DM Sans"/>
                <a:cs typeface="DM Sans"/>
                <a:sym typeface="DM Sans"/>
              </a:defRPr>
            </a:lvl6pPr>
            <a:lvl7pPr lvl="6" algn="ctr">
              <a:lnSpc>
                <a:spcPct val="90000"/>
              </a:lnSpc>
              <a:spcBef>
                <a:spcPts val="500"/>
              </a:spcBef>
              <a:spcAft>
                <a:spcPts val="0"/>
              </a:spcAft>
              <a:buClr>
                <a:schemeClr val="dk1"/>
              </a:buClr>
              <a:buSzPts val="1600"/>
              <a:buFont typeface="DM Sans"/>
              <a:buNone/>
              <a:defRPr sz="1600">
                <a:latin typeface="DM Sans"/>
                <a:ea typeface="DM Sans"/>
                <a:cs typeface="DM Sans"/>
                <a:sym typeface="DM Sans"/>
              </a:defRPr>
            </a:lvl7pPr>
            <a:lvl8pPr lvl="7" algn="ctr">
              <a:lnSpc>
                <a:spcPct val="90000"/>
              </a:lnSpc>
              <a:spcBef>
                <a:spcPts val="500"/>
              </a:spcBef>
              <a:spcAft>
                <a:spcPts val="0"/>
              </a:spcAft>
              <a:buClr>
                <a:schemeClr val="dk1"/>
              </a:buClr>
              <a:buSzPts val="1600"/>
              <a:buFont typeface="DM Sans"/>
              <a:buNone/>
              <a:defRPr sz="1600">
                <a:latin typeface="DM Sans"/>
                <a:ea typeface="DM Sans"/>
                <a:cs typeface="DM Sans"/>
                <a:sym typeface="DM Sans"/>
              </a:defRPr>
            </a:lvl8pPr>
            <a:lvl9pPr lvl="8" algn="ctr">
              <a:lnSpc>
                <a:spcPct val="90000"/>
              </a:lnSpc>
              <a:spcBef>
                <a:spcPts val="500"/>
              </a:spcBef>
              <a:spcAft>
                <a:spcPts val="0"/>
              </a:spcAft>
              <a:buClr>
                <a:schemeClr val="dk1"/>
              </a:buClr>
              <a:buSzPts val="1600"/>
              <a:buFont typeface="DM Sans"/>
              <a:buNone/>
              <a:defRPr sz="1600">
                <a:latin typeface="DM Sans"/>
                <a:ea typeface="DM Sans"/>
                <a:cs typeface="DM Sans"/>
                <a:sym typeface="DM Sans"/>
              </a:defRPr>
            </a:lvl9pPr>
          </a:lstStyle>
          <a:p/>
        </p:txBody>
      </p:sp>
      <p:pic>
        <p:nvPicPr>
          <p:cNvPr id="13" name="Google Shape;13;p5"/>
          <p:cNvPicPr preferRelativeResize="0"/>
          <p:nvPr/>
        </p:nvPicPr>
        <p:blipFill rotWithShape="1">
          <a:blip r:embed="rId4">
            <a:alphaModFix/>
          </a:blip>
          <a:srcRect b="0" l="0" r="0" t="0"/>
          <a:stretch/>
        </p:blipFill>
        <p:spPr>
          <a:xfrm>
            <a:off x="9864151" y="5815298"/>
            <a:ext cx="2023050" cy="737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p:nvPr>
            <p:ph idx="2" type="pic"/>
          </p:nvPr>
        </p:nvSpPr>
        <p:spPr>
          <a:xfrm>
            <a:off x="5183188" y="987425"/>
            <a:ext cx="6172200" cy="4873625"/>
          </a:xfrm>
          <a:prstGeom prst="rect">
            <a:avLst/>
          </a:prstGeom>
          <a:noFill/>
          <a:ln>
            <a:noFill/>
          </a:ln>
        </p:spPr>
      </p:sp>
      <p:sp>
        <p:nvSpPr>
          <p:cNvPr id="41" name="Google Shape;41;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5" name="Shape 45"/>
        <p:cNvGrpSpPr/>
        <p:nvPr/>
      </p:nvGrpSpPr>
      <p:grpSpPr>
        <a:xfrm>
          <a:off x="0" y="0"/>
          <a:ext cx="0" cy="0"/>
          <a:chOff x="0" y="0"/>
          <a:chExt cx="0" cy="0"/>
        </a:xfrm>
      </p:grpSpPr>
      <p:sp>
        <p:nvSpPr>
          <p:cNvPr id="46" name="Google Shape;4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7" name="Shape 47"/>
        <p:cNvGrpSpPr/>
        <p:nvPr/>
      </p:nvGrpSpPr>
      <p:grpSpPr>
        <a:xfrm>
          <a:off x="0" y="0"/>
          <a:ext cx="0" cy="0"/>
          <a:chOff x="0" y="0"/>
          <a:chExt cx="0" cy="0"/>
        </a:xfrm>
      </p:grpSpPr>
      <p:pic>
        <p:nvPicPr>
          <p:cNvPr id="48" name="Google Shape;48;g2c94c6b3a06_0_112"/>
          <p:cNvPicPr preferRelativeResize="0"/>
          <p:nvPr/>
        </p:nvPicPr>
        <p:blipFill rotWithShape="1">
          <a:blip r:embed="rId2">
            <a:alphaModFix/>
          </a:blip>
          <a:srcRect b="219" l="0" r="0" t="219"/>
          <a:stretch/>
        </p:blipFill>
        <p:spPr>
          <a:xfrm>
            <a:off x="0" y="0"/>
            <a:ext cx="12192001" cy="6858001"/>
          </a:xfrm>
          <a:prstGeom prst="rect">
            <a:avLst/>
          </a:prstGeom>
          <a:noFill/>
          <a:ln>
            <a:noFill/>
          </a:ln>
        </p:spPr>
      </p:pic>
      <p:sp>
        <p:nvSpPr>
          <p:cNvPr id="49" name="Google Shape;49;g2c94c6b3a06_0_112"/>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 name="Google Shape;50;g2c94c6b3a06_0_112"/>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51" name="Google Shape;51;g2c94c6b3a06_0_1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grpSp>
        <p:nvGrpSpPr>
          <p:cNvPr id="53" name="Google Shape;53;g2c94c6b3a06_0_334"/>
          <p:cNvGrpSpPr/>
          <p:nvPr/>
        </p:nvGrpSpPr>
        <p:grpSpPr>
          <a:xfrm>
            <a:off x="0" y="5504636"/>
            <a:ext cx="931877" cy="912853"/>
            <a:chOff x="0" y="3785672"/>
            <a:chExt cx="698925" cy="684657"/>
          </a:xfrm>
        </p:grpSpPr>
        <p:sp>
          <p:nvSpPr>
            <p:cNvPr id="54" name="Google Shape;54;g2c94c6b3a06_0_334"/>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g2c94c6b3a06_0_334"/>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 name="Google Shape;56;g2c94c6b3a06_0_334"/>
          <p:cNvSpPr txBox="1"/>
          <p:nvPr>
            <p:ph idx="1" type="body"/>
          </p:nvPr>
        </p:nvSpPr>
        <p:spPr>
          <a:xfrm>
            <a:off x="1083633" y="5740500"/>
            <a:ext cx="9248100" cy="698400"/>
          </a:xfrm>
          <a:prstGeom prst="rect">
            <a:avLst/>
          </a:prstGeom>
        </p:spPr>
        <p:txBody>
          <a:bodyPr anchorCtr="0" anchor="ctr" bIns="45700" lIns="91425" spcFirstLastPara="1" rIns="91425" wrap="square" tIns="45700">
            <a:normAutofit/>
          </a:bodyPr>
          <a:lstStyle>
            <a:lvl1pPr indent="-228600" lvl="0" marL="457200" rtl="0">
              <a:lnSpc>
                <a:spcPct val="100000"/>
              </a:lnSpc>
              <a:spcBef>
                <a:spcPts val="1000"/>
              </a:spcBef>
              <a:spcAft>
                <a:spcPts val="0"/>
              </a:spcAft>
              <a:buSzPts val="2800"/>
              <a:buNone/>
              <a:defRPr/>
            </a:lvl1pPr>
          </a:lstStyle>
          <a:p/>
        </p:txBody>
      </p:sp>
      <p:sp>
        <p:nvSpPr>
          <p:cNvPr id="57" name="Google Shape;57;g2c94c6b3a06_0_33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1C2B68"/>
        </a:solidFill>
      </p:bgPr>
    </p:bg>
    <p:spTree>
      <p:nvGrpSpPr>
        <p:cNvPr id="14" name="Shape 14"/>
        <p:cNvGrpSpPr/>
        <p:nvPr/>
      </p:nvGrpSpPr>
      <p:grpSpPr>
        <a:xfrm>
          <a:off x="0" y="0"/>
          <a:ext cx="0" cy="0"/>
          <a:chOff x="0" y="0"/>
          <a:chExt cx="0" cy="0"/>
        </a:xfrm>
      </p:grpSpPr>
      <p:sp>
        <p:nvSpPr>
          <p:cNvPr id="15" name="Google Shape;1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Montserra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 name="Google Shape;27;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3" name="Shape 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7" name="Google Shape;3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2B68"/>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Lora"/>
              <a:buNone/>
              <a:defRPr b="0" i="0" sz="3600" u="none" cap="none" strike="noStrike">
                <a:solidFill>
                  <a:schemeClr val="lt1"/>
                </a:solidFill>
                <a:latin typeface="Lora"/>
                <a:ea typeface="Lora"/>
                <a:cs typeface="Lora"/>
                <a:sym typeface="Lo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DM Sans"/>
              <a:buChar char="•"/>
              <a:defRPr b="0" i="0" sz="2800" u="none" cap="none" strike="noStrike">
                <a:solidFill>
                  <a:schemeClr val="lt1"/>
                </a:solidFill>
                <a:latin typeface="DM Sans"/>
                <a:ea typeface="DM Sans"/>
                <a:cs typeface="DM Sans"/>
                <a:sym typeface="DM Sans"/>
              </a:defRPr>
            </a:lvl1pPr>
            <a:lvl2pPr indent="-381000" lvl="1" marL="914400" marR="0" rtl="0" algn="l">
              <a:lnSpc>
                <a:spcPct val="90000"/>
              </a:lnSpc>
              <a:spcBef>
                <a:spcPts val="500"/>
              </a:spcBef>
              <a:spcAft>
                <a:spcPts val="0"/>
              </a:spcAft>
              <a:buClr>
                <a:schemeClr val="lt1"/>
              </a:buClr>
              <a:buSzPts val="2400"/>
              <a:buFont typeface="DM Sans"/>
              <a:buChar char="•"/>
              <a:defRPr b="0" i="0" sz="2400" u="none" cap="none" strike="noStrike">
                <a:solidFill>
                  <a:schemeClr val="lt1"/>
                </a:solidFill>
                <a:latin typeface="DM Sans"/>
                <a:ea typeface="DM Sans"/>
                <a:cs typeface="DM Sans"/>
                <a:sym typeface="DM Sans"/>
              </a:defRPr>
            </a:lvl2pPr>
            <a:lvl3pPr indent="-355600" lvl="2" marL="1371600" marR="0" rtl="0" algn="l">
              <a:lnSpc>
                <a:spcPct val="90000"/>
              </a:lnSpc>
              <a:spcBef>
                <a:spcPts val="500"/>
              </a:spcBef>
              <a:spcAft>
                <a:spcPts val="0"/>
              </a:spcAft>
              <a:buClr>
                <a:schemeClr val="lt1"/>
              </a:buClr>
              <a:buSzPts val="2000"/>
              <a:buFont typeface="DM Sans"/>
              <a:buChar char="•"/>
              <a:defRPr b="0" i="0" sz="2000" u="none" cap="none" strike="noStrike">
                <a:solidFill>
                  <a:schemeClr val="lt1"/>
                </a:solidFill>
                <a:latin typeface="DM Sans"/>
                <a:ea typeface="DM Sans"/>
                <a:cs typeface="DM Sans"/>
                <a:sym typeface="DM Sans"/>
              </a:defRPr>
            </a:lvl3pPr>
            <a:lvl4pPr indent="-342900" lvl="3" marL="1828800" marR="0" rtl="0" algn="l">
              <a:lnSpc>
                <a:spcPct val="90000"/>
              </a:lnSpc>
              <a:spcBef>
                <a:spcPts val="500"/>
              </a:spcBef>
              <a:spcAft>
                <a:spcPts val="0"/>
              </a:spcAft>
              <a:buClr>
                <a:schemeClr val="lt1"/>
              </a:buClr>
              <a:buSzPts val="1800"/>
              <a:buFont typeface="DM Sans"/>
              <a:buChar char="•"/>
              <a:defRPr b="0" i="0" sz="1800" u="none" cap="none" strike="noStrike">
                <a:solidFill>
                  <a:schemeClr val="lt1"/>
                </a:solidFill>
                <a:latin typeface="DM Sans"/>
                <a:ea typeface="DM Sans"/>
                <a:cs typeface="DM Sans"/>
                <a:sym typeface="DM Sans"/>
              </a:defRPr>
            </a:lvl4pPr>
            <a:lvl5pPr indent="-342900" lvl="4" marL="2286000" marR="0" rtl="0" algn="l">
              <a:lnSpc>
                <a:spcPct val="90000"/>
              </a:lnSpc>
              <a:spcBef>
                <a:spcPts val="500"/>
              </a:spcBef>
              <a:spcAft>
                <a:spcPts val="0"/>
              </a:spcAft>
              <a:buClr>
                <a:schemeClr val="lt1"/>
              </a:buClr>
              <a:buSzPts val="1800"/>
              <a:buFont typeface="DM Sans"/>
              <a:buChar char="•"/>
              <a:defRPr b="0" i="0" sz="1800" u="none" cap="none" strike="noStrike">
                <a:solidFill>
                  <a:schemeClr val="lt1"/>
                </a:solidFill>
                <a:latin typeface="DM Sans"/>
                <a:ea typeface="DM Sans"/>
                <a:cs typeface="DM Sans"/>
                <a:sym typeface="DM Sans"/>
              </a:defRPr>
            </a:lvl5pPr>
            <a:lvl6pPr indent="-342900" lvl="5" marL="2743200" marR="0" rtl="0" algn="l">
              <a:lnSpc>
                <a:spcPct val="90000"/>
              </a:lnSpc>
              <a:spcBef>
                <a:spcPts val="50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6pPr>
            <a:lvl7pPr indent="-342900" lvl="6" marL="3200400" marR="0" rtl="0" algn="l">
              <a:lnSpc>
                <a:spcPct val="90000"/>
              </a:lnSpc>
              <a:spcBef>
                <a:spcPts val="50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7pPr>
            <a:lvl8pPr indent="-342900" lvl="7" marL="3657600" marR="0" rtl="0" algn="l">
              <a:lnSpc>
                <a:spcPct val="90000"/>
              </a:lnSpc>
              <a:spcBef>
                <a:spcPts val="50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8pPr>
            <a:lvl9pPr indent="-342900" lvl="8" marL="4114800" marR="0" rtl="0" algn="l">
              <a:lnSpc>
                <a:spcPct val="90000"/>
              </a:lnSpc>
              <a:spcBef>
                <a:spcPts val="50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9pPr>
          </a:lstStyle>
          <a:p/>
        </p:txBody>
      </p:sp>
      <p:pic>
        <p:nvPicPr>
          <p:cNvPr id="8" name="Google Shape;8;p4"/>
          <p:cNvPicPr preferRelativeResize="0"/>
          <p:nvPr/>
        </p:nvPicPr>
        <p:blipFill rotWithShape="1">
          <a:blip r:embed="rId1">
            <a:alphaModFix/>
          </a:blip>
          <a:srcRect b="0" l="0" r="0" t="0"/>
          <a:stretch/>
        </p:blipFill>
        <p:spPr>
          <a:xfrm>
            <a:off x="9864151" y="5815298"/>
            <a:ext cx="2023050" cy="737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0.jpg"/><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fairinstitute.org/blog/fair-artificial-intelligence-ai-cyber-risk-playbook" TargetMode="External"/><Relationship Id="rId4" Type="http://schemas.openxmlformats.org/officeDocument/2006/relationships/hyperlink" Target="https://www.databricks.com/blog/introducing-databricks-ai-security-framework-dasf" TargetMode="External"/><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fairconference.org" TargetMode="External"/><Relationship Id="rId4" Type="http://schemas.openxmlformats.org/officeDocument/2006/relationships/image" Target="../media/image16.jpg"/><Relationship Id="rId5" Type="http://schemas.openxmlformats.org/officeDocument/2006/relationships/image" Target="../media/image14.png"/><Relationship Id="rId6"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0.jpg"/><Relationship Id="rId5" Type="http://schemas.openxmlformats.org/officeDocument/2006/relationships/image" Target="../media/image7.jpg"/><Relationship Id="rId6" Type="http://schemas.openxmlformats.org/officeDocument/2006/relationships/image" Target="../media/image11.jpg"/><Relationship Id="rId7" Type="http://schemas.openxmlformats.org/officeDocument/2006/relationships/image" Target="../media/image8.jp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9.pn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762000" y="3554088"/>
            <a:ext cx="9144000" cy="1192800"/>
          </a:xfrm>
          <a:prstGeom prst="rect">
            <a:avLst/>
          </a:prstGeom>
          <a:noFill/>
          <a:ln>
            <a:noFill/>
          </a:ln>
        </p:spPr>
        <p:txBody>
          <a:bodyPr anchorCtr="0" anchor="b"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500">
                <a:latin typeface="Arial"/>
                <a:ea typeface="Arial"/>
                <a:cs typeface="Arial"/>
                <a:sym typeface="Arial"/>
              </a:rPr>
              <a:t>The Future of AI Risk Management: A Deep Dive with the FAIR Institute AI Workgroup</a:t>
            </a:r>
            <a:endParaRPr b="1" sz="2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i="1" lang="en-US" sz="1400">
                <a:latin typeface="Arial"/>
                <a:ea typeface="Arial"/>
                <a:cs typeface="Arial"/>
                <a:sym typeface="Arial"/>
              </a:rPr>
              <a:t>April 25th 2024</a:t>
            </a:r>
            <a:endParaRPr i="1" sz="1400">
              <a:latin typeface="Arial"/>
              <a:ea typeface="Arial"/>
              <a:cs typeface="Arial"/>
              <a:sym typeface="Arial"/>
            </a:endParaRPr>
          </a:p>
        </p:txBody>
      </p:sp>
      <p:sp>
        <p:nvSpPr>
          <p:cNvPr id="63" name="Google Shape;63;p1"/>
          <p:cNvSpPr txBox="1"/>
          <p:nvPr>
            <p:ph idx="1" type="subTitle"/>
          </p:nvPr>
        </p:nvSpPr>
        <p:spPr>
          <a:xfrm>
            <a:off x="1447800" y="5100911"/>
            <a:ext cx="9144000" cy="13236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Clr>
                <a:schemeClr val="lt1"/>
              </a:buClr>
              <a:buSzPts val="2400"/>
              <a:buFont typeface="Arial"/>
              <a:buNone/>
            </a:pPr>
            <a:r>
              <a:rPr b="1" lang="en-US" sz="2000"/>
              <a:t>Jacqueline Lebo</a:t>
            </a:r>
            <a:r>
              <a:rPr b="1" lang="en-US" sz="2000"/>
              <a:t>, </a:t>
            </a:r>
            <a:r>
              <a:rPr lang="en-US" sz="2000">
                <a:latin typeface="DM Sans Light"/>
                <a:ea typeface="DM Sans Light"/>
                <a:cs typeface="DM Sans Light"/>
                <a:sym typeface="DM Sans Light"/>
              </a:rPr>
              <a:t>Risk Advisory Manager (Safe Security)</a:t>
            </a:r>
            <a:endParaRPr sz="2000">
              <a:latin typeface="DM Sans Light"/>
              <a:ea typeface="DM Sans Light"/>
              <a:cs typeface="DM Sans Light"/>
              <a:sym typeface="DM Sans Light"/>
            </a:endParaRPr>
          </a:p>
          <a:p>
            <a:pPr indent="0" lvl="0" marL="0" rtl="0" algn="l">
              <a:lnSpc>
                <a:spcPct val="150000"/>
              </a:lnSpc>
              <a:spcBef>
                <a:spcPts val="0"/>
              </a:spcBef>
              <a:spcAft>
                <a:spcPts val="0"/>
              </a:spcAft>
              <a:buClr>
                <a:schemeClr val="lt1"/>
              </a:buClr>
              <a:buSzPts val="2400"/>
              <a:buFont typeface="Arial"/>
              <a:buNone/>
            </a:pPr>
            <a:r>
              <a:rPr b="1" lang="en-US" sz="2000"/>
              <a:t>Arun Pamulapati</a:t>
            </a:r>
            <a:r>
              <a:rPr lang="en-US" sz="2000">
                <a:latin typeface="DM Sans Light"/>
                <a:ea typeface="DM Sans Light"/>
                <a:cs typeface="DM Sans Light"/>
                <a:sym typeface="DM Sans Light"/>
              </a:rPr>
              <a:t>, Sr. Staff Security Field Engineer (Databricks)</a:t>
            </a:r>
            <a:endParaRPr sz="2000">
              <a:latin typeface="DM Sans Light"/>
              <a:ea typeface="DM Sans Light"/>
              <a:cs typeface="DM Sans Light"/>
              <a:sym typeface="DM Sans Light"/>
            </a:endParaRPr>
          </a:p>
          <a:p>
            <a:pPr indent="0" lvl="0" marL="0" rtl="0" algn="l">
              <a:lnSpc>
                <a:spcPct val="150000"/>
              </a:lnSpc>
              <a:spcBef>
                <a:spcPts val="0"/>
              </a:spcBef>
              <a:spcAft>
                <a:spcPts val="0"/>
              </a:spcAft>
              <a:buClr>
                <a:schemeClr val="lt1"/>
              </a:buClr>
              <a:buSzPts val="2400"/>
              <a:buFont typeface="Arial"/>
              <a:buNone/>
            </a:pPr>
            <a:r>
              <a:rPr b="1" lang="en-US" sz="2000"/>
              <a:t>Brandon Sloane</a:t>
            </a:r>
            <a:r>
              <a:rPr lang="en-US" sz="2000">
                <a:latin typeface="DM Sans Light"/>
                <a:ea typeface="DM Sans Light"/>
                <a:cs typeface="DM Sans Light"/>
                <a:sym typeface="DM Sans Light"/>
              </a:rPr>
              <a:t>, Security Risk Management Lead</a:t>
            </a:r>
            <a:endParaRPr sz="2000">
              <a:latin typeface="DM Sans Light"/>
              <a:ea typeface="DM Sans Light"/>
              <a:cs typeface="DM Sans Light"/>
              <a:sym typeface="DM Sans Light"/>
            </a:endParaRPr>
          </a:p>
        </p:txBody>
      </p:sp>
      <p:pic>
        <p:nvPicPr>
          <p:cNvPr id="64" name="Google Shape;64;p1"/>
          <p:cNvPicPr preferRelativeResize="0"/>
          <p:nvPr/>
        </p:nvPicPr>
        <p:blipFill>
          <a:blip r:embed="rId3">
            <a:alphaModFix/>
          </a:blip>
          <a:stretch>
            <a:fillRect/>
          </a:stretch>
        </p:blipFill>
        <p:spPr>
          <a:xfrm>
            <a:off x="978600" y="5039325"/>
            <a:ext cx="469200" cy="469200"/>
          </a:xfrm>
          <a:prstGeom prst="flowChartConnector">
            <a:avLst/>
          </a:prstGeom>
          <a:noFill/>
          <a:ln>
            <a:noFill/>
          </a:ln>
        </p:spPr>
      </p:pic>
      <p:pic>
        <p:nvPicPr>
          <p:cNvPr id="65" name="Google Shape;65;p1"/>
          <p:cNvPicPr preferRelativeResize="0"/>
          <p:nvPr/>
        </p:nvPicPr>
        <p:blipFill>
          <a:blip r:embed="rId4">
            <a:alphaModFix/>
          </a:blip>
          <a:stretch>
            <a:fillRect/>
          </a:stretch>
        </p:blipFill>
        <p:spPr>
          <a:xfrm>
            <a:off x="978600" y="5528100"/>
            <a:ext cx="469200" cy="469200"/>
          </a:xfrm>
          <a:prstGeom prst="flowChartConnector">
            <a:avLst/>
          </a:prstGeom>
          <a:noFill/>
          <a:ln>
            <a:noFill/>
          </a:ln>
        </p:spPr>
      </p:pic>
      <p:pic>
        <p:nvPicPr>
          <p:cNvPr id="66" name="Google Shape;66;p1"/>
          <p:cNvPicPr preferRelativeResize="0"/>
          <p:nvPr/>
        </p:nvPicPr>
        <p:blipFill rotWithShape="1">
          <a:blip r:embed="rId5">
            <a:alphaModFix/>
          </a:blip>
          <a:srcRect b="0" l="0" r="0" t="0"/>
          <a:stretch/>
        </p:blipFill>
        <p:spPr>
          <a:xfrm>
            <a:off x="978600" y="6016875"/>
            <a:ext cx="469200" cy="469200"/>
          </a:xfrm>
          <a:prstGeom prst="flowChartConnector">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c94c6b3a06_0_35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c94c6b3a06_0_14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Resources</a:t>
            </a:r>
            <a:endParaRPr/>
          </a:p>
        </p:txBody>
      </p:sp>
      <p:sp>
        <p:nvSpPr>
          <p:cNvPr id="179" name="Google Shape;179;g2c94c6b3a06_0_14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u="sng">
                <a:hlinkClick r:id="rId3"/>
              </a:rPr>
              <a:t>https://www.fairinstitute.org/blog/fair-artificial-intelligence-ai-cyber-risk-playbook</a:t>
            </a:r>
            <a:endParaRPr/>
          </a:p>
          <a:p>
            <a:pPr indent="0" lvl="0" marL="0" rtl="0" algn="l">
              <a:spcBef>
                <a:spcPts val="1000"/>
              </a:spcBef>
              <a:spcAft>
                <a:spcPts val="0"/>
              </a:spcAft>
              <a:buNone/>
            </a:pPr>
            <a:r>
              <a:rPr lang="en-US" u="sng">
                <a:hlinkClick r:id="rId4"/>
              </a:rPr>
              <a:t>https://www.databricks.com/blog/introducing-databricks-ai-security-framework-dasf</a:t>
            </a:r>
            <a:endParaRPr/>
          </a:p>
          <a:p>
            <a:pPr indent="0" lvl="0" marL="0" rtl="0" algn="l">
              <a:spcBef>
                <a:spcPts val="1000"/>
              </a:spcBef>
              <a:spcAft>
                <a:spcPts val="0"/>
              </a:spcAft>
              <a:buNone/>
            </a:pPr>
            <a:r>
              <a:rPr lang="en-US"/>
              <a:t>https://berryvilleiml.com/</a:t>
            </a:r>
            <a:endParaRPr/>
          </a:p>
          <a:p>
            <a:pPr indent="0" lvl="0" marL="0" rtl="0" algn="l">
              <a:spcBef>
                <a:spcPts val="1000"/>
              </a:spcBef>
              <a:spcAft>
                <a:spcPts val="0"/>
              </a:spcAft>
              <a:buNone/>
            </a:pPr>
            <a:r>
              <a:rPr lang="en-US"/>
              <a:t>https://www.databricks.com/product/machine-learning</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180" name="Google Shape;180;g2c94c6b3a06_0_148"/>
          <p:cNvPicPr preferRelativeResize="0"/>
          <p:nvPr/>
        </p:nvPicPr>
        <p:blipFill>
          <a:blip r:embed="rId5">
            <a:alphaModFix/>
          </a:blip>
          <a:stretch>
            <a:fillRect/>
          </a:stretch>
        </p:blipFill>
        <p:spPr>
          <a:xfrm>
            <a:off x="204050" y="6015394"/>
            <a:ext cx="740400" cy="734700"/>
          </a:xfrm>
          <a:prstGeom prst="flowChartConnector">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c94c6b3a06_0_356"/>
          <p:cNvSpPr txBox="1"/>
          <p:nvPr>
            <p:ph type="title"/>
          </p:nvPr>
        </p:nvSpPr>
        <p:spPr>
          <a:xfrm>
            <a:off x="164875" y="18555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Learn more at the 2024 FAIR Conference</a:t>
            </a:r>
            <a:endParaRPr/>
          </a:p>
        </p:txBody>
      </p:sp>
      <p:sp>
        <p:nvSpPr>
          <p:cNvPr id="186" name="Google Shape;186;g2c94c6b3a06_0_356"/>
          <p:cNvSpPr txBox="1"/>
          <p:nvPr/>
        </p:nvSpPr>
        <p:spPr>
          <a:xfrm>
            <a:off x="295375" y="1215000"/>
            <a:ext cx="5552100" cy="3663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600"/>
              <a:buFont typeface="Arial"/>
              <a:buNone/>
            </a:pPr>
            <a:r>
              <a:rPr b="1" lang="en-US" sz="1600">
                <a:solidFill>
                  <a:srgbClr val="FFFFFF"/>
                </a:solidFill>
                <a:latin typeface="DM Sans"/>
                <a:ea typeface="DM Sans"/>
                <a:cs typeface="DM Sans"/>
                <a:sym typeface="DM Sans"/>
              </a:rPr>
              <a:t>When</a:t>
            </a:r>
            <a:endParaRPr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rPr lang="en-US" sz="1600">
                <a:solidFill>
                  <a:srgbClr val="FFFFFF"/>
                </a:solidFill>
                <a:latin typeface="DM Sans"/>
                <a:ea typeface="DM Sans"/>
                <a:cs typeface="DM Sans"/>
                <a:sym typeface="DM Sans"/>
              </a:rPr>
              <a:t>Oct. 1-2, 2024</a:t>
            </a:r>
            <a:endParaRPr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t/>
            </a:r>
            <a:endParaRPr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rPr b="1" lang="en-US" sz="1600">
                <a:solidFill>
                  <a:srgbClr val="FFFFFF"/>
                </a:solidFill>
                <a:latin typeface="DM Sans"/>
                <a:ea typeface="DM Sans"/>
                <a:cs typeface="DM Sans"/>
                <a:sym typeface="DM Sans"/>
              </a:rPr>
              <a:t>Where</a:t>
            </a:r>
            <a:endParaRPr b="1"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rPr lang="en-US" sz="1600">
                <a:solidFill>
                  <a:srgbClr val="FFFFFF"/>
                </a:solidFill>
                <a:latin typeface="DM Sans"/>
                <a:ea typeface="DM Sans"/>
                <a:cs typeface="DM Sans"/>
                <a:sym typeface="DM Sans"/>
              </a:rPr>
              <a:t>Fairmont Hotel, Washington DC, Georgetown</a:t>
            </a:r>
            <a:endParaRPr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t/>
            </a:r>
            <a:endParaRPr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rPr b="1" lang="en-US" sz="1600">
                <a:solidFill>
                  <a:srgbClr val="FFFFFF"/>
                </a:solidFill>
                <a:latin typeface="DM Sans"/>
                <a:ea typeface="DM Sans"/>
                <a:cs typeface="DM Sans"/>
                <a:sym typeface="DM Sans"/>
              </a:rPr>
              <a:t>Theme</a:t>
            </a:r>
            <a:endParaRPr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rPr i="1" lang="en-US" sz="1600">
                <a:solidFill>
                  <a:srgbClr val="FFFFFF"/>
                </a:solidFill>
                <a:latin typeface="DM Sans"/>
                <a:ea typeface="DM Sans"/>
                <a:cs typeface="DM Sans"/>
                <a:sym typeface="DM Sans"/>
              </a:rPr>
              <a:t>Managing Risk at the Speed of the Business</a:t>
            </a:r>
            <a:endParaRPr i="1"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t/>
            </a:r>
            <a:endParaRPr sz="1600">
              <a:solidFill>
                <a:srgbClr val="FFFFFF"/>
              </a:solidFill>
              <a:latin typeface="DM Sans"/>
              <a:ea typeface="DM Sans"/>
              <a:cs typeface="DM Sans"/>
              <a:sym typeface="DM Sans"/>
            </a:endParaRPr>
          </a:p>
          <a:p>
            <a:pPr indent="0" lvl="0" marL="0" marR="0" rtl="0" algn="l">
              <a:lnSpc>
                <a:spcPct val="150000"/>
              </a:lnSpc>
              <a:spcBef>
                <a:spcPts val="0"/>
              </a:spcBef>
              <a:spcAft>
                <a:spcPts val="0"/>
              </a:spcAft>
              <a:buClr>
                <a:srgbClr val="FFFFFF"/>
              </a:buClr>
              <a:buSzPts val="1600"/>
              <a:buFont typeface="Arial"/>
              <a:buNone/>
            </a:pPr>
            <a:r>
              <a:rPr lang="en-US" sz="1600" u="sng">
                <a:solidFill>
                  <a:srgbClr val="30A3DA"/>
                </a:solidFill>
                <a:latin typeface="DM Sans"/>
                <a:ea typeface="DM Sans"/>
                <a:cs typeface="DM Sans"/>
                <a:sym typeface="DM Sans"/>
                <a:hlinkClick r:id="rId3">
                  <a:extLst>
                    <a:ext uri="{A12FA001-AC4F-418D-AE19-62706E023703}">
                      <ahyp:hlinkClr val="tx"/>
                    </a:ext>
                  </a:extLst>
                </a:hlinkClick>
              </a:rPr>
              <a:t>www.fairconference.org</a:t>
            </a:r>
            <a:r>
              <a:rPr lang="en-US" sz="1600">
                <a:solidFill>
                  <a:srgbClr val="30A3DA"/>
                </a:solidFill>
                <a:latin typeface="DM Sans"/>
                <a:ea typeface="DM Sans"/>
                <a:cs typeface="DM Sans"/>
                <a:sym typeface="DM Sans"/>
              </a:rPr>
              <a:t> </a:t>
            </a:r>
            <a:endParaRPr sz="1600">
              <a:solidFill>
                <a:srgbClr val="30A3DA"/>
              </a:solidFill>
              <a:latin typeface="DM Sans"/>
              <a:ea typeface="DM Sans"/>
              <a:cs typeface="DM Sans"/>
              <a:sym typeface="DM Sans"/>
            </a:endParaRPr>
          </a:p>
        </p:txBody>
      </p:sp>
      <p:pic>
        <p:nvPicPr>
          <p:cNvPr id="187" name="Google Shape;187;g2c94c6b3a06_0_356"/>
          <p:cNvPicPr preferRelativeResize="0"/>
          <p:nvPr/>
        </p:nvPicPr>
        <p:blipFill>
          <a:blip r:embed="rId4">
            <a:alphaModFix/>
          </a:blip>
          <a:stretch>
            <a:fillRect/>
          </a:stretch>
        </p:blipFill>
        <p:spPr>
          <a:xfrm>
            <a:off x="5910850" y="1214999"/>
            <a:ext cx="5015501" cy="2821225"/>
          </a:xfrm>
          <a:prstGeom prst="rect">
            <a:avLst/>
          </a:prstGeom>
          <a:noFill/>
          <a:ln>
            <a:noFill/>
          </a:ln>
        </p:spPr>
      </p:pic>
      <p:pic>
        <p:nvPicPr>
          <p:cNvPr id="188" name="Google Shape;188;g2c94c6b3a06_0_356"/>
          <p:cNvPicPr preferRelativeResize="0"/>
          <p:nvPr/>
        </p:nvPicPr>
        <p:blipFill>
          <a:blip r:embed="rId5">
            <a:alphaModFix/>
          </a:blip>
          <a:stretch>
            <a:fillRect/>
          </a:stretch>
        </p:blipFill>
        <p:spPr>
          <a:xfrm>
            <a:off x="3790200" y="4418275"/>
            <a:ext cx="3870950" cy="2107525"/>
          </a:xfrm>
          <a:prstGeom prst="rect">
            <a:avLst/>
          </a:prstGeom>
          <a:noFill/>
          <a:ln>
            <a:noFill/>
          </a:ln>
        </p:spPr>
      </p:pic>
      <p:pic>
        <p:nvPicPr>
          <p:cNvPr id="189" name="Google Shape;189;g2c94c6b3a06_0_356"/>
          <p:cNvPicPr preferRelativeResize="0"/>
          <p:nvPr/>
        </p:nvPicPr>
        <p:blipFill>
          <a:blip r:embed="rId6">
            <a:alphaModFix/>
          </a:blip>
          <a:stretch>
            <a:fillRect/>
          </a:stretch>
        </p:blipFill>
        <p:spPr>
          <a:xfrm>
            <a:off x="8093276" y="4111025"/>
            <a:ext cx="3946332" cy="2630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3095007" y="295175"/>
            <a:ext cx="4572300" cy="70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3200">
                <a:solidFill>
                  <a:schemeClr val="lt1"/>
                </a:solidFill>
                <a:latin typeface="Poppins"/>
                <a:ea typeface="Poppins"/>
                <a:cs typeface="Poppins"/>
                <a:sym typeface="Poppins"/>
              </a:rPr>
              <a:t>Agenda</a:t>
            </a:r>
            <a:endParaRPr b="1" sz="3200">
              <a:solidFill>
                <a:schemeClr val="lt1"/>
              </a:solidFill>
              <a:latin typeface="Poppins"/>
              <a:ea typeface="Poppins"/>
              <a:cs typeface="Poppins"/>
              <a:sym typeface="Poppins"/>
            </a:endParaRPr>
          </a:p>
        </p:txBody>
      </p:sp>
      <p:cxnSp>
        <p:nvCxnSpPr>
          <p:cNvPr id="72" name="Google Shape;72;p2"/>
          <p:cNvCxnSpPr/>
          <p:nvPr/>
        </p:nvCxnSpPr>
        <p:spPr>
          <a:xfrm>
            <a:off x="5004926" y="1068852"/>
            <a:ext cx="752100" cy="0"/>
          </a:xfrm>
          <a:prstGeom prst="straightConnector1">
            <a:avLst/>
          </a:prstGeom>
          <a:noFill/>
          <a:ln cap="flat" cmpd="sng" w="19050">
            <a:solidFill>
              <a:srgbClr val="00FFFF"/>
            </a:solidFill>
            <a:prstDash val="solid"/>
            <a:round/>
            <a:headEnd len="med" w="med" type="none"/>
            <a:tailEnd len="med" w="med" type="none"/>
          </a:ln>
        </p:spPr>
      </p:cxnSp>
      <p:sp>
        <p:nvSpPr>
          <p:cNvPr id="73" name="Google Shape;73;p2"/>
          <p:cNvSpPr/>
          <p:nvPr/>
        </p:nvSpPr>
        <p:spPr>
          <a:xfrm>
            <a:off x="711200" y="1660788"/>
            <a:ext cx="2926200" cy="1637100"/>
          </a:xfrm>
          <a:prstGeom prst="roundRect">
            <a:avLst>
              <a:gd fmla="val 6783" name="adj"/>
            </a:avLst>
          </a:prstGeom>
          <a:solidFill>
            <a:srgbClr val="FFFFFF"/>
          </a:solidFill>
          <a:ln cap="flat" cmpd="sng" w="9525">
            <a:solidFill>
              <a:srgbClr val="ECECE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2"/>
          <p:cNvSpPr txBox="1"/>
          <p:nvPr/>
        </p:nvSpPr>
        <p:spPr>
          <a:xfrm>
            <a:off x="880852" y="2044268"/>
            <a:ext cx="2685900" cy="7389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535353"/>
                </a:solidFill>
                <a:latin typeface="Poppins"/>
                <a:ea typeface="Poppins"/>
                <a:cs typeface="Poppins"/>
                <a:sym typeface="Poppins"/>
              </a:rPr>
              <a:t>Intro: FAIR Institute AI Workgroup</a:t>
            </a:r>
            <a:endParaRPr b="1" sz="1600">
              <a:solidFill>
                <a:srgbClr val="535353"/>
              </a:solidFill>
              <a:latin typeface="Poppins"/>
              <a:ea typeface="Poppins"/>
              <a:cs typeface="Poppins"/>
              <a:sym typeface="Poppins"/>
            </a:endParaRPr>
          </a:p>
        </p:txBody>
      </p:sp>
      <p:sp>
        <p:nvSpPr>
          <p:cNvPr id="75" name="Google Shape;75;p2"/>
          <p:cNvSpPr/>
          <p:nvPr/>
        </p:nvSpPr>
        <p:spPr>
          <a:xfrm>
            <a:off x="866821" y="1406824"/>
            <a:ext cx="523800" cy="551100"/>
          </a:xfrm>
          <a:prstGeom prst="ellipse">
            <a:avLst/>
          </a:prstGeom>
          <a:solidFill>
            <a:srgbClr val="00FFFF"/>
          </a:solid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2"/>
          <p:cNvSpPr txBox="1"/>
          <p:nvPr/>
        </p:nvSpPr>
        <p:spPr>
          <a:xfrm>
            <a:off x="971579" y="1446124"/>
            <a:ext cx="314400" cy="472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chemeClr val="dk1"/>
                </a:solidFill>
                <a:latin typeface="Poppins"/>
                <a:ea typeface="Poppins"/>
                <a:cs typeface="Poppins"/>
                <a:sym typeface="Poppins"/>
              </a:rPr>
              <a:t>1</a:t>
            </a:r>
            <a:endParaRPr b="1" sz="1600">
              <a:solidFill>
                <a:schemeClr val="dk1"/>
              </a:solidFill>
              <a:latin typeface="Poppins"/>
              <a:ea typeface="Poppins"/>
              <a:cs typeface="Poppins"/>
              <a:sym typeface="Poppins"/>
            </a:endParaRPr>
          </a:p>
        </p:txBody>
      </p:sp>
      <p:sp>
        <p:nvSpPr>
          <p:cNvPr id="77" name="Google Shape;77;p2"/>
          <p:cNvSpPr/>
          <p:nvPr/>
        </p:nvSpPr>
        <p:spPr>
          <a:xfrm>
            <a:off x="4222914" y="1660788"/>
            <a:ext cx="2926200" cy="1637100"/>
          </a:xfrm>
          <a:prstGeom prst="roundRect">
            <a:avLst>
              <a:gd fmla="val 6783" name="adj"/>
            </a:avLst>
          </a:prstGeom>
          <a:solidFill>
            <a:srgbClr val="FFFFFF"/>
          </a:solidFill>
          <a:ln cap="flat" cmpd="sng" w="9525">
            <a:solidFill>
              <a:srgbClr val="ECECE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2"/>
          <p:cNvSpPr txBox="1"/>
          <p:nvPr/>
        </p:nvSpPr>
        <p:spPr>
          <a:xfrm>
            <a:off x="4392566" y="2044268"/>
            <a:ext cx="2685900" cy="4926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rgbClr val="535353"/>
                </a:solidFill>
                <a:latin typeface="Poppins"/>
                <a:ea typeface="Poppins"/>
                <a:cs typeface="Poppins"/>
                <a:sym typeface="Poppins"/>
              </a:rPr>
              <a:t>Our Members</a:t>
            </a:r>
            <a:endParaRPr b="1" sz="1600">
              <a:solidFill>
                <a:srgbClr val="535353"/>
              </a:solidFill>
              <a:latin typeface="Poppins"/>
              <a:ea typeface="Poppins"/>
              <a:cs typeface="Poppins"/>
              <a:sym typeface="Poppins"/>
            </a:endParaRPr>
          </a:p>
        </p:txBody>
      </p:sp>
      <p:sp>
        <p:nvSpPr>
          <p:cNvPr id="79" name="Google Shape;79;p2"/>
          <p:cNvSpPr/>
          <p:nvPr/>
        </p:nvSpPr>
        <p:spPr>
          <a:xfrm>
            <a:off x="4378535" y="1406824"/>
            <a:ext cx="523800" cy="551100"/>
          </a:xfrm>
          <a:prstGeom prst="ellipse">
            <a:avLst/>
          </a:prstGeom>
          <a:solidFill>
            <a:srgbClr val="00FFFF"/>
          </a:solid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2"/>
          <p:cNvSpPr txBox="1"/>
          <p:nvPr/>
        </p:nvSpPr>
        <p:spPr>
          <a:xfrm>
            <a:off x="4483231" y="1446137"/>
            <a:ext cx="314400" cy="472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chemeClr val="dk1"/>
                </a:solidFill>
                <a:latin typeface="Poppins"/>
                <a:ea typeface="Poppins"/>
                <a:cs typeface="Poppins"/>
                <a:sym typeface="Poppins"/>
              </a:rPr>
              <a:t>2</a:t>
            </a:r>
            <a:endParaRPr b="1" sz="1600">
              <a:solidFill>
                <a:schemeClr val="dk1"/>
              </a:solidFill>
              <a:latin typeface="Poppins"/>
              <a:ea typeface="Poppins"/>
              <a:cs typeface="Poppins"/>
              <a:sym typeface="Poppins"/>
            </a:endParaRPr>
          </a:p>
        </p:txBody>
      </p:sp>
      <p:sp>
        <p:nvSpPr>
          <p:cNvPr id="81" name="Google Shape;81;p2"/>
          <p:cNvSpPr/>
          <p:nvPr/>
        </p:nvSpPr>
        <p:spPr>
          <a:xfrm>
            <a:off x="7734628" y="1660788"/>
            <a:ext cx="2926200" cy="1637100"/>
          </a:xfrm>
          <a:prstGeom prst="roundRect">
            <a:avLst>
              <a:gd fmla="val 6783" name="adj"/>
            </a:avLst>
          </a:prstGeom>
          <a:solidFill>
            <a:srgbClr val="FFFFFF"/>
          </a:solidFill>
          <a:ln cap="flat" cmpd="sng" w="9525">
            <a:solidFill>
              <a:srgbClr val="ECECE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2"/>
          <p:cNvSpPr txBox="1"/>
          <p:nvPr/>
        </p:nvSpPr>
        <p:spPr>
          <a:xfrm>
            <a:off x="7904280" y="2044268"/>
            <a:ext cx="2685900" cy="492600"/>
          </a:xfrm>
          <a:prstGeom prst="rect">
            <a:avLst/>
          </a:prstGeom>
          <a:noFill/>
          <a:ln>
            <a:noFill/>
          </a:ln>
        </p:spPr>
        <p:txBody>
          <a:bodyPr anchorCtr="0" anchor="t" bIns="121900" lIns="121900" spcFirstLastPara="1" rIns="121900" wrap="square" tIns="121900">
            <a:spAutoFit/>
          </a:bodyPr>
          <a:lstStyle/>
          <a:p>
            <a:pPr indent="0" lvl="0" marL="0" marR="0" rtl="0" algn="ctr">
              <a:spcBef>
                <a:spcPts val="0"/>
              </a:spcBef>
              <a:spcAft>
                <a:spcPts val="0"/>
              </a:spcAft>
              <a:buNone/>
            </a:pPr>
            <a:r>
              <a:rPr b="1" lang="en-US" sz="1600">
                <a:solidFill>
                  <a:srgbClr val="535353"/>
                </a:solidFill>
                <a:latin typeface="Poppins"/>
                <a:ea typeface="Poppins"/>
                <a:cs typeface="Poppins"/>
                <a:sym typeface="Poppins"/>
              </a:rPr>
              <a:t>2024/2025 Initiatives </a:t>
            </a:r>
            <a:endParaRPr b="1" sz="1600">
              <a:solidFill>
                <a:srgbClr val="535353"/>
              </a:solidFill>
              <a:latin typeface="Poppins"/>
              <a:ea typeface="Poppins"/>
              <a:cs typeface="Poppins"/>
              <a:sym typeface="Poppins"/>
            </a:endParaRPr>
          </a:p>
        </p:txBody>
      </p:sp>
      <p:sp>
        <p:nvSpPr>
          <p:cNvPr id="83" name="Google Shape;83;p2"/>
          <p:cNvSpPr/>
          <p:nvPr/>
        </p:nvSpPr>
        <p:spPr>
          <a:xfrm>
            <a:off x="7890249" y="1406824"/>
            <a:ext cx="523800" cy="551100"/>
          </a:xfrm>
          <a:prstGeom prst="ellipse">
            <a:avLst/>
          </a:prstGeom>
          <a:solidFill>
            <a:srgbClr val="00FFFF"/>
          </a:solid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2"/>
          <p:cNvSpPr txBox="1"/>
          <p:nvPr/>
        </p:nvSpPr>
        <p:spPr>
          <a:xfrm>
            <a:off x="7994882" y="1483024"/>
            <a:ext cx="314400" cy="472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chemeClr val="dk1"/>
                </a:solidFill>
                <a:latin typeface="Poppins"/>
                <a:ea typeface="Poppins"/>
                <a:cs typeface="Poppins"/>
                <a:sym typeface="Poppins"/>
              </a:rPr>
              <a:t>3</a:t>
            </a:r>
            <a:endParaRPr b="1" sz="1600">
              <a:solidFill>
                <a:schemeClr val="dk1"/>
              </a:solidFill>
              <a:latin typeface="Poppins"/>
              <a:ea typeface="Poppins"/>
              <a:cs typeface="Poppins"/>
              <a:sym typeface="Poppins"/>
            </a:endParaRPr>
          </a:p>
        </p:txBody>
      </p:sp>
      <p:sp>
        <p:nvSpPr>
          <p:cNvPr id="85" name="Google Shape;85;p2"/>
          <p:cNvSpPr/>
          <p:nvPr/>
        </p:nvSpPr>
        <p:spPr>
          <a:xfrm>
            <a:off x="711200" y="4055057"/>
            <a:ext cx="2926200" cy="1637100"/>
          </a:xfrm>
          <a:prstGeom prst="roundRect">
            <a:avLst>
              <a:gd fmla="val 6783" name="adj"/>
            </a:avLst>
          </a:prstGeom>
          <a:solidFill>
            <a:srgbClr val="FFFFFF"/>
          </a:solidFill>
          <a:ln cap="flat" cmpd="sng" w="9525">
            <a:solidFill>
              <a:srgbClr val="ECECE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2"/>
          <p:cNvSpPr txBox="1"/>
          <p:nvPr/>
        </p:nvSpPr>
        <p:spPr>
          <a:xfrm>
            <a:off x="880852" y="4438537"/>
            <a:ext cx="2685900" cy="738900"/>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1" lang="en-US" sz="1600">
                <a:solidFill>
                  <a:srgbClr val="535353"/>
                </a:solidFill>
                <a:latin typeface="Poppins"/>
                <a:ea typeface="Poppins"/>
                <a:cs typeface="Poppins"/>
                <a:sym typeface="Poppins"/>
              </a:rPr>
              <a:t>Recent AI Events and our POV</a:t>
            </a:r>
            <a:endParaRPr b="1" sz="1600">
              <a:solidFill>
                <a:srgbClr val="535353"/>
              </a:solidFill>
              <a:latin typeface="Poppins"/>
              <a:ea typeface="Poppins"/>
              <a:cs typeface="Poppins"/>
              <a:sym typeface="Poppins"/>
            </a:endParaRPr>
          </a:p>
        </p:txBody>
      </p:sp>
      <p:sp>
        <p:nvSpPr>
          <p:cNvPr id="87" name="Google Shape;87;p2"/>
          <p:cNvSpPr/>
          <p:nvPr/>
        </p:nvSpPr>
        <p:spPr>
          <a:xfrm>
            <a:off x="866821" y="3801093"/>
            <a:ext cx="523800" cy="551100"/>
          </a:xfrm>
          <a:prstGeom prst="ellipse">
            <a:avLst/>
          </a:prstGeom>
          <a:solidFill>
            <a:srgbClr val="00FFFF"/>
          </a:solid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2"/>
          <p:cNvSpPr txBox="1"/>
          <p:nvPr/>
        </p:nvSpPr>
        <p:spPr>
          <a:xfrm>
            <a:off x="971579" y="3840468"/>
            <a:ext cx="314400" cy="472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chemeClr val="dk1"/>
                </a:solidFill>
                <a:latin typeface="Poppins"/>
                <a:ea typeface="Poppins"/>
                <a:cs typeface="Poppins"/>
                <a:sym typeface="Poppins"/>
              </a:rPr>
              <a:t>4</a:t>
            </a:r>
            <a:endParaRPr b="1" sz="1600">
              <a:solidFill>
                <a:schemeClr val="dk1"/>
              </a:solidFill>
              <a:latin typeface="Poppins"/>
              <a:ea typeface="Poppins"/>
              <a:cs typeface="Poppins"/>
              <a:sym typeface="Poppins"/>
            </a:endParaRPr>
          </a:p>
        </p:txBody>
      </p:sp>
      <p:sp>
        <p:nvSpPr>
          <p:cNvPr id="89" name="Google Shape;89;p2"/>
          <p:cNvSpPr/>
          <p:nvPr/>
        </p:nvSpPr>
        <p:spPr>
          <a:xfrm>
            <a:off x="4222914" y="4055057"/>
            <a:ext cx="2926200" cy="1637100"/>
          </a:xfrm>
          <a:prstGeom prst="roundRect">
            <a:avLst>
              <a:gd fmla="val 6783" name="adj"/>
            </a:avLst>
          </a:prstGeom>
          <a:solidFill>
            <a:srgbClr val="FFFFFF"/>
          </a:solidFill>
          <a:ln cap="flat" cmpd="sng" w="9525">
            <a:solidFill>
              <a:srgbClr val="ECECE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2"/>
          <p:cNvSpPr txBox="1"/>
          <p:nvPr/>
        </p:nvSpPr>
        <p:spPr>
          <a:xfrm>
            <a:off x="4392566" y="4438537"/>
            <a:ext cx="2685900" cy="738900"/>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1" lang="en-US" sz="1600">
                <a:solidFill>
                  <a:srgbClr val="535353"/>
                </a:solidFill>
                <a:latin typeface="Poppins"/>
                <a:ea typeface="Poppins"/>
                <a:cs typeface="Poppins"/>
                <a:sym typeface="Poppins"/>
              </a:rPr>
              <a:t>Materiality of  Model Development Risks</a:t>
            </a:r>
            <a:endParaRPr b="1" sz="1600">
              <a:solidFill>
                <a:srgbClr val="535353"/>
              </a:solidFill>
              <a:latin typeface="Poppins"/>
              <a:ea typeface="Poppins"/>
              <a:cs typeface="Poppins"/>
              <a:sym typeface="Poppins"/>
            </a:endParaRPr>
          </a:p>
        </p:txBody>
      </p:sp>
      <p:sp>
        <p:nvSpPr>
          <p:cNvPr id="91" name="Google Shape;91;p2"/>
          <p:cNvSpPr/>
          <p:nvPr/>
        </p:nvSpPr>
        <p:spPr>
          <a:xfrm>
            <a:off x="4378535" y="3801093"/>
            <a:ext cx="523800" cy="551100"/>
          </a:xfrm>
          <a:prstGeom prst="ellipse">
            <a:avLst/>
          </a:prstGeom>
          <a:solidFill>
            <a:srgbClr val="00FFFF"/>
          </a:solid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2"/>
          <p:cNvSpPr txBox="1"/>
          <p:nvPr/>
        </p:nvSpPr>
        <p:spPr>
          <a:xfrm>
            <a:off x="4483293" y="3840468"/>
            <a:ext cx="314400" cy="472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chemeClr val="dk1"/>
                </a:solidFill>
                <a:latin typeface="Poppins"/>
                <a:ea typeface="Poppins"/>
                <a:cs typeface="Poppins"/>
                <a:sym typeface="Poppins"/>
              </a:rPr>
              <a:t>5</a:t>
            </a:r>
            <a:endParaRPr b="1" sz="1600">
              <a:solidFill>
                <a:schemeClr val="dk1"/>
              </a:solidFill>
              <a:latin typeface="Poppins"/>
              <a:ea typeface="Poppins"/>
              <a:cs typeface="Poppins"/>
              <a:sym typeface="Poppins"/>
            </a:endParaRPr>
          </a:p>
        </p:txBody>
      </p:sp>
      <p:sp>
        <p:nvSpPr>
          <p:cNvPr id="93" name="Google Shape;93;p2"/>
          <p:cNvSpPr/>
          <p:nvPr/>
        </p:nvSpPr>
        <p:spPr>
          <a:xfrm>
            <a:off x="7734628" y="4055057"/>
            <a:ext cx="2926200" cy="1637100"/>
          </a:xfrm>
          <a:prstGeom prst="roundRect">
            <a:avLst>
              <a:gd fmla="val 6783" name="adj"/>
            </a:avLst>
          </a:prstGeom>
          <a:solidFill>
            <a:srgbClr val="FFFFFF"/>
          </a:solidFill>
          <a:ln cap="flat" cmpd="sng" w="9525">
            <a:solidFill>
              <a:srgbClr val="ECECE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2"/>
          <p:cNvSpPr txBox="1"/>
          <p:nvPr/>
        </p:nvSpPr>
        <p:spPr>
          <a:xfrm>
            <a:off x="7904280" y="4438537"/>
            <a:ext cx="2685900" cy="492600"/>
          </a:xfrm>
          <a:prstGeom prst="rect">
            <a:avLst/>
          </a:prstGeom>
          <a:noFill/>
          <a:ln>
            <a:noFill/>
          </a:ln>
        </p:spPr>
        <p:txBody>
          <a:bodyPr anchorCtr="0" anchor="t" bIns="121900" lIns="121900" spcFirstLastPara="1" rIns="121900" wrap="square" tIns="121900">
            <a:spAutoFit/>
          </a:bodyPr>
          <a:lstStyle/>
          <a:p>
            <a:pPr indent="0" lvl="0" marL="0" marR="0" rtl="0" algn="ctr">
              <a:spcBef>
                <a:spcPts val="0"/>
              </a:spcBef>
              <a:spcAft>
                <a:spcPts val="0"/>
              </a:spcAft>
              <a:buNone/>
            </a:pPr>
            <a:r>
              <a:rPr b="1" lang="en-US" sz="1600">
                <a:solidFill>
                  <a:srgbClr val="535353"/>
                </a:solidFill>
                <a:latin typeface="Poppins"/>
                <a:ea typeface="Poppins"/>
                <a:cs typeface="Poppins"/>
                <a:sym typeface="Poppins"/>
              </a:rPr>
              <a:t>QA Session</a:t>
            </a:r>
            <a:endParaRPr b="1" sz="1600">
              <a:solidFill>
                <a:srgbClr val="535353"/>
              </a:solidFill>
              <a:latin typeface="Poppins"/>
              <a:ea typeface="Poppins"/>
              <a:cs typeface="Poppins"/>
              <a:sym typeface="Poppins"/>
            </a:endParaRPr>
          </a:p>
        </p:txBody>
      </p:sp>
      <p:sp>
        <p:nvSpPr>
          <p:cNvPr id="95" name="Google Shape;95;p2"/>
          <p:cNvSpPr/>
          <p:nvPr/>
        </p:nvSpPr>
        <p:spPr>
          <a:xfrm>
            <a:off x="7890249" y="3801093"/>
            <a:ext cx="523800" cy="551100"/>
          </a:xfrm>
          <a:prstGeom prst="ellipse">
            <a:avLst/>
          </a:prstGeom>
          <a:solidFill>
            <a:srgbClr val="00FFFF"/>
          </a:solid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2"/>
          <p:cNvSpPr txBox="1"/>
          <p:nvPr/>
        </p:nvSpPr>
        <p:spPr>
          <a:xfrm>
            <a:off x="7995007" y="3840468"/>
            <a:ext cx="314400" cy="472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600">
                <a:solidFill>
                  <a:schemeClr val="dk1"/>
                </a:solidFill>
                <a:latin typeface="Poppins"/>
                <a:ea typeface="Poppins"/>
                <a:cs typeface="Poppins"/>
                <a:sym typeface="Poppins"/>
              </a:rPr>
              <a:t>6</a:t>
            </a:r>
            <a:endParaRPr b="1" sz="1600">
              <a:solidFill>
                <a:schemeClr val="dk1"/>
              </a:solidFill>
              <a:latin typeface="Poppins"/>
              <a:ea typeface="Poppins"/>
              <a:cs typeface="Poppins"/>
              <a:sym typeface="Poppins"/>
            </a:endParaRPr>
          </a:p>
        </p:txBody>
      </p:sp>
      <p:pic>
        <p:nvPicPr>
          <p:cNvPr id="97" name="Google Shape;97;p2"/>
          <p:cNvPicPr preferRelativeResize="0"/>
          <p:nvPr/>
        </p:nvPicPr>
        <p:blipFill>
          <a:blip r:embed="rId3">
            <a:alphaModFix/>
          </a:blip>
          <a:stretch>
            <a:fillRect/>
          </a:stretch>
        </p:blipFill>
        <p:spPr>
          <a:xfrm>
            <a:off x="128750" y="6007125"/>
            <a:ext cx="752100" cy="746400"/>
          </a:xfrm>
          <a:prstGeom prst="flowChartConnector">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FAIR Institute’s AI Workgroup</a:t>
            </a:r>
            <a:endParaRPr/>
          </a:p>
        </p:txBody>
      </p:sp>
      <p:sp>
        <p:nvSpPr>
          <p:cNvPr id="103" name="Google Shape;103;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Vision: To accelerate the adoption of GenAI by businesses and individuals with confidence built by risk-informed decision making and help harness the  enormous power of AI technologies.</a:t>
            </a:r>
            <a:endParaRPr/>
          </a:p>
          <a:p>
            <a:pPr indent="0" lvl="0" marL="0" rtl="0" algn="l">
              <a:lnSpc>
                <a:spcPct val="90000"/>
              </a:lnSpc>
              <a:spcBef>
                <a:spcPts val="1000"/>
              </a:spcBef>
              <a:spcAft>
                <a:spcPts val="0"/>
              </a:spcAft>
              <a:buSzPts val="1800"/>
              <a:buNone/>
            </a:pPr>
            <a:r>
              <a:rPr lang="en-US"/>
              <a:t>Objectives of the Research Working Group:</a:t>
            </a:r>
            <a:endParaRPr/>
          </a:p>
          <a:p>
            <a:pPr indent="-342900" lvl="0" marL="457200" rtl="0" algn="l">
              <a:lnSpc>
                <a:spcPct val="90000"/>
              </a:lnSpc>
              <a:spcBef>
                <a:spcPts val="1000"/>
              </a:spcBef>
              <a:spcAft>
                <a:spcPts val="0"/>
              </a:spcAft>
              <a:buSzPts val="1800"/>
              <a:buAutoNum type="arabicPeriod"/>
            </a:pPr>
            <a:r>
              <a:rPr lang="en-US"/>
              <a:t>To enable risk-informed decision making in GenAI with the right standards, frameworks, tools and expertise.</a:t>
            </a:r>
            <a:endParaRPr/>
          </a:p>
          <a:p>
            <a:pPr indent="-342900" lvl="0" marL="457200" rtl="0" algn="l">
              <a:lnSpc>
                <a:spcPct val="90000"/>
              </a:lnSpc>
              <a:spcBef>
                <a:spcPts val="0"/>
              </a:spcBef>
              <a:spcAft>
                <a:spcPts val="0"/>
              </a:spcAft>
              <a:buSzPts val="1800"/>
              <a:buAutoNum type="arabicPeriod"/>
            </a:pPr>
            <a:r>
              <a:rPr lang="en-US"/>
              <a:t>To collaborate with industry bodies like NIST, MITRE and EU - to complement their work with risk driven thinking</a:t>
            </a:r>
            <a:endParaRPr/>
          </a:p>
          <a:p>
            <a:pPr indent="-342900" lvl="0" marL="457200" rtl="0" algn="l">
              <a:lnSpc>
                <a:spcPct val="90000"/>
              </a:lnSpc>
              <a:spcBef>
                <a:spcPts val="0"/>
              </a:spcBef>
              <a:spcAft>
                <a:spcPts val="0"/>
              </a:spcAft>
              <a:buSzPts val="1800"/>
              <a:buAutoNum type="arabicPeriod"/>
            </a:pPr>
            <a:r>
              <a:rPr lang="en-US"/>
              <a:t>To educate and support the FAIR community on this topic</a:t>
            </a:r>
            <a:endParaRPr/>
          </a:p>
          <a:p>
            <a:pPr indent="0" lvl="0" marL="0" rtl="0" algn="l">
              <a:lnSpc>
                <a:spcPct val="90000"/>
              </a:lnSpc>
              <a:spcBef>
                <a:spcPts val="1000"/>
              </a:spcBef>
              <a:spcAft>
                <a:spcPts val="0"/>
              </a:spcAft>
              <a:buSzPts val="1800"/>
              <a:buNone/>
            </a:pPr>
            <a:r>
              <a:t/>
            </a:r>
            <a:endParaRPr/>
          </a:p>
        </p:txBody>
      </p:sp>
      <p:pic>
        <p:nvPicPr>
          <p:cNvPr id="104" name="Google Shape;104;p3"/>
          <p:cNvPicPr preferRelativeResize="0"/>
          <p:nvPr/>
        </p:nvPicPr>
        <p:blipFill>
          <a:blip r:embed="rId3">
            <a:alphaModFix/>
          </a:blip>
          <a:stretch>
            <a:fillRect/>
          </a:stretch>
        </p:blipFill>
        <p:spPr>
          <a:xfrm>
            <a:off x="128750" y="6007125"/>
            <a:ext cx="752100" cy="746400"/>
          </a:xfrm>
          <a:prstGeom prst="flowChartConnector">
            <a:avLst/>
          </a:prstGeom>
          <a:noFill/>
          <a:ln>
            <a:noFill/>
          </a:ln>
        </p:spPr>
      </p:pic>
      <p:pic>
        <p:nvPicPr>
          <p:cNvPr id="105" name="Google Shape;105;p3"/>
          <p:cNvPicPr preferRelativeResize="0"/>
          <p:nvPr/>
        </p:nvPicPr>
        <p:blipFill>
          <a:blip r:embed="rId4">
            <a:alphaModFix/>
          </a:blip>
          <a:stretch>
            <a:fillRect/>
          </a:stretch>
        </p:blipFill>
        <p:spPr>
          <a:xfrm>
            <a:off x="1067075" y="6007119"/>
            <a:ext cx="752100" cy="746400"/>
          </a:xfrm>
          <a:prstGeom prst="flowChartConnector">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g2c94c6b3a06_0_143"/>
          <p:cNvPicPr preferRelativeResize="0"/>
          <p:nvPr/>
        </p:nvPicPr>
        <p:blipFill>
          <a:blip r:embed="rId3">
            <a:alphaModFix/>
          </a:blip>
          <a:stretch>
            <a:fillRect/>
          </a:stretch>
        </p:blipFill>
        <p:spPr>
          <a:xfrm>
            <a:off x="697200" y="1522450"/>
            <a:ext cx="1543500" cy="1531800"/>
          </a:xfrm>
          <a:prstGeom prst="flowChartConnector">
            <a:avLst/>
          </a:prstGeom>
          <a:noFill/>
          <a:ln>
            <a:noFill/>
          </a:ln>
        </p:spPr>
      </p:pic>
      <p:pic>
        <p:nvPicPr>
          <p:cNvPr id="111" name="Google Shape;111;g2c94c6b3a06_0_143"/>
          <p:cNvPicPr preferRelativeResize="0"/>
          <p:nvPr/>
        </p:nvPicPr>
        <p:blipFill>
          <a:blip r:embed="rId4">
            <a:alphaModFix/>
          </a:blip>
          <a:stretch>
            <a:fillRect/>
          </a:stretch>
        </p:blipFill>
        <p:spPr>
          <a:xfrm>
            <a:off x="697200" y="3118063"/>
            <a:ext cx="1543500" cy="1531800"/>
          </a:xfrm>
          <a:prstGeom prst="flowChartConnector">
            <a:avLst/>
          </a:prstGeom>
          <a:noFill/>
          <a:ln>
            <a:noFill/>
          </a:ln>
        </p:spPr>
      </p:pic>
      <p:pic>
        <p:nvPicPr>
          <p:cNvPr id="112" name="Google Shape;112;g2c94c6b3a06_0_143"/>
          <p:cNvPicPr preferRelativeResize="0"/>
          <p:nvPr/>
        </p:nvPicPr>
        <p:blipFill rotWithShape="1">
          <a:blip r:embed="rId5">
            <a:alphaModFix/>
          </a:blip>
          <a:srcRect b="377" l="0" r="0" t="377"/>
          <a:stretch/>
        </p:blipFill>
        <p:spPr>
          <a:xfrm>
            <a:off x="697200" y="4713677"/>
            <a:ext cx="1543500" cy="1531800"/>
          </a:xfrm>
          <a:prstGeom prst="flowChartConnector">
            <a:avLst/>
          </a:prstGeom>
          <a:noFill/>
          <a:ln>
            <a:noFill/>
          </a:ln>
        </p:spPr>
      </p:pic>
      <p:pic>
        <p:nvPicPr>
          <p:cNvPr descr="Pankaj Goyal" id="113" name="Google Shape;113;g2c94c6b3a06_0_143"/>
          <p:cNvPicPr preferRelativeResize="0"/>
          <p:nvPr/>
        </p:nvPicPr>
        <p:blipFill>
          <a:blip r:embed="rId6">
            <a:alphaModFix/>
          </a:blip>
          <a:stretch>
            <a:fillRect/>
          </a:stretch>
        </p:blipFill>
        <p:spPr>
          <a:xfrm>
            <a:off x="6265700" y="1516600"/>
            <a:ext cx="1543500" cy="1543500"/>
          </a:xfrm>
          <a:prstGeom prst="flowChartConnector">
            <a:avLst/>
          </a:prstGeom>
          <a:noFill/>
          <a:ln>
            <a:noFill/>
          </a:ln>
        </p:spPr>
      </p:pic>
      <p:pic>
        <p:nvPicPr>
          <p:cNvPr id="114" name="Google Shape;114;g2c94c6b3a06_0_143"/>
          <p:cNvPicPr preferRelativeResize="0"/>
          <p:nvPr/>
        </p:nvPicPr>
        <p:blipFill>
          <a:blip r:embed="rId7">
            <a:alphaModFix/>
          </a:blip>
          <a:stretch>
            <a:fillRect/>
          </a:stretch>
        </p:blipFill>
        <p:spPr>
          <a:xfrm>
            <a:off x="6371900" y="3276375"/>
            <a:ext cx="1437300" cy="1437300"/>
          </a:xfrm>
          <a:prstGeom prst="flowChartConnector">
            <a:avLst/>
          </a:prstGeom>
          <a:noFill/>
          <a:ln>
            <a:noFill/>
          </a:ln>
        </p:spPr>
      </p:pic>
      <p:sp>
        <p:nvSpPr>
          <p:cNvPr id="115" name="Google Shape;115;g2c94c6b3a06_0_143"/>
          <p:cNvSpPr txBox="1"/>
          <p:nvPr/>
        </p:nvSpPr>
        <p:spPr>
          <a:xfrm>
            <a:off x="2424550" y="1765000"/>
            <a:ext cx="3746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lt1"/>
                </a:solidFill>
                <a:latin typeface="DM Sans"/>
                <a:ea typeface="DM Sans"/>
                <a:cs typeface="DM Sans"/>
                <a:sym typeface="DM Sans"/>
              </a:rPr>
              <a:t>Jacqueline Lebo</a:t>
            </a:r>
            <a:endParaRPr b="1" sz="2000">
              <a:solidFill>
                <a:schemeClr val="lt1"/>
              </a:solidFill>
              <a:latin typeface="DM Sans"/>
              <a:ea typeface="DM Sans"/>
              <a:cs typeface="DM Sans"/>
              <a:sym typeface="DM Sans"/>
            </a:endParaRPr>
          </a:p>
          <a:p>
            <a:pPr indent="0" lvl="0" marL="0" rtl="0" algn="l">
              <a:spcBef>
                <a:spcPts val="0"/>
              </a:spcBef>
              <a:spcAft>
                <a:spcPts val="0"/>
              </a:spcAft>
              <a:buNone/>
            </a:pPr>
            <a:r>
              <a:rPr lang="en-US" sz="2000">
                <a:solidFill>
                  <a:schemeClr val="lt1"/>
                </a:solidFill>
                <a:latin typeface="DM Sans"/>
                <a:ea typeface="DM Sans"/>
                <a:cs typeface="DM Sans"/>
                <a:sym typeface="DM Sans"/>
              </a:rPr>
              <a:t>Risk Advisory Manager, (Safe)</a:t>
            </a:r>
            <a:endParaRPr sz="2000">
              <a:solidFill>
                <a:schemeClr val="lt1"/>
              </a:solidFill>
              <a:latin typeface="DM Sans"/>
              <a:ea typeface="DM Sans"/>
              <a:cs typeface="DM Sans"/>
              <a:sym typeface="DM Sans"/>
            </a:endParaRPr>
          </a:p>
        </p:txBody>
      </p:sp>
      <p:sp>
        <p:nvSpPr>
          <p:cNvPr id="116" name="Google Shape;116;g2c94c6b3a06_0_143"/>
          <p:cNvSpPr txBox="1"/>
          <p:nvPr/>
        </p:nvSpPr>
        <p:spPr>
          <a:xfrm>
            <a:off x="2564210" y="3208975"/>
            <a:ext cx="3746100" cy="1416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lt1"/>
              </a:buClr>
              <a:buSzPts val="2400"/>
              <a:buFont typeface="Arial"/>
              <a:buNone/>
            </a:pPr>
            <a:r>
              <a:rPr b="1" lang="en-US" sz="2000">
                <a:solidFill>
                  <a:schemeClr val="lt1"/>
                </a:solidFill>
                <a:latin typeface="DM Sans"/>
                <a:ea typeface="DM Sans"/>
                <a:cs typeface="DM Sans"/>
                <a:sym typeface="DM Sans"/>
              </a:rPr>
              <a:t>Arun Pamulapati</a:t>
            </a:r>
            <a:r>
              <a:rPr lang="en-US" sz="2000">
                <a:solidFill>
                  <a:schemeClr val="lt1"/>
                </a:solidFill>
                <a:latin typeface="DM Sans Light"/>
                <a:ea typeface="DM Sans Light"/>
                <a:cs typeface="DM Sans Light"/>
                <a:sym typeface="DM Sans Light"/>
              </a:rPr>
              <a:t>, Sr. Staff Security Field Engineer (Databricks)</a:t>
            </a:r>
            <a:endParaRPr sz="2300">
              <a:solidFill>
                <a:schemeClr val="lt1"/>
              </a:solidFill>
              <a:latin typeface="DM Sans"/>
              <a:ea typeface="DM Sans"/>
              <a:cs typeface="DM Sans"/>
              <a:sym typeface="DM Sans"/>
            </a:endParaRPr>
          </a:p>
        </p:txBody>
      </p:sp>
      <p:sp>
        <p:nvSpPr>
          <p:cNvPr id="117" name="Google Shape;117;g2c94c6b3a06_0_143"/>
          <p:cNvSpPr txBox="1"/>
          <p:nvPr/>
        </p:nvSpPr>
        <p:spPr>
          <a:xfrm>
            <a:off x="2564210" y="5033175"/>
            <a:ext cx="3746100" cy="954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lt1"/>
              </a:buClr>
              <a:buSzPts val="2400"/>
              <a:buFont typeface="Arial"/>
              <a:buNone/>
            </a:pPr>
            <a:r>
              <a:rPr b="1" lang="en-US" sz="2000">
                <a:solidFill>
                  <a:schemeClr val="lt1"/>
                </a:solidFill>
                <a:latin typeface="DM Sans"/>
                <a:ea typeface="DM Sans"/>
                <a:cs typeface="DM Sans"/>
                <a:sym typeface="DM Sans"/>
              </a:rPr>
              <a:t>Brandon Sloane</a:t>
            </a:r>
            <a:r>
              <a:rPr lang="en-US" sz="2000">
                <a:solidFill>
                  <a:schemeClr val="lt1"/>
                </a:solidFill>
                <a:latin typeface="DM Sans Light"/>
                <a:ea typeface="DM Sans Light"/>
                <a:cs typeface="DM Sans Light"/>
                <a:sym typeface="DM Sans Light"/>
              </a:rPr>
              <a:t>, Security Risk Management Lead </a:t>
            </a:r>
            <a:endParaRPr sz="2300">
              <a:solidFill>
                <a:schemeClr val="lt1"/>
              </a:solidFill>
              <a:latin typeface="DM Sans"/>
              <a:ea typeface="DM Sans"/>
              <a:cs typeface="DM Sans"/>
              <a:sym typeface="DM Sans"/>
            </a:endParaRPr>
          </a:p>
        </p:txBody>
      </p:sp>
      <p:sp>
        <p:nvSpPr>
          <p:cNvPr id="118" name="Google Shape;118;g2c94c6b3a06_0_143"/>
          <p:cNvSpPr txBox="1"/>
          <p:nvPr/>
        </p:nvSpPr>
        <p:spPr>
          <a:xfrm>
            <a:off x="7901850" y="1908300"/>
            <a:ext cx="3666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lt1"/>
                </a:solidFill>
                <a:latin typeface="DM Sans"/>
                <a:ea typeface="DM Sans"/>
                <a:cs typeface="DM Sans"/>
                <a:sym typeface="DM Sans"/>
              </a:rPr>
              <a:t>Pankaj Goyal</a:t>
            </a:r>
            <a:r>
              <a:rPr lang="en-US" sz="2000">
                <a:solidFill>
                  <a:schemeClr val="lt1"/>
                </a:solidFill>
                <a:latin typeface="DM Sans"/>
                <a:ea typeface="DM Sans"/>
                <a:cs typeface="DM Sans"/>
                <a:sym typeface="DM Sans"/>
              </a:rPr>
              <a:t>, Director of Standards and Research (FAIR Institute)</a:t>
            </a:r>
            <a:endParaRPr sz="2000">
              <a:solidFill>
                <a:schemeClr val="lt1"/>
              </a:solidFill>
              <a:latin typeface="DM Sans"/>
              <a:ea typeface="DM Sans"/>
              <a:cs typeface="DM Sans"/>
              <a:sym typeface="DM Sans"/>
            </a:endParaRPr>
          </a:p>
        </p:txBody>
      </p:sp>
      <p:sp>
        <p:nvSpPr>
          <p:cNvPr id="119" name="Google Shape;119;g2c94c6b3a06_0_143"/>
          <p:cNvSpPr txBox="1"/>
          <p:nvPr/>
        </p:nvSpPr>
        <p:spPr>
          <a:xfrm>
            <a:off x="7978475" y="3260575"/>
            <a:ext cx="3666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lt1"/>
                </a:solidFill>
                <a:latin typeface="DM Sans"/>
                <a:ea typeface="DM Sans"/>
                <a:cs typeface="DM Sans"/>
                <a:sym typeface="DM Sans"/>
              </a:rPr>
              <a:t>Omar Khawaja</a:t>
            </a:r>
            <a:r>
              <a:rPr lang="en-US" sz="2000">
                <a:solidFill>
                  <a:schemeClr val="lt1"/>
                </a:solidFill>
                <a:latin typeface="DM Sans"/>
                <a:ea typeface="DM Sans"/>
                <a:cs typeface="DM Sans"/>
                <a:sym typeface="DM Sans"/>
              </a:rPr>
              <a:t>, Field CISO (Databricks)</a:t>
            </a:r>
            <a:endParaRPr sz="2000">
              <a:solidFill>
                <a:schemeClr val="lt1"/>
              </a:solidFill>
              <a:latin typeface="DM Sans"/>
              <a:ea typeface="DM Sans"/>
              <a:cs typeface="DM Sans"/>
              <a:sym typeface="DM Sans"/>
            </a:endParaRPr>
          </a:p>
        </p:txBody>
      </p:sp>
      <p:pic>
        <p:nvPicPr>
          <p:cNvPr id="120" name="Google Shape;120;g2c94c6b3a06_0_143"/>
          <p:cNvPicPr preferRelativeResize="0"/>
          <p:nvPr/>
        </p:nvPicPr>
        <p:blipFill>
          <a:blip r:embed="rId8">
            <a:alphaModFix/>
          </a:blip>
          <a:stretch>
            <a:fillRect/>
          </a:stretch>
        </p:blipFill>
        <p:spPr>
          <a:xfrm>
            <a:off x="6413450" y="4833225"/>
            <a:ext cx="1437300" cy="1437300"/>
          </a:xfrm>
          <a:prstGeom prst="flowChartConnector">
            <a:avLst/>
          </a:prstGeom>
          <a:noFill/>
          <a:ln>
            <a:noFill/>
          </a:ln>
        </p:spPr>
      </p:pic>
      <p:sp>
        <p:nvSpPr>
          <p:cNvPr id="121" name="Google Shape;121;g2c94c6b3a06_0_143"/>
          <p:cNvSpPr txBox="1"/>
          <p:nvPr/>
        </p:nvSpPr>
        <p:spPr>
          <a:xfrm>
            <a:off x="8087550" y="5033175"/>
            <a:ext cx="366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lt1"/>
                </a:solidFill>
                <a:latin typeface="DM Sans"/>
                <a:ea typeface="DM Sans"/>
                <a:cs typeface="DM Sans"/>
                <a:sym typeface="DM Sans"/>
              </a:rPr>
              <a:t>You</a:t>
            </a:r>
            <a:r>
              <a:rPr lang="en-US" sz="2000">
                <a:solidFill>
                  <a:schemeClr val="lt1"/>
                </a:solidFill>
                <a:latin typeface="DM Sans"/>
                <a:ea typeface="DM Sans"/>
                <a:cs typeface="DM Sans"/>
                <a:sym typeface="DM Sans"/>
              </a:rPr>
              <a:t>?</a:t>
            </a:r>
            <a:endParaRPr sz="2000">
              <a:solidFill>
                <a:schemeClr val="lt1"/>
              </a:solidFill>
              <a:latin typeface="DM Sans"/>
              <a:ea typeface="DM Sans"/>
              <a:cs typeface="DM Sans"/>
              <a:sym typeface="DM Sans"/>
            </a:endParaRPr>
          </a:p>
        </p:txBody>
      </p:sp>
      <p:sp>
        <p:nvSpPr>
          <p:cNvPr id="122" name="Google Shape;122;g2c94c6b3a06_0_1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Our Members:</a:t>
            </a:r>
            <a:endParaRPr/>
          </a:p>
        </p:txBody>
      </p:sp>
      <p:pic>
        <p:nvPicPr>
          <p:cNvPr id="123" name="Google Shape;123;g2c94c6b3a06_0_143"/>
          <p:cNvPicPr preferRelativeResize="0"/>
          <p:nvPr/>
        </p:nvPicPr>
        <p:blipFill>
          <a:blip r:embed="rId3">
            <a:alphaModFix/>
          </a:blip>
          <a:stretch>
            <a:fillRect/>
          </a:stretch>
        </p:blipFill>
        <p:spPr>
          <a:xfrm>
            <a:off x="128750" y="6007125"/>
            <a:ext cx="752100" cy="746400"/>
          </a:xfrm>
          <a:prstGeom prst="flowChartConnector">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c94c6b3a06_0_17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2024 Planned and Tentative Initiatives</a:t>
            </a:r>
            <a:endParaRPr/>
          </a:p>
        </p:txBody>
      </p:sp>
      <p:sp>
        <p:nvSpPr>
          <p:cNvPr id="129" name="Google Shape;129;g2c94c6b3a06_0_17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sz="2600"/>
              <a:t>April 2024: </a:t>
            </a:r>
            <a:endParaRPr b="1" sz="2600"/>
          </a:p>
          <a:p>
            <a:pPr indent="-330200" lvl="0" marL="457200" rtl="0" algn="l">
              <a:spcBef>
                <a:spcPts val="1000"/>
              </a:spcBef>
              <a:spcAft>
                <a:spcPts val="0"/>
              </a:spcAft>
              <a:buSzPts val="1600"/>
              <a:buChar char="•"/>
            </a:pPr>
            <a:r>
              <a:rPr lang="en-US" sz="2600"/>
              <a:t>Introduction Webinar </a:t>
            </a:r>
            <a:endParaRPr sz="2600"/>
          </a:p>
          <a:p>
            <a:pPr indent="-330200" lvl="0" marL="457200" rtl="0" algn="l">
              <a:spcBef>
                <a:spcPts val="0"/>
              </a:spcBef>
              <a:spcAft>
                <a:spcPts val="0"/>
              </a:spcAft>
              <a:buSzPts val="1600"/>
              <a:buChar char="•"/>
            </a:pPr>
            <a:r>
              <a:rPr lang="en-US" sz="2600">
                <a:extLst>
                  <a:ext uri="http://customooxmlschemas.google.com/">
                    <go:slidesCustomData xmlns:go="http://customooxmlschemas.google.com/" textRoundtripDataId="0"/>
                  </a:ext>
                </a:extLst>
              </a:rPr>
              <a:t>Why is AI Different</a:t>
            </a:r>
            <a:r>
              <a:rPr lang="en-US" sz="2600">
                <a:extLst>
                  <a:ext uri="http://customooxmlschemas.google.com/">
                    <go:slidesCustomData xmlns:go="http://customooxmlschemas.google.com/" textRoundtripDataId="1"/>
                  </a:ext>
                </a:extLst>
              </a:rPr>
              <a:t>?</a:t>
            </a:r>
            <a:r>
              <a:rPr lang="en-US" sz="2600">
                <a:extLst>
                  <a:ext uri="http://customooxmlschemas.google.com/">
                    <go:slidesCustomData xmlns:go="http://customooxmlschemas.google.com/" textRoundtripDataId="2"/>
                  </a:ext>
                </a:extLst>
              </a:rPr>
              <a:t> Blogpost</a:t>
            </a:r>
            <a:r>
              <a:rPr lang="en-US" sz="2600"/>
              <a:t> </a:t>
            </a:r>
            <a:endParaRPr sz="2600"/>
          </a:p>
          <a:p>
            <a:pPr indent="0" lvl="0" marL="0" rtl="0" algn="l">
              <a:spcBef>
                <a:spcPts val="1000"/>
              </a:spcBef>
              <a:spcAft>
                <a:spcPts val="0"/>
              </a:spcAft>
              <a:buNone/>
            </a:pPr>
            <a:r>
              <a:rPr b="1" lang="en-US" sz="2600"/>
              <a:t>Future Topics: </a:t>
            </a:r>
            <a:endParaRPr b="1" sz="2600"/>
          </a:p>
          <a:p>
            <a:pPr indent="-330200" lvl="0" marL="457200" rtl="0" algn="l">
              <a:spcBef>
                <a:spcPts val="1000"/>
              </a:spcBef>
              <a:spcAft>
                <a:spcPts val="0"/>
              </a:spcAft>
              <a:buSzPts val="1600"/>
              <a:buChar char="•"/>
            </a:pPr>
            <a:r>
              <a:rPr lang="en-US" sz="2600"/>
              <a:t>How to think about risk and controls in AI (e.g. Databricks Framework)</a:t>
            </a:r>
            <a:endParaRPr sz="2600"/>
          </a:p>
          <a:p>
            <a:pPr indent="-330200" lvl="0" marL="457200" rtl="0" algn="l">
              <a:spcBef>
                <a:spcPts val="0"/>
              </a:spcBef>
              <a:spcAft>
                <a:spcPts val="0"/>
              </a:spcAft>
              <a:buSzPts val="1600"/>
              <a:buChar char="•"/>
            </a:pPr>
            <a:r>
              <a:rPr lang="en-US" sz="2600"/>
              <a:t>What is the proper AI risk strategy </a:t>
            </a:r>
            <a:endParaRPr sz="2600"/>
          </a:p>
          <a:p>
            <a:pPr indent="-330200" lvl="0" marL="457200" rtl="0" algn="l">
              <a:spcBef>
                <a:spcPts val="0"/>
              </a:spcBef>
              <a:spcAft>
                <a:spcPts val="0"/>
              </a:spcAft>
              <a:buSzPts val="1600"/>
              <a:buChar char="•"/>
            </a:pPr>
            <a:r>
              <a:rPr lang="en-US" sz="2600"/>
              <a:t>How material is AI risk </a:t>
            </a:r>
            <a:endParaRPr sz="2600"/>
          </a:p>
          <a:p>
            <a:pPr indent="-330200" lvl="0" marL="457200" rtl="0" algn="l">
              <a:spcBef>
                <a:spcPts val="0"/>
              </a:spcBef>
              <a:spcAft>
                <a:spcPts val="0"/>
              </a:spcAft>
              <a:buSzPts val="1600"/>
              <a:buChar char="•"/>
            </a:pPr>
            <a:r>
              <a:rPr lang="en-US" sz="2600"/>
              <a:t>Why should CISO’s care from a personal liability perspective</a:t>
            </a:r>
            <a:endParaRPr sz="2600"/>
          </a:p>
          <a:p>
            <a:pPr indent="-393700" lvl="0" marL="457200" rtl="0" algn="l">
              <a:spcBef>
                <a:spcPts val="0"/>
              </a:spcBef>
              <a:spcAft>
                <a:spcPts val="0"/>
              </a:spcAft>
              <a:buSzPts val="2600"/>
              <a:buChar char="•"/>
            </a:pPr>
            <a:r>
              <a:rPr lang="en-US" sz="2600"/>
              <a:t>FAIRCON 24’</a:t>
            </a:r>
            <a:endParaRPr sz="2600"/>
          </a:p>
        </p:txBody>
      </p:sp>
      <p:pic>
        <p:nvPicPr>
          <p:cNvPr id="130" name="Google Shape;130;g2c94c6b3a06_0_170"/>
          <p:cNvPicPr preferRelativeResize="0"/>
          <p:nvPr/>
        </p:nvPicPr>
        <p:blipFill>
          <a:blip r:embed="rId3">
            <a:alphaModFix/>
          </a:blip>
          <a:stretch>
            <a:fillRect/>
          </a:stretch>
        </p:blipFill>
        <p:spPr>
          <a:xfrm>
            <a:off x="204050" y="6015394"/>
            <a:ext cx="740400" cy="734700"/>
          </a:xfrm>
          <a:prstGeom prst="flowChartConnector">
            <a:avLst/>
          </a:prstGeom>
          <a:noFill/>
          <a:ln>
            <a:noFill/>
          </a:ln>
        </p:spPr>
      </p:pic>
      <p:pic>
        <p:nvPicPr>
          <p:cNvPr id="131" name="Google Shape;131;g2c94c6b3a06_0_170"/>
          <p:cNvPicPr preferRelativeResize="0"/>
          <p:nvPr/>
        </p:nvPicPr>
        <p:blipFill rotWithShape="1">
          <a:blip r:embed="rId4">
            <a:alphaModFix/>
          </a:blip>
          <a:srcRect b="377" l="0" r="0" t="377"/>
          <a:stretch/>
        </p:blipFill>
        <p:spPr>
          <a:xfrm>
            <a:off x="1067075" y="5973251"/>
            <a:ext cx="825300" cy="819000"/>
          </a:xfrm>
          <a:prstGeom prst="flowChartConnector">
            <a:avLst/>
          </a:prstGeom>
          <a:noFill/>
          <a:ln>
            <a:noFill/>
          </a:ln>
        </p:spPr>
      </p:pic>
      <p:pic>
        <p:nvPicPr>
          <p:cNvPr id="132" name="Google Shape;132;g2c94c6b3a06_0_170"/>
          <p:cNvPicPr preferRelativeResize="0"/>
          <p:nvPr/>
        </p:nvPicPr>
        <p:blipFill>
          <a:blip r:embed="rId5">
            <a:alphaModFix/>
          </a:blip>
          <a:stretch>
            <a:fillRect/>
          </a:stretch>
        </p:blipFill>
        <p:spPr>
          <a:xfrm>
            <a:off x="2015000" y="5973250"/>
            <a:ext cx="752100" cy="746400"/>
          </a:xfrm>
          <a:prstGeom prst="flowChartConnector">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c94c6b3a06_0_34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Use Case: Rite AID Case; nH Predict/claims algorithm class action litigation</a:t>
            </a:r>
            <a:endParaRPr/>
          </a:p>
        </p:txBody>
      </p:sp>
      <p:sp>
        <p:nvSpPr>
          <p:cNvPr id="138" name="Google Shape;138;g2c94c6b3a06_0_340"/>
          <p:cNvSpPr txBox="1"/>
          <p:nvPr>
            <p:ph idx="1" type="body"/>
          </p:nvPr>
        </p:nvSpPr>
        <p:spPr>
          <a:xfrm>
            <a:off x="838200" y="1825625"/>
            <a:ext cx="6621000" cy="4351200"/>
          </a:xfrm>
          <a:prstGeom prst="rect">
            <a:avLst/>
          </a:prstGeom>
        </p:spPr>
        <p:txBody>
          <a:bodyPr anchorCtr="0" anchor="t" bIns="45700" lIns="91425" spcFirstLastPara="1" rIns="91425" wrap="square" tIns="45700">
            <a:normAutofit fontScale="85000" lnSpcReduction="20000"/>
          </a:bodyPr>
          <a:lstStyle/>
          <a:p>
            <a:pPr indent="0" lvl="0" marL="0" rtl="0" algn="l">
              <a:spcBef>
                <a:spcPts val="1000"/>
              </a:spcBef>
              <a:spcAft>
                <a:spcPts val="0"/>
              </a:spcAft>
              <a:buClr>
                <a:schemeClr val="dk1"/>
              </a:buClr>
              <a:buSzPct val="39285"/>
              <a:buFont typeface="Arial"/>
              <a:buNone/>
            </a:pPr>
            <a:r>
              <a:rPr lang="en-US"/>
              <a:t>Facts:</a:t>
            </a:r>
            <a:endParaRPr/>
          </a:p>
          <a:p>
            <a:pPr indent="-325755" lvl="0" marL="457200" rtl="0" algn="l">
              <a:spcBef>
                <a:spcPts val="1000"/>
              </a:spcBef>
              <a:spcAft>
                <a:spcPts val="0"/>
              </a:spcAft>
              <a:buSzPct val="64285"/>
              <a:buChar char="•"/>
            </a:pPr>
            <a:r>
              <a:rPr lang="en-US"/>
              <a:t>Rite Aid deployed biometric technology to find shoplifters</a:t>
            </a:r>
            <a:endParaRPr/>
          </a:p>
          <a:p>
            <a:pPr indent="-325755" lvl="0" marL="457200" rtl="0" algn="l">
              <a:spcBef>
                <a:spcPts val="0"/>
              </a:spcBef>
              <a:spcAft>
                <a:spcPts val="0"/>
              </a:spcAft>
              <a:buSzPct val="64285"/>
              <a:buChar char="•"/>
            </a:pPr>
            <a:r>
              <a:rPr lang="en-US"/>
              <a:t>FTC found they did not do the due diligence and monitoring required to deploy such AI technology</a:t>
            </a:r>
            <a:endParaRPr/>
          </a:p>
          <a:p>
            <a:pPr indent="-325755" lvl="0" marL="457200" rtl="0" algn="l">
              <a:spcBef>
                <a:spcPts val="0"/>
              </a:spcBef>
              <a:spcAft>
                <a:spcPts val="0"/>
              </a:spcAft>
              <a:buSzPct val="64285"/>
              <a:buChar char="•"/>
            </a:pPr>
            <a:r>
              <a:rPr lang="en-US"/>
              <a:t>FTC also found that the algorithm was biased particularly against people of color</a:t>
            </a:r>
            <a:endParaRPr/>
          </a:p>
          <a:p>
            <a:pPr indent="-325755" lvl="0" marL="457200" rtl="0" algn="l">
              <a:spcBef>
                <a:spcPts val="0"/>
              </a:spcBef>
              <a:spcAft>
                <a:spcPts val="0"/>
              </a:spcAft>
              <a:buSzPct val="64285"/>
              <a:buChar char="•"/>
            </a:pPr>
            <a:r>
              <a:rPr lang="en-US">
                <a:highlight>
                  <a:srgbClr val="3C78D8"/>
                </a:highlight>
              </a:rPr>
              <a:t>Rite Aid has been banned from AI use for surveillance for 5 years</a:t>
            </a:r>
            <a:endParaRPr>
              <a:highlight>
                <a:srgbClr val="3C78D8"/>
              </a:highlight>
            </a:endParaRPr>
          </a:p>
          <a:p>
            <a:pPr indent="-325755" lvl="0" marL="457200" rtl="0" algn="l">
              <a:spcBef>
                <a:spcPts val="0"/>
              </a:spcBef>
              <a:spcAft>
                <a:spcPts val="0"/>
              </a:spcAft>
              <a:buSzPct val="64285"/>
              <a:buChar char="•"/>
            </a:pPr>
            <a:r>
              <a:rPr lang="en-US">
                <a:highlight>
                  <a:srgbClr val="3C78D8"/>
                </a:highlight>
              </a:rPr>
              <a:t>Potential Losses might include: reputation damage, legal fees, compliance fees, and losses associated with the AI technology</a:t>
            </a:r>
            <a:endParaRPr>
              <a:highlight>
                <a:srgbClr val="3C78D8"/>
              </a:highlight>
            </a:endParaRPr>
          </a:p>
          <a:p>
            <a:pPr indent="0" lvl="0" marL="0" rtl="0" algn="l">
              <a:spcBef>
                <a:spcPts val="1000"/>
              </a:spcBef>
              <a:spcAft>
                <a:spcPts val="0"/>
              </a:spcAft>
              <a:buNone/>
            </a:pPr>
            <a:r>
              <a:t/>
            </a:r>
            <a:endParaRPr/>
          </a:p>
        </p:txBody>
      </p:sp>
      <p:pic>
        <p:nvPicPr>
          <p:cNvPr id="139" name="Google Shape;139;g2c94c6b3a06_0_340"/>
          <p:cNvPicPr preferRelativeResize="0"/>
          <p:nvPr/>
        </p:nvPicPr>
        <p:blipFill>
          <a:blip r:embed="rId3">
            <a:alphaModFix/>
          </a:blip>
          <a:stretch>
            <a:fillRect/>
          </a:stretch>
        </p:blipFill>
        <p:spPr>
          <a:xfrm>
            <a:off x="8034202" y="1947000"/>
            <a:ext cx="2319631" cy="2004768"/>
          </a:xfrm>
          <a:prstGeom prst="rect">
            <a:avLst/>
          </a:prstGeom>
          <a:noFill/>
          <a:ln>
            <a:noFill/>
          </a:ln>
        </p:spPr>
      </p:pic>
      <p:pic>
        <p:nvPicPr>
          <p:cNvPr id="140" name="Google Shape;140;g2c94c6b3a06_0_340"/>
          <p:cNvPicPr preferRelativeResize="0"/>
          <p:nvPr/>
        </p:nvPicPr>
        <p:blipFill>
          <a:blip r:embed="rId4">
            <a:alphaModFix/>
          </a:blip>
          <a:stretch>
            <a:fillRect/>
          </a:stretch>
        </p:blipFill>
        <p:spPr>
          <a:xfrm>
            <a:off x="128750" y="6007125"/>
            <a:ext cx="752100" cy="746400"/>
          </a:xfrm>
          <a:prstGeom prst="flowChartConnector">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c94c6b3a06_0_198"/>
          <p:cNvSpPr txBox="1"/>
          <p:nvPr>
            <p:ph idx="1" type="body"/>
          </p:nvPr>
        </p:nvSpPr>
        <p:spPr>
          <a:xfrm>
            <a:off x="965983" y="550300"/>
            <a:ext cx="9248100" cy="6984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rPr lang="en-US" sz="3300"/>
              <a:t>Use Case: Using AI Robocalls </a:t>
            </a:r>
            <a:endParaRPr sz="3300"/>
          </a:p>
        </p:txBody>
      </p:sp>
      <p:sp>
        <p:nvSpPr>
          <p:cNvPr id="146" name="Google Shape;146;g2c94c6b3a06_0_198"/>
          <p:cNvSpPr txBox="1"/>
          <p:nvPr/>
        </p:nvSpPr>
        <p:spPr>
          <a:xfrm>
            <a:off x="6172200" y="1818600"/>
            <a:ext cx="4941000" cy="33768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en-US" sz="2100">
                <a:solidFill>
                  <a:schemeClr val="lt1"/>
                </a:solidFill>
                <a:latin typeface="Lato"/>
                <a:ea typeface="Lato"/>
                <a:cs typeface="Lato"/>
                <a:sym typeface="Lato"/>
              </a:rPr>
              <a:t>Facts:  Many organizations have taken to using AI to generate Robocalls and marketing content as a first use case. The FTC has banned this practice.</a:t>
            </a:r>
            <a:endParaRPr sz="21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rPr lang="en-US" sz="2100">
                <a:solidFill>
                  <a:schemeClr val="lt1"/>
                </a:solidFill>
                <a:highlight>
                  <a:srgbClr val="6D9EEB"/>
                </a:highlight>
                <a:latin typeface="Lato"/>
                <a:ea typeface="Lato"/>
                <a:cs typeface="Lato"/>
                <a:sym typeface="Lato"/>
              </a:rPr>
              <a:t>Are your AI Marketing tactics cold calls? Are you taking a risk based </a:t>
            </a:r>
            <a:r>
              <a:rPr lang="en-US" sz="2100">
                <a:solidFill>
                  <a:schemeClr val="lt1"/>
                </a:solidFill>
                <a:highlight>
                  <a:srgbClr val="6D9EEB"/>
                </a:highlight>
                <a:latin typeface="Lato"/>
                <a:ea typeface="Lato"/>
                <a:cs typeface="Lato"/>
                <a:sym typeface="Lato"/>
              </a:rPr>
              <a:t>approach</a:t>
            </a:r>
            <a:r>
              <a:rPr lang="en-US" sz="2100">
                <a:solidFill>
                  <a:schemeClr val="lt1"/>
                </a:solidFill>
                <a:highlight>
                  <a:srgbClr val="6D9EEB"/>
                </a:highlight>
                <a:latin typeface="Lato"/>
                <a:ea typeface="Lato"/>
                <a:cs typeface="Lato"/>
                <a:sym typeface="Lato"/>
              </a:rPr>
              <a:t> to evaluate your internal use of AI in Marketing?</a:t>
            </a:r>
            <a:endParaRPr sz="2100">
              <a:solidFill>
                <a:schemeClr val="lt1"/>
              </a:solidFill>
              <a:highlight>
                <a:srgbClr val="6D9EEB"/>
              </a:highlight>
              <a:latin typeface="Lato"/>
              <a:ea typeface="Lato"/>
              <a:cs typeface="Lato"/>
              <a:sym typeface="Lato"/>
            </a:endParaRPr>
          </a:p>
        </p:txBody>
      </p:sp>
      <p:pic>
        <p:nvPicPr>
          <p:cNvPr id="147" name="Google Shape;147;g2c94c6b3a06_0_198"/>
          <p:cNvPicPr preferRelativeResize="0"/>
          <p:nvPr/>
        </p:nvPicPr>
        <p:blipFill>
          <a:blip r:embed="rId3">
            <a:alphaModFix/>
          </a:blip>
          <a:stretch>
            <a:fillRect/>
          </a:stretch>
        </p:blipFill>
        <p:spPr>
          <a:xfrm>
            <a:off x="600867" y="1818600"/>
            <a:ext cx="3332700" cy="3134100"/>
          </a:xfrm>
          <a:prstGeom prst="ellipse">
            <a:avLst/>
          </a:prstGeom>
          <a:noFill/>
          <a:ln>
            <a:noFill/>
          </a:ln>
        </p:spPr>
      </p:pic>
      <p:sp>
        <p:nvSpPr>
          <p:cNvPr id="148" name="Google Shape;148;g2c94c6b3a06_0_198"/>
          <p:cNvSpPr/>
          <p:nvPr/>
        </p:nvSpPr>
        <p:spPr>
          <a:xfrm>
            <a:off x="504833" y="1770600"/>
            <a:ext cx="3658800" cy="3230100"/>
          </a:xfrm>
          <a:prstGeom prst="noSmoking">
            <a:avLst>
              <a:gd fmla="val 18750" name="adj"/>
            </a:avLst>
          </a:prstGeom>
          <a:solidFill>
            <a:srgbClr val="FF00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Lato"/>
              <a:ea typeface="Lato"/>
              <a:cs typeface="Lato"/>
              <a:sym typeface="Lato"/>
            </a:endParaRPr>
          </a:p>
        </p:txBody>
      </p:sp>
      <p:pic>
        <p:nvPicPr>
          <p:cNvPr id="149" name="Google Shape;149;g2c94c6b3a06_0_198"/>
          <p:cNvPicPr preferRelativeResize="0"/>
          <p:nvPr/>
        </p:nvPicPr>
        <p:blipFill>
          <a:blip r:embed="rId4">
            <a:alphaModFix/>
          </a:blip>
          <a:stretch>
            <a:fillRect/>
          </a:stretch>
        </p:blipFill>
        <p:spPr>
          <a:xfrm>
            <a:off x="2590133" y="3624967"/>
            <a:ext cx="1944131" cy="1944131"/>
          </a:xfrm>
          <a:prstGeom prst="rect">
            <a:avLst/>
          </a:prstGeom>
          <a:noFill/>
          <a:ln>
            <a:noFill/>
          </a:ln>
        </p:spPr>
      </p:pic>
      <p:pic>
        <p:nvPicPr>
          <p:cNvPr id="150" name="Google Shape;150;g2c94c6b3a06_0_198"/>
          <p:cNvPicPr preferRelativeResize="0"/>
          <p:nvPr/>
        </p:nvPicPr>
        <p:blipFill>
          <a:blip r:embed="rId5">
            <a:alphaModFix/>
          </a:blip>
          <a:stretch>
            <a:fillRect/>
          </a:stretch>
        </p:blipFill>
        <p:spPr>
          <a:xfrm>
            <a:off x="965975" y="6022550"/>
            <a:ext cx="752100" cy="746400"/>
          </a:xfrm>
          <a:prstGeom prst="flowChartConnector">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c94c6b3a06_0_185"/>
          <p:cNvSpPr txBox="1"/>
          <p:nvPr>
            <p:ph type="title"/>
          </p:nvPr>
        </p:nvSpPr>
        <p:spPr>
          <a:xfrm>
            <a:off x="838200" y="365125"/>
            <a:ext cx="10884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EU Act (Not your mother’s acceptable use policy)</a:t>
            </a:r>
            <a:endParaRPr/>
          </a:p>
        </p:txBody>
      </p:sp>
      <p:sp>
        <p:nvSpPr>
          <p:cNvPr id="156" name="Google Shape;156;g2c94c6b3a06_0_185"/>
          <p:cNvSpPr txBox="1"/>
          <p:nvPr>
            <p:ph idx="1" type="body"/>
          </p:nvPr>
        </p:nvSpPr>
        <p:spPr>
          <a:xfrm>
            <a:off x="838200" y="1825625"/>
            <a:ext cx="5550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Requires all AI Systems to be </a:t>
            </a:r>
            <a:r>
              <a:rPr lang="en-US"/>
              <a:t>trustworthy</a:t>
            </a:r>
            <a:r>
              <a:rPr lang="en-US"/>
              <a:t> and transparent with someone accountable for them. The Act classifies AI systems based on risk (high-risk being most strictly regulated) and sets requirements for developers and users</a:t>
            </a:r>
            <a:r>
              <a:rPr lang="en-US">
                <a:highlight>
                  <a:srgbClr val="6D9EEB"/>
                </a:highlight>
              </a:rPr>
              <a:t>. This aims to minimize risks from AI while fostering innovation in Europe.</a:t>
            </a:r>
            <a:endParaRPr>
              <a:highlight>
                <a:srgbClr val="6D9EEB"/>
              </a:highlight>
            </a:endParaRPr>
          </a:p>
        </p:txBody>
      </p:sp>
      <p:pic>
        <p:nvPicPr>
          <p:cNvPr id="157" name="Google Shape;157;g2c94c6b3a06_0_185"/>
          <p:cNvPicPr preferRelativeResize="0"/>
          <p:nvPr/>
        </p:nvPicPr>
        <p:blipFill>
          <a:blip r:embed="rId3">
            <a:alphaModFix/>
          </a:blip>
          <a:stretch>
            <a:fillRect/>
          </a:stretch>
        </p:blipFill>
        <p:spPr>
          <a:xfrm>
            <a:off x="7079250" y="1951525"/>
            <a:ext cx="3841423" cy="2560324"/>
          </a:xfrm>
          <a:prstGeom prst="rect">
            <a:avLst/>
          </a:prstGeom>
          <a:noFill/>
          <a:ln>
            <a:noFill/>
          </a:ln>
        </p:spPr>
      </p:pic>
      <p:pic>
        <p:nvPicPr>
          <p:cNvPr id="158" name="Google Shape;158;g2c94c6b3a06_0_185"/>
          <p:cNvPicPr preferRelativeResize="0"/>
          <p:nvPr/>
        </p:nvPicPr>
        <p:blipFill>
          <a:blip r:embed="rId4">
            <a:alphaModFix/>
          </a:blip>
          <a:stretch>
            <a:fillRect/>
          </a:stretch>
        </p:blipFill>
        <p:spPr>
          <a:xfrm>
            <a:off x="204050" y="6015394"/>
            <a:ext cx="740400" cy="734700"/>
          </a:xfrm>
          <a:prstGeom prst="flowChartConnector">
            <a:avLst/>
          </a:prstGeom>
          <a:noFill/>
          <a:ln>
            <a:noFill/>
          </a:ln>
        </p:spPr>
      </p:pic>
      <p:pic>
        <p:nvPicPr>
          <p:cNvPr id="159" name="Google Shape;159;g2c94c6b3a06_0_185"/>
          <p:cNvPicPr preferRelativeResize="0"/>
          <p:nvPr/>
        </p:nvPicPr>
        <p:blipFill>
          <a:blip r:embed="rId5">
            <a:alphaModFix/>
          </a:blip>
          <a:stretch>
            <a:fillRect/>
          </a:stretch>
        </p:blipFill>
        <p:spPr>
          <a:xfrm>
            <a:off x="965975" y="6022550"/>
            <a:ext cx="752100" cy="746400"/>
          </a:xfrm>
          <a:prstGeom prst="flowChartConnector">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c94c6b3a06_0_3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Materiality of Model Development Risks</a:t>
            </a:r>
            <a:endParaRPr/>
          </a:p>
        </p:txBody>
      </p:sp>
      <p:sp>
        <p:nvSpPr>
          <p:cNvPr id="165" name="Google Shape;165;g2c94c6b3a06_0_346"/>
          <p:cNvSpPr txBox="1"/>
          <p:nvPr>
            <p:ph idx="1" type="body"/>
          </p:nvPr>
        </p:nvSpPr>
        <p:spPr>
          <a:xfrm>
            <a:off x="464500" y="1529625"/>
            <a:ext cx="5714700" cy="2917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Examples of AI Risks: </a:t>
            </a:r>
            <a:endParaRPr/>
          </a:p>
          <a:p>
            <a:pPr indent="-273050" lvl="0" marL="457200" rtl="0" algn="l">
              <a:spcBef>
                <a:spcPts val="1000"/>
              </a:spcBef>
              <a:spcAft>
                <a:spcPts val="0"/>
              </a:spcAft>
              <a:buSzPts val="700"/>
              <a:buChar char="•"/>
            </a:pPr>
            <a:r>
              <a:rPr lang="en-US" sz="1700"/>
              <a:t>Data Poisoning</a:t>
            </a:r>
            <a:endParaRPr sz="1700"/>
          </a:p>
          <a:p>
            <a:pPr indent="-273050" lvl="0" marL="457200" rtl="0" algn="l">
              <a:spcBef>
                <a:spcPts val="0"/>
              </a:spcBef>
              <a:spcAft>
                <a:spcPts val="0"/>
              </a:spcAft>
              <a:buSzPts val="700"/>
              <a:buChar char="•"/>
            </a:pPr>
            <a:r>
              <a:rPr lang="en-US" sz="1700"/>
              <a:t>Bias Amplification</a:t>
            </a:r>
            <a:endParaRPr sz="1700"/>
          </a:p>
          <a:p>
            <a:pPr indent="-273050" lvl="0" marL="457200" rtl="0" algn="l">
              <a:spcBef>
                <a:spcPts val="0"/>
              </a:spcBef>
              <a:spcAft>
                <a:spcPts val="0"/>
              </a:spcAft>
              <a:buSzPts val="700"/>
              <a:buChar char="•"/>
            </a:pPr>
            <a:r>
              <a:rPr lang="en-US" sz="1700"/>
              <a:t>Attribution Challenges</a:t>
            </a:r>
            <a:endParaRPr sz="1700"/>
          </a:p>
          <a:p>
            <a:pPr indent="-273050" lvl="0" marL="457200" rtl="0" algn="l">
              <a:spcBef>
                <a:spcPts val="0"/>
              </a:spcBef>
              <a:spcAft>
                <a:spcPts val="0"/>
              </a:spcAft>
              <a:buSzPts val="700"/>
              <a:buChar char="•"/>
            </a:pPr>
            <a:r>
              <a:rPr lang="en-US" sz="1700"/>
              <a:t>Increased Attack Surface</a:t>
            </a:r>
            <a:endParaRPr sz="1700"/>
          </a:p>
          <a:p>
            <a:pPr indent="-273050" lvl="0" marL="457200" rtl="0" algn="l">
              <a:spcBef>
                <a:spcPts val="0"/>
              </a:spcBef>
              <a:spcAft>
                <a:spcPts val="0"/>
              </a:spcAft>
              <a:buSzPts val="700"/>
              <a:buChar char="•"/>
            </a:pPr>
            <a:r>
              <a:rPr lang="en-US" sz="1700"/>
              <a:t>Privacy Violations</a:t>
            </a:r>
            <a:endParaRPr sz="1700"/>
          </a:p>
          <a:p>
            <a:pPr indent="-273050" lvl="0" marL="457200" rtl="0" algn="l">
              <a:spcBef>
                <a:spcPts val="0"/>
              </a:spcBef>
              <a:spcAft>
                <a:spcPts val="0"/>
              </a:spcAft>
              <a:buSzPts val="700"/>
              <a:buChar char="•"/>
            </a:pPr>
            <a:r>
              <a:rPr lang="en-US" sz="1700"/>
              <a:t>Deep Fakes and Misinformation</a:t>
            </a:r>
            <a:endParaRPr sz="1700"/>
          </a:p>
          <a:p>
            <a:pPr indent="-273050" lvl="0" marL="457200" rtl="0" algn="l">
              <a:spcBef>
                <a:spcPts val="0"/>
              </a:spcBef>
              <a:spcAft>
                <a:spcPts val="0"/>
              </a:spcAft>
              <a:buSzPts val="700"/>
              <a:buChar char="•"/>
            </a:pPr>
            <a:r>
              <a:rPr lang="en-US" sz="1700"/>
              <a:t>Weaponization of Content (i.e. phishing attacks)</a:t>
            </a:r>
            <a:endParaRPr sz="1700"/>
          </a:p>
          <a:p>
            <a:pPr indent="-273050" lvl="0" marL="457200" rtl="0" algn="l">
              <a:spcBef>
                <a:spcPts val="0"/>
              </a:spcBef>
              <a:spcAft>
                <a:spcPts val="0"/>
              </a:spcAft>
              <a:buSzPts val="700"/>
              <a:buChar char="•"/>
            </a:pPr>
            <a:r>
              <a:rPr lang="en-US" sz="1700"/>
              <a:t>DDOS Attacks </a:t>
            </a:r>
            <a:r>
              <a:rPr lang="en-US" sz="1700"/>
              <a:t>powered</a:t>
            </a:r>
            <a:r>
              <a:rPr lang="en-US" sz="1700"/>
              <a:t> by AI</a:t>
            </a:r>
            <a:endParaRPr sz="1700"/>
          </a:p>
          <a:p>
            <a:pPr indent="-273050" lvl="0" marL="457200" rtl="0" algn="l">
              <a:spcBef>
                <a:spcPts val="0"/>
              </a:spcBef>
              <a:spcAft>
                <a:spcPts val="0"/>
              </a:spcAft>
              <a:buSzPts val="700"/>
              <a:buChar char="•"/>
            </a:pPr>
            <a:r>
              <a:rPr lang="en-US" sz="1700"/>
              <a:t>Fraudulent Activity (ie LinkedIn accounts)</a:t>
            </a:r>
            <a:endParaRPr sz="1700"/>
          </a:p>
        </p:txBody>
      </p:sp>
      <p:sp>
        <p:nvSpPr>
          <p:cNvPr id="166" name="Google Shape;166;g2c94c6b3a06_0_346"/>
          <p:cNvSpPr txBox="1"/>
          <p:nvPr/>
        </p:nvSpPr>
        <p:spPr>
          <a:xfrm>
            <a:off x="2123700" y="4639025"/>
            <a:ext cx="7453200" cy="13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u="sng">
                <a:solidFill>
                  <a:schemeClr val="lt1"/>
                </a:solidFill>
                <a:latin typeface="DM Sans"/>
                <a:ea typeface="DM Sans"/>
                <a:cs typeface="DM Sans"/>
                <a:sym typeface="DM Sans"/>
              </a:rPr>
              <a:t>What sorts of Risks could be Material?</a:t>
            </a:r>
            <a:endParaRPr sz="1600" u="sng">
              <a:solidFill>
                <a:schemeClr val="lt1"/>
              </a:solidFill>
              <a:latin typeface="DM Sans"/>
              <a:ea typeface="DM Sans"/>
              <a:cs typeface="DM Sans"/>
              <a:sym typeface="DM Sans"/>
            </a:endParaRPr>
          </a:p>
          <a:p>
            <a:pPr indent="0" lvl="0" marL="0" rtl="0" algn="l">
              <a:spcBef>
                <a:spcPts val="0"/>
              </a:spcBef>
              <a:spcAft>
                <a:spcPts val="0"/>
              </a:spcAft>
              <a:buNone/>
            </a:pPr>
            <a:br>
              <a:rPr lang="en-US" sz="1600">
                <a:solidFill>
                  <a:schemeClr val="lt1"/>
                </a:solidFill>
                <a:latin typeface="DM Sans"/>
                <a:ea typeface="DM Sans"/>
                <a:cs typeface="DM Sans"/>
                <a:sym typeface="DM Sans"/>
              </a:rPr>
            </a:br>
            <a:r>
              <a:rPr lang="en-US" sz="1600">
                <a:solidFill>
                  <a:schemeClr val="lt1"/>
                </a:solidFill>
                <a:latin typeface="DM Sans"/>
                <a:ea typeface="DM Sans"/>
                <a:cs typeface="DM Sans"/>
                <a:sym typeface="DM Sans"/>
              </a:rPr>
              <a:t>Social / Societal - does the model exacerbate societal problems?</a:t>
            </a:r>
            <a:endParaRPr sz="1600">
              <a:solidFill>
                <a:schemeClr val="lt1"/>
              </a:solidFill>
              <a:latin typeface="DM Sans"/>
              <a:ea typeface="DM Sans"/>
              <a:cs typeface="DM Sans"/>
              <a:sym typeface="DM Sans"/>
            </a:endParaRPr>
          </a:p>
          <a:p>
            <a:pPr indent="0" lvl="0" marL="0" rtl="0" algn="l">
              <a:spcBef>
                <a:spcPts val="0"/>
              </a:spcBef>
              <a:spcAft>
                <a:spcPts val="0"/>
              </a:spcAft>
              <a:buNone/>
            </a:pPr>
            <a:r>
              <a:rPr lang="en-US" sz="1600">
                <a:solidFill>
                  <a:schemeClr val="lt1"/>
                </a:solidFill>
                <a:latin typeface="DM Sans"/>
                <a:ea typeface="DM Sans"/>
                <a:cs typeface="DM Sans"/>
                <a:sym typeface="DM Sans"/>
              </a:rPr>
              <a:t>Privacy - does the model expose data it shouldn’t?</a:t>
            </a:r>
            <a:endParaRPr sz="1600">
              <a:solidFill>
                <a:schemeClr val="lt1"/>
              </a:solidFill>
              <a:latin typeface="DM Sans"/>
              <a:ea typeface="DM Sans"/>
              <a:cs typeface="DM Sans"/>
              <a:sym typeface="DM Sans"/>
            </a:endParaRPr>
          </a:p>
          <a:p>
            <a:pPr indent="0" lvl="0" marL="0" rtl="0" algn="l">
              <a:spcBef>
                <a:spcPts val="0"/>
              </a:spcBef>
              <a:spcAft>
                <a:spcPts val="0"/>
              </a:spcAft>
              <a:buNone/>
            </a:pPr>
            <a:r>
              <a:rPr lang="en-US" sz="1600">
                <a:solidFill>
                  <a:schemeClr val="lt1"/>
                </a:solidFill>
                <a:latin typeface="DM Sans"/>
                <a:ea typeface="DM Sans"/>
                <a:cs typeface="DM Sans"/>
                <a:sym typeface="DM Sans"/>
              </a:rPr>
              <a:t>Security - does the model enable adversarial activities?</a:t>
            </a:r>
            <a:endParaRPr sz="1600">
              <a:solidFill>
                <a:schemeClr val="lt1"/>
              </a:solidFill>
              <a:latin typeface="DM Sans"/>
              <a:ea typeface="DM Sans"/>
              <a:cs typeface="DM Sans"/>
              <a:sym typeface="DM Sans"/>
            </a:endParaRPr>
          </a:p>
        </p:txBody>
      </p:sp>
      <p:sp>
        <p:nvSpPr>
          <p:cNvPr id="167" name="Google Shape;167;g2c94c6b3a06_0_346"/>
          <p:cNvSpPr txBox="1"/>
          <p:nvPr/>
        </p:nvSpPr>
        <p:spPr>
          <a:xfrm>
            <a:off x="6968050" y="1945075"/>
            <a:ext cx="4013700" cy="17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u="sng">
                <a:solidFill>
                  <a:schemeClr val="lt1"/>
                </a:solidFill>
                <a:latin typeface="DM Sans"/>
                <a:ea typeface="DM Sans"/>
                <a:cs typeface="DM Sans"/>
                <a:sym typeface="DM Sans"/>
              </a:rPr>
              <a:t>To whom is it Material?</a:t>
            </a:r>
            <a:br>
              <a:rPr lang="en-US" sz="1600" u="sng">
                <a:solidFill>
                  <a:schemeClr val="lt1"/>
                </a:solidFill>
                <a:latin typeface="DM Sans"/>
                <a:ea typeface="DM Sans"/>
                <a:cs typeface="DM Sans"/>
                <a:sym typeface="DM Sans"/>
              </a:rPr>
            </a:br>
            <a:endParaRPr sz="1600" u="sng">
              <a:solidFill>
                <a:schemeClr val="lt1"/>
              </a:solidFill>
              <a:latin typeface="DM Sans"/>
              <a:ea typeface="DM Sans"/>
              <a:cs typeface="DM Sans"/>
              <a:sym typeface="DM Sans"/>
            </a:endParaRPr>
          </a:p>
          <a:p>
            <a:pPr indent="-330200" lvl="0" marL="457200" rtl="0" algn="l">
              <a:spcBef>
                <a:spcPts val="0"/>
              </a:spcBef>
              <a:spcAft>
                <a:spcPts val="0"/>
              </a:spcAft>
              <a:buClr>
                <a:schemeClr val="lt1"/>
              </a:buClr>
              <a:buSzPts val="1600"/>
              <a:buFont typeface="DM Sans"/>
              <a:buChar char="●"/>
            </a:pPr>
            <a:r>
              <a:rPr lang="en-US" sz="1600">
                <a:solidFill>
                  <a:schemeClr val="lt1"/>
                </a:solidFill>
                <a:latin typeface="DM Sans"/>
                <a:ea typeface="DM Sans"/>
                <a:cs typeface="DM Sans"/>
                <a:sym typeface="DM Sans"/>
              </a:rPr>
              <a:t>Company building the model</a:t>
            </a:r>
            <a:endParaRPr sz="1600">
              <a:solidFill>
                <a:schemeClr val="lt1"/>
              </a:solidFill>
              <a:latin typeface="DM Sans"/>
              <a:ea typeface="DM Sans"/>
              <a:cs typeface="DM Sans"/>
              <a:sym typeface="DM Sans"/>
            </a:endParaRPr>
          </a:p>
          <a:p>
            <a:pPr indent="-330200" lvl="0" marL="457200" rtl="0" algn="l">
              <a:spcBef>
                <a:spcPts val="0"/>
              </a:spcBef>
              <a:spcAft>
                <a:spcPts val="0"/>
              </a:spcAft>
              <a:buClr>
                <a:schemeClr val="lt1"/>
              </a:buClr>
              <a:buSzPts val="1600"/>
              <a:buFont typeface="DM Sans"/>
              <a:buChar char="●"/>
            </a:pPr>
            <a:r>
              <a:rPr lang="en-US" sz="1600">
                <a:solidFill>
                  <a:schemeClr val="lt1"/>
                </a:solidFill>
                <a:latin typeface="DM Sans"/>
                <a:ea typeface="DM Sans"/>
                <a:cs typeface="DM Sans"/>
                <a:sym typeface="DM Sans"/>
              </a:rPr>
              <a:t>Companies hosting the model</a:t>
            </a:r>
            <a:endParaRPr sz="1600">
              <a:solidFill>
                <a:schemeClr val="lt1"/>
              </a:solidFill>
              <a:latin typeface="DM Sans"/>
              <a:ea typeface="DM Sans"/>
              <a:cs typeface="DM Sans"/>
              <a:sym typeface="DM Sans"/>
            </a:endParaRPr>
          </a:p>
          <a:p>
            <a:pPr indent="-330200" lvl="0" marL="457200" rtl="0" algn="l">
              <a:spcBef>
                <a:spcPts val="0"/>
              </a:spcBef>
              <a:spcAft>
                <a:spcPts val="0"/>
              </a:spcAft>
              <a:buClr>
                <a:schemeClr val="lt1"/>
              </a:buClr>
              <a:buSzPts val="1600"/>
              <a:buFont typeface="DM Sans"/>
              <a:buChar char="●"/>
            </a:pPr>
            <a:r>
              <a:rPr lang="en-US" sz="1600">
                <a:solidFill>
                  <a:schemeClr val="lt1"/>
                </a:solidFill>
                <a:latin typeface="DM Sans"/>
                <a:ea typeface="DM Sans"/>
                <a:cs typeface="DM Sans"/>
                <a:sym typeface="DM Sans"/>
              </a:rPr>
              <a:t>Users interacting with the model</a:t>
            </a:r>
            <a:endParaRPr sz="1600">
              <a:solidFill>
                <a:schemeClr val="lt1"/>
              </a:solidFill>
              <a:latin typeface="DM Sans"/>
              <a:ea typeface="DM Sans"/>
              <a:cs typeface="DM Sans"/>
              <a:sym typeface="DM Sans"/>
            </a:endParaRPr>
          </a:p>
          <a:p>
            <a:pPr indent="-330200" lvl="0" marL="457200" rtl="0" algn="l">
              <a:spcBef>
                <a:spcPts val="0"/>
              </a:spcBef>
              <a:spcAft>
                <a:spcPts val="0"/>
              </a:spcAft>
              <a:buClr>
                <a:schemeClr val="lt1"/>
              </a:buClr>
              <a:buSzPts val="1600"/>
              <a:buFont typeface="DM Sans"/>
              <a:buChar char="●"/>
            </a:pPr>
            <a:r>
              <a:rPr lang="en-US" sz="1600">
                <a:solidFill>
                  <a:schemeClr val="lt1"/>
                </a:solidFill>
                <a:latin typeface="DM Sans"/>
                <a:ea typeface="DM Sans"/>
                <a:cs typeface="DM Sans"/>
                <a:sym typeface="DM Sans"/>
              </a:rPr>
              <a:t>Society at large</a:t>
            </a:r>
            <a:endParaRPr sz="1600">
              <a:solidFill>
                <a:schemeClr val="lt1"/>
              </a:solidFill>
              <a:latin typeface="DM Sans"/>
              <a:ea typeface="DM Sans"/>
              <a:cs typeface="DM Sans"/>
              <a:sym typeface="DM Sans"/>
            </a:endParaRPr>
          </a:p>
        </p:txBody>
      </p:sp>
      <p:pic>
        <p:nvPicPr>
          <p:cNvPr id="168" name="Google Shape;168;g2c94c6b3a06_0_346"/>
          <p:cNvPicPr preferRelativeResize="0"/>
          <p:nvPr/>
        </p:nvPicPr>
        <p:blipFill rotWithShape="1">
          <a:blip r:embed="rId3">
            <a:alphaModFix/>
          </a:blip>
          <a:srcRect b="377" l="0" r="0" t="377"/>
          <a:stretch/>
        </p:blipFill>
        <p:spPr>
          <a:xfrm>
            <a:off x="126975" y="6010926"/>
            <a:ext cx="825300" cy="819000"/>
          </a:xfrm>
          <a:prstGeom prst="flowChartConnector">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