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8"/>
  </p:notesMasterIdLst>
  <p:sldIdLst>
    <p:sldId id="256" r:id="rId5"/>
    <p:sldId id="5648" r:id="rId6"/>
    <p:sldId id="5633" r:id="rId7"/>
    <p:sldId id="258" r:id="rId8"/>
    <p:sldId id="259" r:id="rId9"/>
    <p:sldId id="273" r:id="rId10"/>
    <p:sldId id="5678" r:id="rId11"/>
    <p:sldId id="5679" r:id="rId12"/>
    <p:sldId id="5683" r:id="rId13"/>
    <p:sldId id="5687" r:id="rId14"/>
    <p:sldId id="5686" r:id="rId15"/>
    <p:sldId id="5656" r:id="rId16"/>
    <p:sldId id="5688" r:id="rId17"/>
    <p:sldId id="5690" r:id="rId18"/>
    <p:sldId id="5691" r:id="rId19"/>
    <p:sldId id="5694" r:id="rId20"/>
    <p:sldId id="5692" r:id="rId21"/>
    <p:sldId id="5682" r:id="rId22"/>
    <p:sldId id="5667" r:id="rId23"/>
    <p:sldId id="5671" r:id="rId24"/>
    <p:sldId id="5672" r:id="rId25"/>
    <p:sldId id="5668" r:id="rId26"/>
    <p:sldId id="5669" r:id="rId27"/>
    <p:sldId id="5689" r:id="rId28"/>
    <p:sldId id="5670" r:id="rId29"/>
    <p:sldId id="5673" r:id="rId30"/>
    <p:sldId id="5657" r:id="rId31"/>
    <p:sldId id="5664" r:id="rId32"/>
    <p:sldId id="5693" r:id="rId33"/>
    <p:sldId id="5631" r:id="rId34"/>
    <p:sldId id="5675" r:id="rId35"/>
    <p:sldId id="5684" r:id="rId36"/>
    <p:sldId id="5632"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Montserrat" pitchFamily="2" charset="77"/>
      <p:regular r:id="rId43"/>
      <p:bold r:id="rId44"/>
      <p:italic r:id="rId45"/>
      <p:boldItalic r:id="rId46"/>
    </p:embeddedFont>
    <p:embeddedFont>
      <p:font typeface="Tw Cen MT" panose="020B0602020104020603" pitchFamily="34" charset="77"/>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20129"/>
    <a:srgbClr val="FFD4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79"/>
    <p:restoredTop sz="71811"/>
  </p:normalViewPr>
  <p:slideViewPr>
    <p:cSldViewPr snapToGrid="0" snapToObjects="1">
      <p:cViewPr varScale="1">
        <p:scale>
          <a:sx n="77" d="100"/>
          <a:sy n="77" d="100"/>
        </p:scale>
        <p:origin x="1072" y="176"/>
      </p:cViewPr>
      <p:guideLst/>
    </p:cSldViewPr>
  </p:slideViewPr>
  <p:notesTextViewPr>
    <p:cViewPr>
      <p:scale>
        <a:sx n="90" d="100"/>
        <a:sy n="9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Sheet1!$C$1</c:f>
              <c:strCache>
                <c:ptCount val="1"/>
                <c:pt idx="0">
                  <c:v>X-Value2</c:v>
                </c:pt>
              </c:strCache>
            </c:strRef>
          </c:tx>
          <c:spPr>
            <a:ln w="19050" cap="rnd">
              <a:solidFill>
                <a:srgbClr val="ECB64F"/>
              </a:solidFill>
              <a:round/>
            </a:ln>
            <a:effectLst/>
          </c:spPr>
          <c:marker>
            <c:symbol val="none"/>
          </c:marker>
          <c:xVal>
            <c:numRef>
              <c:f>Sheet1!$C$2:$C$4</c:f>
              <c:numCache>
                <c:formatCode>General</c:formatCode>
                <c:ptCount val="3"/>
                <c:pt idx="0">
                  <c:v>0</c:v>
                </c:pt>
                <c:pt idx="1">
                  <c:v>1</c:v>
                </c:pt>
                <c:pt idx="2">
                  <c:v>10</c:v>
                </c:pt>
              </c:numCache>
            </c:numRef>
          </c:xVal>
          <c:yVal>
            <c:numRef>
              <c:f>Sheet1!$D$2:$D$4</c:f>
              <c:numCache>
                <c:formatCode>General</c:formatCode>
                <c:ptCount val="3"/>
                <c:pt idx="0">
                  <c:v>100</c:v>
                </c:pt>
                <c:pt idx="1">
                  <c:v>10</c:v>
                </c:pt>
                <c:pt idx="2">
                  <c:v>0</c:v>
                </c:pt>
              </c:numCache>
            </c:numRef>
          </c:yVal>
          <c:smooth val="1"/>
          <c:extLst>
            <c:ext xmlns:c16="http://schemas.microsoft.com/office/drawing/2014/chart" uri="{C3380CC4-5D6E-409C-BE32-E72D297353CC}">
              <c16:uniqueId val="{00000001-9AA4-D147-8904-2FC7A15848CA}"/>
            </c:ext>
          </c:extLst>
        </c:ser>
        <c:dLbls>
          <c:showLegendKey val="0"/>
          <c:showVal val="0"/>
          <c:showCatName val="0"/>
          <c:showSerName val="0"/>
          <c:showPercent val="0"/>
          <c:showBubbleSize val="0"/>
        </c:dLbls>
        <c:axId val="803484783"/>
        <c:axId val="728192767"/>
      </c:scatterChart>
      <c:valAx>
        <c:axId val="803484783"/>
        <c:scaling>
          <c:orientation val="minMax"/>
          <c:max val="11"/>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28192767"/>
        <c:crosses val="autoZero"/>
        <c:crossBetween val="midCat"/>
      </c:valAx>
      <c:valAx>
        <c:axId val="728192767"/>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034847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Sheet1!$C$1</c:f>
              <c:strCache>
                <c:ptCount val="1"/>
                <c:pt idx="0">
                  <c:v>X-Value2</c:v>
                </c:pt>
              </c:strCache>
            </c:strRef>
          </c:tx>
          <c:spPr>
            <a:ln w="19050" cap="rnd">
              <a:solidFill>
                <a:srgbClr val="ECB64F"/>
              </a:solidFill>
              <a:round/>
            </a:ln>
            <a:effectLst/>
          </c:spPr>
          <c:marker>
            <c:symbol val="none"/>
          </c:marker>
          <c:xVal>
            <c:numRef>
              <c:f>Sheet1!$C$2:$C$4</c:f>
              <c:numCache>
                <c:formatCode>General</c:formatCode>
                <c:ptCount val="3"/>
                <c:pt idx="0">
                  <c:v>0</c:v>
                </c:pt>
                <c:pt idx="1">
                  <c:v>1</c:v>
                </c:pt>
                <c:pt idx="2">
                  <c:v>10</c:v>
                </c:pt>
              </c:numCache>
            </c:numRef>
          </c:xVal>
          <c:yVal>
            <c:numRef>
              <c:f>Sheet1!$D$2:$D$4</c:f>
              <c:numCache>
                <c:formatCode>General</c:formatCode>
                <c:ptCount val="3"/>
                <c:pt idx="0">
                  <c:v>100</c:v>
                </c:pt>
                <c:pt idx="1">
                  <c:v>10</c:v>
                </c:pt>
                <c:pt idx="2">
                  <c:v>0</c:v>
                </c:pt>
              </c:numCache>
            </c:numRef>
          </c:yVal>
          <c:smooth val="1"/>
          <c:extLst>
            <c:ext xmlns:c16="http://schemas.microsoft.com/office/drawing/2014/chart" uri="{C3380CC4-5D6E-409C-BE32-E72D297353CC}">
              <c16:uniqueId val="{00000001-9AA4-D147-8904-2FC7A15848CA}"/>
            </c:ext>
          </c:extLst>
        </c:ser>
        <c:dLbls>
          <c:showLegendKey val="0"/>
          <c:showVal val="0"/>
          <c:showCatName val="0"/>
          <c:showSerName val="0"/>
          <c:showPercent val="0"/>
          <c:showBubbleSize val="0"/>
        </c:dLbls>
        <c:axId val="803484783"/>
        <c:axId val="728192767"/>
      </c:scatterChart>
      <c:valAx>
        <c:axId val="803484783"/>
        <c:scaling>
          <c:orientation val="minMax"/>
          <c:max val="11"/>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28192767"/>
        <c:crosses val="autoZero"/>
        <c:crossBetween val="midCat"/>
      </c:valAx>
      <c:valAx>
        <c:axId val="728192767"/>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034847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288C8-5F67-453B-9705-C568091571AA}"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en-GB"/>
        </a:p>
      </dgm:t>
    </dgm:pt>
    <dgm:pt modelId="{32E467DD-B536-46D4-9CD6-1458D82DD364}">
      <dgm:prSet phldrT="[Text]" custT="1"/>
      <dgm:spPr>
        <a:noFill/>
        <a:ln w="3175">
          <a:solidFill>
            <a:srgbClr val="ECB64F"/>
          </a:solidFill>
        </a:ln>
      </dgm:spPr>
      <dgm:t>
        <a:bodyPr/>
        <a:lstStyle/>
        <a:p>
          <a:r>
            <a:rPr lang="en-GB" sz="900" b="1">
              <a:solidFill>
                <a:schemeClr val="bg1"/>
              </a:solidFill>
            </a:rPr>
            <a:t>Research &amp; Innovation</a:t>
          </a:r>
          <a:endParaRPr lang="en-GB" sz="900" b="1" dirty="0">
            <a:solidFill>
              <a:schemeClr val="bg1"/>
            </a:solidFill>
          </a:endParaRPr>
        </a:p>
      </dgm:t>
    </dgm:pt>
    <dgm:pt modelId="{271C2C9E-D973-45B0-A6FE-D0BE974B3DF1}" type="parTrans" cxnId="{4F2B89BD-CD81-4687-8181-8D0857DEB55D}">
      <dgm:prSet/>
      <dgm:spPr/>
      <dgm:t>
        <a:bodyPr/>
        <a:lstStyle/>
        <a:p>
          <a:endParaRPr lang="en-GB" sz="1800" b="1"/>
        </a:p>
      </dgm:t>
    </dgm:pt>
    <dgm:pt modelId="{D34106E6-7034-44BD-B996-168603D03C98}" type="sibTrans" cxnId="{4F2B89BD-CD81-4687-8181-8D0857DEB55D}">
      <dgm:prSet/>
      <dgm:spPr>
        <a:ln>
          <a:solidFill>
            <a:srgbClr val="ECB64F"/>
          </a:solidFill>
        </a:ln>
      </dgm:spPr>
      <dgm:t>
        <a:bodyPr/>
        <a:lstStyle/>
        <a:p>
          <a:endParaRPr lang="en-GB" sz="1800" b="1"/>
        </a:p>
      </dgm:t>
    </dgm:pt>
    <dgm:pt modelId="{536A3501-90F3-4509-B0B7-46FE9AF09CB8}">
      <dgm:prSet phldrT="[Text]" custT="1"/>
      <dgm:spPr>
        <a:solidFill>
          <a:srgbClr val="020129"/>
        </a:solidFill>
        <a:ln w="3175">
          <a:solidFill>
            <a:srgbClr val="ECB64F"/>
          </a:solidFill>
        </a:ln>
      </dgm:spPr>
      <dgm:t>
        <a:bodyPr/>
        <a:lstStyle/>
        <a:p>
          <a:r>
            <a:rPr lang="en-GB" sz="900" b="1" dirty="0">
              <a:solidFill>
                <a:schemeClr val="bg1"/>
              </a:solidFill>
            </a:rPr>
            <a:t>Sales</a:t>
          </a:r>
        </a:p>
      </dgm:t>
    </dgm:pt>
    <dgm:pt modelId="{A3E0A1B6-C4A5-4EC7-8E7D-1DBE722C36B8}" type="parTrans" cxnId="{8802FB52-C98B-4720-9A98-91D611E0BE45}">
      <dgm:prSet/>
      <dgm:spPr/>
      <dgm:t>
        <a:bodyPr/>
        <a:lstStyle/>
        <a:p>
          <a:endParaRPr lang="en-GB" sz="1800" b="1"/>
        </a:p>
      </dgm:t>
    </dgm:pt>
    <dgm:pt modelId="{06046E0E-AA5F-4E6C-8F31-0A84572AB5F3}" type="sibTrans" cxnId="{8802FB52-C98B-4720-9A98-91D611E0BE45}">
      <dgm:prSet/>
      <dgm:spPr>
        <a:ln>
          <a:solidFill>
            <a:srgbClr val="ECB64F"/>
          </a:solidFill>
        </a:ln>
      </dgm:spPr>
      <dgm:t>
        <a:bodyPr/>
        <a:lstStyle/>
        <a:p>
          <a:endParaRPr lang="en-GB" sz="1800" b="1"/>
        </a:p>
      </dgm:t>
    </dgm:pt>
    <dgm:pt modelId="{D5A44A71-DB36-AE42-BA32-118798E8F18A}">
      <dgm:prSet phldrT="[Text]" custT="1"/>
      <dgm:spPr>
        <a:noFill/>
        <a:ln w="3175">
          <a:solidFill>
            <a:srgbClr val="ECB64F"/>
          </a:solidFill>
        </a:ln>
      </dgm:spPr>
      <dgm:t>
        <a:bodyPr/>
        <a:lstStyle/>
        <a:p>
          <a:r>
            <a:rPr lang="en-GB" sz="900" b="1" dirty="0">
              <a:solidFill>
                <a:schemeClr val="bg1"/>
              </a:solidFill>
            </a:rPr>
            <a:t>Raw Material Sourcing</a:t>
          </a:r>
        </a:p>
      </dgm:t>
    </dgm:pt>
    <dgm:pt modelId="{24F1D634-99DD-3A44-9EF0-B4D383B75320}" type="sibTrans" cxnId="{4D62E15F-3E90-984C-81F1-D47C0DFDADAF}">
      <dgm:prSet/>
      <dgm:spPr/>
      <dgm:t>
        <a:bodyPr/>
        <a:lstStyle/>
        <a:p>
          <a:endParaRPr lang="en-GB" sz="1800"/>
        </a:p>
      </dgm:t>
    </dgm:pt>
    <dgm:pt modelId="{EF2FAFC2-DEDD-7C43-859E-0C4F0E914CD4}" type="parTrans" cxnId="{4D62E15F-3E90-984C-81F1-D47C0DFDADAF}">
      <dgm:prSet/>
      <dgm:spPr/>
      <dgm:t>
        <a:bodyPr/>
        <a:lstStyle/>
        <a:p>
          <a:endParaRPr lang="en-GB" sz="1800"/>
        </a:p>
      </dgm:t>
    </dgm:pt>
    <dgm:pt modelId="{C79A7436-268C-4F1A-9763-9371F3885F2E}">
      <dgm:prSet phldrT="[Text]" custT="1"/>
      <dgm:spPr>
        <a:noFill/>
        <a:ln w="3175">
          <a:solidFill>
            <a:srgbClr val="ECB64F"/>
          </a:solidFill>
        </a:ln>
      </dgm:spPr>
      <dgm:t>
        <a:bodyPr lIns="0" rIns="0"/>
        <a:lstStyle/>
        <a:p>
          <a:r>
            <a:rPr lang="en-GB" sz="900" b="1" dirty="0"/>
            <a:t>Manufacturing</a:t>
          </a:r>
        </a:p>
      </dgm:t>
    </dgm:pt>
    <dgm:pt modelId="{E5653D68-4C5B-4519-86F2-044AD633C558}" type="sibTrans" cxnId="{0145B66C-FE30-447C-82C4-EB5DB1B3907C}">
      <dgm:prSet/>
      <dgm:spPr>
        <a:solidFill>
          <a:schemeClr val="bg1"/>
        </a:solidFill>
        <a:ln>
          <a:solidFill>
            <a:srgbClr val="FFC000"/>
          </a:solidFill>
        </a:ln>
      </dgm:spPr>
      <dgm:t>
        <a:bodyPr/>
        <a:lstStyle/>
        <a:p>
          <a:endParaRPr lang="en-GB" sz="1800" b="1"/>
        </a:p>
      </dgm:t>
    </dgm:pt>
    <dgm:pt modelId="{3A8BACA4-1094-48B9-B4C5-382EAA412C9C}" type="parTrans" cxnId="{0145B66C-FE30-447C-82C4-EB5DB1B3907C}">
      <dgm:prSet/>
      <dgm:spPr/>
      <dgm:t>
        <a:bodyPr/>
        <a:lstStyle/>
        <a:p>
          <a:endParaRPr lang="en-GB" sz="1800" b="1"/>
        </a:p>
      </dgm:t>
    </dgm:pt>
    <dgm:pt modelId="{DD139624-1DD4-CD47-A91B-F16D6EE698F7}">
      <dgm:prSet phldrT="[Text]" custT="1"/>
      <dgm:spPr>
        <a:noFill/>
        <a:ln w="3175">
          <a:solidFill>
            <a:srgbClr val="ECB64F"/>
          </a:solidFill>
        </a:ln>
      </dgm:spPr>
      <dgm:t>
        <a:bodyPr/>
        <a:lstStyle/>
        <a:p>
          <a:r>
            <a:rPr lang="en-GB" sz="900" b="1" dirty="0"/>
            <a:t>Logistics</a:t>
          </a:r>
        </a:p>
      </dgm:t>
    </dgm:pt>
    <dgm:pt modelId="{95B3E745-594D-E645-B5EE-F48477E2527B}" type="sibTrans" cxnId="{EB5E3DEA-A2C0-B343-B79B-4646F187E170}">
      <dgm:prSet/>
      <dgm:spPr/>
      <dgm:t>
        <a:bodyPr/>
        <a:lstStyle/>
        <a:p>
          <a:endParaRPr lang="en-GB" sz="1800"/>
        </a:p>
      </dgm:t>
    </dgm:pt>
    <dgm:pt modelId="{023FB38A-0C36-F44C-A123-2741DBB49E40}" type="parTrans" cxnId="{EB5E3DEA-A2C0-B343-B79B-4646F187E170}">
      <dgm:prSet/>
      <dgm:spPr/>
      <dgm:t>
        <a:bodyPr/>
        <a:lstStyle/>
        <a:p>
          <a:endParaRPr lang="en-GB" sz="1800"/>
        </a:p>
      </dgm:t>
    </dgm:pt>
    <dgm:pt modelId="{D021C9C8-7B72-4466-B976-D942576D485E}">
      <dgm:prSet phldrT="[Text]" custT="1"/>
      <dgm:spPr>
        <a:noFill/>
        <a:ln w="3175">
          <a:solidFill>
            <a:srgbClr val="ECB64F"/>
          </a:solidFill>
        </a:ln>
      </dgm:spPr>
      <dgm:t>
        <a:bodyPr/>
        <a:lstStyle/>
        <a:p>
          <a:r>
            <a:rPr lang="en-GB" sz="900" b="1" dirty="0"/>
            <a:t>Marketing</a:t>
          </a:r>
        </a:p>
      </dgm:t>
    </dgm:pt>
    <dgm:pt modelId="{A5102E4E-E676-4BFF-8E3D-2E2B254989EB}" type="sibTrans" cxnId="{AE67CCAE-23EB-4D0D-9C5A-437C0B52C1AD}">
      <dgm:prSet/>
      <dgm:spPr>
        <a:ln>
          <a:solidFill>
            <a:srgbClr val="ECB64F"/>
          </a:solidFill>
        </a:ln>
      </dgm:spPr>
      <dgm:t>
        <a:bodyPr/>
        <a:lstStyle/>
        <a:p>
          <a:endParaRPr lang="en-GB" sz="1800" b="1"/>
        </a:p>
      </dgm:t>
    </dgm:pt>
    <dgm:pt modelId="{6CE6A77A-709A-4D60-B72D-78028609481A}" type="parTrans" cxnId="{AE67CCAE-23EB-4D0D-9C5A-437C0B52C1AD}">
      <dgm:prSet/>
      <dgm:spPr/>
      <dgm:t>
        <a:bodyPr/>
        <a:lstStyle/>
        <a:p>
          <a:endParaRPr lang="en-GB" sz="1800" b="1"/>
        </a:p>
      </dgm:t>
    </dgm:pt>
    <dgm:pt modelId="{B5803FB1-B072-3046-9164-73CD44228E34}">
      <dgm:prSet phldrT="[Text]" custT="1"/>
      <dgm:spPr>
        <a:noFill/>
        <a:ln w="3175">
          <a:solidFill>
            <a:srgbClr val="ECB64F"/>
          </a:solidFill>
        </a:ln>
      </dgm:spPr>
      <dgm:t>
        <a:bodyPr/>
        <a:lstStyle/>
        <a:p>
          <a:r>
            <a:rPr lang="en-GB" sz="900" b="1" dirty="0"/>
            <a:t>Distribution </a:t>
          </a:r>
          <a:r>
            <a:rPr lang="en-GB" sz="900" b="1" dirty="0" err="1"/>
            <a:t>Center</a:t>
          </a:r>
          <a:endParaRPr lang="en-GB" sz="900" b="1" dirty="0"/>
        </a:p>
      </dgm:t>
    </dgm:pt>
    <dgm:pt modelId="{CFA5D7D5-8D92-044C-811B-4550879DA80C}" type="parTrans" cxnId="{C3D521FA-3CFF-5842-90FA-7452F4C694D3}">
      <dgm:prSet/>
      <dgm:spPr/>
      <dgm:t>
        <a:bodyPr/>
        <a:lstStyle/>
        <a:p>
          <a:endParaRPr lang="en-GB" sz="1800"/>
        </a:p>
      </dgm:t>
    </dgm:pt>
    <dgm:pt modelId="{16F4F09E-9452-264F-B5C6-5E07673CFD01}" type="sibTrans" cxnId="{C3D521FA-3CFF-5842-90FA-7452F4C694D3}">
      <dgm:prSet/>
      <dgm:spPr>
        <a:ln>
          <a:solidFill>
            <a:srgbClr val="FFC000"/>
          </a:solidFill>
        </a:ln>
      </dgm:spPr>
      <dgm:t>
        <a:bodyPr/>
        <a:lstStyle/>
        <a:p>
          <a:endParaRPr lang="en-GB" sz="1800"/>
        </a:p>
      </dgm:t>
    </dgm:pt>
    <dgm:pt modelId="{ECC71E9B-8EF7-CC41-AF43-8BD7E831FFD2}" type="pres">
      <dgm:prSet presAssocID="{E92288C8-5F67-453B-9705-C568091571AA}" presName="cycle" presStyleCnt="0">
        <dgm:presLayoutVars>
          <dgm:dir/>
          <dgm:resizeHandles val="exact"/>
        </dgm:presLayoutVars>
      </dgm:prSet>
      <dgm:spPr/>
    </dgm:pt>
    <dgm:pt modelId="{426302AB-8F43-2845-830A-F77DF9468E48}" type="pres">
      <dgm:prSet presAssocID="{32E467DD-B536-46D4-9CD6-1458D82DD364}" presName="node" presStyleLbl="node1" presStyleIdx="0" presStyleCnt="7">
        <dgm:presLayoutVars>
          <dgm:bulletEnabled val="1"/>
        </dgm:presLayoutVars>
      </dgm:prSet>
      <dgm:spPr/>
    </dgm:pt>
    <dgm:pt modelId="{6A7D1E67-7EED-F84B-B9A5-8E79ABCB0304}" type="pres">
      <dgm:prSet presAssocID="{D34106E6-7034-44BD-B996-168603D03C98}" presName="sibTrans" presStyleLbl="sibTrans2D1" presStyleIdx="0" presStyleCnt="7"/>
      <dgm:spPr/>
    </dgm:pt>
    <dgm:pt modelId="{B239F2E7-D67C-5246-B5B5-E801E4A26710}" type="pres">
      <dgm:prSet presAssocID="{D34106E6-7034-44BD-B996-168603D03C98}" presName="connectorText" presStyleLbl="sibTrans2D1" presStyleIdx="0" presStyleCnt="7"/>
      <dgm:spPr/>
    </dgm:pt>
    <dgm:pt modelId="{C280ED04-70EF-A34F-8E1A-843B1ACFAF08}" type="pres">
      <dgm:prSet presAssocID="{D5A44A71-DB36-AE42-BA32-118798E8F18A}" presName="node" presStyleLbl="node1" presStyleIdx="1" presStyleCnt="7">
        <dgm:presLayoutVars>
          <dgm:bulletEnabled val="1"/>
        </dgm:presLayoutVars>
      </dgm:prSet>
      <dgm:spPr/>
    </dgm:pt>
    <dgm:pt modelId="{C7B99DE6-3456-5C4A-8338-2725BAD8A477}" type="pres">
      <dgm:prSet presAssocID="{24F1D634-99DD-3A44-9EF0-B4D383B75320}" presName="sibTrans" presStyleLbl="sibTrans2D1" presStyleIdx="1" presStyleCnt="7"/>
      <dgm:spPr/>
    </dgm:pt>
    <dgm:pt modelId="{4AE04F77-19C0-2343-B719-6589B4D8FAC8}" type="pres">
      <dgm:prSet presAssocID="{24F1D634-99DD-3A44-9EF0-B4D383B75320}" presName="connectorText" presStyleLbl="sibTrans2D1" presStyleIdx="1" presStyleCnt="7"/>
      <dgm:spPr/>
    </dgm:pt>
    <dgm:pt modelId="{F350FE32-F44D-4946-9A76-7EF2AC6E049E}" type="pres">
      <dgm:prSet presAssocID="{C79A7436-268C-4F1A-9763-9371F3885F2E}" presName="node" presStyleLbl="node1" presStyleIdx="2" presStyleCnt="7" custScaleX="105380" custScaleY="105380">
        <dgm:presLayoutVars>
          <dgm:bulletEnabled val="1"/>
        </dgm:presLayoutVars>
      </dgm:prSet>
      <dgm:spPr/>
    </dgm:pt>
    <dgm:pt modelId="{621B40C1-81B1-FB40-BF15-F64B82C3936D}" type="pres">
      <dgm:prSet presAssocID="{E5653D68-4C5B-4519-86F2-044AD633C558}" presName="sibTrans" presStyleLbl="sibTrans2D1" presStyleIdx="2" presStyleCnt="7"/>
      <dgm:spPr/>
    </dgm:pt>
    <dgm:pt modelId="{E17652A3-1972-4144-9686-6106D0372F06}" type="pres">
      <dgm:prSet presAssocID="{E5653D68-4C5B-4519-86F2-044AD633C558}" presName="connectorText" presStyleLbl="sibTrans2D1" presStyleIdx="2" presStyleCnt="7"/>
      <dgm:spPr/>
    </dgm:pt>
    <dgm:pt modelId="{3AE58F51-E862-FE4F-9EEA-F6C19F03EB32}" type="pres">
      <dgm:prSet presAssocID="{DD139624-1DD4-CD47-A91B-F16D6EE698F7}" presName="node" presStyleLbl="node1" presStyleIdx="3" presStyleCnt="7">
        <dgm:presLayoutVars>
          <dgm:bulletEnabled val="1"/>
        </dgm:presLayoutVars>
      </dgm:prSet>
      <dgm:spPr/>
    </dgm:pt>
    <dgm:pt modelId="{E6E9F11B-8967-F044-9978-8B7CE9F61491}" type="pres">
      <dgm:prSet presAssocID="{95B3E745-594D-E645-B5EE-F48477E2527B}" presName="sibTrans" presStyleLbl="sibTrans2D1" presStyleIdx="3" presStyleCnt="7"/>
      <dgm:spPr/>
    </dgm:pt>
    <dgm:pt modelId="{A325A501-45C3-F64B-8C3C-31F436F53754}" type="pres">
      <dgm:prSet presAssocID="{95B3E745-594D-E645-B5EE-F48477E2527B}" presName="connectorText" presStyleLbl="sibTrans2D1" presStyleIdx="3" presStyleCnt="7"/>
      <dgm:spPr/>
    </dgm:pt>
    <dgm:pt modelId="{881F3763-274D-A246-81C3-3EE0CE5708D1}" type="pres">
      <dgm:prSet presAssocID="{B5803FB1-B072-3046-9164-73CD44228E34}" presName="node" presStyleLbl="node1" presStyleIdx="4" presStyleCnt="7">
        <dgm:presLayoutVars>
          <dgm:bulletEnabled val="1"/>
        </dgm:presLayoutVars>
      </dgm:prSet>
      <dgm:spPr/>
    </dgm:pt>
    <dgm:pt modelId="{3365AF93-6504-C14B-BE34-960473B7290E}" type="pres">
      <dgm:prSet presAssocID="{16F4F09E-9452-264F-B5C6-5E07673CFD01}" presName="sibTrans" presStyleLbl="sibTrans2D1" presStyleIdx="4" presStyleCnt="7"/>
      <dgm:spPr/>
    </dgm:pt>
    <dgm:pt modelId="{84C714C1-BBCF-F94A-9708-0188C335C5F8}" type="pres">
      <dgm:prSet presAssocID="{16F4F09E-9452-264F-B5C6-5E07673CFD01}" presName="connectorText" presStyleLbl="sibTrans2D1" presStyleIdx="4" presStyleCnt="7"/>
      <dgm:spPr/>
    </dgm:pt>
    <dgm:pt modelId="{BF558DB4-BA8E-334B-B33E-C918569F5E04}" type="pres">
      <dgm:prSet presAssocID="{D021C9C8-7B72-4466-B976-D942576D485E}" presName="node" presStyleLbl="node1" presStyleIdx="5" presStyleCnt="7">
        <dgm:presLayoutVars>
          <dgm:bulletEnabled val="1"/>
        </dgm:presLayoutVars>
      </dgm:prSet>
      <dgm:spPr/>
    </dgm:pt>
    <dgm:pt modelId="{360F86FD-3ACB-3544-88EB-188EBFA03934}" type="pres">
      <dgm:prSet presAssocID="{A5102E4E-E676-4BFF-8E3D-2E2B254989EB}" presName="sibTrans" presStyleLbl="sibTrans2D1" presStyleIdx="5" presStyleCnt="7"/>
      <dgm:spPr/>
    </dgm:pt>
    <dgm:pt modelId="{F4FA1560-2B9A-804C-88A2-A1CE942EACB6}" type="pres">
      <dgm:prSet presAssocID="{A5102E4E-E676-4BFF-8E3D-2E2B254989EB}" presName="connectorText" presStyleLbl="sibTrans2D1" presStyleIdx="5" presStyleCnt="7"/>
      <dgm:spPr/>
    </dgm:pt>
    <dgm:pt modelId="{0DED4594-32C2-F341-A3BD-12041AC3635F}" type="pres">
      <dgm:prSet presAssocID="{536A3501-90F3-4509-B0B7-46FE9AF09CB8}" presName="node" presStyleLbl="node1" presStyleIdx="6" presStyleCnt="7">
        <dgm:presLayoutVars>
          <dgm:bulletEnabled val="1"/>
        </dgm:presLayoutVars>
      </dgm:prSet>
      <dgm:spPr/>
    </dgm:pt>
    <dgm:pt modelId="{B25D422C-5495-994C-B74C-5632EE66DFDF}" type="pres">
      <dgm:prSet presAssocID="{06046E0E-AA5F-4E6C-8F31-0A84572AB5F3}" presName="sibTrans" presStyleLbl="sibTrans2D1" presStyleIdx="6" presStyleCnt="7"/>
      <dgm:spPr/>
    </dgm:pt>
    <dgm:pt modelId="{6D245D65-0F82-7641-B6C1-F0F230BCF0D4}" type="pres">
      <dgm:prSet presAssocID="{06046E0E-AA5F-4E6C-8F31-0A84572AB5F3}" presName="connectorText" presStyleLbl="sibTrans2D1" presStyleIdx="6" presStyleCnt="7"/>
      <dgm:spPr/>
    </dgm:pt>
  </dgm:ptLst>
  <dgm:cxnLst>
    <dgm:cxn modelId="{C3623607-B32F-2247-BA74-94853E553393}" type="presOf" srcId="{06046E0E-AA5F-4E6C-8F31-0A84572AB5F3}" destId="{B25D422C-5495-994C-B74C-5632EE66DFDF}" srcOrd="0" destOrd="0" presId="urn:microsoft.com/office/officeart/2005/8/layout/cycle2"/>
    <dgm:cxn modelId="{6A158F11-D8FF-8544-8C98-90FE11C3E2EA}" type="presOf" srcId="{24F1D634-99DD-3A44-9EF0-B4D383B75320}" destId="{4AE04F77-19C0-2343-B719-6589B4D8FAC8}" srcOrd="1" destOrd="0" presId="urn:microsoft.com/office/officeart/2005/8/layout/cycle2"/>
    <dgm:cxn modelId="{23EE141C-DB8B-2A4E-8C6F-B81685494B5A}" type="presOf" srcId="{D34106E6-7034-44BD-B996-168603D03C98}" destId="{B239F2E7-D67C-5246-B5B5-E801E4A26710}" srcOrd="1" destOrd="0" presId="urn:microsoft.com/office/officeart/2005/8/layout/cycle2"/>
    <dgm:cxn modelId="{72DAE31D-D759-7748-B3CF-3314C5415DA5}" type="presOf" srcId="{24F1D634-99DD-3A44-9EF0-B4D383B75320}" destId="{C7B99DE6-3456-5C4A-8338-2725BAD8A477}" srcOrd="0" destOrd="0" presId="urn:microsoft.com/office/officeart/2005/8/layout/cycle2"/>
    <dgm:cxn modelId="{AC9AC82A-3CB8-0347-8AED-7CB877B9579B}" type="presOf" srcId="{E5653D68-4C5B-4519-86F2-044AD633C558}" destId="{621B40C1-81B1-FB40-BF15-F64B82C3936D}" srcOrd="0" destOrd="0" presId="urn:microsoft.com/office/officeart/2005/8/layout/cycle2"/>
    <dgm:cxn modelId="{1A8AE72A-7996-2D48-B477-7BAA5CAE1496}" type="presOf" srcId="{32E467DD-B536-46D4-9CD6-1458D82DD364}" destId="{426302AB-8F43-2845-830A-F77DF9468E48}" srcOrd="0" destOrd="0" presId="urn:microsoft.com/office/officeart/2005/8/layout/cycle2"/>
    <dgm:cxn modelId="{0D41E135-783F-1A4C-83C2-4C3510394AB1}" type="presOf" srcId="{C79A7436-268C-4F1A-9763-9371F3885F2E}" destId="{F350FE32-F44D-4946-9A76-7EF2AC6E049E}" srcOrd="0" destOrd="0" presId="urn:microsoft.com/office/officeart/2005/8/layout/cycle2"/>
    <dgm:cxn modelId="{C5DF4D4F-3447-FE40-8D5C-A5F4E95F6D23}" type="presOf" srcId="{95B3E745-594D-E645-B5EE-F48477E2527B}" destId="{E6E9F11B-8967-F044-9978-8B7CE9F61491}" srcOrd="0" destOrd="0" presId="urn:microsoft.com/office/officeart/2005/8/layout/cycle2"/>
    <dgm:cxn modelId="{8802FB52-C98B-4720-9A98-91D611E0BE45}" srcId="{E92288C8-5F67-453B-9705-C568091571AA}" destId="{536A3501-90F3-4509-B0B7-46FE9AF09CB8}" srcOrd="6" destOrd="0" parTransId="{A3E0A1B6-C4A5-4EC7-8E7D-1DBE722C36B8}" sibTransId="{06046E0E-AA5F-4E6C-8F31-0A84572AB5F3}"/>
    <dgm:cxn modelId="{004CD654-33A5-CF44-932F-D1D5CC4FFB9F}" type="presOf" srcId="{E5653D68-4C5B-4519-86F2-044AD633C558}" destId="{E17652A3-1972-4144-9686-6106D0372F06}" srcOrd="1" destOrd="0" presId="urn:microsoft.com/office/officeart/2005/8/layout/cycle2"/>
    <dgm:cxn modelId="{4D62E15F-3E90-984C-81F1-D47C0DFDADAF}" srcId="{E92288C8-5F67-453B-9705-C568091571AA}" destId="{D5A44A71-DB36-AE42-BA32-118798E8F18A}" srcOrd="1" destOrd="0" parTransId="{EF2FAFC2-DEDD-7C43-859E-0C4F0E914CD4}" sibTransId="{24F1D634-99DD-3A44-9EF0-B4D383B75320}"/>
    <dgm:cxn modelId="{C5D77B60-3FB9-0B4B-9A1D-0EE9309BCF38}" type="presOf" srcId="{D34106E6-7034-44BD-B996-168603D03C98}" destId="{6A7D1E67-7EED-F84B-B9A5-8E79ABCB0304}" srcOrd="0" destOrd="0" presId="urn:microsoft.com/office/officeart/2005/8/layout/cycle2"/>
    <dgm:cxn modelId="{0145B66C-FE30-447C-82C4-EB5DB1B3907C}" srcId="{E92288C8-5F67-453B-9705-C568091571AA}" destId="{C79A7436-268C-4F1A-9763-9371F3885F2E}" srcOrd="2" destOrd="0" parTransId="{3A8BACA4-1094-48B9-B4C5-382EAA412C9C}" sibTransId="{E5653D68-4C5B-4519-86F2-044AD633C558}"/>
    <dgm:cxn modelId="{5E840C73-BF75-1C49-B775-871BDD7BE4D3}" type="presOf" srcId="{16F4F09E-9452-264F-B5C6-5E07673CFD01}" destId="{84C714C1-BBCF-F94A-9708-0188C335C5F8}" srcOrd="1" destOrd="0" presId="urn:microsoft.com/office/officeart/2005/8/layout/cycle2"/>
    <dgm:cxn modelId="{3A0CFD75-CB52-E442-BB7F-7925BD1C723B}" type="presOf" srcId="{E92288C8-5F67-453B-9705-C568091571AA}" destId="{ECC71E9B-8EF7-CC41-AF43-8BD7E831FFD2}" srcOrd="0" destOrd="0" presId="urn:microsoft.com/office/officeart/2005/8/layout/cycle2"/>
    <dgm:cxn modelId="{9CDCC784-20CE-014B-9BC7-CC8FD65677A0}" type="presOf" srcId="{A5102E4E-E676-4BFF-8E3D-2E2B254989EB}" destId="{F4FA1560-2B9A-804C-88A2-A1CE942EACB6}" srcOrd="1" destOrd="0" presId="urn:microsoft.com/office/officeart/2005/8/layout/cycle2"/>
    <dgm:cxn modelId="{81268FA3-2E4B-524E-B7CE-B8DEEDC4F805}" type="presOf" srcId="{06046E0E-AA5F-4E6C-8F31-0A84572AB5F3}" destId="{6D245D65-0F82-7641-B6C1-F0F230BCF0D4}" srcOrd="1" destOrd="0" presId="urn:microsoft.com/office/officeart/2005/8/layout/cycle2"/>
    <dgm:cxn modelId="{AE67CCAE-23EB-4D0D-9C5A-437C0B52C1AD}" srcId="{E92288C8-5F67-453B-9705-C568091571AA}" destId="{D021C9C8-7B72-4466-B976-D942576D485E}" srcOrd="5" destOrd="0" parTransId="{6CE6A77A-709A-4D60-B72D-78028609481A}" sibTransId="{A5102E4E-E676-4BFF-8E3D-2E2B254989EB}"/>
    <dgm:cxn modelId="{5E44A9AF-FB29-794A-BE32-00EB2FBB966C}" type="presOf" srcId="{B5803FB1-B072-3046-9164-73CD44228E34}" destId="{881F3763-274D-A246-81C3-3EE0CE5708D1}" srcOrd="0" destOrd="0" presId="urn:microsoft.com/office/officeart/2005/8/layout/cycle2"/>
    <dgm:cxn modelId="{4F2B89BD-CD81-4687-8181-8D0857DEB55D}" srcId="{E92288C8-5F67-453B-9705-C568091571AA}" destId="{32E467DD-B536-46D4-9CD6-1458D82DD364}" srcOrd="0" destOrd="0" parTransId="{271C2C9E-D973-45B0-A6FE-D0BE974B3DF1}" sibTransId="{D34106E6-7034-44BD-B996-168603D03C98}"/>
    <dgm:cxn modelId="{98F164CE-3D26-F549-8D44-44475AF34373}" type="presOf" srcId="{D021C9C8-7B72-4466-B976-D942576D485E}" destId="{BF558DB4-BA8E-334B-B33E-C918569F5E04}" srcOrd="0" destOrd="0" presId="urn:microsoft.com/office/officeart/2005/8/layout/cycle2"/>
    <dgm:cxn modelId="{072EB0D3-59ED-C140-87C4-3CA6FBAB0808}" type="presOf" srcId="{DD139624-1DD4-CD47-A91B-F16D6EE698F7}" destId="{3AE58F51-E862-FE4F-9EEA-F6C19F03EB32}" srcOrd="0" destOrd="0" presId="urn:microsoft.com/office/officeart/2005/8/layout/cycle2"/>
    <dgm:cxn modelId="{6A36BCDD-323B-2A42-A0BE-EF3F335B5EE0}" type="presOf" srcId="{536A3501-90F3-4509-B0B7-46FE9AF09CB8}" destId="{0DED4594-32C2-F341-A3BD-12041AC3635F}" srcOrd="0" destOrd="0" presId="urn:microsoft.com/office/officeart/2005/8/layout/cycle2"/>
    <dgm:cxn modelId="{E52911DF-A8CE-D841-BD74-48FC5D26C3FE}" type="presOf" srcId="{A5102E4E-E676-4BFF-8E3D-2E2B254989EB}" destId="{360F86FD-3ACB-3544-88EB-188EBFA03934}" srcOrd="0" destOrd="0" presId="urn:microsoft.com/office/officeart/2005/8/layout/cycle2"/>
    <dgm:cxn modelId="{7FC996E0-7539-9646-B9D1-F3D1F3E6DDB5}" type="presOf" srcId="{95B3E745-594D-E645-B5EE-F48477E2527B}" destId="{A325A501-45C3-F64B-8C3C-31F436F53754}" srcOrd="1" destOrd="0" presId="urn:microsoft.com/office/officeart/2005/8/layout/cycle2"/>
    <dgm:cxn modelId="{D4D38EE3-890F-7240-8C3A-491DB7B9E85E}" type="presOf" srcId="{16F4F09E-9452-264F-B5C6-5E07673CFD01}" destId="{3365AF93-6504-C14B-BE34-960473B7290E}" srcOrd="0" destOrd="0" presId="urn:microsoft.com/office/officeart/2005/8/layout/cycle2"/>
    <dgm:cxn modelId="{EB5E3DEA-A2C0-B343-B79B-4646F187E170}" srcId="{E92288C8-5F67-453B-9705-C568091571AA}" destId="{DD139624-1DD4-CD47-A91B-F16D6EE698F7}" srcOrd="3" destOrd="0" parTransId="{023FB38A-0C36-F44C-A123-2741DBB49E40}" sibTransId="{95B3E745-594D-E645-B5EE-F48477E2527B}"/>
    <dgm:cxn modelId="{2A2230F2-0B10-3541-A26F-D75F6680F50E}" type="presOf" srcId="{D5A44A71-DB36-AE42-BA32-118798E8F18A}" destId="{C280ED04-70EF-A34F-8E1A-843B1ACFAF08}" srcOrd="0" destOrd="0" presId="urn:microsoft.com/office/officeart/2005/8/layout/cycle2"/>
    <dgm:cxn modelId="{C3D521FA-3CFF-5842-90FA-7452F4C694D3}" srcId="{E92288C8-5F67-453B-9705-C568091571AA}" destId="{B5803FB1-B072-3046-9164-73CD44228E34}" srcOrd="4" destOrd="0" parTransId="{CFA5D7D5-8D92-044C-811B-4550879DA80C}" sibTransId="{16F4F09E-9452-264F-B5C6-5E07673CFD01}"/>
    <dgm:cxn modelId="{91DE60A1-1217-E142-8CE0-1B1DA622FC97}" type="presParOf" srcId="{ECC71E9B-8EF7-CC41-AF43-8BD7E831FFD2}" destId="{426302AB-8F43-2845-830A-F77DF9468E48}" srcOrd="0" destOrd="0" presId="urn:microsoft.com/office/officeart/2005/8/layout/cycle2"/>
    <dgm:cxn modelId="{17B97C02-61A0-FB4E-BCF4-0611B491B17C}" type="presParOf" srcId="{ECC71E9B-8EF7-CC41-AF43-8BD7E831FFD2}" destId="{6A7D1E67-7EED-F84B-B9A5-8E79ABCB0304}" srcOrd="1" destOrd="0" presId="urn:microsoft.com/office/officeart/2005/8/layout/cycle2"/>
    <dgm:cxn modelId="{3AD5B233-DF4E-074C-85E0-23801BCDAD5A}" type="presParOf" srcId="{6A7D1E67-7EED-F84B-B9A5-8E79ABCB0304}" destId="{B239F2E7-D67C-5246-B5B5-E801E4A26710}" srcOrd="0" destOrd="0" presId="urn:microsoft.com/office/officeart/2005/8/layout/cycle2"/>
    <dgm:cxn modelId="{F50CAAD4-BF74-CA45-8627-3C0665424F4F}" type="presParOf" srcId="{ECC71E9B-8EF7-CC41-AF43-8BD7E831FFD2}" destId="{C280ED04-70EF-A34F-8E1A-843B1ACFAF08}" srcOrd="2" destOrd="0" presId="urn:microsoft.com/office/officeart/2005/8/layout/cycle2"/>
    <dgm:cxn modelId="{C7D3E4ED-0D34-B84E-BE60-233AD0517126}" type="presParOf" srcId="{ECC71E9B-8EF7-CC41-AF43-8BD7E831FFD2}" destId="{C7B99DE6-3456-5C4A-8338-2725BAD8A477}" srcOrd="3" destOrd="0" presId="urn:microsoft.com/office/officeart/2005/8/layout/cycle2"/>
    <dgm:cxn modelId="{99D49100-B41A-9443-8B22-359640884A5A}" type="presParOf" srcId="{C7B99DE6-3456-5C4A-8338-2725BAD8A477}" destId="{4AE04F77-19C0-2343-B719-6589B4D8FAC8}" srcOrd="0" destOrd="0" presId="urn:microsoft.com/office/officeart/2005/8/layout/cycle2"/>
    <dgm:cxn modelId="{36686380-9D1B-9340-ABA7-508E87D02293}" type="presParOf" srcId="{ECC71E9B-8EF7-CC41-AF43-8BD7E831FFD2}" destId="{F350FE32-F44D-4946-9A76-7EF2AC6E049E}" srcOrd="4" destOrd="0" presId="urn:microsoft.com/office/officeart/2005/8/layout/cycle2"/>
    <dgm:cxn modelId="{D36AA078-FAA8-0F44-A6A8-5197F090E40E}" type="presParOf" srcId="{ECC71E9B-8EF7-CC41-AF43-8BD7E831FFD2}" destId="{621B40C1-81B1-FB40-BF15-F64B82C3936D}" srcOrd="5" destOrd="0" presId="urn:microsoft.com/office/officeart/2005/8/layout/cycle2"/>
    <dgm:cxn modelId="{41208510-6FE8-DC42-BF02-09E20C27FE54}" type="presParOf" srcId="{621B40C1-81B1-FB40-BF15-F64B82C3936D}" destId="{E17652A3-1972-4144-9686-6106D0372F06}" srcOrd="0" destOrd="0" presId="urn:microsoft.com/office/officeart/2005/8/layout/cycle2"/>
    <dgm:cxn modelId="{641E9AB9-4C05-7246-8961-AECA7102B5F6}" type="presParOf" srcId="{ECC71E9B-8EF7-CC41-AF43-8BD7E831FFD2}" destId="{3AE58F51-E862-FE4F-9EEA-F6C19F03EB32}" srcOrd="6" destOrd="0" presId="urn:microsoft.com/office/officeart/2005/8/layout/cycle2"/>
    <dgm:cxn modelId="{77DC9010-A2EB-F741-B7ED-51F63E141854}" type="presParOf" srcId="{ECC71E9B-8EF7-CC41-AF43-8BD7E831FFD2}" destId="{E6E9F11B-8967-F044-9978-8B7CE9F61491}" srcOrd="7" destOrd="0" presId="urn:microsoft.com/office/officeart/2005/8/layout/cycle2"/>
    <dgm:cxn modelId="{7A59C738-EB6F-C54E-B3F3-D65C430B0393}" type="presParOf" srcId="{E6E9F11B-8967-F044-9978-8B7CE9F61491}" destId="{A325A501-45C3-F64B-8C3C-31F436F53754}" srcOrd="0" destOrd="0" presId="urn:microsoft.com/office/officeart/2005/8/layout/cycle2"/>
    <dgm:cxn modelId="{79A51AE8-D4CA-6A42-B489-1FD7C3F5166B}" type="presParOf" srcId="{ECC71E9B-8EF7-CC41-AF43-8BD7E831FFD2}" destId="{881F3763-274D-A246-81C3-3EE0CE5708D1}" srcOrd="8" destOrd="0" presId="urn:microsoft.com/office/officeart/2005/8/layout/cycle2"/>
    <dgm:cxn modelId="{2490549F-31DA-0944-BFBD-1B3EB956D5DB}" type="presParOf" srcId="{ECC71E9B-8EF7-CC41-AF43-8BD7E831FFD2}" destId="{3365AF93-6504-C14B-BE34-960473B7290E}" srcOrd="9" destOrd="0" presId="urn:microsoft.com/office/officeart/2005/8/layout/cycle2"/>
    <dgm:cxn modelId="{3FBAB6E9-1FA8-7544-B0A8-859ECA1F4E0A}" type="presParOf" srcId="{3365AF93-6504-C14B-BE34-960473B7290E}" destId="{84C714C1-BBCF-F94A-9708-0188C335C5F8}" srcOrd="0" destOrd="0" presId="urn:microsoft.com/office/officeart/2005/8/layout/cycle2"/>
    <dgm:cxn modelId="{A1452B23-9632-3E44-8B48-A50A1BD3D128}" type="presParOf" srcId="{ECC71E9B-8EF7-CC41-AF43-8BD7E831FFD2}" destId="{BF558DB4-BA8E-334B-B33E-C918569F5E04}" srcOrd="10" destOrd="0" presId="urn:microsoft.com/office/officeart/2005/8/layout/cycle2"/>
    <dgm:cxn modelId="{0B97203C-F2C1-FC46-80F0-E8B2EAF48DD1}" type="presParOf" srcId="{ECC71E9B-8EF7-CC41-AF43-8BD7E831FFD2}" destId="{360F86FD-3ACB-3544-88EB-188EBFA03934}" srcOrd="11" destOrd="0" presId="urn:microsoft.com/office/officeart/2005/8/layout/cycle2"/>
    <dgm:cxn modelId="{F1D98130-C4FB-914B-BF09-52CB71C4D9AB}" type="presParOf" srcId="{360F86FD-3ACB-3544-88EB-188EBFA03934}" destId="{F4FA1560-2B9A-804C-88A2-A1CE942EACB6}" srcOrd="0" destOrd="0" presId="urn:microsoft.com/office/officeart/2005/8/layout/cycle2"/>
    <dgm:cxn modelId="{130D050B-4B9B-694F-A646-2FBB99BF1699}" type="presParOf" srcId="{ECC71E9B-8EF7-CC41-AF43-8BD7E831FFD2}" destId="{0DED4594-32C2-F341-A3BD-12041AC3635F}" srcOrd="12" destOrd="0" presId="urn:microsoft.com/office/officeart/2005/8/layout/cycle2"/>
    <dgm:cxn modelId="{5E579C23-96AD-214D-90E9-382C5AF3E1C0}" type="presParOf" srcId="{ECC71E9B-8EF7-CC41-AF43-8BD7E831FFD2}" destId="{B25D422C-5495-994C-B74C-5632EE66DFDF}" srcOrd="13" destOrd="0" presId="urn:microsoft.com/office/officeart/2005/8/layout/cycle2"/>
    <dgm:cxn modelId="{B6872804-5286-864B-94CF-163D3502FDE3}" type="presParOf" srcId="{B25D422C-5495-994C-B74C-5632EE66DFDF}" destId="{6D245D65-0F82-7641-B6C1-F0F230BCF0D4}" srcOrd="0" destOrd="0" presId="urn:microsoft.com/office/officeart/2005/8/layout/cycle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FD644A-BB48-4CB6-8EF0-333FE33EF26D}"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fr-CH"/>
        </a:p>
      </dgm:t>
    </dgm:pt>
    <dgm:pt modelId="{466ED1AB-822C-4654-BE23-4D6BD6A299D7}">
      <dgm:prSet phldrT="[Text]" custT="1"/>
      <dgm:spPr/>
      <dgm:t>
        <a:bodyPr/>
        <a:lstStyle/>
        <a:p>
          <a:r>
            <a:rPr lang="fr-CH" sz="600" b="1">
              <a:solidFill>
                <a:schemeClr val="tx1"/>
              </a:solidFill>
            </a:rPr>
            <a:t>RISK</a:t>
          </a:r>
        </a:p>
      </dgm:t>
    </dgm:pt>
    <dgm:pt modelId="{09F32B41-4729-4D44-BF74-ABDDC29903C8}" type="parTrans" cxnId="{5F5D8FAD-3F74-47A7-BDB5-93A9E2BA00FE}">
      <dgm:prSet/>
      <dgm:spPr/>
      <dgm:t>
        <a:bodyPr/>
        <a:lstStyle/>
        <a:p>
          <a:endParaRPr lang="fr-CH" sz="2000">
            <a:solidFill>
              <a:schemeClr val="bg1"/>
            </a:solidFill>
          </a:endParaRPr>
        </a:p>
      </dgm:t>
    </dgm:pt>
    <dgm:pt modelId="{FAB0C3B6-B28D-48A1-B55A-4559B2C1BF5C}" type="sibTrans" cxnId="{5F5D8FAD-3F74-47A7-BDB5-93A9E2BA00FE}">
      <dgm:prSet/>
      <dgm:spPr/>
      <dgm:t>
        <a:bodyPr/>
        <a:lstStyle/>
        <a:p>
          <a:endParaRPr lang="fr-CH" sz="2000">
            <a:solidFill>
              <a:schemeClr val="bg1"/>
            </a:solidFill>
          </a:endParaRPr>
        </a:p>
      </dgm:t>
    </dgm:pt>
    <dgm:pt modelId="{3B238903-2278-4325-8974-2D2A97430333}" type="asst">
      <dgm:prSet phldrT="[Text]" custT="1"/>
      <dgm:spPr/>
      <dgm:t>
        <a:bodyPr/>
        <a:lstStyle/>
        <a:p>
          <a:r>
            <a:rPr lang="fr-CH" sz="600" b="1" dirty="0">
              <a:solidFill>
                <a:schemeClr val="bg1"/>
              </a:solidFill>
            </a:rPr>
            <a:t>LEF</a:t>
          </a:r>
        </a:p>
      </dgm:t>
    </dgm:pt>
    <dgm:pt modelId="{04A2BB37-A8E0-4762-9133-2F8F55C12D73}" type="parTrans" cxnId="{A1CACC1E-81A6-44D3-A231-F793F830653F}">
      <dgm:prSet/>
      <dgm:spPr/>
      <dgm:t>
        <a:bodyPr/>
        <a:lstStyle/>
        <a:p>
          <a:endParaRPr lang="fr-CH" sz="2000">
            <a:solidFill>
              <a:schemeClr val="bg1"/>
            </a:solidFill>
          </a:endParaRPr>
        </a:p>
      </dgm:t>
    </dgm:pt>
    <dgm:pt modelId="{63F2C10C-B523-46A7-AAF4-D49199C703DA}" type="sibTrans" cxnId="{A1CACC1E-81A6-44D3-A231-F793F830653F}">
      <dgm:prSet/>
      <dgm:spPr/>
      <dgm:t>
        <a:bodyPr/>
        <a:lstStyle/>
        <a:p>
          <a:endParaRPr lang="fr-CH" sz="2000">
            <a:solidFill>
              <a:schemeClr val="bg1"/>
            </a:solidFill>
          </a:endParaRPr>
        </a:p>
      </dgm:t>
    </dgm:pt>
    <dgm:pt modelId="{AE5D2833-BD90-4149-A8DE-F961505DFC70}" type="asst">
      <dgm:prSet phldrT="[Text]" custT="1"/>
      <dgm:spPr/>
      <dgm:t>
        <a:bodyPr/>
        <a:lstStyle/>
        <a:p>
          <a:r>
            <a:rPr lang="fr-CH" sz="600" b="1" dirty="0">
              <a:solidFill>
                <a:schemeClr val="tx1"/>
              </a:solidFill>
            </a:rPr>
            <a:t>LM</a:t>
          </a:r>
        </a:p>
      </dgm:t>
    </dgm:pt>
    <dgm:pt modelId="{FC085C60-9460-4FC2-9F8B-4C86A53A2FFD}" type="parTrans" cxnId="{A2C67F52-D396-4E21-B439-AFF5ACDBFD91}">
      <dgm:prSet/>
      <dgm:spPr/>
      <dgm:t>
        <a:bodyPr/>
        <a:lstStyle/>
        <a:p>
          <a:endParaRPr lang="fr-CH" sz="2000">
            <a:solidFill>
              <a:schemeClr val="bg1"/>
            </a:solidFill>
          </a:endParaRPr>
        </a:p>
      </dgm:t>
    </dgm:pt>
    <dgm:pt modelId="{176799A4-1838-4050-A4EC-5B1F5EA1B254}" type="sibTrans" cxnId="{A2C67F52-D396-4E21-B439-AFF5ACDBFD91}">
      <dgm:prSet/>
      <dgm:spPr/>
      <dgm:t>
        <a:bodyPr/>
        <a:lstStyle/>
        <a:p>
          <a:endParaRPr lang="fr-CH" sz="2000">
            <a:solidFill>
              <a:schemeClr val="bg1"/>
            </a:solidFill>
          </a:endParaRPr>
        </a:p>
      </dgm:t>
    </dgm:pt>
    <dgm:pt modelId="{F2467B4A-877C-4016-8BDF-C920414DA192}" type="pres">
      <dgm:prSet presAssocID="{59FD644A-BB48-4CB6-8EF0-333FE33EF26D}" presName="Name0" presStyleCnt="0">
        <dgm:presLayoutVars>
          <dgm:orgChart val="1"/>
          <dgm:chPref val="1"/>
          <dgm:dir/>
          <dgm:animOne val="branch"/>
          <dgm:animLvl val="lvl"/>
          <dgm:resizeHandles/>
        </dgm:presLayoutVars>
      </dgm:prSet>
      <dgm:spPr/>
    </dgm:pt>
    <dgm:pt modelId="{C769DFB6-37EB-4AFC-A29E-12C26223530C}" type="pres">
      <dgm:prSet presAssocID="{466ED1AB-822C-4654-BE23-4D6BD6A299D7}" presName="hierRoot1" presStyleCnt="0">
        <dgm:presLayoutVars>
          <dgm:hierBranch val="init"/>
        </dgm:presLayoutVars>
      </dgm:prSet>
      <dgm:spPr/>
    </dgm:pt>
    <dgm:pt modelId="{5D9C7E76-827C-4FAC-968D-37D8B5729ACE}" type="pres">
      <dgm:prSet presAssocID="{466ED1AB-822C-4654-BE23-4D6BD6A299D7}" presName="rootComposite1" presStyleCnt="0"/>
      <dgm:spPr/>
    </dgm:pt>
    <dgm:pt modelId="{37CBB2D4-E81A-453A-B60C-48D71F8BB888}" type="pres">
      <dgm:prSet presAssocID="{466ED1AB-822C-4654-BE23-4D6BD6A299D7}" presName="rootText1" presStyleLbl="alignAcc1" presStyleIdx="0" presStyleCnt="0">
        <dgm:presLayoutVars>
          <dgm:chPref val="3"/>
        </dgm:presLayoutVars>
      </dgm:prSet>
      <dgm:spPr/>
    </dgm:pt>
    <dgm:pt modelId="{3EAA6BFC-3FC3-48FC-8BCB-74E3AE3DA3D5}" type="pres">
      <dgm:prSet presAssocID="{466ED1AB-822C-4654-BE23-4D6BD6A299D7}" presName="topArc1" presStyleLbl="parChTrans1D1" presStyleIdx="0" presStyleCnt="6"/>
      <dgm:spPr>
        <a:prstGeom prst="ellipse">
          <a:avLst/>
        </a:prstGeom>
        <a:solidFill>
          <a:srgbClr val="F2C249"/>
        </a:solidFill>
      </dgm:spPr>
    </dgm:pt>
    <dgm:pt modelId="{A977C15B-F2D0-4089-B5B4-8E1668315ADF}" type="pres">
      <dgm:prSet presAssocID="{466ED1AB-822C-4654-BE23-4D6BD6A299D7}" presName="bottomArc1" presStyleLbl="parChTrans1D1" presStyleIdx="1" presStyleCnt="6"/>
      <dgm:spPr>
        <a:solidFill>
          <a:srgbClr val="FFC830"/>
        </a:solidFill>
      </dgm:spPr>
    </dgm:pt>
    <dgm:pt modelId="{74DDC106-3C13-4B06-AB63-CC7EB756031A}" type="pres">
      <dgm:prSet presAssocID="{466ED1AB-822C-4654-BE23-4D6BD6A299D7}" presName="topConnNode1" presStyleLbl="node1" presStyleIdx="0" presStyleCnt="0"/>
      <dgm:spPr/>
    </dgm:pt>
    <dgm:pt modelId="{614BA07E-FEBC-4974-99AD-DB81E1A6AD20}" type="pres">
      <dgm:prSet presAssocID="{466ED1AB-822C-4654-BE23-4D6BD6A299D7}" presName="hierChild2" presStyleCnt="0"/>
      <dgm:spPr/>
    </dgm:pt>
    <dgm:pt modelId="{438978F7-F482-4D3E-BC52-D5F5385FFF7D}" type="pres">
      <dgm:prSet presAssocID="{466ED1AB-822C-4654-BE23-4D6BD6A299D7}" presName="hierChild3" presStyleCnt="0"/>
      <dgm:spPr/>
    </dgm:pt>
    <dgm:pt modelId="{19B6C334-8F39-49D4-90BD-8D8D5A4CB30A}" type="pres">
      <dgm:prSet presAssocID="{04A2BB37-A8E0-4762-9133-2F8F55C12D73}" presName="Name101" presStyleLbl="parChTrans1D2" presStyleIdx="0" presStyleCnt="2"/>
      <dgm:spPr/>
    </dgm:pt>
    <dgm:pt modelId="{7BE2C29E-A4EB-498E-9043-CC31564293A7}" type="pres">
      <dgm:prSet presAssocID="{3B238903-2278-4325-8974-2D2A97430333}" presName="hierRoot3" presStyleCnt="0">
        <dgm:presLayoutVars>
          <dgm:hierBranch val="init"/>
        </dgm:presLayoutVars>
      </dgm:prSet>
      <dgm:spPr/>
    </dgm:pt>
    <dgm:pt modelId="{E6CC29C3-A3A8-4B69-B182-FD5801AD2026}" type="pres">
      <dgm:prSet presAssocID="{3B238903-2278-4325-8974-2D2A97430333}" presName="rootComposite3" presStyleCnt="0"/>
      <dgm:spPr/>
    </dgm:pt>
    <dgm:pt modelId="{CE06EEE3-4584-4D0A-9F71-DF024A6CD643}" type="pres">
      <dgm:prSet presAssocID="{3B238903-2278-4325-8974-2D2A97430333}" presName="rootText3" presStyleLbl="alignAcc1" presStyleIdx="0" presStyleCnt="0">
        <dgm:presLayoutVars>
          <dgm:chPref val="3"/>
        </dgm:presLayoutVars>
      </dgm:prSet>
      <dgm:spPr/>
    </dgm:pt>
    <dgm:pt modelId="{4E41B4CE-ACB0-4A63-9096-0AFDF207C203}" type="pres">
      <dgm:prSet presAssocID="{3B238903-2278-4325-8974-2D2A97430333}" presName="topArc3" presStyleLbl="parChTrans1D1" presStyleIdx="2" presStyleCnt="6"/>
      <dgm:spPr>
        <a:prstGeom prst="ellipse">
          <a:avLst/>
        </a:prstGeom>
        <a:noFill/>
      </dgm:spPr>
    </dgm:pt>
    <dgm:pt modelId="{C0EF5510-9F5B-48D9-A768-E4EDBCD579B7}" type="pres">
      <dgm:prSet presAssocID="{3B238903-2278-4325-8974-2D2A97430333}" presName="bottomArc3" presStyleLbl="parChTrans1D1" presStyleIdx="3" presStyleCnt="6"/>
      <dgm:spPr/>
    </dgm:pt>
    <dgm:pt modelId="{01F60ED7-554D-4A3A-984F-964DB94D600A}" type="pres">
      <dgm:prSet presAssocID="{3B238903-2278-4325-8974-2D2A97430333}" presName="topConnNode3" presStyleLbl="asst1" presStyleIdx="0" presStyleCnt="0"/>
      <dgm:spPr/>
    </dgm:pt>
    <dgm:pt modelId="{9567703F-88EF-419D-A53F-E95E4B61DB24}" type="pres">
      <dgm:prSet presAssocID="{3B238903-2278-4325-8974-2D2A97430333}" presName="hierChild6" presStyleCnt="0"/>
      <dgm:spPr/>
    </dgm:pt>
    <dgm:pt modelId="{0AFBE70A-8E82-4DE3-821A-6617940097C1}" type="pres">
      <dgm:prSet presAssocID="{3B238903-2278-4325-8974-2D2A97430333}" presName="hierChild7" presStyleCnt="0"/>
      <dgm:spPr/>
    </dgm:pt>
    <dgm:pt modelId="{2FA0E15F-0439-4445-B487-1BC97C4FC006}" type="pres">
      <dgm:prSet presAssocID="{FC085C60-9460-4FC2-9F8B-4C86A53A2FFD}" presName="Name101" presStyleLbl="parChTrans1D2" presStyleIdx="1" presStyleCnt="2"/>
      <dgm:spPr/>
    </dgm:pt>
    <dgm:pt modelId="{6D143F5D-1B05-4178-88F2-2AEC5B547636}" type="pres">
      <dgm:prSet presAssocID="{AE5D2833-BD90-4149-A8DE-F961505DFC70}" presName="hierRoot3" presStyleCnt="0">
        <dgm:presLayoutVars>
          <dgm:hierBranch val="init"/>
        </dgm:presLayoutVars>
      </dgm:prSet>
      <dgm:spPr/>
    </dgm:pt>
    <dgm:pt modelId="{EA5275CD-37B2-433E-BF69-C61D801802B5}" type="pres">
      <dgm:prSet presAssocID="{AE5D2833-BD90-4149-A8DE-F961505DFC70}" presName="rootComposite3" presStyleCnt="0"/>
      <dgm:spPr/>
    </dgm:pt>
    <dgm:pt modelId="{896F26EC-7BDE-4E75-8924-28E03AE76427}" type="pres">
      <dgm:prSet presAssocID="{AE5D2833-BD90-4149-A8DE-F961505DFC70}" presName="rootText3" presStyleLbl="alignAcc1" presStyleIdx="0" presStyleCnt="0">
        <dgm:presLayoutVars>
          <dgm:chPref val="3"/>
        </dgm:presLayoutVars>
      </dgm:prSet>
      <dgm:spPr/>
    </dgm:pt>
    <dgm:pt modelId="{992FF7CB-4996-44E9-80CA-9442B782F7A4}" type="pres">
      <dgm:prSet presAssocID="{AE5D2833-BD90-4149-A8DE-F961505DFC70}" presName="topArc3" presStyleLbl="parChTrans1D1" presStyleIdx="4" presStyleCnt="6"/>
      <dgm:spPr>
        <a:prstGeom prst="ellipse">
          <a:avLst/>
        </a:prstGeom>
        <a:solidFill>
          <a:srgbClr val="FFC830"/>
        </a:solidFill>
      </dgm:spPr>
    </dgm:pt>
    <dgm:pt modelId="{57D38607-681D-424C-A153-87617E51CFD2}" type="pres">
      <dgm:prSet presAssocID="{AE5D2833-BD90-4149-A8DE-F961505DFC70}" presName="bottomArc3" presStyleLbl="parChTrans1D1" presStyleIdx="5" presStyleCnt="6"/>
      <dgm:spPr/>
    </dgm:pt>
    <dgm:pt modelId="{15945277-B5CF-4C57-B5B3-E7DFBF0E27DA}" type="pres">
      <dgm:prSet presAssocID="{AE5D2833-BD90-4149-A8DE-F961505DFC70}" presName="topConnNode3" presStyleLbl="asst1" presStyleIdx="0" presStyleCnt="0"/>
      <dgm:spPr/>
    </dgm:pt>
    <dgm:pt modelId="{49F973B3-DDB7-46EE-AD0A-F506A9869786}" type="pres">
      <dgm:prSet presAssocID="{AE5D2833-BD90-4149-A8DE-F961505DFC70}" presName="hierChild6" presStyleCnt="0"/>
      <dgm:spPr/>
    </dgm:pt>
    <dgm:pt modelId="{A8B1798E-8826-450E-9F62-366719518AA6}" type="pres">
      <dgm:prSet presAssocID="{AE5D2833-BD90-4149-A8DE-F961505DFC70}" presName="hierChild7" presStyleCnt="0"/>
      <dgm:spPr/>
    </dgm:pt>
  </dgm:ptLst>
  <dgm:cxnLst>
    <dgm:cxn modelId="{A3884F16-F73F-4148-97AC-6CDA0D1CC613}" type="presOf" srcId="{FC085C60-9460-4FC2-9F8B-4C86A53A2FFD}" destId="{2FA0E15F-0439-4445-B487-1BC97C4FC006}" srcOrd="0" destOrd="0" presId="urn:microsoft.com/office/officeart/2008/layout/HalfCircleOrganizationChart"/>
    <dgm:cxn modelId="{A1CACC1E-81A6-44D3-A231-F793F830653F}" srcId="{466ED1AB-822C-4654-BE23-4D6BD6A299D7}" destId="{3B238903-2278-4325-8974-2D2A97430333}" srcOrd="0" destOrd="0" parTransId="{04A2BB37-A8E0-4762-9133-2F8F55C12D73}" sibTransId="{63F2C10C-B523-46A7-AAF4-D49199C703DA}"/>
    <dgm:cxn modelId="{734AC045-55E4-4644-BABA-469197DC7632}" type="presOf" srcId="{AE5D2833-BD90-4149-A8DE-F961505DFC70}" destId="{896F26EC-7BDE-4E75-8924-28E03AE76427}" srcOrd="0" destOrd="0" presId="urn:microsoft.com/office/officeart/2008/layout/HalfCircleOrganizationChart"/>
    <dgm:cxn modelId="{A2C67F52-D396-4E21-B439-AFF5ACDBFD91}" srcId="{466ED1AB-822C-4654-BE23-4D6BD6A299D7}" destId="{AE5D2833-BD90-4149-A8DE-F961505DFC70}" srcOrd="1" destOrd="0" parTransId="{FC085C60-9460-4FC2-9F8B-4C86A53A2FFD}" sibTransId="{176799A4-1838-4050-A4EC-5B1F5EA1B254}"/>
    <dgm:cxn modelId="{FAA67855-017A-4A41-877A-DDFD85DC8E36}" type="presOf" srcId="{AE5D2833-BD90-4149-A8DE-F961505DFC70}" destId="{15945277-B5CF-4C57-B5B3-E7DFBF0E27DA}" srcOrd="1" destOrd="0" presId="urn:microsoft.com/office/officeart/2008/layout/HalfCircleOrganizationChart"/>
    <dgm:cxn modelId="{E5D2C765-DED0-45AD-ABA3-23FFC934F1DD}" type="presOf" srcId="{59FD644A-BB48-4CB6-8EF0-333FE33EF26D}" destId="{F2467B4A-877C-4016-8BDF-C920414DA192}" srcOrd="0" destOrd="0" presId="urn:microsoft.com/office/officeart/2008/layout/HalfCircleOrganizationChart"/>
    <dgm:cxn modelId="{A4105897-FB20-844F-9636-06C66BF74DF9}" type="presOf" srcId="{3B238903-2278-4325-8974-2D2A97430333}" destId="{01F60ED7-554D-4A3A-984F-964DB94D600A}" srcOrd="1" destOrd="0" presId="urn:microsoft.com/office/officeart/2008/layout/HalfCircleOrganizationChart"/>
    <dgm:cxn modelId="{49D9C79B-2DD1-4C43-B5A9-905F5A2C1488}" type="presOf" srcId="{466ED1AB-822C-4654-BE23-4D6BD6A299D7}" destId="{74DDC106-3C13-4B06-AB63-CC7EB756031A}" srcOrd="1" destOrd="0" presId="urn:microsoft.com/office/officeart/2008/layout/HalfCircleOrganizationChart"/>
    <dgm:cxn modelId="{1BFB94A6-8946-9A43-A8BA-9CBE0B78E714}" type="presOf" srcId="{3B238903-2278-4325-8974-2D2A97430333}" destId="{CE06EEE3-4584-4D0A-9F71-DF024A6CD643}" srcOrd="0" destOrd="0" presId="urn:microsoft.com/office/officeart/2008/layout/HalfCircleOrganizationChart"/>
    <dgm:cxn modelId="{5F5D8FAD-3F74-47A7-BDB5-93A9E2BA00FE}" srcId="{59FD644A-BB48-4CB6-8EF0-333FE33EF26D}" destId="{466ED1AB-822C-4654-BE23-4D6BD6A299D7}" srcOrd="0" destOrd="0" parTransId="{09F32B41-4729-4D44-BF74-ABDDC29903C8}" sibTransId="{FAB0C3B6-B28D-48A1-B55A-4559B2C1BF5C}"/>
    <dgm:cxn modelId="{461C58E0-3416-7042-8D18-E781C6B8BCC5}" type="presOf" srcId="{04A2BB37-A8E0-4762-9133-2F8F55C12D73}" destId="{19B6C334-8F39-49D4-90BD-8D8D5A4CB30A}" srcOrd="0" destOrd="0" presId="urn:microsoft.com/office/officeart/2008/layout/HalfCircleOrganizationChart"/>
    <dgm:cxn modelId="{991D15E9-33A8-4448-8464-4716939E4E04}" type="presOf" srcId="{466ED1AB-822C-4654-BE23-4D6BD6A299D7}" destId="{37CBB2D4-E81A-453A-B60C-48D71F8BB888}" srcOrd="0" destOrd="0" presId="urn:microsoft.com/office/officeart/2008/layout/HalfCircleOrganizationChart"/>
    <dgm:cxn modelId="{C29A189E-58BA-6046-84CF-C23EC88F2019}" type="presParOf" srcId="{F2467B4A-877C-4016-8BDF-C920414DA192}" destId="{C769DFB6-37EB-4AFC-A29E-12C26223530C}" srcOrd="0" destOrd="0" presId="urn:microsoft.com/office/officeart/2008/layout/HalfCircleOrganizationChart"/>
    <dgm:cxn modelId="{A465CAAD-D0C5-544D-B543-91F56F30B08D}" type="presParOf" srcId="{C769DFB6-37EB-4AFC-A29E-12C26223530C}" destId="{5D9C7E76-827C-4FAC-968D-37D8B5729ACE}" srcOrd="0" destOrd="0" presId="urn:microsoft.com/office/officeart/2008/layout/HalfCircleOrganizationChart"/>
    <dgm:cxn modelId="{156E6A27-6266-874D-BE29-9F4685FC396F}" type="presParOf" srcId="{5D9C7E76-827C-4FAC-968D-37D8B5729ACE}" destId="{37CBB2D4-E81A-453A-B60C-48D71F8BB888}" srcOrd="0" destOrd="0" presId="urn:microsoft.com/office/officeart/2008/layout/HalfCircleOrganizationChart"/>
    <dgm:cxn modelId="{63E3E637-824A-1448-82E4-1D12B2C83266}" type="presParOf" srcId="{5D9C7E76-827C-4FAC-968D-37D8B5729ACE}" destId="{3EAA6BFC-3FC3-48FC-8BCB-74E3AE3DA3D5}" srcOrd="1" destOrd="0" presId="urn:microsoft.com/office/officeart/2008/layout/HalfCircleOrganizationChart"/>
    <dgm:cxn modelId="{771EDB8E-E417-7C41-B2E8-2C1753919DC2}" type="presParOf" srcId="{5D9C7E76-827C-4FAC-968D-37D8B5729ACE}" destId="{A977C15B-F2D0-4089-B5B4-8E1668315ADF}" srcOrd="2" destOrd="0" presId="urn:microsoft.com/office/officeart/2008/layout/HalfCircleOrganizationChart"/>
    <dgm:cxn modelId="{59FB4A39-D78C-2F4F-B5F7-52BD9970EB6F}" type="presParOf" srcId="{5D9C7E76-827C-4FAC-968D-37D8B5729ACE}" destId="{74DDC106-3C13-4B06-AB63-CC7EB756031A}" srcOrd="3" destOrd="0" presId="urn:microsoft.com/office/officeart/2008/layout/HalfCircleOrganizationChart"/>
    <dgm:cxn modelId="{0D8ACA80-FFF5-904E-9A4C-3E02FAD3AE25}" type="presParOf" srcId="{C769DFB6-37EB-4AFC-A29E-12C26223530C}" destId="{614BA07E-FEBC-4974-99AD-DB81E1A6AD20}" srcOrd="1" destOrd="0" presId="urn:microsoft.com/office/officeart/2008/layout/HalfCircleOrganizationChart"/>
    <dgm:cxn modelId="{6F39E6A4-099E-4A41-A32F-A1A8A38A582D}" type="presParOf" srcId="{C769DFB6-37EB-4AFC-A29E-12C26223530C}" destId="{438978F7-F482-4D3E-BC52-D5F5385FFF7D}" srcOrd="2" destOrd="0" presId="urn:microsoft.com/office/officeart/2008/layout/HalfCircleOrganizationChart"/>
    <dgm:cxn modelId="{10AA76B6-3841-FC4E-8B11-B7C57FF21C17}" type="presParOf" srcId="{438978F7-F482-4D3E-BC52-D5F5385FFF7D}" destId="{19B6C334-8F39-49D4-90BD-8D8D5A4CB30A}" srcOrd="0" destOrd="0" presId="urn:microsoft.com/office/officeart/2008/layout/HalfCircleOrganizationChart"/>
    <dgm:cxn modelId="{EA5CD1D3-3D59-E340-8E6A-ECDB6CA228D4}" type="presParOf" srcId="{438978F7-F482-4D3E-BC52-D5F5385FFF7D}" destId="{7BE2C29E-A4EB-498E-9043-CC31564293A7}" srcOrd="1" destOrd="0" presId="urn:microsoft.com/office/officeart/2008/layout/HalfCircleOrganizationChart"/>
    <dgm:cxn modelId="{2A977DDC-7CDD-2B44-B625-2CD484FEAC73}" type="presParOf" srcId="{7BE2C29E-A4EB-498E-9043-CC31564293A7}" destId="{E6CC29C3-A3A8-4B69-B182-FD5801AD2026}" srcOrd="0" destOrd="0" presId="urn:microsoft.com/office/officeart/2008/layout/HalfCircleOrganizationChart"/>
    <dgm:cxn modelId="{18CDC7FE-57BE-814B-9EE2-501D783BBB20}" type="presParOf" srcId="{E6CC29C3-A3A8-4B69-B182-FD5801AD2026}" destId="{CE06EEE3-4584-4D0A-9F71-DF024A6CD643}" srcOrd="0" destOrd="0" presId="urn:microsoft.com/office/officeart/2008/layout/HalfCircleOrganizationChart"/>
    <dgm:cxn modelId="{DC754726-6FFF-824C-9D06-5A88E73B5E50}" type="presParOf" srcId="{E6CC29C3-A3A8-4B69-B182-FD5801AD2026}" destId="{4E41B4CE-ACB0-4A63-9096-0AFDF207C203}" srcOrd="1" destOrd="0" presId="urn:microsoft.com/office/officeart/2008/layout/HalfCircleOrganizationChart"/>
    <dgm:cxn modelId="{8F250285-07BD-7740-9BD3-FF1E884C1125}" type="presParOf" srcId="{E6CC29C3-A3A8-4B69-B182-FD5801AD2026}" destId="{C0EF5510-9F5B-48D9-A768-E4EDBCD579B7}" srcOrd="2" destOrd="0" presId="urn:microsoft.com/office/officeart/2008/layout/HalfCircleOrganizationChart"/>
    <dgm:cxn modelId="{8155ADEC-DC4D-DC41-876F-F3F4F06351B0}" type="presParOf" srcId="{E6CC29C3-A3A8-4B69-B182-FD5801AD2026}" destId="{01F60ED7-554D-4A3A-984F-964DB94D600A}" srcOrd="3" destOrd="0" presId="urn:microsoft.com/office/officeart/2008/layout/HalfCircleOrganizationChart"/>
    <dgm:cxn modelId="{EA278D34-9856-7E4A-8814-EF506162AA56}" type="presParOf" srcId="{7BE2C29E-A4EB-498E-9043-CC31564293A7}" destId="{9567703F-88EF-419D-A53F-E95E4B61DB24}" srcOrd="1" destOrd="0" presId="urn:microsoft.com/office/officeart/2008/layout/HalfCircleOrganizationChart"/>
    <dgm:cxn modelId="{3B86D3BA-7E72-A54F-9AAE-D699642F47BF}" type="presParOf" srcId="{7BE2C29E-A4EB-498E-9043-CC31564293A7}" destId="{0AFBE70A-8E82-4DE3-821A-6617940097C1}" srcOrd="2" destOrd="0" presId="urn:microsoft.com/office/officeart/2008/layout/HalfCircleOrganizationChart"/>
    <dgm:cxn modelId="{7552107C-5D09-A144-B7CC-796CD845FD61}" type="presParOf" srcId="{438978F7-F482-4D3E-BC52-D5F5385FFF7D}" destId="{2FA0E15F-0439-4445-B487-1BC97C4FC006}" srcOrd="2" destOrd="0" presId="urn:microsoft.com/office/officeart/2008/layout/HalfCircleOrganizationChart"/>
    <dgm:cxn modelId="{4D062240-3A5C-684B-AEEF-4E983BF8B373}" type="presParOf" srcId="{438978F7-F482-4D3E-BC52-D5F5385FFF7D}" destId="{6D143F5D-1B05-4178-88F2-2AEC5B547636}" srcOrd="3" destOrd="0" presId="urn:microsoft.com/office/officeart/2008/layout/HalfCircleOrganizationChart"/>
    <dgm:cxn modelId="{5EC6EE03-67C1-AA44-A2A5-221505F4A854}" type="presParOf" srcId="{6D143F5D-1B05-4178-88F2-2AEC5B547636}" destId="{EA5275CD-37B2-433E-BF69-C61D801802B5}" srcOrd="0" destOrd="0" presId="urn:microsoft.com/office/officeart/2008/layout/HalfCircleOrganizationChart"/>
    <dgm:cxn modelId="{35AB0306-CFA6-364C-AF52-3B1F079EEB94}" type="presParOf" srcId="{EA5275CD-37B2-433E-BF69-C61D801802B5}" destId="{896F26EC-7BDE-4E75-8924-28E03AE76427}" srcOrd="0" destOrd="0" presId="urn:microsoft.com/office/officeart/2008/layout/HalfCircleOrganizationChart"/>
    <dgm:cxn modelId="{11A306AD-1BC2-3541-B163-6D7EB15FCC47}" type="presParOf" srcId="{EA5275CD-37B2-433E-BF69-C61D801802B5}" destId="{992FF7CB-4996-44E9-80CA-9442B782F7A4}" srcOrd="1" destOrd="0" presId="urn:microsoft.com/office/officeart/2008/layout/HalfCircleOrganizationChart"/>
    <dgm:cxn modelId="{1090D55D-16CB-6047-ABF7-2FDAF9338325}" type="presParOf" srcId="{EA5275CD-37B2-433E-BF69-C61D801802B5}" destId="{57D38607-681D-424C-A153-87617E51CFD2}" srcOrd="2" destOrd="0" presId="urn:microsoft.com/office/officeart/2008/layout/HalfCircleOrganizationChart"/>
    <dgm:cxn modelId="{5414ED3A-F54B-4845-BC88-EC20B65A4F0D}" type="presParOf" srcId="{EA5275CD-37B2-433E-BF69-C61D801802B5}" destId="{15945277-B5CF-4C57-B5B3-E7DFBF0E27DA}" srcOrd="3" destOrd="0" presId="urn:microsoft.com/office/officeart/2008/layout/HalfCircleOrganizationChart"/>
    <dgm:cxn modelId="{CBCCFF7E-DF95-A942-900A-58499789891D}" type="presParOf" srcId="{6D143F5D-1B05-4178-88F2-2AEC5B547636}" destId="{49F973B3-DDB7-46EE-AD0A-F506A9869786}" srcOrd="1" destOrd="0" presId="urn:microsoft.com/office/officeart/2008/layout/HalfCircleOrganizationChart"/>
    <dgm:cxn modelId="{06B5AF4A-527D-5C40-9296-9FDE295311FB}" type="presParOf" srcId="{6D143F5D-1B05-4178-88F2-2AEC5B547636}" destId="{A8B1798E-8826-450E-9F62-366719518AA6}"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FD644A-BB48-4CB6-8EF0-333FE33EF26D}"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fr-CH"/>
        </a:p>
      </dgm:t>
    </dgm:pt>
    <dgm:pt modelId="{466ED1AB-822C-4654-BE23-4D6BD6A299D7}">
      <dgm:prSet phldrT="[Text]" custT="1"/>
      <dgm:spPr/>
      <dgm:t>
        <a:bodyPr/>
        <a:lstStyle/>
        <a:p>
          <a:r>
            <a:rPr lang="fr-CH" sz="600" b="1">
              <a:solidFill>
                <a:schemeClr val="tx1"/>
              </a:solidFill>
            </a:rPr>
            <a:t>RISK</a:t>
          </a:r>
        </a:p>
      </dgm:t>
    </dgm:pt>
    <dgm:pt modelId="{09F32B41-4729-4D44-BF74-ABDDC29903C8}" type="parTrans" cxnId="{5F5D8FAD-3F74-47A7-BDB5-93A9E2BA00FE}">
      <dgm:prSet/>
      <dgm:spPr/>
      <dgm:t>
        <a:bodyPr/>
        <a:lstStyle/>
        <a:p>
          <a:endParaRPr lang="fr-CH" sz="2000">
            <a:solidFill>
              <a:schemeClr val="bg1"/>
            </a:solidFill>
          </a:endParaRPr>
        </a:p>
      </dgm:t>
    </dgm:pt>
    <dgm:pt modelId="{FAB0C3B6-B28D-48A1-B55A-4559B2C1BF5C}" type="sibTrans" cxnId="{5F5D8FAD-3F74-47A7-BDB5-93A9E2BA00FE}">
      <dgm:prSet/>
      <dgm:spPr/>
      <dgm:t>
        <a:bodyPr/>
        <a:lstStyle/>
        <a:p>
          <a:endParaRPr lang="fr-CH" sz="2000">
            <a:solidFill>
              <a:schemeClr val="bg1"/>
            </a:solidFill>
          </a:endParaRPr>
        </a:p>
      </dgm:t>
    </dgm:pt>
    <dgm:pt modelId="{3B238903-2278-4325-8974-2D2A97430333}" type="asst">
      <dgm:prSet phldrT="[Text]" custT="1"/>
      <dgm:spPr/>
      <dgm:t>
        <a:bodyPr/>
        <a:lstStyle/>
        <a:p>
          <a:r>
            <a:rPr lang="fr-CH" sz="600" b="1" dirty="0">
              <a:solidFill>
                <a:schemeClr val="bg1"/>
              </a:solidFill>
            </a:rPr>
            <a:t>LEF</a:t>
          </a:r>
        </a:p>
      </dgm:t>
    </dgm:pt>
    <dgm:pt modelId="{04A2BB37-A8E0-4762-9133-2F8F55C12D73}" type="parTrans" cxnId="{A1CACC1E-81A6-44D3-A231-F793F830653F}">
      <dgm:prSet/>
      <dgm:spPr/>
      <dgm:t>
        <a:bodyPr/>
        <a:lstStyle/>
        <a:p>
          <a:endParaRPr lang="fr-CH" sz="2000">
            <a:solidFill>
              <a:schemeClr val="bg1"/>
            </a:solidFill>
          </a:endParaRPr>
        </a:p>
      </dgm:t>
    </dgm:pt>
    <dgm:pt modelId="{63F2C10C-B523-46A7-AAF4-D49199C703DA}" type="sibTrans" cxnId="{A1CACC1E-81A6-44D3-A231-F793F830653F}">
      <dgm:prSet/>
      <dgm:spPr/>
      <dgm:t>
        <a:bodyPr/>
        <a:lstStyle/>
        <a:p>
          <a:endParaRPr lang="fr-CH" sz="2000">
            <a:solidFill>
              <a:schemeClr val="bg1"/>
            </a:solidFill>
          </a:endParaRPr>
        </a:p>
      </dgm:t>
    </dgm:pt>
    <dgm:pt modelId="{AE5D2833-BD90-4149-A8DE-F961505DFC70}" type="asst">
      <dgm:prSet phldrT="[Text]" custT="1"/>
      <dgm:spPr/>
      <dgm:t>
        <a:bodyPr/>
        <a:lstStyle/>
        <a:p>
          <a:r>
            <a:rPr lang="fr-CH" sz="600" b="1" dirty="0">
              <a:solidFill>
                <a:schemeClr val="tx1"/>
              </a:solidFill>
            </a:rPr>
            <a:t>LM</a:t>
          </a:r>
        </a:p>
      </dgm:t>
    </dgm:pt>
    <dgm:pt modelId="{FC085C60-9460-4FC2-9F8B-4C86A53A2FFD}" type="parTrans" cxnId="{A2C67F52-D396-4E21-B439-AFF5ACDBFD91}">
      <dgm:prSet/>
      <dgm:spPr/>
      <dgm:t>
        <a:bodyPr/>
        <a:lstStyle/>
        <a:p>
          <a:endParaRPr lang="fr-CH" sz="2000">
            <a:solidFill>
              <a:schemeClr val="bg1"/>
            </a:solidFill>
          </a:endParaRPr>
        </a:p>
      </dgm:t>
    </dgm:pt>
    <dgm:pt modelId="{176799A4-1838-4050-A4EC-5B1F5EA1B254}" type="sibTrans" cxnId="{A2C67F52-D396-4E21-B439-AFF5ACDBFD91}">
      <dgm:prSet/>
      <dgm:spPr/>
      <dgm:t>
        <a:bodyPr/>
        <a:lstStyle/>
        <a:p>
          <a:endParaRPr lang="fr-CH" sz="2000">
            <a:solidFill>
              <a:schemeClr val="bg1"/>
            </a:solidFill>
          </a:endParaRPr>
        </a:p>
      </dgm:t>
    </dgm:pt>
    <dgm:pt modelId="{F2467B4A-877C-4016-8BDF-C920414DA192}" type="pres">
      <dgm:prSet presAssocID="{59FD644A-BB48-4CB6-8EF0-333FE33EF26D}" presName="Name0" presStyleCnt="0">
        <dgm:presLayoutVars>
          <dgm:orgChart val="1"/>
          <dgm:chPref val="1"/>
          <dgm:dir/>
          <dgm:animOne val="branch"/>
          <dgm:animLvl val="lvl"/>
          <dgm:resizeHandles/>
        </dgm:presLayoutVars>
      </dgm:prSet>
      <dgm:spPr/>
    </dgm:pt>
    <dgm:pt modelId="{C769DFB6-37EB-4AFC-A29E-12C26223530C}" type="pres">
      <dgm:prSet presAssocID="{466ED1AB-822C-4654-BE23-4D6BD6A299D7}" presName="hierRoot1" presStyleCnt="0">
        <dgm:presLayoutVars>
          <dgm:hierBranch val="init"/>
        </dgm:presLayoutVars>
      </dgm:prSet>
      <dgm:spPr/>
    </dgm:pt>
    <dgm:pt modelId="{5D9C7E76-827C-4FAC-968D-37D8B5729ACE}" type="pres">
      <dgm:prSet presAssocID="{466ED1AB-822C-4654-BE23-4D6BD6A299D7}" presName="rootComposite1" presStyleCnt="0"/>
      <dgm:spPr/>
    </dgm:pt>
    <dgm:pt modelId="{37CBB2D4-E81A-453A-B60C-48D71F8BB888}" type="pres">
      <dgm:prSet presAssocID="{466ED1AB-822C-4654-BE23-4D6BD6A299D7}" presName="rootText1" presStyleLbl="alignAcc1" presStyleIdx="0" presStyleCnt="0">
        <dgm:presLayoutVars>
          <dgm:chPref val="3"/>
        </dgm:presLayoutVars>
      </dgm:prSet>
      <dgm:spPr/>
    </dgm:pt>
    <dgm:pt modelId="{3EAA6BFC-3FC3-48FC-8BCB-74E3AE3DA3D5}" type="pres">
      <dgm:prSet presAssocID="{466ED1AB-822C-4654-BE23-4D6BD6A299D7}" presName="topArc1" presStyleLbl="parChTrans1D1" presStyleIdx="0" presStyleCnt="6"/>
      <dgm:spPr>
        <a:prstGeom prst="ellipse">
          <a:avLst/>
        </a:prstGeom>
        <a:solidFill>
          <a:srgbClr val="F2C249"/>
        </a:solidFill>
      </dgm:spPr>
    </dgm:pt>
    <dgm:pt modelId="{A977C15B-F2D0-4089-B5B4-8E1668315ADF}" type="pres">
      <dgm:prSet presAssocID="{466ED1AB-822C-4654-BE23-4D6BD6A299D7}" presName="bottomArc1" presStyleLbl="parChTrans1D1" presStyleIdx="1" presStyleCnt="6"/>
      <dgm:spPr>
        <a:solidFill>
          <a:srgbClr val="FFC830"/>
        </a:solidFill>
      </dgm:spPr>
    </dgm:pt>
    <dgm:pt modelId="{74DDC106-3C13-4B06-AB63-CC7EB756031A}" type="pres">
      <dgm:prSet presAssocID="{466ED1AB-822C-4654-BE23-4D6BD6A299D7}" presName="topConnNode1" presStyleLbl="node1" presStyleIdx="0" presStyleCnt="0"/>
      <dgm:spPr/>
    </dgm:pt>
    <dgm:pt modelId="{614BA07E-FEBC-4974-99AD-DB81E1A6AD20}" type="pres">
      <dgm:prSet presAssocID="{466ED1AB-822C-4654-BE23-4D6BD6A299D7}" presName="hierChild2" presStyleCnt="0"/>
      <dgm:spPr/>
    </dgm:pt>
    <dgm:pt modelId="{438978F7-F482-4D3E-BC52-D5F5385FFF7D}" type="pres">
      <dgm:prSet presAssocID="{466ED1AB-822C-4654-BE23-4D6BD6A299D7}" presName="hierChild3" presStyleCnt="0"/>
      <dgm:spPr/>
    </dgm:pt>
    <dgm:pt modelId="{19B6C334-8F39-49D4-90BD-8D8D5A4CB30A}" type="pres">
      <dgm:prSet presAssocID="{04A2BB37-A8E0-4762-9133-2F8F55C12D73}" presName="Name101" presStyleLbl="parChTrans1D2" presStyleIdx="0" presStyleCnt="2"/>
      <dgm:spPr/>
    </dgm:pt>
    <dgm:pt modelId="{7BE2C29E-A4EB-498E-9043-CC31564293A7}" type="pres">
      <dgm:prSet presAssocID="{3B238903-2278-4325-8974-2D2A97430333}" presName="hierRoot3" presStyleCnt="0">
        <dgm:presLayoutVars>
          <dgm:hierBranch val="init"/>
        </dgm:presLayoutVars>
      </dgm:prSet>
      <dgm:spPr/>
    </dgm:pt>
    <dgm:pt modelId="{E6CC29C3-A3A8-4B69-B182-FD5801AD2026}" type="pres">
      <dgm:prSet presAssocID="{3B238903-2278-4325-8974-2D2A97430333}" presName="rootComposite3" presStyleCnt="0"/>
      <dgm:spPr/>
    </dgm:pt>
    <dgm:pt modelId="{CE06EEE3-4584-4D0A-9F71-DF024A6CD643}" type="pres">
      <dgm:prSet presAssocID="{3B238903-2278-4325-8974-2D2A97430333}" presName="rootText3" presStyleLbl="alignAcc1" presStyleIdx="0" presStyleCnt="0">
        <dgm:presLayoutVars>
          <dgm:chPref val="3"/>
        </dgm:presLayoutVars>
      </dgm:prSet>
      <dgm:spPr/>
    </dgm:pt>
    <dgm:pt modelId="{4E41B4CE-ACB0-4A63-9096-0AFDF207C203}" type="pres">
      <dgm:prSet presAssocID="{3B238903-2278-4325-8974-2D2A97430333}" presName="topArc3" presStyleLbl="parChTrans1D1" presStyleIdx="2" presStyleCnt="6"/>
      <dgm:spPr>
        <a:prstGeom prst="ellipse">
          <a:avLst/>
        </a:prstGeom>
        <a:noFill/>
      </dgm:spPr>
    </dgm:pt>
    <dgm:pt modelId="{C0EF5510-9F5B-48D9-A768-E4EDBCD579B7}" type="pres">
      <dgm:prSet presAssocID="{3B238903-2278-4325-8974-2D2A97430333}" presName="bottomArc3" presStyleLbl="parChTrans1D1" presStyleIdx="3" presStyleCnt="6"/>
      <dgm:spPr/>
    </dgm:pt>
    <dgm:pt modelId="{01F60ED7-554D-4A3A-984F-964DB94D600A}" type="pres">
      <dgm:prSet presAssocID="{3B238903-2278-4325-8974-2D2A97430333}" presName="topConnNode3" presStyleLbl="asst1" presStyleIdx="0" presStyleCnt="0"/>
      <dgm:spPr/>
    </dgm:pt>
    <dgm:pt modelId="{9567703F-88EF-419D-A53F-E95E4B61DB24}" type="pres">
      <dgm:prSet presAssocID="{3B238903-2278-4325-8974-2D2A97430333}" presName="hierChild6" presStyleCnt="0"/>
      <dgm:spPr/>
    </dgm:pt>
    <dgm:pt modelId="{0AFBE70A-8E82-4DE3-821A-6617940097C1}" type="pres">
      <dgm:prSet presAssocID="{3B238903-2278-4325-8974-2D2A97430333}" presName="hierChild7" presStyleCnt="0"/>
      <dgm:spPr/>
    </dgm:pt>
    <dgm:pt modelId="{2FA0E15F-0439-4445-B487-1BC97C4FC006}" type="pres">
      <dgm:prSet presAssocID="{FC085C60-9460-4FC2-9F8B-4C86A53A2FFD}" presName="Name101" presStyleLbl="parChTrans1D2" presStyleIdx="1" presStyleCnt="2"/>
      <dgm:spPr/>
    </dgm:pt>
    <dgm:pt modelId="{6D143F5D-1B05-4178-88F2-2AEC5B547636}" type="pres">
      <dgm:prSet presAssocID="{AE5D2833-BD90-4149-A8DE-F961505DFC70}" presName="hierRoot3" presStyleCnt="0">
        <dgm:presLayoutVars>
          <dgm:hierBranch val="init"/>
        </dgm:presLayoutVars>
      </dgm:prSet>
      <dgm:spPr/>
    </dgm:pt>
    <dgm:pt modelId="{EA5275CD-37B2-433E-BF69-C61D801802B5}" type="pres">
      <dgm:prSet presAssocID="{AE5D2833-BD90-4149-A8DE-F961505DFC70}" presName="rootComposite3" presStyleCnt="0"/>
      <dgm:spPr/>
    </dgm:pt>
    <dgm:pt modelId="{896F26EC-7BDE-4E75-8924-28E03AE76427}" type="pres">
      <dgm:prSet presAssocID="{AE5D2833-BD90-4149-A8DE-F961505DFC70}" presName="rootText3" presStyleLbl="alignAcc1" presStyleIdx="0" presStyleCnt="0">
        <dgm:presLayoutVars>
          <dgm:chPref val="3"/>
        </dgm:presLayoutVars>
      </dgm:prSet>
      <dgm:spPr/>
    </dgm:pt>
    <dgm:pt modelId="{992FF7CB-4996-44E9-80CA-9442B782F7A4}" type="pres">
      <dgm:prSet presAssocID="{AE5D2833-BD90-4149-A8DE-F961505DFC70}" presName="topArc3" presStyleLbl="parChTrans1D1" presStyleIdx="4" presStyleCnt="6"/>
      <dgm:spPr>
        <a:prstGeom prst="ellipse">
          <a:avLst/>
        </a:prstGeom>
        <a:solidFill>
          <a:srgbClr val="FFC830"/>
        </a:solidFill>
      </dgm:spPr>
    </dgm:pt>
    <dgm:pt modelId="{57D38607-681D-424C-A153-87617E51CFD2}" type="pres">
      <dgm:prSet presAssocID="{AE5D2833-BD90-4149-A8DE-F961505DFC70}" presName="bottomArc3" presStyleLbl="parChTrans1D1" presStyleIdx="5" presStyleCnt="6"/>
      <dgm:spPr/>
    </dgm:pt>
    <dgm:pt modelId="{15945277-B5CF-4C57-B5B3-E7DFBF0E27DA}" type="pres">
      <dgm:prSet presAssocID="{AE5D2833-BD90-4149-A8DE-F961505DFC70}" presName="topConnNode3" presStyleLbl="asst1" presStyleIdx="0" presStyleCnt="0"/>
      <dgm:spPr/>
    </dgm:pt>
    <dgm:pt modelId="{49F973B3-DDB7-46EE-AD0A-F506A9869786}" type="pres">
      <dgm:prSet presAssocID="{AE5D2833-BD90-4149-A8DE-F961505DFC70}" presName="hierChild6" presStyleCnt="0"/>
      <dgm:spPr/>
    </dgm:pt>
    <dgm:pt modelId="{A8B1798E-8826-450E-9F62-366719518AA6}" type="pres">
      <dgm:prSet presAssocID="{AE5D2833-BD90-4149-A8DE-F961505DFC70}" presName="hierChild7" presStyleCnt="0"/>
      <dgm:spPr/>
    </dgm:pt>
  </dgm:ptLst>
  <dgm:cxnLst>
    <dgm:cxn modelId="{A3884F16-F73F-4148-97AC-6CDA0D1CC613}" type="presOf" srcId="{FC085C60-9460-4FC2-9F8B-4C86A53A2FFD}" destId="{2FA0E15F-0439-4445-B487-1BC97C4FC006}" srcOrd="0" destOrd="0" presId="urn:microsoft.com/office/officeart/2008/layout/HalfCircleOrganizationChart"/>
    <dgm:cxn modelId="{A1CACC1E-81A6-44D3-A231-F793F830653F}" srcId="{466ED1AB-822C-4654-BE23-4D6BD6A299D7}" destId="{3B238903-2278-4325-8974-2D2A97430333}" srcOrd="0" destOrd="0" parTransId="{04A2BB37-A8E0-4762-9133-2F8F55C12D73}" sibTransId="{63F2C10C-B523-46A7-AAF4-D49199C703DA}"/>
    <dgm:cxn modelId="{734AC045-55E4-4644-BABA-469197DC7632}" type="presOf" srcId="{AE5D2833-BD90-4149-A8DE-F961505DFC70}" destId="{896F26EC-7BDE-4E75-8924-28E03AE76427}" srcOrd="0" destOrd="0" presId="urn:microsoft.com/office/officeart/2008/layout/HalfCircleOrganizationChart"/>
    <dgm:cxn modelId="{A2C67F52-D396-4E21-B439-AFF5ACDBFD91}" srcId="{466ED1AB-822C-4654-BE23-4D6BD6A299D7}" destId="{AE5D2833-BD90-4149-A8DE-F961505DFC70}" srcOrd="1" destOrd="0" parTransId="{FC085C60-9460-4FC2-9F8B-4C86A53A2FFD}" sibTransId="{176799A4-1838-4050-A4EC-5B1F5EA1B254}"/>
    <dgm:cxn modelId="{FAA67855-017A-4A41-877A-DDFD85DC8E36}" type="presOf" srcId="{AE5D2833-BD90-4149-A8DE-F961505DFC70}" destId="{15945277-B5CF-4C57-B5B3-E7DFBF0E27DA}" srcOrd="1" destOrd="0" presId="urn:microsoft.com/office/officeart/2008/layout/HalfCircleOrganizationChart"/>
    <dgm:cxn modelId="{E5D2C765-DED0-45AD-ABA3-23FFC934F1DD}" type="presOf" srcId="{59FD644A-BB48-4CB6-8EF0-333FE33EF26D}" destId="{F2467B4A-877C-4016-8BDF-C920414DA192}" srcOrd="0" destOrd="0" presId="urn:microsoft.com/office/officeart/2008/layout/HalfCircleOrganizationChart"/>
    <dgm:cxn modelId="{A4105897-FB20-844F-9636-06C66BF74DF9}" type="presOf" srcId="{3B238903-2278-4325-8974-2D2A97430333}" destId="{01F60ED7-554D-4A3A-984F-964DB94D600A}" srcOrd="1" destOrd="0" presId="urn:microsoft.com/office/officeart/2008/layout/HalfCircleOrganizationChart"/>
    <dgm:cxn modelId="{49D9C79B-2DD1-4C43-B5A9-905F5A2C1488}" type="presOf" srcId="{466ED1AB-822C-4654-BE23-4D6BD6A299D7}" destId="{74DDC106-3C13-4B06-AB63-CC7EB756031A}" srcOrd="1" destOrd="0" presId="urn:microsoft.com/office/officeart/2008/layout/HalfCircleOrganizationChart"/>
    <dgm:cxn modelId="{1BFB94A6-8946-9A43-A8BA-9CBE0B78E714}" type="presOf" srcId="{3B238903-2278-4325-8974-2D2A97430333}" destId="{CE06EEE3-4584-4D0A-9F71-DF024A6CD643}" srcOrd="0" destOrd="0" presId="urn:microsoft.com/office/officeart/2008/layout/HalfCircleOrganizationChart"/>
    <dgm:cxn modelId="{5F5D8FAD-3F74-47A7-BDB5-93A9E2BA00FE}" srcId="{59FD644A-BB48-4CB6-8EF0-333FE33EF26D}" destId="{466ED1AB-822C-4654-BE23-4D6BD6A299D7}" srcOrd="0" destOrd="0" parTransId="{09F32B41-4729-4D44-BF74-ABDDC29903C8}" sibTransId="{FAB0C3B6-B28D-48A1-B55A-4559B2C1BF5C}"/>
    <dgm:cxn modelId="{461C58E0-3416-7042-8D18-E781C6B8BCC5}" type="presOf" srcId="{04A2BB37-A8E0-4762-9133-2F8F55C12D73}" destId="{19B6C334-8F39-49D4-90BD-8D8D5A4CB30A}" srcOrd="0" destOrd="0" presId="urn:microsoft.com/office/officeart/2008/layout/HalfCircleOrganizationChart"/>
    <dgm:cxn modelId="{991D15E9-33A8-4448-8464-4716939E4E04}" type="presOf" srcId="{466ED1AB-822C-4654-BE23-4D6BD6A299D7}" destId="{37CBB2D4-E81A-453A-B60C-48D71F8BB888}" srcOrd="0" destOrd="0" presId="urn:microsoft.com/office/officeart/2008/layout/HalfCircleOrganizationChart"/>
    <dgm:cxn modelId="{C29A189E-58BA-6046-84CF-C23EC88F2019}" type="presParOf" srcId="{F2467B4A-877C-4016-8BDF-C920414DA192}" destId="{C769DFB6-37EB-4AFC-A29E-12C26223530C}" srcOrd="0" destOrd="0" presId="urn:microsoft.com/office/officeart/2008/layout/HalfCircleOrganizationChart"/>
    <dgm:cxn modelId="{A465CAAD-D0C5-544D-B543-91F56F30B08D}" type="presParOf" srcId="{C769DFB6-37EB-4AFC-A29E-12C26223530C}" destId="{5D9C7E76-827C-4FAC-968D-37D8B5729ACE}" srcOrd="0" destOrd="0" presId="urn:microsoft.com/office/officeart/2008/layout/HalfCircleOrganizationChart"/>
    <dgm:cxn modelId="{156E6A27-6266-874D-BE29-9F4685FC396F}" type="presParOf" srcId="{5D9C7E76-827C-4FAC-968D-37D8B5729ACE}" destId="{37CBB2D4-E81A-453A-B60C-48D71F8BB888}" srcOrd="0" destOrd="0" presId="urn:microsoft.com/office/officeart/2008/layout/HalfCircleOrganizationChart"/>
    <dgm:cxn modelId="{63E3E637-824A-1448-82E4-1D12B2C83266}" type="presParOf" srcId="{5D9C7E76-827C-4FAC-968D-37D8B5729ACE}" destId="{3EAA6BFC-3FC3-48FC-8BCB-74E3AE3DA3D5}" srcOrd="1" destOrd="0" presId="urn:microsoft.com/office/officeart/2008/layout/HalfCircleOrganizationChart"/>
    <dgm:cxn modelId="{771EDB8E-E417-7C41-B2E8-2C1753919DC2}" type="presParOf" srcId="{5D9C7E76-827C-4FAC-968D-37D8B5729ACE}" destId="{A977C15B-F2D0-4089-B5B4-8E1668315ADF}" srcOrd="2" destOrd="0" presId="urn:microsoft.com/office/officeart/2008/layout/HalfCircleOrganizationChart"/>
    <dgm:cxn modelId="{59FB4A39-D78C-2F4F-B5F7-52BD9970EB6F}" type="presParOf" srcId="{5D9C7E76-827C-4FAC-968D-37D8B5729ACE}" destId="{74DDC106-3C13-4B06-AB63-CC7EB756031A}" srcOrd="3" destOrd="0" presId="urn:microsoft.com/office/officeart/2008/layout/HalfCircleOrganizationChart"/>
    <dgm:cxn modelId="{0D8ACA80-FFF5-904E-9A4C-3E02FAD3AE25}" type="presParOf" srcId="{C769DFB6-37EB-4AFC-A29E-12C26223530C}" destId="{614BA07E-FEBC-4974-99AD-DB81E1A6AD20}" srcOrd="1" destOrd="0" presId="urn:microsoft.com/office/officeart/2008/layout/HalfCircleOrganizationChart"/>
    <dgm:cxn modelId="{6F39E6A4-099E-4A41-A32F-A1A8A38A582D}" type="presParOf" srcId="{C769DFB6-37EB-4AFC-A29E-12C26223530C}" destId="{438978F7-F482-4D3E-BC52-D5F5385FFF7D}" srcOrd="2" destOrd="0" presId="urn:microsoft.com/office/officeart/2008/layout/HalfCircleOrganizationChart"/>
    <dgm:cxn modelId="{10AA76B6-3841-FC4E-8B11-B7C57FF21C17}" type="presParOf" srcId="{438978F7-F482-4D3E-BC52-D5F5385FFF7D}" destId="{19B6C334-8F39-49D4-90BD-8D8D5A4CB30A}" srcOrd="0" destOrd="0" presId="urn:microsoft.com/office/officeart/2008/layout/HalfCircleOrganizationChart"/>
    <dgm:cxn modelId="{EA5CD1D3-3D59-E340-8E6A-ECDB6CA228D4}" type="presParOf" srcId="{438978F7-F482-4D3E-BC52-D5F5385FFF7D}" destId="{7BE2C29E-A4EB-498E-9043-CC31564293A7}" srcOrd="1" destOrd="0" presId="urn:microsoft.com/office/officeart/2008/layout/HalfCircleOrganizationChart"/>
    <dgm:cxn modelId="{2A977DDC-7CDD-2B44-B625-2CD484FEAC73}" type="presParOf" srcId="{7BE2C29E-A4EB-498E-9043-CC31564293A7}" destId="{E6CC29C3-A3A8-4B69-B182-FD5801AD2026}" srcOrd="0" destOrd="0" presId="urn:microsoft.com/office/officeart/2008/layout/HalfCircleOrganizationChart"/>
    <dgm:cxn modelId="{18CDC7FE-57BE-814B-9EE2-501D783BBB20}" type="presParOf" srcId="{E6CC29C3-A3A8-4B69-B182-FD5801AD2026}" destId="{CE06EEE3-4584-4D0A-9F71-DF024A6CD643}" srcOrd="0" destOrd="0" presId="urn:microsoft.com/office/officeart/2008/layout/HalfCircleOrganizationChart"/>
    <dgm:cxn modelId="{DC754726-6FFF-824C-9D06-5A88E73B5E50}" type="presParOf" srcId="{E6CC29C3-A3A8-4B69-B182-FD5801AD2026}" destId="{4E41B4CE-ACB0-4A63-9096-0AFDF207C203}" srcOrd="1" destOrd="0" presId="urn:microsoft.com/office/officeart/2008/layout/HalfCircleOrganizationChart"/>
    <dgm:cxn modelId="{8F250285-07BD-7740-9BD3-FF1E884C1125}" type="presParOf" srcId="{E6CC29C3-A3A8-4B69-B182-FD5801AD2026}" destId="{C0EF5510-9F5B-48D9-A768-E4EDBCD579B7}" srcOrd="2" destOrd="0" presId="urn:microsoft.com/office/officeart/2008/layout/HalfCircleOrganizationChart"/>
    <dgm:cxn modelId="{8155ADEC-DC4D-DC41-876F-F3F4F06351B0}" type="presParOf" srcId="{E6CC29C3-A3A8-4B69-B182-FD5801AD2026}" destId="{01F60ED7-554D-4A3A-984F-964DB94D600A}" srcOrd="3" destOrd="0" presId="urn:microsoft.com/office/officeart/2008/layout/HalfCircleOrganizationChart"/>
    <dgm:cxn modelId="{EA278D34-9856-7E4A-8814-EF506162AA56}" type="presParOf" srcId="{7BE2C29E-A4EB-498E-9043-CC31564293A7}" destId="{9567703F-88EF-419D-A53F-E95E4B61DB24}" srcOrd="1" destOrd="0" presId="urn:microsoft.com/office/officeart/2008/layout/HalfCircleOrganizationChart"/>
    <dgm:cxn modelId="{3B86D3BA-7E72-A54F-9AAE-D699642F47BF}" type="presParOf" srcId="{7BE2C29E-A4EB-498E-9043-CC31564293A7}" destId="{0AFBE70A-8E82-4DE3-821A-6617940097C1}" srcOrd="2" destOrd="0" presId="urn:microsoft.com/office/officeart/2008/layout/HalfCircleOrganizationChart"/>
    <dgm:cxn modelId="{7552107C-5D09-A144-B7CC-796CD845FD61}" type="presParOf" srcId="{438978F7-F482-4D3E-BC52-D5F5385FFF7D}" destId="{2FA0E15F-0439-4445-B487-1BC97C4FC006}" srcOrd="2" destOrd="0" presId="urn:microsoft.com/office/officeart/2008/layout/HalfCircleOrganizationChart"/>
    <dgm:cxn modelId="{4D062240-3A5C-684B-AEEF-4E983BF8B373}" type="presParOf" srcId="{438978F7-F482-4D3E-BC52-D5F5385FFF7D}" destId="{6D143F5D-1B05-4178-88F2-2AEC5B547636}" srcOrd="3" destOrd="0" presId="urn:microsoft.com/office/officeart/2008/layout/HalfCircleOrganizationChart"/>
    <dgm:cxn modelId="{5EC6EE03-67C1-AA44-A2A5-221505F4A854}" type="presParOf" srcId="{6D143F5D-1B05-4178-88F2-2AEC5B547636}" destId="{EA5275CD-37B2-433E-BF69-C61D801802B5}" srcOrd="0" destOrd="0" presId="urn:microsoft.com/office/officeart/2008/layout/HalfCircleOrganizationChart"/>
    <dgm:cxn modelId="{35AB0306-CFA6-364C-AF52-3B1F079EEB94}" type="presParOf" srcId="{EA5275CD-37B2-433E-BF69-C61D801802B5}" destId="{896F26EC-7BDE-4E75-8924-28E03AE76427}" srcOrd="0" destOrd="0" presId="urn:microsoft.com/office/officeart/2008/layout/HalfCircleOrganizationChart"/>
    <dgm:cxn modelId="{11A306AD-1BC2-3541-B163-6D7EB15FCC47}" type="presParOf" srcId="{EA5275CD-37B2-433E-BF69-C61D801802B5}" destId="{992FF7CB-4996-44E9-80CA-9442B782F7A4}" srcOrd="1" destOrd="0" presId="urn:microsoft.com/office/officeart/2008/layout/HalfCircleOrganizationChart"/>
    <dgm:cxn modelId="{1090D55D-16CB-6047-ABF7-2FDAF9338325}" type="presParOf" srcId="{EA5275CD-37B2-433E-BF69-C61D801802B5}" destId="{57D38607-681D-424C-A153-87617E51CFD2}" srcOrd="2" destOrd="0" presId="urn:microsoft.com/office/officeart/2008/layout/HalfCircleOrganizationChart"/>
    <dgm:cxn modelId="{5414ED3A-F54B-4845-BC88-EC20B65A4F0D}" type="presParOf" srcId="{EA5275CD-37B2-433E-BF69-C61D801802B5}" destId="{15945277-B5CF-4C57-B5B3-E7DFBF0E27DA}" srcOrd="3" destOrd="0" presId="urn:microsoft.com/office/officeart/2008/layout/HalfCircleOrganizationChart"/>
    <dgm:cxn modelId="{CBCCFF7E-DF95-A942-900A-58499789891D}" type="presParOf" srcId="{6D143F5D-1B05-4178-88F2-2AEC5B547636}" destId="{49F973B3-DDB7-46EE-AD0A-F506A9869786}" srcOrd="1" destOrd="0" presId="urn:microsoft.com/office/officeart/2008/layout/HalfCircleOrganizationChart"/>
    <dgm:cxn modelId="{06B5AF4A-527D-5C40-9296-9FDE295311FB}" type="presParOf" srcId="{6D143F5D-1B05-4178-88F2-2AEC5B547636}" destId="{A8B1798E-8826-450E-9F62-366719518AA6}"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2288C8-5F67-453B-9705-C568091571AA}"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en-GB"/>
        </a:p>
      </dgm:t>
    </dgm:pt>
    <dgm:pt modelId="{32E467DD-B536-46D4-9CD6-1458D82DD364}">
      <dgm:prSet phldrT="[Text]" custT="1"/>
      <dgm:spPr>
        <a:noFill/>
        <a:ln w="3175">
          <a:solidFill>
            <a:srgbClr val="ECB64F"/>
          </a:solidFill>
        </a:ln>
      </dgm:spPr>
      <dgm:t>
        <a:bodyPr/>
        <a:lstStyle/>
        <a:p>
          <a:r>
            <a:rPr lang="en-GB" sz="900" b="1">
              <a:solidFill>
                <a:schemeClr val="bg1"/>
              </a:solidFill>
            </a:rPr>
            <a:t>Research &amp; Innovation</a:t>
          </a:r>
          <a:endParaRPr lang="en-GB" sz="900" b="1" dirty="0">
            <a:solidFill>
              <a:schemeClr val="bg1"/>
            </a:solidFill>
          </a:endParaRPr>
        </a:p>
      </dgm:t>
    </dgm:pt>
    <dgm:pt modelId="{271C2C9E-D973-45B0-A6FE-D0BE974B3DF1}" type="parTrans" cxnId="{4F2B89BD-CD81-4687-8181-8D0857DEB55D}">
      <dgm:prSet/>
      <dgm:spPr/>
      <dgm:t>
        <a:bodyPr/>
        <a:lstStyle/>
        <a:p>
          <a:endParaRPr lang="en-GB" sz="1800" b="1"/>
        </a:p>
      </dgm:t>
    </dgm:pt>
    <dgm:pt modelId="{D34106E6-7034-44BD-B996-168603D03C98}" type="sibTrans" cxnId="{4F2B89BD-CD81-4687-8181-8D0857DEB55D}">
      <dgm:prSet/>
      <dgm:spPr>
        <a:ln>
          <a:solidFill>
            <a:srgbClr val="ECB64F"/>
          </a:solidFill>
        </a:ln>
      </dgm:spPr>
      <dgm:t>
        <a:bodyPr/>
        <a:lstStyle/>
        <a:p>
          <a:endParaRPr lang="en-GB" sz="1800" b="1"/>
        </a:p>
      </dgm:t>
    </dgm:pt>
    <dgm:pt modelId="{536A3501-90F3-4509-B0B7-46FE9AF09CB8}">
      <dgm:prSet phldrT="[Text]" custT="1"/>
      <dgm:spPr>
        <a:solidFill>
          <a:srgbClr val="020129"/>
        </a:solidFill>
        <a:ln w="3175">
          <a:solidFill>
            <a:srgbClr val="ECB64F"/>
          </a:solidFill>
        </a:ln>
      </dgm:spPr>
      <dgm:t>
        <a:bodyPr/>
        <a:lstStyle/>
        <a:p>
          <a:r>
            <a:rPr lang="en-GB" sz="900" b="1" dirty="0">
              <a:solidFill>
                <a:schemeClr val="bg1"/>
              </a:solidFill>
            </a:rPr>
            <a:t>Sales</a:t>
          </a:r>
        </a:p>
      </dgm:t>
    </dgm:pt>
    <dgm:pt modelId="{A3E0A1B6-C4A5-4EC7-8E7D-1DBE722C36B8}" type="parTrans" cxnId="{8802FB52-C98B-4720-9A98-91D611E0BE45}">
      <dgm:prSet/>
      <dgm:spPr/>
      <dgm:t>
        <a:bodyPr/>
        <a:lstStyle/>
        <a:p>
          <a:endParaRPr lang="en-GB" sz="1800" b="1"/>
        </a:p>
      </dgm:t>
    </dgm:pt>
    <dgm:pt modelId="{06046E0E-AA5F-4E6C-8F31-0A84572AB5F3}" type="sibTrans" cxnId="{8802FB52-C98B-4720-9A98-91D611E0BE45}">
      <dgm:prSet/>
      <dgm:spPr>
        <a:ln>
          <a:solidFill>
            <a:srgbClr val="ECB64F"/>
          </a:solidFill>
        </a:ln>
      </dgm:spPr>
      <dgm:t>
        <a:bodyPr/>
        <a:lstStyle/>
        <a:p>
          <a:endParaRPr lang="en-GB" sz="1800" b="1"/>
        </a:p>
      </dgm:t>
    </dgm:pt>
    <dgm:pt modelId="{D5A44A71-DB36-AE42-BA32-118798E8F18A}">
      <dgm:prSet phldrT="[Text]" custT="1"/>
      <dgm:spPr>
        <a:noFill/>
        <a:ln w="3175">
          <a:solidFill>
            <a:srgbClr val="ECB64F"/>
          </a:solidFill>
        </a:ln>
      </dgm:spPr>
      <dgm:t>
        <a:bodyPr/>
        <a:lstStyle/>
        <a:p>
          <a:r>
            <a:rPr lang="en-GB" sz="900" b="1" dirty="0">
              <a:solidFill>
                <a:schemeClr val="bg1"/>
              </a:solidFill>
            </a:rPr>
            <a:t>Raw Material Sourcing</a:t>
          </a:r>
        </a:p>
      </dgm:t>
    </dgm:pt>
    <dgm:pt modelId="{24F1D634-99DD-3A44-9EF0-B4D383B75320}" type="sibTrans" cxnId="{4D62E15F-3E90-984C-81F1-D47C0DFDADAF}">
      <dgm:prSet/>
      <dgm:spPr/>
      <dgm:t>
        <a:bodyPr/>
        <a:lstStyle/>
        <a:p>
          <a:endParaRPr lang="en-GB" sz="1800"/>
        </a:p>
      </dgm:t>
    </dgm:pt>
    <dgm:pt modelId="{EF2FAFC2-DEDD-7C43-859E-0C4F0E914CD4}" type="parTrans" cxnId="{4D62E15F-3E90-984C-81F1-D47C0DFDADAF}">
      <dgm:prSet/>
      <dgm:spPr/>
      <dgm:t>
        <a:bodyPr/>
        <a:lstStyle/>
        <a:p>
          <a:endParaRPr lang="en-GB" sz="1800"/>
        </a:p>
      </dgm:t>
    </dgm:pt>
    <dgm:pt modelId="{C79A7436-268C-4F1A-9763-9371F3885F2E}">
      <dgm:prSet phldrT="[Text]" custT="1"/>
      <dgm:spPr>
        <a:solidFill>
          <a:srgbClr val="FFC000"/>
        </a:solidFill>
        <a:ln w="3175">
          <a:solidFill>
            <a:srgbClr val="ECB64F"/>
          </a:solidFill>
        </a:ln>
      </dgm:spPr>
      <dgm:t>
        <a:bodyPr lIns="0" rIns="0"/>
        <a:lstStyle/>
        <a:p>
          <a:r>
            <a:rPr lang="en-GB" sz="900" b="1" dirty="0">
              <a:solidFill>
                <a:srgbClr val="020129"/>
              </a:solidFill>
            </a:rPr>
            <a:t>Manufacturing</a:t>
          </a:r>
        </a:p>
      </dgm:t>
    </dgm:pt>
    <dgm:pt modelId="{E5653D68-4C5B-4519-86F2-044AD633C558}" type="sibTrans" cxnId="{0145B66C-FE30-447C-82C4-EB5DB1B3907C}">
      <dgm:prSet/>
      <dgm:spPr>
        <a:ln>
          <a:solidFill>
            <a:srgbClr val="ECB64F"/>
          </a:solidFill>
        </a:ln>
      </dgm:spPr>
      <dgm:t>
        <a:bodyPr/>
        <a:lstStyle/>
        <a:p>
          <a:endParaRPr lang="en-GB" sz="1800" b="1"/>
        </a:p>
      </dgm:t>
    </dgm:pt>
    <dgm:pt modelId="{3A8BACA4-1094-48B9-B4C5-382EAA412C9C}" type="parTrans" cxnId="{0145B66C-FE30-447C-82C4-EB5DB1B3907C}">
      <dgm:prSet/>
      <dgm:spPr/>
      <dgm:t>
        <a:bodyPr/>
        <a:lstStyle/>
        <a:p>
          <a:endParaRPr lang="en-GB" sz="1800" b="1"/>
        </a:p>
      </dgm:t>
    </dgm:pt>
    <dgm:pt modelId="{DD139624-1DD4-CD47-A91B-F16D6EE698F7}">
      <dgm:prSet phldrT="[Text]" custT="1"/>
      <dgm:spPr>
        <a:noFill/>
        <a:ln w="3175">
          <a:solidFill>
            <a:srgbClr val="ECB64F"/>
          </a:solidFill>
        </a:ln>
      </dgm:spPr>
      <dgm:t>
        <a:bodyPr/>
        <a:lstStyle/>
        <a:p>
          <a:r>
            <a:rPr lang="en-GB" sz="900" b="1" dirty="0"/>
            <a:t>Logistics</a:t>
          </a:r>
        </a:p>
      </dgm:t>
    </dgm:pt>
    <dgm:pt modelId="{95B3E745-594D-E645-B5EE-F48477E2527B}" type="sibTrans" cxnId="{EB5E3DEA-A2C0-B343-B79B-4646F187E170}">
      <dgm:prSet/>
      <dgm:spPr/>
      <dgm:t>
        <a:bodyPr/>
        <a:lstStyle/>
        <a:p>
          <a:endParaRPr lang="en-GB" sz="1800"/>
        </a:p>
      </dgm:t>
    </dgm:pt>
    <dgm:pt modelId="{023FB38A-0C36-F44C-A123-2741DBB49E40}" type="parTrans" cxnId="{EB5E3DEA-A2C0-B343-B79B-4646F187E170}">
      <dgm:prSet/>
      <dgm:spPr/>
      <dgm:t>
        <a:bodyPr/>
        <a:lstStyle/>
        <a:p>
          <a:endParaRPr lang="en-GB" sz="1800"/>
        </a:p>
      </dgm:t>
    </dgm:pt>
    <dgm:pt modelId="{D021C9C8-7B72-4466-B976-D942576D485E}">
      <dgm:prSet phldrT="[Text]" custT="1"/>
      <dgm:spPr>
        <a:noFill/>
        <a:ln w="3175">
          <a:solidFill>
            <a:srgbClr val="ECB64F"/>
          </a:solidFill>
        </a:ln>
      </dgm:spPr>
      <dgm:t>
        <a:bodyPr/>
        <a:lstStyle/>
        <a:p>
          <a:r>
            <a:rPr lang="en-GB" sz="900" b="1" dirty="0"/>
            <a:t>Marketing</a:t>
          </a:r>
        </a:p>
      </dgm:t>
    </dgm:pt>
    <dgm:pt modelId="{A5102E4E-E676-4BFF-8E3D-2E2B254989EB}" type="sibTrans" cxnId="{AE67CCAE-23EB-4D0D-9C5A-437C0B52C1AD}">
      <dgm:prSet/>
      <dgm:spPr>
        <a:ln>
          <a:solidFill>
            <a:srgbClr val="ECB64F"/>
          </a:solidFill>
        </a:ln>
      </dgm:spPr>
      <dgm:t>
        <a:bodyPr/>
        <a:lstStyle/>
        <a:p>
          <a:endParaRPr lang="en-GB" sz="1800" b="1"/>
        </a:p>
      </dgm:t>
    </dgm:pt>
    <dgm:pt modelId="{6CE6A77A-709A-4D60-B72D-78028609481A}" type="parTrans" cxnId="{AE67CCAE-23EB-4D0D-9C5A-437C0B52C1AD}">
      <dgm:prSet/>
      <dgm:spPr/>
      <dgm:t>
        <a:bodyPr/>
        <a:lstStyle/>
        <a:p>
          <a:endParaRPr lang="en-GB" sz="1800" b="1"/>
        </a:p>
      </dgm:t>
    </dgm:pt>
    <dgm:pt modelId="{B5803FB1-B072-3046-9164-73CD44228E34}">
      <dgm:prSet phldrT="[Text]" custT="1"/>
      <dgm:spPr>
        <a:noFill/>
        <a:ln w="3175">
          <a:solidFill>
            <a:srgbClr val="ECB64F"/>
          </a:solidFill>
        </a:ln>
      </dgm:spPr>
      <dgm:t>
        <a:bodyPr/>
        <a:lstStyle/>
        <a:p>
          <a:r>
            <a:rPr lang="en-GB" sz="900" b="1" dirty="0"/>
            <a:t>Distribution </a:t>
          </a:r>
          <a:r>
            <a:rPr lang="en-GB" sz="900" b="1" dirty="0" err="1"/>
            <a:t>Center</a:t>
          </a:r>
          <a:endParaRPr lang="en-GB" sz="900" b="1" dirty="0"/>
        </a:p>
      </dgm:t>
    </dgm:pt>
    <dgm:pt modelId="{CFA5D7D5-8D92-044C-811B-4550879DA80C}" type="parTrans" cxnId="{C3D521FA-3CFF-5842-90FA-7452F4C694D3}">
      <dgm:prSet/>
      <dgm:spPr/>
      <dgm:t>
        <a:bodyPr/>
        <a:lstStyle/>
        <a:p>
          <a:endParaRPr lang="en-GB" sz="1800"/>
        </a:p>
      </dgm:t>
    </dgm:pt>
    <dgm:pt modelId="{16F4F09E-9452-264F-B5C6-5E07673CFD01}" type="sibTrans" cxnId="{C3D521FA-3CFF-5842-90FA-7452F4C694D3}">
      <dgm:prSet/>
      <dgm:spPr/>
      <dgm:t>
        <a:bodyPr/>
        <a:lstStyle/>
        <a:p>
          <a:endParaRPr lang="en-GB" sz="1800"/>
        </a:p>
      </dgm:t>
    </dgm:pt>
    <dgm:pt modelId="{600482A6-A7F3-3E40-97E3-DF4B13C902EE}" type="pres">
      <dgm:prSet presAssocID="{E92288C8-5F67-453B-9705-C568091571AA}" presName="cycle" presStyleCnt="0">
        <dgm:presLayoutVars>
          <dgm:dir/>
          <dgm:resizeHandles val="exact"/>
        </dgm:presLayoutVars>
      </dgm:prSet>
      <dgm:spPr/>
    </dgm:pt>
    <dgm:pt modelId="{9C5416E3-FFCC-DC43-A598-78BC05116558}" type="pres">
      <dgm:prSet presAssocID="{32E467DD-B536-46D4-9CD6-1458D82DD364}" presName="node" presStyleLbl="node1" presStyleIdx="0" presStyleCnt="7">
        <dgm:presLayoutVars>
          <dgm:bulletEnabled val="1"/>
        </dgm:presLayoutVars>
      </dgm:prSet>
      <dgm:spPr/>
    </dgm:pt>
    <dgm:pt modelId="{CEA2C6D0-4DB4-2A4F-9B50-EAF6B1DC397A}" type="pres">
      <dgm:prSet presAssocID="{D34106E6-7034-44BD-B996-168603D03C98}" presName="sibTrans" presStyleLbl="sibTrans2D1" presStyleIdx="0" presStyleCnt="7"/>
      <dgm:spPr/>
    </dgm:pt>
    <dgm:pt modelId="{F809FBD2-E8D6-1B44-9F2D-55BC70FA9A05}" type="pres">
      <dgm:prSet presAssocID="{D34106E6-7034-44BD-B996-168603D03C98}" presName="connectorText" presStyleLbl="sibTrans2D1" presStyleIdx="0" presStyleCnt="7"/>
      <dgm:spPr/>
    </dgm:pt>
    <dgm:pt modelId="{E0FD42A8-E1CF-8C4B-B1DC-FE078E0C0304}" type="pres">
      <dgm:prSet presAssocID="{D5A44A71-DB36-AE42-BA32-118798E8F18A}" presName="node" presStyleLbl="node1" presStyleIdx="1" presStyleCnt="7">
        <dgm:presLayoutVars>
          <dgm:bulletEnabled val="1"/>
        </dgm:presLayoutVars>
      </dgm:prSet>
      <dgm:spPr/>
    </dgm:pt>
    <dgm:pt modelId="{048FC937-C692-3F40-BE3B-C4F8449A8628}" type="pres">
      <dgm:prSet presAssocID="{24F1D634-99DD-3A44-9EF0-B4D383B75320}" presName="sibTrans" presStyleLbl="sibTrans2D1" presStyleIdx="1" presStyleCnt="7"/>
      <dgm:spPr/>
    </dgm:pt>
    <dgm:pt modelId="{9E88E90D-E849-E34C-82E4-D6242555EB39}" type="pres">
      <dgm:prSet presAssocID="{24F1D634-99DD-3A44-9EF0-B4D383B75320}" presName="connectorText" presStyleLbl="sibTrans2D1" presStyleIdx="1" presStyleCnt="7"/>
      <dgm:spPr/>
    </dgm:pt>
    <dgm:pt modelId="{CE7B7515-6567-154D-AE71-EF0CE58BE057}" type="pres">
      <dgm:prSet presAssocID="{C79A7436-268C-4F1A-9763-9371F3885F2E}" presName="node" presStyleLbl="node1" presStyleIdx="2" presStyleCnt="7" custScaleX="105380" custScaleY="105380">
        <dgm:presLayoutVars>
          <dgm:bulletEnabled val="1"/>
        </dgm:presLayoutVars>
      </dgm:prSet>
      <dgm:spPr/>
    </dgm:pt>
    <dgm:pt modelId="{95CA4868-E888-D44B-8BA3-7E6860EB5637}" type="pres">
      <dgm:prSet presAssocID="{E5653D68-4C5B-4519-86F2-044AD633C558}" presName="sibTrans" presStyleLbl="sibTrans2D1" presStyleIdx="2" presStyleCnt="7"/>
      <dgm:spPr/>
    </dgm:pt>
    <dgm:pt modelId="{65FCEA26-3B03-1C43-A25B-E6D0D381E2B2}" type="pres">
      <dgm:prSet presAssocID="{E5653D68-4C5B-4519-86F2-044AD633C558}" presName="connectorText" presStyleLbl="sibTrans2D1" presStyleIdx="2" presStyleCnt="7"/>
      <dgm:spPr/>
    </dgm:pt>
    <dgm:pt modelId="{146D5AD8-0059-BC4A-B779-FDD80891305D}" type="pres">
      <dgm:prSet presAssocID="{DD139624-1DD4-CD47-A91B-F16D6EE698F7}" presName="node" presStyleLbl="node1" presStyleIdx="3" presStyleCnt="7">
        <dgm:presLayoutVars>
          <dgm:bulletEnabled val="1"/>
        </dgm:presLayoutVars>
      </dgm:prSet>
      <dgm:spPr/>
    </dgm:pt>
    <dgm:pt modelId="{1AB9664A-B501-E448-B24B-E0B52645BF7C}" type="pres">
      <dgm:prSet presAssocID="{95B3E745-594D-E645-B5EE-F48477E2527B}" presName="sibTrans" presStyleLbl="sibTrans2D1" presStyleIdx="3" presStyleCnt="7"/>
      <dgm:spPr/>
    </dgm:pt>
    <dgm:pt modelId="{7AF78003-5274-5F47-963F-930DDEAB6418}" type="pres">
      <dgm:prSet presAssocID="{95B3E745-594D-E645-B5EE-F48477E2527B}" presName="connectorText" presStyleLbl="sibTrans2D1" presStyleIdx="3" presStyleCnt="7"/>
      <dgm:spPr/>
    </dgm:pt>
    <dgm:pt modelId="{FBB7B14D-EC91-1E4B-9C3C-6D9AD0CACE8A}" type="pres">
      <dgm:prSet presAssocID="{B5803FB1-B072-3046-9164-73CD44228E34}" presName="node" presStyleLbl="node1" presStyleIdx="4" presStyleCnt="7">
        <dgm:presLayoutVars>
          <dgm:bulletEnabled val="1"/>
        </dgm:presLayoutVars>
      </dgm:prSet>
      <dgm:spPr/>
    </dgm:pt>
    <dgm:pt modelId="{D42C7D26-972B-6B4C-ACED-1430FB81ABC3}" type="pres">
      <dgm:prSet presAssocID="{16F4F09E-9452-264F-B5C6-5E07673CFD01}" presName="sibTrans" presStyleLbl="sibTrans2D1" presStyleIdx="4" presStyleCnt="7"/>
      <dgm:spPr/>
    </dgm:pt>
    <dgm:pt modelId="{0F0D904C-48B0-4841-8EFC-FA4AA76614A6}" type="pres">
      <dgm:prSet presAssocID="{16F4F09E-9452-264F-B5C6-5E07673CFD01}" presName="connectorText" presStyleLbl="sibTrans2D1" presStyleIdx="4" presStyleCnt="7"/>
      <dgm:spPr/>
    </dgm:pt>
    <dgm:pt modelId="{245A14F3-544C-6B40-A87A-9930E721B7D8}" type="pres">
      <dgm:prSet presAssocID="{D021C9C8-7B72-4466-B976-D942576D485E}" presName="node" presStyleLbl="node1" presStyleIdx="5" presStyleCnt="7">
        <dgm:presLayoutVars>
          <dgm:bulletEnabled val="1"/>
        </dgm:presLayoutVars>
      </dgm:prSet>
      <dgm:spPr/>
    </dgm:pt>
    <dgm:pt modelId="{4E7D4201-11C9-7C40-A5E0-9A193A2F8DD8}" type="pres">
      <dgm:prSet presAssocID="{A5102E4E-E676-4BFF-8E3D-2E2B254989EB}" presName="sibTrans" presStyleLbl="sibTrans2D1" presStyleIdx="5" presStyleCnt="7"/>
      <dgm:spPr/>
    </dgm:pt>
    <dgm:pt modelId="{0A2941E8-8DDB-E843-9B41-9487FE69D135}" type="pres">
      <dgm:prSet presAssocID="{A5102E4E-E676-4BFF-8E3D-2E2B254989EB}" presName="connectorText" presStyleLbl="sibTrans2D1" presStyleIdx="5" presStyleCnt="7"/>
      <dgm:spPr/>
    </dgm:pt>
    <dgm:pt modelId="{98A42425-F32D-CC42-9BE2-39F2A82E96C8}" type="pres">
      <dgm:prSet presAssocID="{536A3501-90F3-4509-B0B7-46FE9AF09CB8}" presName="node" presStyleLbl="node1" presStyleIdx="6" presStyleCnt="7">
        <dgm:presLayoutVars>
          <dgm:bulletEnabled val="1"/>
        </dgm:presLayoutVars>
      </dgm:prSet>
      <dgm:spPr/>
    </dgm:pt>
    <dgm:pt modelId="{78BFBE7C-6D92-1A45-9F03-114E2FE6FC8C}" type="pres">
      <dgm:prSet presAssocID="{06046E0E-AA5F-4E6C-8F31-0A84572AB5F3}" presName="sibTrans" presStyleLbl="sibTrans2D1" presStyleIdx="6" presStyleCnt="7"/>
      <dgm:spPr/>
    </dgm:pt>
    <dgm:pt modelId="{F1630AC8-CAD3-7C4F-9406-5D3DCF102CD5}" type="pres">
      <dgm:prSet presAssocID="{06046E0E-AA5F-4E6C-8F31-0A84572AB5F3}" presName="connectorText" presStyleLbl="sibTrans2D1" presStyleIdx="6" presStyleCnt="7"/>
      <dgm:spPr/>
    </dgm:pt>
  </dgm:ptLst>
  <dgm:cxnLst>
    <dgm:cxn modelId="{093D8303-785C-3D4A-B961-6C88047DFF2F}" type="presOf" srcId="{E92288C8-5F67-453B-9705-C568091571AA}" destId="{600482A6-A7F3-3E40-97E3-DF4B13C902EE}" srcOrd="0" destOrd="0" presId="urn:microsoft.com/office/officeart/2005/8/layout/cycle2"/>
    <dgm:cxn modelId="{1D186006-7FEF-3F42-AA88-778A072C530D}" type="presOf" srcId="{32E467DD-B536-46D4-9CD6-1458D82DD364}" destId="{9C5416E3-FFCC-DC43-A598-78BC05116558}" srcOrd="0" destOrd="0" presId="urn:microsoft.com/office/officeart/2005/8/layout/cycle2"/>
    <dgm:cxn modelId="{3C2D0507-E89F-614F-9ED5-4249BFAAF6F6}" type="presOf" srcId="{E5653D68-4C5B-4519-86F2-044AD633C558}" destId="{65FCEA26-3B03-1C43-A25B-E6D0D381E2B2}" srcOrd="1" destOrd="0" presId="urn:microsoft.com/office/officeart/2005/8/layout/cycle2"/>
    <dgm:cxn modelId="{869A342D-35C5-154C-8FD4-5883D8F57BD8}" type="presOf" srcId="{95B3E745-594D-E645-B5EE-F48477E2527B}" destId="{1AB9664A-B501-E448-B24B-E0B52645BF7C}" srcOrd="0" destOrd="0" presId="urn:microsoft.com/office/officeart/2005/8/layout/cycle2"/>
    <dgm:cxn modelId="{E867BA33-23B4-8648-9FAC-C02F9FACC8FE}" type="presOf" srcId="{C79A7436-268C-4F1A-9763-9371F3885F2E}" destId="{CE7B7515-6567-154D-AE71-EF0CE58BE057}" srcOrd="0" destOrd="0" presId="urn:microsoft.com/office/officeart/2005/8/layout/cycle2"/>
    <dgm:cxn modelId="{CA23213B-4F22-D449-9700-2AE24F3A03F4}" type="presOf" srcId="{24F1D634-99DD-3A44-9EF0-B4D383B75320}" destId="{9E88E90D-E849-E34C-82E4-D6242555EB39}" srcOrd="1" destOrd="0" presId="urn:microsoft.com/office/officeart/2005/8/layout/cycle2"/>
    <dgm:cxn modelId="{8802FB52-C98B-4720-9A98-91D611E0BE45}" srcId="{E92288C8-5F67-453B-9705-C568091571AA}" destId="{536A3501-90F3-4509-B0B7-46FE9AF09CB8}" srcOrd="6" destOrd="0" parTransId="{A3E0A1B6-C4A5-4EC7-8E7D-1DBE722C36B8}" sibTransId="{06046E0E-AA5F-4E6C-8F31-0A84572AB5F3}"/>
    <dgm:cxn modelId="{B8498D5B-B287-7B46-9AED-D4655693F8DF}" type="presOf" srcId="{D34106E6-7034-44BD-B996-168603D03C98}" destId="{F809FBD2-E8D6-1B44-9F2D-55BC70FA9A05}" srcOrd="1" destOrd="0" presId="urn:microsoft.com/office/officeart/2005/8/layout/cycle2"/>
    <dgm:cxn modelId="{4D62E15F-3E90-984C-81F1-D47C0DFDADAF}" srcId="{E92288C8-5F67-453B-9705-C568091571AA}" destId="{D5A44A71-DB36-AE42-BA32-118798E8F18A}" srcOrd="1" destOrd="0" parTransId="{EF2FAFC2-DEDD-7C43-859E-0C4F0E914CD4}" sibTransId="{24F1D634-99DD-3A44-9EF0-B4D383B75320}"/>
    <dgm:cxn modelId="{34BAE260-A31B-8141-A91A-F303734880F5}" type="presOf" srcId="{D5A44A71-DB36-AE42-BA32-118798E8F18A}" destId="{E0FD42A8-E1CF-8C4B-B1DC-FE078E0C0304}" srcOrd="0" destOrd="0" presId="urn:microsoft.com/office/officeart/2005/8/layout/cycle2"/>
    <dgm:cxn modelId="{A563EA68-8DFD-644E-8C04-9C61B31DEB93}" type="presOf" srcId="{A5102E4E-E676-4BFF-8E3D-2E2B254989EB}" destId="{0A2941E8-8DDB-E843-9B41-9487FE69D135}" srcOrd="1" destOrd="0" presId="urn:microsoft.com/office/officeart/2005/8/layout/cycle2"/>
    <dgm:cxn modelId="{0145B66C-FE30-447C-82C4-EB5DB1B3907C}" srcId="{E92288C8-5F67-453B-9705-C568091571AA}" destId="{C79A7436-268C-4F1A-9763-9371F3885F2E}" srcOrd="2" destOrd="0" parTransId="{3A8BACA4-1094-48B9-B4C5-382EAA412C9C}" sibTransId="{E5653D68-4C5B-4519-86F2-044AD633C558}"/>
    <dgm:cxn modelId="{972CB78E-4472-124A-B49E-DC1811BA359E}" type="presOf" srcId="{DD139624-1DD4-CD47-A91B-F16D6EE698F7}" destId="{146D5AD8-0059-BC4A-B779-FDD80891305D}" srcOrd="0" destOrd="0" presId="urn:microsoft.com/office/officeart/2005/8/layout/cycle2"/>
    <dgm:cxn modelId="{2452738F-E63D-BA4B-AB59-A544077FCE77}" type="presOf" srcId="{B5803FB1-B072-3046-9164-73CD44228E34}" destId="{FBB7B14D-EC91-1E4B-9C3C-6D9AD0CACE8A}" srcOrd="0" destOrd="0" presId="urn:microsoft.com/office/officeart/2005/8/layout/cycle2"/>
    <dgm:cxn modelId="{344B9F96-0BDC-944D-9CE8-C2DD2FF4D7BA}" type="presOf" srcId="{A5102E4E-E676-4BFF-8E3D-2E2B254989EB}" destId="{4E7D4201-11C9-7C40-A5E0-9A193A2F8DD8}" srcOrd="0" destOrd="0" presId="urn:microsoft.com/office/officeart/2005/8/layout/cycle2"/>
    <dgm:cxn modelId="{71BA34A2-69B4-8A46-99FE-DDCEF8E0A41F}" type="presOf" srcId="{24F1D634-99DD-3A44-9EF0-B4D383B75320}" destId="{048FC937-C692-3F40-BE3B-C4F8449A8628}" srcOrd="0" destOrd="0" presId="urn:microsoft.com/office/officeart/2005/8/layout/cycle2"/>
    <dgm:cxn modelId="{AE67CCAE-23EB-4D0D-9C5A-437C0B52C1AD}" srcId="{E92288C8-5F67-453B-9705-C568091571AA}" destId="{D021C9C8-7B72-4466-B976-D942576D485E}" srcOrd="5" destOrd="0" parTransId="{6CE6A77A-709A-4D60-B72D-78028609481A}" sibTransId="{A5102E4E-E676-4BFF-8E3D-2E2B254989EB}"/>
    <dgm:cxn modelId="{A0579AB0-08AB-134C-B3C7-1648315B2CC1}" type="presOf" srcId="{06046E0E-AA5F-4E6C-8F31-0A84572AB5F3}" destId="{78BFBE7C-6D92-1A45-9F03-114E2FE6FC8C}" srcOrd="0" destOrd="0" presId="urn:microsoft.com/office/officeart/2005/8/layout/cycle2"/>
    <dgm:cxn modelId="{4F2B89BD-CD81-4687-8181-8D0857DEB55D}" srcId="{E92288C8-5F67-453B-9705-C568091571AA}" destId="{32E467DD-B536-46D4-9CD6-1458D82DD364}" srcOrd="0" destOrd="0" parTransId="{271C2C9E-D973-45B0-A6FE-D0BE974B3DF1}" sibTransId="{D34106E6-7034-44BD-B996-168603D03C98}"/>
    <dgm:cxn modelId="{69C75ED6-3FD3-1A49-947E-22B6B1A13E0B}" type="presOf" srcId="{16F4F09E-9452-264F-B5C6-5E07673CFD01}" destId="{0F0D904C-48B0-4841-8EFC-FA4AA76614A6}" srcOrd="1" destOrd="0" presId="urn:microsoft.com/office/officeart/2005/8/layout/cycle2"/>
    <dgm:cxn modelId="{4B934EE3-FCB7-6E46-93D7-7F5F25ED033A}" type="presOf" srcId="{D34106E6-7034-44BD-B996-168603D03C98}" destId="{CEA2C6D0-4DB4-2A4F-9B50-EAF6B1DC397A}" srcOrd="0" destOrd="0" presId="urn:microsoft.com/office/officeart/2005/8/layout/cycle2"/>
    <dgm:cxn modelId="{EB5E3DEA-A2C0-B343-B79B-4646F187E170}" srcId="{E92288C8-5F67-453B-9705-C568091571AA}" destId="{DD139624-1DD4-CD47-A91B-F16D6EE698F7}" srcOrd="3" destOrd="0" parTransId="{023FB38A-0C36-F44C-A123-2741DBB49E40}" sibTransId="{95B3E745-594D-E645-B5EE-F48477E2527B}"/>
    <dgm:cxn modelId="{D99E6CEC-2E64-B544-9BDD-F48F18F059DE}" type="presOf" srcId="{95B3E745-594D-E645-B5EE-F48477E2527B}" destId="{7AF78003-5274-5F47-963F-930DDEAB6418}" srcOrd="1" destOrd="0" presId="urn:microsoft.com/office/officeart/2005/8/layout/cycle2"/>
    <dgm:cxn modelId="{3326F5EF-02FC-B541-981A-2138AD362629}" type="presOf" srcId="{06046E0E-AA5F-4E6C-8F31-0A84572AB5F3}" destId="{F1630AC8-CAD3-7C4F-9406-5D3DCF102CD5}" srcOrd="1" destOrd="0" presId="urn:microsoft.com/office/officeart/2005/8/layout/cycle2"/>
    <dgm:cxn modelId="{94E693F7-3D96-A14F-A9E7-4DE2973B8ABD}" type="presOf" srcId="{16F4F09E-9452-264F-B5C6-5E07673CFD01}" destId="{D42C7D26-972B-6B4C-ACED-1430FB81ABC3}" srcOrd="0" destOrd="0" presId="urn:microsoft.com/office/officeart/2005/8/layout/cycle2"/>
    <dgm:cxn modelId="{803093F8-9C6F-1E47-9AE9-713FC660FB11}" type="presOf" srcId="{E5653D68-4C5B-4519-86F2-044AD633C558}" destId="{95CA4868-E888-D44B-8BA3-7E6860EB5637}" srcOrd="0" destOrd="0" presId="urn:microsoft.com/office/officeart/2005/8/layout/cycle2"/>
    <dgm:cxn modelId="{60C943F9-49D5-8446-9EE6-A96FB90234E4}" type="presOf" srcId="{D021C9C8-7B72-4466-B976-D942576D485E}" destId="{245A14F3-544C-6B40-A87A-9930E721B7D8}" srcOrd="0" destOrd="0" presId="urn:microsoft.com/office/officeart/2005/8/layout/cycle2"/>
    <dgm:cxn modelId="{C3D521FA-3CFF-5842-90FA-7452F4C694D3}" srcId="{E92288C8-5F67-453B-9705-C568091571AA}" destId="{B5803FB1-B072-3046-9164-73CD44228E34}" srcOrd="4" destOrd="0" parTransId="{CFA5D7D5-8D92-044C-811B-4550879DA80C}" sibTransId="{16F4F09E-9452-264F-B5C6-5E07673CFD01}"/>
    <dgm:cxn modelId="{786FC0FD-F4E9-0A44-88B9-FF2037E3A273}" type="presOf" srcId="{536A3501-90F3-4509-B0B7-46FE9AF09CB8}" destId="{98A42425-F32D-CC42-9BE2-39F2A82E96C8}" srcOrd="0" destOrd="0" presId="urn:microsoft.com/office/officeart/2005/8/layout/cycle2"/>
    <dgm:cxn modelId="{B8B63BAE-FC3B-1F49-82EF-32A03FF3495E}" type="presParOf" srcId="{600482A6-A7F3-3E40-97E3-DF4B13C902EE}" destId="{9C5416E3-FFCC-DC43-A598-78BC05116558}" srcOrd="0" destOrd="0" presId="urn:microsoft.com/office/officeart/2005/8/layout/cycle2"/>
    <dgm:cxn modelId="{0D644A36-1419-5949-986A-14E1A60BA407}" type="presParOf" srcId="{600482A6-A7F3-3E40-97E3-DF4B13C902EE}" destId="{CEA2C6D0-4DB4-2A4F-9B50-EAF6B1DC397A}" srcOrd="1" destOrd="0" presId="urn:microsoft.com/office/officeart/2005/8/layout/cycle2"/>
    <dgm:cxn modelId="{B7B310AD-52E2-7645-AF9F-C6B901122471}" type="presParOf" srcId="{CEA2C6D0-4DB4-2A4F-9B50-EAF6B1DC397A}" destId="{F809FBD2-E8D6-1B44-9F2D-55BC70FA9A05}" srcOrd="0" destOrd="0" presId="urn:microsoft.com/office/officeart/2005/8/layout/cycle2"/>
    <dgm:cxn modelId="{E5D4C3E7-5E6A-A14F-9492-C19EB6271C5B}" type="presParOf" srcId="{600482A6-A7F3-3E40-97E3-DF4B13C902EE}" destId="{E0FD42A8-E1CF-8C4B-B1DC-FE078E0C0304}" srcOrd="2" destOrd="0" presId="urn:microsoft.com/office/officeart/2005/8/layout/cycle2"/>
    <dgm:cxn modelId="{3C7B17C1-4462-AA4E-A054-61A9CFE44C85}" type="presParOf" srcId="{600482A6-A7F3-3E40-97E3-DF4B13C902EE}" destId="{048FC937-C692-3F40-BE3B-C4F8449A8628}" srcOrd="3" destOrd="0" presId="urn:microsoft.com/office/officeart/2005/8/layout/cycle2"/>
    <dgm:cxn modelId="{ABE38E21-DF59-404A-BA94-4BC569258802}" type="presParOf" srcId="{048FC937-C692-3F40-BE3B-C4F8449A8628}" destId="{9E88E90D-E849-E34C-82E4-D6242555EB39}" srcOrd="0" destOrd="0" presId="urn:microsoft.com/office/officeart/2005/8/layout/cycle2"/>
    <dgm:cxn modelId="{4E6D3DF2-8F65-5649-9CD7-C9B90F9ACF09}" type="presParOf" srcId="{600482A6-A7F3-3E40-97E3-DF4B13C902EE}" destId="{CE7B7515-6567-154D-AE71-EF0CE58BE057}" srcOrd="4" destOrd="0" presId="urn:microsoft.com/office/officeart/2005/8/layout/cycle2"/>
    <dgm:cxn modelId="{50BAA439-DA47-6E4B-9DFA-40A7DC49F511}" type="presParOf" srcId="{600482A6-A7F3-3E40-97E3-DF4B13C902EE}" destId="{95CA4868-E888-D44B-8BA3-7E6860EB5637}" srcOrd="5" destOrd="0" presId="urn:microsoft.com/office/officeart/2005/8/layout/cycle2"/>
    <dgm:cxn modelId="{B1C45632-BF41-DF41-A2CC-A492C075B74E}" type="presParOf" srcId="{95CA4868-E888-D44B-8BA3-7E6860EB5637}" destId="{65FCEA26-3B03-1C43-A25B-E6D0D381E2B2}" srcOrd="0" destOrd="0" presId="urn:microsoft.com/office/officeart/2005/8/layout/cycle2"/>
    <dgm:cxn modelId="{B4773708-AA06-A24B-BD3D-7F4213FB16C6}" type="presParOf" srcId="{600482A6-A7F3-3E40-97E3-DF4B13C902EE}" destId="{146D5AD8-0059-BC4A-B779-FDD80891305D}" srcOrd="6" destOrd="0" presId="urn:microsoft.com/office/officeart/2005/8/layout/cycle2"/>
    <dgm:cxn modelId="{2B46E5F2-7738-7444-B7B3-3C223F67E490}" type="presParOf" srcId="{600482A6-A7F3-3E40-97E3-DF4B13C902EE}" destId="{1AB9664A-B501-E448-B24B-E0B52645BF7C}" srcOrd="7" destOrd="0" presId="urn:microsoft.com/office/officeart/2005/8/layout/cycle2"/>
    <dgm:cxn modelId="{72FAE3B1-F600-394C-885C-DB9387686404}" type="presParOf" srcId="{1AB9664A-B501-E448-B24B-E0B52645BF7C}" destId="{7AF78003-5274-5F47-963F-930DDEAB6418}" srcOrd="0" destOrd="0" presId="urn:microsoft.com/office/officeart/2005/8/layout/cycle2"/>
    <dgm:cxn modelId="{E8F70E58-455D-C44A-8551-470BF7962E74}" type="presParOf" srcId="{600482A6-A7F3-3E40-97E3-DF4B13C902EE}" destId="{FBB7B14D-EC91-1E4B-9C3C-6D9AD0CACE8A}" srcOrd="8" destOrd="0" presId="urn:microsoft.com/office/officeart/2005/8/layout/cycle2"/>
    <dgm:cxn modelId="{723FC637-A555-B849-8964-FEB0ABEF0C68}" type="presParOf" srcId="{600482A6-A7F3-3E40-97E3-DF4B13C902EE}" destId="{D42C7D26-972B-6B4C-ACED-1430FB81ABC3}" srcOrd="9" destOrd="0" presId="urn:microsoft.com/office/officeart/2005/8/layout/cycle2"/>
    <dgm:cxn modelId="{C7175BA7-FAF0-AE49-89D1-E88508D6A3C1}" type="presParOf" srcId="{D42C7D26-972B-6B4C-ACED-1430FB81ABC3}" destId="{0F0D904C-48B0-4841-8EFC-FA4AA76614A6}" srcOrd="0" destOrd="0" presId="urn:microsoft.com/office/officeart/2005/8/layout/cycle2"/>
    <dgm:cxn modelId="{6FFF41E5-44DB-3742-9E34-1C61FFB41CC0}" type="presParOf" srcId="{600482A6-A7F3-3E40-97E3-DF4B13C902EE}" destId="{245A14F3-544C-6B40-A87A-9930E721B7D8}" srcOrd="10" destOrd="0" presId="urn:microsoft.com/office/officeart/2005/8/layout/cycle2"/>
    <dgm:cxn modelId="{C30A1BCA-2A68-2F42-B039-E294810B2541}" type="presParOf" srcId="{600482A6-A7F3-3E40-97E3-DF4B13C902EE}" destId="{4E7D4201-11C9-7C40-A5E0-9A193A2F8DD8}" srcOrd="11" destOrd="0" presId="urn:microsoft.com/office/officeart/2005/8/layout/cycle2"/>
    <dgm:cxn modelId="{32EF7F04-C14D-664C-A29B-BA3FE428FACB}" type="presParOf" srcId="{4E7D4201-11C9-7C40-A5E0-9A193A2F8DD8}" destId="{0A2941E8-8DDB-E843-9B41-9487FE69D135}" srcOrd="0" destOrd="0" presId="urn:microsoft.com/office/officeart/2005/8/layout/cycle2"/>
    <dgm:cxn modelId="{69BCC1B8-54BA-4B46-97D3-5311437536A0}" type="presParOf" srcId="{600482A6-A7F3-3E40-97E3-DF4B13C902EE}" destId="{98A42425-F32D-CC42-9BE2-39F2A82E96C8}" srcOrd="12" destOrd="0" presId="urn:microsoft.com/office/officeart/2005/8/layout/cycle2"/>
    <dgm:cxn modelId="{8F31EC41-50C5-734B-8442-417E151C0FD4}" type="presParOf" srcId="{600482A6-A7F3-3E40-97E3-DF4B13C902EE}" destId="{78BFBE7C-6D92-1A45-9F03-114E2FE6FC8C}" srcOrd="13" destOrd="0" presId="urn:microsoft.com/office/officeart/2005/8/layout/cycle2"/>
    <dgm:cxn modelId="{E5630CBD-84A4-CD4E-8A42-A1046653A9E3}" type="presParOf" srcId="{78BFBE7C-6D92-1A45-9F03-114E2FE6FC8C}" destId="{F1630AC8-CAD3-7C4F-9406-5D3DCF102CD5}"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2288C8-5F67-453B-9705-C568091571AA}"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en-GB"/>
        </a:p>
      </dgm:t>
    </dgm:pt>
    <dgm:pt modelId="{32E467DD-B536-46D4-9CD6-1458D82DD364}">
      <dgm:prSet phldrT="[Text]" custT="1"/>
      <dgm:spPr>
        <a:noFill/>
        <a:ln w="3175">
          <a:solidFill>
            <a:srgbClr val="ECB64F"/>
          </a:solidFill>
        </a:ln>
      </dgm:spPr>
      <dgm:t>
        <a:bodyPr/>
        <a:lstStyle/>
        <a:p>
          <a:r>
            <a:rPr lang="en-GB" sz="900" b="1">
              <a:solidFill>
                <a:schemeClr val="bg1"/>
              </a:solidFill>
            </a:rPr>
            <a:t>Research &amp; Innovation</a:t>
          </a:r>
          <a:endParaRPr lang="en-GB" sz="900" b="1" dirty="0">
            <a:solidFill>
              <a:schemeClr val="bg1"/>
            </a:solidFill>
          </a:endParaRPr>
        </a:p>
      </dgm:t>
    </dgm:pt>
    <dgm:pt modelId="{271C2C9E-D973-45B0-A6FE-D0BE974B3DF1}" type="parTrans" cxnId="{4F2B89BD-CD81-4687-8181-8D0857DEB55D}">
      <dgm:prSet/>
      <dgm:spPr/>
      <dgm:t>
        <a:bodyPr/>
        <a:lstStyle/>
        <a:p>
          <a:endParaRPr lang="en-GB" sz="1800" b="1"/>
        </a:p>
      </dgm:t>
    </dgm:pt>
    <dgm:pt modelId="{D34106E6-7034-44BD-B996-168603D03C98}" type="sibTrans" cxnId="{4F2B89BD-CD81-4687-8181-8D0857DEB55D}">
      <dgm:prSet/>
      <dgm:spPr>
        <a:ln>
          <a:solidFill>
            <a:srgbClr val="ECB64F"/>
          </a:solidFill>
        </a:ln>
      </dgm:spPr>
      <dgm:t>
        <a:bodyPr/>
        <a:lstStyle/>
        <a:p>
          <a:endParaRPr lang="en-GB" sz="1800" b="1"/>
        </a:p>
      </dgm:t>
    </dgm:pt>
    <dgm:pt modelId="{536A3501-90F3-4509-B0B7-46FE9AF09CB8}">
      <dgm:prSet phldrT="[Text]" custT="1"/>
      <dgm:spPr>
        <a:solidFill>
          <a:srgbClr val="FFC000"/>
        </a:solidFill>
        <a:ln w="3175">
          <a:solidFill>
            <a:srgbClr val="ECB64F"/>
          </a:solidFill>
        </a:ln>
      </dgm:spPr>
      <dgm:t>
        <a:bodyPr/>
        <a:lstStyle/>
        <a:p>
          <a:r>
            <a:rPr lang="en-GB" sz="900" b="1" dirty="0">
              <a:solidFill>
                <a:schemeClr val="tx2"/>
              </a:solidFill>
            </a:rPr>
            <a:t>Sales</a:t>
          </a:r>
        </a:p>
      </dgm:t>
    </dgm:pt>
    <dgm:pt modelId="{A3E0A1B6-C4A5-4EC7-8E7D-1DBE722C36B8}" type="parTrans" cxnId="{8802FB52-C98B-4720-9A98-91D611E0BE45}">
      <dgm:prSet/>
      <dgm:spPr/>
      <dgm:t>
        <a:bodyPr/>
        <a:lstStyle/>
        <a:p>
          <a:endParaRPr lang="en-GB" sz="1800" b="1"/>
        </a:p>
      </dgm:t>
    </dgm:pt>
    <dgm:pt modelId="{06046E0E-AA5F-4E6C-8F31-0A84572AB5F3}" type="sibTrans" cxnId="{8802FB52-C98B-4720-9A98-91D611E0BE45}">
      <dgm:prSet/>
      <dgm:spPr>
        <a:ln>
          <a:solidFill>
            <a:srgbClr val="ECB64F"/>
          </a:solidFill>
        </a:ln>
      </dgm:spPr>
      <dgm:t>
        <a:bodyPr/>
        <a:lstStyle/>
        <a:p>
          <a:endParaRPr lang="en-GB" sz="1800" b="1"/>
        </a:p>
      </dgm:t>
    </dgm:pt>
    <dgm:pt modelId="{D5A44A71-DB36-AE42-BA32-118798E8F18A}">
      <dgm:prSet phldrT="[Text]" custT="1"/>
      <dgm:spPr>
        <a:noFill/>
        <a:ln w="3175">
          <a:solidFill>
            <a:srgbClr val="ECB64F"/>
          </a:solidFill>
        </a:ln>
      </dgm:spPr>
      <dgm:t>
        <a:bodyPr/>
        <a:lstStyle/>
        <a:p>
          <a:r>
            <a:rPr lang="en-GB" sz="900" b="1" dirty="0">
              <a:solidFill>
                <a:schemeClr val="bg1"/>
              </a:solidFill>
            </a:rPr>
            <a:t>Raw Material Sourcing</a:t>
          </a:r>
        </a:p>
      </dgm:t>
    </dgm:pt>
    <dgm:pt modelId="{24F1D634-99DD-3A44-9EF0-B4D383B75320}" type="sibTrans" cxnId="{4D62E15F-3E90-984C-81F1-D47C0DFDADAF}">
      <dgm:prSet/>
      <dgm:spPr/>
      <dgm:t>
        <a:bodyPr/>
        <a:lstStyle/>
        <a:p>
          <a:endParaRPr lang="en-GB" sz="1800"/>
        </a:p>
      </dgm:t>
    </dgm:pt>
    <dgm:pt modelId="{EF2FAFC2-DEDD-7C43-859E-0C4F0E914CD4}" type="parTrans" cxnId="{4D62E15F-3E90-984C-81F1-D47C0DFDADAF}">
      <dgm:prSet/>
      <dgm:spPr/>
      <dgm:t>
        <a:bodyPr/>
        <a:lstStyle/>
        <a:p>
          <a:endParaRPr lang="en-GB" sz="1800"/>
        </a:p>
      </dgm:t>
    </dgm:pt>
    <dgm:pt modelId="{C79A7436-268C-4F1A-9763-9371F3885F2E}">
      <dgm:prSet phldrT="[Text]" custT="1"/>
      <dgm:spPr>
        <a:solidFill>
          <a:srgbClr val="FFC000"/>
        </a:solidFill>
        <a:ln w="3175">
          <a:solidFill>
            <a:srgbClr val="ECB64F"/>
          </a:solidFill>
        </a:ln>
      </dgm:spPr>
      <dgm:t>
        <a:bodyPr lIns="0" rIns="0"/>
        <a:lstStyle/>
        <a:p>
          <a:r>
            <a:rPr lang="en-GB" sz="900" b="1" dirty="0">
              <a:solidFill>
                <a:srgbClr val="020129"/>
              </a:solidFill>
            </a:rPr>
            <a:t>Manufacturing</a:t>
          </a:r>
        </a:p>
      </dgm:t>
    </dgm:pt>
    <dgm:pt modelId="{E5653D68-4C5B-4519-86F2-044AD633C558}" type="sibTrans" cxnId="{0145B66C-FE30-447C-82C4-EB5DB1B3907C}">
      <dgm:prSet/>
      <dgm:spPr>
        <a:ln>
          <a:solidFill>
            <a:srgbClr val="ECB64F"/>
          </a:solidFill>
        </a:ln>
      </dgm:spPr>
      <dgm:t>
        <a:bodyPr/>
        <a:lstStyle/>
        <a:p>
          <a:endParaRPr lang="en-GB" sz="1800" b="1"/>
        </a:p>
      </dgm:t>
    </dgm:pt>
    <dgm:pt modelId="{3A8BACA4-1094-48B9-B4C5-382EAA412C9C}" type="parTrans" cxnId="{0145B66C-FE30-447C-82C4-EB5DB1B3907C}">
      <dgm:prSet/>
      <dgm:spPr/>
      <dgm:t>
        <a:bodyPr/>
        <a:lstStyle/>
        <a:p>
          <a:endParaRPr lang="en-GB" sz="1800" b="1"/>
        </a:p>
      </dgm:t>
    </dgm:pt>
    <dgm:pt modelId="{DD139624-1DD4-CD47-A91B-F16D6EE698F7}">
      <dgm:prSet phldrT="[Text]" custT="1"/>
      <dgm:spPr>
        <a:noFill/>
        <a:ln w="3175">
          <a:solidFill>
            <a:srgbClr val="ECB64F"/>
          </a:solidFill>
        </a:ln>
      </dgm:spPr>
      <dgm:t>
        <a:bodyPr/>
        <a:lstStyle/>
        <a:p>
          <a:r>
            <a:rPr lang="en-GB" sz="900" b="1" dirty="0"/>
            <a:t>Logistics</a:t>
          </a:r>
        </a:p>
      </dgm:t>
    </dgm:pt>
    <dgm:pt modelId="{95B3E745-594D-E645-B5EE-F48477E2527B}" type="sibTrans" cxnId="{EB5E3DEA-A2C0-B343-B79B-4646F187E170}">
      <dgm:prSet/>
      <dgm:spPr/>
      <dgm:t>
        <a:bodyPr/>
        <a:lstStyle/>
        <a:p>
          <a:endParaRPr lang="en-GB" sz="1800"/>
        </a:p>
      </dgm:t>
    </dgm:pt>
    <dgm:pt modelId="{023FB38A-0C36-F44C-A123-2741DBB49E40}" type="parTrans" cxnId="{EB5E3DEA-A2C0-B343-B79B-4646F187E170}">
      <dgm:prSet/>
      <dgm:spPr/>
      <dgm:t>
        <a:bodyPr/>
        <a:lstStyle/>
        <a:p>
          <a:endParaRPr lang="en-GB" sz="1800"/>
        </a:p>
      </dgm:t>
    </dgm:pt>
    <dgm:pt modelId="{D021C9C8-7B72-4466-B976-D942576D485E}">
      <dgm:prSet phldrT="[Text]" custT="1"/>
      <dgm:spPr>
        <a:noFill/>
        <a:ln w="3175">
          <a:solidFill>
            <a:srgbClr val="ECB64F"/>
          </a:solidFill>
        </a:ln>
      </dgm:spPr>
      <dgm:t>
        <a:bodyPr/>
        <a:lstStyle/>
        <a:p>
          <a:r>
            <a:rPr lang="en-GB" sz="900" b="1" dirty="0"/>
            <a:t>Marketing</a:t>
          </a:r>
        </a:p>
      </dgm:t>
    </dgm:pt>
    <dgm:pt modelId="{A5102E4E-E676-4BFF-8E3D-2E2B254989EB}" type="sibTrans" cxnId="{AE67CCAE-23EB-4D0D-9C5A-437C0B52C1AD}">
      <dgm:prSet/>
      <dgm:spPr>
        <a:ln>
          <a:solidFill>
            <a:srgbClr val="ECB64F"/>
          </a:solidFill>
        </a:ln>
      </dgm:spPr>
      <dgm:t>
        <a:bodyPr/>
        <a:lstStyle/>
        <a:p>
          <a:endParaRPr lang="en-GB" sz="1800" b="1"/>
        </a:p>
      </dgm:t>
    </dgm:pt>
    <dgm:pt modelId="{6CE6A77A-709A-4D60-B72D-78028609481A}" type="parTrans" cxnId="{AE67CCAE-23EB-4D0D-9C5A-437C0B52C1AD}">
      <dgm:prSet/>
      <dgm:spPr/>
      <dgm:t>
        <a:bodyPr/>
        <a:lstStyle/>
        <a:p>
          <a:endParaRPr lang="en-GB" sz="1800" b="1"/>
        </a:p>
      </dgm:t>
    </dgm:pt>
    <dgm:pt modelId="{B5803FB1-B072-3046-9164-73CD44228E34}">
      <dgm:prSet phldrT="[Text]" custT="1"/>
      <dgm:spPr>
        <a:noFill/>
        <a:ln w="3175">
          <a:solidFill>
            <a:srgbClr val="ECB64F"/>
          </a:solidFill>
        </a:ln>
      </dgm:spPr>
      <dgm:t>
        <a:bodyPr/>
        <a:lstStyle/>
        <a:p>
          <a:r>
            <a:rPr lang="en-GB" sz="900" b="1" dirty="0"/>
            <a:t>Distribution </a:t>
          </a:r>
          <a:r>
            <a:rPr lang="en-GB" sz="900" b="1" dirty="0" err="1"/>
            <a:t>Center</a:t>
          </a:r>
          <a:endParaRPr lang="en-GB" sz="900" b="1" dirty="0"/>
        </a:p>
      </dgm:t>
    </dgm:pt>
    <dgm:pt modelId="{CFA5D7D5-8D92-044C-811B-4550879DA80C}" type="parTrans" cxnId="{C3D521FA-3CFF-5842-90FA-7452F4C694D3}">
      <dgm:prSet/>
      <dgm:spPr/>
      <dgm:t>
        <a:bodyPr/>
        <a:lstStyle/>
        <a:p>
          <a:endParaRPr lang="en-GB" sz="1800"/>
        </a:p>
      </dgm:t>
    </dgm:pt>
    <dgm:pt modelId="{16F4F09E-9452-264F-B5C6-5E07673CFD01}" type="sibTrans" cxnId="{C3D521FA-3CFF-5842-90FA-7452F4C694D3}">
      <dgm:prSet/>
      <dgm:spPr/>
      <dgm:t>
        <a:bodyPr/>
        <a:lstStyle/>
        <a:p>
          <a:endParaRPr lang="en-GB" sz="1800"/>
        </a:p>
      </dgm:t>
    </dgm:pt>
    <dgm:pt modelId="{71343C8E-4ECB-0746-916E-15A04EADBDCD}" type="pres">
      <dgm:prSet presAssocID="{E92288C8-5F67-453B-9705-C568091571AA}" presName="cycle" presStyleCnt="0">
        <dgm:presLayoutVars>
          <dgm:dir/>
          <dgm:resizeHandles val="exact"/>
        </dgm:presLayoutVars>
      </dgm:prSet>
      <dgm:spPr/>
    </dgm:pt>
    <dgm:pt modelId="{21ACE154-A51D-E64D-A2EF-055ADD00B9BA}" type="pres">
      <dgm:prSet presAssocID="{32E467DD-B536-46D4-9CD6-1458D82DD364}" presName="node" presStyleLbl="node1" presStyleIdx="0" presStyleCnt="7">
        <dgm:presLayoutVars>
          <dgm:bulletEnabled val="1"/>
        </dgm:presLayoutVars>
      </dgm:prSet>
      <dgm:spPr/>
    </dgm:pt>
    <dgm:pt modelId="{8684B0C8-85AD-0146-87BB-8BF1E6A71CE5}" type="pres">
      <dgm:prSet presAssocID="{D34106E6-7034-44BD-B996-168603D03C98}" presName="sibTrans" presStyleLbl="sibTrans2D1" presStyleIdx="0" presStyleCnt="7"/>
      <dgm:spPr/>
    </dgm:pt>
    <dgm:pt modelId="{50CB9B07-3724-C14A-A5DD-8F99AF5C684F}" type="pres">
      <dgm:prSet presAssocID="{D34106E6-7034-44BD-B996-168603D03C98}" presName="connectorText" presStyleLbl="sibTrans2D1" presStyleIdx="0" presStyleCnt="7"/>
      <dgm:spPr/>
    </dgm:pt>
    <dgm:pt modelId="{DB916F20-EF73-2446-9EC4-0E187442D2F8}" type="pres">
      <dgm:prSet presAssocID="{D5A44A71-DB36-AE42-BA32-118798E8F18A}" presName="node" presStyleLbl="node1" presStyleIdx="1" presStyleCnt="7">
        <dgm:presLayoutVars>
          <dgm:bulletEnabled val="1"/>
        </dgm:presLayoutVars>
      </dgm:prSet>
      <dgm:spPr/>
    </dgm:pt>
    <dgm:pt modelId="{22FA7084-2046-F04E-A3CD-8A04CB44FEBF}" type="pres">
      <dgm:prSet presAssocID="{24F1D634-99DD-3A44-9EF0-B4D383B75320}" presName="sibTrans" presStyleLbl="sibTrans2D1" presStyleIdx="1" presStyleCnt="7"/>
      <dgm:spPr/>
    </dgm:pt>
    <dgm:pt modelId="{37C7AFB7-6B8C-DF43-AD11-9DAEBEE0F970}" type="pres">
      <dgm:prSet presAssocID="{24F1D634-99DD-3A44-9EF0-B4D383B75320}" presName="connectorText" presStyleLbl="sibTrans2D1" presStyleIdx="1" presStyleCnt="7"/>
      <dgm:spPr/>
    </dgm:pt>
    <dgm:pt modelId="{37A7D746-07C5-C545-BAAC-9B62AA682600}" type="pres">
      <dgm:prSet presAssocID="{C79A7436-268C-4F1A-9763-9371F3885F2E}" presName="node" presStyleLbl="node1" presStyleIdx="2" presStyleCnt="7" custScaleX="105380" custScaleY="105380">
        <dgm:presLayoutVars>
          <dgm:bulletEnabled val="1"/>
        </dgm:presLayoutVars>
      </dgm:prSet>
      <dgm:spPr/>
    </dgm:pt>
    <dgm:pt modelId="{33C2DF56-98EB-3149-B594-F4A4FF7A0540}" type="pres">
      <dgm:prSet presAssocID="{E5653D68-4C5B-4519-86F2-044AD633C558}" presName="sibTrans" presStyleLbl="sibTrans2D1" presStyleIdx="2" presStyleCnt="7"/>
      <dgm:spPr/>
    </dgm:pt>
    <dgm:pt modelId="{9ADB5F96-3AC8-1B43-AFA7-AF96E1FD9848}" type="pres">
      <dgm:prSet presAssocID="{E5653D68-4C5B-4519-86F2-044AD633C558}" presName="connectorText" presStyleLbl="sibTrans2D1" presStyleIdx="2" presStyleCnt="7"/>
      <dgm:spPr/>
    </dgm:pt>
    <dgm:pt modelId="{5B30E3CB-3DF8-F348-BC44-5C5A500A95EC}" type="pres">
      <dgm:prSet presAssocID="{DD139624-1DD4-CD47-A91B-F16D6EE698F7}" presName="node" presStyleLbl="node1" presStyleIdx="3" presStyleCnt="7">
        <dgm:presLayoutVars>
          <dgm:bulletEnabled val="1"/>
        </dgm:presLayoutVars>
      </dgm:prSet>
      <dgm:spPr/>
    </dgm:pt>
    <dgm:pt modelId="{D7645D5F-266B-774D-8D1E-09193FDD8A21}" type="pres">
      <dgm:prSet presAssocID="{95B3E745-594D-E645-B5EE-F48477E2527B}" presName="sibTrans" presStyleLbl="sibTrans2D1" presStyleIdx="3" presStyleCnt="7"/>
      <dgm:spPr/>
    </dgm:pt>
    <dgm:pt modelId="{1A59566F-E4F1-4945-AD36-5171105D20A1}" type="pres">
      <dgm:prSet presAssocID="{95B3E745-594D-E645-B5EE-F48477E2527B}" presName="connectorText" presStyleLbl="sibTrans2D1" presStyleIdx="3" presStyleCnt="7"/>
      <dgm:spPr/>
    </dgm:pt>
    <dgm:pt modelId="{644D0CD0-B130-D249-8729-603234E734CC}" type="pres">
      <dgm:prSet presAssocID="{B5803FB1-B072-3046-9164-73CD44228E34}" presName="node" presStyleLbl="node1" presStyleIdx="4" presStyleCnt="7">
        <dgm:presLayoutVars>
          <dgm:bulletEnabled val="1"/>
        </dgm:presLayoutVars>
      </dgm:prSet>
      <dgm:spPr/>
    </dgm:pt>
    <dgm:pt modelId="{4112015F-B37B-5644-A794-5EE593A133A0}" type="pres">
      <dgm:prSet presAssocID="{16F4F09E-9452-264F-B5C6-5E07673CFD01}" presName="sibTrans" presStyleLbl="sibTrans2D1" presStyleIdx="4" presStyleCnt="7"/>
      <dgm:spPr/>
    </dgm:pt>
    <dgm:pt modelId="{B5FAF4F2-2365-EC40-B303-611B93B2A6B6}" type="pres">
      <dgm:prSet presAssocID="{16F4F09E-9452-264F-B5C6-5E07673CFD01}" presName="connectorText" presStyleLbl="sibTrans2D1" presStyleIdx="4" presStyleCnt="7"/>
      <dgm:spPr/>
    </dgm:pt>
    <dgm:pt modelId="{F315DEF0-ABEC-0343-851A-106483154683}" type="pres">
      <dgm:prSet presAssocID="{D021C9C8-7B72-4466-B976-D942576D485E}" presName="node" presStyleLbl="node1" presStyleIdx="5" presStyleCnt="7">
        <dgm:presLayoutVars>
          <dgm:bulletEnabled val="1"/>
        </dgm:presLayoutVars>
      </dgm:prSet>
      <dgm:spPr/>
    </dgm:pt>
    <dgm:pt modelId="{BD8C8BA1-2607-B747-9486-AB199F6E5F21}" type="pres">
      <dgm:prSet presAssocID="{A5102E4E-E676-4BFF-8E3D-2E2B254989EB}" presName="sibTrans" presStyleLbl="sibTrans2D1" presStyleIdx="5" presStyleCnt="7"/>
      <dgm:spPr/>
    </dgm:pt>
    <dgm:pt modelId="{7669E5FF-8E4B-7340-87C6-9CD302A34D1A}" type="pres">
      <dgm:prSet presAssocID="{A5102E4E-E676-4BFF-8E3D-2E2B254989EB}" presName="connectorText" presStyleLbl="sibTrans2D1" presStyleIdx="5" presStyleCnt="7"/>
      <dgm:spPr/>
    </dgm:pt>
    <dgm:pt modelId="{65ED8AA6-622B-D545-84DC-DFBC46CFE9F3}" type="pres">
      <dgm:prSet presAssocID="{536A3501-90F3-4509-B0B7-46FE9AF09CB8}" presName="node" presStyleLbl="node1" presStyleIdx="6" presStyleCnt="7">
        <dgm:presLayoutVars>
          <dgm:bulletEnabled val="1"/>
        </dgm:presLayoutVars>
      </dgm:prSet>
      <dgm:spPr/>
    </dgm:pt>
    <dgm:pt modelId="{30E7C5F2-498D-F943-B2F2-472CF3D75BE3}" type="pres">
      <dgm:prSet presAssocID="{06046E0E-AA5F-4E6C-8F31-0A84572AB5F3}" presName="sibTrans" presStyleLbl="sibTrans2D1" presStyleIdx="6" presStyleCnt="7"/>
      <dgm:spPr/>
    </dgm:pt>
    <dgm:pt modelId="{CAEF55EF-B629-D944-B44F-6609A7858700}" type="pres">
      <dgm:prSet presAssocID="{06046E0E-AA5F-4E6C-8F31-0A84572AB5F3}" presName="connectorText" presStyleLbl="sibTrans2D1" presStyleIdx="6" presStyleCnt="7"/>
      <dgm:spPr/>
    </dgm:pt>
  </dgm:ptLst>
  <dgm:cxnLst>
    <dgm:cxn modelId="{EF3E6A01-32BD-8C4B-A7F2-AB33E9E0B4BA}" type="presOf" srcId="{06046E0E-AA5F-4E6C-8F31-0A84572AB5F3}" destId="{30E7C5F2-498D-F943-B2F2-472CF3D75BE3}" srcOrd="0" destOrd="0" presId="urn:microsoft.com/office/officeart/2005/8/layout/cycle2"/>
    <dgm:cxn modelId="{9BA4A817-0AD1-984F-895C-04BC940FDE3F}" type="presOf" srcId="{32E467DD-B536-46D4-9CD6-1458D82DD364}" destId="{21ACE154-A51D-E64D-A2EF-055ADD00B9BA}" srcOrd="0" destOrd="0" presId="urn:microsoft.com/office/officeart/2005/8/layout/cycle2"/>
    <dgm:cxn modelId="{E602341F-E3A3-6E48-A787-6D0C2FBFE34D}" type="presOf" srcId="{C79A7436-268C-4F1A-9763-9371F3885F2E}" destId="{37A7D746-07C5-C545-BAAC-9B62AA682600}" srcOrd="0" destOrd="0" presId="urn:microsoft.com/office/officeart/2005/8/layout/cycle2"/>
    <dgm:cxn modelId="{4962C320-B377-2B46-BF41-EA227083DE6A}" type="presOf" srcId="{A5102E4E-E676-4BFF-8E3D-2E2B254989EB}" destId="{7669E5FF-8E4B-7340-87C6-9CD302A34D1A}" srcOrd="1" destOrd="0" presId="urn:microsoft.com/office/officeart/2005/8/layout/cycle2"/>
    <dgm:cxn modelId="{363CFB20-C469-C549-BE6C-1DF4412BF579}" type="presOf" srcId="{95B3E745-594D-E645-B5EE-F48477E2527B}" destId="{D7645D5F-266B-774D-8D1E-09193FDD8A21}" srcOrd="0" destOrd="0" presId="urn:microsoft.com/office/officeart/2005/8/layout/cycle2"/>
    <dgm:cxn modelId="{B54ADD37-FBCE-354C-BDEA-50CB14B2DCE7}" type="presOf" srcId="{D34106E6-7034-44BD-B996-168603D03C98}" destId="{8684B0C8-85AD-0146-87BB-8BF1E6A71CE5}" srcOrd="0" destOrd="0" presId="urn:microsoft.com/office/officeart/2005/8/layout/cycle2"/>
    <dgm:cxn modelId="{B4A29343-CDB2-1A46-AF3A-68DAA0CD129B}" type="presOf" srcId="{06046E0E-AA5F-4E6C-8F31-0A84572AB5F3}" destId="{CAEF55EF-B629-D944-B44F-6609A7858700}" srcOrd="1" destOrd="0" presId="urn:microsoft.com/office/officeart/2005/8/layout/cycle2"/>
    <dgm:cxn modelId="{8802FB52-C98B-4720-9A98-91D611E0BE45}" srcId="{E92288C8-5F67-453B-9705-C568091571AA}" destId="{536A3501-90F3-4509-B0B7-46FE9AF09CB8}" srcOrd="6" destOrd="0" parTransId="{A3E0A1B6-C4A5-4EC7-8E7D-1DBE722C36B8}" sibTransId="{06046E0E-AA5F-4E6C-8F31-0A84572AB5F3}"/>
    <dgm:cxn modelId="{4D62E15F-3E90-984C-81F1-D47C0DFDADAF}" srcId="{E92288C8-5F67-453B-9705-C568091571AA}" destId="{D5A44A71-DB36-AE42-BA32-118798E8F18A}" srcOrd="1" destOrd="0" parTransId="{EF2FAFC2-DEDD-7C43-859E-0C4F0E914CD4}" sibTransId="{24F1D634-99DD-3A44-9EF0-B4D383B75320}"/>
    <dgm:cxn modelId="{0145B66C-FE30-447C-82C4-EB5DB1B3907C}" srcId="{E92288C8-5F67-453B-9705-C568091571AA}" destId="{C79A7436-268C-4F1A-9763-9371F3885F2E}" srcOrd="2" destOrd="0" parTransId="{3A8BACA4-1094-48B9-B4C5-382EAA412C9C}" sibTransId="{E5653D68-4C5B-4519-86F2-044AD633C558}"/>
    <dgm:cxn modelId="{C63B3D84-BF1A-AE4C-9776-21AB05971DC2}" type="presOf" srcId="{E5653D68-4C5B-4519-86F2-044AD633C558}" destId="{9ADB5F96-3AC8-1B43-AFA7-AF96E1FD9848}" srcOrd="1" destOrd="0" presId="urn:microsoft.com/office/officeart/2005/8/layout/cycle2"/>
    <dgm:cxn modelId="{ED7AE787-1E94-ED42-BD1A-0248E3FDF75A}" type="presOf" srcId="{16F4F09E-9452-264F-B5C6-5E07673CFD01}" destId="{B5FAF4F2-2365-EC40-B303-611B93B2A6B6}" srcOrd="1" destOrd="0" presId="urn:microsoft.com/office/officeart/2005/8/layout/cycle2"/>
    <dgm:cxn modelId="{2F6A47A0-C5EF-1746-B9CC-736D89B05E78}" type="presOf" srcId="{16F4F09E-9452-264F-B5C6-5E07673CFD01}" destId="{4112015F-B37B-5644-A794-5EE593A133A0}" srcOrd="0" destOrd="0" presId="urn:microsoft.com/office/officeart/2005/8/layout/cycle2"/>
    <dgm:cxn modelId="{809360A6-4878-8745-87BD-FD7DCEAC611C}" type="presOf" srcId="{E92288C8-5F67-453B-9705-C568091571AA}" destId="{71343C8E-4ECB-0746-916E-15A04EADBDCD}" srcOrd="0" destOrd="0" presId="urn:microsoft.com/office/officeart/2005/8/layout/cycle2"/>
    <dgm:cxn modelId="{AE67CCAE-23EB-4D0D-9C5A-437C0B52C1AD}" srcId="{E92288C8-5F67-453B-9705-C568091571AA}" destId="{D021C9C8-7B72-4466-B976-D942576D485E}" srcOrd="5" destOrd="0" parTransId="{6CE6A77A-709A-4D60-B72D-78028609481A}" sibTransId="{A5102E4E-E676-4BFF-8E3D-2E2B254989EB}"/>
    <dgm:cxn modelId="{ED02ACB4-F7B9-7549-8BEE-4EA718FAB4FA}" type="presOf" srcId="{95B3E745-594D-E645-B5EE-F48477E2527B}" destId="{1A59566F-E4F1-4945-AD36-5171105D20A1}" srcOrd="1" destOrd="0" presId="urn:microsoft.com/office/officeart/2005/8/layout/cycle2"/>
    <dgm:cxn modelId="{9F8AE1B7-7732-9243-802E-4BB8672B0CC5}" type="presOf" srcId="{24F1D634-99DD-3A44-9EF0-B4D383B75320}" destId="{22FA7084-2046-F04E-A3CD-8A04CB44FEBF}" srcOrd="0" destOrd="0" presId="urn:microsoft.com/office/officeart/2005/8/layout/cycle2"/>
    <dgm:cxn modelId="{4F2B89BD-CD81-4687-8181-8D0857DEB55D}" srcId="{E92288C8-5F67-453B-9705-C568091571AA}" destId="{32E467DD-B536-46D4-9CD6-1458D82DD364}" srcOrd="0" destOrd="0" parTransId="{271C2C9E-D973-45B0-A6FE-D0BE974B3DF1}" sibTransId="{D34106E6-7034-44BD-B996-168603D03C98}"/>
    <dgm:cxn modelId="{5F4758D4-07D8-4F4D-8EB8-17831BA366DA}" type="presOf" srcId="{E5653D68-4C5B-4519-86F2-044AD633C558}" destId="{33C2DF56-98EB-3149-B594-F4A4FF7A0540}" srcOrd="0" destOrd="0" presId="urn:microsoft.com/office/officeart/2005/8/layout/cycle2"/>
    <dgm:cxn modelId="{37E370D4-53F9-3149-B3BD-DBB657A9EF9D}" type="presOf" srcId="{24F1D634-99DD-3A44-9EF0-B4D383B75320}" destId="{37C7AFB7-6B8C-DF43-AD11-9DAEBEE0F970}" srcOrd="1" destOrd="0" presId="urn:microsoft.com/office/officeart/2005/8/layout/cycle2"/>
    <dgm:cxn modelId="{FAEC62E1-A60E-264A-B5A2-E7F298219611}" type="presOf" srcId="{D5A44A71-DB36-AE42-BA32-118798E8F18A}" destId="{DB916F20-EF73-2446-9EC4-0E187442D2F8}" srcOrd="0" destOrd="0" presId="urn:microsoft.com/office/officeart/2005/8/layout/cycle2"/>
    <dgm:cxn modelId="{A0679DE1-F7A4-6042-B509-A554122CD15A}" type="presOf" srcId="{A5102E4E-E676-4BFF-8E3D-2E2B254989EB}" destId="{BD8C8BA1-2607-B747-9486-AB199F6E5F21}" srcOrd="0" destOrd="0" presId="urn:microsoft.com/office/officeart/2005/8/layout/cycle2"/>
    <dgm:cxn modelId="{C00A10E2-2993-2040-A552-0D439E9F4362}" type="presOf" srcId="{DD139624-1DD4-CD47-A91B-F16D6EE698F7}" destId="{5B30E3CB-3DF8-F348-BC44-5C5A500A95EC}" srcOrd="0" destOrd="0" presId="urn:microsoft.com/office/officeart/2005/8/layout/cycle2"/>
    <dgm:cxn modelId="{EB5E3DEA-A2C0-B343-B79B-4646F187E170}" srcId="{E92288C8-5F67-453B-9705-C568091571AA}" destId="{DD139624-1DD4-CD47-A91B-F16D6EE698F7}" srcOrd="3" destOrd="0" parTransId="{023FB38A-0C36-F44C-A123-2741DBB49E40}" sibTransId="{95B3E745-594D-E645-B5EE-F48477E2527B}"/>
    <dgm:cxn modelId="{BE0098EE-5DE2-8042-9A21-6CCDC36FB2E1}" type="presOf" srcId="{D021C9C8-7B72-4466-B976-D942576D485E}" destId="{F315DEF0-ABEC-0343-851A-106483154683}" srcOrd="0" destOrd="0" presId="urn:microsoft.com/office/officeart/2005/8/layout/cycle2"/>
    <dgm:cxn modelId="{515FABF7-8C34-2648-99F4-8F25AB8768CD}" type="presOf" srcId="{D34106E6-7034-44BD-B996-168603D03C98}" destId="{50CB9B07-3724-C14A-A5DD-8F99AF5C684F}" srcOrd="1" destOrd="0" presId="urn:microsoft.com/office/officeart/2005/8/layout/cycle2"/>
    <dgm:cxn modelId="{9E0D15FA-63DC-5A41-BC62-9116AE9EDCCF}" type="presOf" srcId="{536A3501-90F3-4509-B0B7-46FE9AF09CB8}" destId="{65ED8AA6-622B-D545-84DC-DFBC46CFE9F3}" srcOrd="0" destOrd="0" presId="urn:microsoft.com/office/officeart/2005/8/layout/cycle2"/>
    <dgm:cxn modelId="{C3D521FA-3CFF-5842-90FA-7452F4C694D3}" srcId="{E92288C8-5F67-453B-9705-C568091571AA}" destId="{B5803FB1-B072-3046-9164-73CD44228E34}" srcOrd="4" destOrd="0" parTransId="{CFA5D7D5-8D92-044C-811B-4550879DA80C}" sibTransId="{16F4F09E-9452-264F-B5C6-5E07673CFD01}"/>
    <dgm:cxn modelId="{1D9781FA-237B-1247-B7EB-332BB24EF76D}" type="presOf" srcId="{B5803FB1-B072-3046-9164-73CD44228E34}" destId="{644D0CD0-B130-D249-8729-603234E734CC}" srcOrd="0" destOrd="0" presId="urn:microsoft.com/office/officeart/2005/8/layout/cycle2"/>
    <dgm:cxn modelId="{C4539512-E62D-AE4E-B7D5-E0DFE7173B0B}" type="presParOf" srcId="{71343C8E-4ECB-0746-916E-15A04EADBDCD}" destId="{21ACE154-A51D-E64D-A2EF-055ADD00B9BA}" srcOrd="0" destOrd="0" presId="urn:microsoft.com/office/officeart/2005/8/layout/cycle2"/>
    <dgm:cxn modelId="{AC24C90E-D821-9D40-8BDF-98ECEE40CF26}" type="presParOf" srcId="{71343C8E-4ECB-0746-916E-15A04EADBDCD}" destId="{8684B0C8-85AD-0146-87BB-8BF1E6A71CE5}" srcOrd="1" destOrd="0" presId="urn:microsoft.com/office/officeart/2005/8/layout/cycle2"/>
    <dgm:cxn modelId="{3047884D-FB3A-5243-9B15-463686547BF6}" type="presParOf" srcId="{8684B0C8-85AD-0146-87BB-8BF1E6A71CE5}" destId="{50CB9B07-3724-C14A-A5DD-8F99AF5C684F}" srcOrd="0" destOrd="0" presId="urn:microsoft.com/office/officeart/2005/8/layout/cycle2"/>
    <dgm:cxn modelId="{7B7B72FB-2B07-CE4E-B0E3-1F7299B5D392}" type="presParOf" srcId="{71343C8E-4ECB-0746-916E-15A04EADBDCD}" destId="{DB916F20-EF73-2446-9EC4-0E187442D2F8}" srcOrd="2" destOrd="0" presId="urn:microsoft.com/office/officeart/2005/8/layout/cycle2"/>
    <dgm:cxn modelId="{8A8EADE2-E154-7548-BD5F-F30A3731A668}" type="presParOf" srcId="{71343C8E-4ECB-0746-916E-15A04EADBDCD}" destId="{22FA7084-2046-F04E-A3CD-8A04CB44FEBF}" srcOrd="3" destOrd="0" presId="urn:microsoft.com/office/officeart/2005/8/layout/cycle2"/>
    <dgm:cxn modelId="{019A4EFE-3A66-3B4D-9134-DBF4B31266BB}" type="presParOf" srcId="{22FA7084-2046-F04E-A3CD-8A04CB44FEBF}" destId="{37C7AFB7-6B8C-DF43-AD11-9DAEBEE0F970}" srcOrd="0" destOrd="0" presId="urn:microsoft.com/office/officeart/2005/8/layout/cycle2"/>
    <dgm:cxn modelId="{542A466D-0993-1043-8E05-9BFBE3B8ACAC}" type="presParOf" srcId="{71343C8E-4ECB-0746-916E-15A04EADBDCD}" destId="{37A7D746-07C5-C545-BAAC-9B62AA682600}" srcOrd="4" destOrd="0" presId="urn:microsoft.com/office/officeart/2005/8/layout/cycle2"/>
    <dgm:cxn modelId="{01E6CAA4-A6C2-9641-B4CA-0C729F7A0EC0}" type="presParOf" srcId="{71343C8E-4ECB-0746-916E-15A04EADBDCD}" destId="{33C2DF56-98EB-3149-B594-F4A4FF7A0540}" srcOrd="5" destOrd="0" presId="urn:microsoft.com/office/officeart/2005/8/layout/cycle2"/>
    <dgm:cxn modelId="{F5E5F62E-5739-DA48-9394-0AF55E715D86}" type="presParOf" srcId="{33C2DF56-98EB-3149-B594-F4A4FF7A0540}" destId="{9ADB5F96-3AC8-1B43-AFA7-AF96E1FD9848}" srcOrd="0" destOrd="0" presId="urn:microsoft.com/office/officeart/2005/8/layout/cycle2"/>
    <dgm:cxn modelId="{3D595597-E2C1-6A4C-8966-D9DB9B48739D}" type="presParOf" srcId="{71343C8E-4ECB-0746-916E-15A04EADBDCD}" destId="{5B30E3CB-3DF8-F348-BC44-5C5A500A95EC}" srcOrd="6" destOrd="0" presId="urn:microsoft.com/office/officeart/2005/8/layout/cycle2"/>
    <dgm:cxn modelId="{7981F06B-E47C-514F-A645-7DC739A1EBD4}" type="presParOf" srcId="{71343C8E-4ECB-0746-916E-15A04EADBDCD}" destId="{D7645D5F-266B-774D-8D1E-09193FDD8A21}" srcOrd="7" destOrd="0" presId="urn:microsoft.com/office/officeart/2005/8/layout/cycle2"/>
    <dgm:cxn modelId="{274E0736-396E-2F4E-AB93-55D01968EB1E}" type="presParOf" srcId="{D7645D5F-266B-774D-8D1E-09193FDD8A21}" destId="{1A59566F-E4F1-4945-AD36-5171105D20A1}" srcOrd="0" destOrd="0" presId="urn:microsoft.com/office/officeart/2005/8/layout/cycle2"/>
    <dgm:cxn modelId="{A6777469-5C9D-7540-8551-E4FA315A2983}" type="presParOf" srcId="{71343C8E-4ECB-0746-916E-15A04EADBDCD}" destId="{644D0CD0-B130-D249-8729-603234E734CC}" srcOrd="8" destOrd="0" presId="urn:microsoft.com/office/officeart/2005/8/layout/cycle2"/>
    <dgm:cxn modelId="{C3E5AA4D-E771-7C4C-B7BB-EC04F4506A3F}" type="presParOf" srcId="{71343C8E-4ECB-0746-916E-15A04EADBDCD}" destId="{4112015F-B37B-5644-A794-5EE593A133A0}" srcOrd="9" destOrd="0" presId="urn:microsoft.com/office/officeart/2005/8/layout/cycle2"/>
    <dgm:cxn modelId="{AE849D04-82A6-4945-B643-689C7A558A45}" type="presParOf" srcId="{4112015F-B37B-5644-A794-5EE593A133A0}" destId="{B5FAF4F2-2365-EC40-B303-611B93B2A6B6}" srcOrd="0" destOrd="0" presId="urn:microsoft.com/office/officeart/2005/8/layout/cycle2"/>
    <dgm:cxn modelId="{B0BCE33E-EBF2-DE47-BC9F-D899605EC3D3}" type="presParOf" srcId="{71343C8E-4ECB-0746-916E-15A04EADBDCD}" destId="{F315DEF0-ABEC-0343-851A-106483154683}" srcOrd="10" destOrd="0" presId="urn:microsoft.com/office/officeart/2005/8/layout/cycle2"/>
    <dgm:cxn modelId="{6A8EBE00-2080-6743-8951-F4B7FD09228D}" type="presParOf" srcId="{71343C8E-4ECB-0746-916E-15A04EADBDCD}" destId="{BD8C8BA1-2607-B747-9486-AB199F6E5F21}" srcOrd="11" destOrd="0" presId="urn:microsoft.com/office/officeart/2005/8/layout/cycle2"/>
    <dgm:cxn modelId="{0CE976D5-71B5-DB42-BA10-7739A533249C}" type="presParOf" srcId="{BD8C8BA1-2607-B747-9486-AB199F6E5F21}" destId="{7669E5FF-8E4B-7340-87C6-9CD302A34D1A}" srcOrd="0" destOrd="0" presId="urn:microsoft.com/office/officeart/2005/8/layout/cycle2"/>
    <dgm:cxn modelId="{D70C2FB3-288C-6546-984D-43D7258C3391}" type="presParOf" srcId="{71343C8E-4ECB-0746-916E-15A04EADBDCD}" destId="{65ED8AA6-622B-D545-84DC-DFBC46CFE9F3}" srcOrd="12" destOrd="0" presId="urn:microsoft.com/office/officeart/2005/8/layout/cycle2"/>
    <dgm:cxn modelId="{A6292B20-75FD-C545-8CCE-0E7BA44D5D5C}" type="presParOf" srcId="{71343C8E-4ECB-0746-916E-15A04EADBDCD}" destId="{30E7C5F2-498D-F943-B2F2-472CF3D75BE3}" srcOrd="13" destOrd="0" presId="urn:microsoft.com/office/officeart/2005/8/layout/cycle2"/>
    <dgm:cxn modelId="{B7CA846B-C649-EC4F-A207-C07A329B18E8}" type="presParOf" srcId="{30E7C5F2-498D-F943-B2F2-472CF3D75BE3}" destId="{CAEF55EF-B629-D944-B44F-6609A7858700}"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FD644A-BB48-4CB6-8EF0-333FE33EF26D}"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fr-CH"/>
        </a:p>
      </dgm:t>
    </dgm:pt>
    <dgm:pt modelId="{466ED1AB-822C-4654-BE23-4D6BD6A299D7}">
      <dgm:prSet phldrT="[Text]" custT="1"/>
      <dgm:spPr/>
      <dgm:t>
        <a:bodyPr/>
        <a:lstStyle/>
        <a:p>
          <a:r>
            <a:rPr lang="fr-CH" sz="600" b="1">
              <a:solidFill>
                <a:schemeClr val="tx1"/>
              </a:solidFill>
            </a:rPr>
            <a:t>RISK</a:t>
          </a:r>
        </a:p>
      </dgm:t>
    </dgm:pt>
    <dgm:pt modelId="{09F32B41-4729-4D44-BF74-ABDDC29903C8}" type="parTrans" cxnId="{5F5D8FAD-3F74-47A7-BDB5-93A9E2BA00FE}">
      <dgm:prSet/>
      <dgm:spPr/>
      <dgm:t>
        <a:bodyPr/>
        <a:lstStyle/>
        <a:p>
          <a:endParaRPr lang="fr-CH" sz="2000">
            <a:solidFill>
              <a:schemeClr val="bg1"/>
            </a:solidFill>
          </a:endParaRPr>
        </a:p>
      </dgm:t>
    </dgm:pt>
    <dgm:pt modelId="{FAB0C3B6-B28D-48A1-B55A-4559B2C1BF5C}" type="sibTrans" cxnId="{5F5D8FAD-3F74-47A7-BDB5-93A9E2BA00FE}">
      <dgm:prSet/>
      <dgm:spPr/>
      <dgm:t>
        <a:bodyPr/>
        <a:lstStyle/>
        <a:p>
          <a:endParaRPr lang="fr-CH" sz="2000">
            <a:solidFill>
              <a:schemeClr val="bg1"/>
            </a:solidFill>
          </a:endParaRPr>
        </a:p>
      </dgm:t>
    </dgm:pt>
    <dgm:pt modelId="{3B238903-2278-4325-8974-2D2A97430333}" type="asst">
      <dgm:prSet phldrT="[Text]" custT="1"/>
      <dgm:spPr/>
      <dgm:t>
        <a:bodyPr/>
        <a:lstStyle/>
        <a:p>
          <a:r>
            <a:rPr lang="fr-CH" sz="600" b="1" dirty="0">
              <a:solidFill>
                <a:schemeClr val="tx1"/>
              </a:solidFill>
            </a:rPr>
            <a:t>LEF</a:t>
          </a:r>
        </a:p>
      </dgm:t>
    </dgm:pt>
    <dgm:pt modelId="{04A2BB37-A8E0-4762-9133-2F8F55C12D73}" type="parTrans" cxnId="{A1CACC1E-81A6-44D3-A231-F793F830653F}">
      <dgm:prSet/>
      <dgm:spPr/>
      <dgm:t>
        <a:bodyPr/>
        <a:lstStyle/>
        <a:p>
          <a:endParaRPr lang="fr-CH" sz="2000">
            <a:solidFill>
              <a:schemeClr val="bg1"/>
            </a:solidFill>
          </a:endParaRPr>
        </a:p>
      </dgm:t>
    </dgm:pt>
    <dgm:pt modelId="{63F2C10C-B523-46A7-AAF4-D49199C703DA}" type="sibTrans" cxnId="{A1CACC1E-81A6-44D3-A231-F793F830653F}">
      <dgm:prSet/>
      <dgm:spPr/>
      <dgm:t>
        <a:bodyPr/>
        <a:lstStyle/>
        <a:p>
          <a:endParaRPr lang="fr-CH" sz="2000">
            <a:solidFill>
              <a:schemeClr val="bg1"/>
            </a:solidFill>
          </a:endParaRPr>
        </a:p>
      </dgm:t>
    </dgm:pt>
    <dgm:pt modelId="{AE5D2833-BD90-4149-A8DE-F961505DFC70}" type="asst">
      <dgm:prSet phldrT="[Text]" custT="1"/>
      <dgm:spPr/>
      <dgm:t>
        <a:bodyPr/>
        <a:lstStyle/>
        <a:p>
          <a:r>
            <a:rPr lang="fr-CH" sz="600" dirty="0">
              <a:solidFill>
                <a:schemeClr val="bg1"/>
              </a:solidFill>
            </a:rPr>
            <a:t>LM</a:t>
          </a:r>
        </a:p>
      </dgm:t>
    </dgm:pt>
    <dgm:pt modelId="{FC085C60-9460-4FC2-9F8B-4C86A53A2FFD}" type="parTrans" cxnId="{A2C67F52-D396-4E21-B439-AFF5ACDBFD91}">
      <dgm:prSet/>
      <dgm:spPr/>
      <dgm:t>
        <a:bodyPr/>
        <a:lstStyle/>
        <a:p>
          <a:endParaRPr lang="fr-CH" sz="2000">
            <a:solidFill>
              <a:schemeClr val="bg1"/>
            </a:solidFill>
          </a:endParaRPr>
        </a:p>
      </dgm:t>
    </dgm:pt>
    <dgm:pt modelId="{176799A4-1838-4050-A4EC-5B1F5EA1B254}" type="sibTrans" cxnId="{A2C67F52-D396-4E21-B439-AFF5ACDBFD91}">
      <dgm:prSet/>
      <dgm:spPr/>
      <dgm:t>
        <a:bodyPr/>
        <a:lstStyle/>
        <a:p>
          <a:endParaRPr lang="fr-CH" sz="2000">
            <a:solidFill>
              <a:schemeClr val="bg1"/>
            </a:solidFill>
          </a:endParaRPr>
        </a:p>
      </dgm:t>
    </dgm:pt>
    <dgm:pt modelId="{F2467B4A-877C-4016-8BDF-C920414DA192}" type="pres">
      <dgm:prSet presAssocID="{59FD644A-BB48-4CB6-8EF0-333FE33EF26D}" presName="Name0" presStyleCnt="0">
        <dgm:presLayoutVars>
          <dgm:orgChart val="1"/>
          <dgm:chPref val="1"/>
          <dgm:dir/>
          <dgm:animOne val="branch"/>
          <dgm:animLvl val="lvl"/>
          <dgm:resizeHandles/>
        </dgm:presLayoutVars>
      </dgm:prSet>
      <dgm:spPr/>
    </dgm:pt>
    <dgm:pt modelId="{C769DFB6-37EB-4AFC-A29E-12C26223530C}" type="pres">
      <dgm:prSet presAssocID="{466ED1AB-822C-4654-BE23-4D6BD6A299D7}" presName="hierRoot1" presStyleCnt="0">
        <dgm:presLayoutVars>
          <dgm:hierBranch val="init"/>
        </dgm:presLayoutVars>
      </dgm:prSet>
      <dgm:spPr/>
    </dgm:pt>
    <dgm:pt modelId="{5D9C7E76-827C-4FAC-968D-37D8B5729ACE}" type="pres">
      <dgm:prSet presAssocID="{466ED1AB-822C-4654-BE23-4D6BD6A299D7}" presName="rootComposite1" presStyleCnt="0"/>
      <dgm:spPr/>
    </dgm:pt>
    <dgm:pt modelId="{37CBB2D4-E81A-453A-B60C-48D71F8BB888}" type="pres">
      <dgm:prSet presAssocID="{466ED1AB-822C-4654-BE23-4D6BD6A299D7}" presName="rootText1" presStyleLbl="alignAcc1" presStyleIdx="0" presStyleCnt="0">
        <dgm:presLayoutVars>
          <dgm:chPref val="3"/>
        </dgm:presLayoutVars>
      </dgm:prSet>
      <dgm:spPr/>
    </dgm:pt>
    <dgm:pt modelId="{3EAA6BFC-3FC3-48FC-8BCB-74E3AE3DA3D5}" type="pres">
      <dgm:prSet presAssocID="{466ED1AB-822C-4654-BE23-4D6BD6A299D7}" presName="topArc1" presStyleLbl="parChTrans1D1" presStyleIdx="0" presStyleCnt="6"/>
      <dgm:spPr>
        <a:prstGeom prst="ellipse">
          <a:avLst/>
        </a:prstGeom>
        <a:solidFill>
          <a:srgbClr val="F2C249"/>
        </a:solidFill>
      </dgm:spPr>
    </dgm:pt>
    <dgm:pt modelId="{A977C15B-F2D0-4089-B5B4-8E1668315ADF}" type="pres">
      <dgm:prSet presAssocID="{466ED1AB-822C-4654-BE23-4D6BD6A299D7}" presName="bottomArc1" presStyleLbl="parChTrans1D1" presStyleIdx="1" presStyleCnt="6"/>
      <dgm:spPr>
        <a:solidFill>
          <a:srgbClr val="FFC830"/>
        </a:solidFill>
      </dgm:spPr>
    </dgm:pt>
    <dgm:pt modelId="{74DDC106-3C13-4B06-AB63-CC7EB756031A}" type="pres">
      <dgm:prSet presAssocID="{466ED1AB-822C-4654-BE23-4D6BD6A299D7}" presName="topConnNode1" presStyleLbl="node1" presStyleIdx="0" presStyleCnt="0"/>
      <dgm:spPr/>
    </dgm:pt>
    <dgm:pt modelId="{614BA07E-FEBC-4974-99AD-DB81E1A6AD20}" type="pres">
      <dgm:prSet presAssocID="{466ED1AB-822C-4654-BE23-4D6BD6A299D7}" presName="hierChild2" presStyleCnt="0"/>
      <dgm:spPr/>
    </dgm:pt>
    <dgm:pt modelId="{438978F7-F482-4D3E-BC52-D5F5385FFF7D}" type="pres">
      <dgm:prSet presAssocID="{466ED1AB-822C-4654-BE23-4D6BD6A299D7}" presName="hierChild3" presStyleCnt="0"/>
      <dgm:spPr/>
    </dgm:pt>
    <dgm:pt modelId="{19B6C334-8F39-49D4-90BD-8D8D5A4CB30A}" type="pres">
      <dgm:prSet presAssocID="{04A2BB37-A8E0-4762-9133-2F8F55C12D73}" presName="Name101" presStyleLbl="parChTrans1D2" presStyleIdx="0" presStyleCnt="2"/>
      <dgm:spPr/>
    </dgm:pt>
    <dgm:pt modelId="{7BE2C29E-A4EB-498E-9043-CC31564293A7}" type="pres">
      <dgm:prSet presAssocID="{3B238903-2278-4325-8974-2D2A97430333}" presName="hierRoot3" presStyleCnt="0">
        <dgm:presLayoutVars>
          <dgm:hierBranch val="init"/>
        </dgm:presLayoutVars>
      </dgm:prSet>
      <dgm:spPr/>
    </dgm:pt>
    <dgm:pt modelId="{E6CC29C3-A3A8-4B69-B182-FD5801AD2026}" type="pres">
      <dgm:prSet presAssocID="{3B238903-2278-4325-8974-2D2A97430333}" presName="rootComposite3" presStyleCnt="0"/>
      <dgm:spPr/>
    </dgm:pt>
    <dgm:pt modelId="{CE06EEE3-4584-4D0A-9F71-DF024A6CD643}" type="pres">
      <dgm:prSet presAssocID="{3B238903-2278-4325-8974-2D2A97430333}" presName="rootText3" presStyleLbl="alignAcc1" presStyleIdx="0" presStyleCnt="0">
        <dgm:presLayoutVars>
          <dgm:chPref val="3"/>
        </dgm:presLayoutVars>
      </dgm:prSet>
      <dgm:spPr/>
    </dgm:pt>
    <dgm:pt modelId="{4E41B4CE-ACB0-4A63-9096-0AFDF207C203}" type="pres">
      <dgm:prSet presAssocID="{3B238903-2278-4325-8974-2D2A97430333}" presName="topArc3" presStyleLbl="parChTrans1D1" presStyleIdx="2" presStyleCnt="6"/>
      <dgm:spPr>
        <a:prstGeom prst="ellipse">
          <a:avLst/>
        </a:prstGeom>
        <a:solidFill>
          <a:srgbClr val="F2C249"/>
        </a:solidFill>
      </dgm:spPr>
    </dgm:pt>
    <dgm:pt modelId="{C0EF5510-9F5B-48D9-A768-E4EDBCD579B7}" type="pres">
      <dgm:prSet presAssocID="{3B238903-2278-4325-8974-2D2A97430333}" presName="bottomArc3" presStyleLbl="parChTrans1D1" presStyleIdx="3" presStyleCnt="6"/>
      <dgm:spPr/>
    </dgm:pt>
    <dgm:pt modelId="{01F60ED7-554D-4A3A-984F-964DB94D600A}" type="pres">
      <dgm:prSet presAssocID="{3B238903-2278-4325-8974-2D2A97430333}" presName="topConnNode3" presStyleLbl="asst1" presStyleIdx="0" presStyleCnt="0"/>
      <dgm:spPr/>
    </dgm:pt>
    <dgm:pt modelId="{9567703F-88EF-419D-A53F-E95E4B61DB24}" type="pres">
      <dgm:prSet presAssocID="{3B238903-2278-4325-8974-2D2A97430333}" presName="hierChild6" presStyleCnt="0"/>
      <dgm:spPr/>
    </dgm:pt>
    <dgm:pt modelId="{0AFBE70A-8E82-4DE3-821A-6617940097C1}" type="pres">
      <dgm:prSet presAssocID="{3B238903-2278-4325-8974-2D2A97430333}" presName="hierChild7" presStyleCnt="0"/>
      <dgm:spPr/>
    </dgm:pt>
    <dgm:pt modelId="{2FA0E15F-0439-4445-B487-1BC97C4FC006}" type="pres">
      <dgm:prSet presAssocID="{FC085C60-9460-4FC2-9F8B-4C86A53A2FFD}" presName="Name101" presStyleLbl="parChTrans1D2" presStyleIdx="1" presStyleCnt="2"/>
      <dgm:spPr/>
    </dgm:pt>
    <dgm:pt modelId="{6D143F5D-1B05-4178-88F2-2AEC5B547636}" type="pres">
      <dgm:prSet presAssocID="{AE5D2833-BD90-4149-A8DE-F961505DFC70}" presName="hierRoot3" presStyleCnt="0">
        <dgm:presLayoutVars>
          <dgm:hierBranch val="init"/>
        </dgm:presLayoutVars>
      </dgm:prSet>
      <dgm:spPr/>
    </dgm:pt>
    <dgm:pt modelId="{EA5275CD-37B2-433E-BF69-C61D801802B5}" type="pres">
      <dgm:prSet presAssocID="{AE5D2833-BD90-4149-A8DE-F961505DFC70}" presName="rootComposite3" presStyleCnt="0"/>
      <dgm:spPr/>
    </dgm:pt>
    <dgm:pt modelId="{896F26EC-7BDE-4E75-8924-28E03AE76427}" type="pres">
      <dgm:prSet presAssocID="{AE5D2833-BD90-4149-A8DE-F961505DFC70}" presName="rootText3" presStyleLbl="alignAcc1" presStyleIdx="0" presStyleCnt="0">
        <dgm:presLayoutVars>
          <dgm:chPref val="3"/>
        </dgm:presLayoutVars>
      </dgm:prSet>
      <dgm:spPr/>
    </dgm:pt>
    <dgm:pt modelId="{992FF7CB-4996-44E9-80CA-9442B782F7A4}" type="pres">
      <dgm:prSet presAssocID="{AE5D2833-BD90-4149-A8DE-F961505DFC70}" presName="topArc3" presStyleLbl="parChTrans1D1" presStyleIdx="4" presStyleCnt="6"/>
      <dgm:spPr>
        <a:prstGeom prst="ellipse">
          <a:avLst/>
        </a:prstGeom>
      </dgm:spPr>
    </dgm:pt>
    <dgm:pt modelId="{57D38607-681D-424C-A153-87617E51CFD2}" type="pres">
      <dgm:prSet presAssocID="{AE5D2833-BD90-4149-A8DE-F961505DFC70}" presName="bottomArc3" presStyleLbl="parChTrans1D1" presStyleIdx="5" presStyleCnt="6"/>
      <dgm:spPr/>
    </dgm:pt>
    <dgm:pt modelId="{15945277-B5CF-4C57-B5B3-E7DFBF0E27DA}" type="pres">
      <dgm:prSet presAssocID="{AE5D2833-BD90-4149-A8DE-F961505DFC70}" presName="topConnNode3" presStyleLbl="asst1" presStyleIdx="0" presStyleCnt="0"/>
      <dgm:spPr/>
    </dgm:pt>
    <dgm:pt modelId="{49F973B3-DDB7-46EE-AD0A-F506A9869786}" type="pres">
      <dgm:prSet presAssocID="{AE5D2833-BD90-4149-A8DE-F961505DFC70}" presName="hierChild6" presStyleCnt="0"/>
      <dgm:spPr/>
    </dgm:pt>
    <dgm:pt modelId="{A8B1798E-8826-450E-9F62-366719518AA6}" type="pres">
      <dgm:prSet presAssocID="{AE5D2833-BD90-4149-A8DE-F961505DFC70}" presName="hierChild7" presStyleCnt="0"/>
      <dgm:spPr/>
    </dgm:pt>
  </dgm:ptLst>
  <dgm:cxnLst>
    <dgm:cxn modelId="{A1CACC1E-81A6-44D3-A231-F793F830653F}" srcId="{466ED1AB-822C-4654-BE23-4D6BD6A299D7}" destId="{3B238903-2278-4325-8974-2D2A97430333}" srcOrd="0" destOrd="0" parTransId="{04A2BB37-A8E0-4762-9133-2F8F55C12D73}" sibTransId="{63F2C10C-B523-46A7-AAF4-D49199C703DA}"/>
    <dgm:cxn modelId="{EE1EFB24-4121-BA49-883E-CE9F69E69014}" type="presOf" srcId="{04A2BB37-A8E0-4762-9133-2F8F55C12D73}" destId="{19B6C334-8F39-49D4-90BD-8D8D5A4CB30A}" srcOrd="0" destOrd="0" presId="urn:microsoft.com/office/officeart/2008/layout/HalfCircleOrganizationChart"/>
    <dgm:cxn modelId="{36E16838-7A4B-7449-B880-01FE28F45E8C}" type="presOf" srcId="{FC085C60-9460-4FC2-9F8B-4C86A53A2FFD}" destId="{2FA0E15F-0439-4445-B487-1BC97C4FC006}" srcOrd="0" destOrd="0" presId="urn:microsoft.com/office/officeart/2008/layout/HalfCircleOrganizationChart"/>
    <dgm:cxn modelId="{35A75544-6BB0-FD4F-A595-D9C562EC9656}" type="presOf" srcId="{AE5D2833-BD90-4149-A8DE-F961505DFC70}" destId="{15945277-B5CF-4C57-B5B3-E7DFBF0E27DA}" srcOrd="1" destOrd="0" presId="urn:microsoft.com/office/officeart/2008/layout/HalfCircleOrganizationChart"/>
    <dgm:cxn modelId="{A2C67F52-D396-4E21-B439-AFF5ACDBFD91}" srcId="{466ED1AB-822C-4654-BE23-4D6BD6A299D7}" destId="{AE5D2833-BD90-4149-A8DE-F961505DFC70}" srcOrd="1" destOrd="0" parTransId="{FC085C60-9460-4FC2-9F8B-4C86A53A2FFD}" sibTransId="{176799A4-1838-4050-A4EC-5B1F5EA1B254}"/>
    <dgm:cxn modelId="{DCE55C5C-1492-BC47-8ABF-E6FA331C6784}" type="presOf" srcId="{3B238903-2278-4325-8974-2D2A97430333}" destId="{CE06EEE3-4584-4D0A-9F71-DF024A6CD643}" srcOrd="0" destOrd="0" presId="urn:microsoft.com/office/officeart/2008/layout/HalfCircleOrganizationChart"/>
    <dgm:cxn modelId="{E5D2C765-DED0-45AD-ABA3-23FFC934F1DD}" type="presOf" srcId="{59FD644A-BB48-4CB6-8EF0-333FE33EF26D}" destId="{F2467B4A-877C-4016-8BDF-C920414DA192}" srcOrd="0" destOrd="0" presId="urn:microsoft.com/office/officeart/2008/layout/HalfCircleOrganizationChart"/>
    <dgm:cxn modelId="{06CB547A-F8BE-7241-9D8C-A2CA37F81A25}" type="presOf" srcId="{466ED1AB-822C-4654-BE23-4D6BD6A299D7}" destId="{74DDC106-3C13-4B06-AB63-CC7EB756031A}" srcOrd="1" destOrd="0" presId="urn:microsoft.com/office/officeart/2008/layout/HalfCircleOrganizationChart"/>
    <dgm:cxn modelId="{54BD277B-DF5D-6048-8716-5EB7DF6F27DB}" type="presOf" srcId="{3B238903-2278-4325-8974-2D2A97430333}" destId="{01F60ED7-554D-4A3A-984F-964DB94D600A}" srcOrd="1" destOrd="0" presId="urn:microsoft.com/office/officeart/2008/layout/HalfCircleOrganizationChart"/>
    <dgm:cxn modelId="{ACF1218E-01E7-AC48-8797-7EB0853E7B38}" type="presOf" srcId="{466ED1AB-822C-4654-BE23-4D6BD6A299D7}" destId="{37CBB2D4-E81A-453A-B60C-48D71F8BB888}" srcOrd="0" destOrd="0" presId="urn:microsoft.com/office/officeart/2008/layout/HalfCircleOrganizationChart"/>
    <dgm:cxn modelId="{02E981AB-6184-9E4A-B0AF-A184FA4ECB7E}" type="presOf" srcId="{AE5D2833-BD90-4149-A8DE-F961505DFC70}" destId="{896F26EC-7BDE-4E75-8924-28E03AE76427}" srcOrd="0" destOrd="0" presId="urn:microsoft.com/office/officeart/2008/layout/HalfCircleOrganizationChart"/>
    <dgm:cxn modelId="{5F5D8FAD-3F74-47A7-BDB5-93A9E2BA00FE}" srcId="{59FD644A-BB48-4CB6-8EF0-333FE33EF26D}" destId="{466ED1AB-822C-4654-BE23-4D6BD6A299D7}" srcOrd="0" destOrd="0" parTransId="{09F32B41-4729-4D44-BF74-ABDDC29903C8}" sibTransId="{FAB0C3B6-B28D-48A1-B55A-4559B2C1BF5C}"/>
    <dgm:cxn modelId="{3DB84AA4-C263-554A-97CB-6D3C2A5C11A0}" type="presParOf" srcId="{F2467B4A-877C-4016-8BDF-C920414DA192}" destId="{C769DFB6-37EB-4AFC-A29E-12C26223530C}" srcOrd="0" destOrd="0" presId="urn:microsoft.com/office/officeart/2008/layout/HalfCircleOrganizationChart"/>
    <dgm:cxn modelId="{2E3B33E2-16EF-A04F-9791-3C2733C9DE25}" type="presParOf" srcId="{C769DFB6-37EB-4AFC-A29E-12C26223530C}" destId="{5D9C7E76-827C-4FAC-968D-37D8B5729ACE}" srcOrd="0" destOrd="0" presId="urn:microsoft.com/office/officeart/2008/layout/HalfCircleOrganizationChart"/>
    <dgm:cxn modelId="{11196493-812E-9442-8E0D-9A875C0E94D3}" type="presParOf" srcId="{5D9C7E76-827C-4FAC-968D-37D8B5729ACE}" destId="{37CBB2D4-E81A-453A-B60C-48D71F8BB888}" srcOrd="0" destOrd="0" presId="urn:microsoft.com/office/officeart/2008/layout/HalfCircleOrganizationChart"/>
    <dgm:cxn modelId="{30C6089E-16D7-4545-AC69-27E0373CCEBB}" type="presParOf" srcId="{5D9C7E76-827C-4FAC-968D-37D8B5729ACE}" destId="{3EAA6BFC-3FC3-48FC-8BCB-74E3AE3DA3D5}" srcOrd="1" destOrd="0" presId="urn:microsoft.com/office/officeart/2008/layout/HalfCircleOrganizationChart"/>
    <dgm:cxn modelId="{39E79490-A65B-AD42-A3BF-9458174FB199}" type="presParOf" srcId="{5D9C7E76-827C-4FAC-968D-37D8B5729ACE}" destId="{A977C15B-F2D0-4089-B5B4-8E1668315ADF}" srcOrd="2" destOrd="0" presId="urn:microsoft.com/office/officeart/2008/layout/HalfCircleOrganizationChart"/>
    <dgm:cxn modelId="{29A2A93C-146E-8048-A8A4-C8EBDEB24669}" type="presParOf" srcId="{5D9C7E76-827C-4FAC-968D-37D8B5729ACE}" destId="{74DDC106-3C13-4B06-AB63-CC7EB756031A}" srcOrd="3" destOrd="0" presId="urn:microsoft.com/office/officeart/2008/layout/HalfCircleOrganizationChart"/>
    <dgm:cxn modelId="{B3F0B0AB-E063-C148-80A0-8020B1D75361}" type="presParOf" srcId="{C769DFB6-37EB-4AFC-A29E-12C26223530C}" destId="{614BA07E-FEBC-4974-99AD-DB81E1A6AD20}" srcOrd="1" destOrd="0" presId="urn:microsoft.com/office/officeart/2008/layout/HalfCircleOrganizationChart"/>
    <dgm:cxn modelId="{EF1970B4-66E2-324C-9863-7E25B57560A5}" type="presParOf" srcId="{C769DFB6-37EB-4AFC-A29E-12C26223530C}" destId="{438978F7-F482-4D3E-BC52-D5F5385FFF7D}" srcOrd="2" destOrd="0" presId="urn:microsoft.com/office/officeart/2008/layout/HalfCircleOrganizationChart"/>
    <dgm:cxn modelId="{4F85AB48-B53F-414A-B08C-AAC2D63DF65D}" type="presParOf" srcId="{438978F7-F482-4D3E-BC52-D5F5385FFF7D}" destId="{19B6C334-8F39-49D4-90BD-8D8D5A4CB30A}" srcOrd="0" destOrd="0" presId="urn:microsoft.com/office/officeart/2008/layout/HalfCircleOrganizationChart"/>
    <dgm:cxn modelId="{96BF604E-CFB3-7C49-A960-46FE8F0CAF8D}" type="presParOf" srcId="{438978F7-F482-4D3E-BC52-D5F5385FFF7D}" destId="{7BE2C29E-A4EB-498E-9043-CC31564293A7}" srcOrd="1" destOrd="0" presId="urn:microsoft.com/office/officeart/2008/layout/HalfCircleOrganizationChart"/>
    <dgm:cxn modelId="{9F498EC7-B376-FB49-A070-CC5ABD08A797}" type="presParOf" srcId="{7BE2C29E-A4EB-498E-9043-CC31564293A7}" destId="{E6CC29C3-A3A8-4B69-B182-FD5801AD2026}" srcOrd="0" destOrd="0" presId="urn:microsoft.com/office/officeart/2008/layout/HalfCircleOrganizationChart"/>
    <dgm:cxn modelId="{9C064033-828A-004B-8473-BF478BD267D1}" type="presParOf" srcId="{E6CC29C3-A3A8-4B69-B182-FD5801AD2026}" destId="{CE06EEE3-4584-4D0A-9F71-DF024A6CD643}" srcOrd="0" destOrd="0" presId="urn:microsoft.com/office/officeart/2008/layout/HalfCircleOrganizationChart"/>
    <dgm:cxn modelId="{0AB4CED4-9195-914B-A51A-237922FE5BE0}" type="presParOf" srcId="{E6CC29C3-A3A8-4B69-B182-FD5801AD2026}" destId="{4E41B4CE-ACB0-4A63-9096-0AFDF207C203}" srcOrd="1" destOrd="0" presId="urn:microsoft.com/office/officeart/2008/layout/HalfCircleOrganizationChart"/>
    <dgm:cxn modelId="{CE7C08F3-7E4D-094A-A5B8-1DBBE70FD77E}" type="presParOf" srcId="{E6CC29C3-A3A8-4B69-B182-FD5801AD2026}" destId="{C0EF5510-9F5B-48D9-A768-E4EDBCD579B7}" srcOrd="2" destOrd="0" presId="urn:microsoft.com/office/officeart/2008/layout/HalfCircleOrganizationChart"/>
    <dgm:cxn modelId="{742D38A1-26AB-6345-8742-4D5CD4AB39F3}" type="presParOf" srcId="{E6CC29C3-A3A8-4B69-B182-FD5801AD2026}" destId="{01F60ED7-554D-4A3A-984F-964DB94D600A}" srcOrd="3" destOrd="0" presId="urn:microsoft.com/office/officeart/2008/layout/HalfCircleOrganizationChart"/>
    <dgm:cxn modelId="{5CE15651-1550-194F-BCDF-EDC047D68FDB}" type="presParOf" srcId="{7BE2C29E-A4EB-498E-9043-CC31564293A7}" destId="{9567703F-88EF-419D-A53F-E95E4B61DB24}" srcOrd="1" destOrd="0" presId="urn:microsoft.com/office/officeart/2008/layout/HalfCircleOrganizationChart"/>
    <dgm:cxn modelId="{4C110F60-AE5A-264B-9B2E-427469F94A25}" type="presParOf" srcId="{7BE2C29E-A4EB-498E-9043-CC31564293A7}" destId="{0AFBE70A-8E82-4DE3-821A-6617940097C1}" srcOrd="2" destOrd="0" presId="urn:microsoft.com/office/officeart/2008/layout/HalfCircleOrganizationChart"/>
    <dgm:cxn modelId="{813B49B4-7D90-8144-8E10-B402C25B267E}" type="presParOf" srcId="{438978F7-F482-4D3E-BC52-D5F5385FFF7D}" destId="{2FA0E15F-0439-4445-B487-1BC97C4FC006}" srcOrd="2" destOrd="0" presId="urn:microsoft.com/office/officeart/2008/layout/HalfCircleOrganizationChart"/>
    <dgm:cxn modelId="{EAA9328E-64E9-484F-B879-CDB66FDB9F84}" type="presParOf" srcId="{438978F7-F482-4D3E-BC52-D5F5385FFF7D}" destId="{6D143F5D-1B05-4178-88F2-2AEC5B547636}" srcOrd="3" destOrd="0" presId="urn:microsoft.com/office/officeart/2008/layout/HalfCircleOrganizationChart"/>
    <dgm:cxn modelId="{2CCBB2A0-A72C-6147-A045-38C95D6CB9A4}" type="presParOf" srcId="{6D143F5D-1B05-4178-88F2-2AEC5B547636}" destId="{EA5275CD-37B2-433E-BF69-C61D801802B5}" srcOrd="0" destOrd="0" presId="urn:microsoft.com/office/officeart/2008/layout/HalfCircleOrganizationChart"/>
    <dgm:cxn modelId="{0E41DF50-4133-BB44-AF6B-A1D923A3803B}" type="presParOf" srcId="{EA5275CD-37B2-433E-BF69-C61D801802B5}" destId="{896F26EC-7BDE-4E75-8924-28E03AE76427}" srcOrd="0" destOrd="0" presId="urn:microsoft.com/office/officeart/2008/layout/HalfCircleOrganizationChart"/>
    <dgm:cxn modelId="{761B4C7F-D2F2-4A4A-98CB-82A1548A0D15}" type="presParOf" srcId="{EA5275CD-37B2-433E-BF69-C61D801802B5}" destId="{992FF7CB-4996-44E9-80CA-9442B782F7A4}" srcOrd="1" destOrd="0" presId="urn:microsoft.com/office/officeart/2008/layout/HalfCircleOrganizationChart"/>
    <dgm:cxn modelId="{55B9538A-EDFE-9447-A929-E8DD646D1D60}" type="presParOf" srcId="{EA5275CD-37B2-433E-BF69-C61D801802B5}" destId="{57D38607-681D-424C-A153-87617E51CFD2}" srcOrd="2" destOrd="0" presId="urn:microsoft.com/office/officeart/2008/layout/HalfCircleOrganizationChart"/>
    <dgm:cxn modelId="{F46B991B-F8D1-3746-8247-8C9AAF301E8D}" type="presParOf" srcId="{EA5275CD-37B2-433E-BF69-C61D801802B5}" destId="{15945277-B5CF-4C57-B5B3-E7DFBF0E27DA}" srcOrd="3" destOrd="0" presId="urn:microsoft.com/office/officeart/2008/layout/HalfCircleOrganizationChart"/>
    <dgm:cxn modelId="{0E0F9A3C-2B2A-744B-A5B9-A0D719EE9BB4}" type="presParOf" srcId="{6D143F5D-1B05-4178-88F2-2AEC5B547636}" destId="{49F973B3-DDB7-46EE-AD0A-F506A9869786}" srcOrd="1" destOrd="0" presId="urn:microsoft.com/office/officeart/2008/layout/HalfCircleOrganizationChart"/>
    <dgm:cxn modelId="{008CA6B3-05C4-B74E-807A-D07BB47992C8}" type="presParOf" srcId="{6D143F5D-1B05-4178-88F2-2AEC5B547636}" destId="{A8B1798E-8826-450E-9F62-366719518AA6}"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FD644A-BB48-4CB6-8EF0-333FE33EF26D}"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fr-CH"/>
        </a:p>
      </dgm:t>
    </dgm:pt>
    <dgm:pt modelId="{466ED1AB-822C-4654-BE23-4D6BD6A299D7}">
      <dgm:prSet phldrT="[Text]" custT="1"/>
      <dgm:spPr/>
      <dgm:t>
        <a:bodyPr/>
        <a:lstStyle/>
        <a:p>
          <a:r>
            <a:rPr lang="fr-CH" sz="600" b="1">
              <a:solidFill>
                <a:schemeClr val="tx1"/>
              </a:solidFill>
            </a:rPr>
            <a:t>RISK</a:t>
          </a:r>
        </a:p>
      </dgm:t>
    </dgm:pt>
    <dgm:pt modelId="{09F32B41-4729-4D44-BF74-ABDDC29903C8}" type="parTrans" cxnId="{5F5D8FAD-3F74-47A7-BDB5-93A9E2BA00FE}">
      <dgm:prSet/>
      <dgm:spPr/>
      <dgm:t>
        <a:bodyPr/>
        <a:lstStyle/>
        <a:p>
          <a:endParaRPr lang="fr-CH" sz="2000">
            <a:solidFill>
              <a:schemeClr val="bg1"/>
            </a:solidFill>
          </a:endParaRPr>
        </a:p>
      </dgm:t>
    </dgm:pt>
    <dgm:pt modelId="{FAB0C3B6-B28D-48A1-B55A-4559B2C1BF5C}" type="sibTrans" cxnId="{5F5D8FAD-3F74-47A7-BDB5-93A9E2BA00FE}">
      <dgm:prSet/>
      <dgm:spPr/>
      <dgm:t>
        <a:bodyPr/>
        <a:lstStyle/>
        <a:p>
          <a:endParaRPr lang="fr-CH" sz="2000">
            <a:solidFill>
              <a:schemeClr val="bg1"/>
            </a:solidFill>
          </a:endParaRPr>
        </a:p>
      </dgm:t>
    </dgm:pt>
    <dgm:pt modelId="{3B238903-2278-4325-8974-2D2A97430333}" type="asst">
      <dgm:prSet phldrT="[Text]" custT="1"/>
      <dgm:spPr/>
      <dgm:t>
        <a:bodyPr/>
        <a:lstStyle/>
        <a:p>
          <a:r>
            <a:rPr lang="fr-CH" sz="600" b="1" dirty="0">
              <a:solidFill>
                <a:schemeClr val="bg1"/>
              </a:solidFill>
            </a:rPr>
            <a:t>LEF</a:t>
          </a:r>
        </a:p>
      </dgm:t>
    </dgm:pt>
    <dgm:pt modelId="{04A2BB37-A8E0-4762-9133-2F8F55C12D73}" type="parTrans" cxnId="{A1CACC1E-81A6-44D3-A231-F793F830653F}">
      <dgm:prSet/>
      <dgm:spPr/>
      <dgm:t>
        <a:bodyPr/>
        <a:lstStyle/>
        <a:p>
          <a:endParaRPr lang="fr-CH" sz="2000">
            <a:solidFill>
              <a:schemeClr val="bg1"/>
            </a:solidFill>
          </a:endParaRPr>
        </a:p>
      </dgm:t>
    </dgm:pt>
    <dgm:pt modelId="{63F2C10C-B523-46A7-AAF4-D49199C703DA}" type="sibTrans" cxnId="{A1CACC1E-81A6-44D3-A231-F793F830653F}">
      <dgm:prSet/>
      <dgm:spPr/>
      <dgm:t>
        <a:bodyPr/>
        <a:lstStyle/>
        <a:p>
          <a:endParaRPr lang="fr-CH" sz="2000">
            <a:solidFill>
              <a:schemeClr val="bg1"/>
            </a:solidFill>
          </a:endParaRPr>
        </a:p>
      </dgm:t>
    </dgm:pt>
    <dgm:pt modelId="{AE5D2833-BD90-4149-A8DE-F961505DFC70}" type="asst">
      <dgm:prSet phldrT="[Text]" custT="1"/>
      <dgm:spPr/>
      <dgm:t>
        <a:bodyPr/>
        <a:lstStyle/>
        <a:p>
          <a:r>
            <a:rPr lang="fr-CH" sz="600" b="1" dirty="0">
              <a:solidFill>
                <a:schemeClr val="tx1"/>
              </a:solidFill>
            </a:rPr>
            <a:t>LM</a:t>
          </a:r>
        </a:p>
      </dgm:t>
    </dgm:pt>
    <dgm:pt modelId="{FC085C60-9460-4FC2-9F8B-4C86A53A2FFD}" type="parTrans" cxnId="{A2C67F52-D396-4E21-B439-AFF5ACDBFD91}">
      <dgm:prSet/>
      <dgm:spPr/>
      <dgm:t>
        <a:bodyPr/>
        <a:lstStyle/>
        <a:p>
          <a:endParaRPr lang="fr-CH" sz="2000">
            <a:solidFill>
              <a:schemeClr val="bg1"/>
            </a:solidFill>
          </a:endParaRPr>
        </a:p>
      </dgm:t>
    </dgm:pt>
    <dgm:pt modelId="{176799A4-1838-4050-A4EC-5B1F5EA1B254}" type="sibTrans" cxnId="{A2C67F52-D396-4E21-B439-AFF5ACDBFD91}">
      <dgm:prSet/>
      <dgm:spPr/>
      <dgm:t>
        <a:bodyPr/>
        <a:lstStyle/>
        <a:p>
          <a:endParaRPr lang="fr-CH" sz="2000">
            <a:solidFill>
              <a:schemeClr val="bg1"/>
            </a:solidFill>
          </a:endParaRPr>
        </a:p>
      </dgm:t>
    </dgm:pt>
    <dgm:pt modelId="{F2467B4A-877C-4016-8BDF-C920414DA192}" type="pres">
      <dgm:prSet presAssocID="{59FD644A-BB48-4CB6-8EF0-333FE33EF26D}" presName="Name0" presStyleCnt="0">
        <dgm:presLayoutVars>
          <dgm:orgChart val="1"/>
          <dgm:chPref val="1"/>
          <dgm:dir/>
          <dgm:animOne val="branch"/>
          <dgm:animLvl val="lvl"/>
          <dgm:resizeHandles/>
        </dgm:presLayoutVars>
      </dgm:prSet>
      <dgm:spPr/>
    </dgm:pt>
    <dgm:pt modelId="{C769DFB6-37EB-4AFC-A29E-12C26223530C}" type="pres">
      <dgm:prSet presAssocID="{466ED1AB-822C-4654-BE23-4D6BD6A299D7}" presName="hierRoot1" presStyleCnt="0">
        <dgm:presLayoutVars>
          <dgm:hierBranch val="init"/>
        </dgm:presLayoutVars>
      </dgm:prSet>
      <dgm:spPr/>
    </dgm:pt>
    <dgm:pt modelId="{5D9C7E76-827C-4FAC-968D-37D8B5729ACE}" type="pres">
      <dgm:prSet presAssocID="{466ED1AB-822C-4654-BE23-4D6BD6A299D7}" presName="rootComposite1" presStyleCnt="0"/>
      <dgm:spPr/>
    </dgm:pt>
    <dgm:pt modelId="{37CBB2D4-E81A-453A-B60C-48D71F8BB888}" type="pres">
      <dgm:prSet presAssocID="{466ED1AB-822C-4654-BE23-4D6BD6A299D7}" presName="rootText1" presStyleLbl="alignAcc1" presStyleIdx="0" presStyleCnt="0">
        <dgm:presLayoutVars>
          <dgm:chPref val="3"/>
        </dgm:presLayoutVars>
      </dgm:prSet>
      <dgm:spPr/>
    </dgm:pt>
    <dgm:pt modelId="{3EAA6BFC-3FC3-48FC-8BCB-74E3AE3DA3D5}" type="pres">
      <dgm:prSet presAssocID="{466ED1AB-822C-4654-BE23-4D6BD6A299D7}" presName="topArc1" presStyleLbl="parChTrans1D1" presStyleIdx="0" presStyleCnt="6"/>
      <dgm:spPr>
        <a:prstGeom prst="ellipse">
          <a:avLst/>
        </a:prstGeom>
        <a:solidFill>
          <a:srgbClr val="F2C249"/>
        </a:solidFill>
      </dgm:spPr>
    </dgm:pt>
    <dgm:pt modelId="{A977C15B-F2D0-4089-B5B4-8E1668315ADF}" type="pres">
      <dgm:prSet presAssocID="{466ED1AB-822C-4654-BE23-4D6BD6A299D7}" presName="bottomArc1" presStyleLbl="parChTrans1D1" presStyleIdx="1" presStyleCnt="6"/>
      <dgm:spPr>
        <a:solidFill>
          <a:srgbClr val="FFC830"/>
        </a:solidFill>
      </dgm:spPr>
    </dgm:pt>
    <dgm:pt modelId="{74DDC106-3C13-4B06-AB63-CC7EB756031A}" type="pres">
      <dgm:prSet presAssocID="{466ED1AB-822C-4654-BE23-4D6BD6A299D7}" presName="topConnNode1" presStyleLbl="node1" presStyleIdx="0" presStyleCnt="0"/>
      <dgm:spPr/>
    </dgm:pt>
    <dgm:pt modelId="{614BA07E-FEBC-4974-99AD-DB81E1A6AD20}" type="pres">
      <dgm:prSet presAssocID="{466ED1AB-822C-4654-BE23-4D6BD6A299D7}" presName="hierChild2" presStyleCnt="0"/>
      <dgm:spPr/>
    </dgm:pt>
    <dgm:pt modelId="{438978F7-F482-4D3E-BC52-D5F5385FFF7D}" type="pres">
      <dgm:prSet presAssocID="{466ED1AB-822C-4654-BE23-4D6BD6A299D7}" presName="hierChild3" presStyleCnt="0"/>
      <dgm:spPr/>
    </dgm:pt>
    <dgm:pt modelId="{19B6C334-8F39-49D4-90BD-8D8D5A4CB30A}" type="pres">
      <dgm:prSet presAssocID="{04A2BB37-A8E0-4762-9133-2F8F55C12D73}" presName="Name101" presStyleLbl="parChTrans1D2" presStyleIdx="0" presStyleCnt="2"/>
      <dgm:spPr/>
    </dgm:pt>
    <dgm:pt modelId="{7BE2C29E-A4EB-498E-9043-CC31564293A7}" type="pres">
      <dgm:prSet presAssocID="{3B238903-2278-4325-8974-2D2A97430333}" presName="hierRoot3" presStyleCnt="0">
        <dgm:presLayoutVars>
          <dgm:hierBranch val="init"/>
        </dgm:presLayoutVars>
      </dgm:prSet>
      <dgm:spPr/>
    </dgm:pt>
    <dgm:pt modelId="{E6CC29C3-A3A8-4B69-B182-FD5801AD2026}" type="pres">
      <dgm:prSet presAssocID="{3B238903-2278-4325-8974-2D2A97430333}" presName="rootComposite3" presStyleCnt="0"/>
      <dgm:spPr/>
    </dgm:pt>
    <dgm:pt modelId="{CE06EEE3-4584-4D0A-9F71-DF024A6CD643}" type="pres">
      <dgm:prSet presAssocID="{3B238903-2278-4325-8974-2D2A97430333}" presName="rootText3" presStyleLbl="alignAcc1" presStyleIdx="0" presStyleCnt="0">
        <dgm:presLayoutVars>
          <dgm:chPref val="3"/>
        </dgm:presLayoutVars>
      </dgm:prSet>
      <dgm:spPr/>
    </dgm:pt>
    <dgm:pt modelId="{4E41B4CE-ACB0-4A63-9096-0AFDF207C203}" type="pres">
      <dgm:prSet presAssocID="{3B238903-2278-4325-8974-2D2A97430333}" presName="topArc3" presStyleLbl="parChTrans1D1" presStyleIdx="2" presStyleCnt="6"/>
      <dgm:spPr>
        <a:prstGeom prst="ellipse">
          <a:avLst/>
        </a:prstGeom>
        <a:noFill/>
      </dgm:spPr>
    </dgm:pt>
    <dgm:pt modelId="{C0EF5510-9F5B-48D9-A768-E4EDBCD579B7}" type="pres">
      <dgm:prSet presAssocID="{3B238903-2278-4325-8974-2D2A97430333}" presName="bottomArc3" presStyleLbl="parChTrans1D1" presStyleIdx="3" presStyleCnt="6"/>
      <dgm:spPr/>
    </dgm:pt>
    <dgm:pt modelId="{01F60ED7-554D-4A3A-984F-964DB94D600A}" type="pres">
      <dgm:prSet presAssocID="{3B238903-2278-4325-8974-2D2A97430333}" presName="topConnNode3" presStyleLbl="asst1" presStyleIdx="0" presStyleCnt="0"/>
      <dgm:spPr/>
    </dgm:pt>
    <dgm:pt modelId="{9567703F-88EF-419D-A53F-E95E4B61DB24}" type="pres">
      <dgm:prSet presAssocID="{3B238903-2278-4325-8974-2D2A97430333}" presName="hierChild6" presStyleCnt="0"/>
      <dgm:spPr/>
    </dgm:pt>
    <dgm:pt modelId="{0AFBE70A-8E82-4DE3-821A-6617940097C1}" type="pres">
      <dgm:prSet presAssocID="{3B238903-2278-4325-8974-2D2A97430333}" presName="hierChild7" presStyleCnt="0"/>
      <dgm:spPr/>
    </dgm:pt>
    <dgm:pt modelId="{2FA0E15F-0439-4445-B487-1BC97C4FC006}" type="pres">
      <dgm:prSet presAssocID="{FC085C60-9460-4FC2-9F8B-4C86A53A2FFD}" presName="Name101" presStyleLbl="parChTrans1D2" presStyleIdx="1" presStyleCnt="2"/>
      <dgm:spPr/>
    </dgm:pt>
    <dgm:pt modelId="{6D143F5D-1B05-4178-88F2-2AEC5B547636}" type="pres">
      <dgm:prSet presAssocID="{AE5D2833-BD90-4149-A8DE-F961505DFC70}" presName="hierRoot3" presStyleCnt="0">
        <dgm:presLayoutVars>
          <dgm:hierBranch val="init"/>
        </dgm:presLayoutVars>
      </dgm:prSet>
      <dgm:spPr/>
    </dgm:pt>
    <dgm:pt modelId="{EA5275CD-37B2-433E-BF69-C61D801802B5}" type="pres">
      <dgm:prSet presAssocID="{AE5D2833-BD90-4149-A8DE-F961505DFC70}" presName="rootComposite3" presStyleCnt="0"/>
      <dgm:spPr/>
    </dgm:pt>
    <dgm:pt modelId="{896F26EC-7BDE-4E75-8924-28E03AE76427}" type="pres">
      <dgm:prSet presAssocID="{AE5D2833-BD90-4149-A8DE-F961505DFC70}" presName="rootText3" presStyleLbl="alignAcc1" presStyleIdx="0" presStyleCnt="0">
        <dgm:presLayoutVars>
          <dgm:chPref val="3"/>
        </dgm:presLayoutVars>
      </dgm:prSet>
      <dgm:spPr/>
    </dgm:pt>
    <dgm:pt modelId="{992FF7CB-4996-44E9-80CA-9442B782F7A4}" type="pres">
      <dgm:prSet presAssocID="{AE5D2833-BD90-4149-A8DE-F961505DFC70}" presName="topArc3" presStyleLbl="parChTrans1D1" presStyleIdx="4" presStyleCnt="6"/>
      <dgm:spPr>
        <a:prstGeom prst="ellipse">
          <a:avLst/>
        </a:prstGeom>
        <a:solidFill>
          <a:srgbClr val="FFC830"/>
        </a:solidFill>
      </dgm:spPr>
    </dgm:pt>
    <dgm:pt modelId="{57D38607-681D-424C-A153-87617E51CFD2}" type="pres">
      <dgm:prSet presAssocID="{AE5D2833-BD90-4149-A8DE-F961505DFC70}" presName="bottomArc3" presStyleLbl="parChTrans1D1" presStyleIdx="5" presStyleCnt="6"/>
      <dgm:spPr/>
    </dgm:pt>
    <dgm:pt modelId="{15945277-B5CF-4C57-B5B3-E7DFBF0E27DA}" type="pres">
      <dgm:prSet presAssocID="{AE5D2833-BD90-4149-A8DE-F961505DFC70}" presName="topConnNode3" presStyleLbl="asst1" presStyleIdx="0" presStyleCnt="0"/>
      <dgm:spPr/>
    </dgm:pt>
    <dgm:pt modelId="{49F973B3-DDB7-46EE-AD0A-F506A9869786}" type="pres">
      <dgm:prSet presAssocID="{AE5D2833-BD90-4149-A8DE-F961505DFC70}" presName="hierChild6" presStyleCnt="0"/>
      <dgm:spPr/>
    </dgm:pt>
    <dgm:pt modelId="{A8B1798E-8826-450E-9F62-366719518AA6}" type="pres">
      <dgm:prSet presAssocID="{AE5D2833-BD90-4149-A8DE-F961505DFC70}" presName="hierChild7" presStyleCnt="0"/>
      <dgm:spPr/>
    </dgm:pt>
  </dgm:ptLst>
  <dgm:cxnLst>
    <dgm:cxn modelId="{A3884F16-F73F-4148-97AC-6CDA0D1CC613}" type="presOf" srcId="{FC085C60-9460-4FC2-9F8B-4C86A53A2FFD}" destId="{2FA0E15F-0439-4445-B487-1BC97C4FC006}" srcOrd="0" destOrd="0" presId="urn:microsoft.com/office/officeart/2008/layout/HalfCircleOrganizationChart"/>
    <dgm:cxn modelId="{A1CACC1E-81A6-44D3-A231-F793F830653F}" srcId="{466ED1AB-822C-4654-BE23-4D6BD6A299D7}" destId="{3B238903-2278-4325-8974-2D2A97430333}" srcOrd="0" destOrd="0" parTransId="{04A2BB37-A8E0-4762-9133-2F8F55C12D73}" sibTransId="{63F2C10C-B523-46A7-AAF4-D49199C703DA}"/>
    <dgm:cxn modelId="{734AC045-55E4-4644-BABA-469197DC7632}" type="presOf" srcId="{AE5D2833-BD90-4149-A8DE-F961505DFC70}" destId="{896F26EC-7BDE-4E75-8924-28E03AE76427}" srcOrd="0" destOrd="0" presId="urn:microsoft.com/office/officeart/2008/layout/HalfCircleOrganizationChart"/>
    <dgm:cxn modelId="{A2C67F52-D396-4E21-B439-AFF5ACDBFD91}" srcId="{466ED1AB-822C-4654-BE23-4D6BD6A299D7}" destId="{AE5D2833-BD90-4149-A8DE-F961505DFC70}" srcOrd="1" destOrd="0" parTransId="{FC085C60-9460-4FC2-9F8B-4C86A53A2FFD}" sibTransId="{176799A4-1838-4050-A4EC-5B1F5EA1B254}"/>
    <dgm:cxn modelId="{FAA67855-017A-4A41-877A-DDFD85DC8E36}" type="presOf" srcId="{AE5D2833-BD90-4149-A8DE-F961505DFC70}" destId="{15945277-B5CF-4C57-B5B3-E7DFBF0E27DA}" srcOrd="1" destOrd="0" presId="urn:microsoft.com/office/officeart/2008/layout/HalfCircleOrganizationChart"/>
    <dgm:cxn modelId="{E5D2C765-DED0-45AD-ABA3-23FFC934F1DD}" type="presOf" srcId="{59FD644A-BB48-4CB6-8EF0-333FE33EF26D}" destId="{F2467B4A-877C-4016-8BDF-C920414DA192}" srcOrd="0" destOrd="0" presId="urn:microsoft.com/office/officeart/2008/layout/HalfCircleOrganizationChart"/>
    <dgm:cxn modelId="{A4105897-FB20-844F-9636-06C66BF74DF9}" type="presOf" srcId="{3B238903-2278-4325-8974-2D2A97430333}" destId="{01F60ED7-554D-4A3A-984F-964DB94D600A}" srcOrd="1" destOrd="0" presId="urn:microsoft.com/office/officeart/2008/layout/HalfCircleOrganizationChart"/>
    <dgm:cxn modelId="{49D9C79B-2DD1-4C43-B5A9-905F5A2C1488}" type="presOf" srcId="{466ED1AB-822C-4654-BE23-4D6BD6A299D7}" destId="{74DDC106-3C13-4B06-AB63-CC7EB756031A}" srcOrd="1" destOrd="0" presId="urn:microsoft.com/office/officeart/2008/layout/HalfCircleOrganizationChart"/>
    <dgm:cxn modelId="{1BFB94A6-8946-9A43-A8BA-9CBE0B78E714}" type="presOf" srcId="{3B238903-2278-4325-8974-2D2A97430333}" destId="{CE06EEE3-4584-4D0A-9F71-DF024A6CD643}" srcOrd="0" destOrd="0" presId="urn:microsoft.com/office/officeart/2008/layout/HalfCircleOrganizationChart"/>
    <dgm:cxn modelId="{5F5D8FAD-3F74-47A7-BDB5-93A9E2BA00FE}" srcId="{59FD644A-BB48-4CB6-8EF0-333FE33EF26D}" destId="{466ED1AB-822C-4654-BE23-4D6BD6A299D7}" srcOrd="0" destOrd="0" parTransId="{09F32B41-4729-4D44-BF74-ABDDC29903C8}" sibTransId="{FAB0C3B6-B28D-48A1-B55A-4559B2C1BF5C}"/>
    <dgm:cxn modelId="{461C58E0-3416-7042-8D18-E781C6B8BCC5}" type="presOf" srcId="{04A2BB37-A8E0-4762-9133-2F8F55C12D73}" destId="{19B6C334-8F39-49D4-90BD-8D8D5A4CB30A}" srcOrd="0" destOrd="0" presId="urn:microsoft.com/office/officeart/2008/layout/HalfCircleOrganizationChart"/>
    <dgm:cxn modelId="{991D15E9-33A8-4448-8464-4716939E4E04}" type="presOf" srcId="{466ED1AB-822C-4654-BE23-4D6BD6A299D7}" destId="{37CBB2D4-E81A-453A-B60C-48D71F8BB888}" srcOrd="0" destOrd="0" presId="urn:microsoft.com/office/officeart/2008/layout/HalfCircleOrganizationChart"/>
    <dgm:cxn modelId="{C29A189E-58BA-6046-84CF-C23EC88F2019}" type="presParOf" srcId="{F2467B4A-877C-4016-8BDF-C920414DA192}" destId="{C769DFB6-37EB-4AFC-A29E-12C26223530C}" srcOrd="0" destOrd="0" presId="urn:microsoft.com/office/officeart/2008/layout/HalfCircleOrganizationChart"/>
    <dgm:cxn modelId="{A465CAAD-D0C5-544D-B543-91F56F30B08D}" type="presParOf" srcId="{C769DFB6-37EB-4AFC-A29E-12C26223530C}" destId="{5D9C7E76-827C-4FAC-968D-37D8B5729ACE}" srcOrd="0" destOrd="0" presId="urn:microsoft.com/office/officeart/2008/layout/HalfCircleOrganizationChart"/>
    <dgm:cxn modelId="{156E6A27-6266-874D-BE29-9F4685FC396F}" type="presParOf" srcId="{5D9C7E76-827C-4FAC-968D-37D8B5729ACE}" destId="{37CBB2D4-E81A-453A-B60C-48D71F8BB888}" srcOrd="0" destOrd="0" presId="urn:microsoft.com/office/officeart/2008/layout/HalfCircleOrganizationChart"/>
    <dgm:cxn modelId="{63E3E637-824A-1448-82E4-1D12B2C83266}" type="presParOf" srcId="{5D9C7E76-827C-4FAC-968D-37D8B5729ACE}" destId="{3EAA6BFC-3FC3-48FC-8BCB-74E3AE3DA3D5}" srcOrd="1" destOrd="0" presId="urn:microsoft.com/office/officeart/2008/layout/HalfCircleOrganizationChart"/>
    <dgm:cxn modelId="{771EDB8E-E417-7C41-B2E8-2C1753919DC2}" type="presParOf" srcId="{5D9C7E76-827C-4FAC-968D-37D8B5729ACE}" destId="{A977C15B-F2D0-4089-B5B4-8E1668315ADF}" srcOrd="2" destOrd="0" presId="urn:microsoft.com/office/officeart/2008/layout/HalfCircleOrganizationChart"/>
    <dgm:cxn modelId="{59FB4A39-D78C-2F4F-B5F7-52BD9970EB6F}" type="presParOf" srcId="{5D9C7E76-827C-4FAC-968D-37D8B5729ACE}" destId="{74DDC106-3C13-4B06-AB63-CC7EB756031A}" srcOrd="3" destOrd="0" presId="urn:microsoft.com/office/officeart/2008/layout/HalfCircleOrganizationChart"/>
    <dgm:cxn modelId="{0D8ACA80-FFF5-904E-9A4C-3E02FAD3AE25}" type="presParOf" srcId="{C769DFB6-37EB-4AFC-A29E-12C26223530C}" destId="{614BA07E-FEBC-4974-99AD-DB81E1A6AD20}" srcOrd="1" destOrd="0" presId="urn:microsoft.com/office/officeart/2008/layout/HalfCircleOrganizationChart"/>
    <dgm:cxn modelId="{6F39E6A4-099E-4A41-A32F-A1A8A38A582D}" type="presParOf" srcId="{C769DFB6-37EB-4AFC-A29E-12C26223530C}" destId="{438978F7-F482-4D3E-BC52-D5F5385FFF7D}" srcOrd="2" destOrd="0" presId="urn:microsoft.com/office/officeart/2008/layout/HalfCircleOrganizationChart"/>
    <dgm:cxn modelId="{10AA76B6-3841-FC4E-8B11-B7C57FF21C17}" type="presParOf" srcId="{438978F7-F482-4D3E-BC52-D5F5385FFF7D}" destId="{19B6C334-8F39-49D4-90BD-8D8D5A4CB30A}" srcOrd="0" destOrd="0" presId="urn:microsoft.com/office/officeart/2008/layout/HalfCircleOrganizationChart"/>
    <dgm:cxn modelId="{EA5CD1D3-3D59-E340-8E6A-ECDB6CA228D4}" type="presParOf" srcId="{438978F7-F482-4D3E-BC52-D5F5385FFF7D}" destId="{7BE2C29E-A4EB-498E-9043-CC31564293A7}" srcOrd="1" destOrd="0" presId="urn:microsoft.com/office/officeart/2008/layout/HalfCircleOrganizationChart"/>
    <dgm:cxn modelId="{2A977DDC-7CDD-2B44-B625-2CD484FEAC73}" type="presParOf" srcId="{7BE2C29E-A4EB-498E-9043-CC31564293A7}" destId="{E6CC29C3-A3A8-4B69-B182-FD5801AD2026}" srcOrd="0" destOrd="0" presId="urn:microsoft.com/office/officeart/2008/layout/HalfCircleOrganizationChart"/>
    <dgm:cxn modelId="{18CDC7FE-57BE-814B-9EE2-501D783BBB20}" type="presParOf" srcId="{E6CC29C3-A3A8-4B69-B182-FD5801AD2026}" destId="{CE06EEE3-4584-4D0A-9F71-DF024A6CD643}" srcOrd="0" destOrd="0" presId="urn:microsoft.com/office/officeart/2008/layout/HalfCircleOrganizationChart"/>
    <dgm:cxn modelId="{DC754726-6FFF-824C-9D06-5A88E73B5E50}" type="presParOf" srcId="{E6CC29C3-A3A8-4B69-B182-FD5801AD2026}" destId="{4E41B4CE-ACB0-4A63-9096-0AFDF207C203}" srcOrd="1" destOrd="0" presId="urn:microsoft.com/office/officeart/2008/layout/HalfCircleOrganizationChart"/>
    <dgm:cxn modelId="{8F250285-07BD-7740-9BD3-FF1E884C1125}" type="presParOf" srcId="{E6CC29C3-A3A8-4B69-B182-FD5801AD2026}" destId="{C0EF5510-9F5B-48D9-A768-E4EDBCD579B7}" srcOrd="2" destOrd="0" presId="urn:microsoft.com/office/officeart/2008/layout/HalfCircleOrganizationChart"/>
    <dgm:cxn modelId="{8155ADEC-DC4D-DC41-876F-F3F4F06351B0}" type="presParOf" srcId="{E6CC29C3-A3A8-4B69-B182-FD5801AD2026}" destId="{01F60ED7-554D-4A3A-984F-964DB94D600A}" srcOrd="3" destOrd="0" presId="urn:microsoft.com/office/officeart/2008/layout/HalfCircleOrganizationChart"/>
    <dgm:cxn modelId="{EA278D34-9856-7E4A-8814-EF506162AA56}" type="presParOf" srcId="{7BE2C29E-A4EB-498E-9043-CC31564293A7}" destId="{9567703F-88EF-419D-A53F-E95E4B61DB24}" srcOrd="1" destOrd="0" presId="urn:microsoft.com/office/officeart/2008/layout/HalfCircleOrganizationChart"/>
    <dgm:cxn modelId="{3B86D3BA-7E72-A54F-9AAE-D699642F47BF}" type="presParOf" srcId="{7BE2C29E-A4EB-498E-9043-CC31564293A7}" destId="{0AFBE70A-8E82-4DE3-821A-6617940097C1}" srcOrd="2" destOrd="0" presId="urn:microsoft.com/office/officeart/2008/layout/HalfCircleOrganizationChart"/>
    <dgm:cxn modelId="{7552107C-5D09-A144-B7CC-796CD845FD61}" type="presParOf" srcId="{438978F7-F482-4D3E-BC52-D5F5385FFF7D}" destId="{2FA0E15F-0439-4445-B487-1BC97C4FC006}" srcOrd="2" destOrd="0" presId="urn:microsoft.com/office/officeart/2008/layout/HalfCircleOrganizationChart"/>
    <dgm:cxn modelId="{4D062240-3A5C-684B-AEEF-4E983BF8B373}" type="presParOf" srcId="{438978F7-F482-4D3E-BC52-D5F5385FFF7D}" destId="{6D143F5D-1B05-4178-88F2-2AEC5B547636}" srcOrd="3" destOrd="0" presId="urn:microsoft.com/office/officeart/2008/layout/HalfCircleOrganizationChart"/>
    <dgm:cxn modelId="{5EC6EE03-67C1-AA44-A2A5-221505F4A854}" type="presParOf" srcId="{6D143F5D-1B05-4178-88F2-2AEC5B547636}" destId="{EA5275CD-37B2-433E-BF69-C61D801802B5}" srcOrd="0" destOrd="0" presId="urn:microsoft.com/office/officeart/2008/layout/HalfCircleOrganizationChart"/>
    <dgm:cxn modelId="{35AB0306-CFA6-364C-AF52-3B1F079EEB94}" type="presParOf" srcId="{EA5275CD-37B2-433E-BF69-C61D801802B5}" destId="{896F26EC-7BDE-4E75-8924-28E03AE76427}" srcOrd="0" destOrd="0" presId="urn:microsoft.com/office/officeart/2008/layout/HalfCircleOrganizationChart"/>
    <dgm:cxn modelId="{11A306AD-1BC2-3541-B163-6D7EB15FCC47}" type="presParOf" srcId="{EA5275CD-37B2-433E-BF69-C61D801802B5}" destId="{992FF7CB-4996-44E9-80CA-9442B782F7A4}" srcOrd="1" destOrd="0" presId="urn:microsoft.com/office/officeart/2008/layout/HalfCircleOrganizationChart"/>
    <dgm:cxn modelId="{1090D55D-16CB-6047-ABF7-2FDAF9338325}" type="presParOf" srcId="{EA5275CD-37B2-433E-BF69-C61D801802B5}" destId="{57D38607-681D-424C-A153-87617E51CFD2}" srcOrd="2" destOrd="0" presId="urn:microsoft.com/office/officeart/2008/layout/HalfCircleOrganizationChart"/>
    <dgm:cxn modelId="{5414ED3A-F54B-4845-BC88-EC20B65A4F0D}" type="presParOf" srcId="{EA5275CD-37B2-433E-BF69-C61D801802B5}" destId="{15945277-B5CF-4C57-B5B3-E7DFBF0E27DA}" srcOrd="3" destOrd="0" presId="urn:microsoft.com/office/officeart/2008/layout/HalfCircleOrganizationChart"/>
    <dgm:cxn modelId="{CBCCFF7E-DF95-A942-900A-58499789891D}" type="presParOf" srcId="{6D143F5D-1B05-4178-88F2-2AEC5B547636}" destId="{49F973B3-DDB7-46EE-AD0A-F506A9869786}" srcOrd="1" destOrd="0" presId="urn:microsoft.com/office/officeart/2008/layout/HalfCircleOrganizationChart"/>
    <dgm:cxn modelId="{06B5AF4A-527D-5C40-9296-9FDE295311FB}" type="presParOf" srcId="{6D143F5D-1B05-4178-88F2-2AEC5B547636}" destId="{A8B1798E-8826-450E-9F62-366719518AA6}"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2288C8-5F67-453B-9705-C568091571AA}"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en-GB"/>
        </a:p>
      </dgm:t>
    </dgm:pt>
    <dgm:pt modelId="{32E467DD-B536-46D4-9CD6-1458D82DD364}">
      <dgm:prSet phldrT="[Text]" custT="1"/>
      <dgm:spPr>
        <a:noFill/>
        <a:ln w="3175">
          <a:solidFill>
            <a:srgbClr val="ECB64F"/>
          </a:solidFill>
        </a:ln>
      </dgm:spPr>
      <dgm:t>
        <a:bodyPr/>
        <a:lstStyle/>
        <a:p>
          <a:r>
            <a:rPr lang="en-GB" sz="900" b="1">
              <a:solidFill>
                <a:schemeClr val="bg1"/>
              </a:solidFill>
            </a:rPr>
            <a:t>Research &amp; Innovation</a:t>
          </a:r>
          <a:endParaRPr lang="en-GB" sz="900" b="1" dirty="0">
            <a:solidFill>
              <a:schemeClr val="bg1"/>
            </a:solidFill>
          </a:endParaRPr>
        </a:p>
      </dgm:t>
    </dgm:pt>
    <dgm:pt modelId="{271C2C9E-D973-45B0-A6FE-D0BE974B3DF1}" type="parTrans" cxnId="{4F2B89BD-CD81-4687-8181-8D0857DEB55D}">
      <dgm:prSet/>
      <dgm:spPr/>
      <dgm:t>
        <a:bodyPr/>
        <a:lstStyle/>
        <a:p>
          <a:endParaRPr lang="en-GB" sz="1800" b="1"/>
        </a:p>
      </dgm:t>
    </dgm:pt>
    <dgm:pt modelId="{D34106E6-7034-44BD-B996-168603D03C98}" type="sibTrans" cxnId="{4F2B89BD-CD81-4687-8181-8D0857DEB55D}">
      <dgm:prSet/>
      <dgm:spPr>
        <a:ln>
          <a:solidFill>
            <a:srgbClr val="ECB64F"/>
          </a:solidFill>
        </a:ln>
      </dgm:spPr>
      <dgm:t>
        <a:bodyPr/>
        <a:lstStyle/>
        <a:p>
          <a:endParaRPr lang="en-GB" sz="1800" b="1"/>
        </a:p>
      </dgm:t>
    </dgm:pt>
    <dgm:pt modelId="{536A3501-90F3-4509-B0B7-46FE9AF09CB8}">
      <dgm:prSet phldrT="[Text]" custT="1"/>
      <dgm:spPr>
        <a:solidFill>
          <a:srgbClr val="FFC000"/>
        </a:solidFill>
        <a:ln w="3175">
          <a:solidFill>
            <a:srgbClr val="ECB64F"/>
          </a:solidFill>
        </a:ln>
      </dgm:spPr>
      <dgm:t>
        <a:bodyPr/>
        <a:lstStyle/>
        <a:p>
          <a:r>
            <a:rPr lang="en-GB" sz="900" b="1" dirty="0">
              <a:solidFill>
                <a:srgbClr val="020129"/>
              </a:solidFill>
            </a:rPr>
            <a:t>Sales</a:t>
          </a:r>
        </a:p>
      </dgm:t>
    </dgm:pt>
    <dgm:pt modelId="{A3E0A1B6-C4A5-4EC7-8E7D-1DBE722C36B8}" type="parTrans" cxnId="{8802FB52-C98B-4720-9A98-91D611E0BE45}">
      <dgm:prSet/>
      <dgm:spPr/>
      <dgm:t>
        <a:bodyPr/>
        <a:lstStyle/>
        <a:p>
          <a:endParaRPr lang="en-GB" sz="1800" b="1"/>
        </a:p>
      </dgm:t>
    </dgm:pt>
    <dgm:pt modelId="{06046E0E-AA5F-4E6C-8F31-0A84572AB5F3}" type="sibTrans" cxnId="{8802FB52-C98B-4720-9A98-91D611E0BE45}">
      <dgm:prSet/>
      <dgm:spPr>
        <a:ln>
          <a:solidFill>
            <a:srgbClr val="ECB64F"/>
          </a:solidFill>
        </a:ln>
      </dgm:spPr>
      <dgm:t>
        <a:bodyPr/>
        <a:lstStyle/>
        <a:p>
          <a:endParaRPr lang="en-GB" sz="1800" b="1"/>
        </a:p>
      </dgm:t>
    </dgm:pt>
    <dgm:pt modelId="{D5A44A71-DB36-AE42-BA32-118798E8F18A}">
      <dgm:prSet phldrT="[Text]" custT="1"/>
      <dgm:spPr>
        <a:noFill/>
        <a:ln w="3175">
          <a:solidFill>
            <a:srgbClr val="ECB64F"/>
          </a:solidFill>
        </a:ln>
      </dgm:spPr>
      <dgm:t>
        <a:bodyPr/>
        <a:lstStyle/>
        <a:p>
          <a:r>
            <a:rPr lang="en-GB" sz="900" b="1" dirty="0">
              <a:solidFill>
                <a:schemeClr val="bg1"/>
              </a:solidFill>
            </a:rPr>
            <a:t>Raw Material Sourcing</a:t>
          </a:r>
        </a:p>
      </dgm:t>
    </dgm:pt>
    <dgm:pt modelId="{24F1D634-99DD-3A44-9EF0-B4D383B75320}" type="sibTrans" cxnId="{4D62E15F-3E90-984C-81F1-D47C0DFDADAF}">
      <dgm:prSet/>
      <dgm:spPr/>
      <dgm:t>
        <a:bodyPr/>
        <a:lstStyle/>
        <a:p>
          <a:endParaRPr lang="en-GB" sz="1800"/>
        </a:p>
      </dgm:t>
    </dgm:pt>
    <dgm:pt modelId="{EF2FAFC2-DEDD-7C43-859E-0C4F0E914CD4}" type="parTrans" cxnId="{4D62E15F-3E90-984C-81F1-D47C0DFDADAF}">
      <dgm:prSet/>
      <dgm:spPr/>
      <dgm:t>
        <a:bodyPr/>
        <a:lstStyle/>
        <a:p>
          <a:endParaRPr lang="en-GB" sz="1800"/>
        </a:p>
      </dgm:t>
    </dgm:pt>
    <dgm:pt modelId="{C79A7436-268C-4F1A-9763-9371F3885F2E}">
      <dgm:prSet phldrT="[Text]" custT="1"/>
      <dgm:spPr>
        <a:noFill/>
        <a:ln w="3175">
          <a:solidFill>
            <a:srgbClr val="ECB64F"/>
          </a:solidFill>
        </a:ln>
      </dgm:spPr>
      <dgm:t>
        <a:bodyPr lIns="0" rIns="0"/>
        <a:lstStyle/>
        <a:p>
          <a:r>
            <a:rPr lang="en-GB" sz="900" b="1" dirty="0"/>
            <a:t>Manufacturing</a:t>
          </a:r>
        </a:p>
      </dgm:t>
    </dgm:pt>
    <dgm:pt modelId="{E5653D68-4C5B-4519-86F2-044AD633C558}" type="sibTrans" cxnId="{0145B66C-FE30-447C-82C4-EB5DB1B3907C}">
      <dgm:prSet/>
      <dgm:spPr>
        <a:solidFill>
          <a:srgbClr val="FFC000"/>
        </a:solidFill>
        <a:ln>
          <a:solidFill>
            <a:srgbClr val="FFC000"/>
          </a:solidFill>
        </a:ln>
      </dgm:spPr>
      <dgm:t>
        <a:bodyPr/>
        <a:lstStyle/>
        <a:p>
          <a:endParaRPr lang="en-GB" sz="1800" b="1"/>
        </a:p>
      </dgm:t>
    </dgm:pt>
    <dgm:pt modelId="{3A8BACA4-1094-48B9-B4C5-382EAA412C9C}" type="parTrans" cxnId="{0145B66C-FE30-447C-82C4-EB5DB1B3907C}">
      <dgm:prSet/>
      <dgm:spPr/>
      <dgm:t>
        <a:bodyPr/>
        <a:lstStyle/>
        <a:p>
          <a:endParaRPr lang="en-GB" sz="1800" b="1"/>
        </a:p>
      </dgm:t>
    </dgm:pt>
    <dgm:pt modelId="{DD139624-1DD4-CD47-A91B-F16D6EE698F7}">
      <dgm:prSet phldrT="[Text]" custT="1"/>
      <dgm:spPr>
        <a:noFill/>
        <a:ln w="3175">
          <a:solidFill>
            <a:srgbClr val="ECB64F"/>
          </a:solidFill>
        </a:ln>
      </dgm:spPr>
      <dgm:t>
        <a:bodyPr/>
        <a:lstStyle/>
        <a:p>
          <a:r>
            <a:rPr lang="en-GB" sz="900" b="1" dirty="0"/>
            <a:t>Logistics</a:t>
          </a:r>
        </a:p>
      </dgm:t>
    </dgm:pt>
    <dgm:pt modelId="{95B3E745-594D-E645-B5EE-F48477E2527B}" type="sibTrans" cxnId="{EB5E3DEA-A2C0-B343-B79B-4646F187E170}">
      <dgm:prSet/>
      <dgm:spPr/>
      <dgm:t>
        <a:bodyPr/>
        <a:lstStyle/>
        <a:p>
          <a:endParaRPr lang="en-GB" sz="1800"/>
        </a:p>
      </dgm:t>
    </dgm:pt>
    <dgm:pt modelId="{023FB38A-0C36-F44C-A123-2741DBB49E40}" type="parTrans" cxnId="{EB5E3DEA-A2C0-B343-B79B-4646F187E170}">
      <dgm:prSet/>
      <dgm:spPr/>
      <dgm:t>
        <a:bodyPr/>
        <a:lstStyle/>
        <a:p>
          <a:endParaRPr lang="en-GB" sz="1800"/>
        </a:p>
      </dgm:t>
    </dgm:pt>
    <dgm:pt modelId="{D021C9C8-7B72-4466-B976-D942576D485E}">
      <dgm:prSet phldrT="[Text]" custT="1"/>
      <dgm:spPr>
        <a:noFill/>
        <a:ln w="3175">
          <a:solidFill>
            <a:srgbClr val="ECB64F"/>
          </a:solidFill>
        </a:ln>
      </dgm:spPr>
      <dgm:t>
        <a:bodyPr/>
        <a:lstStyle/>
        <a:p>
          <a:r>
            <a:rPr lang="en-GB" sz="900" b="1" dirty="0"/>
            <a:t>Marketing</a:t>
          </a:r>
        </a:p>
      </dgm:t>
    </dgm:pt>
    <dgm:pt modelId="{A5102E4E-E676-4BFF-8E3D-2E2B254989EB}" type="sibTrans" cxnId="{AE67CCAE-23EB-4D0D-9C5A-437C0B52C1AD}">
      <dgm:prSet/>
      <dgm:spPr>
        <a:ln>
          <a:solidFill>
            <a:srgbClr val="ECB64F"/>
          </a:solidFill>
        </a:ln>
      </dgm:spPr>
      <dgm:t>
        <a:bodyPr/>
        <a:lstStyle/>
        <a:p>
          <a:endParaRPr lang="en-GB" sz="1800" b="1"/>
        </a:p>
      </dgm:t>
    </dgm:pt>
    <dgm:pt modelId="{6CE6A77A-709A-4D60-B72D-78028609481A}" type="parTrans" cxnId="{AE67CCAE-23EB-4D0D-9C5A-437C0B52C1AD}">
      <dgm:prSet/>
      <dgm:spPr/>
      <dgm:t>
        <a:bodyPr/>
        <a:lstStyle/>
        <a:p>
          <a:endParaRPr lang="en-GB" sz="1800" b="1"/>
        </a:p>
      </dgm:t>
    </dgm:pt>
    <dgm:pt modelId="{B5803FB1-B072-3046-9164-73CD44228E34}">
      <dgm:prSet phldrT="[Text]" custT="1"/>
      <dgm:spPr>
        <a:noFill/>
        <a:ln w="3175">
          <a:solidFill>
            <a:srgbClr val="ECB64F"/>
          </a:solidFill>
        </a:ln>
      </dgm:spPr>
      <dgm:t>
        <a:bodyPr/>
        <a:lstStyle/>
        <a:p>
          <a:r>
            <a:rPr lang="en-GB" sz="900" b="1" dirty="0"/>
            <a:t>Distribution </a:t>
          </a:r>
          <a:r>
            <a:rPr lang="en-GB" sz="900" b="1" dirty="0" err="1"/>
            <a:t>Center</a:t>
          </a:r>
          <a:endParaRPr lang="en-GB" sz="900" b="1" dirty="0"/>
        </a:p>
      </dgm:t>
    </dgm:pt>
    <dgm:pt modelId="{CFA5D7D5-8D92-044C-811B-4550879DA80C}" type="parTrans" cxnId="{C3D521FA-3CFF-5842-90FA-7452F4C694D3}">
      <dgm:prSet/>
      <dgm:spPr/>
      <dgm:t>
        <a:bodyPr/>
        <a:lstStyle/>
        <a:p>
          <a:endParaRPr lang="en-GB" sz="1800"/>
        </a:p>
      </dgm:t>
    </dgm:pt>
    <dgm:pt modelId="{16F4F09E-9452-264F-B5C6-5E07673CFD01}" type="sibTrans" cxnId="{C3D521FA-3CFF-5842-90FA-7452F4C694D3}">
      <dgm:prSet/>
      <dgm:spPr>
        <a:ln>
          <a:solidFill>
            <a:srgbClr val="FFC000"/>
          </a:solidFill>
        </a:ln>
      </dgm:spPr>
      <dgm:t>
        <a:bodyPr/>
        <a:lstStyle/>
        <a:p>
          <a:endParaRPr lang="en-GB" sz="1800"/>
        </a:p>
      </dgm:t>
    </dgm:pt>
    <dgm:pt modelId="{ECC71E9B-8EF7-CC41-AF43-8BD7E831FFD2}" type="pres">
      <dgm:prSet presAssocID="{E92288C8-5F67-453B-9705-C568091571AA}" presName="cycle" presStyleCnt="0">
        <dgm:presLayoutVars>
          <dgm:dir/>
          <dgm:resizeHandles val="exact"/>
        </dgm:presLayoutVars>
      </dgm:prSet>
      <dgm:spPr/>
    </dgm:pt>
    <dgm:pt modelId="{426302AB-8F43-2845-830A-F77DF9468E48}" type="pres">
      <dgm:prSet presAssocID="{32E467DD-B536-46D4-9CD6-1458D82DD364}" presName="node" presStyleLbl="node1" presStyleIdx="0" presStyleCnt="7">
        <dgm:presLayoutVars>
          <dgm:bulletEnabled val="1"/>
        </dgm:presLayoutVars>
      </dgm:prSet>
      <dgm:spPr/>
    </dgm:pt>
    <dgm:pt modelId="{6A7D1E67-7EED-F84B-B9A5-8E79ABCB0304}" type="pres">
      <dgm:prSet presAssocID="{D34106E6-7034-44BD-B996-168603D03C98}" presName="sibTrans" presStyleLbl="sibTrans2D1" presStyleIdx="0" presStyleCnt="7"/>
      <dgm:spPr/>
    </dgm:pt>
    <dgm:pt modelId="{B239F2E7-D67C-5246-B5B5-E801E4A26710}" type="pres">
      <dgm:prSet presAssocID="{D34106E6-7034-44BD-B996-168603D03C98}" presName="connectorText" presStyleLbl="sibTrans2D1" presStyleIdx="0" presStyleCnt="7"/>
      <dgm:spPr/>
    </dgm:pt>
    <dgm:pt modelId="{C280ED04-70EF-A34F-8E1A-843B1ACFAF08}" type="pres">
      <dgm:prSet presAssocID="{D5A44A71-DB36-AE42-BA32-118798E8F18A}" presName="node" presStyleLbl="node1" presStyleIdx="1" presStyleCnt="7">
        <dgm:presLayoutVars>
          <dgm:bulletEnabled val="1"/>
        </dgm:presLayoutVars>
      </dgm:prSet>
      <dgm:spPr/>
    </dgm:pt>
    <dgm:pt modelId="{C7B99DE6-3456-5C4A-8338-2725BAD8A477}" type="pres">
      <dgm:prSet presAssocID="{24F1D634-99DD-3A44-9EF0-B4D383B75320}" presName="sibTrans" presStyleLbl="sibTrans2D1" presStyleIdx="1" presStyleCnt="7"/>
      <dgm:spPr/>
    </dgm:pt>
    <dgm:pt modelId="{4AE04F77-19C0-2343-B719-6589B4D8FAC8}" type="pres">
      <dgm:prSet presAssocID="{24F1D634-99DD-3A44-9EF0-B4D383B75320}" presName="connectorText" presStyleLbl="sibTrans2D1" presStyleIdx="1" presStyleCnt="7"/>
      <dgm:spPr/>
    </dgm:pt>
    <dgm:pt modelId="{F350FE32-F44D-4946-9A76-7EF2AC6E049E}" type="pres">
      <dgm:prSet presAssocID="{C79A7436-268C-4F1A-9763-9371F3885F2E}" presName="node" presStyleLbl="node1" presStyleIdx="2" presStyleCnt="7" custScaleX="105380" custScaleY="105380">
        <dgm:presLayoutVars>
          <dgm:bulletEnabled val="1"/>
        </dgm:presLayoutVars>
      </dgm:prSet>
      <dgm:spPr/>
    </dgm:pt>
    <dgm:pt modelId="{621B40C1-81B1-FB40-BF15-F64B82C3936D}" type="pres">
      <dgm:prSet presAssocID="{E5653D68-4C5B-4519-86F2-044AD633C558}" presName="sibTrans" presStyleLbl="sibTrans2D1" presStyleIdx="2" presStyleCnt="7"/>
      <dgm:spPr/>
    </dgm:pt>
    <dgm:pt modelId="{E17652A3-1972-4144-9686-6106D0372F06}" type="pres">
      <dgm:prSet presAssocID="{E5653D68-4C5B-4519-86F2-044AD633C558}" presName="connectorText" presStyleLbl="sibTrans2D1" presStyleIdx="2" presStyleCnt="7"/>
      <dgm:spPr/>
    </dgm:pt>
    <dgm:pt modelId="{3AE58F51-E862-FE4F-9EEA-F6C19F03EB32}" type="pres">
      <dgm:prSet presAssocID="{DD139624-1DD4-CD47-A91B-F16D6EE698F7}" presName="node" presStyleLbl="node1" presStyleIdx="3" presStyleCnt="7">
        <dgm:presLayoutVars>
          <dgm:bulletEnabled val="1"/>
        </dgm:presLayoutVars>
      </dgm:prSet>
      <dgm:spPr/>
    </dgm:pt>
    <dgm:pt modelId="{E6E9F11B-8967-F044-9978-8B7CE9F61491}" type="pres">
      <dgm:prSet presAssocID="{95B3E745-594D-E645-B5EE-F48477E2527B}" presName="sibTrans" presStyleLbl="sibTrans2D1" presStyleIdx="3" presStyleCnt="7"/>
      <dgm:spPr/>
    </dgm:pt>
    <dgm:pt modelId="{A325A501-45C3-F64B-8C3C-31F436F53754}" type="pres">
      <dgm:prSet presAssocID="{95B3E745-594D-E645-B5EE-F48477E2527B}" presName="connectorText" presStyleLbl="sibTrans2D1" presStyleIdx="3" presStyleCnt="7"/>
      <dgm:spPr/>
    </dgm:pt>
    <dgm:pt modelId="{881F3763-274D-A246-81C3-3EE0CE5708D1}" type="pres">
      <dgm:prSet presAssocID="{B5803FB1-B072-3046-9164-73CD44228E34}" presName="node" presStyleLbl="node1" presStyleIdx="4" presStyleCnt="7">
        <dgm:presLayoutVars>
          <dgm:bulletEnabled val="1"/>
        </dgm:presLayoutVars>
      </dgm:prSet>
      <dgm:spPr/>
    </dgm:pt>
    <dgm:pt modelId="{3365AF93-6504-C14B-BE34-960473B7290E}" type="pres">
      <dgm:prSet presAssocID="{16F4F09E-9452-264F-B5C6-5E07673CFD01}" presName="sibTrans" presStyleLbl="sibTrans2D1" presStyleIdx="4" presStyleCnt="7"/>
      <dgm:spPr/>
    </dgm:pt>
    <dgm:pt modelId="{84C714C1-BBCF-F94A-9708-0188C335C5F8}" type="pres">
      <dgm:prSet presAssocID="{16F4F09E-9452-264F-B5C6-5E07673CFD01}" presName="connectorText" presStyleLbl="sibTrans2D1" presStyleIdx="4" presStyleCnt="7"/>
      <dgm:spPr/>
    </dgm:pt>
    <dgm:pt modelId="{BF558DB4-BA8E-334B-B33E-C918569F5E04}" type="pres">
      <dgm:prSet presAssocID="{D021C9C8-7B72-4466-B976-D942576D485E}" presName="node" presStyleLbl="node1" presStyleIdx="5" presStyleCnt="7">
        <dgm:presLayoutVars>
          <dgm:bulletEnabled val="1"/>
        </dgm:presLayoutVars>
      </dgm:prSet>
      <dgm:spPr/>
    </dgm:pt>
    <dgm:pt modelId="{360F86FD-3ACB-3544-88EB-188EBFA03934}" type="pres">
      <dgm:prSet presAssocID="{A5102E4E-E676-4BFF-8E3D-2E2B254989EB}" presName="sibTrans" presStyleLbl="sibTrans2D1" presStyleIdx="5" presStyleCnt="7"/>
      <dgm:spPr/>
    </dgm:pt>
    <dgm:pt modelId="{F4FA1560-2B9A-804C-88A2-A1CE942EACB6}" type="pres">
      <dgm:prSet presAssocID="{A5102E4E-E676-4BFF-8E3D-2E2B254989EB}" presName="connectorText" presStyleLbl="sibTrans2D1" presStyleIdx="5" presStyleCnt="7"/>
      <dgm:spPr/>
    </dgm:pt>
    <dgm:pt modelId="{0DED4594-32C2-F341-A3BD-12041AC3635F}" type="pres">
      <dgm:prSet presAssocID="{536A3501-90F3-4509-B0B7-46FE9AF09CB8}" presName="node" presStyleLbl="node1" presStyleIdx="6" presStyleCnt="7">
        <dgm:presLayoutVars>
          <dgm:bulletEnabled val="1"/>
        </dgm:presLayoutVars>
      </dgm:prSet>
      <dgm:spPr/>
    </dgm:pt>
    <dgm:pt modelId="{B25D422C-5495-994C-B74C-5632EE66DFDF}" type="pres">
      <dgm:prSet presAssocID="{06046E0E-AA5F-4E6C-8F31-0A84572AB5F3}" presName="sibTrans" presStyleLbl="sibTrans2D1" presStyleIdx="6" presStyleCnt="7"/>
      <dgm:spPr/>
    </dgm:pt>
    <dgm:pt modelId="{6D245D65-0F82-7641-B6C1-F0F230BCF0D4}" type="pres">
      <dgm:prSet presAssocID="{06046E0E-AA5F-4E6C-8F31-0A84572AB5F3}" presName="connectorText" presStyleLbl="sibTrans2D1" presStyleIdx="6" presStyleCnt="7"/>
      <dgm:spPr/>
    </dgm:pt>
  </dgm:ptLst>
  <dgm:cxnLst>
    <dgm:cxn modelId="{C3623607-B32F-2247-BA74-94853E553393}" type="presOf" srcId="{06046E0E-AA5F-4E6C-8F31-0A84572AB5F3}" destId="{B25D422C-5495-994C-B74C-5632EE66DFDF}" srcOrd="0" destOrd="0" presId="urn:microsoft.com/office/officeart/2005/8/layout/cycle2"/>
    <dgm:cxn modelId="{6A158F11-D8FF-8544-8C98-90FE11C3E2EA}" type="presOf" srcId="{24F1D634-99DD-3A44-9EF0-B4D383B75320}" destId="{4AE04F77-19C0-2343-B719-6589B4D8FAC8}" srcOrd="1" destOrd="0" presId="urn:microsoft.com/office/officeart/2005/8/layout/cycle2"/>
    <dgm:cxn modelId="{23EE141C-DB8B-2A4E-8C6F-B81685494B5A}" type="presOf" srcId="{D34106E6-7034-44BD-B996-168603D03C98}" destId="{B239F2E7-D67C-5246-B5B5-E801E4A26710}" srcOrd="1" destOrd="0" presId="urn:microsoft.com/office/officeart/2005/8/layout/cycle2"/>
    <dgm:cxn modelId="{72DAE31D-D759-7748-B3CF-3314C5415DA5}" type="presOf" srcId="{24F1D634-99DD-3A44-9EF0-B4D383B75320}" destId="{C7B99DE6-3456-5C4A-8338-2725BAD8A477}" srcOrd="0" destOrd="0" presId="urn:microsoft.com/office/officeart/2005/8/layout/cycle2"/>
    <dgm:cxn modelId="{AC9AC82A-3CB8-0347-8AED-7CB877B9579B}" type="presOf" srcId="{E5653D68-4C5B-4519-86F2-044AD633C558}" destId="{621B40C1-81B1-FB40-BF15-F64B82C3936D}" srcOrd="0" destOrd="0" presId="urn:microsoft.com/office/officeart/2005/8/layout/cycle2"/>
    <dgm:cxn modelId="{1A8AE72A-7996-2D48-B477-7BAA5CAE1496}" type="presOf" srcId="{32E467DD-B536-46D4-9CD6-1458D82DD364}" destId="{426302AB-8F43-2845-830A-F77DF9468E48}" srcOrd="0" destOrd="0" presId="urn:microsoft.com/office/officeart/2005/8/layout/cycle2"/>
    <dgm:cxn modelId="{0D41E135-783F-1A4C-83C2-4C3510394AB1}" type="presOf" srcId="{C79A7436-268C-4F1A-9763-9371F3885F2E}" destId="{F350FE32-F44D-4946-9A76-7EF2AC6E049E}" srcOrd="0" destOrd="0" presId="urn:microsoft.com/office/officeart/2005/8/layout/cycle2"/>
    <dgm:cxn modelId="{C5DF4D4F-3447-FE40-8D5C-A5F4E95F6D23}" type="presOf" srcId="{95B3E745-594D-E645-B5EE-F48477E2527B}" destId="{E6E9F11B-8967-F044-9978-8B7CE9F61491}" srcOrd="0" destOrd="0" presId="urn:microsoft.com/office/officeart/2005/8/layout/cycle2"/>
    <dgm:cxn modelId="{8802FB52-C98B-4720-9A98-91D611E0BE45}" srcId="{E92288C8-5F67-453B-9705-C568091571AA}" destId="{536A3501-90F3-4509-B0B7-46FE9AF09CB8}" srcOrd="6" destOrd="0" parTransId="{A3E0A1B6-C4A5-4EC7-8E7D-1DBE722C36B8}" sibTransId="{06046E0E-AA5F-4E6C-8F31-0A84572AB5F3}"/>
    <dgm:cxn modelId="{004CD654-33A5-CF44-932F-D1D5CC4FFB9F}" type="presOf" srcId="{E5653D68-4C5B-4519-86F2-044AD633C558}" destId="{E17652A3-1972-4144-9686-6106D0372F06}" srcOrd="1" destOrd="0" presId="urn:microsoft.com/office/officeart/2005/8/layout/cycle2"/>
    <dgm:cxn modelId="{4D62E15F-3E90-984C-81F1-D47C0DFDADAF}" srcId="{E92288C8-5F67-453B-9705-C568091571AA}" destId="{D5A44A71-DB36-AE42-BA32-118798E8F18A}" srcOrd="1" destOrd="0" parTransId="{EF2FAFC2-DEDD-7C43-859E-0C4F0E914CD4}" sibTransId="{24F1D634-99DD-3A44-9EF0-B4D383B75320}"/>
    <dgm:cxn modelId="{C5D77B60-3FB9-0B4B-9A1D-0EE9309BCF38}" type="presOf" srcId="{D34106E6-7034-44BD-B996-168603D03C98}" destId="{6A7D1E67-7EED-F84B-B9A5-8E79ABCB0304}" srcOrd="0" destOrd="0" presId="urn:microsoft.com/office/officeart/2005/8/layout/cycle2"/>
    <dgm:cxn modelId="{0145B66C-FE30-447C-82C4-EB5DB1B3907C}" srcId="{E92288C8-5F67-453B-9705-C568091571AA}" destId="{C79A7436-268C-4F1A-9763-9371F3885F2E}" srcOrd="2" destOrd="0" parTransId="{3A8BACA4-1094-48B9-B4C5-382EAA412C9C}" sibTransId="{E5653D68-4C5B-4519-86F2-044AD633C558}"/>
    <dgm:cxn modelId="{5E840C73-BF75-1C49-B775-871BDD7BE4D3}" type="presOf" srcId="{16F4F09E-9452-264F-B5C6-5E07673CFD01}" destId="{84C714C1-BBCF-F94A-9708-0188C335C5F8}" srcOrd="1" destOrd="0" presId="urn:microsoft.com/office/officeart/2005/8/layout/cycle2"/>
    <dgm:cxn modelId="{3A0CFD75-CB52-E442-BB7F-7925BD1C723B}" type="presOf" srcId="{E92288C8-5F67-453B-9705-C568091571AA}" destId="{ECC71E9B-8EF7-CC41-AF43-8BD7E831FFD2}" srcOrd="0" destOrd="0" presId="urn:microsoft.com/office/officeart/2005/8/layout/cycle2"/>
    <dgm:cxn modelId="{9CDCC784-20CE-014B-9BC7-CC8FD65677A0}" type="presOf" srcId="{A5102E4E-E676-4BFF-8E3D-2E2B254989EB}" destId="{F4FA1560-2B9A-804C-88A2-A1CE942EACB6}" srcOrd="1" destOrd="0" presId="urn:microsoft.com/office/officeart/2005/8/layout/cycle2"/>
    <dgm:cxn modelId="{81268FA3-2E4B-524E-B7CE-B8DEEDC4F805}" type="presOf" srcId="{06046E0E-AA5F-4E6C-8F31-0A84572AB5F3}" destId="{6D245D65-0F82-7641-B6C1-F0F230BCF0D4}" srcOrd="1" destOrd="0" presId="urn:microsoft.com/office/officeart/2005/8/layout/cycle2"/>
    <dgm:cxn modelId="{AE67CCAE-23EB-4D0D-9C5A-437C0B52C1AD}" srcId="{E92288C8-5F67-453B-9705-C568091571AA}" destId="{D021C9C8-7B72-4466-B976-D942576D485E}" srcOrd="5" destOrd="0" parTransId="{6CE6A77A-709A-4D60-B72D-78028609481A}" sibTransId="{A5102E4E-E676-4BFF-8E3D-2E2B254989EB}"/>
    <dgm:cxn modelId="{5E44A9AF-FB29-794A-BE32-00EB2FBB966C}" type="presOf" srcId="{B5803FB1-B072-3046-9164-73CD44228E34}" destId="{881F3763-274D-A246-81C3-3EE0CE5708D1}" srcOrd="0" destOrd="0" presId="urn:microsoft.com/office/officeart/2005/8/layout/cycle2"/>
    <dgm:cxn modelId="{4F2B89BD-CD81-4687-8181-8D0857DEB55D}" srcId="{E92288C8-5F67-453B-9705-C568091571AA}" destId="{32E467DD-B536-46D4-9CD6-1458D82DD364}" srcOrd="0" destOrd="0" parTransId="{271C2C9E-D973-45B0-A6FE-D0BE974B3DF1}" sibTransId="{D34106E6-7034-44BD-B996-168603D03C98}"/>
    <dgm:cxn modelId="{98F164CE-3D26-F549-8D44-44475AF34373}" type="presOf" srcId="{D021C9C8-7B72-4466-B976-D942576D485E}" destId="{BF558DB4-BA8E-334B-B33E-C918569F5E04}" srcOrd="0" destOrd="0" presId="urn:microsoft.com/office/officeart/2005/8/layout/cycle2"/>
    <dgm:cxn modelId="{072EB0D3-59ED-C140-87C4-3CA6FBAB0808}" type="presOf" srcId="{DD139624-1DD4-CD47-A91B-F16D6EE698F7}" destId="{3AE58F51-E862-FE4F-9EEA-F6C19F03EB32}" srcOrd="0" destOrd="0" presId="urn:microsoft.com/office/officeart/2005/8/layout/cycle2"/>
    <dgm:cxn modelId="{6A36BCDD-323B-2A42-A0BE-EF3F335B5EE0}" type="presOf" srcId="{536A3501-90F3-4509-B0B7-46FE9AF09CB8}" destId="{0DED4594-32C2-F341-A3BD-12041AC3635F}" srcOrd="0" destOrd="0" presId="urn:microsoft.com/office/officeart/2005/8/layout/cycle2"/>
    <dgm:cxn modelId="{E52911DF-A8CE-D841-BD74-48FC5D26C3FE}" type="presOf" srcId="{A5102E4E-E676-4BFF-8E3D-2E2B254989EB}" destId="{360F86FD-3ACB-3544-88EB-188EBFA03934}" srcOrd="0" destOrd="0" presId="urn:microsoft.com/office/officeart/2005/8/layout/cycle2"/>
    <dgm:cxn modelId="{7FC996E0-7539-9646-B9D1-F3D1F3E6DDB5}" type="presOf" srcId="{95B3E745-594D-E645-B5EE-F48477E2527B}" destId="{A325A501-45C3-F64B-8C3C-31F436F53754}" srcOrd="1" destOrd="0" presId="urn:microsoft.com/office/officeart/2005/8/layout/cycle2"/>
    <dgm:cxn modelId="{D4D38EE3-890F-7240-8C3A-491DB7B9E85E}" type="presOf" srcId="{16F4F09E-9452-264F-B5C6-5E07673CFD01}" destId="{3365AF93-6504-C14B-BE34-960473B7290E}" srcOrd="0" destOrd="0" presId="urn:microsoft.com/office/officeart/2005/8/layout/cycle2"/>
    <dgm:cxn modelId="{EB5E3DEA-A2C0-B343-B79B-4646F187E170}" srcId="{E92288C8-5F67-453B-9705-C568091571AA}" destId="{DD139624-1DD4-CD47-A91B-F16D6EE698F7}" srcOrd="3" destOrd="0" parTransId="{023FB38A-0C36-F44C-A123-2741DBB49E40}" sibTransId="{95B3E745-594D-E645-B5EE-F48477E2527B}"/>
    <dgm:cxn modelId="{2A2230F2-0B10-3541-A26F-D75F6680F50E}" type="presOf" srcId="{D5A44A71-DB36-AE42-BA32-118798E8F18A}" destId="{C280ED04-70EF-A34F-8E1A-843B1ACFAF08}" srcOrd="0" destOrd="0" presId="urn:microsoft.com/office/officeart/2005/8/layout/cycle2"/>
    <dgm:cxn modelId="{C3D521FA-3CFF-5842-90FA-7452F4C694D3}" srcId="{E92288C8-5F67-453B-9705-C568091571AA}" destId="{B5803FB1-B072-3046-9164-73CD44228E34}" srcOrd="4" destOrd="0" parTransId="{CFA5D7D5-8D92-044C-811B-4550879DA80C}" sibTransId="{16F4F09E-9452-264F-B5C6-5E07673CFD01}"/>
    <dgm:cxn modelId="{91DE60A1-1217-E142-8CE0-1B1DA622FC97}" type="presParOf" srcId="{ECC71E9B-8EF7-CC41-AF43-8BD7E831FFD2}" destId="{426302AB-8F43-2845-830A-F77DF9468E48}" srcOrd="0" destOrd="0" presId="urn:microsoft.com/office/officeart/2005/8/layout/cycle2"/>
    <dgm:cxn modelId="{17B97C02-61A0-FB4E-BCF4-0611B491B17C}" type="presParOf" srcId="{ECC71E9B-8EF7-CC41-AF43-8BD7E831FFD2}" destId="{6A7D1E67-7EED-F84B-B9A5-8E79ABCB0304}" srcOrd="1" destOrd="0" presId="urn:microsoft.com/office/officeart/2005/8/layout/cycle2"/>
    <dgm:cxn modelId="{3AD5B233-DF4E-074C-85E0-23801BCDAD5A}" type="presParOf" srcId="{6A7D1E67-7EED-F84B-B9A5-8E79ABCB0304}" destId="{B239F2E7-D67C-5246-B5B5-E801E4A26710}" srcOrd="0" destOrd="0" presId="urn:microsoft.com/office/officeart/2005/8/layout/cycle2"/>
    <dgm:cxn modelId="{F50CAAD4-BF74-CA45-8627-3C0665424F4F}" type="presParOf" srcId="{ECC71E9B-8EF7-CC41-AF43-8BD7E831FFD2}" destId="{C280ED04-70EF-A34F-8E1A-843B1ACFAF08}" srcOrd="2" destOrd="0" presId="urn:microsoft.com/office/officeart/2005/8/layout/cycle2"/>
    <dgm:cxn modelId="{C7D3E4ED-0D34-B84E-BE60-233AD0517126}" type="presParOf" srcId="{ECC71E9B-8EF7-CC41-AF43-8BD7E831FFD2}" destId="{C7B99DE6-3456-5C4A-8338-2725BAD8A477}" srcOrd="3" destOrd="0" presId="urn:microsoft.com/office/officeart/2005/8/layout/cycle2"/>
    <dgm:cxn modelId="{99D49100-B41A-9443-8B22-359640884A5A}" type="presParOf" srcId="{C7B99DE6-3456-5C4A-8338-2725BAD8A477}" destId="{4AE04F77-19C0-2343-B719-6589B4D8FAC8}" srcOrd="0" destOrd="0" presId="urn:microsoft.com/office/officeart/2005/8/layout/cycle2"/>
    <dgm:cxn modelId="{36686380-9D1B-9340-ABA7-508E87D02293}" type="presParOf" srcId="{ECC71E9B-8EF7-CC41-AF43-8BD7E831FFD2}" destId="{F350FE32-F44D-4946-9A76-7EF2AC6E049E}" srcOrd="4" destOrd="0" presId="urn:microsoft.com/office/officeart/2005/8/layout/cycle2"/>
    <dgm:cxn modelId="{D36AA078-FAA8-0F44-A6A8-5197F090E40E}" type="presParOf" srcId="{ECC71E9B-8EF7-CC41-AF43-8BD7E831FFD2}" destId="{621B40C1-81B1-FB40-BF15-F64B82C3936D}" srcOrd="5" destOrd="0" presId="urn:microsoft.com/office/officeart/2005/8/layout/cycle2"/>
    <dgm:cxn modelId="{41208510-6FE8-DC42-BF02-09E20C27FE54}" type="presParOf" srcId="{621B40C1-81B1-FB40-BF15-F64B82C3936D}" destId="{E17652A3-1972-4144-9686-6106D0372F06}" srcOrd="0" destOrd="0" presId="urn:microsoft.com/office/officeart/2005/8/layout/cycle2"/>
    <dgm:cxn modelId="{641E9AB9-4C05-7246-8961-AECA7102B5F6}" type="presParOf" srcId="{ECC71E9B-8EF7-CC41-AF43-8BD7E831FFD2}" destId="{3AE58F51-E862-FE4F-9EEA-F6C19F03EB32}" srcOrd="6" destOrd="0" presId="urn:microsoft.com/office/officeart/2005/8/layout/cycle2"/>
    <dgm:cxn modelId="{77DC9010-A2EB-F741-B7ED-51F63E141854}" type="presParOf" srcId="{ECC71E9B-8EF7-CC41-AF43-8BD7E831FFD2}" destId="{E6E9F11B-8967-F044-9978-8B7CE9F61491}" srcOrd="7" destOrd="0" presId="urn:microsoft.com/office/officeart/2005/8/layout/cycle2"/>
    <dgm:cxn modelId="{7A59C738-EB6F-C54E-B3F3-D65C430B0393}" type="presParOf" srcId="{E6E9F11B-8967-F044-9978-8B7CE9F61491}" destId="{A325A501-45C3-F64B-8C3C-31F436F53754}" srcOrd="0" destOrd="0" presId="urn:microsoft.com/office/officeart/2005/8/layout/cycle2"/>
    <dgm:cxn modelId="{79A51AE8-D4CA-6A42-B489-1FD7C3F5166B}" type="presParOf" srcId="{ECC71E9B-8EF7-CC41-AF43-8BD7E831FFD2}" destId="{881F3763-274D-A246-81C3-3EE0CE5708D1}" srcOrd="8" destOrd="0" presId="urn:microsoft.com/office/officeart/2005/8/layout/cycle2"/>
    <dgm:cxn modelId="{2490549F-31DA-0944-BFBD-1B3EB956D5DB}" type="presParOf" srcId="{ECC71E9B-8EF7-CC41-AF43-8BD7E831FFD2}" destId="{3365AF93-6504-C14B-BE34-960473B7290E}" srcOrd="9" destOrd="0" presId="urn:microsoft.com/office/officeart/2005/8/layout/cycle2"/>
    <dgm:cxn modelId="{3FBAB6E9-1FA8-7544-B0A8-859ECA1F4E0A}" type="presParOf" srcId="{3365AF93-6504-C14B-BE34-960473B7290E}" destId="{84C714C1-BBCF-F94A-9708-0188C335C5F8}" srcOrd="0" destOrd="0" presId="urn:microsoft.com/office/officeart/2005/8/layout/cycle2"/>
    <dgm:cxn modelId="{A1452B23-9632-3E44-8B48-A50A1BD3D128}" type="presParOf" srcId="{ECC71E9B-8EF7-CC41-AF43-8BD7E831FFD2}" destId="{BF558DB4-BA8E-334B-B33E-C918569F5E04}" srcOrd="10" destOrd="0" presId="urn:microsoft.com/office/officeart/2005/8/layout/cycle2"/>
    <dgm:cxn modelId="{0B97203C-F2C1-FC46-80F0-E8B2EAF48DD1}" type="presParOf" srcId="{ECC71E9B-8EF7-CC41-AF43-8BD7E831FFD2}" destId="{360F86FD-3ACB-3544-88EB-188EBFA03934}" srcOrd="11" destOrd="0" presId="urn:microsoft.com/office/officeart/2005/8/layout/cycle2"/>
    <dgm:cxn modelId="{F1D98130-C4FB-914B-BF09-52CB71C4D9AB}" type="presParOf" srcId="{360F86FD-3ACB-3544-88EB-188EBFA03934}" destId="{F4FA1560-2B9A-804C-88A2-A1CE942EACB6}" srcOrd="0" destOrd="0" presId="urn:microsoft.com/office/officeart/2005/8/layout/cycle2"/>
    <dgm:cxn modelId="{130D050B-4B9B-694F-A646-2FBB99BF1699}" type="presParOf" srcId="{ECC71E9B-8EF7-CC41-AF43-8BD7E831FFD2}" destId="{0DED4594-32C2-F341-A3BD-12041AC3635F}" srcOrd="12" destOrd="0" presId="urn:microsoft.com/office/officeart/2005/8/layout/cycle2"/>
    <dgm:cxn modelId="{5E579C23-96AD-214D-90E9-382C5AF3E1C0}" type="presParOf" srcId="{ECC71E9B-8EF7-CC41-AF43-8BD7E831FFD2}" destId="{B25D422C-5495-994C-B74C-5632EE66DFDF}" srcOrd="13" destOrd="0" presId="urn:microsoft.com/office/officeart/2005/8/layout/cycle2"/>
    <dgm:cxn modelId="{B6872804-5286-864B-94CF-163D3502FDE3}" type="presParOf" srcId="{B25D422C-5495-994C-B74C-5632EE66DFDF}" destId="{6D245D65-0F82-7641-B6C1-F0F230BCF0D4}" srcOrd="0" destOrd="0" presId="urn:microsoft.com/office/officeart/2005/8/layout/cycle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2288C8-5F67-453B-9705-C568091571AA}"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en-GB"/>
        </a:p>
      </dgm:t>
    </dgm:pt>
    <dgm:pt modelId="{32E467DD-B536-46D4-9CD6-1458D82DD364}">
      <dgm:prSet phldrT="[Text]" custT="1"/>
      <dgm:spPr>
        <a:noFill/>
        <a:ln w="3175">
          <a:solidFill>
            <a:srgbClr val="ECB64F"/>
          </a:solidFill>
        </a:ln>
      </dgm:spPr>
      <dgm:t>
        <a:bodyPr/>
        <a:lstStyle/>
        <a:p>
          <a:r>
            <a:rPr lang="en-GB" sz="900" b="1">
              <a:solidFill>
                <a:schemeClr val="bg1"/>
              </a:solidFill>
            </a:rPr>
            <a:t>Research &amp; Innovation</a:t>
          </a:r>
          <a:endParaRPr lang="en-GB" sz="900" b="1" dirty="0">
            <a:solidFill>
              <a:schemeClr val="bg1"/>
            </a:solidFill>
          </a:endParaRPr>
        </a:p>
      </dgm:t>
    </dgm:pt>
    <dgm:pt modelId="{271C2C9E-D973-45B0-A6FE-D0BE974B3DF1}" type="parTrans" cxnId="{4F2B89BD-CD81-4687-8181-8D0857DEB55D}">
      <dgm:prSet/>
      <dgm:spPr/>
      <dgm:t>
        <a:bodyPr/>
        <a:lstStyle/>
        <a:p>
          <a:endParaRPr lang="en-GB" sz="1800" b="1"/>
        </a:p>
      </dgm:t>
    </dgm:pt>
    <dgm:pt modelId="{D34106E6-7034-44BD-B996-168603D03C98}" type="sibTrans" cxnId="{4F2B89BD-CD81-4687-8181-8D0857DEB55D}">
      <dgm:prSet/>
      <dgm:spPr>
        <a:ln>
          <a:solidFill>
            <a:srgbClr val="ECB64F"/>
          </a:solidFill>
        </a:ln>
      </dgm:spPr>
      <dgm:t>
        <a:bodyPr/>
        <a:lstStyle/>
        <a:p>
          <a:endParaRPr lang="en-GB" sz="1800" b="1"/>
        </a:p>
      </dgm:t>
    </dgm:pt>
    <dgm:pt modelId="{536A3501-90F3-4509-B0B7-46FE9AF09CB8}">
      <dgm:prSet phldrT="[Text]" custT="1"/>
      <dgm:spPr>
        <a:solidFill>
          <a:srgbClr val="FFC000"/>
        </a:solidFill>
        <a:ln w="3175">
          <a:solidFill>
            <a:srgbClr val="ECB64F"/>
          </a:solidFill>
        </a:ln>
      </dgm:spPr>
      <dgm:t>
        <a:bodyPr/>
        <a:lstStyle/>
        <a:p>
          <a:r>
            <a:rPr lang="en-GB" sz="900" b="1" dirty="0">
              <a:solidFill>
                <a:srgbClr val="020129"/>
              </a:solidFill>
            </a:rPr>
            <a:t>Sales</a:t>
          </a:r>
        </a:p>
      </dgm:t>
    </dgm:pt>
    <dgm:pt modelId="{A3E0A1B6-C4A5-4EC7-8E7D-1DBE722C36B8}" type="parTrans" cxnId="{8802FB52-C98B-4720-9A98-91D611E0BE45}">
      <dgm:prSet/>
      <dgm:spPr/>
      <dgm:t>
        <a:bodyPr/>
        <a:lstStyle/>
        <a:p>
          <a:endParaRPr lang="en-GB" sz="1800" b="1"/>
        </a:p>
      </dgm:t>
    </dgm:pt>
    <dgm:pt modelId="{06046E0E-AA5F-4E6C-8F31-0A84572AB5F3}" type="sibTrans" cxnId="{8802FB52-C98B-4720-9A98-91D611E0BE45}">
      <dgm:prSet/>
      <dgm:spPr>
        <a:ln>
          <a:solidFill>
            <a:srgbClr val="ECB64F"/>
          </a:solidFill>
        </a:ln>
      </dgm:spPr>
      <dgm:t>
        <a:bodyPr/>
        <a:lstStyle/>
        <a:p>
          <a:endParaRPr lang="en-GB" sz="1800" b="1"/>
        </a:p>
      </dgm:t>
    </dgm:pt>
    <dgm:pt modelId="{D5A44A71-DB36-AE42-BA32-118798E8F18A}">
      <dgm:prSet phldrT="[Text]" custT="1"/>
      <dgm:spPr>
        <a:noFill/>
        <a:ln w="3175">
          <a:solidFill>
            <a:srgbClr val="ECB64F"/>
          </a:solidFill>
        </a:ln>
      </dgm:spPr>
      <dgm:t>
        <a:bodyPr/>
        <a:lstStyle/>
        <a:p>
          <a:r>
            <a:rPr lang="en-GB" sz="900" b="1" dirty="0">
              <a:solidFill>
                <a:schemeClr val="bg1"/>
              </a:solidFill>
            </a:rPr>
            <a:t>Raw Material Sourcing</a:t>
          </a:r>
        </a:p>
      </dgm:t>
    </dgm:pt>
    <dgm:pt modelId="{24F1D634-99DD-3A44-9EF0-B4D383B75320}" type="sibTrans" cxnId="{4D62E15F-3E90-984C-81F1-D47C0DFDADAF}">
      <dgm:prSet/>
      <dgm:spPr/>
      <dgm:t>
        <a:bodyPr/>
        <a:lstStyle/>
        <a:p>
          <a:endParaRPr lang="en-GB" sz="1800"/>
        </a:p>
      </dgm:t>
    </dgm:pt>
    <dgm:pt modelId="{EF2FAFC2-DEDD-7C43-859E-0C4F0E914CD4}" type="parTrans" cxnId="{4D62E15F-3E90-984C-81F1-D47C0DFDADAF}">
      <dgm:prSet/>
      <dgm:spPr/>
      <dgm:t>
        <a:bodyPr/>
        <a:lstStyle/>
        <a:p>
          <a:endParaRPr lang="en-GB" sz="1800"/>
        </a:p>
      </dgm:t>
    </dgm:pt>
    <dgm:pt modelId="{C79A7436-268C-4F1A-9763-9371F3885F2E}">
      <dgm:prSet phldrT="[Text]" custT="1"/>
      <dgm:spPr>
        <a:noFill/>
        <a:ln w="3175">
          <a:solidFill>
            <a:srgbClr val="ECB64F"/>
          </a:solidFill>
        </a:ln>
      </dgm:spPr>
      <dgm:t>
        <a:bodyPr lIns="0" rIns="0"/>
        <a:lstStyle/>
        <a:p>
          <a:r>
            <a:rPr lang="en-GB" sz="900" b="1" dirty="0"/>
            <a:t>Manufacturing</a:t>
          </a:r>
        </a:p>
      </dgm:t>
    </dgm:pt>
    <dgm:pt modelId="{E5653D68-4C5B-4519-86F2-044AD633C558}" type="sibTrans" cxnId="{0145B66C-FE30-447C-82C4-EB5DB1B3907C}">
      <dgm:prSet/>
      <dgm:spPr>
        <a:solidFill>
          <a:srgbClr val="FFC000"/>
        </a:solidFill>
        <a:ln>
          <a:solidFill>
            <a:srgbClr val="FFC000"/>
          </a:solidFill>
        </a:ln>
      </dgm:spPr>
      <dgm:t>
        <a:bodyPr/>
        <a:lstStyle/>
        <a:p>
          <a:endParaRPr lang="en-GB" sz="1800" b="1"/>
        </a:p>
      </dgm:t>
    </dgm:pt>
    <dgm:pt modelId="{3A8BACA4-1094-48B9-B4C5-382EAA412C9C}" type="parTrans" cxnId="{0145B66C-FE30-447C-82C4-EB5DB1B3907C}">
      <dgm:prSet/>
      <dgm:spPr/>
      <dgm:t>
        <a:bodyPr/>
        <a:lstStyle/>
        <a:p>
          <a:endParaRPr lang="en-GB" sz="1800" b="1"/>
        </a:p>
      </dgm:t>
    </dgm:pt>
    <dgm:pt modelId="{DD139624-1DD4-CD47-A91B-F16D6EE698F7}">
      <dgm:prSet phldrT="[Text]" custT="1"/>
      <dgm:spPr>
        <a:noFill/>
        <a:ln w="3175">
          <a:solidFill>
            <a:srgbClr val="ECB64F"/>
          </a:solidFill>
        </a:ln>
      </dgm:spPr>
      <dgm:t>
        <a:bodyPr/>
        <a:lstStyle/>
        <a:p>
          <a:r>
            <a:rPr lang="en-GB" sz="900" b="1" dirty="0"/>
            <a:t>Logistics</a:t>
          </a:r>
        </a:p>
      </dgm:t>
    </dgm:pt>
    <dgm:pt modelId="{95B3E745-594D-E645-B5EE-F48477E2527B}" type="sibTrans" cxnId="{EB5E3DEA-A2C0-B343-B79B-4646F187E170}">
      <dgm:prSet/>
      <dgm:spPr/>
      <dgm:t>
        <a:bodyPr/>
        <a:lstStyle/>
        <a:p>
          <a:endParaRPr lang="en-GB" sz="1800"/>
        </a:p>
      </dgm:t>
    </dgm:pt>
    <dgm:pt modelId="{023FB38A-0C36-F44C-A123-2741DBB49E40}" type="parTrans" cxnId="{EB5E3DEA-A2C0-B343-B79B-4646F187E170}">
      <dgm:prSet/>
      <dgm:spPr/>
      <dgm:t>
        <a:bodyPr/>
        <a:lstStyle/>
        <a:p>
          <a:endParaRPr lang="en-GB" sz="1800"/>
        </a:p>
      </dgm:t>
    </dgm:pt>
    <dgm:pt modelId="{D021C9C8-7B72-4466-B976-D942576D485E}">
      <dgm:prSet phldrT="[Text]" custT="1"/>
      <dgm:spPr>
        <a:noFill/>
        <a:ln w="3175">
          <a:solidFill>
            <a:srgbClr val="ECB64F"/>
          </a:solidFill>
        </a:ln>
      </dgm:spPr>
      <dgm:t>
        <a:bodyPr/>
        <a:lstStyle/>
        <a:p>
          <a:r>
            <a:rPr lang="en-GB" sz="900" b="1" dirty="0"/>
            <a:t>Marketing</a:t>
          </a:r>
        </a:p>
      </dgm:t>
    </dgm:pt>
    <dgm:pt modelId="{A5102E4E-E676-4BFF-8E3D-2E2B254989EB}" type="sibTrans" cxnId="{AE67CCAE-23EB-4D0D-9C5A-437C0B52C1AD}">
      <dgm:prSet/>
      <dgm:spPr>
        <a:ln>
          <a:solidFill>
            <a:srgbClr val="ECB64F"/>
          </a:solidFill>
        </a:ln>
      </dgm:spPr>
      <dgm:t>
        <a:bodyPr/>
        <a:lstStyle/>
        <a:p>
          <a:endParaRPr lang="en-GB" sz="1800" b="1"/>
        </a:p>
      </dgm:t>
    </dgm:pt>
    <dgm:pt modelId="{6CE6A77A-709A-4D60-B72D-78028609481A}" type="parTrans" cxnId="{AE67CCAE-23EB-4D0D-9C5A-437C0B52C1AD}">
      <dgm:prSet/>
      <dgm:spPr/>
      <dgm:t>
        <a:bodyPr/>
        <a:lstStyle/>
        <a:p>
          <a:endParaRPr lang="en-GB" sz="1800" b="1"/>
        </a:p>
      </dgm:t>
    </dgm:pt>
    <dgm:pt modelId="{B5803FB1-B072-3046-9164-73CD44228E34}">
      <dgm:prSet phldrT="[Text]" custT="1"/>
      <dgm:spPr>
        <a:noFill/>
        <a:ln w="3175">
          <a:solidFill>
            <a:srgbClr val="ECB64F"/>
          </a:solidFill>
        </a:ln>
      </dgm:spPr>
      <dgm:t>
        <a:bodyPr/>
        <a:lstStyle/>
        <a:p>
          <a:r>
            <a:rPr lang="en-GB" sz="900" b="1" dirty="0"/>
            <a:t>Distribution </a:t>
          </a:r>
          <a:r>
            <a:rPr lang="en-GB" sz="900" b="1" dirty="0" err="1"/>
            <a:t>Center</a:t>
          </a:r>
          <a:endParaRPr lang="en-GB" sz="900" b="1" dirty="0"/>
        </a:p>
      </dgm:t>
    </dgm:pt>
    <dgm:pt modelId="{CFA5D7D5-8D92-044C-811B-4550879DA80C}" type="parTrans" cxnId="{C3D521FA-3CFF-5842-90FA-7452F4C694D3}">
      <dgm:prSet/>
      <dgm:spPr/>
      <dgm:t>
        <a:bodyPr/>
        <a:lstStyle/>
        <a:p>
          <a:endParaRPr lang="en-GB" sz="1800"/>
        </a:p>
      </dgm:t>
    </dgm:pt>
    <dgm:pt modelId="{16F4F09E-9452-264F-B5C6-5E07673CFD01}" type="sibTrans" cxnId="{C3D521FA-3CFF-5842-90FA-7452F4C694D3}">
      <dgm:prSet/>
      <dgm:spPr>
        <a:ln>
          <a:solidFill>
            <a:srgbClr val="FFC000"/>
          </a:solidFill>
        </a:ln>
      </dgm:spPr>
      <dgm:t>
        <a:bodyPr/>
        <a:lstStyle/>
        <a:p>
          <a:endParaRPr lang="en-GB" sz="1800"/>
        </a:p>
      </dgm:t>
    </dgm:pt>
    <dgm:pt modelId="{ECC71E9B-8EF7-CC41-AF43-8BD7E831FFD2}" type="pres">
      <dgm:prSet presAssocID="{E92288C8-5F67-453B-9705-C568091571AA}" presName="cycle" presStyleCnt="0">
        <dgm:presLayoutVars>
          <dgm:dir/>
          <dgm:resizeHandles val="exact"/>
        </dgm:presLayoutVars>
      </dgm:prSet>
      <dgm:spPr/>
    </dgm:pt>
    <dgm:pt modelId="{426302AB-8F43-2845-830A-F77DF9468E48}" type="pres">
      <dgm:prSet presAssocID="{32E467DD-B536-46D4-9CD6-1458D82DD364}" presName="node" presStyleLbl="node1" presStyleIdx="0" presStyleCnt="7">
        <dgm:presLayoutVars>
          <dgm:bulletEnabled val="1"/>
        </dgm:presLayoutVars>
      </dgm:prSet>
      <dgm:spPr/>
    </dgm:pt>
    <dgm:pt modelId="{6A7D1E67-7EED-F84B-B9A5-8E79ABCB0304}" type="pres">
      <dgm:prSet presAssocID="{D34106E6-7034-44BD-B996-168603D03C98}" presName="sibTrans" presStyleLbl="sibTrans2D1" presStyleIdx="0" presStyleCnt="7"/>
      <dgm:spPr/>
    </dgm:pt>
    <dgm:pt modelId="{B239F2E7-D67C-5246-B5B5-E801E4A26710}" type="pres">
      <dgm:prSet presAssocID="{D34106E6-7034-44BD-B996-168603D03C98}" presName="connectorText" presStyleLbl="sibTrans2D1" presStyleIdx="0" presStyleCnt="7"/>
      <dgm:spPr/>
    </dgm:pt>
    <dgm:pt modelId="{C280ED04-70EF-A34F-8E1A-843B1ACFAF08}" type="pres">
      <dgm:prSet presAssocID="{D5A44A71-DB36-AE42-BA32-118798E8F18A}" presName="node" presStyleLbl="node1" presStyleIdx="1" presStyleCnt="7">
        <dgm:presLayoutVars>
          <dgm:bulletEnabled val="1"/>
        </dgm:presLayoutVars>
      </dgm:prSet>
      <dgm:spPr/>
    </dgm:pt>
    <dgm:pt modelId="{C7B99DE6-3456-5C4A-8338-2725BAD8A477}" type="pres">
      <dgm:prSet presAssocID="{24F1D634-99DD-3A44-9EF0-B4D383B75320}" presName="sibTrans" presStyleLbl="sibTrans2D1" presStyleIdx="1" presStyleCnt="7"/>
      <dgm:spPr/>
    </dgm:pt>
    <dgm:pt modelId="{4AE04F77-19C0-2343-B719-6589B4D8FAC8}" type="pres">
      <dgm:prSet presAssocID="{24F1D634-99DD-3A44-9EF0-B4D383B75320}" presName="connectorText" presStyleLbl="sibTrans2D1" presStyleIdx="1" presStyleCnt="7"/>
      <dgm:spPr/>
    </dgm:pt>
    <dgm:pt modelId="{F350FE32-F44D-4946-9A76-7EF2AC6E049E}" type="pres">
      <dgm:prSet presAssocID="{C79A7436-268C-4F1A-9763-9371F3885F2E}" presName="node" presStyleLbl="node1" presStyleIdx="2" presStyleCnt="7" custScaleX="105380" custScaleY="105380">
        <dgm:presLayoutVars>
          <dgm:bulletEnabled val="1"/>
        </dgm:presLayoutVars>
      </dgm:prSet>
      <dgm:spPr/>
    </dgm:pt>
    <dgm:pt modelId="{621B40C1-81B1-FB40-BF15-F64B82C3936D}" type="pres">
      <dgm:prSet presAssocID="{E5653D68-4C5B-4519-86F2-044AD633C558}" presName="sibTrans" presStyleLbl="sibTrans2D1" presStyleIdx="2" presStyleCnt="7"/>
      <dgm:spPr/>
    </dgm:pt>
    <dgm:pt modelId="{E17652A3-1972-4144-9686-6106D0372F06}" type="pres">
      <dgm:prSet presAssocID="{E5653D68-4C5B-4519-86F2-044AD633C558}" presName="connectorText" presStyleLbl="sibTrans2D1" presStyleIdx="2" presStyleCnt="7"/>
      <dgm:spPr/>
    </dgm:pt>
    <dgm:pt modelId="{3AE58F51-E862-FE4F-9EEA-F6C19F03EB32}" type="pres">
      <dgm:prSet presAssocID="{DD139624-1DD4-CD47-A91B-F16D6EE698F7}" presName="node" presStyleLbl="node1" presStyleIdx="3" presStyleCnt="7">
        <dgm:presLayoutVars>
          <dgm:bulletEnabled val="1"/>
        </dgm:presLayoutVars>
      </dgm:prSet>
      <dgm:spPr/>
    </dgm:pt>
    <dgm:pt modelId="{E6E9F11B-8967-F044-9978-8B7CE9F61491}" type="pres">
      <dgm:prSet presAssocID="{95B3E745-594D-E645-B5EE-F48477E2527B}" presName="sibTrans" presStyleLbl="sibTrans2D1" presStyleIdx="3" presStyleCnt="7"/>
      <dgm:spPr/>
    </dgm:pt>
    <dgm:pt modelId="{A325A501-45C3-F64B-8C3C-31F436F53754}" type="pres">
      <dgm:prSet presAssocID="{95B3E745-594D-E645-B5EE-F48477E2527B}" presName="connectorText" presStyleLbl="sibTrans2D1" presStyleIdx="3" presStyleCnt="7"/>
      <dgm:spPr/>
    </dgm:pt>
    <dgm:pt modelId="{881F3763-274D-A246-81C3-3EE0CE5708D1}" type="pres">
      <dgm:prSet presAssocID="{B5803FB1-B072-3046-9164-73CD44228E34}" presName="node" presStyleLbl="node1" presStyleIdx="4" presStyleCnt="7">
        <dgm:presLayoutVars>
          <dgm:bulletEnabled val="1"/>
        </dgm:presLayoutVars>
      </dgm:prSet>
      <dgm:spPr/>
    </dgm:pt>
    <dgm:pt modelId="{3365AF93-6504-C14B-BE34-960473B7290E}" type="pres">
      <dgm:prSet presAssocID="{16F4F09E-9452-264F-B5C6-5E07673CFD01}" presName="sibTrans" presStyleLbl="sibTrans2D1" presStyleIdx="4" presStyleCnt="7"/>
      <dgm:spPr/>
    </dgm:pt>
    <dgm:pt modelId="{84C714C1-BBCF-F94A-9708-0188C335C5F8}" type="pres">
      <dgm:prSet presAssocID="{16F4F09E-9452-264F-B5C6-5E07673CFD01}" presName="connectorText" presStyleLbl="sibTrans2D1" presStyleIdx="4" presStyleCnt="7"/>
      <dgm:spPr/>
    </dgm:pt>
    <dgm:pt modelId="{BF558DB4-BA8E-334B-B33E-C918569F5E04}" type="pres">
      <dgm:prSet presAssocID="{D021C9C8-7B72-4466-B976-D942576D485E}" presName="node" presStyleLbl="node1" presStyleIdx="5" presStyleCnt="7">
        <dgm:presLayoutVars>
          <dgm:bulletEnabled val="1"/>
        </dgm:presLayoutVars>
      </dgm:prSet>
      <dgm:spPr/>
    </dgm:pt>
    <dgm:pt modelId="{360F86FD-3ACB-3544-88EB-188EBFA03934}" type="pres">
      <dgm:prSet presAssocID="{A5102E4E-E676-4BFF-8E3D-2E2B254989EB}" presName="sibTrans" presStyleLbl="sibTrans2D1" presStyleIdx="5" presStyleCnt="7"/>
      <dgm:spPr/>
    </dgm:pt>
    <dgm:pt modelId="{F4FA1560-2B9A-804C-88A2-A1CE942EACB6}" type="pres">
      <dgm:prSet presAssocID="{A5102E4E-E676-4BFF-8E3D-2E2B254989EB}" presName="connectorText" presStyleLbl="sibTrans2D1" presStyleIdx="5" presStyleCnt="7"/>
      <dgm:spPr/>
    </dgm:pt>
    <dgm:pt modelId="{0DED4594-32C2-F341-A3BD-12041AC3635F}" type="pres">
      <dgm:prSet presAssocID="{536A3501-90F3-4509-B0B7-46FE9AF09CB8}" presName="node" presStyleLbl="node1" presStyleIdx="6" presStyleCnt="7">
        <dgm:presLayoutVars>
          <dgm:bulletEnabled val="1"/>
        </dgm:presLayoutVars>
      </dgm:prSet>
      <dgm:spPr/>
    </dgm:pt>
    <dgm:pt modelId="{B25D422C-5495-994C-B74C-5632EE66DFDF}" type="pres">
      <dgm:prSet presAssocID="{06046E0E-AA5F-4E6C-8F31-0A84572AB5F3}" presName="sibTrans" presStyleLbl="sibTrans2D1" presStyleIdx="6" presStyleCnt="7"/>
      <dgm:spPr/>
    </dgm:pt>
    <dgm:pt modelId="{6D245D65-0F82-7641-B6C1-F0F230BCF0D4}" type="pres">
      <dgm:prSet presAssocID="{06046E0E-AA5F-4E6C-8F31-0A84572AB5F3}" presName="connectorText" presStyleLbl="sibTrans2D1" presStyleIdx="6" presStyleCnt="7"/>
      <dgm:spPr/>
    </dgm:pt>
  </dgm:ptLst>
  <dgm:cxnLst>
    <dgm:cxn modelId="{C3623607-B32F-2247-BA74-94853E553393}" type="presOf" srcId="{06046E0E-AA5F-4E6C-8F31-0A84572AB5F3}" destId="{B25D422C-5495-994C-B74C-5632EE66DFDF}" srcOrd="0" destOrd="0" presId="urn:microsoft.com/office/officeart/2005/8/layout/cycle2"/>
    <dgm:cxn modelId="{6A158F11-D8FF-8544-8C98-90FE11C3E2EA}" type="presOf" srcId="{24F1D634-99DD-3A44-9EF0-B4D383B75320}" destId="{4AE04F77-19C0-2343-B719-6589B4D8FAC8}" srcOrd="1" destOrd="0" presId="urn:microsoft.com/office/officeart/2005/8/layout/cycle2"/>
    <dgm:cxn modelId="{23EE141C-DB8B-2A4E-8C6F-B81685494B5A}" type="presOf" srcId="{D34106E6-7034-44BD-B996-168603D03C98}" destId="{B239F2E7-D67C-5246-B5B5-E801E4A26710}" srcOrd="1" destOrd="0" presId="urn:microsoft.com/office/officeart/2005/8/layout/cycle2"/>
    <dgm:cxn modelId="{72DAE31D-D759-7748-B3CF-3314C5415DA5}" type="presOf" srcId="{24F1D634-99DD-3A44-9EF0-B4D383B75320}" destId="{C7B99DE6-3456-5C4A-8338-2725BAD8A477}" srcOrd="0" destOrd="0" presId="urn:microsoft.com/office/officeart/2005/8/layout/cycle2"/>
    <dgm:cxn modelId="{AC9AC82A-3CB8-0347-8AED-7CB877B9579B}" type="presOf" srcId="{E5653D68-4C5B-4519-86F2-044AD633C558}" destId="{621B40C1-81B1-FB40-BF15-F64B82C3936D}" srcOrd="0" destOrd="0" presId="urn:microsoft.com/office/officeart/2005/8/layout/cycle2"/>
    <dgm:cxn modelId="{1A8AE72A-7996-2D48-B477-7BAA5CAE1496}" type="presOf" srcId="{32E467DD-B536-46D4-9CD6-1458D82DD364}" destId="{426302AB-8F43-2845-830A-F77DF9468E48}" srcOrd="0" destOrd="0" presId="urn:microsoft.com/office/officeart/2005/8/layout/cycle2"/>
    <dgm:cxn modelId="{0D41E135-783F-1A4C-83C2-4C3510394AB1}" type="presOf" srcId="{C79A7436-268C-4F1A-9763-9371F3885F2E}" destId="{F350FE32-F44D-4946-9A76-7EF2AC6E049E}" srcOrd="0" destOrd="0" presId="urn:microsoft.com/office/officeart/2005/8/layout/cycle2"/>
    <dgm:cxn modelId="{C5DF4D4F-3447-FE40-8D5C-A5F4E95F6D23}" type="presOf" srcId="{95B3E745-594D-E645-B5EE-F48477E2527B}" destId="{E6E9F11B-8967-F044-9978-8B7CE9F61491}" srcOrd="0" destOrd="0" presId="urn:microsoft.com/office/officeart/2005/8/layout/cycle2"/>
    <dgm:cxn modelId="{8802FB52-C98B-4720-9A98-91D611E0BE45}" srcId="{E92288C8-5F67-453B-9705-C568091571AA}" destId="{536A3501-90F3-4509-B0B7-46FE9AF09CB8}" srcOrd="6" destOrd="0" parTransId="{A3E0A1B6-C4A5-4EC7-8E7D-1DBE722C36B8}" sibTransId="{06046E0E-AA5F-4E6C-8F31-0A84572AB5F3}"/>
    <dgm:cxn modelId="{004CD654-33A5-CF44-932F-D1D5CC4FFB9F}" type="presOf" srcId="{E5653D68-4C5B-4519-86F2-044AD633C558}" destId="{E17652A3-1972-4144-9686-6106D0372F06}" srcOrd="1" destOrd="0" presId="urn:microsoft.com/office/officeart/2005/8/layout/cycle2"/>
    <dgm:cxn modelId="{4D62E15F-3E90-984C-81F1-D47C0DFDADAF}" srcId="{E92288C8-5F67-453B-9705-C568091571AA}" destId="{D5A44A71-DB36-AE42-BA32-118798E8F18A}" srcOrd="1" destOrd="0" parTransId="{EF2FAFC2-DEDD-7C43-859E-0C4F0E914CD4}" sibTransId="{24F1D634-99DD-3A44-9EF0-B4D383B75320}"/>
    <dgm:cxn modelId="{C5D77B60-3FB9-0B4B-9A1D-0EE9309BCF38}" type="presOf" srcId="{D34106E6-7034-44BD-B996-168603D03C98}" destId="{6A7D1E67-7EED-F84B-B9A5-8E79ABCB0304}" srcOrd="0" destOrd="0" presId="urn:microsoft.com/office/officeart/2005/8/layout/cycle2"/>
    <dgm:cxn modelId="{0145B66C-FE30-447C-82C4-EB5DB1B3907C}" srcId="{E92288C8-5F67-453B-9705-C568091571AA}" destId="{C79A7436-268C-4F1A-9763-9371F3885F2E}" srcOrd="2" destOrd="0" parTransId="{3A8BACA4-1094-48B9-B4C5-382EAA412C9C}" sibTransId="{E5653D68-4C5B-4519-86F2-044AD633C558}"/>
    <dgm:cxn modelId="{5E840C73-BF75-1C49-B775-871BDD7BE4D3}" type="presOf" srcId="{16F4F09E-9452-264F-B5C6-5E07673CFD01}" destId="{84C714C1-BBCF-F94A-9708-0188C335C5F8}" srcOrd="1" destOrd="0" presId="urn:microsoft.com/office/officeart/2005/8/layout/cycle2"/>
    <dgm:cxn modelId="{3A0CFD75-CB52-E442-BB7F-7925BD1C723B}" type="presOf" srcId="{E92288C8-5F67-453B-9705-C568091571AA}" destId="{ECC71E9B-8EF7-CC41-AF43-8BD7E831FFD2}" srcOrd="0" destOrd="0" presId="urn:microsoft.com/office/officeart/2005/8/layout/cycle2"/>
    <dgm:cxn modelId="{9CDCC784-20CE-014B-9BC7-CC8FD65677A0}" type="presOf" srcId="{A5102E4E-E676-4BFF-8E3D-2E2B254989EB}" destId="{F4FA1560-2B9A-804C-88A2-A1CE942EACB6}" srcOrd="1" destOrd="0" presId="urn:microsoft.com/office/officeart/2005/8/layout/cycle2"/>
    <dgm:cxn modelId="{81268FA3-2E4B-524E-B7CE-B8DEEDC4F805}" type="presOf" srcId="{06046E0E-AA5F-4E6C-8F31-0A84572AB5F3}" destId="{6D245D65-0F82-7641-B6C1-F0F230BCF0D4}" srcOrd="1" destOrd="0" presId="urn:microsoft.com/office/officeart/2005/8/layout/cycle2"/>
    <dgm:cxn modelId="{AE67CCAE-23EB-4D0D-9C5A-437C0B52C1AD}" srcId="{E92288C8-5F67-453B-9705-C568091571AA}" destId="{D021C9C8-7B72-4466-B976-D942576D485E}" srcOrd="5" destOrd="0" parTransId="{6CE6A77A-709A-4D60-B72D-78028609481A}" sibTransId="{A5102E4E-E676-4BFF-8E3D-2E2B254989EB}"/>
    <dgm:cxn modelId="{5E44A9AF-FB29-794A-BE32-00EB2FBB966C}" type="presOf" srcId="{B5803FB1-B072-3046-9164-73CD44228E34}" destId="{881F3763-274D-A246-81C3-3EE0CE5708D1}" srcOrd="0" destOrd="0" presId="urn:microsoft.com/office/officeart/2005/8/layout/cycle2"/>
    <dgm:cxn modelId="{4F2B89BD-CD81-4687-8181-8D0857DEB55D}" srcId="{E92288C8-5F67-453B-9705-C568091571AA}" destId="{32E467DD-B536-46D4-9CD6-1458D82DD364}" srcOrd="0" destOrd="0" parTransId="{271C2C9E-D973-45B0-A6FE-D0BE974B3DF1}" sibTransId="{D34106E6-7034-44BD-B996-168603D03C98}"/>
    <dgm:cxn modelId="{98F164CE-3D26-F549-8D44-44475AF34373}" type="presOf" srcId="{D021C9C8-7B72-4466-B976-D942576D485E}" destId="{BF558DB4-BA8E-334B-B33E-C918569F5E04}" srcOrd="0" destOrd="0" presId="urn:microsoft.com/office/officeart/2005/8/layout/cycle2"/>
    <dgm:cxn modelId="{072EB0D3-59ED-C140-87C4-3CA6FBAB0808}" type="presOf" srcId="{DD139624-1DD4-CD47-A91B-F16D6EE698F7}" destId="{3AE58F51-E862-FE4F-9EEA-F6C19F03EB32}" srcOrd="0" destOrd="0" presId="urn:microsoft.com/office/officeart/2005/8/layout/cycle2"/>
    <dgm:cxn modelId="{6A36BCDD-323B-2A42-A0BE-EF3F335B5EE0}" type="presOf" srcId="{536A3501-90F3-4509-B0B7-46FE9AF09CB8}" destId="{0DED4594-32C2-F341-A3BD-12041AC3635F}" srcOrd="0" destOrd="0" presId="urn:microsoft.com/office/officeart/2005/8/layout/cycle2"/>
    <dgm:cxn modelId="{E52911DF-A8CE-D841-BD74-48FC5D26C3FE}" type="presOf" srcId="{A5102E4E-E676-4BFF-8E3D-2E2B254989EB}" destId="{360F86FD-3ACB-3544-88EB-188EBFA03934}" srcOrd="0" destOrd="0" presId="urn:microsoft.com/office/officeart/2005/8/layout/cycle2"/>
    <dgm:cxn modelId="{7FC996E0-7539-9646-B9D1-F3D1F3E6DDB5}" type="presOf" srcId="{95B3E745-594D-E645-B5EE-F48477E2527B}" destId="{A325A501-45C3-F64B-8C3C-31F436F53754}" srcOrd="1" destOrd="0" presId="urn:microsoft.com/office/officeart/2005/8/layout/cycle2"/>
    <dgm:cxn modelId="{D4D38EE3-890F-7240-8C3A-491DB7B9E85E}" type="presOf" srcId="{16F4F09E-9452-264F-B5C6-5E07673CFD01}" destId="{3365AF93-6504-C14B-BE34-960473B7290E}" srcOrd="0" destOrd="0" presId="urn:microsoft.com/office/officeart/2005/8/layout/cycle2"/>
    <dgm:cxn modelId="{EB5E3DEA-A2C0-B343-B79B-4646F187E170}" srcId="{E92288C8-5F67-453B-9705-C568091571AA}" destId="{DD139624-1DD4-CD47-A91B-F16D6EE698F7}" srcOrd="3" destOrd="0" parTransId="{023FB38A-0C36-F44C-A123-2741DBB49E40}" sibTransId="{95B3E745-594D-E645-B5EE-F48477E2527B}"/>
    <dgm:cxn modelId="{2A2230F2-0B10-3541-A26F-D75F6680F50E}" type="presOf" srcId="{D5A44A71-DB36-AE42-BA32-118798E8F18A}" destId="{C280ED04-70EF-A34F-8E1A-843B1ACFAF08}" srcOrd="0" destOrd="0" presId="urn:microsoft.com/office/officeart/2005/8/layout/cycle2"/>
    <dgm:cxn modelId="{C3D521FA-3CFF-5842-90FA-7452F4C694D3}" srcId="{E92288C8-5F67-453B-9705-C568091571AA}" destId="{B5803FB1-B072-3046-9164-73CD44228E34}" srcOrd="4" destOrd="0" parTransId="{CFA5D7D5-8D92-044C-811B-4550879DA80C}" sibTransId="{16F4F09E-9452-264F-B5C6-5E07673CFD01}"/>
    <dgm:cxn modelId="{91DE60A1-1217-E142-8CE0-1B1DA622FC97}" type="presParOf" srcId="{ECC71E9B-8EF7-CC41-AF43-8BD7E831FFD2}" destId="{426302AB-8F43-2845-830A-F77DF9468E48}" srcOrd="0" destOrd="0" presId="urn:microsoft.com/office/officeart/2005/8/layout/cycle2"/>
    <dgm:cxn modelId="{17B97C02-61A0-FB4E-BCF4-0611B491B17C}" type="presParOf" srcId="{ECC71E9B-8EF7-CC41-AF43-8BD7E831FFD2}" destId="{6A7D1E67-7EED-F84B-B9A5-8E79ABCB0304}" srcOrd="1" destOrd="0" presId="urn:microsoft.com/office/officeart/2005/8/layout/cycle2"/>
    <dgm:cxn modelId="{3AD5B233-DF4E-074C-85E0-23801BCDAD5A}" type="presParOf" srcId="{6A7D1E67-7EED-F84B-B9A5-8E79ABCB0304}" destId="{B239F2E7-D67C-5246-B5B5-E801E4A26710}" srcOrd="0" destOrd="0" presId="urn:microsoft.com/office/officeart/2005/8/layout/cycle2"/>
    <dgm:cxn modelId="{F50CAAD4-BF74-CA45-8627-3C0665424F4F}" type="presParOf" srcId="{ECC71E9B-8EF7-CC41-AF43-8BD7E831FFD2}" destId="{C280ED04-70EF-A34F-8E1A-843B1ACFAF08}" srcOrd="2" destOrd="0" presId="urn:microsoft.com/office/officeart/2005/8/layout/cycle2"/>
    <dgm:cxn modelId="{C7D3E4ED-0D34-B84E-BE60-233AD0517126}" type="presParOf" srcId="{ECC71E9B-8EF7-CC41-AF43-8BD7E831FFD2}" destId="{C7B99DE6-3456-5C4A-8338-2725BAD8A477}" srcOrd="3" destOrd="0" presId="urn:microsoft.com/office/officeart/2005/8/layout/cycle2"/>
    <dgm:cxn modelId="{99D49100-B41A-9443-8B22-359640884A5A}" type="presParOf" srcId="{C7B99DE6-3456-5C4A-8338-2725BAD8A477}" destId="{4AE04F77-19C0-2343-B719-6589B4D8FAC8}" srcOrd="0" destOrd="0" presId="urn:microsoft.com/office/officeart/2005/8/layout/cycle2"/>
    <dgm:cxn modelId="{36686380-9D1B-9340-ABA7-508E87D02293}" type="presParOf" srcId="{ECC71E9B-8EF7-CC41-AF43-8BD7E831FFD2}" destId="{F350FE32-F44D-4946-9A76-7EF2AC6E049E}" srcOrd="4" destOrd="0" presId="urn:microsoft.com/office/officeart/2005/8/layout/cycle2"/>
    <dgm:cxn modelId="{D36AA078-FAA8-0F44-A6A8-5197F090E40E}" type="presParOf" srcId="{ECC71E9B-8EF7-CC41-AF43-8BD7E831FFD2}" destId="{621B40C1-81B1-FB40-BF15-F64B82C3936D}" srcOrd="5" destOrd="0" presId="urn:microsoft.com/office/officeart/2005/8/layout/cycle2"/>
    <dgm:cxn modelId="{41208510-6FE8-DC42-BF02-09E20C27FE54}" type="presParOf" srcId="{621B40C1-81B1-FB40-BF15-F64B82C3936D}" destId="{E17652A3-1972-4144-9686-6106D0372F06}" srcOrd="0" destOrd="0" presId="urn:microsoft.com/office/officeart/2005/8/layout/cycle2"/>
    <dgm:cxn modelId="{641E9AB9-4C05-7246-8961-AECA7102B5F6}" type="presParOf" srcId="{ECC71E9B-8EF7-CC41-AF43-8BD7E831FFD2}" destId="{3AE58F51-E862-FE4F-9EEA-F6C19F03EB32}" srcOrd="6" destOrd="0" presId="urn:microsoft.com/office/officeart/2005/8/layout/cycle2"/>
    <dgm:cxn modelId="{77DC9010-A2EB-F741-B7ED-51F63E141854}" type="presParOf" srcId="{ECC71E9B-8EF7-CC41-AF43-8BD7E831FFD2}" destId="{E6E9F11B-8967-F044-9978-8B7CE9F61491}" srcOrd="7" destOrd="0" presId="urn:microsoft.com/office/officeart/2005/8/layout/cycle2"/>
    <dgm:cxn modelId="{7A59C738-EB6F-C54E-B3F3-D65C430B0393}" type="presParOf" srcId="{E6E9F11B-8967-F044-9978-8B7CE9F61491}" destId="{A325A501-45C3-F64B-8C3C-31F436F53754}" srcOrd="0" destOrd="0" presId="urn:microsoft.com/office/officeart/2005/8/layout/cycle2"/>
    <dgm:cxn modelId="{79A51AE8-D4CA-6A42-B489-1FD7C3F5166B}" type="presParOf" srcId="{ECC71E9B-8EF7-CC41-AF43-8BD7E831FFD2}" destId="{881F3763-274D-A246-81C3-3EE0CE5708D1}" srcOrd="8" destOrd="0" presId="urn:microsoft.com/office/officeart/2005/8/layout/cycle2"/>
    <dgm:cxn modelId="{2490549F-31DA-0944-BFBD-1B3EB956D5DB}" type="presParOf" srcId="{ECC71E9B-8EF7-CC41-AF43-8BD7E831FFD2}" destId="{3365AF93-6504-C14B-BE34-960473B7290E}" srcOrd="9" destOrd="0" presId="urn:microsoft.com/office/officeart/2005/8/layout/cycle2"/>
    <dgm:cxn modelId="{3FBAB6E9-1FA8-7544-B0A8-859ECA1F4E0A}" type="presParOf" srcId="{3365AF93-6504-C14B-BE34-960473B7290E}" destId="{84C714C1-BBCF-F94A-9708-0188C335C5F8}" srcOrd="0" destOrd="0" presId="urn:microsoft.com/office/officeart/2005/8/layout/cycle2"/>
    <dgm:cxn modelId="{A1452B23-9632-3E44-8B48-A50A1BD3D128}" type="presParOf" srcId="{ECC71E9B-8EF7-CC41-AF43-8BD7E831FFD2}" destId="{BF558DB4-BA8E-334B-B33E-C918569F5E04}" srcOrd="10" destOrd="0" presId="urn:microsoft.com/office/officeart/2005/8/layout/cycle2"/>
    <dgm:cxn modelId="{0B97203C-F2C1-FC46-80F0-E8B2EAF48DD1}" type="presParOf" srcId="{ECC71E9B-8EF7-CC41-AF43-8BD7E831FFD2}" destId="{360F86FD-3ACB-3544-88EB-188EBFA03934}" srcOrd="11" destOrd="0" presId="urn:microsoft.com/office/officeart/2005/8/layout/cycle2"/>
    <dgm:cxn modelId="{F1D98130-C4FB-914B-BF09-52CB71C4D9AB}" type="presParOf" srcId="{360F86FD-3ACB-3544-88EB-188EBFA03934}" destId="{F4FA1560-2B9A-804C-88A2-A1CE942EACB6}" srcOrd="0" destOrd="0" presId="urn:microsoft.com/office/officeart/2005/8/layout/cycle2"/>
    <dgm:cxn modelId="{130D050B-4B9B-694F-A646-2FBB99BF1699}" type="presParOf" srcId="{ECC71E9B-8EF7-CC41-AF43-8BD7E831FFD2}" destId="{0DED4594-32C2-F341-A3BD-12041AC3635F}" srcOrd="12" destOrd="0" presId="urn:microsoft.com/office/officeart/2005/8/layout/cycle2"/>
    <dgm:cxn modelId="{5E579C23-96AD-214D-90E9-382C5AF3E1C0}" type="presParOf" srcId="{ECC71E9B-8EF7-CC41-AF43-8BD7E831FFD2}" destId="{B25D422C-5495-994C-B74C-5632EE66DFDF}" srcOrd="13" destOrd="0" presId="urn:microsoft.com/office/officeart/2005/8/layout/cycle2"/>
    <dgm:cxn modelId="{B6872804-5286-864B-94CF-163D3502FDE3}" type="presParOf" srcId="{B25D422C-5495-994C-B74C-5632EE66DFDF}" destId="{6D245D65-0F82-7641-B6C1-F0F230BCF0D4}" srcOrd="0" destOrd="0" presId="urn:microsoft.com/office/officeart/2005/8/layout/cycle2"/>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2288C8-5F67-453B-9705-C568091571AA}"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en-GB"/>
        </a:p>
      </dgm:t>
    </dgm:pt>
    <dgm:pt modelId="{32E467DD-B536-46D4-9CD6-1458D82DD364}">
      <dgm:prSet phldrT="[Text]" custT="1"/>
      <dgm:spPr>
        <a:noFill/>
        <a:ln w="3175">
          <a:solidFill>
            <a:srgbClr val="ECB64F"/>
          </a:solidFill>
        </a:ln>
      </dgm:spPr>
      <dgm:t>
        <a:bodyPr/>
        <a:lstStyle/>
        <a:p>
          <a:r>
            <a:rPr lang="en-GB" sz="900" b="1">
              <a:solidFill>
                <a:schemeClr val="bg1"/>
              </a:solidFill>
            </a:rPr>
            <a:t>Research &amp; Innovation</a:t>
          </a:r>
          <a:endParaRPr lang="en-GB" sz="900" b="1" dirty="0">
            <a:solidFill>
              <a:schemeClr val="bg1"/>
            </a:solidFill>
          </a:endParaRPr>
        </a:p>
      </dgm:t>
    </dgm:pt>
    <dgm:pt modelId="{271C2C9E-D973-45B0-A6FE-D0BE974B3DF1}" type="parTrans" cxnId="{4F2B89BD-CD81-4687-8181-8D0857DEB55D}">
      <dgm:prSet/>
      <dgm:spPr/>
      <dgm:t>
        <a:bodyPr/>
        <a:lstStyle/>
        <a:p>
          <a:endParaRPr lang="en-GB" sz="1800" b="1"/>
        </a:p>
      </dgm:t>
    </dgm:pt>
    <dgm:pt modelId="{D34106E6-7034-44BD-B996-168603D03C98}" type="sibTrans" cxnId="{4F2B89BD-CD81-4687-8181-8D0857DEB55D}">
      <dgm:prSet/>
      <dgm:spPr>
        <a:ln>
          <a:solidFill>
            <a:srgbClr val="ECB64F"/>
          </a:solidFill>
        </a:ln>
      </dgm:spPr>
      <dgm:t>
        <a:bodyPr/>
        <a:lstStyle/>
        <a:p>
          <a:endParaRPr lang="en-GB" sz="1800" b="1"/>
        </a:p>
      </dgm:t>
    </dgm:pt>
    <dgm:pt modelId="{536A3501-90F3-4509-B0B7-46FE9AF09CB8}">
      <dgm:prSet phldrT="[Text]" custT="1"/>
      <dgm:spPr>
        <a:solidFill>
          <a:srgbClr val="FFC000"/>
        </a:solidFill>
        <a:ln w="3175">
          <a:solidFill>
            <a:srgbClr val="ECB64F"/>
          </a:solidFill>
        </a:ln>
      </dgm:spPr>
      <dgm:t>
        <a:bodyPr/>
        <a:lstStyle/>
        <a:p>
          <a:r>
            <a:rPr lang="en-GB" sz="900" b="1" dirty="0">
              <a:solidFill>
                <a:srgbClr val="020129"/>
              </a:solidFill>
            </a:rPr>
            <a:t>Sales</a:t>
          </a:r>
        </a:p>
      </dgm:t>
    </dgm:pt>
    <dgm:pt modelId="{A3E0A1B6-C4A5-4EC7-8E7D-1DBE722C36B8}" type="parTrans" cxnId="{8802FB52-C98B-4720-9A98-91D611E0BE45}">
      <dgm:prSet/>
      <dgm:spPr/>
      <dgm:t>
        <a:bodyPr/>
        <a:lstStyle/>
        <a:p>
          <a:endParaRPr lang="en-GB" sz="1800" b="1"/>
        </a:p>
      </dgm:t>
    </dgm:pt>
    <dgm:pt modelId="{06046E0E-AA5F-4E6C-8F31-0A84572AB5F3}" type="sibTrans" cxnId="{8802FB52-C98B-4720-9A98-91D611E0BE45}">
      <dgm:prSet/>
      <dgm:spPr>
        <a:ln>
          <a:solidFill>
            <a:srgbClr val="ECB64F"/>
          </a:solidFill>
        </a:ln>
      </dgm:spPr>
      <dgm:t>
        <a:bodyPr/>
        <a:lstStyle/>
        <a:p>
          <a:endParaRPr lang="en-GB" sz="1800" b="1"/>
        </a:p>
      </dgm:t>
    </dgm:pt>
    <dgm:pt modelId="{D5A44A71-DB36-AE42-BA32-118798E8F18A}">
      <dgm:prSet phldrT="[Text]" custT="1"/>
      <dgm:spPr>
        <a:noFill/>
        <a:ln w="3175">
          <a:solidFill>
            <a:srgbClr val="ECB64F"/>
          </a:solidFill>
        </a:ln>
      </dgm:spPr>
      <dgm:t>
        <a:bodyPr/>
        <a:lstStyle/>
        <a:p>
          <a:r>
            <a:rPr lang="en-GB" sz="900" b="1" dirty="0">
              <a:solidFill>
                <a:schemeClr val="bg1"/>
              </a:solidFill>
            </a:rPr>
            <a:t>Raw Material Sourcing</a:t>
          </a:r>
        </a:p>
      </dgm:t>
    </dgm:pt>
    <dgm:pt modelId="{24F1D634-99DD-3A44-9EF0-B4D383B75320}" type="sibTrans" cxnId="{4D62E15F-3E90-984C-81F1-D47C0DFDADAF}">
      <dgm:prSet/>
      <dgm:spPr/>
      <dgm:t>
        <a:bodyPr/>
        <a:lstStyle/>
        <a:p>
          <a:endParaRPr lang="en-GB" sz="1800"/>
        </a:p>
      </dgm:t>
    </dgm:pt>
    <dgm:pt modelId="{EF2FAFC2-DEDD-7C43-859E-0C4F0E914CD4}" type="parTrans" cxnId="{4D62E15F-3E90-984C-81F1-D47C0DFDADAF}">
      <dgm:prSet/>
      <dgm:spPr/>
      <dgm:t>
        <a:bodyPr/>
        <a:lstStyle/>
        <a:p>
          <a:endParaRPr lang="en-GB" sz="1800"/>
        </a:p>
      </dgm:t>
    </dgm:pt>
    <dgm:pt modelId="{C79A7436-268C-4F1A-9763-9371F3885F2E}">
      <dgm:prSet phldrT="[Text]" custT="1"/>
      <dgm:spPr>
        <a:noFill/>
        <a:ln w="3175">
          <a:solidFill>
            <a:srgbClr val="ECB64F"/>
          </a:solidFill>
        </a:ln>
      </dgm:spPr>
      <dgm:t>
        <a:bodyPr lIns="0" rIns="0"/>
        <a:lstStyle/>
        <a:p>
          <a:r>
            <a:rPr lang="en-GB" sz="900" b="1" dirty="0"/>
            <a:t>Manufacturing</a:t>
          </a:r>
        </a:p>
      </dgm:t>
    </dgm:pt>
    <dgm:pt modelId="{E5653D68-4C5B-4519-86F2-044AD633C558}" type="sibTrans" cxnId="{0145B66C-FE30-447C-82C4-EB5DB1B3907C}">
      <dgm:prSet/>
      <dgm:spPr>
        <a:solidFill>
          <a:srgbClr val="FFC000"/>
        </a:solidFill>
        <a:ln>
          <a:solidFill>
            <a:srgbClr val="FFC000"/>
          </a:solidFill>
        </a:ln>
      </dgm:spPr>
      <dgm:t>
        <a:bodyPr/>
        <a:lstStyle/>
        <a:p>
          <a:endParaRPr lang="en-GB" sz="1800" b="1"/>
        </a:p>
      </dgm:t>
    </dgm:pt>
    <dgm:pt modelId="{3A8BACA4-1094-48B9-B4C5-382EAA412C9C}" type="parTrans" cxnId="{0145B66C-FE30-447C-82C4-EB5DB1B3907C}">
      <dgm:prSet/>
      <dgm:spPr/>
      <dgm:t>
        <a:bodyPr/>
        <a:lstStyle/>
        <a:p>
          <a:endParaRPr lang="en-GB" sz="1800" b="1"/>
        </a:p>
      </dgm:t>
    </dgm:pt>
    <dgm:pt modelId="{DD139624-1DD4-CD47-A91B-F16D6EE698F7}">
      <dgm:prSet phldrT="[Text]" custT="1"/>
      <dgm:spPr>
        <a:noFill/>
        <a:ln w="3175">
          <a:solidFill>
            <a:srgbClr val="ECB64F"/>
          </a:solidFill>
        </a:ln>
      </dgm:spPr>
      <dgm:t>
        <a:bodyPr/>
        <a:lstStyle/>
        <a:p>
          <a:r>
            <a:rPr lang="en-GB" sz="900" b="1" dirty="0"/>
            <a:t>Logistics</a:t>
          </a:r>
        </a:p>
      </dgm:t>
    </dgm:pt>
    <dgm:pt modelId="{95B3E745-594D-E645-B5EE-F48477E2527B}" type="sibTrans" cxnId="{EB5E3DEA-A2C0-B343-B79B-4646F187E170}">
      <dgm:prSet/>
      <dgm:spPr/>
      <dgm:t>
        <a:bodyPr/>
        <a:lstStyle/>
        <a:p>
          <a:endParaRPr lang="en-GB" sz="1800"/>
        </a:p>
      </dgm:t>
    </dgm:pt>
    <dgm:pt modelId="{023FB38A-0C36-F44C-A123-2741DBB49E40}" type="parTrans" cxnId="{EB5E3DEA-A2C0-B343-B79B-4646F187E170}">
      <dgm:prSet/>
      <dgm:spPr/>
      <dgm:t>
        <a:bodyPr/>
        <a:lstStyle/>
        <a:p>
          <a:endParaRPr lang="en-GB" sz="1800"/>
        </a:p>
      </dgm:t>
    </dgm:pt>
    <dgm:pt modelId="{D021C9C8-7B72-4466-B976-D942576D485E}">
      <dgm:prSet phldrT="[Text]" custT="1"/>
      <dgm:spPr>
        <a:noFill/>
        <a:ln w="3175">
          <a:solidFill>
            <a:srgbClr val="ECB64F"/>
          </a:solidFill>
        </a:ln>
      </dgm:spPr>
      <dgm:t>
        <a:bodyPr/>
        <a:lstStyle/>
        <a:p>
          <a:r>
            <a:rPr lang="en-GB" sz="900" b="1" dirty="0"/>
            <a:t>Marketing</a:t>
          </a:r>
        </a:p>
      </dgm:t>
    </dgm:pt>
    <dgm:pt modelId="{A5102E4E-E676-4BFF-8E3D-2E2B254989EB}" type="sibTrans" cxnId="{AE67CCAE-23EB-4D0D-9C5A-437C0B52C1AD}">
      <dgm:prSet/>
      <dgm:spPr>
        <a:ln>
          <a:solidFill>
            <a:srgbClr val="ECB64F"/>
          </a:solidFill>
        </a:ln>
      </dgm:spPr>
      <dgm:t>
        <a:bodyPr/>
        <a:lstStyle/>
        <a:p>
          <a:endParaRPr lang="en-GB" sz="1800" b="1"/>
        </a:p>
      </dgm:t>
    </dgm:pt>
    <dgm:pt modelId="{6CE6A77A-709A-4D60-B72D-78028609481A}" type="parTrans" cxnId="{AE67CCAE-23EB-4D0D-9C5A-437C0B52C1AD}">
      <dgm:prSet/>
      <dgm:spPr/>
      <dgm:t>
        <a:bodyPr/>
        <a:lstStyle/>
        <a:p>
          <a:endParaRPr lang="en-GB" sz="1800" b="1"/>
        </a:p>
      </dgm:t>
    </dgm:pt>
    <dgm:pt modelId="{B5803FB1-B072-3046-9164-73CD44228E34}">
      <dgm:prSet phldrT="[Text]" custT="1"/>
      <dgm:spPr>
        <a:noFill/>
        <a:ln w="3175">
          <a:solidFill>
            <a:srgbClr val="ECB64F"/>
          </a:solidFill>
        </a:ln>
      </dgm:spPr>
      <dgm:t>
        <a:bodyPr/>
        <a:lstStyle/>
        <a:p>
          <a:r>
            <a:rPr lang="en-GB" sz="900" b="1" dirty="0"/>
            <a:t>Distribution </a:t>
          </a:r>
          <a:r>
            <a:rPr lang="en-GB" sz="900" b="1" dirty="0" err="1"/>
            <a:t>Center</a:t>
          </a:r>
          <a:endParaRPr lang="en-GB" sz="900" b="1" dirty="0"/>
        </a:p>
      </dgm:t>
    </dgm:pt>
    <dgm:pt modelId="{CFA5D7D5-8D92-044C-811B-4550879DA80C}" type="parTrans" cxnId="{C3D521FA-3CFF-5842-90FA-7452F4C694D3}">
      <dgm:prSet/>
      <dgm:spPr/>
      <dgm:t>
        <a:bodyPr/>
        <a:lstStyle/>
        <a:p>
          <a:endParaRPr lang="en-GB" sz="1800"/>
        </a:p>
      </dgm:t>
    </dgm:pt>
    <dgm:pt modelId="{16F4F09E-9452-264F-B5C6-5E07673CFD01}" type="sibTrans" cxnId="{C3D521FA-3CFF-5842-90FA-7452F4C694D3}">
      <dgm:prSet/>
      <dgm:spPr>
        <a:ln>
          <a:solidFill>
            <a:srgbClr val="FFC000"/>
          </a:solidFill>
        </a:ln>
      </dgm:spPr>
      <dgm:t>
        <a:bodyPr/>
        <a:lstStyle/>
        <a:p>
          <a:endParaRPr lang="en-GB" sz="1800"/>
        </a:p>
      </dgm:t>
    </dgm:pt>
    <dgm:pt modelId="{ECC71E9B-8EF7-CC41-AF43-8BD7E831FFD2}" type="pres">
      <dgm:prSet presAssocID="{E92288C8-5F67-453B-9705-C568091571AA}" presName="cycle" presStyleCnt="0">
        <dgm:presLayoutVars>
          <dgm:dir/>
          <dgm:resizeHandles val="exact"/>
        </dgm:presLayoutVars>
      </dgm:prSet>
      <dgm:spPr/>
    </dgm:pt>
    <dgm:pt modelId="{426302AB-8F43-2845-830A-F77DF9468E48}" type="pres">
      <dgm:prSet presAssocID="{32E467DD-B536-46D4-9CD6-1458D82DD364}" presName="node" presStyleLbl="node1" presStyleIdx="0" presStyleCnt="7">
        <dgm:presLayoutVars>
          <dgm:bulletEnabled val="1"/>
        </dgm:presLayoutVars>
      </dgm:prSet>
      <dgm:spPr/>
    </dgm:pt>
    <dgm:pt modelId="{6A7D1E67-7EED-F84B-B9A5-8E79ABCB0304}" type="pres">
      <dgm:prSet presAssocID="{D34106E6-7034-44BD-B996-168603D03C98}" presName="sibTrans" presStyleLbl="sibTrans2D1" presStyleIdx="0" presStyleCnt="7"/>
      <dgm:spPr/>
    </dgm:pt>
    <dgm:pt modelId="{B239F2E7-D67C-5246-B5B5-E801E4A26710}" type="pres">
      <dgm:prSet presAssocID="{D34106E6-7034-44BD-B996-168603D03C98}" presName="connectorText" presStyleLbl="sibTrans2D1" presStyleIdx="0" presStyleCnt="7"/>
      <dgm:spPr/>
    </dgm:pt>
    <dgm:pt modelId="{C280ED04-70EF-A34F-8E1A-843B1ACFAF08}" type="pres">
      <dgm:prSet presAssocID="{D5A44A71-DB36-AE42-BA32-118798E8F18A}" presName="node" presStyleLbl="node1" presStyleIdx="1" presStyleCnt="7">
        <dgm:presLayoutVars>
          <dgm:bulletEnabled val="1"/>
        </dgm:presLayoutVars>
      </dgm:prSet>
      <dgm:spPr/>
    </dgm:pt>
    <dgm:pt modelId="{C7B99DE6-3456-5C4A-8338-2725BAD8A477}" type="pres">
      <dgm:prSet presAssocID="{24F1D634-99DD-3A44-9EF0-B4D383B75320}" presName="sibTrans" presStyleLbl="sibTrans2D1" presStyleIdx="1" presStyleCnt="7"/>
      <dgm:spPr/>
    </dgm:pt>
    <dgm:pt modelId="{4AE04F77-19C0-2343-B719-6589B4D8FAC8}" type="pres">
      <dgm:prSet presAssocID="{24F1D634-99DD-3A44-9EF0-B4D383B75320}" presName="connectorText" presStyleLbl="sibTrans2D1" presStyleIdx="1" presStyleCnt="7"/>
      <dgm:spPr/>
    </dgm:pt>
    <dgm:pt modelId="{F350FE32-F44D-4946-9A76-7EF2AC6E049E}" type="pres">
      <dgm:prSet presAssocID="{C79A7436-268C-4F1A-9763-9371F3885F2E}" presName="node" presStyleLbl="node1" presStyleIdx="2" presStyleCnt="7" custScaleX="105380" custScaleY="105380">
        <dgm:presLayoutVars>
          <dgm:bulletEnabled val="1"/>
        </dgm:presLayoutVars>
      </dgm:prSet>
      <dgm:spPr/>
    </dgm:pt>
    <dgm:pt modelId="{621B40C1-81B1-FB40-BF15-F64B82C3936D}" type="pres">
      <dgm:prSet presAssocID="{E5653D68-4C5B-4519-86F2-044AD633C558}" presName="sibTrans" presStyleLbl="sibTrans2D1" presStyleIdx="2" presStyleCnt="7"/>
      <dgm:spPr/>
    </dgm:pt>
    <dgm:pt modelId="{E17652A3-1972-4144-9686-6106D0372F06}" type="pres">
      <dgm:prSet presAssocID="{E5653D68-4C5B-4519-86F2-044AD633C558}" presName="connectorText" presStyleLbl="sibTrans2D1" presStyleIdx="2" presStyleCnt="7"/>
      <dgm:spPr/>
    </dgm:pt>
    <dgm:pt modelId="{3AE58F51-E862-FE4F-9EEA-F6C19F03EB32}" type="pres">
      <dgm:prSet presAssocID="{DD139624-1DD4-CD47-A91B-F16D6EE698F7}" presName="node" presStyleLbl="node1" presStyleIdx="3" presStyleCnt="7">
        <dgm:presLayoutVars>
          <dgm:bulletEnabled val="1"/>
        </dgm:presLayoutVars>
      </dgm:prSet>
      <dgm:spPr/>
    </dgm:pt>
    <dgm:pt modelId="{E6E9F11B-8967-F044-9978-8B7CE9F61491}" type="pres">
      <dgm:prSet presAssocID="{95B3E745-594D-E645-B5EE-F48477E2527B}" presName="sibTrans" presStyleLbl="sibTrans2D1" presStyleIdx="3" presStyleCnt="7"/>
      <dgm:spPr/>
    </dgm:pt>
    <dgm:pt modelId="{A325A501-45C3-F64B-8C3C-31F436F53754}" type="pres">
      <dgm:prSet presAssocID="{95B3E745-594D-E645-B5EE-F48477E2527B}" presName="connectorText" presStyleLbl="sibTrans2D1" presStyleIdx="3" presStyleCnt="7"/>
      <dgm:spPr/>
    </dgm:pt>
    <dgm:pt modelId="{881F3763-274D-A246-81C3-3EE0CE5708D1}" type="pres">
      <dgm:prSet presAssocID="{B5803FB1-B072-3046-9164-73CD44228E34}" presName="node" presStyleLbl="node1" presStyleIdx="4" presStyleCnt="7">
        <dgm:presLayoutVars>
          <dgm:bulletEnabled val="1"/>
        </dgm:presLayoutVars>
      </dgm:prSet>
      <dgm:spPr/>
    </dgm:pt>
    <dgm:pt modelId="{3365AF93-6504-C14B-BE34-960473B7290E}" type="pres">
      <dgm:prSet presAssocID="{16F4F09E-9452-264F-B5C6-5E07673CFD01}" presName="sibTrans" presStyleLbl="sibTrans2D1" presStyleIdx="4" presStyleCnt="7"/>
      <dgm:spPr/>
    </dgm:pt>
    <dgm:pt modelId="{84C714C1-BBCF-F94A-9708-0188C335C5F8}" type="pres">
      <dgm:prSet presAssocID="{16F4F09E-9452-264F-B5C6-5E07673CFD01}" presName="connectorText" presStyleLbl="sibTrans2D1" presStyleIdx="4" presStyleCnt="7"/>
      <dgm:spPr/>
    </dgm:pt>
    <dgm:pt modelId="{BF558DB4-BA8E-334B-B33E-C918569F5E04}" type="pres">
      <dgm:prSet presAssocID="{D021C9C8-7B72-4466-B976-D942576D485E}" presName="node" presStyleLbl="node1" presStyleIdx="5" presStyleCnt="7">
        <dgm:presLayoutVars>
          <dgm:bulletEnabled val="1"/>
        </dgm:presLayoutVars>
      </dgm:prSet>
      <dgm:spPr/>
    </dgm:pt>
    <dgm:pt modelId="{360F86FD-3ACB-3544-88EB-188EBFA03934}" type="pres">
      <dgm:prSet presAssocID="{A5102E4E-E676-4BFF-8E3D-2E2B254989EB}" presName="sibTrans" presStyleLbl="sibTrans2D1" presStyleIdx="5" presStyleCnt="7"/>
      <dgm:spPr/>
    </dgm:pt>
    <dgm:pt modelId="{F4FA1560-2B9A-804C-88A2-A1CE942EACB6}" type="pres">
      <dgm:prSet presAssocID="{A5102E4E-E676-4BFF-8E3D-2E2B254989EB}" presName="connectorText" presStyleLbl="sibTrans2D1" presStyleIdx="5" presStyleCnt="7"/>
      <dgm:spPr/>
    </dgm:pt>
    <dgm:pt modelId="{0DED4594-32C2-F341-A3BD-12041AC3635F}" type="pres">
      <dgm:prSet presAssocID="{536A3501-90F3-4509-B0B7-46FE9AF09CB8}" presName="node" presStyleLbl="node1" presStyleIdx="6" presStyleCnt="7">
        <dgm:presLayoutVars>
          <dgm:bulletEnabled val="1"/>
        </dgm:presLayoutVars>
      </dgm:prSet>
      <dgm:spPr/>
    </dgm:pt>
    <dgm:pt modelId="{B25D422C-5495-994C-B74C-5632EE66DFDF}" type="pres">
      <dgm:prSet presAssocID="{06046E0E-AA5F-4E6C-8F31-0A84572AB5F3}" presName="sibTrans" presStyleLbl="sibTrans2D1" presStyleIdx="6" presStyleCnt="7"/>
      <dgm:spPr/>
    </dgm:pt>
    <dgm:pt modelId="{6D245D65-0F82-7641-B6C1-F0F230BCF0D4}" type="pres">
      <dgm:prSet presAssocID="{06046E0E-AA5F-4E6C-8F31-0A84572AB5F3}" presName="connectorText" presStyleLbl="sibTrans2D1" presStyleIdx="6" presStyleCnt="7"/>
      <dgm:spPr/>
    </dgm:pt>
  </dgm:ptLst>
  <dgm:cxnLst>
    <dgm:cxn modelId="{C3623607-B32F-2247-BA74-94853E553393}" type="presOf" srcId="{06046E0E-AA5F-4E6C-8F31-0A84572AB5F3}" destId="{B25D422C-5495-994C-B74C-5632EE66DFDF}" srcOrd="0" destOrd="0" presId="urn:microsoft.com/office/officeart/2005/8/layout/cycle2"/>
    <dgm:cxn modelId="{6A158F11-D8FF-8544-8C98-90FE11C3E2EA}" type="presOf" srcId="{24F1D634-99DD-3A44-9EF0-B4D383B75320}" destId="{4AE04F77-19C0-2343-B719-6589B4D8FAC8}" srcOrd="1" destOrd="0" presId="urn:microsoft.com/office/officeart/2005/8/layout/cycle2"/>
    <dgm:cxn modelId="{23EE141C-DB8B-2A4E-8C6F-B81685494B5A}" type="presOf" srcId="{D34106E6-7034-44BD-B996-168603D03C98}" destId="{B239F2E7-D67C-5246-B5B5-E801E4A26710}" srcOrd="1" destOrd="0" presId="urn:microsoft.com/office/officeart/2005/8/layout/cycle2"/>
    <dgm:cxn modelId="{72DAE31D-D759-7748-B3CF-3314C5415DA5}" type="presOf" srcId="{24F1D634-99DD-3A44-9EF0-B4D383B75320}" destId="{C7B99DE6-3456-5C4A-8338-2725BAD8A477}" srcOrd="0" destOrd="0" presId="urn:microsoft.com/office/officeart/2005/8/layout/cycle2"/>
    <dgm:cxn modelId="{AC9AC82A-3CB8-0347-8AED-7CB877B9579B}" type="presOf" srcId="{E5653D68-4C5B-4519-86F2-044AD633C558}" destId="{621B40C1-81B1-FB40-BF15-F64B82C3936D}" srcOrd="0" destOrd="0" presId="urn:microsoft.com/office/officeart/2005/8/layout/cycle2"/>
    <dgm:cxn modelId="{1A8AE72A-7996-2D48-B477-7BAA5CAE1496}" type="presOf" srcId="{32E467DD-B536-46D4-9CD6-1458D82DD364}" destId="{426302AB-8F43-2845-830A-F77DF9468E48}" srcOrd="0" destOrd="0" presId="urn:microsoft.com/office/officeart/2005/8/layout/cycle2"/>
    <dgm:cxn modelId="{0D41E135-783F-1A4C-83C2-4C3510394AB1}" type="presOf" srcId="{C79A7436-268C-4F1A-9763-9371F3885F2E}" destId="{F350FE32-F44D-4946-9A76-7EF2AC6E049E}" srcOrd="0" destOrd="0" presId="urn:microsoft.com/office/officeart/2005/8/layout/cycle2"/>
    <dgm:cxn modelId="{C5DF4D4F-3447-FE40-8D5C-A5F4E95F6D23}" type="presOf" srcId="{95B3E745-594D-E645-B5EE-F48477E2527B}" destId="{E6E9F11B-8967-F044-9978-8B7CE9F61491}" srcOrd="0" destOrd="0" presId="urn:microsoft.com/office/officeart/2005/8/layout/cycle2"/>
    <dgm:cxn modelId="{8802FB52-C98B-4720-9A98-91D611E0BE45}" srcId="{E92288C8-5F67-453B-9705-C568091571AA}" destId="{536A3501-90F3-4509-B0B7-46FE9AF09CB8}" srcOrd="6" destOrd="0" parTransId="{A3E0A1B6-C4A5-4EC7-8E7D-1DBE722C36B8}" sibTransId="{06046E0E-AA5F-4E6C-8F31-0A84572AB5F3}"/>
    <dgm:cxn modelId="{004CD654-33A5-CF44-932F-D1D5CC4FFB9F}" type="presOf" srcId="{E5653D68-4C5B-4519-86F2-044AD633C558}" destId="{E17652A3-1972-4144-9686-6106D0372F06}" srcOrd="1" destOrd="0" presId="urn:microsoft.com/office/officeart/2005/8/layout/cycle2"/>
    <dgm:cxn modelId="{4D62E15F-3E90-984C-81F1-D47C0DFDADAF}" srcId="{E92288C8-5F67-453B-9705-C568091571AA}" destId="{D5A44A71-DB36-AE42-BA32-118798E8F18A}" srcOrd="1" destOrd="0" parTransId="{EF2FAFC2-DEDD-7C43-859E-0C4F0E914CD4}" sibTransId="{24F1D634-99DD-3A44-9EF0-B4D383B75320}"/>
    <dgm:cxn modelId="{C5D77B60-3FB9-0B4B-9A1D-0EE9309BCF38}" type="presOf" srcId="{D34106E6-7034-44BD-B996-168603D03C98}" destId="{6A7D1E67-7EED-F84B-B9A5-8E79ABCB0304}" srcOrd="0" destOrd="0" presId="urn:microsoft.com/office/officeart/2005/8/layout/cycle2"/>
    <dgm:cxn modelId="{0145B66C-FE30-447C-82C4-EB5DB1B3907C}" srcId="{E92288C8-5F67-453B-9705-C568091571AA}" destId="{C79A7436-268C-4F1A-9763-9371F3885F2E}" srcOrd="2" destOrd="0" parTransId="{3A8BACA4-1094-48B9-B4C5-382EAA412C9C}" sibTransId="{E5653D68-4C5B-4519-86F2-044AD633C558}"/>
    <dgm:cxn modelId="{5E840C73-BF75-1C49-B775-871BDD7BE4D3}" type="presOf" srcId="{16F4F09E-9452-264F-B5C6-5E07673CFD01}" destId="{84C714C1-BBCF-F94A-9708-0188C335C5F8}" srcOrd="1" destOrd="0" presId="urn:microsoft.com/office/officeart/2005/8/layout/cycle2"/>
    <dgm:cxn modelId="{3A0CFD75-CB52-E442-BB7F-7925BD1C723B}" type="presOf" srcId="{E92288C8-5F67-453B-9705-C568091571AA}" destId="{ECC71E9B-8EF7-CC41-AF43-8BD7E831FFD2}" srcOrd="0" destOrd="0" presId="urn:microsoft.com/office/officeart/2005/8/layout/cycle2"/>
    <dgm:cxn modelId="{9CDCC784-20CE-014B-9BC7-CC8FD65677A0}" type="presOf" srcId="{A5102E4E-E676-4BFF-8E3D-2E2B254989EB}" destId="{F4FA1560-2B9A-804C-88A2-A1CE942EACB6}" srcOrd="1" destOrd="0" presId="urn:microsoft.com/office/officeart/2005/8/layout/cycle2"/>
    <dgm:cxn modelId="{81268FA3-2E4B-524E-B7CE-B8DEEDC4F805}" type="presOf" srcId="{06046E0E-AA5F-4E6C-8F31-0A84572AB5F3}" destId="{6D245D65-0F82-7641-B6C1-F0F230BCF0D4}" srcOrd="1" destOrd="0" presId="urn:microsoft.com/office/officeart/2005/8/layout/cycle2"/>
    <dgm:cxn modelId="{AE67CCAE-23EB-4D0D-9C5A-437C0B52C1AD}" srcId="{E92288C8-5F67-453B-9705-C568091571AA}" destId="{D021C9C8-7B72-4466-B976-D942576D485E}" srcOrd="5" destOrd="0" parTransId="{6CE6A77A-709A-4D60-B72D-78028609481A}" sibTransId="{A5102E4E-E676-4BFF-8E3D-2E2B254989EB}"/>
    <dgm:cxn modelId="{5E44A9AF-FB29-794A-BE32-00EB2FBB966C}" type="presOf" srcId="{B5803FB1-B072-3046-9164-73CD44228E34}" destId="{881F3763-274D-A246-81C3-3EE0CE5708D1}" srcOrd="0" destOrd="0" presId="urn:microsoft.com/office/officeart/2005/8/layout/cycle2"/>
    <dgm:cxn modelId="{4F2B89BD-CD81-4687-8181-8D0857DEB55D}" srcId="{E92288C8-5F67-453B-9705-C568091571AA}" destId="{32E467DD-B536-46D4-9CD6-1458D82DD364}" srcOrd="0" destOrd="0" parTransId="{271C2C9E-D973-45B0-A6FE-D0BE974B3DF1}" sibTransId="{D34106E6-7034-44BD-B996-168603D03C98}"/>
    <dgm:cxn modelId="{98F164CE-3D26-F549-8D44-44475AF34373}" type="presOf" srcId="{D021C9C8-7B72-4466-B976-D942576D485E}" destId="{BF558DB4-BA8E-334B-B33E-C918569F5E04}" srcOrd="0" destOrd="0" presId="urn:microsoft.com/office/officeart/2005/8/layout/cycle2"/>
    <dgm:cxn modelId="{072EB0D3-59ED-C140-87C4-3CA6FBAB0808}" type="presOf" srcId="{DD139624-1DD4-CD47-A91B-F16D6EE698F7}" destId="{3AE58F51-E862-FE4F-9EEA-F6C19F03EB32}" srcOrd="0" destOrd="0" presId="urn:microsoft.com/office/officeart/2005/8/layout/cycle2"/>
    <dgm:cxn modelId="{6A36BCDD-323B-2A42-A0BE-EF3F335B5EE0}" type="presOf" srcId="{536A3501-90F3-4509-B0B7-46FE9AF09CB8}" destId="{0DED4594-32C2-F341-A3BD-12041AC3635F}" srcOrd="0" destOrd="0" presId="urn:microsoft.com/office/officeart/2005/8/layout/cycle2"/>
    <dgm:cxn modelId="{E52911DF-A8CE-D841-BD74-48FC5D26C3FE}" type="presOf" srcId="{A5102E4E-E676-4BFF-8E3D-2E2B254989EB}" destId="{360F86FD-3ACB-3544-88EB-188EBFA03934}" srcOrd="0" destOrd="0" presId="urn:microsoft.com/office/officeart/2005/8/layout/cycle2"/>
    <dgm:cxn modelId="{7FC996E0-7539-9646-B9D1-F3D1F3E6DDB5}" type="presOf" srcId="{95B3E745-594D-E645-B5EE-F48477E2527B}" destId="{A325A501-45C3-F64B-8C3C-31F436F53754}" srcOrd="1" destOrd="0" presId="urn:microsoft.com/office/officeart/2005/8/layout/cycle2"/>
    <dgm:cxn modelId="{D4D38EE3-890F-7240-8C3A-491DB7B9E85E}" type="presOf" srcId="{16F4F09E-9452-264F-B5C6-5E07673CFD01}" destId="{3365AF93-6504-C14B-BE34-960473B7290E}" srcOrd="0" destOrd="0" presId="urn:microsoft.com/office/officeart/2005/8/layout/cycle2"/>
    <dgm:cxn modelId="{EB5E3DEA-A2C0-B343-B79B-4646F187E170}" srcId="{E92288C8-5F67-453B-9705-C568091571AA}" destId="{DD139624-1DD4-CD47-A91B-F16D6EE698F7}" srcOrd="3" destOrd="0" parTransId="{023FB38A-0C36-F44C-A123-2741DBB49E40}" sibTransId="{95B3E745-594D-E645-B5EE-F48477E2527B}"/>
    <dgm:cxn modelId="{2A2230F2-0B10-3541-A26F-D75F6680F50E}" type="presOf" srcId="{D5A44A71-DB36-AE42-BA32-118798E8F18A}" destId="{C280ED04-70EF-A34F-8E1A-843B1ACFAF08}" srcOrd="0" destOrd="0" presId="urn:microsoft.com/office/officeart/2005/8/layout/cycle2"/>
    <dgm:cxn modelId="{C3D521FA-3CFF-5842-90FA-7452F4C694D3}" srcId="{E92288C8-5F67-453B-9705-C568091571AA}" destId="{B5803FB1-B072-3046-9164-73CD44228E34}" srcOrd="4" destOrd="0" parTransId="{CFA5D7D5-8D92-044C-811B-4550879DA80C}" sibTransId="{16F4F09E-9452-264F-B5C6-5E07673CFD01}"/>
    <dgm:cxn modelId="{91DE60A1-1217-E142-8CE0-1B1DA622FC97}" type="presParOf" srcId="{ECC71E9B-8EF7-CC41-AF43-8BD7E831FFD2}" destId="{426302AB-8F43-2845-830A-F77DF9468E48}" srcOrd="0" destOrd="0" presId="urn:microsoft.com/office/officeart/2005/8/layout/cycle2"/>
    <dgm:cxn modelId="{17B97C02-61A0-FB4E-BCF4-0611B491B17C}" type="presParOf" srcId="{ECC71E9B-8EF7-CC41-AF43-8BD7E831FFD2}" destId="{6A7D1E67-7EED-F84B-B9A5-8E79ABCB0304}" srcOrd="1" destOrd="0" presId="urn:microsoft.com/office/officeart/2005/8/layout/cycle2"/>
    <dgm:cxn modelId="{3AD5B233-DF4E-074C-85E0-23801BCDAD5A}" type="presParOf" srcId="{6A7D1E67-7EED-F84B-B9A5-8E79ABCB0304}" destId="{B239F2E7-D67C-5246-B5B5-E801E4A26710}" srcOrd="0" destOrd="0" presId="urn:microsoft.com/office/officeart/2005/8/layout/cycle2"/>
    <dgm:cxn modelId="{F50CAAD4-BF74-CA45-8627-3C0665424F4F}" type="presParOf" srcId="{ECC71E9B-8EF7-CC41-AF43-8BD7E831FFD2}" destId="{C280ED04-70EF-A34F-8E1A-843B1ACFAF08}" srcOrd="2" destOrd="0" presId="urn:microsoft.com/office/officeart/2005/8/layout/cycle2"/>
    <dgm:cxn modelId="{C7D3E4ED-0D34-B84E-BE60-233AD0517126}" type="presParOf" srcId="{ECC71E9B-8EF7-CC41-AF43-8BD7E831FFD2}" destId="{C7B99DE6-3456-5C4A-8338-2725BAD8A477}" srcOrd="3" destOrd="0" presId="urn:microsoft.com/office/officeart/2005/8/layout/cycle2"/>
    <dgm:cxn modelId="{99D49100-B41A-9443-8B22-359640884A5A}" type="presParOf" srcId="{C7B99DE6-3456-5C4A-8338-2725BAD8A477}" destId="{4AE04F77-19C0-2343-B719-6589B4D8FAC8}" srcOrd="0" destOrd="0" presId="urn:microsoft.com/office/officeart/2005/8/layout/cycle2"/>
    <dgm:cxn modelId="{36686380-9D1B-9340-ABA7-508E87D02293}" type="presParOf" srcId="{ECC71E9B-8EF7-CC41-AF43-8BD7E831FFD2}" destId="{F350FE32-F44D-4946-9A76-7EF2AC6E049E}" srcOrd="4" destOrd="0" presId="urn:microsoft.com/office/officeart/2005/8/layout/cycle2"/>
    <dgm:cxn modelId="{D36AA078-FAA8-0F44-A6A8-5197F090E40E}" type="presParOf" srcId="{ECC71E9B-8EF7-CC41-AF43-8BD7E831FFD2}" destId="{621B40C1-81B1-FB40-BF15-F64B82C3936D}" srcOrd="5" destOrd="0" presId="urn:microsoft.com/office/officeart/2005/8/layout/cycle2"/>
    <dgm:cxn modelId="{41208510-6FE8-DC42-BF02-09E20C27FE54}" type="presParOf" srcId="{621B40C1-81B1-FB40-BF15-F64B82C3936D}" destId="{E17652A3-1972-4144-9686-6106D0372F06}" srcOrd="0" destOrd="0" presId="urn:microsoft.com/office/officeart/2005/8/layout/cycle2"/>
    <dgm:cxn modelId="{641E9AB9-4C05-7246-8961-AECA7102B5F6}" type="presParOf" srcId="{ECC71E9B-8EF7-CC41-AF43-8BD7E831FFD2}" destId="{3AE58F51-E862-FE4F-9EEA-F6C19F03EB32}" srcOrd="6" destOrd="0" presId="urn:microsoft.com/office/officeart/2005/8/layout/cycle2"/>
    <dgm:cxn modelId="{77DC9010-A2EB-F741-B7ED-51F63E141854}" type="presParOf" srcId="{ECC71E9B-8EF7-CC41-AF43-8BD7E831FFD2}" destId="{E6E9F11B-8967-F044-9978-8B7CE9F61491}" srcOrd="7" destOrd="0" presId="urn:microsoft.com/office/officeart/2005/8/layout/cycle2"/>
    <dgm:cxn modelId="{7A59C738-EB6F-C54E-B3F3-D65C430B0393}" type="presParOf" srcId="{E6E9F11B-8967-F044-9978-8B7CE9F61491}" destId="{A325A501-45C3-F64B-8C3C-31F436F53754}" srcOrd="0" destOrd="0" presId="urn:microsoft.com/office/officeart/2005/8/layout/cycle2"/>
    <dgm:cxn modelId="{79A51AE8-D4CA-6A42-B489-1FD7C3F5166B}" type="presParOf" srcId="{ECC71E9B-8EF7-CC41-AF43-8BD7E831FFD2}" destId="{881F3763-274D-A246-81C3-3EE0CE5708D1}" srcOrd="8" destOrd="0" presId="urn:microsoft.com/office/officeart/2005/8/layout/cycle2"/>
    <dgm:cxn modelId="{2490549F-31DA-0944-BFBD-1B3EB956D5DB}" type="presParOf" srcId="{ECC71E9B-8EF7-CC41-AF43-8BD7E831FFD2}" destId="{3365AF93-6504-C14B-BE34-960473B7290E}" srcOrd="9" destOrd="0" presId="urn:microsoft.com/office/officeart/2005/8/layout/cycle2"/>
    <dgm:cxn modelId="{3FBAB6E9-1FA8-7544-B0A8-859ECA1F4E0A}" type="presParOf" srcId="{3365AF93-6504-C14B-BE34-960473B7290E}" destId="{84C714C1-BBCF-F94A-9708-0188C335C5F8}" srcOrd="0" destOrd="0" presId="urn:microsoft.com/office/officeart/2005/8/layout/cycle2"/>
    <dgm:cxn modelId="{A1452B23-9632-3E44-8B48-A50A1BD3D128}" type="presParOf" srcId="{ECC71E9B-8EF7-CC41-AF43-8BD7E831FFD2}" destId="{BF558DB4-BA8E-334B-B33E-C918569F5E04}" srcOrd="10" destOrd="0" presId="urn:microsoft.com/office/officeart/2005/8/layout/cycle2"/>
    <dgm:cxn modelId="{0B97203C-F2C1-FC46-80F0-E8B2EAF48DD1}" type="presParOf" srcId="{ECC71E9B-8EF7-CC41-AF43-8BD7E831FFD2}" destId="{360F86FD-3ACB-3544-88EB-188EBFA03934}" srcOrd="11" destOrd="0" presId="urn:microsoft.com/office/officeart/2005/8/layout/cycle2"/>
    <dgm:cxn modelId="{F1D98130-C4FB-914B-BF09-52CB71C4D9AB}" type="presParOf" srcId="{360F86FD-3ACB-3544-88EB-188EBFA03934}" destId="{F4FA1560-2B9A-804C-88A2-A1CE942EACB6}" srcOrd="0" destOrd="0" presId="urn:microsoft.com/office/officeart/2005/8/layout/cycle2"/>
    <dgm:cxn modelId="{130D050B-4B9B-694F-A646-2FBB99BF1699}" type="presParOf" srcId="{ECC71E9B-8EF7-CC41-AF43-8BD7E831FFD2}" destId="{0DED4594-32C2-F341-A3BD-12041AC3635F}" srcOrd="12" destOrd="0" presId="urn:microsoft.com/office/officeart/2005/8/layout/cycle2"/>
    <dgm:cxn modelId="{5E579C23-96AD-214D-90E9-382C5AF3E1C0}" type="presParOf" srcId="{ECC71E9B-8EF7-CC41-AF43-8BD7E831FFD2}" destId="{B25D422C-5495-994C-B74C-5632EE66DFDF}" srcOrd="13" destOrd="0" presId="urn:microsoft.com/office/officeart/2005/8/layout/cycle2"/>
    <dgm:cxn modelId="{B6872804-5286-864B-94CF-163D3502FDE3}" type="presParOf" srcId="{B25D422C-5495-994C-B74C-5632EE66DFDF}" destId="{6D245D65-0F82-7641-B6C1-F0F230BCF0D4}" srcOrd="0" destOrd="0" presId="urn:microsoft.com/office/officeart/2005/8/layout/cycle2"/>
  </dgm:cxnLst>
  <dgm:bg>
    <a:noFill/>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FD644A-BB48-4CB6-8EF0-333FE33EF26D}"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fr-CH"/>
        </a:p>
      </dgm:t>
    </dgm:pt>
    <dgm:pt modelId="{466ED1AB-822C-4654-BE23-4D6BD6A299D7}">
      <dgm:prSet phldrT="[Text]" custT="1"/>
      <dgm:spPr/>
      <dgm:t>
        <a:bodyPr/>
        <a:lstStyle/>
        <a:p>
          <a:r>
            <a:rPr lang="fr-CH" sz="600" b="1">
              <a:solidFill>
                <a:schemeClr val="tx1"/>
              </a:solidFill>
            </a:rPr>
            <a:t>RISK</a:t>
          </a:r>
        </a:p>
      </dgm:t>
    </dgm:pt>
    <dgm:pt modelId="{09F32B41-4729-4D44-BF74-ABDDC29903C8}" type="parTrans" cxnId="{5F5D8FAD-3F74-47A7-BDB5-93A9E2BA00FE}">
      <dgm:prSet/>
      <dgm:spPr/>
      <dgm:t>
        <a:bodyPr/>
        <a:lstStyle/>
        <a:p>
          <a:endParaRPr lang="fr-CH" sz="2000">
            <a:solidFill>
              <a:schemeClr val="bg1"/>
            </a:solidFill>
          </a:endParaRPr>
        </a:p>
      </dgm:t>
    </dgm:pt>
    <dgm:pt modelId="{FAB0C3B6-B28D-48A1-B55A-4559B2C1BF5C}" type="sibTrans" cxnId="{5F5D8FAD-3F74-47A7-BDB5-93A9E2BA00FE}">
      <dgm:prSet/>
      <dgm:spPr/>
      <dgm:t>
        <a:bodyPr/>
        <a:lstStyle/>
        <a:p>
          <a:endParaRPr lang="fr-CH" sz="2000">
            <a:solidFill>
              <a:schemeClr val="bg1"/>
            </a:solidFill>
          </a:endParaRPr>
        </a:p>
      </dgm:t>
    </dgm:pt>
    <dgm:pt modelId="{3B238903-2278-4325-8974-2D2A97430333}" type="asst">
      <dgm:prSet phldrT="[Text]" custT="1"/>
      <dgm:spPr/>
      <dgm:t>
        <a:bodyPr/>
        <a:lstStyle/>
        <a:p>
          <a:r>
            <a:rPr lang="fr-CH" sz="600" b="1" dirty="0">
              <a:solidFill>
                <a:schemeClr val="tx1"/>
              </a:solidFill>
            </a:rPr>
            <a:t>LEF</a:t>
          </a:r>
        </a:p>
      </dgm:t>
    </dgm:pt>
    <dgm:pt modelId="{04A2BB37-A8E0-4762-9133-2F8F55C12D73}" type="parTrans" cxnId="{A1CACC1E-81A6-44D3-A231-F793F830653F}">
      <dgm:prSet/>
      <dgm:spPr/>
      <dgm:t>
        <a:bodyPr/>
        <a:lstStyle/>
        <a:p>
          <a:endParaRPr lang="fr-CH" sz="2000">
            <a:solidFill>
              <a:schemeClr val="bg1"/>
            </a:solidFill>
          </a:endParaRPr>
        </a:p>
      </dgm:t>
    </dgm:pt>
    <dgm:pt modelId="{63F2C10C-B523-46A7-AAF4-D49199C703DA}" type="sibTrans" cxnId="{A1CACC1E-81A6-44D3-A231-F793F830653F}">
      <dgm:prSet/>
      <dgm:spPr/>
      <dgm:t>
        <a:bodyPr/>
        <a:lstStyle/>
        <a:p>
          <a:endParaRPr lang="fr-CH" sz="2000">
            <a:solidFill>
              <a:schemeClr val="bg1"/>
            </a:solidFill>
          </a:endParaRPr>
        </a:p>
      </dgm:t>
    </dgm:pt>
    <dgm:pt modelId="{AE5D2833-BD90-4149-A8DE-F961505DFC70}" type="asst">
      <dgm:prSet phldrT="[Text]" custT="1"/>
      <dgm:spPr/>
      <dgm:t>
        <a:bodyPr/>
        <a:lstStyle/>
        <a:p>
          <a:r>
            <a:rPr lang="fr-CH" sz="600" dirty="0">
              <a:solidFill>
                <a:schemeClr val="bg1"/>
              </a:solidFill>
            </a:rPr>
            <a:t>LM</a:t>
          </a:r>
        </a:p>
      </dgm:t>
    </dgm:pt>
    <dgm:pt modelId="{FC085C60-9460-4FC2-9F8B-4C86A53A2FFD}" type="parTrans" cxnId="{A2C67F52-D396-4E21-B439-AFF5ACDBFD91}">
      <dgm:prSet/>
      <dgm:spPr/>
      <dgm:t>
        <a:bodyPr/>
        <a:lstStyle/>
        <a:p>
          <a:endParaRPr lang="fr-CH" sz="2000">
            <a:solidFill>
              <a:schemeClr val="bg1"/>
            </a:solidFill>
          </a:endParaRPr>
        </a:p>
      </dgm:t>
    </dgm:pt>
    <dgm:pt modelId="{176799A4-1838-4050-A4EC-5B1F5EA1B254}" type="sibTrans" cxnId="{A2C67F52-D396-4E21-B439-AFF5ACDBFD91}">
      <dgm:prSet/>
      <dgm:spPr/>
      <dgm:t>
        <a:bodyPr/>
        <a:lstStyle/>
        <a:p>
          <a:endParaRPr lang="fr-CH" sz="2000">
            <a:solidFill>
              <a:schemeClr val="bg1"/>
            </a:solidFill>
          </a:endParaRPr>
        </a:p>
      </dgm:t>
    </dgm:pt>
    <dgm:pt modelId="{F2467B4A-877C-4016-8BDF-C920414DA192}" type="pres">
      <dgm:prSet presAssocID="{59FD644A-BB48-4CB6-8EF0-333FE33EF26D}" presName="Name0" presStyleCnt="0">
        <dgm:presLayoutVars>
          <dgm:orgChart val="1"/>
          <dgm:chPref val="1"/>
          <dgm:dir/>
          <dgm:animOne val="branch"/>
          <dgm:animLvl val="lvl"/>
          <dgm:resizeHandles/>
        </dgm:presLayoutVars>
      </dgm:prSet>
      <dgm:spPr/>
    </dgm:pt>
    <dgm:pt modelId="{C769DFB6-37EB-4AFC-A29E-12C26223530C}" type="pres">
      <dgm:prSet presAssocID="{466ED1AB-822C-4654-BE23-4D6BD6A299D7}" presName="hierRoot1" presStyleCnt="0">
        <dgm:presLayoutVars>
          <dgm:hierBranch val="init"/>
        </dgm:presLayoutVars>
      </dgm:prSet>
      <dgm:spPr/>
    </dgm:pt>
    <dgm:pt modelId="{5D9C7E76-827C-4FAC-968D-37D8B5729ACE}" type="pres">
      <dgm:prSet presAssocID="{466ED1AB-822C-4654-BE23-4D6BD6A299D7}" presName="rootComposite1" presStyleCnt="0"/>
      <dgm:spPr/>
    </dgm:pt>
    <dgm:pt modelId="{37CBB2D4-E81A-453A-B60C-48D71F8BB888}" type="pres">
      <dgm:prSet presAssocID="{466ED1AB-822C-4654-BE23-4D6BD6A299D7}" presName="rootText1" presStyleLbl="alignAcc1" presStyleIdx="0" presStyleCnt="0">
        <dgm:presLayoutVars>
          <dgm:chPref val="3"/>
        </dgm:presLayoutVars>
      </dgm:prSet>
      <dgm:spPr/>
    </dgm:pt>
    <dgm:pt modelId="{3EAA6BFC-3FC3-48FC-8BCB-74E3AE3DA3D5}" type="pres">
      <dgm:prSet presAssocID="{466ED1AB-822C-4654-BE23-4D6BD6A299D7}" presName="topArc1" presStyleLbl="parChTrans1D1" presStyleIdx="0" presStyleCnt="6"/>
      <dgm:spPr>
        <a:prstGeom prst="ellipse">
          <a:avLst/>
        </a:prstGeom>
        <a:solidFill>
          <a:srgbClr val="F2C249"/>
        </a:solidFill>
      </dgm:spPr>
    </dgm:pt>
    <dgm:pt modelId="{A977C15B-F2D0-4089-B5B4-8E1668315ADF}" type="pres">
      <dgm:prSet presAssocID="{466ED1AB-822C-4654-BE23-4D6BD6A299D7}" presName="bottomArc1" presStyleLbl="parChTrans1D1" presStyleIdx="1" presStyleCnt="6"/>
      <dgm:spPr>
        <a:solidFill>
          <a:srgbClr val="FFC830"/>
        </a:solidFill>
      </dgm:spPr>
    </dgm:pt>
    <dgm:pt modelId="{74DDC106-3C13-4B06-AB63-CC7EB756031A}" type="pres">
      <dgm:prSet presAssocID="{466ED1AB-822C-4654-BE23-4D6BD6A299D7}" presName="topConnNode1" presStyleLbl="node1" presStyleIdx="0" presStyleCnt="0"/>
      <dgm:spPr/>
    </dgm:pt>
    <dgm:pt modelId="{614BA07E-FEBC-4974-99AD-DB81E1A6AD20}" type="pres">
      <dgm:prSet presAssocID="{466ED1AB-822C-4654-BE23-4D6BD6A299D7}" presName="hierChild2" presStyleCnt="0"/>
      <dgm:spPr/>
    </dgm:pt>
    <dgm:pt modelId="{438978F7-F482-4D3E-BC52-D5F5385FFF7D}" type="pres">
      <dgm:prSet presAssocID="{466ED1AB-822C-4654-BE23-4D6BD6A299D7}" presName="hierChild3" presStyleCnt="0"/>
      <dgm:spPr/>
    </dgm:pt>
    <dgm:pt modelId="{19B6C334-8F39-49D4-90BD-8D8D5A4CB30A}" type="pres">
      <dgm:prSet presAssocID="{04A2BB37-A8E0-4762-9133-2F8F55C12D73}" presName="Name101" presStyleLbl="parChTrans1D2" presStyleIdx="0" presStyleCnt="2"/>
      <dgm:spPr/>
    </dgm:pt>
    <dgm:pt modelId="{7BE2C29E-A4EB-498E-9043-CC31564293A7}" type="pres">
      <dgm:prSet presAssocID="{3B238903-2278-4325-8974-2D2A97430333}" presName="hierRoot3" presStyleCnt="0">
        <dgm:presLayoutVars>
          <dgm:hierBranch val="init"/>
        </dgm:presLayoutVars>
      </dgm:prSet>
      <dgm:spPr/>
    </dgm:pt>
    <dgm:pt modelId="{E6CC29C3-A3A8-4B69-B182-FD5801AD2026}" type="pres">
      <dgm:prSet presAssocID="{3B238903-2278-4325-8974-2D2A97430333}" presName="rootComposite3" presStyleCnt="0"/>
      <dgm:spPr/>
    </dgm:pt>
    <dgm:pt modelId="{CE06EEE3-4584-4D0A-9F71-DF024A6CD643}" type="pres">
      <dgm:prSet presAssocID="{3B238903-2278-4325-8974-2D2A97430333}" presName="rootText3" presStyleLbl="alignAcc1" presStyleIdx="0" presStyleCnt="0">
        <dgm:presLayoutVars>
          <dgm:chPref val="3"/>
        </dgm:presLayoutVars>
      </dgm:prSet>
      <dgm:spPr/>
    </dgm:pt>
    <dgm:pt modelId="{4E41B4CE-ACB0-4A63-9096-0AFDF207C203}" type="pres">
      <dgm:prSet presAssocID="{3B238903-2278-4325-8974-2D2A97430333}" presName="topArc3" presStyleLbl="parChTrans1D1" presStyleIdx="2" presStyleCnt="6"/>
      <dgm:spPr>
        <a:prstGeom prst="ellipse">
          <a:avLst/>
        </a:prstGeom>
        <a:solidFill>
          <a:srgbClr val="F2C249"/>
        </a:solidFill>
      </dgm:spPr>
    </dgm:pt>
    <dgm:pt modelId="{C0EF5510-9F5B-48D9-A768-E4EDBCD579B7}" type="pres">
      <dgm:prSet presAssocID="{3B238903-2278-4325-8974-2D2A97430333}" presName="bottomArc3" presStyleLbl="parChTrans1D1" presStyleIdx="3" presStyleCnt="6"/>
      <dgm:spPr/>
    </dgm:pt>
    <dgm:pt modelId="{01F60ED7-554D-4A3A-984F-964DB94D600A}" type="pres">
      <dgm:prSet presAssocID="{3B238903-2278-4325-8974-2D2A97430333}" presName="topConnNode3" presStyleLbl="asst1" presStyleIdx="0" presStyleCnt="0"/>
      <dgm:spPr/>
    </dgm:pt>
    <dgm:pt modelId="{9567703F-88EF-419D-A53F-E95E4B61DB24}" type="pres">
      <dgm:prSet presAssocID="{3B238903-2278-4325-8974-2D2A97430333}" presName="hierChild6" presStyleCnt="0"/>
      <dgm:spPr/>
    </dgm:pt>
    <dgm:pt modelId="{0AFBE70A-8E82-4DE3-821A-6617940097C1}" type="pres">
      <dgm:prSet presAssocID="{3B238903-2278-4325-8974-2D2A97430333}" presName="hierChild7" presStyleCnt="0"/>
      <dgm:spPr/>
    </dgm:pt>
    <dgm:pt modelId="{2FA0E15F-0439-4445-B487-1BC97C4FC006}" type="pres">
      <dgm:prSet presAssocID="{FC085C60-9460-4FC2-9F8B-4C86A53A2FFD}" presName="Name101" presStyleLbl="parChTrans1D2" presStyleIdx="1" presStyleCnt="2"/>
      <dgm:spPr/>
    </dgm:pt>
    <dgm:pt modelId="{6D143F5D-1B05-4178-88F2-2AEC5B547636}" type="pres">
      <dgm:prSet presAssocID="{AE5D2833-BD90-4149-A8DE-F961505DFC70}" presName="hierRoot3" presStyleCnt="0">
        <dgm:presLayoutVars>
          <dgm:hierBranch val="init"/>
        </dgm:presLayoutVars>
      </dgm:prSet>
      <dgm:spPr/>
    </dgm:pt>
    <dgm:pt modelId="{EA5275CD-37B2-433E-BF69-C61D801802B5}" type="pres">
      <dgm:prSet presAssocID="{AE5D2833-BD90-4149-A8DE-F961505DFC70}" presName="rootComposite3" presStyleCnt="0"/>
      <dgm:spPr/>
    </dgm:pt>
    <dgm:pt modelId="{896F26EC-7BDE-4E75-8924-28E03AE76427}" type="pres">
      <dgm:prSet presAssocID="{AE5D2833-BD90-4149-A8DE-F961505DFC70}" presName="rootText3" presStyleLbl="alignAcc1" presStyleIdx="0" presStyleCnt="0">
        <dgm:presLayoutVars>
          <dgm:chPref val="3"/>
        </dgm:presLayoutVars>
      </dgm:prSet>
      <dgm:spPr/>
    </dgm:pt>
    <dgm:pt modelId="{992FF7CB-4996-44E9-80CA-9442B782F7A4}" type="pres">
      <dgm:prSet presAssocID="{AE5D2833-BD90-4149-A8DE-F961505DFC70}" presName="topArc3" presStyleLbl="parChTrans1D1" presStyleIdx="4" presStyleCnt="6"/>
      <dgm:spPr>
        <a:prstGeom prst="ellipse">
          <a:avLst/>
        </a:prstGeom>
      </dgm:spPr>
    </dgm:pt>
    <dgm:pt modelId="{57D38607-681D-424C-A153-87617E51CFD2}" type="pres">
      <dgm:prSet presAssocID="{AE5D2833-BD90-4149-A8DE-F961505DFC70}" presName="bottomArc3" presStyleLbl="parChTrans1D1" presStyleIdx="5" presStyleCnt="6"/>
      <dgm:spPr/>
    </dgm:pt>
    <dgm:pt modelId="{15945277-B5CF-4C57-B5B3-E7DFBF0E27DA}" type="pres">
      <dgm:prSet presAssocID="{AE5D2833-BD90-4149-A8DE-F961505DFC70}" presName="topConnNode3" presStyleLbl="asst1" presStyleIdx="0" presStyleCnt="0"/>
      <dgm:spPr/>
    </dgm:pt>
    <dgm:pt modelId="{49F973B3-DDB7-46EE-AD0A-F506A9869786}" type="pres">
      <dgm:prSet presAssocID="{AE5D2833-BD90-4149-A8DE-F961505DFC70}" presName="hierChild6" presStyleCnt="0"/>
      <dgm:spPr/>
    </dgm:pt>
    <dgm:pt modelId="{A8B1798E-8826-450E-9F62-366719518AA6}" type="pres">
      <dgm:prSet presAssocID="{AE5D2833-BD90-4149-A8DE-F961505DFC70}" presName="hierChild7" presStyleCnt="0"/>
      <dgm:spPr/>
    </dgm:pt>
  </dgm:ptLst>
  <dgm:cxnLst>
    <dgm:cxn modelId="{A1CACC1E-81A6-44D3-A231-F793F830653F}" srcId="{466ED1AB-822C-4654-BE23-4D6BD6A299D7}" destId="{3B238903-2278-4325-8974-2D2A97430333}" srcOrd="0" destOrd="0" parTransId="{04A2BB37-A8E0-4762-9133-2F8F55C12D73}" sibTransId="{63F2C10C-B523-46A7-AAF4-D49199C703DA}"/>
    <dgm:cxn modelId="{EE1EFB24-4121-BA49-883E-CE9F69E69014}" type="presOf" srcId="{04A2BB37-A8E0-4762-9133-2F8F55C12D73}" destId="{19B6C334-8F39-49D4-90BD-8D8D5A4CB30A}" srcOrd="0" destOrd="0" presId="urn:microsoft.com/office/officeart/2008/layout/HalfCircleOrganizationChart"/>
    <dgm:cxn modelId="{36E16838-7A4B-7449-B880-01FE28F45E8C}" type="presOf" srcId="{FC085C60-9460-4FC2-9F8B-4C86A53A2FFD}" destId="{2FA0E15F-0439-4445-B487-1BC97C4FC006}" srcOrd="0" destOrd="0" presId="urn:microsoft.com/office/officeart/2008/layout/HalfCircleOrganizationChart"/>
    <dgm:cxn modelId="{35A75544-6BB0-FD4F-A595-D9C562EC9656}" type="presOf" srcId="{AE5D2833-BD90-4149-A8DE-F961505DFC70}" destId="{15945277-B5CF-4C57-B5B3-E7DFBF0E27DA}" srcOrd="1" destOrd="0" presId="urn:microsoft.com/office/officeart/2008/layout/HalfCircleOrganizationChart"/>
    <dgm:cxn modelId="{A2C67F52-D396-4E21-B439-AFF5ACDBFD91}" srcId="{466ED1AB-822C-4654-BE23-4D6BD6A299D7}" destId="{AE5D2833-BD90-4149-A8DE-F961505DFC70}" srcOrd="1" destOrd="0" parTransId="{FC085C60-9460-4FC2-9F8B-4C86A53A2FFD}" sibTransId="{176799A4-1838-4050-A4EC-5B1F5EA1B254}"/>
    <dgm:cxn modelId="{DCE55C5C-1492-BC47-8ABF-E6FA331C6784}" type="presOf" srcId="{3B238903-2278-4325-8974-2D2A97430333}" destId="{CE06EEE3-4584-4D0A-9F71-DF024A6CD643}" srcOrd="0" destOrd="0" presId="urn:microsoft.com/office/officeart/2008/layout/HalfCircleOrganizationChart"/>
    <dgm:cxn modelId="{E5D2C765-DED0-45AD-ABA3-23FFC934F1DD}" type="presOf" srcId="{59FD644A-BB48-4CB6-8EF0-333FE33EF26D}" destId="{F2467B4A-877C-4016-8BDF-C920414DA192}" srcOrd="0" destOrd="0" presId="urn:microsoft.com/office/officeart/2008/layout/HalfCircleOrganizationChart"/>
    <dgm:cxn modelId="{06CB547A-F8BE-7241-9D8C-A2CA37F81A25}" type="presOf" srcId="{466ED1AB-822C-4654-BE23-4D6BD6A299D7}" destId="{74DDC106-3C13-4B06-AB63-CC7EB756031A}" srcOrd="1" destOrd="0" presId="urn:microsoft.com/office/officeart/2008/layout/HalfCircleOrganizationChart"/>
    <dgm:cxn modelId="{54BD277B-DF5D-6048-8716-5EB7DF6F27DB}" type="presOf" srcId="{3B238903-2278-4325-8974-2D2A97430333}" destId="{01F60ED7-554D-4A3A-984F-964DB94D600A}" srcOrd="1" destOrd="0" presId="urn:microsoft.com/office/officeart/2008/layout/HalfCircleOrganizationChart"/>
    <dgm:cxn modelId="{ACF1218E-01E7-AC48-8797-7EB0853E7B38}" type="presOf" srcId="{466ED1AB-822C-4654-BE23-4D6BD6A299D7}" destId="{37CBB2D4-E81A-453A-B60C-48D71F8BB888}" srcOrd="0" destOrd="0" presId="urn:microsoft.com/office/officeart/2008/layout/HalfCircleOrganizationChart"/>
    <dgm:cxn modelId="{02E981AB-6184-9E4A-B0AF-A184FA4ECB7E}" type="presOf" srcId="{AE5D2833-BD90-4149-A8DE-F961505DFC70}" destId="{896F26EC-7BDE-4E75-8924-28E03AE76427}" srcOrd="0" destOrd="0" presId="urn:microsoft.com/office/officeart/2008/layout/HalfCircleOrganizationChart"/>
    <dgm:cxn modelId="{5F5D8FAD-3F74-47A7-BDB5-93A9E2BA00FE}" srcId="{59FD644A-BB48-4CB6-8EF0-333FE33EF26D}" destId="{466ED1AB-822C-4654-BE23-4D6BD6A299D7}" srcOrd="0" destOrd="0" parTransId="{09F32B41-4729-4D44-BF74-ABDDC29903C8}" sibTransId="{FAB0C3B6-B28D-48A1-B55A-4559B2C1BF5C}"/>
    <dgm:cxn modelId="{3DB84AA4-C263-554A-97CB-6D3C2A5C11A0}" type="presParOf" srcId="{F2467B4A-877C-4016-8BDF-C920414DA192}" destId="{C769DFB6-37EB-4AFC-A29E-12C26223530C}" srcOrd="0" destOrd="0" presId="urn:microsoft.com/office/officeart/2008/layout/HalfCircleOrganizationChart"/>
    <dgm:cxn modelId="{2E3B33E2-16EF-A04F-9791-3C2733C9DE25}" type="presParOf" srcId="{C769DFB6-37EB-4AFC-A29E-12C26223530C}" destId="{5D9C7E76-827C-4FAC-968D-37D8B5729ACE}" srcOrd="0" destOrd="0" presId="urn:microsoft.com/office/officeart/2008/layout/HalfCircleOrganizationChart"/>
    <dgm:cxn modelId="{11196493-812E-9442-8E0D-9A875C0E94D3}" type="presParOf" srcId="{5D9C7E76-827C-4FAC-968D-37D8B5729ACE}" destId="{37CBB2D4-E81A-453A-B60C-48D71F8BB888}" srcOrd="0" destOrd="0" presId="urn:microsoft.com/office/officeart/2008/layout/HalfCircleOrganizationChart"/>
    <dgm:cxn modelId="{30C6089E-16D7-4545-AC69-27E0373CCEBB}" type="presParOf" srcId="{5D9C7E76-827C-4FAC-968D-37D8B5729ACE}" destId="{3EAA6BFC-3FC3-48FC-8BCB-74E3AE3DA3D5}" srcOrd="1" destOrd="0" presId="urn:microsoft.com/office/officeart/2008/layout/HalfCircleOrganizationChart"/>
    <dgm:cxn modelId="{39E79490-A65B-AD42-A3BF-9458174FB199}" type="presParOf" srcId="{5D9C7E76-827C-4FAC-968D-37D8B5729ACE}" destId="{A977C15B-F2D0-4089-B5B4-8E1668315ADF}" srcOrd="2" destOrd="0" presId="urn:microsoft.com/office/officeart/2008/layout/HalfCircleOrganizationChart"/>
    <dgm:cxn modelId="{29A2A93C-146E-8048-A8A4-C8EBDEB24669}" type="presParOf" srcId="{5D9C7E76-827C-4FAC-968D-37D8B5729ACE}" destId="{74DDC106-3C13-4B06-AB63-CC7EB756031A}" srcOrd="3" destOrd="0" presId="urn:microsoft.com/office/officeart/2008/layout/HalfCircleOrganizationChart"/>
    <dgm:cxn modelId="{B3F0B0AB-E063-C148-80A0-8020B1D75361}" type="presParOf" srcId="{C769DFB6-37EB-4AFC-A29E-12C26223530C}" destId="{614BA07E-FEBC-4974-99AD-DB81E1A6AD20}" srcOrd="1" destOrd="0" presId="urn:microsoft.com/office/officeart/2008/layout/HalfCircleOrganizationChart"/>
    <dgm:cxn modelId="{EF1970B4-66E2-324C-9863-7E25B57560A5}" type="presParOf" srcId="{C769DFB6-37EB-4AFC-A29E-12C26223530C}" destId="{438978F7-F482-4D3E-BC52-D5F5385FFF7D}" srcOrd="2" destOrd="0" presId="urn:microsoft.com/office/officeart/2008/layout/HalfCircleOrganizationChart"/>
    <dgm:cxn modelId="{4F85AB48-B53F-414A-B08C-AAC2D63DF65D}" type="presParOf" srcId="{438978F7-F482-4D3E-BC52-D5F5385FFF7D}" destId="{19B6C334-8F39-49D4-90BD-8D8D5A4CB30A}" srcOrd="0" destOrd="0" presId="urn:microsoft.com/office/officeart/2008/layout/HalfCircleOrganizationChart"/>
    <dgm:cxn modelId="{96BF604E-CFB3-7C49-A960-46FE8F0CAF8D}" type="presParOf" srcId="{438978F7-F482-4D3E-BC52-D5F5385FFF7D}" destId="{7BE2C29E-A4EB-498E-9043-CC31564293A7}" srcOrd="1" destOrd="0" presId="urn:microsoft.com/office/officeart/2008/layout/HalfCircleOrganizationChart"/>
    <dgm:cxn modelId="{9F498EC7-B376-FB49-A070-CC5ABD08A797}" type="presParOf" srcId="{7BE2C29E-A4EB-498E-9043-CC31564293A7}" destId="{E6CC29C3-A3A8-4B69-B182-FD5801AD2026}" srcOrd="0" destOrd="0" presId="urn:microsoft.com/office/officeart/2008/layout/HalfCircleOrganizationChart"/>
    <dgm:cxn modelId="{9C064033-828A-004B-8473-BF478BD267D1}" type="presParOf" srcId="{E6CC29C3-A3A8-4B69-B182-FD5801AD2026}" destId="{CE06EEE3-4584-4D0A-9F71-DF024A6CD643}" srcOrd="0" destOrd="0" presId="urn:microsoft.com/office/officeart/2008/layout/HalfCircleOrganizationChart"/>
    <dgm:cxn modelId="{0AB4CED4-9195-914B-A51A-237922FE5BE0}" type="presParOf" srcId="{E6CC29C3-A3A8-4B69-B182-FD5801AD2026}" destId="{4E41B4CE-ACB0-4A63-9096-0AFDF207C203}" srcOrd="1" destOrd="0" presId="urn:microsoft.com/office/officeart/2008/layout/HalfCircleOrganizationChart"/>
    <dgm:cxn modelId="{CE7C08F3-7E4D-094A-A5B8-1DBBE70FD77E}" type="presParOf" srcId="{E6CC29C3-A3A8-4B69-B182-FD5801AD2026}" destId="{C0EF5510-9F5B-48D9-A768-E4EDBCD579B7}" srcOrd="2" destOrd="0" presId="urn:microsoft.com/office/officeart/2008/layout/HalfCircleOrganizationChart"/>
    <dgm:cxn modelId="{742D38A1-26AB-6345-8742-4D5CD4AB39F3}" type="presParOf" srcId="{E6CC29C3-A3A8-4B69-B182-FD5801AD2026}" destId="{01F60ED7-554D-4A3A-984F-964DB94D600A}" srcOrd="3" destOrd="0" presId="urn:microsoft.com/office/officeart/2008/layout/HalfCircleOrganizationChart"/>
    <dgm:cxn modelId="{5CE15651-1550-194F-BCDF-EDC047D68FDB}" type="presParOf" srcId="{7BE2C29E-A4EB-498E-9043-CC31564293A7}" destId="{9567703F-88EF-419D-A53F-E95E4B61DB24}" srcOrd="1" destOrd="0" presId="urn:microsoft.com/office/officeart/2008/layout/HalfCircleOrganizationChart"/>
    <dgm:cxn modelId="{4C110F60-AE5A-264B-9B2E-427469F94A25}" type="presParOf" srcId="{7BE2C29E-A4EB-498E-9043-CC31564293A7}" destId="{0AFBE70A-8E82-4DE3-821A-6617940097C1}" srcOrd="2" destOrd="0" presId="urn:microsoft.com/office/officeart/2008/layout/HalfCircleOrganizationChart"/>
    <dgm:cxn modelId="{813B49B4-7D90-8144-8E10-B402C25B267E}" type="presParOf" srcId="{438978F7-F482-4D3E-BC52-D5F5385FFF7D}" destId="{2FA0E15F-0439-4445-B487-1BC97C4FC006}" srcOrd="2" destOrd="0" presId="urn:microsoft.com/office/officeart/2008/layout/HalfCircleOrganizationChart"/>
    <dgm:cxn modelId="{EAA9328E-64E9-484F-B879-CDB66FDB9F84}" type="presParOf" srcId="{438978F7-F482-4D3E-BC52-D5F5385FFF7D}" destId="{6D143F5D-1B05-4178-88F2-2AEC5B547636}" srcOrd="3" destOrd="0" presId="urn:microsoft.com/office/officeart/2008/layout/HalfCircleOrganizationChart"/>
    <dgm:cxn modelId="{2CCBB2A0-A72C-6147-A045-38C95D6CB9A4}" type="presParOf" srcId="{6D143F5D-1B05-4178-88F2-2AEC5B547636}" destId="{EA5275CD-37B2-433E-BF69-C61D801802B5}" srcOrd="0" destOrd="0" presId="urn:microsoft.com/office/officeart/2008/layout/HalfCircleOrganizationChart"/>
    <dgm:cxn modelId="{0E41DF50-4133-BB44-AF6B-A1D923A3803B}" type="presParOf" srcId="{EA5275CD-37B2-433E-BF69-C61D801802B5}" destId="{896F26EC-7BDE-4E75-8924-28E03AE76427}" srcOrd="0" destOrd="0" presId="urn:microsoft.com/office/officeart/2008/layout/HalfCircleOrganizationChart"/>
    <dgm:cxn modelId="{761B4C7F-D2F2-4A4A-98CB-82A1548A0D15}" type="presParOf" srcId="{EA5275CD-37B2-433E-BF69-C61D801802B5}" destId="{992FF7CB-4996-44E9-80CA-9442B782F7A4}" srcOrd="1" destOrd="0" presId="urn:microsoft.com/office/officeart/2008/layout/HalfCircleOrganizationChart"/>
    <dgm:cxn modelId="{55B9538A-EDFE-9447-A929-E8DD646D1D60}" type="presParOf" srcId="{EA5275CD-37B2-433E-BF69-C61D801802B5}" destId="{57D38607-681D-424C-A153-87617E51CFD2}" srcOrd="2" destOrd="0" presId="urn:microsoft.com/office/officeart/2008/layout/HalfCircleOrganizationChart"/>
    <dgm:cxn modelId="{F46B991B-F8D1-3746-8247-8C9AAF301E8D}" type="presParOf" srcId="{EA5275CD-37B2-433E-BF69-C61D801802B5}" destId="{15945277-B5CF-4C57-B5B3-E7DFBF0E27DA}" srcOrd="3" destOrd="0" presId="urn:microsoft.com/office/officeart/2008/layout/HalfCircleOrganizationChart"/>
    <dgm:cxn modelId="{0E0F9A3C-2B2A-744B-A5B9-A0D719EE9BB4}" type="presParOf" srcId="{6D143F5D-1B05-4178-88F2-2AEC5B547636}" destId="{49F973B3-DDB7-46EE-AD0A-F506A9869786}" srcOrd="1" destOrd="0" presId="urn:microsoft.com/office/officeart/2008/layout/HalfCircleOrganizationChart"/>
    <dgm:cxn modelId="{008CA6B3-05C4-B74E-807A-D07BB47992C8}" type="presParOf" srcId="{6D143F5D-1B05-4178-88F2-2AEC5B547636}" destId="{A8B1798E-8826-450E-9F62-366719518AA6}"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302AB-8F43-2845-830A-F77DF9468E48}">
      <dsp:nvSpPr>
        <dsp:cNvPr id="0" name=""/>
        <dsp:cNvSpPr/>
      </dsp:nvSpPr>
      <dsp:spPr>
        <a:xfrm>
          <a:off x="4283547" y="1672"/>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bg1"/>
              </a:solidFill>
            </a:rPr>
            <a:t>Research &amp; Innovation</a:t>
          </a:r>
          <a:endParaRPr lang="en-GB" sz="900" b="1" kern="1200" dirty="0">
            <a:solidFill>
              <a:schemeClr val="bg1"/>
            </a:solidFill>
          </a:endParaRPr>
        </a:p>
      </dsp:txBody>
      <dsp:txXfrm>
        <a:off x="4458649" y="176774"/>
        <a:ext cx="845465" cy="845465"/>
      </dsp:txXfrm>
    </dsp:sp>
    <dsp:sp modelId="{6A7D1E67-7EED-F84B-B9A5-8E79ABCB0304}">
      <dsp:nvSpPr>
        <dsp:cNvPr id="0" name=""/>
        <dsp:cNvSpPr/>
      </dsp:nvSpPr>
      <dsp:spPr>
        <a:xfrm rot="1542857">
          <a:off x="5523348" y="783578"/>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5528079" y="843559"/>
        <a:ext cx="222932" cy="242122"/>
      </dsp:txXfrm>
    </dsp:sp>
    <dsp:sp modelId="{C280ED04-70EF-A34F-8E1A-843B1ACFAF08}">
      <dsp:nvSpPr>
        <dsp:cNvPr id="0" name=""/>
        <dsp:cNvSpPr/>
      </dsp:nvSpPr>
      <dsp:spPr>
        <a:xfrm>
          <a:off x="5902197" y="781173"/>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bg1"/>
              </a:solidFill>
            </a:rPr>
            <a:t>Raw Material Sourcing</a:t>
          </a:r>
        </a:p>
      </dsp:txBody>
      <dsp:txXfrm>
        <a:off x="6077299" y="956275"/>
        <a:ext cx="845465" cy="845465"/>
      </dsp:txXfrm>
    </dsp:sp>
    <dsp:sp modelId="{C7B99DE6-3456-5C4A-8338-2725BAD8A477}">
      <dsp:nvSpPr>
        <dsp:cNvPr id="0" name=""/>
        <dsp:cNvSpPr/>
      </dsp:nvSpPr>
      <dsp:spPr>
        <a:xfrm rot="4628571">
          <a:off x="6543727" y="2029004"/>
          <a:ext cx="301428"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578880" y="2065632"/>
        <a:ext cx="211000" cy="242122"/>
      </dsp:txXfrm>
    </dsp:sp>
    <dsp:sp modelId="{F350FE32-F44D-4946-9A76-7EF2AC6E049E}">
      <dsp:nvSpPr>
        <dsp:cNvPr id="0" name=""/>
        <dsp:cNvSpPr/>
      </dsp:nvSpPr>
      <dsp:spPr>
        <a:xfrm>
          <a:off x="6269806" y="2500532"/>
          <a:ext cx="1259996" cy="1259996"/>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Manufacturing</a:t>
          </a:r>
        </a:p>
      </dsp:txBody>
      <dsp:txXfrm>
        <a:off x="6454328" y="2685054"/>
        <a:ext cx="890952" cy="890952"/>
      </dsp:txXfrm>
    </dsp:sp>
    <dsp:sp modelId="{621B40C1-81B1-FB40-BF15-F64B82C3936D}">
      <dsp:nvSpPr>
        <dsp:cNvPr id="0" name=""/>
        <dsp:cNvSpPr/>
      </dsp:nvSpPr>
      <dsp:spPr>
        <a:xfrm rot="7714286">
          <a:off x="6184313" y="3636970"/>
          <a:ext cx="301428" cy="403538"/>
        </a:xfrm>
        <a:prstGeom prst="rightArrow">
          <a:avLst>
            <a:gd name="adj1" fmla="val 60000"/>
            <a:gd name="adj2" fmla="val 50000"/>
          </a:avLst>
        </a:prstGeom>
        <a:solidFill>
          <a:schemeClr val="bg1"/>
        </a:solidFill>
        <a:ln>
          <a:solidFill>
            <a:srgbClr val="FFC000"/>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rot="10800000">
        <a:off x="6257717" y="3682328"/>
        <a:ext cx="211000" cy="242122"/>
      </dsp:txXfrm>
    </dsp:sp>
    <dsp:sp modelId="{3AE58F51-E862-FE4F-9EEA-F6C19F03EB32}">
      <dsp:nvSpPr>
        <dsp:cNvPr id="0" name=""/>
        <dsp:cNvSpPr/>
      </dsp:nvSpPr>
      <dsp:spPr>
        <a:xfrm>
          <a:off x="5181830" y="3937307"/>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Logistics</a:t>
          </a:r>
        </a:p>
      </dsp:txBody>
      <dsp:txXfrm>
        <a:off x="5356932" y="4112409"/>
        <a:ext cx="845465" cy="845465"/>
      </dsp:txXfrm>
    </dsp:sp>
    <dsp:sp modelId="{E6E9F11B-8967-F044-9978-8B7CE9F61491}">
      <dsp:nvSpPr>
        <dsp:cNvPr id="0" name=""/>
        <dsp:cNvSpPr/>
      </dsp:nvSpPr>
      <dsp:spPr>
        <a:xfrm rot="10800000">
          <a:off x="4731158" y="4333372"/>
          <a:ext cx="318474"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4826700" y="4414080"/>
        <a:ext cx="222932" cy="242122"/>
      </dsp:txXfrm>
    </dsp:sp>
    <dsp:sp modelId="{881F3763-274D-A246-81C3-3EE0CE5708D1}">
      <dsp:nvSpPr>
        <dsp:cNvPr id="0" name=""/>
        <dsp:cNvSpPr/>
      </dsp:nvSpPr>
      <dsp:spPr>
        <a:xfrm>
          <a:off x="3385264" y="3937307"/>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Distribution </a:t>
          </a:r>
          <a:r>
            <a:rPr lang="en-GB" sz="900" b="1" kern="1200" dirty="0" err="1"/>
            <a:t>Center</a:t>
          </a:r>
          <a:endParaRPr lang="en-GB" sz="900" b="1" kern="1200" dirty="0"/>
        </a:p>
      </dsp:txBody>
      <dsp:txXfrm>
        <a:off x="3560366" y="4112409"/>
        <a:ext cx="845465" cy="845465"/>
      </dsp:txXfrm>
    </dsp:sp>
    <dsp:sp modelId="{3365AF93-6504-C14B-BE34-960473B7290E}">
      <dsp:nvSpPr>
        <dsp:cNvPr id="0" name=""/>
        <dsp:cNvSpPr/>
      </dsp:nvSpPr>
      <dsp:spPr>
        <a:xfrm rot="13885714">
          <a:off x="3269411" y="3638114"/>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FFC000"/>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346967" y="3756171"/>
        <a:ext cx="222932" cy="242122"/>
      </dsp:txXfrm>
    </dsp:sp>
    <dsp:sp modelId="{BF558DB4-BA8E-334B-B33E-C918569F5E04}">
      <dsp:nvSpPr>
        <dsp:cNvPr id="0" name=""/>
        <dsp:cNvSpPr/>
      </dsp:nvSpPr>
      <dsp:spPr>
        <a:xfrm>
          <a:off x="2265124" y="2532695"/>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Marketing</a:t>
          </a:r>
        </a:p>
      </dsp:txBody>
      <dsp:txXfrm>
        <a:off x="2440226" y="2707797"/>
        <a:ext cx="845465" cy="845465"/>
      </dsp:txXfrm>
    </dsp:sp>
    <dsp:sp modelId="{360F86FD-3ACB-3544-88EB-188EBFA03934}">
      <dsp:nvSpPr>
        <dsp:cNvPr id="0" name=""/>
        <dsp:cNvSpPr/>
      </dsp:nvSpPr>
      <dsp:spPr>
        <a:xfrm rot="16971429">
          <a:off x="2901602" y="2061787"/>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2938743" y="2189068"/>
        <a:ext cx="222932" cy="242122"/>
      </dsp:txXfrm>
    </dsp:sp>
    <dsp:sp modelId="{0DED4594-32C2-F341-A3BD-12041AC3635F}">
      <dsp:nvSpPr>
        <dsp:cNvPr id="0" name=""/>
        <dsp:cNvSpPr/>
      </dsp:nvSpPr>
      <dsp:spPr>
        <a:xfrm>
          <a:off x="2664897" y="781173"/>
          <a:ext cx="1195669" cy="1195669"/>
        </a:xfrm>
        <a:prstGeom prst="ellipse">
          <a:avLst/>
        </a:prstGeom>
        <a:solidFill>
          <a:srgbClr val="020129"/>
        </a:solid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bg1"/>
              </a:solidFill>
            </a:rPr>
            <a:t>Sales</a:t>
          </a:r>
        </a:p>
      </dsp:txBody>
      <dsp:txXfrm>
        <a:off x="2839999" y="956275"/>
        <a:ext cx="845465" cy="845465"/>
      </dsp:txXfrm>
    </dsp:sp>
    <dsp:sp modelId="{B25D422C-5495-994C-B74C-5632EE66DFDF}">
      <dsp:nvSpPr>
        <dsp:cNvPr id="0" name=""/>
        <dsp:cNvSpPr/>
      </dsp:nvSpPr>
      <dsp:spPr>
        <a:xfrm rot="20057143">
          <a:off x="3904699" y="791399"/>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3909430" y="892834"/>
        <a:ext cx="222932" cy="2421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0E15F-0439-4445-B487-1BC97C4FC006}">
      <dsp:nvSpPr>
        <dsp:cNvPr id="0" name=""/>
        <dsp:cNvSpPr/>
      </dsp:nvSpPr>
      <dsp:spPr>
        <a:xfrm>
          <a:off x="1200264" y="405133"/>
          <a:ext cx="335640" cy="242631"/>
        </a:xfrm>
        <a:custGeom>
          <a:avLst/>
          <a:gdLst/>
          <a:ahLst/>
          <a:cxnLst/>
          <a:rect l="0" t="0" r="0" b="0"/>
          <a:pathLst>
            <a:path>
              <a:moveTo>
                <a:pt x="0" y="0"/>
              </a:moveTo>
              <a:lnTo>
                <a:pt x="0" y="242631"/>
              </a:lnTo>
              <a:lnTo>
                <a:pt x="335640" y="2426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6C334-8F39-49D4-90BD-8D8D5A4CB30A}">
      <dsp:nvSpPr>
        <dsp:cNvPr id="0" name=""/>
        <dsp:cNvSpPr/>
      </dsp:nvSpPr>
      <dsp:spPr>
        <a:xfrm>
          <a:off x="864624" y="405133"/>
          <a:ext cx="335640" cy="242631"/>
        </a:xfrm>
        <a:custGeom>
          <a:avLst/>
          <a:gdLst/>
          <a:ahLst/>
          <a:cxnLst/>
          <a:rect l="0" t="0" r="0" b="0"/>
          <a:pathLst>
            <a:path>
              <a:moveTo>
                <a:pt x="335640" y="0"/>
              </a:moveTo>
              <a:lnTo>
                <a:pt x="335640" y="242631"/>
              </a:lnTo>
              <a:lnTo>
                <a:pt x="0" y="2426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A6BFC-3FC3-48FC-8BCB-74E3AE3DA3D5}">
      <dsp:nvSpPr>
        <dsp:cNvPr id="0" name=""/>
        <dsp:cNvSpPr/>
      </dsp:nvSpPr>
      <dsp:spPr>
        <a:xfrm>
          <a:off x="998071" y="747"/>
          <a:ext cx="404386" cy="404386"/>
        </a:xfrm>
        <a:prstGeom prst="ellipse">
          <a:avLst/>
        </a:prstGeom>
        <a:solidFill>
          <a:srgbClr val="F2C249"/>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77C15B-F2D0-4089-B5B4-8E1668315ADF}">
      <dsp:nvSpPr>
        <dsp:cNvPr id="0" name=""/>
        <dsp:cNvSpPr/>
      </dsp:nvSpPr>
      <dsp:spPr>
        <a:xfrm>
          <a:off x="998071" y="747"/>
          <a:ext cx="404386" cy="404386"/>
        </a:xfrm>
        <a:prstGeom prst="arc">
          <a:avLst>
            <a:gd name="adj1" fmla="val 2400000"/>
            <a:gd name="adj2" fmla="val 8400000"/>
          </a:avLst>
        </a:prstGeom>
        <a:solidFill>
          <a:srgbClr val="FFC830"/>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CBB2D4-E81A-453A-B60C-48D71F8BB888}">
      <dsp:nvSpPr>
        <dsp:cNvPr id="0" name=""/>
        <dsp:cNvSpPr/>
      </dsp:nvSpPr>
      <dsp:spPr>
        <a:xfrm>
          <a:off x="795878" y="73536"/>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a:solidFill>
                <a:schemeClr val="tx1"/>
              </a:solidFill>
            </a:rPr>
            <a:t>RISK</a:t>
          </a:r>
        </a:p>
      </dsp:txBody>
      <dsp:txXfrm>
        <a:off x="795878" y="73536"/>
        <a:ext cx="808772" cy="258807"/>
      </dsp:txXfrm>
    </dsp:sp>
    <dsp:sp modelId="{4E41B4CE-ACB0-4A63-9096-0AFDF207C203}">
      <dsp:nvSpPr>
        <dsp:cNvPr id="0" name=""/>
        <dsp:cNvSpPr/>
      </dsp:nvSpPr>
      <dsp:spPr>
        <a:xfrm>
          <a:off x="508764" y="574975"/>
          <a:ext cx="404386" cy="404386"/>
        </a:xfrm>
        <a:prstGeom prst="ellips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EF5510-9F5B-48D9-A768-E4EDBCD579B7}">
      <dsp:nvSpPr>
        <dsp:cNvPr id="0" name=""/>
        <dsp:cNvSpPr/>
      </dsp:nvSpPr>
      <dsp:spPr>
        <a:xfrm>
          <a:off x="508764" y="574975"/>
          <a:ext cx="404386" cy="404386"/>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6EEE3-4584-4D0A-9F71-DF024A6CD643}">
      <dsp:nvSpPr>
        <dsp:cNvPr id="0" name=""/>
        <dsp:cNvSpPr/>
      </dsp:nvSpPr>
      <dsp:spPr>
        <a:xfrm>
          <a:off x="306571" y="647765"/>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dirty="0">
              <a:solidFill>
                <a:schemeClr val="bg1"/>
              </a:solidFill>
            </a:rPr>
            <a:t>LEF</a:t>
          </a:r>
        </a:p>
      </dsp:txBody>
      <dsp:txXfrm>
        <a:off x="306571" y="647765"/>
        <a:ext cx="808772" cy="258807"/>
      </dsp:txXfrm>
    </dsp:sp>
    <dsp:sp modelId="{992FF7CB-4996-44E9-80CA-9442B782F7A4}">
      <dsp:nvSpPr>
        <dsp:cNvPr id="0" name=""/>
        <dsp:cNvSpPr/>
      </dsp:nvSpPr>
      <dsp:spPr>
        <a:xfrm>
          <a:off x="1487379" y="574975"/>
          <a:ext cx="404386" cy="404386"/>
        </a:xfrm>
        <a:prstGeom prst="ellipse">
          <a:avLst/>
        </a:prstGeom>
        <a:solidFill>
          <a:srgbClr val="FFC830"/>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D38607-681D-424C-A153-87617E51CFD2}">
      <dsp:nvSpPr>
        <dsp:cNvPr id="0" name=""/>
        <dsp:cNvSpPr/>
      </dsp:nvSpPr>
      <dsp:spPr>
        <a:xfrm>
          <a:off x="1487379" y="574975"/>
          <a:ext cx="404386" cy="404386"/>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F26EC-7BDE-4E75-8924-28E03AE76427}">
      <dsp:nvSpPr>
        <dsp:cNvPr id="0" name=""/>
        <dsp:cNvSpPr/>
      </dsp:nvSpPr>
      <dsp:spPr>
        <a:xfrm>
          <a:off x="1285186" y="647765"/>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dirty="0">
              <a:solidFill>
                <a:schemeClr val="tx1"/>
              </a:solidFill>
            </a:rPr>
            <a:t>LM</a:t>
          </a:r>
        </a:p>
      </dsp:txBody>
      <dsp:txXfrm>
        <a:off x="1285186" y="647765"/>
        <a:ext cx="808772" cy="2588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0E15F-0439-4445-B487-1BC97C4FC006}">
      <dsp:nvSpPr>
        <dsp:cNvPr id="0" name=""/>
        <dsp:cNvSpPr/>
      </dsp:nvSpPr>
      <dsp:spPr>
        <a:xfrm>
          <a:off x="1200264" y="405133"/>
          <a:ext cx="335640" cy="242631"/>
        </a:xfrm>
        <a:custGeom>
          <a:avLst/>
          <a:gdLst/>
          <a:ahLst/>
          <a:cxnLst/>
          <a:rect l="0" t="0" r="0" b="0"/>
          <a:pathLst>
            <a:path>
              <a:moveTo>
                <a:pt x="0" y="0"/>
              </a:moveTo>
              <a:lnTo>
                <a:pt x="0" y="242631"/>
              </a:lnTo>
              <a:lnTo>
                <a:pt x="335640" y="2426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6C334-8F39-49D4-90BD-8D8D5A4CB30A}">
      <dsp:nvSpPr>
        <dsp:cNvPr id="0" name=""/>
        <dsp:cNvSpPr/>
      </dsp:nvSpPr>
      <dsp:spPr>
        <a:xfrm>
          <a:off x="864624" y="405133"/>
          <a:ext cx="335640" cy="242631"/>
        </a:xfrm>
        <a:custGeom>
          <a:avLst/>
          <a:gdLst/>
          <a:ahLst/>
          <a:cxnLst/>
          <a:rect l="0" t="0" r="0" b="0"/>
          <a:pathLst>
            <a:path>
              <a:moveTo>
                <a:pt x="335640" y="0"/>
              </a:moveTo>
              <a:lnTo>
                <a:pt x="335640" y="242631"/>
              </a:lnTo>
              <a:lnTo>
                <a:pt x="0" y="2426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A6BFC-3FC3-48FC-8BCB-74E3AE3DA3D5}">
      <dsp:nvSpPr>
        <dsp:cNvPr id="0" name=""/>
        <dsp:cNvSpPr/>
      </dsp:nvSpPr>
      <dsp:spPr>
        <a:xfrm>
          <a:off x="998071" y="747"/>
          <a:ext cx="404386" cy="404386"/>
        </a:xfrm>
        <a:prstGeom prst="ellipse">
          <a:avLst/>
        </a:prstGeom>
        <a:solidFill>
          <a:srgbClr val="F2C249"/>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77C15B-F2D0-4089-B5B4-8E1668315ADF}">
      <dsp:nvSpPr>
        <dsp:cNvPr id="0" name=""/>
        <dsp:cNvSpPr/>
      </dsp:nvSpPr>
      <dsp:spPr>
        <a:xfrm>
          <a:off x="998071" y="747"/>
          <a:ext cx="404386" cy="404386"/>
        </a:xfrm>
        <a:prstGeom prst="arc">
          <a:avLst>
            <a:gd name="adj1" fmla="val 2400000"/>
            <a:gd name="adj2" fmla="val 8400000"/>
          </a:avLst>
        </a:prstGeom>
        <a:solidFill>
          <a:srgbClr val="FFC830"/>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CBB2D4-E81A-453A-B60C-48D71F8BB888}">
      <dsp:nvSpPr>
        <dsp:cNvPr id="0" name=""/>
        <dsp:cNvSpPr/>
      </dsp:nvSpPr>
      <dsp:spPr>
        <a:xfrm>
          <a:off x="795878" y="73536"/>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a:solidFill>
                <a:schemeClr val="tx1"/>
              </a:solidFill>
            </a:rPr>
            <a:t>RISK</a:t>
          </a:r>
        </a:p>
      </dsp:txBody>
      <dsp:txXfrm>
        <a:off x="795878" y="73536"/>
        <a:ext cx="808772" cy="258807"/>
      </dsp:txXfrm>
    </dsp:sp>
    <dsp:sp modelId="{4E41B4CE-ACB0-4A63-9096-0AFDF207C203}">
      <dsp:nvSpPr>
        <dsp:cNvPr id="0" name=""/>
        <dsp:cNvSpPr/>
      </dsp:nvSpPr>
      <dsp:spPr>
        <a:xfrm>
          <a:off x="508764" y="574975"/>
          <a:ext cx="404386" cy="404386"/>
        </a:xfrm>
        <a:prstGeom prst="ellips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EF5510-9F5B-48D9-A768-E4EDBCD579B7}">
      <dsp:nvSpPr>
        <dsp:cNvPr id="0" name=""/>
        <dsp:cNvSpPr/>
      </dsp:nvSpPr>
      <dsp:spPr>
        <a:xfrm>
          <a:off x="508764" y="574975"/>
          <a:ext cx="404386" cy="404386"/>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6EEE3-4584-4D0A-9F71-DF024A6CD643}">
      <dsp:nvSpPr>
        <dsp:cNvPr id="0" name=""/>
        <dsp:cNvSpPr/>
      </dsp:nvSpPr>
      <dsp:spPr>
        <a:xfrm>
          <a:off x="306571" y="647765"/>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dirty="0">
              <a:solidFill>
                <a:schemeClr val="bg1"/>
              </a:solidFill>
            </a:rPr>
            <a:t>LEF</a:t>
          </a:r>
        </a:p>
      </dsp:txBody>
      <dsp:txXfrm>
        <a:off x="306571" y="647765"/>
        <a:ext cx="808772" cy="258807"/>
      </dsp:txXfrm>
    </dsp:sp>
    <dsp:sp modelId="{992FF7CB-4996-44E9-80CA-9442B782F7A4}">
      <dsp:nvSpPr>
        <dsp:cNvPr id="0" name=""/>
        <dsp:cNvSpPr/>
      </dsp:nvSpPr>
      <dsp:spPr>
        <a:xfrm>
          <a:off x="1487379" y="574975"/>
          <a:ext cx="404386" cy="404386"/>
        </a:xfrm>
        <a:prstGeom prst="ellipse">
          <a:avLst/>
        </a:prstGeom>
        <a:solidFill>
          <a:srgbClr val="FFC830"/>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D38607-681D-424C-A153-87617E51CFD2}">
      <dsp:nvSpPr>
        <dsp:cNvPr id="0" name=""/>
        <dsp:cNvSpPr/>
      </dsp:nvSpPr>
      <dsp:spPr>
        <a:xfrm>
          <a:off x="1487379" y="574975"/>
          <a:ext cx="404386" cy="404386"/>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F26EC-7BDE-4E75-8924-28E03AE76427}">
      <dsp:nvSpPr>
        <dsp:cNvPr id="0" name=""/>
        <dsp:cNvSpPr/>
      </dsp:nvSpPr>
      <dsp:spPr>
        <a:xfrm>
          <a:off x="1285186" y="647765"/>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dirty="0">
              <a:solidFill>
                <a:schemeClr val="tx1"/>
              </a:solidFill>
            </a:rPr>
            <a:t>LM</a:t>
          </a:r>
        </a:p>
      </dsp:txBody>
      <dsp:txXfrm>
        <a:off x="1285186" y="647765"/>
        <a:ext cx="808772" cy="258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416E3-FFCC-DC43-A598-78BC05116558}">
      <dsp:nvSpPr>
        <dsp:cNvPr id="0" name=""/>
        <dsp:cNvSpPr/>
      </dsp:nvSpPr>
      <dsp:spPr>
        <a:xfrm>
          <a:off x="4283547" y="1672"/>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bg1"/>
              </a:solidFill>
            </a:rPr>
            <a:t>Research &amp; Innovation</a:t>
          </a:r>
          <a:endParaRPr lang="en-GB" sz="900" b="1" kern="1200" dirty="0">
            <a:solidFill>
              <a:schemeClr val="bg1"/>
            </a:solidFill>
          </a:endParaRPr>
        </a:p>
      </dsp:txBody>
      <dsp:txXfrm>
        <a:off x="4458649" y="176774"/>
        <a:ext cx="845465" cy="845465"/>
      </dsp:txXfrm>
    </dsp:sp>
    <dsp:sp modelId="{CEA2C6D0-4DB4-2A4F-9B50-EAF6B1DC397A}">
      <dsp:nvSpPr>
        <dsp:cNvPr id="0" name=""/>
        <dsp:cNvSpPr/>
      </dsp:nvSpPr>
      <dsp:spPr>
        <a:xfrm rot="1542857">
          <a:off x="5523348" y="783578"/>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5528079" y="843559"/>
        <a:ext cx="222932" cy="242122"/>
      </dsp:txXfrm>
    </dsp:sp>
    <dsp:sp modelId="{E0FD42A8-E1CF-8C4B-B1DC-FE078E0C0304}">
      <dsp:nvSpPr>
        <dsp:cNvPr id="0" name=""/>
        <dsp:cNvSpPr/>
      </dsp:nvSpPr>
      <dsp:spPr>
        <a:xfrm>
          <a:off x="5902197" y="781173"/>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bg1"/>
              </a:solidFill>
            </a:rPr>
            <a:t>Raw Material Sourcing</a:t>
          </a:r>
        </a:p>
      </dsp:txBody>
      <dsp:txXfrm>
        <a:off x="6077299" y="956275"/>
        <a:ext cx="845465" cy="845465"/>
      </dsp:txXfrm>
    </dsp:sp>
    <dsp:sp modelId="{048FC937-C692-3F40-BE3B-C4F8449A8628}">
      <dsp:nvSpPr>
        <dsp:cNvPr id="0" name=""/>
        <dsp:cNvSpPr/>
      </dsp:nvSpPr>
      <dsp:spPr>
        <a:xfrm rot="4628571">
          <a:off x="6543727" y="2029004"/>
          <a:ext cx="301428"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578880" y="2065632"/>
        <a:ext cx="211000" cy="242122"/>
      </dsp:txXfrm>
    </dsp:sp>
    <dsp:sp modelId="{CE7B7515-6567-154D-AE71-EF0CE58BE057}">
      <dsp:nvSpPr>
        <dsp:cNvPr id="0" name=""/>
        <dsp:cNvSpPr/>
      </dsp:nvSpPr>
      <dsp:spPr>
        <a:xfrm>
          <a:off x="6269806" y="2500532"/>
          <a:ext cx="1259996" cy="1259996"/>
        </a:xfrm>
        <a:prstGeom prst="ellipse">
          <a:avLst/>
        </a:prstGeom>
        <a:solidFill>
          <a:srgbClr val="FFC000"/>
        </a:solid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020129"/>
              </a:solidFill>
            </a:rPr>
            <a:t>Manufacturing</a:t>
          </a:r>
        </a:p>
      </dsp:txBody>
      <dsp:txXfrm>
        <a:off x="6454328" y="2685054"/>
        <a:ext cx="890952" cy="890952"/>
      </dsp:txXfrm>
    </dsp:sp>
    <dsp:sp modelId="{95CA4868-E888-D44B-8BA3-7E6860EB5637}">
      <dsp:nvSpPr>
        <dsp:cNvPr id="0" name=""/>
        <dsp:cNvSpPr/>
      </dsp:nvSpPr>
      <dsp:spPr>
        <a:xfrm rot="7714286">
          <a:off x="6184313" y="3636970"/>
          <a:ext cx="301428"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rot="10800000">
        <a:off x="6257717" y="3682328"/>
        <a:ext cx="211000" cy="242122"/>
      </dsp:txXfrm>
    </dsp:sp>
    <dsp:sp modelId="{146D5AD8-0059-BC4A-B779-FDD80891305D}">
      <dsp:nvSpPr>
        <dsp:cNvPr id="0" name=""/>
        <dsp:cNvSpPr/>
      </dsp:nvSpPr>
      <dsp:spPr>
        <a:xfrm>
          <a:off x="5181830" y="3937307"/>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Logistics</a:t>
          </a:r>
        </a:p>
      </dsp:txBody>
      <dsp:txXfrm>
        <a:off x="5356932" y="4112409"/>
        <a:ext cx="845465" cy="845465"/>
      </dsp:txXfrm>
    </dsp:sp>
    <dsp:sp modelId="{1AB9664A-B501-E448-B24B-E0B52645BF7C}">
      <dsp:nvSpPr>
        <dsp:cNvPr id="0" name=""/>
        <dsp:cNvSpPr/>
      </dsp:nvSpPr>
      <dsp:spPr>
        <a:xfrm rot="10800000">
          <a:off x="4731158" y="4333372"/>
          <a:ext cx="318474"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4826700" y="4414080"/>
        <a:ext cx="222932" cy="242122"/>
      </dsp:txXfrm>
    </dsp:sp>
    <dsp:sp modelId="{FBB7B14D-EC91-1E4B-9C3C-6D9AD0CACE8A}">
      <dsp:nvSpPr>
        <dsp:cNvPr id="0" name=""/>
        <dsp:cNvSpPr/>
      </dsp:nvSpPr>
      <dsp:spPr>
        <a:xfrm>
          <a:off x="3385264" y="3937307"/>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Distribution </a:t>
          </a:r>
          <a:r>
            <a:rPr lang="en-GB" sz="900" b="1" kern="1200" dirty="0" err="1"/>
            <a:t>Center</a:t>
          </a:r>
          <a:endParaRPr lang="en-GB" sz="900" b="1" kern="1200" dirty="0"/>
        </a:p>
      </dsp:txBody>
      <dsp:txXfrm>
        <a:off x="3560366" y="4112409"/>
        <a:ext cx="845465" cy="845465"/>
      </dsp:txXfrm>
    </dsp:sp>
    <dsp:sp modelId="{D42C7D26-972B-6B4C-ACED-1430FB81ABC3}">
      <dsp:nvSpPr>
        <dsp:cNvPr id="0" name=""/>
        <dsp:cNvSpPr/>
      </dsp:nvSpPr>
      <dsp:spPr>
        <a:xfrm rot="13885714">
          <a:off x="3269411" y="3638114"/>
          <a:ext cx="318474"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346967" y="3756171"/>
        <a:ext cx="222932" cy="242122"/>
      </dsp:txXfrm>
    </dsp:sp>
    <dsp:sp modelId="{245A14F3-544C-6B40-A87A-9930E721B7D8}">
      <dsp:nvSpPr>
        <dsp:cNvPr id="0" name=""/>
        <dsp:cNvSpPr/>
      </dsp:nvSpPr>
      <dsp:spPr>
        <a:xfrm>
          <a:off x="2265124" y="2532695"/>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Marketing</a:t>
          </a:r>
        </a:p>
      </dsp:txBody>
      <dsp:txXfrm>
        <a:off x="2440226" y="2707797"/>
        <a:ext cx="845465" cy="845465"/>
      </dsp:txXfrm>
    </dsp:sp>
    <dsp:sp modelId="{4E7D4201-11C9-7C40-A5E0-9A193A2F8DD8}">
      <dsp:nvSpPr>
        <dsp:cNvPr id="0" name=""/>
        <dsp:cNvSpPr/>
      </dsp:nvSpPr>
      <dsp:spPr>
        <a:xfrm rot="16971429">
          <a:off x="2901602" y="2061787"/>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2938743" y="2189068"/>
        <a:ext cx="222932" cy="242122"/>
      </dsp:txXfrm>
    </dsp:sp>
    <dsp:sp modelId="{98A42425-F32D-CC42-9BE2-39F2A82E96C8}">
      <dsp:nvSpPr>
        <dsp:cNvPr id="0" name=""/>
        <dsp:cNvSpPr/>
      </dsp:nvSpPr>
      <dsp:spPr>
        <a:xfrm>
          <a:off x="2664897" y="781173"/>
          <a:ext cx="1195669" cy="1195669"/>
        </a:xfrm>
        <a:prstGeom prst="ellipse">
          <a:avLst/>
        </a:prstGeom>
        <a:solidFill>
          <a:srgbClr val="020129"/>
        </a:solid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bg1"/>
              </a:solidFill>
            </a:rPr>
            <a:t>Sales</a:t>
          </a:r>
        </a:p>
      </dsp:txBody>
      <dsp:txXfrm>
        <a:off x="2839999" y="956275"/>
        <a:ext cx="845465" cy="845465"/>
      </dsp:txXfrm>
    </dsp:sp>
    <dsp:sp modelId="{78BFBE7C-6D92-1A45-9F03-114E2FE6FC8C}">
      <dsp:nvSpPr>
        <dsp:cNvPr id="0" name=""/>
        <dsp:cNvSpPr/>
      </dsp:nvSpPr>
      <dsp:spPr>
        <a:xfrm rot="20057143">
          <a:off x="3904699" y="791399"/>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3909430" y="892834"/>
        <a:ext cx="222932" cy="242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CE154-A51D-E64D-A2EF-055ADD00B9BA}">
      <dsp:nvSpPr>
        <dsp:cNvPr id="0" name=""/>
        <dsp:cNvSpPr/>
      </dsp:nvSpPr>
      <dsp:spPr>
        <a:xfrm>
          <a:off x="4283547" y="1672"/>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bg1"/>
              </a:solidFill>
            </a:rPr>
            <a:t>Research &amp; Innovation</a:t>
          </a:r>
          <a:endParaRPr lang="en-GB" sz="900" b="1" kern="1200" dirty="0">
            <a:solidFill>
              <a:schemeClr val="bg1"/>
            </a:solidFill>
          </a:endParaRPr>
        </a:p>
      </dsp:txBody>
      <dsp:txXfrm>
        <a:off x="4458649" y="176774"/>
        <a:ext cx="845465" cy="845465"/>
      </dsp:txXfrm>
    </dsp:sp>
    <dsp:sp modelId="{8684B0C8-85AD-0146-87BB-8BF1E6A71CE5}">
      <dsp:nvSpPr>
        <dsp:cNvPr id="0" name=""/>
        <dsp:cNvSpPr/>
      </dsp:nvSpPr>
      <dsp:spPr>
        <a:xfrm rot="1542857">
          <a:off x="5523348" y="783578"/>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5528079" y="843559"/>
        <a:ext cx="222932" cy="242122"/>
      </dsp:txXfrm>
    </dsp:sp>
    <dsp:sp modelId="{DB916F20-EF73-2446-9EC4-0E187442D2F8}">
      <dsp:nvSpPr>
        <dsp:cNvPr id="0" name=""/>
        <dsp:cNvSpPr/>
      </dsp:nvSpPr>
      <dsp:spPr>
        <a:xfrm>
          <a:off x="5902197" y="781173"/>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bg1"/>
              </a:solidFill>
            </a:rPr>
            <a:t>Raw Material Sourcing</a:t>
          </a:r>
        </a:p>
      </dsp:txBody>
      <dsp:txXfrm>
        <a:off x="6077299" y="956275"/>
        <a:ext cx="845465" cy="845465"/>
      </dsp:txXfrm>
    </dsp:sp>
    <dsp:sp modelId="{22FA7084-2046-F04E-A3CD-8A04CB44FEBF}">
      <dsp:nvSpPr>
        <dsp:cNvPr id="0" name=""/>
        <dsp:cNvSpPr/>
      </dsp:nvSpPr>
      <dsp:spPr>
        <a:xfrm rot="4628571">
          <a:off x="6543727" y="2029004"/>
          <a:ext cx="301428"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578880" y="2065632"/>
        <a:ext cx="211000" cy="242122"/>
      </dsp:txXfrm>
    </dsp:sp>
    <dsp:sp modelId="{37A7D746-07C5-C545-BAAC-9B62AA682600}">
      <dsp:nvSpPr>
        <dsp:cNvPr id="0" name=""/>
        <dsp:cNvSpPr/>
      </dsp:nvSpPr>
      <dsp:spPr>
        <a:xfrm>
          <a:off x="6269806" y="2500532"/>
          <a:ext cx="1259996" cy="1259996"/>
        </a:xfrm>
        <a:prstGeom prst="ellipse">
          <a:avLst/>
        </a:prstGeom>
        <a:solidFill>
          <a:srgbClr val="FFC000"/>
        </a:solid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020129"/>
              </a:solidFill>
            </a:rPr>
            <a:t>Manufacturing</a:t>
          </a:r>
        </a:p>
      </dsp:txBody>
      <dsp:txXfrm>
        <a:off x="6454328" y="2685054"/>
        <a:ext cx="890952" cy="890952"/>
      </dsp:txXfrm>
    </dsp:sp>
    <dsp:sp modelId="{33C2DF56-98EB-3149-B594-F4A4FF7A0540}">
      <dsp:nvSpPr>
        <dsp:cNvPr id="0" name=""/>
        <dsp:cNvSpPr/>
      </dsp:nvSpPr>
      <dsp:spPr>
        <a:xfrm rot="7714286">
          <a:off x="6184313" y="3636970"/>
          <a:ext cx="301428"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rot="10800000">
        <a:off x="6257717" y="3682328"/>
        <a:ext cx="211000" cy="242122"/>
      </dsp:txXfrm>
    </dsp:sp>
    <dsp:sp modelId="{5B30E3CB-3DF8-F348-BC44-5C5A500A95EC}">
      <dsp:nvSpPr>
        <dsp:cNvPr id="0" name=""/>
        <dsp:cNvSpPr/>
      </dsp:nvSpPr>
      <dsp:spPr>
        <a:xfrm>
          <a:off x="5181830" y="3937307"/>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Logistics</a:t>
          </a:r>
        </a:p>
      </dsp:txBody>
      <dsp:txXfrm>
        <a:off x="5356932" y="4112409"/>
        <a:ext cx="845465" cy="845465"/>
      </dsp:txXfrm>
    </dsp:sp>
    <dsp:sp modelId="{D7645D5F-266B-774D-8D1E-09193FDD8A21}">
      <dsp:nvSpPr>
        <dsp:cNvPr id="0" name=""/>
        <dsp:cNvSpPr/>
      </dsp:nvSpPr>
      <dsp:spPr>
        <a:xfrm rot="10800000">
          <a:off x="4731158" y="4333372"/>
          <a:ext cx="318474"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4826700" y="4414080"/>
        <a:ext cx="222932" cy="242122"/>
      </dsp:txXfrm>
    </dsp:sp>
    <dsp:sp modelId="{644D0CD0-B130-D249-8729-603234E734CC}">
      <dsp:nvSpPr>
        <dsp:cNvPr id="0" name=""/>
        <dsp:cNvSpPr/>
      </dsp:nvSpPr>
      <dsp:spPr>
        <a:xfrm>
          <a:off x="3385264" y="3937307"/>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Distribution </a:t>
          </a:r>
          <a:r>
            <a:rPr lang="en-GB" sz="900" b="1" kern="1200" dirty="0" err="1"/>
            <a:t>Center</a:t>
          </a:r>
          <a:endParaRPr lang="en-GB" sz="900" b="1" kern="1200" dirty="0"/>
        </a:p>
      </dsp:txBody>
      <dsp:txXfrm>
        <a:off x="3560366" y="4112409"/>
        <a:ext cx="845465" cy="845465"/>
      </dsp:txXfrm>
    </dsp:sp>
    <dsp:sp modelId="{4112015F-B37B-5644-A794-5EE593A133A0}">
      <dsp:nvSpPr>
        <dsp:cNvPr id="0" name=""/>
        <dsp:cNvSpPr/>
      </dsp:nvSpPr>
      <dsp:spPr>
        <a:xfrm rot="13885714">
          <a:off x="3269411" y="3638114"/>
          <a:ext cx="318474"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346967" y="3756171"/>
        <a:ext cx="222932" cy="242122"/>
      </dsp:txXfrm>
    </dsp:sp>
    <dsp:sp modelId="{F315DEF0-ABEC-0343-851A-106483154683}">
      <dsp:nvSpPr>
        <dsp:cNvPr id="0" name=""/>
        <dsp:cNvSpPr/>
      </dsp:nvSpPr>
      <dsp:spPr>
        <a:xfrm>
          <a:off x="2265124" y="2532695"/>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Marketing</a:t>
          </a:r>
        </a:p>
      </dsp:txBody>
      <dsp:txXfrm>
        <a:off x="2440226" y="2707797"/>
        <a:ext cx="845465" cy="845465"/>
      </dsp:txXfrm>
    </dsp:sp>
    <dsp:sp modelId="{BD8C8BA1-2607-B747-9486-AB199F6E5F21}">
      <dsp:nvSpPr>
        <dsp:cNvPr id="0" name=""/>
        <dsp:cNvSpPr/>
      </dsp:nvSpPr>
      <dsp:spPr>
        <a:xfrm rot="16971429">
          <a:off x="2901602" y="2061787"/>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2938743" y="2189068"/>
        <a:ext cx="222932" cy="242122"/>
      </dsp:txXfrm>
    </dsp:sp>
    <dsp:sp modelId="{65ED8AA6-622B-D545-84DC-DFBC46CFE9F3}">
      <dsp:nvSpPr>
        <dsp:cNvPr id="0" name=""/>
        <dsp:cNvSpPr/>
      </dsp:nvSpPr>
      <dsp:spPr>
        <a:xfrm>
          <a:off x="2664897" y="781173"/>
          <a:ext cx="1195669" cy="1195669"/>
        </a:xfrm>
        <a:prstGeom prst="ellipse">
          <a:avLst/>
        </a:prstGeom>
        <a:solidFill>
          <a:srgbClr val="FFC000"/>
        </a:solid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2"/>
              </a:solidFill>
            </a:rPr>
            <a:t>Sales</a:t>
          </a:r>
        </a:p>
      </dsp:txBody>
      <dsp:txXfrm>
        <a:off x="2839999" y="956275"/>
        <a:ext cx="845465" cy="845465"/>
      </dsp:txXfrm>
    </dsp:sp>
    <dsp:sp modelId="{30E7C5F2-498D-F943-B2F2-472CF3D75BE3}">
      <dsp:nvSpPr>
        <dsp:cNvPr id="0" name=""/>
        <dsp:cNvSpPr/>
      </dsp:nvSpPr>
      <dsp:spPr>
        <a:xfrm rot="20057143">
          <a:off x="3904699" y="791399"/>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3909430" y="892834"/>
        <a:ext cx="222932" cy="2421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0E15F-0439-4445-B487-1BC97C4FC006}">
      <dsp:nvSpPr>
        <dsp:cNvPr id="0" name=""/>
        <dsp:cNvSpPr/>
      </dsp:nvSpPr>
      <dsp:spPr>
        <a:xfrm>
          <a:off x="1200264" y="405133"/>
          <a:ext cx="335640" cy="242631"/>
        </a:xfrm>
        <a:custGeom>
          <a:avLst/>
          <a:gdLst/>
          <a:ahLst/>
          <a:cxnLst/>
          <a:rect l="0" t="0" r="0" b="0"/>
          <a:pathLst>
            <a:path>
              <a:moveTo>
                <a:pt x="0" y="0"/>
              </a:moveTo>
              <a:lnTo>
                <a:pt x="0" y="242631"/>
              </a:lnTo>
              <a:lnTo>
                <a:pt x="335640" y="2426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6C334-8F39-49D4-90BD-8D8D5A4CB30A}">
      <dsp:nvSpPr>
        <dsp:cNvPr id="0" name=""/>
        <dsp:cNvSpPr/>
      </dsp:nvSpPr>
      <dsp:spPr>
        <a:xfrm>
          <a:off x="864624" y="405133"/>
          <a:ext cx="335640" cy="242631"/>
        </a:xfrm>
        <a:custGeom>
          <a:avLst/>
          <a:gdLst/>
          <a:ahLst/>
          <a:cxnLst/>
          <a:rect l="0" t="0" r="0" b="0"/>
          <a:pathLst>
            <a:path>
              <a:moveTo>
                <a:pt x="335640" y="0"/>
              </a:moveTo>
              <a:lnTo>
                <a:pt x="335640" y="242631"/>
              </a:lnTo>
              <a:lnTo>
                <a:pt x="0" y="2426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A6BFC-3FC3-48FC-8BCB-74E3AE3DA3D5}">
      <dsp:nvSpPr>
        <dsp:cNvPr id="0" name=""/>
        <dsp:cNvSpPr/>
      </dsp:nvSpPr>
      <dsp:spPr>
        <a:xfrm>
          <a:off x="998071" y="747"/>
          <a:ext cx="404386" cy="404386"/>
        </a:xfrm>
        <a:prstGeom prst="ellipse">
          <a:avLst/>
        </a:prstGeom>
        <a:solidFill>
          <a:srgbClr val="F2C249"/>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77C15B-F2D0-4089-B5B4-8E1668315ADF}">
      <dsp:nvSpPr>
        <dsp:cNvPr id="0" name=""/>
        <dsp:cNvSpPr/>
      </dsp:nvSpPr>
      <dsp:spPr>
        <a:xfrm>
          <a:off x="998071" y="747"/>
          <a:ext cx="404386" cy="404386"/>
        </a:xfrm>
        <a:prstGeom prst="arc">
          <a:avLst>
            <a:gd name="adj1" fmla="val 2400000"/>
            <a:gd name="adj2" fmla="val 8400000"/>
          </a:avLst>
        </a:prstGeom>
        <a:solidFill>
          <a:srgbClr val="FFC830"/>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CBB2D4-E81A-453A-B60C-48D71F8BB888}">
      <dsp:nvSpPr>
        <dsp:cNvPr id="0" name=""/>
        <dsp:cNvSpPr/>
      </dsp:nvSpPr>
      <dsp:spPr>
        <a:xfrm>
          <a:off x="795878" y="73536"/>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a:solidFill>
                <a:schemeClr val="tx1"/>
              </a:solidFill>
            </a:rPr>
            <a:t>RISK</a:t>
          </a:r>
        </a:p>
      </dsp:txBody>
      <dsp:txXfrm>
        <a:off x="795878" y="73536"/>
        <a:ext cx="808772" cy="258807"/>
      </dsp:txXfrm>
    </dsp:sp>
    <dsp:sp modelId="{4E41B4CE-ACB0-4A63-9096-0AFDF207C203}">
      <dsp:nvSpPr>
        <dsp:cNvPr id="0" name=""/>
        <dsp:cNvSpPr/>
      </dsp:nvSpPr>
      <dsp:spPr>
        <a:xfrm>
          <a:off x="508764" y="574975"/>
          <a:ext cx="404386" cy="404386"/>
        </a:xfrm>
        <a:prstGeom prst="ellipse">
          <a:avLst/>
        </a:prstGeom>
        <a:solidFill>
          <a:srgbClr val="F2C249"/>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EF5510-9F5B-48D9-A768-E4EDBCD579B7}">
      <dsp:nvSpPr>
        <dsp:cNvPr id="0" name=""/>
        <dsp:cNvSpPr/>
      </dsp:nvSpPr>
      <dsp:spPr>
        <a:xfrm>
          <a:off x="508764" y="574975"/>
          <a:ext cx="404386" cy="404386"/>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6EEE3-4584-4D0A-9F71-DF024A6CD643}">
      <dsp:nvSpPr>
        <dsp:cNvPr id="0" name=""/>
        <dsp:cNvSpPr/>
      </dsp:nvSpPr>
      <dsp:spPr>
        <a:xfrm>
          <a:off x="306571" y="647765"/>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dirty="0">
              <a:solidFill>
                <a:schemeClr val="tx1"/>
              </a:solidFill>
            </a:rPr>
            <a:t>LEF</a:t>
          </a:r>
        </a:p>
      </dsp:txBody>
      <dsp:txXfrm>
        <a:off x="306571" y="647765"/>
        <a:ext cx="808772" cy="258807"/>
      </dsp:txXfrm>
    </dsp:sp>
    <dsp:sp modelId="{992FF7CB-4996-44E9-80CA-9442B782F7A4}">
      <dsp:nvSpPr>
        <dsp:cNvPr id="0" name=""/>
        <dsp:cNvSpPr/>
      </dsp:nvSpPr>
      <dsp:spPr>
        <a:xfrm>
          <a:off x="1487379" y="574975"/>
          <a:ext cx="404386" cy="404386"/>
        </a:xfrm>
        <a:prstGeom prst="ellips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D38607-681D-424C-A153-87617E51CFD2}">
      <dsp:nvSpPr>
        <dsp:cNvPr id="0" name=""/>
        <dsp:cNvSpPr/>
      </dsp:nvSpPr>
      <dsp:spPr>
        <a:xfrm>
          <a:off x="1487379" y="574975"/>
          <a:ext cx="404386" cy="404386"/>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F26EC-7BDE-4E75-8924-28E03AE76427}">
      <dsp:nvSpPr>
        <dsp:cNvPr id="0" name=""/>
        <dsp:cNvSpPr/>
      </dsp:nvSpPr>
      <dsp:spPr>
        <a:xfrm>
          <a:off x="1285186" y="647765"/>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kern="1200" dirty="0">
              <a:solidFill>
                <a:schemeClr val="bg1"/>
              </a:solidFill>
            </a:rPr>
            <a:t>LM</a:t>
          </a:r>
        </a:p>
      </dsp:txBody>
      <dsp:txXfrm>
        <a:off x="1285186" y="647765"/>
        <a:ext cx="808772" cy="258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0E15F-0439-4445-B487-1BC97C4FC006}">
      <dsp:nvSpPr>
        <dsp:cNvPr id="0" name=""/>
        <dsp:cNvSpPr/>
      </dsp:nvSpPr>
      <dsp:spPr>
        <a:xfrm>
          <a:off x="1200264" y="405133"/>
          <a:ext cx="335640" cy="242631"/>
        </a:xfrm>
        <a:custGeom>
          <a:avLst/>
          <a:gdLst/>
          <a:ahLst/>
          <a:cxnLst/>
          <a:rect l="0" t="0" r="0" b="0"/>
          <a:pathLst>
            <a:path>
              <a:moveTo>
                <a:pt x="0" y="0"/>
              </a:moveTo>
              <a:lnTo>
                <a:pt x="0" y="242631"/>
              </a:lnTo>
              <a:lnTo>
                <a:pt x="335640" y="2426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6C334-8F39-49D4-90BD-8D8D5A4CB30A}">
      <dsp:nvSpPr>
        <dsp:cNvPr id="0" name=""/>
        <dsp:cNvSpPr/>
      </dsp:nvSpPr>
      <dsp:spPr>
        <a:xfrm>
          <a:off x="864624" y="405133"/>
          <a:ext cx="335640" cy="242631"/>
        </a:xfrm>
        <a:custGeom>
          <a:avLst/>
          <a:gdLst/>
          <a:ahLst/>
          <a:cxnLst/>
          <a:rect l="0" t="0" r="0" b="0"/>
          <a:pathLst>
            <a:path>
              <a:moveTo>
                <a:pt x="335640" y="0"/>
              </a:moveTo>
              <a:lnTo>
                <a:pt x="335640" y="242631"/>
              </a:lnTo>
              <a:lnTo>
                <a:pt x="0" y="2426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A6BFC-3FC3-48FC-8BCB-74E3AE3DA3D5}">
      <dsp:nvSpPr>
        <dsp:cNvPr id="0" name=""/>
        <dsp:cNvSpPr/>
      </dsp:nvSpPr>
      <dsp:spPr>
        <a:xfrm>
          <a:off x="998071" y="747"/>
          <a:ext cx="404386" cy="404386"/>
        </a:xfrm>
        <a:prstGeom prst="ellipse">
          <a:avLst/>
        </a:prstGeom>
        <a:solidFill>
          <a:srgbClr val="F2C249"/>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77C15B-F2D0-4089-B5B4-8E1668315ADF}">
      <dsp:nvSpPr>
        <dsp:cNvPr id="0" name=""/>
        <dsp:cNvSpPr/>
      </dsp:nvSpPr>
      <dsp:spPr>
        <a:xfrm>
          <a:off x="998071" y="747"/>
          <a:ext cx="404386" cy="404386"/>
        </a:xfrm>
        <a:prstGeom prst="arc">
          <a:avLst>
            <a:gd name="adj1" fmla="val 2400000"/>
            <a:gd name="adj2" fmla="val 8400000"/>
          </a:avLst>
        </a:prstGeom>
        <a:solidFill>
          <a:srgbClr val="FFC830"/>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CBB2D4-E81A-453A-B60C-48D71F8BB888}">
      <dsp:nvSpPr>
        <dsp:cNvPr id="0" name=""/>
        <dsp:cNvSpPr/>
      </dsp:nvSpPr>
      <dsp:spPr>
        <a:xfrm>
          <a:off x="795878" y="73536"/>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a:solidFill>
                <a:schemeClr val="tx1"/>
              </a:solidFill>
            </a:rPr>
            <a:t>RISK</a:t>
          </a:r>
        </a:p>
      </dsp:txBody>
      <dsp:txXfrm>
        <a:off x="795878" y="73536"/>
        <a:ext cx="808772" cy="258807"/>
      </dsp:txXfrm>
    </dsp:sp>
    <dsp:sp modelId="{4E41B4CE-ACB0-4A63-9096-0AFDF207C203}">
      <dsp:nvSpPr>
        <dsp:cNvPr id="0" name=""/>
        <dsp:cNvSpPr/>
      </dsp:nvSpPr>
      <dsp:spPr>
        <a:xfrm>
          <a:off x="508764" y="574975"/>
          <a:ext cx="404386" cy="404386"/>
        </a:xfrm>
        <a:prstGeom prst="ellips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EF5510-9F5B-48D9-A768-E4EDBCD579B7}">
      <dsp:nvSpPr>
        <dsp:cNvPr id="0" name=""/>
        <dsp:cNvSpPr/>
      </dsp:nvSpPr>
      <dsp:spPr>
        <a:xfrm>
          <a:off x="508764" y="574975"/>
          <a:ext cx="404386" cy="404386"/>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6EEE3-4584-4D0A-9F71-DF024A6CD643}">
      <dsp:nvSpPr>
        <dsp:cNvPr id="0" name=""/>
        <dsp:cNvSpPr/>
      </dsp:nvSpPr>
      <dsp:spPr>
        <a:xfrm>
          <a:off x="306571" y="647765"/>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dirty="0">
              <a:solidFill>
                <a:schemeClr val="bg1"/>
              </a:solidFill>
            </a:rPr>
            <a:t>LEF</a:t>
          </a:r>
        </a:p>
      </dsp:txBody>
      <dsp:txXfrm>
        <a:off x="306571" y="647765"/>
        <a:ext cx="808772" cy="258807"/>
      </dsp:txXfrm>
    </dsp:sp>
    <dsp:sp modelId="{992FF7CB-4996-44E9-80CA-9442B782F7A4}">
      <dsp:nvSpPr>
        <dsp:cNvPr id="0" name=""/>
        <dsp:cNvSpPr/>
      </dsp:nvSpPr>
      <dsp:spPr>
        <a:xfrm>
          <a:off x="1487379" y="574975"/>
          <a:ext cx="404386" cy="404386"/>
        </a:xfrm>
        <a:prstGeom prst="ellipse">
          <a:avLst/>
        </a:prstGeom>
        <a:solidFill>
          <a:srgbClr val="FFC830"/>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D38607-681D-424C-A153-87617E51CFD2}">
      <dsp:nvSpPr>
        <dsp:cNvPr id="0" name=""/>
        <dsp:cNvSpPr/>
      </dsp:nvSpPr>
      <dsp:spPr>
        <a:xfrm>
          <a:off x="1487379" y="574975"/>
          <a:ext cx="404386" cy="404386"/>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F26EC-7BDE-4E75-8924-28E03AE76427}">
      <dsp:nvSpPr>
        <dsp:cNvPr id="0" name=""/>
        <dsp:cNvSpPr/>
      </dsp:nvSpPr>
      <dsp:spPr>
        <a:xfrm>
          <a:off x="1285186" y="647765"/>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dirty="0">
              <a:solidFill>
                <a:schemeClr val="tx1"/>
              </a:solidFill>
            </a:rPr>
            <a:t>LM</a:t>
          </a:r>
        </a:p>
      </dsp:txBody>
      <dsp:txXfrm>
        <a:off x="1285186" y="647765"/>
        <a:ext cx="808772" cy="2588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302AB-8F43-2845-830A-F77DF9468E48}">
      <dsp:nvSpPr>
        <dsp:cNvPr id="0" name=""/>
        <dsp:cNvSpPr/>
      </dsp:nvSpPr>
      <dsp:spPr>
        <a:xfrm>
          <a:off x="4283547" y="1672"/>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bg1"/>
              </a:solidFill>
            </a:rPr>
            <a:t>Research &amp; Innovation</a:t>
          </a:r>
          <a:endParaRPr lang="en-GB" sz="900" b="1" kern="1200" dirty="0">
            <a:solidFill>
              <a:schemeClr val="bg1"/>
            </a:solidFill>
          </a:endParaRPr>
        </a:p>
      </dsp:txBody>
      <dsp:txXfrm>
        <a:off x="4458649" y="176774"/>
        <a:ext cx="845465" cy="845465"/>
      </dsp:txXfrm>
    </dsp:sp>
    <dsp:sp modelId="{6A7D1E67-7EED-F84B-B9A5-8E79ABCB0304}">
      <dsp:nvSpPr>
        <dsp:cNvPr id="0" name=""/>
        <dsp:cNvSpPr/>
      </dsp:nvSpPr>
      <dsp:spPr>
        <a:xfrm rot="1542857">
          <a:off x="5523348" y="783578"/>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5528079" y="843559"/>
        <a:ext cx="222932" cy="242122"/>
      </dsp:txXfrm>
    </dsp:sp>
    <dsp:sp modelId="{C280ED04-70EF-A34F-8E1A-843B1ACFAF08}">
      <dsp:nvSpPr>
        <dsp:cNvPr id="0" name=""/>
        <dsp:cNvSpPr/>
      </dsp:nvSpPr>
      <dsp:spPr>
        <a:xfrm>
          <a:off x="5902197" y="781173"/>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bg1"/>
              </a:solidFill>
            </a:rPr>
            <a:t>Raw Material Sourcing</a:t>
          </a:r>
        </a:p>
      </dsp:txBody>
      <dsp:txXfrm>
        <a:off x="6077299" y="956275"/>
        <a:ext cx="845465" cy="845465"/>
      </dsp:txXfrm>
    </dsp:sp>
    <dsp:sp modelId="{C7B99DE6-3456-5C4A-8338-2725BAD8A477}">
      <dsp:nvSpPr>
        <dsp:cNvPr id="0" name=""/>
        <dsp:cNvSpPr/>
      </dsp:nvSpPr>
      <dsp:spPr>
        <a:xfrm rot="4628571">
          <a:off x="6543727" y="2029004"/>
          <a:ext cx="301428"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578880" y="2065632"/>
        <a:ext cx="211000" cy="242122"/>
      </dsp:txXfrm>
    </dsp:sp>
    <dsp:sp modelId="{F350FE32-F44D-4946-9A76-7EF2AC6E049E}">
      <dsp:nvSpPr>
        <dsp:cNvPr id="0" name=""/>
        <dsp:cNvSpPr/>
      </dsp:nvSpPr>
      <dsp:spPr>
        <a:xfrm>
          <a:off x="6269806" y="2500532"/>
          <a:ext cx="1259996" cy="1259996"/>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Manufacturing</a:t>
          </a:r>
        </a:p>
      </dsp:txBody>
      <dsp:txXfrm>
        <a:off x="6454328" y="2685054"/>
        <a:ext cx="890952" cy="890952"/>
      </dsp:txXfrm>
    </dsp:sp>
    <dsp:sp modelId="{621B40C1-81B1-FB40-BF15-F64B82C3936D}">
      <dsp:nvSpPr>
        <dsp:cNvPr id="0" name=""/>
        <dsp:cNvSpPr/>
      </dsp:nvSpPr>
      <dsp:spPr>
        <a:xfrm rot="7714286">
          <a:off x="6184313" y="3636970"/>
          <a:ext cx="301428" cy="403538"/>
        </a:xfrm>
        <a:prstGeom prst="rightArrow">
          <a:avLst>
            <a:gd name="adj1" fmla="val 60000"/>
            <a:gd name="adj2" fmla="val 50000"/>
          </a:avLst>
        </a:prstGeom>
        <a:solidFill>
          <a:srgbClr val="FFC000"/>
        </a:solidFill>
        <a:ln>
          <a:solidFill>
            <a:srgbClr val="FFC000"/>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rot="10800000">
        <a:off x="6257717" y="3682328"/>
        <a:ext cx="211000" cy="242122"/>
      </dsp:txXfrm>
    </dsp:sp>
    <dsp:sp modelId="{3AE58F51-E862-FE4F-9EEA-F6C19F03EB32}">
      <dsp:nvSpPr>
        <dsp:cNvPr id="0" name=""/>
        <dsp:cNvSpPr/>
      </dsp:nvSpPr>
      <dsp:spPr>
        <a:xfrm>
          <a:off x="5181830" y="3937307"/>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Logistics</a:t>
          </a:r>
        </a:p>
      </dsp:txBody>
      <dsp:txXfrm>
        <a:off x="5356932" y="4112409"/>
        <a:ext cx="845465" cy="845465"/>
      </dsp:txXfrm>
    </dsp:sp>
    <dsp:sp modelId="{E6E9F11B-8967-F044-9978-8B7CE9F61491}">
      <dsp:nvSpPr>
        <dsp:cNvPr id="0" name=""/>
        <dsp:cNvSpPr/>
      </dsp:nvSpPr>
      <dsp:spPr>
        <a:xfrm rot="10800000">
          <a:off x="4731158" y="4333372"/>
          <a:ext cx="318474"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4826700" y="4414080"/>
        <a:ext cx="222932" cy="242122"/>
      </dsp:txXfrm>
    </dsp:sp>
    <dsp:sp modelId="{881F3763-274D-A246-81C3-3EE0CE5708D1}">
      <dsp:nvSpPr>
        <dsp:cNvPr id="0" name=""/>
        <dsp:cNvSpPr/>
      </dsp:nvSpPr>
      <dsp:spPr>
        <a:xfrm>
          <a:off x="3385264" y="3937307"/>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Distribution </a:t>
          </a:r>
          <a:r>
            <a:rPr lang="en-GB" sz="900" b="1" kern="1200" dirty="0" err="1"/>
            <a:t>Center</a:t>
          </a:r>
          <a:endParaRPr lang="en-GB" sz="900" b="1" kern="1200" dirty="0"/>
        </a:p>
      </dsp:txBody>
      <dsp:txXfrm>
        <a:off x="3560366" y="4112409"/>
        <a:ext cx="845465" cy="845465"/>
      </dsp:txXfrm>
    </dsp:sp>
    <dsp:sp modelId="{3365AF93-6504-C14B-BE34-960473B7290E}">
      <dsp:nvSpPr>
        <dsp:cNvPr id="0" name=""/>
        <dsp:cNvSpPr/>
      </dsp:nvSpPr>
      <dsp:spPr>
        <a:xfrm rot="13885714">
          <a:off x="3269411" y="3638114"/>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FFC000"/>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346967" y="3756171"/>
        <a:ext cx="222932" cy="242122"/>
      </dsp:txXfrm>
    </dsp:sp>
    <dsp:sp modelId="{BF558DB4-BA8E-334B-B33E-C918569F5E04}">
      <dsp:nvSpPr>
        <dsp:cNvPr id="0" name=""/>
        <dsp:cNvSpPr/>
      </dsp:nvSpPr>
      <dsp:spPr>
        <a:xfrm>
          <a:off x="2265124" y="2532695"/>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Marketing</a:t>
          </a:r>
        </a:p>
      </dsp:txBody>
      <dsp:txXfrm>
        <a:off x="2440226" y="2707797"/>
        <a:ext cx="845465" cy="845465"/>
      </dsp:txXfrm>
    </dsp:sp>
    <dsp:sp modelId="{360F86FD-3ACB-3544-88EB-188EBFA03934}">
      <dsp:nvSpPr>
        <dsp:cNvPr id="0" name=""/>
        <dsp:cNvSpPr/>
      </dsp:nvSpPr>
      <dsp:spPr>
        <a:xfrm rot="16971429">
          <a:off x="2901602" y="2061787"/>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2938743" y="2189068"/>
        <a:ext cx="222932" cy="242122"/>
      </dsp:txXfrm>
    </dsp:sp>
    <dsp:sp modelId="{0DED4594-32C2-F341-A3BD-12041AC3635F}">
      <dsp:nvSpPr>
        <dsp:cNvPr id="0" name=""/>
        <dsp:cNvSpPr/>
      </dsp:nvSpPr>
      <dsp:spPr>
        <a:xfrm>
          <a:off x="2664897" y="781173"/>
          <a:ext cx="1195669" cy="1195669"/>
        </a:xfrm>
        <a:prstGeom prst="ellipse">
          <a:avLst/>
        </a:prstGeom>
        <a:solidFill>
          <a:srgbClr val="FFC000"/>
        </a:solid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020129"/>
              </a:solidFill>
            </a:rPr>
            <a:t>Sales</a:t>
          </a:r>
        </a:p>
      </dsp:txBody>
      <dsp:txXfrm>
        <a:off x="2839999" y="956275"/>
        <a:ext cx="845465" cy="845465"/>
      </dsp:txXfrm>
    </dsp:sp>
    <dsp:sp modelId="{B25D422C-5495-994C-B74C-5632EE66DFDF}">
      <dsp:nvSpPr>
        <dsp:cNvPr id="0" name=""/>
        <dsp:cNvSpPr/>
      </dsp:nvSpPr>
      <dsp:spPr>
        <a:xfrm rot="20057143">
          <a:off x="3904699" y="791399"/>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3909430" y="892834"/>
        <a:ext cx="222932" cy="2421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302AB-8F43-2845-830A-F77DF9468E48}">
      <dsp:nvSpPr>
        <dsp:cNvPr id="0" name=""/>
        <dsp:cNvSpPr/>
      </dsp:nvSpPr>
      <dsp:spPr>
        <a:xfrm>
          <a:off x="4283547" y="1672"/>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bg1"/>
              </a:solidFill>
            </a:rPr>
            <a:t>Research &amp; Innovation</a:t>
          </a:r>
          <a:endParaRPr lang="en-GB" sz="900" b="1" kern="1200" dirty="0">
            <a:solidFill>
              <a:schemeClr val="bg1"/>
            </a:solidFill>
          </a:endParaRPr>
        </a:p>
      </dsp:txBody>
      <dsp:txXfrm>
        <a:off x="4458649" y="176774"/>
        <a:ext cx="845465" cy="845465"/>
      </dsp:txXfrm>
    </dsp:sp>
    <dsp:sp modelId="{6A7D1E67-7EED-F84B-B9A5-8E79ABCB0304}">
      <dsp:nvSpPr>
        <dsp:cNvPr id="0" name=""/>
        <dsp:cNvSpPr/>
      </dsp:nvSpPr>
      <dsp:spPr>
        <a:xfrm rot="1542857">
          <a:off x="5523348" y="783578"/>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5528079" y="843559"/>
        <a:ext cx="222932" cy="242122"/>
      </dsp:txXfrm>
    </dsp:sp>
    <dsp:sp modelId="{C280ED04-70EF-A34F-8E1A-843B1ACFAF08}">
      <dsp:nvSpPr>
        <dsp:cNvPr id="0" name=""/>
        <dsp:cNvSpPr/>
      </dsp:nvSpPr>
      <dsp:spPr>
        <a:xfrm>
          <a:off x="5902197" y="781173"/>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bg1"/>
              </a:solidFill>
            </a:rPr>
            <a:t>Raw Material Sourcing</a:t>
          </a:r>
        </a:p>
      </dsp:txBody>
      <dsp:txXfrm>
        <a:off x="6077299" y="956275"/>
        <a:ext cx="845465" cy="845465"/>
      </dsp:txXfrm>
    </dsp:sp>
    <dsp:sp modelId="{C7B99DE6-3456-5C4A-8338-2725BAD8A477}">
      <dsp:nvSpPr>
        <dsp:cNvPr id="0" name=""/>
        <dsp:cNvSpPr/>
      </dsp:nvSpPr>
      <dsp:spPr>
        <a:xfrm rot="4628571">
          <a:off x="6543727" y="2029004"/>
          <a:ext cx="301428"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578880" y="2065632"/>
        <a:ext cx="211000" cy="242122"/>
      </dsp:txXfrm>
    </dsp:sp>
    <dsp:sp modelId="{F350FE32-F44D-4946-9A76-7EF2AC6E049E}">
      <dsp:nvSpPr>
        <dsp:cNvPr id="0" name=""/>
        <dsp:cNvSpPr/>
      </dsp:nvSpPr>
      <dsp:spPr>
        <a:xfrm>
          <a:off x="6269806" y="2500532"/>
          <a:ext cx="1259996" cy="1259996"/>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Manufacturing</a:t>
          </a:r>
        </a:p>
      </dsp:txBody>
      <dsp:txXfrm>
        <a:off x="6454328" y="2685054"/>
        <a:ext cx="890952" cy="890952"/>
      </dsp:txXfrm>
    </dsp:sp>
    <dsp:sp modelId="{621B40C1-81B1-FB40-BF15-F64B82C3936D}">
      <dsp:nvSpPr>
        <dsp:cNvPr id="0" name=""/>
        <dsp:cNvSpPr/>
      </dsp:nvSpPr>
      <dsp:spPr>
        <a:xfrm rot="7714286">
          <a:off x="6184313" y="3636970"/>
          <a:ext cx="301428" cy="403538"/>
        </a:xfrm>
        <a:prstGeom prst="rightArrow">
          <a:avLst>
            <a:gd name="adj1" fmla="val 60000"/>
            <a:gd name="adj2" fmla="val 50000"/>
          </a:avLst>
        </a:prstGeom>
        <a:solidFill>
          <a:srgbClr val="FFC000"/>
        </a:solidFill>
        <a:ln>
          <a:solidFill>
            <a:srgbClr val="FFC000"/>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rot="10800000">
        <a:off x="6257717" y="3682328"/>
        <a:ext cx="211000" cy="242122"/>
      </dsp:txXfrm>
    </dsp:sp>
    <dsp:sp modelId="{3AE58F51-E862-FE4F-9EEA-F6C19F03EB32}">
      <dsp:nvSpPr>
        <dsp:cNvPr id="0" name=""/>
        <dsp:cNvSpPr/>
      </dsp:nvSpPr>
      <dsp:spPr>
        <a:xfrm>
          <a:off x="5181830" y="3937307"/>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Logistics</a:t>
          </a:r>
        </a:p>
      </dsp:txBody>
      <dsp:txXfrm>
        <a:off x="5356932" y="4112409"/>
        <a:ext cx="845465" cy="845465"/>
      </dsp:txXfrm>
    </dsp:sp>
    <dsp:sp modelId="{E6E9F11B-8967-F044-9978-8B7CE9F61491}">
      <dsp:nvSpPr>
        <dsp:cNvPr id="0" name=""/>
        <dsp:cNvSpPr/>
      </dsp:nvSpPr>
      <dsp:spPr>
        <a:xfrm rot="10800000">
          <a:off x="4731158" y="4333372"/>
          <a:ext cx="318474"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4826700" y="4414080"/>
        <a:ext cx="222932" cy="242122"/>
      </dsp:txXfrm>
    </dsp:sp>
    <dsp:sp modelId="{881F3763-274D-A246-81C3-3EE0CE5708D1}">
      <dsp:nvSpPr>
        <dsp:cNvPr id="0" name=""/>
        <dsp:cNvSpPr/>
      </dsp:nvSpPr>
      <dsp:spPr>
        <a:xfrm>
          <a:off x="3385264" y="3937307"/>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Distribution </a:t>
          </a:r>
          <a:r>
            <a:rPr lang="en-GB" sz="900" b="1" kern="1200" dirty="0" err="1"/>
            <a:t>Center</a:t>
          </a:r>
          <a:endParaRPr lang="en-GB" sz="900" b="1" kern="1200" dirty="0"/>
        </a:p>
      </dsp:txBody>
      <dsp:txXfrm>
        <a:off x="3560366" y="4112409"/>
        <a:ext cx="845465" cy="845465"/>
      </dsp:txXfrm>
    </dsp:sp>
    <dsp:sp modelId="{3365AF93-6504-C14B-BE34-960473B7290E}">
      <dsp:nvSpPr>
        <dsp:cNvPr id="0" name=""/>
        <dsp:cNvSpPr/>
      </dsp:nvSpPr>
      <dsp:spPr>
        <a:xfrm rot="13885714">
          <a:off x="3269411" y="3638114"/>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FFC000"/>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346967" y="3756171"/>
        <a:ext cx="222932" cy="242122"/>
      </dsp:txXfrm>
    </dsp:sp>
    <dsp:sp modelId="{BF558DB4-BA8E-334B-B33E-C918569F5E04}">
      <dsp:nvSpPr>
        <dsp:cNvPr id="0" name=""/>
        <dsp:cNvSpPr/>
      </dsp:nvSpPr>
      <dsp:spPr>
        <a:xfrm>
          <a:off x="2265124" y="2532695"/>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Marketing</a:t>
          </a:r>
        </a:p>
      </dsp:txBody>
      <dsp:txXfrm>
        <a:off x="2440226" y="2707797"/>
        <a:ext cx="845465" cy="845465"/>
      </dsp:txXfrm>
    </dsp:sp>
    <dsp:sp modelId="{360F86FD-3ACB-3544-88EB-188EBFA03934}">
      <dsp:nvSpPr>
        <dsp:cNvPr id="0" name=""/>
        <dsp:cNvSpPr/>
      </dsp:nvSpPr>
      <dsp:spPr>
        <a:xfrm rot="16971429">
          <a:off x="2901602" y="2061787"/>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2938743" y="2189068"/>
        <a:ext cx="222932" cy="242122"/>
      </dsp:txXfrm>
    </dsp:sp>
    <dsp:sp modelId="{0DED4594-32C2-F341-A3BD-12041AC3635F}">
      <dsp:nvSpPr>
        <dsp:cNvPr id="0" name=""/>
        <dsp:cNvSpPr/>
      </dsp:nvSpPr>
      <dsp:spPr>
        <a:xfrm>
          <a:off x="2664897" y="781173"/>
          <a:ext cx="1195669" cy="1195669"/>
        </a:xfrm>
        <a:prstGeom prst="ellipse">
          <a:avLst/>
        </a:prstGeom>
        <a:solidFill>
          <a:srgbClr val="FFC000"/>
        </a:solid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020129"/>
              </a:solidFill>
            </a:rPr>
            <a:t>Sales</a:t>
          </a:r>
        </a:p>
      </dsp:txBody>
      <dsp:txXfrm>
        <a:off x="2839999" y="956275"/>
        <a:ext cx="845465" cy="845465"/>
      </dsp:txXfrm>
    </dsp:sp>
    <dsp:sp modelId="{B25D422C-5495-994C-B74C-5632EE66DFDF}">
      <dsp:nvSpPr>
        <dsp:cNvPr id="0" name=""/>
        <dsp:cNvSpPr/>
      </dsp:nvSpPr>
      <dsp:spPr>
        <a:xfrm rot="20057143">
          <a:off x="3904699" y="791399"/>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3909430" y="892834"/>
        <a:ext cx="222932" cy="2421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302AB-8F43-2845-830A-F77DF9468E48}">
      <dsp:nvSpPr>
        <dsp:cNvPr id="0" name=""/>
        <dsp:cNvSpPr/>
      </dsp:nvSpPr>
      <dsp:spPr>
        <a:xfrm>
          <a:off x="4283547" y="1672"/>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bg1"/>
              </a:solidFill>
            </a:rPr>
            <a:t>Research &amp; Innovation</a:t>
          </a:r>
          <a:endParaRPr lang="en-GB" sz="900" b="1" kern="1200" dirty="0">
            <a:solidFill>
              <a:schemeClr val="bg1"/>
            </a:solidFill>
          </a:endParaRPr>
        </a:p>
      </dsp:txBody>
      <dsp:txXfrm>
        <a:off x="4458649" y="176774"/>
        <a:ext cx="845465" cy="845465"/>
      </dsp:txXfrm>
    </dsp:sp>
    <dsp:sp modelId="{6A7D1E67-7EED-F84B-B9A5-8E79ABCB0304}">
      <dsp:nvSpPr>
        <dsp:cNvPr id="0" name=""/>
        <dsp:cNvSpPr/>
      </dsp:nvSpPr>
      <dsp:spPr>
        <a:xfrm rot="1542857">
          <a:off x="5523348" y="783578"/>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5528079" y="843559"/>
        <a:ext cx="222932" cy="242122"/>
      </dsp:txXfrm>
    </dsp:sp>
    <dsp:sp modelId="{C280ED04-70EF-A34F-8E1A-843B1ACFAF08}">
      <dsp:nvSpPr>
        <dsp:cNvPr id="0" name=""/>
        <dsp:cNvSpPr/>
      </dsp:nvSpPr>
      <dsp:spPr>
        <a:xfrm>
          <a:off x="5902197" y="781173"/>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bg1"/>
              </a:solidFill>
            </a:rPr>
            <a:t>Raw Material Sourcing</a:t>
          </a:r>
        </a:p>
      </dsp:txBody>
      <dsp:txXfrm>
        <a:off x="6077299" y="956275"/>
        <a:ext cx="845465" cy="845465"/>
      </dsp:txXfrm>
    </dsp:sp>
    <dsp:sp modelId="{C7B99DE6-3456-5C4A-8338-2725BAD8A477}">
      <dsp:nvSpPr>
        <dsp:cNvPr id="0" name=""/>
        <dsp:cNvSpPr/>
      </dsp:nvSpPr>
      <dsp:spPr>
        <a:xfrm rot="4628571">
          <a:off x="6543727" y="2029004"/>
          <a:ext cx="301428"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578880" y="2065632"/>
        <a:ext cx="211000" cy="242122"/>
      </dsp:txXfrm>
    </dsp:sp>
    <dsp:sp modelId="{F350FE32-F44D-4946-9A76-7EF2AC6E049E}">
      <dsp:nvSpPr>
        <dsp:cNvPr id="0" name=""/>
        <dsp:cNvSpPr/>
      </dsp:nvSpPr>
      <dsp:spPr>
        <a:xfrm>
          <a:off x="6269806" y="2500532"/>
          <a:ext cx="1259996" cy="1259996"/>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Manufacturing</a:t>
          </a:r>
        </a:p>
      </dsp:txBody>
      <dsp:txXfrm>
        <a:off x="6454328" y="2685054"/>
        <a:ext cx="890952" cy="890952"/>
      </dsp:txXfrm>
    </dsp:sp>
    <dsp:sp modelId="{621B40C1-81B1-FB40-BF15-F64B82C3936D}">
      <dsp:nvSpPr>
        <dsp:cNvPr id="0" name=""/>
        <dsp:cNvSpPr/>
      </dsp:nvSpPr>
      <dsp:spPr>
        <a:xfrm rot="7714286">
          <a:off x="6184313" y="3636970"/>
          <a:ext cx="301428" cy="403538"/>
        </a:xfrm>
        <a:prstGeom prst="rightArrow">
          <a:avLst>
            <a:gd name="adj1" fmla="val 60000"/>
            <a:gd name="adj2" fmla="val 50000"/>
          </a:avLst>
        </a:prstGeom>
        <a:solidFill>
          <a:srgbClr val="FFC000"/>
        </a:solidFill>
        <a:ln>
          <a:solidFill>
            <a:srgbClr val="FFC000"/>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rot="10800000">
        <a:off x="6257717" y="3682328"/>
        <a:ext cx="211000" cy="242122"/>
      </dsp:txXfrm>
    </dsp:sp>
    <dsp:sp modelId="{3AE58F51-E862-FE4F-9EEA-F6C19F03EB32}">
      <dsp:nvSpPr>
        <dsp:cNvPr id="0" name=""/>
        <dsp:cNvSpPr/>
      </dsp:nvSpPr>
      <dsp:spPr>
        <a:xfrm>
          <a:off x="5181830" y="3937307"/>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Logistics</a:t>
          </a:r>
        </a:p>
      </dsp:txBody>
      <dsp:txXfrm>
        <a:off x="5356932" y="4112409"/>
        <a:ext cx="845465" cy="845465"/>
      </dsp:txXfrm>
    </dsp:sp>
    <dsp:sp modelId="{E6E9F11B-8967-F044-9978-8B7CE9F61491}">
      <dsp:nvSpPr>
        <dsp:cNvPr id="0" name=""/>
        <dsp:cNvSpPr/>
      </dsp:nvSpPr>
      <dsp:spPr>
        <a:xfrm rot="10800000">
          <a:off x="4731158" y="4333372"/>
          <a:ext cx="318474" cy="403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4826700" y="4414080"/>
        <a:ext cx="222932" cy="242122"/>
      </dsp:txXfrm>
    </dsp:sp>
    <dsp:sp modelId="{881F3763-274D-A246-81C3-3EE0CE5708D1}">
      <dsp:nvSpPr>
        <dsp:cNvPr id="0" name=""/>
        <dsp:cNvSpPr/>
      </dsp:nvSpPr>
      <dsp:spPr>
        <a:xfrm>
          <a:off x="3385264" y="3937307"/>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Distribution </a:t>
          </a:r>
          <a:r>
            <a:rPr lang="en-GB" sz="900" b="1" kern="1200" dirty="0" err="1"/>
            <a:t>Center</a:t>
          </a:r>
          <a:endParaRPr lang="en-GB" sz="900" b="1" kern="1200" dirty="0"/>
        </a:p>
      </dsp:txBody>
      <dsp:txXfrm>
        <a:off x="3560366" y="4112409"/>
        <a:ext cx="845465" cy="845465"/>
      </dsp:txXfrm>
    </dsp:sp>
    <dsp:sp modelId="{3365AF93-6504-C14B-BE34-960473B7290E}">
      <dsp:nvSpPr>
        <dsp:cNvPr id="0" name=""/>
        <dsp:cNvSpPr/>
      </dsp:nvSpPr>
      <dsp:spPr>
        <a:xfrm rot="13885714">
          <a:off x="3269411" y="3638114"/>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FFC000"/>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346967" y="3756171"/>
        <a:ext cx="222932" cy="242122"/>
      </dsp:txXfrm>
    </dsp:sp>
    <dsp:sp modelId="{BF558DB4-BA8E-334B-B33E-C918569F5E04}">
      <dsp:nvSpPr>
        <dsp:cNvPr id="0" name=""/>
        <dsp:cNvSpPr/>
      </dsp:nvSpPr>
      <dsp:spPr>
        <a:xfrm>
          <a:off x="2265124" y="2532695"/>
          <a:ext cx="1195669" cy="1195669"/>
        </a:xfrm>
        <a:prstGeom prst="ellipse">
          <a:avLst/>
        </a:prstGeom>
        <a:no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Marketing</a:t>
          </a:r>
        </a:p>
      </dsp:txBody>
      <dsp:txXfrm>
        <a:off x="2440226" y="2707797"/>
        <a:ext cx="845465" cy="845465"/>
      </dsp:txXfrm>
    </dsp:sp>
    <dsp:sp modelId="{360F86FD-3ACB-3544-88EB-188EBFA03934}">
      <dsp:nvSpPr>
        <dsp:cNvPr id="0" name=""/>
        <dsp:cNvSpPr/>
      </dsp:nvSpPr>
      <dsp:spPr>
        <a:xfrm rot="16971429">
          <a:off x="2901602" y="2061787"/>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2938743" y="2189068"/>
        <a:ext cx="222932" cy="242122"/>
      </dsp:txXfrm>
    </dsp:sp>
    <dsp:sp modelId="{0DED4594-32C2-F341-A3BD-12041AC3635F}">
      <dsp:nvSpPr>
        <dsp:cNvPr id="0" name=""/>
        <dsp:cNvSpPr/>
      </dsp:nvSpPr>
      <dsp:spPr>
        <a:xfrm>
          <a:off x="2664897" y="781173"/>
          <a:ext cx="1195669" cy="1195669"/>
        </a:xfrm>
        <a:prstGeom prst="ellipse">
          <a:avLst/>
        </a:prstGeom>
        <a:solidFill>
          <a:srgbClr val="FFC000"/>
        </a:solidFill>
        <a:ln w="3175" cap="flat" cmpd="sng" algn="ctr">
          <a:solidFill>
            <a:srgbClr val="ECB64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020129"/>
              </a:solidFill>
            </a:rPr>
            <a:t>Sales</a:t>
          </a:r>
        </a:p>
      </dsp:txBody>
      <dsp:txXfrm>
        <a:off x="2839999" y="956275"/>
        <a:ext cx="845465" cy="845465"/>
      </dsp:txXfrm>
    </dsp:sp>
    <dsp:sp modelId="{B25D422C-5495-994C-B74C-5632EE66DFDF}">
      <dsp:nvSpPr>
        <dsp:cNvPr id="0" name=""/>
        <dsp:cNvSpPr/>
      </dsp:nvSpPr>
      <dsp:spPr>
        <a:xfrm rot="20057143">
          <a:off x="3904699" y="791399"/>
          <a:ext cx="318474" cy="403538"/>
        </a:xfrm>
        <a:prstGeom prst="rightArrow">
          <a:avLst>
            <a:gd name="adj1" fmla="val 60000"/>
            <a:gd name="adj2" fmla="val 50000"/>
          </a:avLst>
        </a:prstGeom>
        <a:solidFill>
          <a:schemeClr val="accent1">
            <a:tint val="60000"/>
            <a:hueOff val="0"/>
            <a:satOff val="0"/>
            <a:lumOff val="0"/>
            <a:alphaOff val="0"/>
          </a:schemeClr>
        </a:solidFill>
        <a:ln>
          <a:solidFill>
            <a:srgbClr val="ECB64F"/>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p>
      </dsp:txBody>
      <dsp:txXfrm>
        <a:off x="3909430" y="892834"/>
        <a:ext cx="222932" cy="2421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0E15F-0439-4445-B487-1BC97C4FC006}">
      <dsp:nvSpPr>
        <dsp:cNvPr id="0" name=""/>
        <dsp:cNvSpPr/>
      </dsp:nvSpPr>
      <dsp:spPr>
        <a:xfrm>
          <a:off x="1200264" y="405133"/>
          <a:ext cx="335640" cy="242631"/>
        </a:xfrm>
        <a:custGeom>
          <a:avLst/>
          <a:gdLst/>
          <a:ahLst/>
          <a:cxnLst/>
          <a:rect l="0" t="0" r="0" b="0"/>
          <a:pathLst>
            <a:path>
              <a:moveTo>
                <a:pt x="0" y="0"/>
              </a:moveTo>
              <a:lnTo>
                <a:pt x="0" y="242631"/>
              </a:lnTo>
              <a:lnTo>
                <a:pt x="335640" y="2426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6C334-8F39-49D4-90BD-8D8D5A4CB30A}">
      <dsp:nvSpPr>
        <dsp:cNvPr id="0" name=""/>
        <dsp:cNvSpPr/>
      </dsp:nvSpPr>
      <dsp:spPr>
        <a:xfrm>
          <a:off x="864624" y="405133"/>
          <a:ext cx="335640" cy="242631"/>
        </a:xfrm>
        <a:custGeom>
          <a:avLst/>
          <a:gdLst/>
          <a:ahLst/>
          <a:cxnLst/>
          <a:rect l="0" t="0" r="0" b="0"/>
          <a:pathLst>
            <a:path>
              <a:moveTo>
                <a:pt x="335640" y="0"/>
              </a:moveTo>
              <a:lnTo>
                <a:pt x="335640" y="242631"/>
              </a:lnTo>
              <a:lnTo>
                <a:pt x="0" y="2426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A6BFC-3FC3-48FC-8BCB-74E3AE3DA3D5}">
      <dsp:nvSpPr>
        <dsp:cNvPr id="0" name=""/>
        <dsp:cNvSpPr/>
      </dsp:nvSpPr>
      <dsp:spPr>
        <a:xfrm>
          <a:off x="998071" y="747"/>
          <a:ext cx="404386" cy="404386"/>
        </a:xfrm>
        <a:prstGeom prst="ellipse">
          <a:avLst/>
        </a:prstGeom>
        <a:solidFill>
          <a:srgbClr val="F2C249"/>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77C15B-F2D0-4089-B5B4-8E1668315ADF}">
      <dsp:nvSpPr>
        <dsp:cNvPr id="0" name=""/>
        <dsp:cNvSpPr/>
      </dsp:nvSpPr>
      <dsp:spPr>
        <a:xfrm>
          <a:off x="998071" y="747"/>
          <a:ext cx="404386" cy="404386"/>
        </a:xfrm>
        <a:prstGeom prst="arc">
          <a:avLst>
            <a:gd name="adj1" fmla="val 2400000"/>
            <a:gd name="adj2" fmla="val 8400000"/>
          </a:avLst>
        </a:prstGeom>
        <a:solidFill>
          <a:srgbClr val="FFC830"/>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CBB2D4-E81A-453A-B60C-48D71F8BB888}">
      <dsp:nvSpPr>
        <dsp:cNvPr id="0" name=""/>
        <dsp:cNvSpPr/>
      </dsp:nvSpPr>
      <dsp:spPr>
        <a:xfrm>
          <a:off x="795878" y="73536"/>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a:solidFill>
                <a:schemeClr val="tx1"/>
              </a:solidFill>
            </a:rPr>
            <a:t>RISK</a:t>
          </a:r>
        </a:p>
      </dsp:txBody>
      <dsp:txXfrm>
        <a:off x="795878" y="73536"/>
        <a:ext cx="808772" cy="258807"/>
      </dsp:txXfrm>
    </dsp:sp>
    <dsp:sp modelId="{4E41B4CE-ACB0-4A63-9096-0AFDF207C203}">
      <dsp:nvSpPr>
        <dsp:cNvPr id="0" name=""/>
        <dsp:cNvSpPr/>
      </dsp:nvSpPr>
      <dsp:spPr>
        <a:xfrm>
          <a:off x="508764" y="574975"/>
          <a:ext cx="404386" cy="404386"/>
        </a:xfrm>
        <a:prstGeom prst="ellipse">
          <a:avLst/>
        </a:prstGeom>
        <a:solidFill>
          <a:srgbClr val="F2C249"/>
        </a:solid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EF5510-9F5B-48D9-A768-E4EDBCD579B7}">
      <dsp:nvSpPr>
        <dsp:cNvPr id="0" name=""/>
        <dsp:cNvSpPr/>
      </dsp:nvSpPr>
      <dsp:spPr>
        <a:xfrm>
          <a:off x="508764" y="574975"/>
          <a:ext cx="404386" cy="404386"/>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6EEE3-4584-4D0A-9F71-DF024A6CD643}">
      <dsp:nvSpPr>
        <dsp:cNvPr id="0" name=""/>
        <dsp:cNvSpPr/>
      </dsp:nvSpPr>
      <dsp:spPr>
        <a:xfrm>
          <a:off x="306571" y="647765"/>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b="1" kern="1200" dirty="0">
              <a:solidFill>
                <a:schemeClr val="tx1"/>
              </a:solidFill>
            </a:rPr>
            <a:t>LEF</a:t>
          </a:r>
        </a:p>
      </dsp:txBody>
      <dsp:txXfrm>
        <a:off x="306571" y="647765"/>
        <a:ext cx="808772" cy="258807"/>
      </dsp:txXfrm>
    </dsp:sp>
    <dsp:sp modelId="{992FF7CB-4996-44E9-80CA-9442B782F7A4}">
      <dsp:nvSpPr>
        <dsp:cNvPr id="0" name=""/>
        <dsp:cNvSpPr/>
      </dsp:nvSpPr>
      <dsp:spPr>
        <a:xfrm>
          <a:off x="1487379" y="574975"/>
          <a:ext cx="404386" cy="404386"/>
        </a:xfrm>
        <a:prstGeom prst="ellips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D38607-681D-424C-A153-87617E51CFD2}">
      <dsp:nvSpPr>
        <dsp:cNvPr id="0" name=""/>
        <dsp:cNvSpPr/>
      </dsp:nvSpPr>
      <dsp:spPr>
        <a:xfrm>
          <a:off x="1487379" y="574975"/>
          <a:ext cx="404386" cy="404386"/>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F26EC-7BDE-4E75-8924-28E03AE76427}">
      <dsp:nvSpPr>
        <dsp:cNvPr id="0" name=""/>
        <dsp:cNvSpPr/>
      </dsp:nvSpPr>
      <dsp:spPr>
        <a:xfrm>
          <a:off x="1285186" y="647765"/>
          <a:ext cx="808772" cy="258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CH" sz="600" kern="1200" dirty="0">
              <a:solidFill>
                <a:schemeClr val="bg1"/>
              </a:solidFill>
            </a:rPr>
            <a:t>LM</a:t>
          </a:r>
        </a:p>
      </dsp:txBody>
      <dsp:txXfrm>
        <a:off x="1285186" y="647765"/>
        <a:ext cx="808772" cy="25880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AD698-2D3E-8A45-8AD3-4B1127DDD21B}" type="datetimeFigureOut">
              <a:rPr lang="en-US" smtClean="0"/>
              <a:t>5/31/23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A4386-AC99-7F45-96DC-35E6FE67D154}" type="slidenum">
              <a:rPr lang="en-US" smtClean="0"/>
              <a:t>‹#›</a:t>
            </a:fld>
            <a:endParaRPr lang="en-US"/>
          </a:p>
        </p:txBody>
      </p:sp>
    </p:spTree>
    <p:extLst>
      <p:ext uri="{BB962C8B-B14F-4D97-AF65-F5344CB8AC3E}">
        <p14:creationId xmlns:p14="http://schemas.microsoft.com/office/powerpoint/2010/main" val="170267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Hello everyone, my name is Pierre Olodo. I work as a cyber risk specialist in Richemont Group.</a:t>
            </a:r>
          </a:p>
          <a:p>
            <a:endParaRPr lang="en-CH" dirty="0"/>
          </a:p>
          <a:p>
            <a:r>
              <a:rPr lang="en-CH" dirty="0"/>
              <a:t>I am French (no one is perfect), I am focusing on risk quantification aspects, organizing the different assessment requests received by the Cyber Risk &amp; Advisory team, making sure they are adequately integrated in our risk quantification roadmap.</a:t>
            </a:r>
          </a:p>
        </p:txBody>
      </p:sp>
      <p:sp>
        <p:nvSpPr>
          <p:cNvPr id="4" name="Slide Number Placeholder 3"/>
          <p:cNvSpPr>
            <a:spLocks noGrp="1"/>
          </p:cNvSpPr>
          <p:nvPr>
            <p:ph type="sldNum" sz="quarter" idx="5"/>
          </p:nvPr>
        </p:nvSpPr>
        <p:spPr/>
        <p:txBody>
          <a:bodyPr/>
          <a:lstStyle/>
          <a:p>
            <a:fld id="{900A4386-AC99-7F45-96DC-35E6FE67D154}" type="slidenum">
              <a:rPr lang="en-US" smtClean="0"/>
              <a:t>1</a:t>
            </a:fld>
            <a:endParaRPr lang="en-US"/>
          </a:p>
        </p:txBody>
      </p:sp>
    </p:spTree>
    <p:extLst>
      <p:ext uri="{BB962C8B-B14F-4D97-AF65-F5344CB8AC3E}">
        <p14:creationId xmlns:p14="http://schemas.microsoft.com/office/powerpoint/2010/main" val="74229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context of this use case, we have selected one scenario to focus on: the </a:t>
            </a:r>
            <a:r>
              <a:rPr lang="en-US" sz="1200" dirty="0"/>
              <a:t>loss of availability of the manufacturing lines caused by an external threat (via phishing).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interest and complexity of this one is in the model the productivity loss as we will discuss afterwards.</a:t>
            </a:r>
            <a:endParaRPr lang="de-DE" dirty="0"/>
          </a:p>
        </p:txBody>
      </p:sp>
      <p:sp>
        <p:nvSpPr>
          <p:cNvPr id="4" name="Slide Number Placeholder 3"/>
          <p:cNvSpPr>
            <a:spLocks noGrp="1"/>
          </p:cNvSpPr>
          <p:nvPr>
            <p:ph type="sldNum" sz="quarter" idx="5"/>
          </p:nvPr>
        </p:nvSpPr>
        <p:spPr/>
        <p:txBody>
          <a:bodyPr/>
          <a:lstStyle/>
          <a:p>
            <a:fld id="{D3252A48-3F33-4B1F-8119-640712F7EF2E}" type="slidenum">
              <a:rPr lang="en-US" smtClean="0"/>
              <a:t>10</a:t>
            </a:fld>
            <a:endParaRPr lang="en-US"/>
          </a:p>
        </p:txBody>
      </p:sp>
    </p:spTree>
    <p:extLst>
      <p:ext uri="{BB962C8B-B14F-4D97-AF65-F5344CB8AC3E}">
        <p14:creationId xmlns:p14="http://schemas.microsoft.com/office/powerpoint/2010/main" val="107321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go down the road to see how we can quantify this. In this case, the attack vector is a phishing which is one of the most common ones.</a:t>
            </a:r>
          </a:p>
          <a:p>
            <a:endParaRPr lang="en-US" dirty="0"/>
          </a:p>
          <a:p>
            <a:r>
              <a:rPr lang="en-US" dirty="0"/>
              <a:t>What can we do obtain a defendable threat event frequency? Well, it depends on the information we have. In this case, it happens that the CSIRT is able to provide us with regularly updated information about the number of phishing emails landing in our mailboxes. And we can weight this figures with the specific click rate communicated by the team in charge of the phishing campaigns. The elements of the ontology we have just defined here are the contact frequency (number of emails tied to the number of users in scope of the scenario) and the probability of action (click rate).</a:t>
            </a:r>
          </a:p>
          <a:p>
            <a:endParaRPr lang="en-US" dirty="0"/>
          </a:p>
          <a:p>
            <a:r>
              <a:rPr lang="en-US" dirty="0"/>
              <a:t>We then use industry standard metrics to derive a number of clicked malware displayed here.</a:t>
            </a:r>
          </a:p>
          <a:p>
            <a:endParaRPr lang="en-US" dirty="0"/>
          </a:p>
          <a:p>
            <a:endParaRPr lang="en-US" dirty="0"/>
          </a:p>
          <a:p>
            <a:r>
              <a:rPr lang="en-US" dirty="0"/>
              <a:t>And then for the vulnerability part of the ontology, we assess the control set corresponding to the attack vector to determine what appropriate values are.</a:t>
            </a:r>
          </a:p>
          <a:p>
            <a:r>
              <a:rPr lang="en-US" dirty="0"/>
              <a:t>In this case the lack of effectiveness in key areas like patch management and IAM controls led to a high vulnerability of the asset once the attacker is inside the network.</a:t>
            </a:r>
          </a:p>
        </p:txBody>
      </p:sp>
      <p:sp>
        <p:nvSpPr>
          <p:cNvPr id="4" name="Slide Number Placeholder 3"/>
          <p:cNvSpPr>
            <a:spLocks noGrp="1"/>
          </p:cNvSpPr>
          <p:nvPr>
            <p:ph type="sldNum" sz="quarter" idx="5"/>
          </p:nvPr>
        </p:nvSpPr>
        <p:spPr/>
        <p:txBody>
          <a:bodyPr/>
          <a:lstStyle/>
          <a:p>
            <a:fld id="{D3252A48-3F33-4B1F-8119-640712F7EF2E}" type="slidenum">
              <a:rPr lang="en-US" smtClean="0"/>
              <a:t>11</a:t>
            </a:fld>
            <a:endParaRPr lang="en-US"/>
          </a:p>
        </p:txBody>
      </p:sp>
    </p:spTree>
    <p:extLst>
      <p:ext uri="{BB962C8B-B14F-4D97-AF65-F5344CB8AC3E}">
        <p14:creationId xmlns:p14="http://schemas.microsoft.com/office/powerpoint/2010/main" val="255225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And then comes the most difficult part from my perspective. Model the productivity losses. First let’s have a look at the process.</a:t>
            </a:r>
          </a:p>
          <a:p>
            <a:endParaRPr lang="en-US" dirty="0"/>
          </a:p>
          <a:p>
            <a:r>
              <a:rPr lang="en-US" dirty="0"/>
              <a:t>There are roughly four steps in the manufacturing of a watch:</a:t>
            </a:r>
          </a:p>
          <a:p>
            <a:r>
              <a:rPr lang="en-US" dirty="0"/>
              <a:t>1. Making the little pieces, case, needles, etc.</a:t>
            </a:r>
          </a:p>
          <a:p>
            <a:r>
              <a:rPr lang="en-US" dirty="0"/>
              <a:t>2. Put together the pieces to make the caliber (heart of the watch)</a:t>
            </a:r>
          </a:p>
          <a:p>
            <a:r>
              <a:rPr lang="en-US" dirty="0"/>
              <a:t>3. Test the quality of the caliber</a:t>
            </a:r>
          </a:p>
          <a:p>
            <a:r>
              <a:rPr lang="en-US" dirty="0"/>
              <a:t>4. Put the caliber into the case.</a:t>
            </a:r>
          </a:p>
        </p:txBody>
      </p:sp>
      <p:sp>
        <p:nvSpPr>
          <p:cNvPr id="4" name="Slide Number Placeholder 3"/>
          <p:cNvSpPr>
            <a:spLocks noGrp="1"/>
          </p:cNvSpPr>
          <p:nvPr>
            <p:ph type="sldNum" sz="quarter" idx="5"/>
          </p:nvPr>
        </p:nvSpPr>
        <p:spPr/>
        <p:txBody>
          <a:bodyPr/>
          <a:lstStyle/>
          <a:p>
            <a:fld id="{D3252A48-3F33-4B1F-8119-640712F7EF2E}" type="slidenum">
              <a:rPr lang="en-US" smtClean="0"/>
              <a:t>12</a:t>
            </a:fld>
            <a:endParaRPr lang="en-US"/>
          </a:p>
        </p:txBody>
      </p:sp>
    </p:spTree>
    <p:extLst>
      <p:ext uri="{BB962C8B-B14F-4D97-AF65-F5344CB8AC3E}">
        <p14:creationId xmlns:p14="http://schemas.microsoft.com/office/powerpoint/2010/main" val="116286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For instance, if the group of machines allowing to manufacture the individual pieces like the spring or the case are not available, the whole downstream part of the value chain will be highly affected.</a:t>
            </a:r>
          </a:p>
          <a:p>
            <a:endParaRPr lang="en-CH" dirty="0"/>
          </a:p>
          <a:p>
            <a:r>
              <a:rPr lang="en-CH" dirty="0"/>
              <a:t>In fact, it is likely that the employees working in the assembly atelier can finish the current caliber they were working on, and then cannot work anymore.</a:t>
            </a:r>
          </a:p>
        </p:txBody>
      </p:sp>
      <p:sp>
        <p:nvSpPr>
          <p:cNvPr id="4" name="Slide Number Placeholder 3"/>
          <p:cNvSpPr>
            <a:spLocks noGrp="1"/>
          </p:cNvSpPr>
          <p:nvPr>
            <p:ph type="sldNum" sz="quarter" idx="5"/>
          </p:nvPr>
        </p:nvSpPr>
        <p:spPr/>
        <p:txBody>
          <a:bodyPr/>
          <a:lstStyle/>
          <a:p>
            <a:fld id="{900A4386-AC99-7F45-96DC-35E6FE67D154}" type="slidenum">
              <a:rPr lang="en-US" smtClean="0"/>
              <a:t>13</a:t>
            </a:fld>
            <a:endParaRPr lang="en-US"/>
          </a:p>
        </p:txBody>
      </p:sp>
    </p:spTree>
    <p:extLst>
      <p:ext uri="{BB962C8B-B14F-4D97-AF65-F5344CB8AC3E}">
        <p14:creationId xmlns:p14="http://schemas.microsoft.com/office/powerpoint/2010/main" val="783104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Now, let say the application used to guide the artisans working in the assembly lines is not available. A workaround exist as all caliber plans are also available in paper, but it would result in a 40% loss in their productivity. </a:t>
            </a:r>
          </a:p>
        </p:txBody>
      </p:sp>
      <p:sp>
        <p:nvSpPr>
          <p:cNvPr id="4" name="Slide Number Placeholder 3"/>
          <p:cNvSpPr>
            <a:spLocks noGrp="1"/>
          </p:cNvSpPr>
          <p:nvPr>
            <p:ph type="sldNum" sz="quarter" idx="5"/>
          </p:nvPr>
        </p:nvSpPr>
        <p:spPr/>
        <p:txBody>
          <a:bodyPr/>
          <a:lstStyle/>
          <a:p>
            <a:fld id="{900A4386-AC99-7F45-96DC-35E6FE67D154}" type="slidenum">
              <a:rPr lang="en-US" smtClean="0"/>
              <a:t>14</a:t>
            </a:fld>
            <a:endParaRPr lang="en-US"/>
          </a:p>
        </p:txBody>
      </p:sp>
    </p:spTree>
    <p:extLst>
      <p:ext uri="{BB962C8B-B14F-4D97-AF65-F5344CB8AC3E}">
        <p14:creationId xmlns:p14="http://schemas.microsoft.com/office/powerpoint/2010/main" val="126456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If the machines use to test the precision of the calibers are not available, then it means that not a single watch can go out of the manufacture because as you may know, in Switzerland we do not joke about the precision of our watches. The funny part of that being that in some cases, if a caliber fails to meet the precision requirement, the whole mecanism is de-assembled, cleaned, and re-assembled again.</a:t>
            </a:r>
          </a:p>
        </p:txBody>
      </p:sp>
      <p:sp>
        <p:nvSpPr>
          <p:cNvPr id="4" name="Slide Number Placeholder 3"/>
          <p:cNvSpPr>
            <a:spLocks noGrp="1"/>
          </p:cNvSpPr>
          <p:nvPr>
            <p:ph type="sldNum" sz="quarter" idx="5"/>
          </p:nvPr>
        </p:nvSpPr>
        <p:spPr/>
        <p:txBody>
          <a:bodyPr/>
          <a:lstStyle/>
          <a:p>
            <a:fld id="{900A4386-AC99-7F45-96DC-35E6FE67D154}" type="slidenum">
              <a:rPr lang="en-US" smtClean="0"/>
              <a:t>15</a:t>
            </a:fld>
            <a:endParaRPr lang="en-US"/>
          </a:p>
        </p:txBody>
      </p:sp>
    </p:spTree>
    <p:extLst>
      <p:ext uri="{BB962C8B-B14F-4D97-AF65-F5344CB8AC3E}">
        <p14:creationId xmlns:p14="http://schemas.microsoft.com/office/powerpoint/2010/main" val="246087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If the machines use to test the precision of the calibers are not available, then it means that not a single watch can go out of the manufacture because as you may know, in Switzerland we do not joke about the precision of our watches. The funny part of that being that in some cases, if a caliber fails to meet the precision requirement, the whole mecanism is de-assembled, cleaned, and re-assembled again.</a:t>
            </a:r>
          </a:p>
        </p:txBody>
      </p:sp>
      <p:sp>
        <p:nvSpPr>
          <p:cNvPr id="4" name="Slide Number Placeholder 3"/>
          <p:cNvSpPr>
            <a:spLocks noGrp="1"/>
          </p:cNvSpPr>
          <p:nvPr>
            <p:ph type="sldNum" sz="quarter" idx="5"/>
          </p:nvPr>
        </p:nvSpPr>
        <p:spPr/>
        <p:txBody>
          <a:bodyPr/>
          <a:lstStyle/>
          <a:p>
            <a:fld id="{900A4386-AC99-7F45-96DC-35E6FE67D154}" type="slidenum">
              <a:rPr lang="en-US" smtClean="0"/>
              <a:t>16</a:t>
            </a:fld>
            <a:endParaRPr lang="en-US"/>
          </a:p>
        </p:txBody>
      </p:sp>
    </p:spTree>
    <p:extLst>
      <p:ext uri="{BB962C8B-B14F-4D97-AF65-F5344CB8AC3E}">
        <p14:creationId xmlns:p14="http://schemas.microsoft.com/office/powerpoint/2010/main" val="2893383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that mean for the productivity loss calculation? This is where it is becoming interesting. In fact there are 2 ways to do it, you can either create one risk sub-scenario for each and every step of the manufacturing process, or you can make a more holistic assumption an come with one range covering all steps of the process, which we have done here because:</a:t>
            </a:r>
          </a:p>
          <a:p>
            <a:r>
              <a:rPr lang="en-US" dirty="0"/>
              <a:t>1. The servers supporting the assets in scope are located on the same VLAN;</a:t>
            </a:r>
          </a:p>
          <a:p>
            <a:r>
              <a:rPr lang="en-US" dirty="0"/>
              <a:t>2. The effectiveness of the control environment around those assets is equivalent from one to another;</a:t>
            </a:r>
          </a:p>
          <a:p>
            <a:r>
              <a:rPr lang="en-US" dirty="0"/>
              <a:t>3. The average wage per employee is comparable within the manufacturing lines.</a:t>
            </a:r>
          </a:p>
          <a:p>
            <a:pPr marL="171450" indent="-171450">
              <a:buFontTx/>
              <a:buChar char="-"/>
            </a:pPr>
            <a:endParaRPr lang="en-US" dirty="0"/>
          </a:p>
          <a:p>
            <a:r>
              <a:rPr lang="en-GB" sz="1200" dirty="0">
                <a:solidFill>
                  <a:schemeClr val="bg1"/>
                </a:solidFill>
              </a:rPr>
              <a:t>This leads us to something  which is still accurate and much more maintainable.</a:t>
            </a:r>
          </a:p>
          <a:p>
            <a:endParaRPr lang="en-US" dirty="0"/>
          </a:p>
          <a:p>
            <a:r>
              <a:rPr lang="en-US" dirty="0"/>
              <a:t>With regards to response costs, it</a:t>
            </a:r>
            <a:r>
              <a:rPr lang="en-GB" sz="1200" dirty="0">
                <a:solidFill>
                  <a:schemeClr val="bg1"/>
                </a:solidFill>
              </a:rPr>
              <a:t> was estimated based on the historical events and professional judgment of CSIRT SMEs.</a:t>
            </a:r>
          </a:p>
          <a:p>
            <a:endParaRPr lang="en-GB" sz="1200" dirty="0">
              <a:solidFill>
                <a:schemeClr val="bg1"/>
              </a:solidFill>
            </a:endParaRPr>
          </a:p>
          <a:p>
            <a:r>
              <a:rPr lang="en-GB" sz="1200" dirty="0">
                <a:solidFill>
                  <a:schemeClr val="bg1"/>
                </a:solidFill>
              </a:rPr>
              <a:t>Finally, the response cost is split into two variables:</a:t>
            </a:r>
          </a:p>
          <a:p>
            <a:pPr marL="228600" indent="-228600">
              <a:buAutoNum type="arabicPeriod"/>
            </a:pPr>
            <a:r>
              <a:rPr lang="en-GB" sz="1200" dirty="0">
                <a:solidFill>
                  <a:schemeClr val="bg1"/>
                </a:solidFill>
              </a:rPr>
              <a:t>Number of hours spent by CSIRT in such a scenario (based on historical events and PJ of the SMEs)</a:t>
            </a:r>
          </a:p>
          <a:p>
            <a:pPr marL="228600" indent="-228600">
              <a:buAutoNum type="arabicPeriod"/>
            </a:pPr>
            <a:r>
              <a:rPr lang="en-GB" sz="1200" dirty="0">
                <a:solidFill>
                  <a:schemeClr val="bg1"/>
                </a:solidFill>
              </a:rPr>
              <a:t>Average employee wage</a:t>
            </a:r>
          </a:p>
          <a:p>
            <a:endParaRPr lang="en-US" dirty="0"/>
          </a:p>
        </p:txBody>
      </p:sp>
      <p:sp>
        <p:nvSpPr>
          <p:cNvPr id="4" name="Slide Number Placeholder 3"/>
          <p:cNvSpPr>
            <a:spLocks noGrp="1"/>
          </p:cNvSpPr>
          <p:nvPr>
            <p:ph type="sldNum" sz="quarter" idx="5"/>
          </p:nvPr>
        </p:nvSpPr>
        <p:spPr/>
        <p:txBody>
          <a:bodyPr/>
          <a:lstStyle/>
          <a:p>
            <a:fld id="{D3252A48-3F33-4B1F-8119-640712F7EF2E}" type="slidenum">
              <a:rPr lang="en-US" smtClean="0"/>
              <a:t>17</a:t>
            </a:fld>
            <a:endParaRPr lang="en-US"/>
          </a:p>
        </p:txBody>
      </p:sp>
    </p:spTree>
    <p:extLst>
      <p:ext uri="{BB962C8B-B14F-4D97-AF65-F5344CB8AC3E}">
        <p14:creationId xmlns:p14="http://schemas.microsoft.com/office/powerpoint/2010/main" val="3989997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And finally, this is how it looks like when reporting about the scenario. We always communicate the LEC, ALE, which is something that is hopefully well understood by the management.</a:t>
            </a:r>
          </a:p>
          <a:p>
            <a:pPr algn="just"/>
            <a:endParaRPr lang="en-US" dirty="0"/>
          </a:p>
          <a:p>
            <a:pPr algn="just"/>
            <a:r>
              <a:rPr lang="en-US" dirty="0"/>
              <a:t>And in this case given the complexity of the process we have also indicated what would be loss in case the asset impacted is at the very beginning of the chain.</a:t>
            </a:r>
          </a:p>
          <a:p>
            <a:pPr algn="just"/>
            <a:endParaRPr lang="en-US" dirty="0"/>
          </a:p>
          <a:p>
            <a:pPr algn="just"/>
            <a:r>
              <a:rPr lang="en-US" dirty="0"/>
              <a:t>Merging the scenarios this way really allow for a better maintenance of the risk register, but also a more "to the point" communication.</a:t>
            </a:r>
            <a:endParaRPr lang="en-CH" dirty="0"/>
          </a:p>
        </p:txBody>
      </p:sp>
      <p:sp>
        <p:nvSpPr>
          <p:cNvPr id="4" name="Slide Number Placeholder 3"/>
          <p:cNvSpPr>
            <a:spLocks noGrp="1"/>
          </p:cNvSpPr>
          <p:nvPr>
            <p:ph type="sldNum" sz="quarter" idx="5"/>
          </p:nvPr>
        </p:nvSpPr>
        <p:spPr/>
        <p:txBody>
          <a:bodyPr/>
          <a:lstStyle/>
          <a:p>
            <a:fld id="{D3252A48-3F33-4B1F-8119-640712F7EF2E}" type="slidenum">
              <a:rPr lang="en-US" smtClean="0"/>
              <a:t>18</a:t>
            </a:fld>
            <a:endParaRPr lang="en-US"/>
          </a:p>
        </p:txBody>
      </p:sp>
    </p:spTree>
    <p:extLst>
      <p:ext uri="{BB962C8B-B14F-4D97-AF65-F5344CB8AC3E}">
        <p14:creationId xmlns:p14="http://schemas.microsoft.com/office/powerpoint/2010/main" val="3791675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focus on sales.</a:t>
            </a:r>
          </a:p>
        </p:txBody>
      </p:sp>
      <p:sp>
        <p:nvSpPr>
          <p:cNvPr id="4" name="Slide Number Placeholder 3"/>
          <p:cNvSpPr>
            <a:spLocks noGrp="1"/>
          </p:cNvSpPr>
          <p:nvPr>
            <p:ph type="sldNum" sz="quarter" idx="5"/>
          </p:nvPr>
        </p:nvSpPr>
        <p:spPr/>
        <p:txBody>
          <a:bodyPr/>
          <a:lstStyle/>
          <a:p>
            <a:fld id="{D3252A48-3F33-4B1F-8119-640712F7EF2E}" type="slidenum">
              <a:rPr lang="en-US" smtClean="0"/>
              <a:t>19</a:t>
            </a:fld>
            <a:endParaRPr lang="en-US"/>
          </a:p>
        </p:txBody>
      </p:sp>
    </p:spTree>
    <p:extLst>
      <p:ext uri="{BB962C8B-B14F-4D97-AF65-F5344CB8AC3E}">
        <p14:creationId xmlns:p14="http://schemas.microsoft.com/office/powerpoint/2010/main" val="199668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Of course, all data that I will display today here are fictitious, as well as the loss exceedance curves.</a:t>
            </a:r>
          </a:p>
        </p:txBody>
      </p:sp>
      <p:sp>
        <p:nvSpPr>
          <p:cNvPr id="4" name="Slide Number Placeholder 3"/>
          <p:cNvSpPr>
            <a:spLocks noGrp="1"/>
          </p:cNvSpPr>
          <p:nvPr>
            <p:ph type="sldNum" sz="quarter" idx="5"/>
          </p:nvPr>
        </p:nvSpPr>
        <p:spPr/>
        <p:txBody>
          <a:bodyPr/>
          <a:lstStyle/>
          <a:p>
            <a:fld id="{D3252A48-3F33-4B1F-8119-640712F7EF2E}" type="slidenum">
              <a:rPr lang="en-US" smtClean="0"/>
              <a:t>2</a:t>
            </a:fld>
            <a:endParaRPr lang="en-US"/>
          </a:p>
        </p:txBody>
      </p:sp>
    </p:spTree>
    <p:extLst>
      <p:ext uri="{BB962C8B-B14F-4D97-AF65-F5344CB8AC3E}">
        <p14:creationId xmlns:p14="http://schemas.microsoft.com/office/powerpoint/2010/main" val="3731504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sales, there are usually 2 ways of doing it in our context. The first requires physical presence of the customer, in a boutique. </a:t>
            </a:r>
          </a:p>
        </p:txBody>
      </p:sp>
      <p:sp>
        <p:nvSpPr>
          <p:cNvPr id="4" name="Slide Number Placeholder 3"/>
          <p:cNvSpPr>
            <a:spLocks noGrp="1"/>
          </p:cNvSpPr>
          <p:nvPr>
            <p:ph type="sldNum" sz="quarter" idx="5"/>
          </p:nvPr>
        </p:nvSpPr>
        <p:spPr/>
        <p:txBody>
          <a:bodyPr/>
          <a:lstStyle/>
          <a:p>
            <a:fld id="{D3252A48-3F33-4B1F-8119-640712F7EF2E}" type="slidenum">
              <a:rPr lang="en-US" smtClean="0"/>
              <a:t>20</a:t>
            </a:fld>
            <a:endParaRPr lang="en-US"/>
          </a:p>
        </p:txBody>
      </p:sp>
    </p:spTree>
    <p:extLst>
      <p:ext uri="{BB962C8B-B14F-4D97-AF65-F5344CB8AC3E}">
        <p14:creationId xmlns:p14="http://schemas.microsoft.com/office/powerpoint/2010/main" val="1998537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second is via eCommerce (or distant sales). </a:t>
            </a:r>
          </a:p>
        </p:txBody>
      </p:sp>
      <p:sp>
        <p:nvSpPr>
          <p:cNvPr id="4" name="Slide Number Placeholder 3"/>
          <p:cNvSpPr>
            <a:spLocks noGrp="1"/>
          </p:cNvSpPr>
          <p:nvPr>
            <p:ph type="sldNum" sz="quarter" idx="5"/>
          </p:nvPr>
        </p:nvSpPr>
        <p:spPr/>
        <p:txBody>
          <a:bodyPr/>
          <a:lstStyle/>
          <a:p>
            <a:fld id="{D3252A48-3F33-4B1F-8119-640712F7EF2E}" type="slidenum">
              <a:rPr lang="en-US" smtClean="0"/>
              <a:t>21</a:t>
            </a:fld>
            <a:endParaRPr lang="en-US"/>
          </a:p>
        </p:txBody>
      </p:sp>
    </p:spTree>
    <p:extLst>
      <p:ext uri="{BB962C8B-B14F-4D97-AF65-F5344CB8AC3E}">
        <p14:creationId xmlns:p14="http://schemas.microsoft.com/office/powerpoint/2010/main" val="341799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means that when scoping the scenarios, we will need to make sure that both sales channels are covered.</a:t>
            </a:r>
          </a:p>
          <a:p>
            <a:endParaRPr lang="en-US" dirty="0"/>
          </a:p>
          <a:p>
            <a:r>
              <a:rPr lang="en-US" dirty="0"/>
              <a:t>Go through the scenarios.</a:t>
            </a:r>
          </a:p>
        </p:txBody>
      </p:sp>
      <p:sp>
        <p:nvSpPr>
          <p:cNvPr id="4" name="Slide Number Placeholder 3"/>
          <p:cNvSpPr>
            <a:spLocks noGrp="1"/>
          </p:cNvSpPr>
          <p:nvPr>
            <p:ph type="sldNum" sz="quarter" idx="5"/>
          </p:nvPr>
        </p:nvSpPr>
        <p:spPr/>
        <p:txBody>
          <a:bodyPr/>
          <a:lstStyle/>
          <a:p>
            <a:fld id="{D3252A48-3F33-4B1F-8119-640712F7EF2E}" type="slidenum">
              <a:rPr lang="en-US" smtClean="0"/>
              <a:t>22</a:t>
            </a:fld>
            <a:endParaRPr lang="en-US"/>
          </a:p>
        </p:txBody>
      </p:sp>
    </p:spTree>
    <p:extLst>
      <p:ext uri="{BB962C8B-B14F-4D97-AF65-F5344CB8AC3E}">
        <p14:creationId xmlns:p14="http://schemas.microsoft.com/office/powerpoint/2010/main" val="2226765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interesting here is that we can tackle at once similar scenarios covering different sales channels (the threat actor is missing but we will talk about it later) at once.</a:t>
            </a:r>
          </a:p>
          <a:p>
            <a:endParaRPr lang="en-US" dirty="0"/>
          </a:p>
          <a:p>
            <a:r>
              <a:rPr lang="en-US" dirty="0"/>
              <a:t>So the scenario here will be a loss of confidentiality of the manufacturing lines caused by external threat (via phishing).</a:t>
            </a:r>
          </a:p>
        </p:txBody>
      </p:sp>
      <p:sp>
        <p:nvSpPr>
          <p:cNvPr id="4" name="Slide Number Placeholder 3"/>
          <p:cNvSpPr>
            <a:spLocks noGrp="1"/>
          </p:cNvSpPr>
          <p:nvPr>
            <p:ph type="sldNum" sz="quarter" idx="5"/>
          </p:nvPr>
        </p:nvSpPr>
        <p:spPr/>
        <p:txBody>
          <a:bodyPr/>
          <a:lstStyle/>
          <a:p>
            <a:fld id="{D3252A48-3F33-4B1F-8119-640712F7EF2E}" type="slidenum">
              <a:rPr lang="en-US" smtClean="0"/>
              <a:t>23</a:t>
            </a:fld>
            <a:endParaRPr lang="en-US"/>
          </a:p>
        </p:txBody>
      </p:sp>
    </p:spTree>
    <p:extLst>
      <p:ext uri="{BB962C8B-B14F-4D97-AF65-F5344CB8AC3E}">
        <p14:creationId xmlns:p14="http://schemas.microsoft.com/office/powerpoint/2010/main" val="3525903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go down the road again to see how we can quantify this. The LEF would be calculated in the same way than in the first use case.</a:t>
            </a:r>
          </a:p>
          <a:p>
            <a:endParaRPr lang="en-US" dirty="0"/>
          </a:p>
          <a:p>
            <a:r>
              <a:rPr lang="en-US" dirty="0"/>
              <a:t>Probably the number of users of assets like sales application is likely to be higher than the number of users of manufacturing assets, but maybe the vulnerability % will be lower because those assets can be better protected than CNC machines and OT technologies.</a:t>
            </a:r>
          </a:p>
          <a:p>
            <a:endParaRPr lang="en-US" dirty="0"/>
          </a:p>
          <a:p>
            <a:r>
              <a:rPr lang="en-US" dirty="0"/>
              <a:t>So it is all about the number of phishing emails landing in our mailboxes., weighted by the specific click rate communicated by the team in charge of the phishing campaigns. We then use industry standard metrics to derive a number of clicked malware displayed here.</a:t>
            </a:r>
          </a:p>
          <a:p>
            <a:endParaRPr lang="en-US" dirty="0"/>
          </a:p>
          <a:p>
            <a:endParaRPr lang="en-US" dirty="0"/>
          </a:p>
          <a:p>
            <a:r>
              <a:rPr lang="en-US" dirty="0"/>
              <a:t>And then for the vulnerability part of the ontology, we assess again the control set corresponding to the attack vector to determine what appropriate values are. In this case the application seems to be better protected than in the first use case as the vulnerability is lower, leading to less chance for the attacker to pivot from a workstation, to the application.</a:t>
            </a:r>
          </a:p>
          <a:p>
            <a:endParaRPr lang="en-US" dirty="0"/>
          </a:p>
          <a:p>
            <a:r>
              <a:rPr lang="en-US" dirty="0"/>
              <a:t>ACTION: CHANGE CLICK RATE</a:t>
            </a:r>
          </a:p>
        </p:txBody>
      </p:sp>
      <p:sp>
        <p:nvSpPr>
          <p:cNvPr id="4" name="Slide Number Placeholder 3"/>
          <p:cNvSpPr>
            <a:spLocks noGrp="1"/>
          </p:cNvSpPr>
          <p:nvPr>
            <p:ph type="sldNum" sz="quarter" idx="5"/>
          </p:nvPr>
        </p:nvSpPr>
        <p:spPr/>
        <p:txBody>
          <a:bodyPr/>
          <a:lstStyle/>
          <a:p>
            <a:fld id="{D3252A48-3F33-4B1F-8119-640712F7EF2E}" type="slidenum">
              <a:rPr lang="en-US" smtClean="0"/>
              <a:t>24</a:t>
            </a:fld>
            <a:endParaRPr lang="en-US"/>
          </a:p>
        </p:txBody>
      </p:sp>
    </p:spTree>
    <p:extLst>
      <p:ext uri="{BB962C8B-B14F-4D97-AF65-F5344CB8AC3E}">
        <p14:creationId xmlns:p14="http://schemas.microsoft.com/office/powerpoint/2010/main" val="1898935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know talk about loss magnitude. Because here we are involving customer data, will we have the fines &amp; judgement type of loss triggered. But what about loss of revenues generated by such an event? How do we model this? What could be right the path to start from a data leak and end with a loss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find the right SME here.</a:t>
            </a:r>
          </a:p>
          <a:p>
            <a:endParaRPr lang="en-US" dirty="0"/>
          </a:p>
          <a:p>
            <a:r>
              <a:rPr lang="en-US" dirty="0"/>
              <a:t>And the department in the company that knows more about customers is of course marketing. They perfectly know the habits of the customers, what they are willing to tolerate in such a situation. But what next? What information could help us to determine appropriate ranges for loss magnitudes?</a:t>
            </a:r>
          </a:p>
        </p:txBody>
      </p:sp>
      <p:sp>
        <p:nvSpPr>
          <p:cNvPr id="4" name="Slide Number Placeholder 3"/>
          <p:cNvSpPr>
            <a:spLocks noGrp="1"/>
          </p:cNvSpPr>
          <p:nvPr>
            <p:ph type="sldNum" sz="quarter" idx="5"/>
          </p:nvPr>
        </p:nvSpPr>
        <p:spPr/>
        <p:txBody>
          <a:bodyPr/>
          <a:lstStyle/>
          <a:p>
            <a:fld id="{D3252A48-3F33-4B1F-8119-640712F7EF2E}" type="slidenum">
              <a:rPr lang="en-US" smtClean="0"/>
              <a:t>25</a:t>
            </a:fld>
            <a:endParaRPr lang="en-US"/>
          </a:p>
        </p:txBody>
      </p:sp>
    </p:spTree>
    <p:extLst>
      <p:ext uri="{BB962C8B-B14F-4D97-AF65-F5344CB8AC3E}">
        <p14:creationId xmlns:p14="http://schemas.microsoft.com/office/powerpoint/2010/main" val="3322294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in this case and according to the SMEs, there is no direct link between the customer data leakage and the certain amount of money that would be exposed. The link is indirect, and is going through determining the portion of customers for which such an event would have an effect. </a:t>
            </a:r>
          </a:p>
        </p:txBody>
      </p:sp>
      <p:sp>
        <p:nvSpPr>
          <p:cNvPr id="4" name="Slide Number Placeholder 3"/>
          <p:cNvSpPr>
            <a:spLocks noGrp="1"/>
          </p:cNvSpPr>
          <p:nvPr>
            <p:ph type="sldNum" sz="quarter" idx="5"/>
          </p:nvPr>
        </p:nvSpPr>
        <p:spPr/>
        <p:txBody>
          <a:bodyPr/>
          <a:lstStyle/>
          <a:p>
            <a:fld id="{D3252A48-3F33-4B1F-8119-640712F7EF2E}" type="slidenum">
              <a:rPr lang="en-US" smtClean="0"/>
              <a:t>26</a:t>
            </a:fld>
            <a:endParaRPr lang="en-US"/>
          </a:p>
        </p:txBody>
      </p:sp>
    </p:spTree>
    <p:extLst>
      <p:ext uri="{BB962C8B-B14F-4D97-AF65-F5344CB8AC3E}">
        <p14:creationId xmlns:p14="http://schemas.microsoft.com/office/powerpoint/2010/main" val="1696774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according to the SMEs again, the best way to do this is via the analysis of client segmentation.</a:t>
            </a:r>
          </a:p>
          <a:p>
            <a:endParaRPr lang="en-US" dirty="0"/>
          </a:p>
          <a:p>
            <a:r>
              <a:rPr lang="en-US" dirty="0"/>
              <a:t>Go through client segmentation.</a:t>
            </a:r>
          </a:p>
        </p:txBody>
      </p:sp>
      <p:sp>
        <p:nvSpPr>
          <p:cNvPr id="4" name="Slide Number Placeholder 3"/>
          <p:cNvSpPr>
            <a:spLocks noGrp="1"/>
          </p:cNvSpPr>
          <p:nvPr>
            <p:ph type="sldNum" sz="quarter" idx="5"/>
          </p:nvPr>
        </p:nvSpPr>
        <p:spPr/>
        <p:txBody>
          <a:bodyPr/>
          <a:lstStyle/>
          <a:p>
            <a:fld id="{D3252A48-3F33-4B1F-8119-640712F7EF2E}" type="slidenum">
              <a:rPr lang="en-US" smtClean="0"/>
              <a:t>27</a:t>
            </a:fld>
            <a:endParaRPr lang="en-US"/>
          </a:p>
        </p:txBody>
      </p:sp>
    </p:spTree>
    <p:extLst>
      <p:ext uri="{BB962C8B-B14F-4D97-AF65-F5344CB8AC3E}">
        <p14:creationId xmlns:p14="http://schemas.microsoft.com/office/powerpoint/2010/main" val="1464681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40% of prospects would be affected (ML 15%).</a:t>
            </a:r>
          </a:p>
          <a:p>
            <a:r>
              <a:rPr lang="en-US" dirty="0"/>
              <a:t>Up to 20% of new customers would be affected(ML 5%)</a:t>
            </a:r>
          </a:p>
          <a:p>
            <a:endParaRPr lang="en-US" dirty="0"/>
          </a:p>
          <a:p>
            <a:r>
              <a:rPr lang="en-US" dirty="0"/>
              <a:t>No effect on other segment is expected.</a:t>
            </a:r>
          </a:p>
        </p:txBody>
      </p:sp>
      <p:sp>
        <p:nvSpPr>
          <p:cNvPr id="4" name="Slide Number Placeholder 3"/>
          <p:cNvSpPr>
            <a:spLocks noGrp="1"/>
          </p:cNvSpPr>
          <p:nvPr>
            <p:ph type="sldNum" sz="quarter" idx="5"/>
          </p:nvPr>
        </p:nvSpPr>
        <p:spPr/>
        <p:txBody>
          <a:bodyPr/>
          <a:lstStyle/>
          <a:p>
            <a:fld id="{D3252A48-3F33-4B1F-8119-640712F7EF2E}" type="slidenum">
              <a:rPr lang="en-US" smtClean="0"/>
              <a:t>28</a:t>
            </a:fld>
            <a:endParaRPr lang="en-US"/>
          </a:p>
        </p:txBody>
      </p:sp>
    </p:spTree>
    <p:extLst>
      <p:ext uri="{BB962C8B-B14F-4D97-AF65-F5344CB8AC3E}">
        <p14:creationId xmlns:p14="http://schemas.microsoft.com/office/powerpoint/2010/main" val="3804841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according to the SMEs again, the best way to do this is via the analysis of client segmentation.</a:t>
            </a:r>
          </a:p>
          <a:p>
            <a:endParaRPr lang="en-US" dirty="0"/>
          </a:p>
          <a:p>
            <a:r>
              <a:rPr lang="en-US" dirty="0"/>
              <a:t>Go through client segmentation.</a:t>
            </a:r>
          </a:p>
        </p:txBody>
      </p:sp>
      <p:sp>
        <p:nvSpPr>
          <p:cNvPr id="4" name="Slide Number Placeholder 3"/>
          <p:cNvSpPr>
            <a:spLocks noGrp="1"/>
          </p:cNvSpPr>
          <p:nvPr>
            <p:ph type="sldNum" sz="quarter" idx="5"/>
          </p:nvPr>
        </p:nvSpPr>
        <p:spPr/>
        <p:txBody>
          <a:bodyPr/>
          <a:lstStyle/>
          <a:p>
            <a:fld id="{D3252A48-3F33-4B1F-8119-640712F7EF2E}" type="slidenum">
              <a:rPr lang="en-US" smtClean="0"/>
              <a:t>29</a:t>
            </a:fld>
            <a:endParaRPr lang="en-US"/>
          </a:p>
        </p:txBody>
      </p:sp>
    </p:spTree>
    <p:extLst>
      <p:ext uri="{BB962C8B-B14F-4D97-AF65-F5344CB8AC3E}">
        <p14:creationId xmlns:p14="http://schemas.microsoft.com/office/powerpoint/2010/main" val="23607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So together, we will first go through some context, which is really important when it comes to quantification, briefly discussing about the challenges we face in our organization, and we will finally go through the core of this discussion: 2 risk quantification use cases extracted from the value chain of a luxury watch.</a:t>
            </a:r>
          </a:p>
        </p:txBody>
      </p:sp>
      <p:sp>
        <p:nvSpPr>
          <p:cNvPr id="4" name="Slide Number Placeholder 3"/>
          <p:cNvSpPr>
            <a:spLocks noGrp="1"/>
          </p:cNvSpPr>
          <p:nvPr>
            <p:ph type="sldNum" sz="quarter" idx="5"/>
          </p:nvPr>
        </p:nvSpPr>
        <p:spPr/>
        <p:txBody>
          <a:bodyPr/>
          <a:lstStyle/>
          <a:p>
            <a:fld id="{D3252A48-3F33-4B1F-8119-640712F7EF2E}" type="slidenum">
              <a:rPr lang="en-US" smtClean="0"/>
              <a:t>3</a:t>
            </a:fld>
            <a:endParaRPr lang="en-US"/>
          </a:p>
        </p:txBody>
      </p:sp>
    </p:spTree>
    <p:extLst>
      <p:ext uri="{BB962C8B-B14F-4D97-AF65-F5344CB8AC3E}">
        <p14:creationId xmlns:p14="http://schemas.microsoft.com/office/powerpoint/2010/main" val="2489206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So loss of revenue then. Here, we have applied the model discussed with marketing, by identifying the portion of revenues generated by the segments of customers impacted.</a:t>
            </a:r>
            <a:endParaRPr lang="en-CH" dirty="0"/>
          </a:p>
        </p:txBody>
      </p:sp>
      <p:sp>
        <p:nvSpPr>
          <p:cNvPr id="4" name="Slide Number Placeholder 3"/>
          <p:cNvSpPr>
            <a:spLocks noGrp="1"/>
          </p:cNvSpPr>
          <p:nvPr>
            <p:ph type="sldNum" sz="quarter" idx="5"/>
          </p:nvPr>
        </p:nvSpPr>
        <p:spPr/>
        <p:txBody>
          <a:bodyPr/>
          <a:lstStyle/>
          <a:p>
            <a:fld id="{D3252A48-3F33-4B1F-8119-640712F7EF2E}" type="slidenum">
              <a:rPr lang="en-US" smtClean="0"/>
              <a:t>30</a:t>
            </a:fld>
            <a:endParaRPr lang="en-US"/>
          </a:p>
        </p:txBody>
      </p:sp>
    </p:spTree>
    <p:extLst>
      <p:ext uri="{BB962C8B-B14F-4D97-AF65-F5344CB8AC3E}">
        <p14:creationId xmlns:p14="http://schemas.microsoft.com/office/powerpoint/2010/main" val="4061157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Go </a:t>
            </a:r>
            <a:r>
              <a:rPr lang="fr-FR" dirty="0" err="1"/>
              <a:t>through</a:t>
            </a:r>
            <a:r>
              <a:rPr lang="fr-FR" dirty="0"/>
              <a:t> </a:t>
            </a:r>
            <a:r>
              <a:rPr lang="fr-FR" dirty="0" err="1"/>
              <a:t>secondary</a:t>
            </a:r>
            <a:r>
              <a:rPr lang="fr-FR" dirty="0"/>
              <a:t> </a:t>
            </a:r>
            <a:r>
              <a:rPr lang="fr-FR" dirty="0" err="1"/>
              <a:t>loss</a:t>
            </a:r>
            <a:r>
              <a:rPr lang="fr-FR" dirty="0"/>
              <a:t>.</a:t>
            </a:r>
          </a:p>
        </p:txBody>
      </p:sp>
      <p:sp>
        <p:nvSpPr>
          <p:cNvPr id="4" name="Espace réservé du numéro de diapositive 3"/>
          <p:cNvSpPr>
            <a:spLocks noGrp="1"/>
          </p:cNvSpPr>
          <p:nvPr>
            <p:ph type="sldNum" sz="quarter" idx="5"/>
          </p:nvPr>
        </p:nvSpPr>
        <p:spPr/>
        <p:txBody>
          <a:bodyPr/>
          <a:lstStyle/>
          <a:p>
            <a:fld id="{D3252A48-3F33-4B1F-8119-640712F7EF2E}" type="slidenum">
              <a:rPr lang="en-US" smtClean="0"/>
              <a:t>31</a:t>
            </a:fld>
            <a:endParaRPr lang="en-US"/>
          </a:p>
        </p:txBody>
      </p:sp>
    </p:spTree>
    <p:extLst>
      <p:ext uri="{BB962C8B-B14F-4D97-AF65-F5344CB8AC3E}">
        <p14:creationId xmlns:p14="http://schemas.microsoft.com/office/powerpoint/2010/main" val="300184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Go through the report.</a:t>
            </a:r>
          </a:p>
        </p:txBody>
      </p:sp>
      <p:sp>
        <p:nvSpPr>
          <p:cNvPr id="4" name="Slide Number Placeholder 3"/>
          <p:cNvSpPr>
            <a:spLocks noGrp="1"/>
          </p:cNvSpPr>
          <p:nvPr>
            <p:ph type="sldNum" sz="quarter" idx="5"/>
          </p:nvPr>
        </p:nvSpPr>
        <p:spPr/>
        <p:txBody>
          <a:bodyPr/>
          <a:lstStyle/>
          <a:p>
            <a:fld id="{D3252A48-3F33-4B1F-8119-640712F7EF2E}" type="slidenum">
              <a:rPr lang="en-US" smtClean="0"/>
              <a:t>32</a:t>
            </a:fld>
            <a:endParaRPr lang="en-US"/>
          </a:p>
        </p:txBody>
      </p:sp>
    </p:spTree>
    <p:extLst>
      <p:ext uri="{BB962C8B-B14F-4D97-AF65-F5344CB8AC3E}">
        <p14:creationId xmlns:p14="http://schemas.microsoft.com/office/powerpoint/2010/main" val="3609272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252A48-3F33-4B1F-8119-640712F7EF2E}" type="slidenum">
              <a:rPr lang="en-US" smtClean="0"/>
              <a:t>33</a:t>
            </a:fld>
            <a:endParaRPr lang="en-US"/>
          </a:p>
        </p:txBody>
      </p:sp>
    </p:spTree>
    <p:extLst>
      <p:ext uri="{BB962C8B-B14F-4D97-AF65-F5344CB8AC3E}">
        <p14:creationId xmlns:p14="http://schemas.microsoft.com/office/powerpoint/2010/main" val="335567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Context. Richemont Group is about 26 Maisons, each Maison has its own DNA, which makes it unique. </a:t>
            </a:r>
          </a:p>
          <a:p>
            <a:endParaRPr lang="en-CH" dirty="0"/>
          </a:p>
          <a:p>
            <a:r>
              <a:rPr lang="en-CH" dirty="0"/>
              <a:t>4 different business areas exist: Jewelry (Van Cleef &amp; Arpels, Cartier, Buccellati), Watchmaking (IWC, JLC, Vacheron Constantin), Fashion &amp; Accessories (Dunhill, Chloé, Purdey), and Onlind Distributors (Watchfinder&amp;Co, YNAP). We have more than 2’000 boutiques, and around 37’000 colleagues.</a:t>
            </a:r>
          </a:p>
          <a:p>
            <a:endParaRPr lang="en-CH" dirty="0"/>
          </a:p>
          <a:p>
            <a:r>
              <a:rPr lang="en-CH" dirty="0"/>
              <a:t>Having said that, you can have a guess of how complex our environment is, driving the need to have a structured and repeatable way to perform risk assessments across the Group.</a:t>
            </a:r>
          </a:p>
        </p:txBody>
      </p:sp>
      <p:sp>
        <p:nvSpPr>
          <p:cNvPr id="4" name="Slide Number Placeholder 3"/>
          <p:cNvSpPr>
            <a:spLocks noGrp="1"/>
          </p:cNvSpPr>
          <p:nvPr>
            <p:ph type="sldNum" sz="quarter" idx="5"/>
          </p:nvPr>
        </p:nvSpPr>
        <p:spPr/>
        <p:txBody>
          <a:bodyPr/>
          <a:lstStyle/>
          <a:p>
            <a:fld id="{900A4386-AC99-7F45-96DC-35E6FE67D154}" type="slidenum">
              <a:rPr lang="en-US" smtClean="0"/>
              <a:t>4</a:t>
            </a:fld>
            <a:endParaRPr lang="en-US"/>
          </a:p>
        </p:txBody>
      </p:sp>
    </p:spTree>
    <p:extLst>
      <p:ext uri="{BB962C8B-B14F-4D97-AF65-F5344CB8AC3E}">
        <p14:creationId xmlns:p14="http://schemas.microsoft.com/office/powerpoint/2010/main" val="167929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layer of complexity is described here. The organization. We are basically working with 25+ </a:t>
            </a:r>
            <a:r>
              <a:rPr lang="en-GB" dirty="0" err="1"/>
              <a:t>Maisons</a:t>
            </a:r>
            <a:r>
              <a:rPr lang="en-GB" dirty="0"/>
              <a:t> CEO, but also some Regional functions. And in both cases we cannot have different ways to assess the risk because of the specificity of this and this stakeholder. We need to remain consistent.</a:t>
            </a:r>
            <a:endParaRPr lang="en-CH" dirty="0"/>
          </a:p>
        </p:txBody>
      </p:sp>
      <p:sp>
        <p:nvSpPr>
          <p:cNvPr id="4" name="Slide Number Placeholder 3"/>
          <p:cNvSpPr>
            <a:spLocks noGrp="1"/>
          </p:cNvSpPr>
          <p:nvPr>
            <p:ph type="sldNum" sz="quarter" idx="5"/>
          </p:nvPr>
        </p:nvSpPr>
        <p:spPr/>
        <p:txBody>
          <a:bodyPr/>
          <a:lstStyle/>
          <a:p>
            <a:fld id="{D3252A48-3F33-4B1F-8119-640712F7EF2E}" type="slidenum">
              <a:rPr lang="en-US" smtClean="0"/>
              <a:t>5</a:t>
            </a:fld>
            <a:endParaRPr lang="en-US"/>
          </a:p>
        </p:txBody>
      </p:sp>
    </p:spTree>
    <p:extLst>
      <p:ext uri="{BB962C8B-B14F-4D97-AF65-F5344CB8AC3E}">
        <p14:creationId xmlns:p14="http://schemas.microsoft.com/office/powerpoint/2010/main" val="195675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started our risk quantification journey some years ago, initial objectives were indeed to make informed decisions about investments (identifying the right controls, helping prioritize solution implementation, etc. ), increase awareness in the </a:t>
            </a:r>
            <a:r>
              <a:rPr lang="en-US" dirty="0" err="1"/>
              <a:t>Maisons</a:t>
            </a:r>
            <a:r>
              <a:rPr lang="en-US" dirty="0"/>
              <a:t>, but also, and primarily to build a proper risk register that we would maintain over the time (portfolio manager in IB parallel) to be able to report the financial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then faced another important challenge: how to put together the different assessments already done and make it easy to digest for our business and our top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possible answer was to map those assessment to something they know very well: our value chain and pose the problem in that way: how much risk is associated with the lifecycle of a product (give examples).</a:t>
            </a:r>
          </a:p>
        </p:txBody>
      </p:sp>
      <p:sp>
        <p:nvSpPr>
          <p:cNvPr id="4" name="Slide Number Placeholder 3"/>
          <p:cNvSpPr>
            <a:spLocks noGrp="1"/>
          </p:cNvSpPr>
          <p:nvPr>
            <p:ph type="sldNum" sz="quarter" idx="5"/>
          </p:nvPr>
        </p:nvSpPr>
        <p:spPr/>
        <p:txBody>
          <a:bodyPr/>
          <a:lstStyle/>
          <a:p>
            <a:fld id="{D3252A48-3F33-4B1F-8119-640712F7EF2E}" type="slidenum">
              <a:rPr lang="en-US" smtClean="0"/>
              <a:t>6</a:t>
            </a:fld>
            <a:endParaRPr lang="en-US"/>
          </a:p>
        </p:txBody>
      </p:sp>
    </p:spTree>
    <p:extLst>
      <p:ext uri="{BB962C8B-B14F-4D97-AF65-F5344CB8AC3E}">
        <p14:creationId xmlns:p14="http://schemas.microsoft.com/office/powerpoint/2010/main" val="212262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session, I propose you to go through 2 key steps of the lifecycle of such a product (which is, by the way, a beautiful </a:t>
            </a:r>
            <a:r>
              <a:rPr lang="en-US" dirty="0" err="1"/>
              <a:t>Jeager-Lecoultre</a:t>
            </a:r>
            <a:r>
              <a:rPr lang="en-US" dirty="0"/>
              <a:t> </a:t>
            </a:r>
            <a:r>
              <a:rPr lang="en-US" dirty="0" err="1"/>
              <a:t>Memovox</a:t>
            </a:r>
            <a:r>
              <a:rPr lang="en-US" dirty="0"/>
              <a:t>):</a:t>
            </a:r>
          </a:p>
          <a:p>
            <a:pPr marL="228600" indent="-228600">
              <a:buAutoNum type="arabicPeriod"/>
            </a:pPr>
            <a:r>
              <a:rPr lang="en-US" dirty="0" err="1"/>
              <a:t>Manufacuring</a:t>
            </a:r>
            <a:endParaRPr lang="en-US" dirty="0"/>
          </a:p>
          <a:p>
            <a:pPr marL="228600" indent="-228600">
              <a:buAutoNum type="arabicPeriod"/>
            </a:pPr>
            <a:r>
              <a:rPr lang="en-US" dirty="0"/>
              <a:t>Sales</a:t>
            </a:r>
          </a:p>
        </p:txBody>
      </p:sp>
      <p:sp>
        <p:nvSpPr>
          <p:cNvPr id="4" name="Slide Number Placeholder 3"/>
          <p:cNvSpPr>
            <a:spLocks noGrp="1"/>
          </p:cNvSpPr>
          <p:nvPr>
            <p:ph type="sldNum" sz="quarter" idx="5"/>
          </p:nvPr>
        </p:nvSpPr>
        <p:spPr/>
        <p:txBody>
          <a:bodyPr/>
          <a:lstStyle/>
          <a:p>
            <a:fld id="{D3252A48-3F33-4B1F-8119-640712F7EF2E}" type="slidenum">
              <a:rPr lang="en-US" smtClean="0"/>
              <a:t>7</a:t>
            </a:fld>
            <a:endParaRPr lang="en-US"/>
          </a:p>
        </p:txBody>
      </p:sp>
    </p:spTree>
    <p:extLst>
      <p:ext uri="{BB962C8B-B14F-4D97-AF65-F5344CB8AC3E}">
        <p14:creationId xmlns:p14="http://schemas.microsoft.com/office/powerpoint/2010/main" val="221785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2 steps are very different by nature, but applying quantification allows to compare the risk associated with each of them in a consistent way.</a:t>
            </a:r>
          </a:p>
        </p:txBody>
      </p:sp>
      <p:sp>
        <p:nvSpPr>
          <p:cNvPr id="4" name="Slide Number Placeholder 3"/>
          <p:cNvSpPr>
            <a:spLocks noGrp="1"/>
          </p:cNvSpPr>
          <p:nvPr>
            <p:ph type="sldNum" sz="quarter" idx="5"/>
          </p:nvPr>
        </p:nvSpPr>
        <p:spPr/>
        <p:txBody>
          <a:bodyPr/>
          <a:lstStyle/>
          <a:p>
            <a:fld id="{D3252A48-3F33-4B1F-8119-640712F7EF2E}" type="slidenum">
              <a:rPr lang="en-US" smtClean="0"/>
              <a:t>8</a:t>
            </a:fld>
            <a:endParaRPr lang="en-US"/>
          </a:p>
        </p:txBody>
      </p:sp>
    </p:spTree>
    <p:extLst>
      <p:ext uri="{BB962C8B-B14F-4D97-AF65-F5344CB8AC3E}">
        <p14:creationId xmlns:p14="http://schemas.microsoft.com/office/powerpoint/2010/main" val="2197245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have a look at the manufacturing use case, in details.</a:t>
            </a:r>
          </a:p>
          <a:p>
            <a:endParaRPr lang="en-US" dirty="0"/>
          </a:p>
          <a:p>
            <a:r>
              <a:rPr lang="en-US" dirty="0"/>
              <a:t>As for every assessment, we need to scope the scenarios appropriately, otherwise we would miss some exposure somewhere.</a:t>
            </a:r>
          </a:p>
          <a:p>
            <a:endParaRPr lang="en-US" dirty="0"/>
          </a:p>
          <a:p>
            <a:r>
              <a:rPr lang="en-US" dirty="0"/>
              <a:t>Well in a manufacture, we have generally speaking two possibilities. Either and event will affect the shop floor (pure manufacturing and craftmanship part), or the offices (Technical Office processing intellectual property, Human Resources, Finance, etc.).</a:t>
            </a:r>
          </a:p>
          <a:p>
            <a:endParaRPr lang="en-US" dirty="0"/>
          </a:p>
          <a:p>
            <a:r>
              <a:rPr lang="en-US" dirty="0"/>
              <a:t>The data at risk does not generally includes customer data (it might be when engraving cases for example with the first and last names of a customer), but it will be more about Intellectual Property and Financial data if we are talking about loss of confidentiality.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through the 5 possibilities.</a:t>
            </a:r>
          </a:p>
          <a:p>
            <a:endParaRPr lang="en-US" dirty="0"/>
          </a:p>
        </p:txBody>
      </p:sp>
      <p:sp>
        <p:nvSpPr>
          <p:cNvPr id="4" name="Slide Number Placeholder 3"/>
          <p:cNvSpPr>
            <a:spLocks noGrp="1"/>
          </p:cNvSpPr>
          <p:nvPr>
            <p:ph type="sldNum" sz="quarter" idx="5"/>
          </p:nvPr>
        </p:nvSpPr>
        <p:spPr/>
        <p:txBody>
          <a:bodyPr/>
          <a:lstStyle/>
          <a:p>
            <a:fld id="{D3252A48-3F33-4B1F-8119-640712F7EF2E}" type="slidenum">
              <a:rPr lang="en-US" smtClean="0"/>
              <a:t>9</a:t>
            </a:fld>
            <a:endParaRPr lang="en-US"/>
          </a:p>
        </p:txBody>
      </p:sp>
    </p:spTree>
    <p:extLst>
      <p:ext uri="{BB962C8B-B14F-4D97-AF65-F5344CB8AC3E}">
        <p14:creationId xmlns:p14="http://schemas.microsoft.com/office/powerpoint/2010/main" val="2645326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A851-F26A-A845-850E-464B9669C07A}"/>
              </a:ext>
            </a:extLst>
          </p:cNvPr>
          <p:cNvSpPr>
            <a:spLocks noGrp="1"/>
          </p:cNvSpPr>
          <p:nvPr>
            <p:ph type="ctrTitle" hasCustomPrompt="1"/>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0F23577A-0FD2-144B-8892-0E06CCC09E5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313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8BBD-16AD-6943-825D-9A571CA0C135}"/>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754C37F6-9F4E-BE4A-9A87-20AA4602770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710C7B4-FB27-2C45-8E22-5310CAE0639C}"/>
              </a:ext>
            </a:extLst>
          </p:cNvPr>
          <p:cNvSpPr>
            <a:spLocks noGrp="1"/>
          </p:cNvSpPr>
          <p:nvPr>
            <p:ph type="sldNum" sz="quarter" idx="12"/>
          </p:nvPr>
        </p:nvSpPr>
        <p:spPr>
          <a:xfrm>
            <a:off x="11010900" y="6311900"/>
            <a:ext cx="685800" cy="365125"/>
          </a:xfrm>
          <a:prstGeom prst="rect">
            <a:avLst/>
          </a:prstGeom>
        </p:spPr>
        <p:txBody>
          <a:bodyPr/>
          <a:lstStyle>
            <a:lvl1pPr algn="r">
              <a:defRPr>
                <a:solidFill>
                  <a:schemeClr val="bg1"/>
                </a:solidFill>
              </a:defRPr>
            </a:lvl1pPr>
          </a:lstStyle>
          <a:p>
            <a:fld id="{E96F7B27-699C-F048-A4E3-8E879A8DCBDA}" type="slidenum">
              <a:rPr lang="en-US" smtClean="0"/>
              <a:pPr/>
              <a:t>‹#›</a:t>
            </a:fld>
            <a:endParaRPr lang="en-US"/>
          </a:p>
        </p:txBody>
      </p:sp>
    </p:spTree>
    <p:extLst>
      <p:ext uri="{BB962C8B-B14F-4D97-AF65-F5344CB8AC3E}">
        <p14:creationId xmlns:p14="http://schemas.microsoft.com/office/powerpoint/2010/main" val="219515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3B2F7D2-3AAB-D64F-9993-BB8499890B5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496E7097-07ED-8647-A032-932237797F7B}"/>
              </a:ext>
            </a:extLst>
          </p:cNvPr>
          <p:cNvSpPr>
            <a:spLocks noGrp="1"/>
          </p:cNvSpPr>
          <p:nvPr>
            <p:ph type="sldNum" sz="quarter" idx="12"/>
          </p:nvPr>
        </p:nvSpPr>
        <p:spPr>
          <a:xfrm>
            <a:off x="10983872" y="6312043"/>
            <a:ext cx="685800" cy="365125"/>
          </a:xfrm>
          <a:prstGeom prst="rect">
            <a:avLst/>
          </a:prstGeom>
        </p:spPr>
        <p:txBody>
          <a:bodyPr/>
          <a:lstStyle>
            <a:lvl1pPr algn="r">
              <a:defRPr>
                <a:solidFill>
                  <a:schemeClr val="bg1"/>
                </a:solidFill>
              </a:defRPr>
            </a:lvl1pPr>
          </a:lstStyle>
          <a:p>
            <a:fld id="{E96F7B27-699C-F048-A4E3-8E879A8DCBDA}" type="slidenum">
              <a:rPr lang="en-US" smtClean="0"/>
              <a:pPr/>
              <a:t>‹#›</a:t>
            </a:fld>
            <a:endParaRPr lang="en-US"/>
          </a:p>
        </p:txBody>
      </p:sp>
    </p:spTree>
    <p:extLst>
      <p:ext uri="{BB962C8B-B14F-4D97-AF65-F5344CB8AC3E}">
        <p14:creationId xmlns:p14="http://schemas.microsoft.com/office/powerpoint/2010/main" val="118730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929A-C451-1E46-98F5-E53EC33F57E2}"/>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984BB8-1B86-BC49-B816-5739F463324A}"/>
              </a:ext>
            </a:extLst>
          </p:cNvPr>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53A45B3-6288-9144-B347-5C9A41D2F9D1}"/>
              </a:ext>
            </a:extLst>
          </p:cNvPr>
          <p:cNvSpPr>
            <a:spLocks noGrp="1"/>
          </p:cNvSpPr>
          <p:nvPr>
            <p:ph type="sldNum" sz="quarter" idx="12"/>
          </p:nvPr>
        </p:nvSpPr>
        <p:spPr>
          <a:xfrm>
            <a:off x="10984087" y="6311900"/>
            <a:ext cx="739426" cy="365125"/>
          </a:xfrm>
          <a:prstGeom prst="rect">
            <a:avLst/>
          </a:prstGeom>
        </p:spPr>
        <p:txBody>
          <a:bodyPr/>
          <a:lstStyle>
            <a:lvl1pPr algn="r">
              <a:defRPr>
                <a:solidFill>
                  <a:schemeClr val="bg1"/>
                </a:solidFill>
              </a:defRPr>
            </a:lvl1pPr>
          </a:lstStyle>
          <a:p>
            <a:fld id="{E96F7B27-699C-F048-A4E3-8E879A8DCBDA}" type="slidenum">
              <a:rPr lang="en-US" smtClean="0"/>
              <a:pPr/>
              <a:t>‹#›</a:t>
            </a:fld>
            <a:endParaRPr lang="en-US" dirty="0"/>
          </a:p>
        </p:txBody>
      </p:sp>
    </p:spTree>
    <p:extLst>
      <p:ext uri="{BB962C8B-B14F-4D97-AF65-F5344CB8AC3E}">
        <p14:creationId xmlns:p14="http://schemas.microsoft.com/office/powerpoint/2010/main" val="251860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43AB-E930-9B4C-B7C4-F146855B10F9}"/>
              </a:ext>
            </a:extLst>
          </p:cNvPr>
          <p:cNvSpPr>
            <a:spLocks noGrp="1"/>
          </p:cNvSpPr>
          <p:nvPr>
            <p:ph type="title" hasCustomPrompt="1"/>
          </p:nvPr>
        </p:nvSpPr>
        <p:spPr>
          <a:xfrm>
            <a:off x="831850" y="1709738"/>
            <a:ext cx="10515600"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C255D491-7381-D840-9249-F8E98F5B3AD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ACBB6739-61DF-A54C-B66A-4AD110D7178E}"/>
              </a:ext>
            </a:extLst>
          </p:cNvPr>
          <p:cNvSpPr>
            <a:spLocks noGrp="1"/>
          </p:cNvSpPr>
          <p:nvPr>
            <p:ph type="sldNum" sz="quarter" idx="12"/>
          </p:nvPr>
        </p:nvSpPr>
        <p:spPr>
          <a:xfrm>
            <a:off x="11004550" y="6312043"/>
            <a:ext cx="685800" cy="365125"/>
          </a:xfrm>
          <a:prstGeom prst="rect">
            <a:avLst/>
          </a:prstGeom>
        </p:spPr>
        <p:txBody>
          <a:bodyPr/>
          <a:lstStyle>
            <a:lvl1pPr algn="r">
              <a:defRPr>
                <a:solidFill>
                  <a:schemeClr val="bg1"/>
                </a:solidFill>
              </a:defRPr>
            </a:lvl1pPr>
          </a:lstStyle>
          <a:p>
            <a:fld id="{E96F7B27-699C-F048-A4E3-8E879A8DCBDA}" type="slidenum">
              <a:rPr lang="en-US" smtClean="0"/>
              <a:pPr/>
              <a:t>‹#›</a:t>
            </a:fld>
            <a:endParaRPr lang="en-US" dirty="0"/>
          </a:p>
        </p:txBody>
      </p:sp>
    </p:spTree>
    <p:extLst>
      <p:ext uri="{BB962C8B-B14F-4D97-AF65-F5344CB8AC3E}">
        <p14:creationId xmlns:p14="http://schemas.microsoft.com/office/powerpoint/2010/main" val="296817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0CCB-4E7A-DF42-9086-C6D427391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D53806-09B6-8E41-8BD3-01D9FD91F67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C6349E-3247-7D48-ACED-D8B03623BDF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4AF1E20-CADA-3741-B08B-033EC979BC99}"/>
              </a:ext>
            </a:extLst>
          </p:cNvPr>
          <p:cNvSpPr>
            <a:spLocks noGrp="1"/>
          </p:cNvSpPr>
          <p:nvPr>
            <p:ph type="sldNum" sz="quarter" idx="12"/>
          </p:nvPr>
        </p:nvSpPr>
        <p:spPr>
          <a:xfrm>
            <a:off x="11010900" y="6311900"/>
            <a:ext cx="685800" cy="365125"/>
          </a:xfrm>
          <a:prstGeom prst="rect">
            <a:avLst/>
          </a:prstGeom>
        </p:spPr>
        <p:txBody>
          <a:bodyPr/>
          <a:lstStyle>
            <a:lvl1pPr algn="r">
              <a:defRPr>
                <a:solidFill>
                  <a:schemeClr val="bg1"/>
                </a:solidFill>
              </a:defRPr>
            </a:lvl1pPr>
          </a:lstStyle>
          <a:p>
            <a:fld id="{E96F7B27-699C-F048-A4E3-8E879A8DCBDA}" type="slidenum">
              <a:rPr lang="en-US" smtClean="0"/>
              <a:pPr/>
              <a:t>‹#›</a:t>
            </a:fld>
            <a:endParaRPr lang="en-US"/>
          </a:p>
        </p:txBody>
      </p:sp>
    </p:spTree>
    <p:extLst>
      <p:ext uri="{BB962C8B-B14F-4D97-AF65-F5344CB8AC3E}">
        <p14:creationId xmlns:p14="http://schemas.microsoft.com/office/powerpoint/2010/main" val="228121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1ED3-2485-F24C-A15C-C2DFC4992F19}"/>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AC523F9-8973-0347-B412-27D78362DEF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A69BC7-F4BD-844E-9643-2E12E1CB1A3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736E9-99D5-BF40-AE92-D51D167885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693A95-1A24-B846-A16B-6DDD70DB8E7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5780F5A9-4BD5-FF40-B2EE-F19E14E852A5}"/>
              </a:ext>
            </a:extLst>
          </p:cNvPr>
          <p:cNvSpPr>
            <a:spLocks noGrp="1"/>
          </p:cNvSpPr>
          <p:nvPr>
            <p:ph type="sldNum" sz="quarter" idx="12"/>
          </p:nvPr>
        </p:nvSpPr>
        <p:spPr>
          <a:xfrm>
            <a:off x="11012488" y="6310312"/>
            <a:ext cx="685800" cy="365125"/>
          </a:xfrm>
          <a:prstGeom prst="rect">
            <a:avLst/>
          </a:prstGeom>
        </p:spPr>
        <p:txBody>
          <a:bodyPr/>
          <a:lstStyle>
            <a:lvl1pPr algn="r">
              <a:defRPr>
                <a:solidFill>
                  <a:schemeClr val="bg1"/>
                </a:solidFill>
              </a:defRPr>
            </a:lvl1pPr>
          </a:lstStyle>
          <a:p>
            <a:fld id="{E96F7B27-699C-F048-A4E3-8E879A8DCBDA}" type="slidenum">
              <a:rPr lang="en-US" smtClean="0"/>
              <a:pPr/>
              <a:t>‹#›</a:t>
            </a:fld>
            <a:endParaRPr lang="en-US"/>
          </a:p>
        </p:txBody>
      </p:sp>
    </p:spTree>
    <p:extLst>
      <p:ext uri="{BB962C8B-B14F-4D97-AF65-F5344CB8AC3E}">
        <p14:creationId xmlns:p14="http://schemas.microsoft.com/office/powerpoint/2010/main" val="76417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6CA1-B663-4E48-A56D-B2AF716D254F}"/>
              </a:ext>
            </a:extLst>
          </p:cNvPr>
          <p:cNvSpPr>
            <a:spLocks noGrp="1"/>
          </p:cNvSpPr>
          <p:nvPr>
            <p:ph type="title" hasCustomPrompt="1"/>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84A9F947-AE34-EA4E-8ED9-B4C8D522FC6E}"/>
              </a:ext>
            </a:extLst>
          </p:cNvPr>
          <p:cNvSpPr>
            <a:spLocks noGrp="1"/>
          </p:cNvSpPr>
          <p:nvPr>
            <p:ph type="sldNum" sz="quarter" idx="12"/>
          </p:nvPr>
        </p:nvSpPr>
        <p:spPr>
          <a:xfrm>
            <a:off x="11010900" y="6310312"/>
            <a:ext cx="685800" cy="365125"/>
          </a:xfrm>
          <a:prstGeom prst="rect">
            <a:avLst/>
          </a:prstGeom>
        </p:spPr>
        <p:txBody>
          <a:bodyPr/>
          <a:lstStyle>
            <a:lvl1pPr algn="r">
              <a:defRPr>
                <a:solidFill>
                  <a:schemeClr val="bg1"/>
                </a:solidFill>
              </a:defRPr>
            </a:lvl1pPr>
          </a:lstStyle>
          <a:p>
            <a:fld id="{E96F7B27-699C-F048-A4E3-8E879A8DCBDA}" type="slidenum">
              <a:rPr lang="en-US" smtClean="0"/>
              <a:pPr/>
              <a:t>‹#›</a:t>
            </a:fld>
            <a:endParaRPr lang="en-US"/>
          </a:p>
        </p:txBody>
      </p:sp>
    </p:spTree>
    <p:extLst>
      <p:ext uri="{BB962C8B-B14F-4D97-AF65-F5344CB8AC3E}">
        <p14:creationId xmlns:p14="http://schemas.microsoft.com/office/powerpoint/2010/main" val="227941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3357A4B-0A28-524C-AA77-0932C7BECD24}"/>
              </a:ext>
            </a:extLst>
          </p:cNvPr>
          <p:cNvSpPr>
            <a:spLocks noGrp="1"/>
          </p:cNvSpPr>
          <p:nvPr>
            <p:ph type="sldNum" sz="quarter" idx="12"/>
          </p:nvPr>
        </p:nvSpPr>
        <p:spPr>
          <a:xfrm>
            <a:off x="10983872" y="6312043"/>
            <a:ext cx="685800" cy="365125"/>
          </a:xfrm>
          <a:prstGeom prst="rect">
            <a:avLst/>
          </a:prstGeom>
        </p:spPr>
        <p:txBody>
          <a:bodyPr/>
          <a:lstStyle>
            <a:lvl1pPr algn="r">
              <a:defRPr>
                <a:solidFill>
                  <a:schemeClr val="bg1"/>
                </a:solidFill>
              </a:defRPr>
            </a:lvl1pPr>
          </a:lstStyle>
          <a:p>
            <a:fld id="{E96F7B27-699C-F048-A4E3-8E879A8DCBDA}" type="slidenum">
              <a:rPr lang="en-US" smtClean="0"/>
              <a:pPr/>
              <a:t>‹#›</a:t>
            </a:fld>
            <a:endParaRPr lang="en-US"/>
          </a:p>
        </p:txBody>
      </p:sp>
    </p:spTree>
    <p:extLst>
      <p:ext uri="{BB962C8B-B14F-4D97-AF65-F5344CB8AC3E}">
        <p14:creationId xmlns:p14="http://schemas.microsoft.com/office/powerpoint/2010/main" val="226700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70D8-3DD2-A046-8E81-E1B944F6E84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8B9D135-5A0A-AB41-9287-4AE91DAF88C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C781D0-0520-AC43-95AB-D32782FC42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083707E-01D6-B742-90A3-ECA62D3B5B96}"/>
              </a:ext>
            </a:extLst>
          </p:cNvPr>
          <p:cNvSpPr>
            <a:spLocks noGrp="1"/>
          </p:cNvSpPr>
          <p:nvPr>
            <p:ph type="sldNum" sz="quarter" idx="12"/>
          </p:nvPr>
        </p:nvSpPr>
        <p:spPr>
          <a:xfrm>
            <a:off x="11012488" y="6312044"/>
            <a:ext cx="685800" cy="365125"/>
          </a:xfrm>
          <a:prstGeom prst="rect">
            <a:avLst/>
          </a:prstGeom>
        </p:spPr>
        <p:txBody>
          <a:bodyPr/>
          <a:lstStyle>
            <a:lvl1pPr algn="r">
              <a:defRPr>
                <a:solidFill>
                  <a:schemeClr val="bg1"/>
                </a:solidFill>
              </a:defRPr>
            </a:lvl1pPr>
          </a:lstStyle>
          <a:p>
            <a:fld id="{E96F7B27-699C-F048-A4E3-8E879A8DCBDA}" type="slidenum">
              <a:rPr lang="en-US" smtClean="0"/>
              <a:pPr/>
              <a:t>‹#›</a:t>
            </a:fld>
            <a:endParaRPr lang="en-US"/>
          </a:p>
        </p:txBody>
      </p:sp>
    </p:spTree>
    <p:extLst>
      <p:ext uri="{BB962C8B-B14F-4D97-AF65-F5344CB8AC3E}">
        <p14:creationId xmlns:p14="http://schemas.microsoft.com/office/powerpoint/2010/main" val="86384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CA0A-C2EB-CE4D-8647-17CD59649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F56B6-8573-394B-8EFB-BB2C237D6A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AA6589E-4167-0643-A962-2A757EA2C6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1AA26489-9794-7143-BA79-030C58B15378}"/>
              </a:ext>
            </a:extLst>
          </p:cNvPr>
          <p:cNvSpPr>
            <a:spLocks noGrp="1"/>
          </p:cNvSpPr>
          <p:nvPr>
            <p:ph type="sldNum" sz="quarter" idx="12"/>
          </p:nvPr>
        </p:nvSpPr>
        <p:spPr>
          <a:xfrm>
            <a:off x="11012488" y="6312044"/>
            <a:ext cx="685800" cy="365125"/>
          </a:xfrm>
          <a:prstGeom prst="rect">
            <a:avLst/>
          </a:prstGeom>
        </p:spPr>
        <p:txBody>
          <a:bodyPr/>
          <a:lstStyle>
            <a:lvl1pPr algn="r">
              <a:defRPr>
                <a:solidFill>
                  <a:schemeClr val="bg1"/>
                </a:solidFill>
              </a:defRPr>
            </a:lvl1pPr>
          </a:lstStyle>
          <a:p>
            <a:fld id="{E96F7B27-699C-F048-A4E3-8E879A8DCBDA}" type="slidenum">
              <a:rPr lang="en-US" smtClean="0"/>
              <a:pPr/>
              <a:t>‹#›</a:t>
            </a:fld>
            <a:endParaRPr lang="en-US"/>
          </a:p>
        </p:txBody>
      </p:sp>
    </p:spTree>
    <p:extLst>
      <p:ext uri="{BB962C8B-B14F-4D97-AF65-F5344CB8AC3E}">
        <p14:creationId xmlns:p14="http://schemas.microsoft.com/office/powerpoint/2010/main" val="15557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0E1B3A-80CC-0812-F75E-29A147DA94C8}"/>
              </a:ext>
            </a:extLst>
          </p:cNvPr>
          <p:cNvSpPr txBox="1"/>
          <p:nvPr userDrawn="1"/>
        </p:nvSpPr>
        <p:spPr>
          <a:xfrm>
            <a:off x="9826906" y="5937813"/>
            <a:ext cx="2129742" cy="706055"/>
          </a:xfrm>
          <a:prstGeom prst="rect">
            <a:avLst/>
          </a:prstGeom>
          <a:solidFill>
            <a:srgbClr val="020129"/>
          </a:solidFill>
        </p:spPr>
        <p:txBody>
          <a:bodyPr wrap="square" rtlCol="0">
            <a:spAutoFit/>
          </a:bodyPr>
          <a:lstStyle/>
          <a:p>
            <a:endParaRPr lang="en-US" dirty="0"/>
          </a:p>
        </p:txBody>
      </p:sp>
      <p:sp>
        <p:nvSpPr>
          <p:cNvPr id="2" name="Title Placeholder 1">
            <a:extLst>
              <a:ext uri="{FF2B5EF4-FFF2-40B4-BE49-F238E27FC236}">
                <a16:creationId xmlns:a16="http://schemas.microsoft.com/office/drawing/2014/main" id="{A295444F-C091-224F-AB24-6A5DDB5D9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724A742C-2C49-D240-B5A4-7846A1B47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B08EDE08-F922-AC5F-9029-217EFC10C15E}"/>
              </a:ext>
            </a:extLst>
          </p:cNvPr>
          <p:cNvSpPr txBox="1"/>
          <p:nvPr userDrawn="1"/>
        </p:nvSpPr>
        <p:spPr>
          <a:xfrm>
            <a:off x="4940166" y="6536146"/>
            <a:ext cx="2311667" cy="215444"/>
          </a:xfrm>
          <a:prstGeom prst="rect">
            <a:avLst/>
          </a:prstGeom>
          <a:noFill/>
        </p:spPr>
        <p:txBody>
          <a:bodyPr wrap="square" rtlCol="0">
            <a:spAutoFit/>
          </a:bodyPr>
          <a:lstStyle/>
          <a:p>
            <a:r>
              <a:rPr lang="en-US" sz="800" dirty="0">
                <a:solidFill>
                  <a:schemeClr val="bg1"/>
                </a:solidFill>
              </a:rPr>
              <a:t>© 2023 FAIR Institute, All Rights Reserved</a:t>
            </a:r>
          </a:p>
        </p:txBody>
      </p:sp>
    </p:spTree>
    <p:extLst>
      <p:ext uri="{BB962C8B-B14F-4D97-AF65-F5344CB8AC3E}">
        <p14:creationId xmlns:p14="http://schemas.microsoft.com/office/powerpoint/2010/main" val="39819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600" b="1" kern="1200" spc="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sv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20.png"/><Relationship Id="rId7" Type="http://schemas.openxmlformats.org/officeDocument/2006/relationships/diagramData" Target="../diagrams/data7.xml"/><Relationship Id="rId12"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svg"/><Relationship Id="rId11" Type="http://schemas.microsoft.com/office/2007/relationships/diagramDrawing" Target="../diagrams/drawing7.xml"/><Relationship Id="rId5" Type="http://schemas.openxmlformats.org/officeDocument/2006/relationships/image" Target="../media/image22.png"/><Relationship Id="rId10" Type="http://schemas.openxmlformats.org/officeDocument/2006/relationships/diagramColors" Target="../diagrams/colors7.xml"/><Relationship Id="rId4" Type="http://schemas.openxmlformats.org/officeDocument/2006/relationships/image" Target="../media/image21.svg"/><Relationship Id="rId9"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diagramQuickStyle" Target="../diagrams/quickStyle8.xm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diagramLayout" Target="../diagrams/layout8.xml"/><Relationship Id="rId2" Type="http://schemas.openxmlformats.org/officeDocument/2006/relationships/notesSlide" Target="../notesSlides/notesSlide21.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diagramData" Target="../diagrams/data8.xml"/><Relationship Id="rId5" Type="http://schemas.openxmlformats.org/officeDocument/2006/relationships/image" Target="../media/image22.png"/><Relationship Id="rId15" Type="http://schemas.microsoft.com/office/2007/relationships/diagramDrawing" Target="../diagrams/drawing8.xml"/><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diagramColors" Target="../diagrams/colors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5.sv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F2B2-C27C-EA4E-B839-2112712A7B3C}"/>
              </a:ext>
            </a:extLst>
          </p:cNvPr>
          <p:cNvSpPr>
            <a:spLocks noGrp="1"/>
          </p:cNvSpPr>
          <p:nvPr>
            <p:ph type="ctrTitle"/>
          </p:nvPr>
        </p:nvSpPr>
        <p:spPr>
          <a:xfrm>
            <a:off x="1524000" y="1041400"/>
            <a:ext cx="9144000" cy="2387600"/>
          </a:xfrm>
        </p:spPr>
        <p:txBody>
          <a:bodyPr>
            <a:normAutofit/>
          </a:bodyPr>
          <a:lstStyle/>
          <a:p>
            <a:r>
              <a:rPr lang="en-US" dirty="0">
                <a:solidFill>
                  <a:srgbClr val="FFC000"/>
                </a:solidFill>
              </a:rPr>
              <a:t>A LUXURY WATCHMAKING</a:t>
            </a:r>
            <a:br>
              <a:rPr lang="en-US" dirty="0">
                <a:solidFill>
                  <a:srgbClr val="FFC000"/>
                </a:solidFill>
              </a:rPr>
            </a:br>
            <a:r>
              <a:rPr lang="en-US" dirty="0"/>
              <a:t>USE CASE</a:t>
            </a:r>
            <a:endParaRPr lang="en-US" dirty="0">
              <a:solidFill>
                <a:srgbClr val="FFC000"/>
              </a:solidFill>
            </a:endParaRPr>
          </a:p>
        </p:txBody>
      </p:sp>
      <p:grpSp>
        <p:nvGrpSpPr>
          <p:cNvPr id="4" name="Group 3">
            <a:extLst>
              <a:ext uri="{FF2B5EF4-FFF2-40B4-BE49-F238E27FC236}">
                <a16:creationId xmlns:a16="http://schemas.microsoft.com/office/drawing/2014/main" id="{FF99D60C-BEBA-5864-DD24-75CAE75F5359}"/>
              </a:ext>
            </a:extLst>
          </p:cNvPr>
          <p:cNvGrpSpPr/>
          <p:nvPr/>
        </p:nvGrpSpPr>
        <p:grpSpPr>
          <a:xfrm>
            <a:off x="677156" y="700616"/>
            <a:ext cx="2146725" cy="836547"/>
            <a:chOff x="1849437" y="2605088"/>
            <a:chExt cx="8272463" cy="3022600"/>
          </a:xfrm>
        </p:grpSpPr>
        <p:sp>
          <p:nvSpPr>
            <p:cNvPr id="5" name="Freeform 6">
              <a:extLst>
                <a:ext uri="{FF2B5EF4-FFF2-40B4-BE49-F238E27FC236}">
                  <a16:creationId xmlns:a16="http://schemas.microsoft.com/office/drawing/2014/main" id="{871ED175-3377-BF49-0C85-F0661DAEDEF2}"/>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7117B8C1-CAF3-9E9E-5999-C21B7208A3EF}"/>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97010595-75FC-C9C3-8B46-7D3222531B4E}"/>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Subtitle 2">
            <a:extLst>
              <a:ext uri="{FF2B5EF4-FFF2-40B4-BE49-F238E27FC236}">
                <a16:creationId xmlns:a16="http://schemas.microsoft.com/office/drawing/2014/main" id="{357B31C2-356A-F47A-FBCA-F53A3D635B50}"/>
              </a:ext>
            </a:extLst>
          </p:cNvPr>
          <p:cNvSpPr txBox="1">
            <a:spLocks/>
          </p:cNvSpPr>
          <p:nvPr/>
        </p:nvSpPr>
        <p:spPr>
          <a:xfrm>
            <a:off x="1524000" y="3908641"/>
            <a:ext cx="9144000" cy="211504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a:p>
          <a:p>
            <a:r>
              <a:rPr lang="en-US" sz="1800"/>
              <a:t>Pierre Olodo – Cyber Risk Specialist</a:t>
            </a:r>
          </a:p>
          <a:p>
            <a:endParaRPr lang="en-US" sz="1800"/>
          </a:p>
          <a:p>
            <a:endParaRPr lang="en-US" sz="1800"/>
          </a:p>
          <a:p>
            <a:r>
              <a:rPr lang="en-US" sz="1800"/>
              <a:t>June 2023</a:t>
            </a:r>
            <a:endParaRPr lang="en-US" sz="1800" dirty="0"/>
          </a:p>
        </p:txBody>
      </p:sp>
      <p:pic>
        <p:nvPicPr>
          <p:cNvPr id="9" name="Picture 8" descr="Text&#10;&#10;Description automatically generated">
            <a:extLst>
              <a:ext uri="{FF2B5EF4-FFF2-40B4-BE49-F238E27FC236}">
                <a16:creationId xmlns:a16="http://schemas.microsoft.com/office/drawing/2014/main" id="{981EB7A3-82F8-1C8A-02E0-D7C5052B63C1}"/>
              </a:ext>
            </a:extLst>
          </p:cNvPr>
          <p:cNvPicPr>
            <a:picLocks noChangeAspect="1"/>
          </p:cNvPicPr>
          <p:nvPr/>
        </p:nvPicPr>
        <p:blipFill>
          <a:blip r:embed="rId3"/>
          <a:stretch>
            <a:fillRect/>
          </a:stretch>
        </p:blipFill>
        <p:spPr>
          <a:xfrm>
            <a:off x="4757894" y="5103894"/>
            <a:ext cx="2676211" cy="364990"/>
          </a:xfrm>
          <a:prstGeom prst="rect">
            <a:avLst/>
          </a:prstGeom>
        </p:spPr>
      </p:pic>
    </p:spTree>
    <p:extLst>
      <p:ext uri="{BB962C8B-B14F-4D97-AF65-F5344CB8AC3E}">
        <p14:creationId xmlns:p14="http://schemas.microsoft.com/office/powerpoint/2010/main" val="3250293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5D9304A7-F828-96E2-FCE0-7B032EBA2BEB}"/>
              </a:ext>
            </a:extLst>
          </p:cNvPr>
          <p:cNvSpPr txBox="1">
            <a:spLocks/>
          </p:cNvSpPr>
          <p:nvPr/>
        </p:nvSpPr>
        <p:spPr>
          <a:xfrm>
            <a:off x="6506609" y="1871664"/>
            <a:ext cx="4784066" cy="623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Office scenarios</a:t>
            </a:r>
          </a:p>
          <a:p>
            <a:pPr marL="0" indent="0">
              <a:buFont typeface="Arial" panose="020B0604020202020204" pitchFamily="34" charset="0"/>
              <a:buNone/>
            </a:pPr>
            <a:endParaRPr lang="en-US" sz="2000" dirty="0"/>
          </a:p>
          <a:p>
            <a:pPr>
              <a:buFont typeface="Courier New" panose="02070309020205020404" pitchFamily="49" charset="0"/>
              <a:buChar char="o"/>
            </a:pPr>
            <a:r>
              <a:rPr lang="en-US" sz="2000" dirty="0"/>
              <a:t>Loss of confidentiality of Intellectual Property</a:t>
            </a:r>
          </a:p>
          <a:p>
            <a:pPr>
              <a:buFont typeface="Courier New" panose="02070309020205020404" pitchFamily="49" charset="0"/>
              <a:buChar char="o"/>
            </a:pPr>
            <a:r>
              <a:rPr lang="en-US" sz="2000" dirty="0"/>
              <a:t>Loss of confidentiality of employee personal data</a:t>
            </a:r>
          </a:p>
          <a:p>
            <a:pPr>
              <a:buFont typeface="Courier New" panose="02070309020205020404" pitchFamily="49" charset="0"/>
              <a:buChar char="o"/>
            </a:pPr>
            <a:r>
              <a:rPr lang="en-US" sz="2000" dirty="0"/>
              <a:t>Loss of integrity of financial data</a:t>
            </a:r>
          </a:p>
        </p:txBody>
      </p:sp>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Manuf. use case – </a:t>
            </a:r>
            <a:r>
              <a:rPr lang="en-US" dirty="0">
                <a:solidFill>
                  <a:srgbClr val="ECB64F"/>
                </a:solidFill>
              </a:rPr>
              <a:t>Scenario scoping</a:t>
            </a:r>
          </a:p>
        </p:txBody>
      </p:sp>
      <p:cxnSp>
        <p:nvCxnSpPr>
          <p:cNvPr id="14" name="Straight Connector 13">
            <a:extLst>
              <a:ext uri="{FF2B5EF4-FFF2-40B4-BE49-F238E27FC236}">
                <a16:creationId xmlns:a16="http://schemas.microsoft.com/office/drawing/2014/main" id="{FFB4BC0C-3024-9B45-25A9-AAF7940662D4}"/>
              </a:ext>
            </a:extLst>
          </p:cNvPr>
          <p:cNvCxnSpPr>
            <a:cxnSpLocks/>
          </p:cNvCxnSpPr>
          <p:nvPr/>
        </p:nvCxnSpPr>
        <p:spPr>
          <a:xfrm>
            <a:off x="6029094" y="1860818"/>
            <a:ext cx="0" cy="34917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99D3FBAF-46B2-76B2-8004-EDFFAB5DDBB6}"/>
              </a:ext>
            </a:extLst>
          </p:cNvPr>
          <p:cNvSpPr txBox="1">
            <a:spLocks/>
          </p:cNvSpPr>
          <p:nvPr/>
        </p:nvSpPr>
        <p:spPr>
          <a:xfrm>
            <a:off x="901324" y="1871664"/>
            <a:ext cx="4979505" cy="623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Shop floor scenarios</a:t>
            </a:r>
          </a:p>
          <a:p>
            <a:pPr marL="0" indent="0">
              <a:buFont typeface="Arial" panose="020B0604020202020204" pitchFamily="34" charset="0"/>
              <a:buNone/>
            </a:pPr>
            <a:endParaRPr lang="en-US" sz="2000" b="1" dirty="0"/>
          </a:p>
          <a:p>
            <a:pPr>
              <a:buFont typeface="Courier New" panose="02070309020205020404" pitchFamily="49" charset="0"/>
              <a:buChar char="o"/>
            </a:pPr>
            <a:r>
              <a:rPr lang="en-US" sz="2000" dirty="0"/>
              <a:t>Partial/ Full loss of availability of the manufacturing lines</a:t>
            </a:r>
          </a:p>
          <a:p>
            <a:pPr>
              <a:buFont typeface="Courier New" panose="02070309020205020404" pitchFamily="49" charset="0"/>
              <a:buChar char="o"/>
            </a:pPr>
            <a:r>
              <a:rPr lang="en-US" sz="2000" dirty="0"/>
              <a:t>Loss of availability of Intellectual Property systems</a:t>
            </a:r>
          </a:p>
          <a:p>
            <a:pPr>
              <a:buFontTx/>
              <a:buChar char="-"/>
            </a:pPr>
            <a:endParaRPr lang="en-US" dirty="0"/>
          </a:p>
        </p:txBody>
      </p:sp>
      <p:sp>
        <p:nvSpPr>
          <p:cNvPr id="3" name="Rectangle 2">
            <a:extLst>
              <a:ext uri="{FF2B5EF4-FFF2-40B4-BE49-F238E27FC236}">
                <a16:creationId xmlns:a16="http://schemas.microsoft.com/office/drawing/2014/main" id="{18D5D486-532B-E327-C872-E0AEEA2373AE}"/>
              </a:ext>
            </a:extLst>
          </p:cNvPr>
          <p:cNvSpPr/>
          <p:nvPr/>
        </p:nvSpPr>
        <p:spPr>
          <a:xfrm>
            <a:off x="838200" y="2593868"/>
            <a:ext cx="5042626" cy="758283"/>
          </a:xfrm>
          <a:prstGeom prst="rect">
            <a:avLst/>
          </a:prstGeom>
          <a:solidFill>
            <a:srgbClr val="FFC000">
              <a:alpha val="50196"/>
            </a:srgbClr>
          </a:solidFill>
          <a:ln>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2" name="Rectangle 1">
            <a:extLst>
              <a:ext uri="{FF2B5EF4-FFF2-40B4-BE49-F238E27FC236}">
                <a16:creationId xmlns:a16="http://schemas.microsoft.com/office/drawing/2014/main" id="{98D17863-03A2-8757-63D6-1AF06CCC7E39}"/>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4" name="TextBox 3">
            <a:extLst>
              <a:ext uri="{FF2B5EF4-FFF2-40B4-BE49-F238E27FC236}">
                <a16:creationId xmlns:a16="http://schemas.microsoft.com/office/drawing/2014/main" id="{FDBC51B5-70DB-FFA3-DA1D-E995F6482F99}"/>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availability of the manufacturing lines caused by external threat (via phishing)</a:t>
            </a:r>
            <a:endParaRPr lang="de-DE" dirty="0"/>
          </a:p>
        </p:txBody>
      </p:sp>
      <p:sp>
        <p:nvSpPr>
          <p:cNvPr id="5" name="Rectangle 4">
            <a:extLst>
              <a:ext uri="{FF2B5EF4-FFF2-40B4-BE49-F238E27FC236}">
                <a16:creationId xmlns:a16="http://schemas.microsoft.com/office/drawing/2014/main" id="{4FB14FBA-9EA4-C972-F64E-9CC239C69625}"/>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spTree>
    <p:extLst>
      <p:ext uri="{BB962C8B-B14F-4D97-AF65-F5344CB8AC3E}">
        <p14:creationId xmlns:p14="http://schemas.microsoft.com/office/powerpoint/2010/main" val="255634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Manuf. use case – </a:t>
            </a:r>
            <a:r>
              <a:rPr lang="en-US" dirty="0">
                <a:solidFill>
                  <a:srgbClr val="ECB64F"/>
                </a:solidFill>
              </a:rPr>
              <a:t>LEF</a:t>
            </a:r>
          </a:p>
        </p:txBody>
      </p:sp>
      <p:graphicFrame>
        <p:nvGraphicFramePr>
          <p:cNvPr id="2" name="Diagram 1">
            <a:extLst>
              <a:ext uri="{FF2B5EF4-FFF2-40B4-BE49-F238E27FC236}">
                <a16:creationId xmlns:a16="http://schemas.microsoft.com/office/drawing/2014/main" id="{EE7223FD-121C-6BFD-7499-6DBE6BF08BAA}"/>
              </a:ext>
            </a:extLst>
          </p:cNvPr>
          <p:cNvGraphicFramePr/>
          <p:nvPr>
            <p:extLst>
              <p:ext uri="{D42A27DB-BD31-4B8C-83A1-F6EECF244321}">
                <p14:modId xmlns:p14="http://schemas.microsoft.com/office/powerpoint/2010/main" val="2005234090"/>
              </p:ext>
            </p:extLst>
          </p:nvPr>
        </p:nvGraphicFramePr>
        <p:xfrm>
          <a:off x="9324396" y="407281"/>
          <a:ext cx="2400530" cy="980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Table 18">
            <a:extLst>
              <a:ext uri="{FF2B5EF4-FFF2-40B4-BE49-F238E27FC236}">
                <a16:creationId xmlns:a16="http://schemas.microsoft.com/office/drawing/2014/main" id="{2F3385D7-A5A7-F9BB-6E70-672BB47DD7D4}"/>
              </a:ext>
            </a:extLst>
          </p:cNvPr>
          <p:cNvGraphicFramePr>
            <a:graphicFrameLocks noGrp="1"/>
          </p:cNvGraphicFramePr>
          <p:nvPr>
            <p:extLst>
              <p:ext uri="{D42A27DB-BD31-4B8C-83A1-F6EECF244321}">
                <p14:modId xmlns:p14="http://schemas.microsoft.com/office/powerpoint/2010/main" val="1197965155"/>
              </p:ext>
            </p:extLst>
          </p:nvPr>
        </p:nvGraphicFramePr>
        <p:xfrm>
          <a:off x="1821918" y="2096302"/>
          <a:ext cx="3590591" cy="899999"/>
        </p:xfrm>
        <a:graphic>
          <a:graphicData uri="http://schemas.openxmlformats.org/drawingml/2006/table">
            <a:tbl>
              <a:tblPr firstRow="1" bandRow="1">
                <a:tableStyleId>{5C22544A-7EE6-4342-B048-85BDC9FD1C3A}</a:tableStyleId>
              </a:tblPr>
              <a:tblGrid>
                <a:gridCol w="1791883">
                  <a:extLst>
                    <a:ext uri="{9D8B030D-6E8A-4147-A177-3AD203B41FA5}">
                      <a16:colId xmlns:a16="http://schemas.microsoft.com/office/drawing/2014/main" val="4070789892"/>
                    </a:ext>
                  </a:extLst>
                </a:gridCol>
                <a:gridCol w="1798708">
                  <a:extLst>
                    <a:ext uri="{9D8B030D-6E8A-4147-A177-3AD203B41FA5}">
                      <a16:colId xmlns:a16="http://schemas.microsoft.com/office/drawing/2014/main" val="1132666220"/>
                    </a:ext>
                  </a:extLst>
                </a:gridCol>
              </a:tblGrid>
              <a:tr h="198095">
                <a:tc gridSpan="2">
                  <a:txBody>
                    <a:bodyPr/>
                    <a:lstStyle/>
                    <a:p>
                      <a:pPr algn="ctr"/>
                      <a:r>
                        <a:rPr lang="en-GB" sz="1200" b="1" dirty="0">
                          <a:solidFill>
                            <a:schemeClr val="tx1"/>
                          </a:solidFill>
                        </a:rPr>
                        <a:t>Number of clicked malware (annually)</a:t>
                      </a:r>
                    </a:p>
                  </a:txBody>
                  <a:tcPr marL="72000" marR="0" marT="0" marB="0" anchor="ctr">
                    <a:lnB w="3175" cap="flat" cmpd="sng" algn="ctr">
                      <a:solidFill>
                        <a:schemeClr val="accent1"/>
                      </a:solidFill>
                      <a:prstDash val="solid"/>
                      <a:round/>
                      <a:headEnd type="none" w="med" len="med"/>
                      <a:tailEnd type="none" w="med" len="med"/>
                    </a:lnB>
                    <a:solidFill>
                      <a:srgbClr val="F2C249"/>
                    </a:solidFill>
                  </a:tcPr>
                </a:tc>
                <a:tc hMerge="1">
                  <a:txBody>
                    <a:bodyPr/>
                    <a:lstStyle/>
                    <a:p>
                      <a:pPr algn="r"/>
                      <a:r>
                        <a:rPr lang="en-GB" sz="700" b="0">
                          <a:solidFill>
                            <a:schemeClr val="tx1"/>
                          </a:solidFill>
                        </a:rPr>
                        <a:t>1</a:t>
                      </a:r>
                    </a:p>
                  </a:txBody>
                  <a:tcPr marL="0" marR="72000" marT="0" marB="0" anchor="ctr">
                    <a:lnL w="3175" cap="flat" cmpd="sng" algn="ctr">
                      <a:solidFill>
                        <a:schemeClr val="accent1"/>
                      </a:solidFill>
                      <a:prstDash val="solid"/>
                      <a:round/>
                      <a:headEnd type="none" w="med" len="med"/>
                      <a:tailEnd type="none" w="med" len="med"/>
                    </a:lnL>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47966047"/>
                  </a:ext>
                </a:extLst>
              </a:tr>
              <a:tr h="233968">
                <a:tc>
                  <a:txBody>
                    <a:bodyPr/>
                    <a:lstStyle/>
                    <a:p>
                      <a:r>
                        <a:rPr lang="en-GB" sz="1200">
                          <a:solidFill>
                            <a:schemeClr val="tx1"/>
                          </a:solidFill>
                        </a:rPr>
                        <a:t>Minimum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13 clicks</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5679261"/>
                  </a:ext>
                </a:extLst>
              </a:tr>
              <a:tr h="233968">
                <a:tc>
                  <a:txBody>
                    <a:bodyPr/>
                    <a:lstStyle/>
                    <a:p>
                      <a:r>
                        <a:rPr lang="en-GB" sz="1200">
                          <a:solidFill>
                            <a:schemeClr val="tx1"/>
                          </a:solidFill>
                        </a:rPr>
                        <a:t>Most Likely</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22 clicks</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95360637"/>
                  </a:ext>
                </a:extLst>
              </a:tr>
              <a:tr h="233968">
                <a:tc>
                  <a:txBody>
                    <a:bodyPr/>
                    <a:lstStyle/>
                    <a:p>
                      <a:r>
                        <a:rPr lang="en-GB" sz="1200">
                          <a:solidFill>
                            <a:schemeClr val="tx1"/>
                          </a:solidFill>
                        </a:rPr>
                        <a:t>Maximum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solidFill>
                      <a:srgbClr val="FFDE66"/>
                    </a:solidFill>
                  </a:tcPr>
                </a:tc>
                <a:tc>
                  <a:txBody>
                    <a:bodyPr/>
                    <a:lstStyle/>
                    <a:p>
                      <a:pPr algn="r"/>
                      <a:r>
                        <a:rPr lang="en-GB" sz="1200" dirty="0">
                          <a:solidFill>
                            <a:schemeClr val="bg1"/>
                          </a:solidFill>
                        </a:rPr>
                        <a:t>40 clicks</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188727916"/>
                  </a:ext>
                </a:extLst>
              </a:tr>
            </a:tbl>
          </a:graphicData>
        </a:graphic>
      </p:graphicFrame>
      <p:sp>
        <p:nvSpPr>
          <p:cNvPr id="18" name="Rectangle 17">
            <a:extLst>
              <a:ext uri="{FF2B5EF4-FFF2-40B4-BE49-F238E27FC236}">
                <a16:creationId xmlns:a16="http://schemas.microsoft.com/office/drawing/2014/main" id="{D96092F4-A368-0BE5-4ECF-15F7DF23429A}"/>
              </a:ext>
            </a:extLst>
          </p:cNvPr>
          <p:cNvSpPr/>
          <p:nvPr/>
        </p:nvSpPr>
        <p:spPr>
          <a:xfrm>
            <a:off x="1637192" y="1482429"/>
            <a:ext cx="3963507" cy="3798002"/>
          </a:xfrm>
          <a:prstGeom prst="rect">
            <a:avLst/>
          </a:prstGeom>
          <a:noFill/>
          <a:ln>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20" name="TextBox 19">
            <a:extLst>
              <a:ext uri="{FF2B5EF4-FFF2-40B4-BE49-F238E27FC236}">
                <a16:creationId xmlns:a16="http://schemas.microsoft.com/office/drawing/2014/main" id="{E9647148-B9ED-D459-AA11-98C45CD0D17E}"/>
              </a:ext>
            </a:extLst>
          </p:cNvPr>
          <p:cNvSpPr txBox="1"/>
          <p:nvPr/>
        </p:nvSpPr>
        <p:spPr>
          <a:xfrm>
            <a:off x="1821917" y="1590172"/>
            <a:ext cx="3590591" cy="369332"/>
          </a:xfrm>
          <a:prstGeom prst="rect">
            <a:avLst/>
          </a:prstGeom>
          <a:noFill/>
        </p:spPr>
        <p:txBody>
          <a:bodyPr wrap="square">
            <a:spAutoFit/>
          </a:bodyPr>
          <a:lstStyle>
            <a:defPPr>
              <a:defRPr lang="en-US"/>
            </a:defPPr>
            <a:lvl1pPr algn="ctr">
              <a:defRPr b="1">
                <a:solidFill>
                  <a:schemeClr val="bg1">
                    <a:lumMod val="75000"/>
                  </a:schemeClr>
                </a:solidFill>
              </a:defRPr>
            </a:lvl1pPr>
          </a:lstStyle>
          <a:p>
            <a:r>
              <a:rPr lang="fr-CH" dirty="0">
                <a:solidFill>
                  <a:schemeClr val="bg1"/>
                </a:solidFill>
              </a:rPr>
              <a:t>Threat Event Frequency </a:t>
            </a:r>
            <a:endParaRPr lang="en-US" dirty="0">
              <a:solidFill>
                <a:schemeClr val="bg1"/>
              </a:solidFill>
            </a:endParaRPr>
          </a:p>
        </p:txBody>
      </p:sp>
      <p:sp>
        <p:nvSpPr>
          <p:cNvPr id="28" name="Rectangle 27">
            <a:extLst>
              <a:ext uri="{FF2B5EF4-FFF2-40B4-BE49-F238E27FC236}">
                <a16:creationId xmlns:a16="http://schemas.microsoft.com/office/drawing/2014/main" id="{616E47A2-623B-0E02-36F3-E8535FF2F0C6}"/>
              </a:ext>
            </a:extLst>
          </p:cNvPr>
          <p:cNvSpPr/>
          <p:nvPr/>
        </p:nvSpPr>
        <p:spPr>
          <a:xfrm>
            <a:off x="1895538" y="3769897"/>
            <a:ext cx="3384238" cy="132638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pPr algn="ctr"/>
            <a:endParaRPr lang="en-US" sz="1400" b="1" dirty="0">
              <a:solidFill>
                <a:schemeClr val="bg1"/>
              </a:solidFill>
            </a:endParaRPr>
          </a:p>
          <a:p>
            <a:pPr algn="ctr"/>
            <a:r>
              <a:rPr lang="en-US" sz="1400" b="1" dirty="0">
                <a:solidFill>
                  <a:schemeClr val="bg1"/>
                </a:solidFill>
              </a:rPr>
              <a:t>Minimum</a:t>
            </a:r>
            <a:r>
              <a:rPr lang="en-US" sz="1400" dirty="0">
                <a:solidFill>
                  <a:schemeClr val="bg1"/>
                </a:solidFill>
              </a:rPr>
              <a:t> once </a:t>
            </a:r>
            <a:r>
              <a:rPr lang="en-US" sz="1400" b="1" dirty="0">
                <a:solidFill>
                  <a:schemeClr val="bg1"/>
                </a:solidFill>
              </a:rPr>
              <a:t>every 38 years</a:t>
            </a:r>
          </a:p>
          <a:p>
            <a:pPr algn="ctr"/>
            <a:endParaRPr lang="en-US" sz="1400" dirty="0">
              <a:solidFill>
                <a:schemeClr val="bg1"/>
              </a:solidFill>
            </a:endParaRPr>
          </a:p>
          <a:p>
            <a:pPr algn="ctr"/>
            <a:r>
              <a:rPr lang="en-US" sz="1400" b="1" dirty="0">
                <a:solidFill>
                  <a:schemeClr val="bg1"/>
                </a:solidFill>
              </a:rPr>
              <a:t>Most Likely </a:t>
            </a:r>
            <a:r>
              <a:rPr lang="en-US" sz="1400" dirty="0">
                <a:solidFill>
                  <a:schemeClr val="bg1"/>
                </a:solidFill>
              </a:rPr>
              <a:t>once </a:t>
            </a:r>
            <a:r>
              <a:rPr lang="en-US" sz="1400" b="1" dirty="0">
                <a:solidFill>
                  <a:schemeClr val="bg1"/>
                </a:solidFill>
              </a:rPr>
              <a:t>every 15 years</a:t>
            </a:r>
          </a:p>
          <a:p>
            <a:pPr algn="ctr"/>
            <a:endParaRPr lang="en-US" sz="1400" dirty="0">
              <a:solidFill>
                <a:schemeClr val="bg1"/>
              </a:solidFill>
            </a:endParaRPr>
          </a:p>
          <a:p>
            <a:pPr algn="ctr"/>
            <a:r>
              <a:rPr lang="en-US" sz="1400" b="1" dirty="0">
                <a:solidFill>
                  <a:schemeClr val="bg1"/>
                </a:solidFill>
              </a:rPr>
              <a:t>Maximum</a:t>
            </a:r>
            <a:r>
              <a:rPr lang="en-US" sz="1400" dirty="0">
                <a:solidFill>
                  <a:schemeClr val="bg1"/>
                </a:solidFill>
              </a:rPr>
              <a:t> once </a:t>
            </a:r>
            <a:r>
              <a:rPr lang="en-US" sz="1400" b="1" dirty="0">
                <a:solidFill>
                  <a:schemeClr val="bg1"/>
                </a:solidFill>
              </a:rPr>
              <a:t>every 6.25 years</a:t>
            </a:r>
          </a:p>
        </p:txBody>
      </p:sp>
      <p:graphicFrame>
        <p:nvGraphicFramePr>
          <p:cNvPr id="31" name="Table 18">
            <a:extLst>
              <a:ext uri="{FF2B5EF4-FFF2-40B4-BE49-F238E27FC236}">
                <a16:creationId xmlns:a16="http://schemas.microsoft.com/office/drawing/2014/main" id="{CFE105F6-1B35-7F15-C014-B88D46FE6D41}"/>
              </a:ext>
            </a:extLst>
          </p:cNvPr>
          <p:cNvGraphicFramePr>
            <a:graphicFrameLocks noGrp="1"/>
          </p:cNvGraphicFramePr>
          <p:nvPr>
            <p:extLst>
              <p:ext uri="{D42A27DB-BD31-4B8C-83A1-F6EECF244321}">
                <p14:modId xmlns:p14="http://schemas.microsoft.com/office/powerpoint/2010/main" val="2655752543"/>
              </p:ext>
            </p:extLst>
          </p:nvPr>
        </p:nvGraphicFramePr>
        <p:xfrm>
          <a:off x="7097141" y="2078934"/>
          <a:ext cx="3543594" cy="1601903"/>
        </p:xfrm>
        <a:graphic>
          <a:graphicData uri="http://schemas.openxmlformats.org/drawingml/2006/table">
            <a:tbl>
              <a:tblPr firstRow="1" bandRow="1">
                <a:tableStyleId>{5C22544A-7EE6-4342-B048-85BDC9FD1C3A}</a:tableStyleId>
              </a:tblPr>
              <a:tblGrid>
                <a:gridCol w="1768429">
                  <a:extLst>
                    <a:ext uri="{9D8B030D-6E8A-4147-A177-3AD203B41FA5}">
                      <a16:colId xmlns:a16="http://schemas.microsoft.com/office/drawing/2014/main" val="4070789892"/>
                    </a:ext>
                  </a:extLst>
                </a:gridCol>
                <a:gridCol w="1775165">
                  <a:extLst>
                    <a:ext uri="{9D8B030D-6E8A-4147-A177-3AD203B41FA5}">
                      <a16:colId xmlns:a16="http://schemas.microsoft.com/office/drawing/2014/main" val="1132666220"/>
                    </a:ext>
                  </a:extLst>
                </a:gridCol>
              </a:tblGrid>
              <a:tr h="198095">
                <a:tc gridSpan="2">
                  <a:txBody>
                    <a:bodyPr/>
                    <a:lstStyle/>
                    <a:p>
                      <a:pPr algn="ctr"/>
                      <a:r>
                        <a:rPr lang="en-GB" sz="1200" b="1" dirty="0">
                          <a:solidFill>
                            <a:schemeClr val="tx1"/>
                          </a:solidFill>
                        </a:rPr>
                        <a:t>Effectiveness of control environment</a:t>
                      </a:r>
                    </a:p>
                  </a:txBody>
                  <a:tcPr marL="72000" marR="0" marT="0" marB="0" anchor="ctr">
                    <a:lnB w="3175" cap="flat" cmpd="sng" algn="ctr">
                      <a:solidFill>
                        <a:schemeClr val="accent1"/>
                      </a:solidFill>
                      <a:prstDash val="solid"/>
                      <a:round/>
                      <a:headEnd type="none" w="med" len="med"/>
                      <a:tailEnd type="none" w="med" len="med"/>
                    </a:lnB>
                    <a:solidFill>
                      <a:srgbClr val="F2C249"/>
                    </a:solidFill>
                  </a:tcPr>
                </a:tc>
                <a:tc hMerge="1">
                  <a:txBody>
                    <a:bodyPr/>
                    <a:lstStyle/>
                    <a:p>
                      <a:pPr algn="r"/>
                      <a:r>
                        <a:rPr lang="en-GB" sz="700" b="0">
                          <a:solidFill>
                            <a:schemeClr val="tx1"/>
                          </a:solidFill>
                        </a:rPr>
                        <a:t>1</a:t>
                      </a:r>
                    </a:p>
                  </a:txBody>
                  <a:tcPr marL="0" marR="72000" marT="0" marB="0" anchor="ctr">
                    <a:lnL w="3175" cap="flat" cmpd="sng" algn="ctr">
                      <a:solidFill>
                        <a:schemeClr val="accent1"/>
                      </a:solidFill>
                      <a:prstDash val="solid"/>
                      <a:round/>
                      <a:headEnd type="none" w="med" len="med"/>
                      <a:tailEnd type="none" w="med" len="med"/>
                    </a:lnL>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47966047"/>
                  </a:ext>
                </a:extLst>
              </a:tr>
              <a:tr h="233968">
                <a:tc>
                  <a:txBody>
                    <a:bodyPr/>
                    <a:lstStyle/>
                    <a:p>
                      <a:r>
                        <a:rPr lang="en-GB" sz="1200">
                          <a:solidFill>
                            <a:schemeClr val="tx1"/>
                          </a:solidFill>
                        </a:rPr>
                        <a:t>Segmentation</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a:solidFill>
                            <a:schemeClr val="bg1"/>
                          </a:solidFill>
                        </a:rPr>
                        <a:t>Effective</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5679261"/>
                  </a:ext>
                </a:extLst>
              </a:tr>
              <a:tr h="233968">
                <a:tc>
                  <a:txBody>
                    <a:bodyPr/>
                    <a:lstStyle/>
                    <a:p>
                      <a:r>
                        <a:rPr lang="en-GB" sz="1200">
                          <a:solidFill>
                            <a:schemeClr val="tx1"/>
                          </a:solidFill>
                        </a:rPr>
                        <a:t>IPS / IDS</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a:solidFill>
                            <a:schemeClr val="bg1"/>
                          </a:solidFill>
                        </a:rPr>
                        <a:t>Ineffective</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95360637"/>
                  </a:ext>
                </a:extLst>
              </a:tr>
              <a:tr h="233968">
                <a:tc>
                  <a:txBody>
                    <a:bodyPr/>
                    <a:lstStyle/>
                    <a:p>
                      <a:r>
                        <a:rPr lang="en-GB" sz="1200" dirty="0">
                          <a:solidFill>
                            <a:schemeClr val="tx1"/>
                          </a:solidFill>
                        </a:rPr>
                        <a:t>IAM Controls</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Partially effective</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88727916"/>
                  </a:ext>
                </a:extLst>
              </a:tr>
              <a:tr h="233968">
                <a:tc>
                  <a:txBody>
                    <a:bodyPr/>
                    <a:lstStyle/>
                    <a:p>
                      <a:r>
                        <a:rPr lang="en-GB" sz="1200" dirty="0">
                          <a:solidFill>
                            <a:schemeClr val="tx1"/>
                          </a:solidFill>
                        </a:rPr>
                        <a:t>Patch management</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Ineffective</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06463929"/>
                  </a:ext>
                </a:extLst>
              </a:tr>
              <a:tr h="233968">
                <a:tc>
                  <a:txBody>
                    <a:bodyPr/>
                    <a:lstStyle/>
                    <a:p>
                      <a:r>
                        <a:rPr lang="en-GB" sz="1200" dirty="0">
                          <a:solidFill>
                            <a:schemeClr val="tx1"/>
                          </a:solidFill>
                        </a:rPr>
                        <a:t>MFA</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Ineffective</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43567991"/>
                  </a:ext>
                </a:extLst>
              </a:tr>
              <a:tr h="233968">
                <a:tc>
                  <a:txBody>
                    <a:bodyPr/>
                    <a:lstStyle/>
                    <a:p>
                      <a:r>
                        <a:rPr lang="en-GB" sz="1200">
                          <a:solidFill>
                            <a:schemeClr val="tx1"/>
                          </a:solidFill>
                        </a:rPr>
                        <a:t>Transport security</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Effective</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5017009"/>
                  </a:ext>
                </a:extLst>
              </a:tr>
            </a:tbl>
          </a:graphicData>
        </a:graphic>
      </p:graphicFrame>
      <p:sp>
        <p:nvSpPr>
          <p:cNvPr id="33" name="Rectangle 32">
            <a:extLst>
              <a:ext uri="{FF2B5EF4-FFF2-40B4-BE49-F238E27FC236}">
                <a16:creationId xmlns:a16="http://schemas.microsoft.com/office/drawing/2014/main" id="{6BAD8C00-160D-9889-FA4A-1E0D5ED1FE36}"/>
              </a:ext>
            </a:extLst>
          </p:cNvPr>
          <p:cNvSpPr/>
          <p:nvPr/>
        </p:nvSpPr>
        <p:spPr>
          <a:xfrm>
            <a:off x="6902363" y="1482429"/>
            <a:ext cx="3963507" cy="3798002"/>
          </a:xfrm>
          <a:prstGeom prst="rect">
            <a:avLst/>
          </a:prstGeom>
          <a:noFill/>
          <a:ln>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34" name="TextBox 33">
            <a:extLst>
              <a:ext uri="{FF2B5EF4-FFF2-40B4-BE49-F238E27FC236}">
                <a16:creationId xmlns:a16="http://schemas.microsoft.com/office/drawing/2014/main" id="{EF4FBA0A-3F72-5005-43E1-05CF8CEB8E83}"/>
              </a:ext>
            </a:extLst>
          </p:cNvPr>
          <p:cNvSpPr txBox="1"/>
          <p:nvPr/>
        </p:nvSpPr>
        <p:spPr>
          <a:xfrm>
            <a:off x="6913460" y="1590172"/>
            <a:ext cx="3963507" cy="369332"/>
          </a:xfrm>
          <a:prstGeom prst="rect">
            <a:avLst/>
          </a:prstGeom>
          <a:noFill/>
        </p:spPr>
        <p:txBody>
          <a:bodyPr wrap="square">
            <a:spAutoFit/>
          </a:bodyPr>
          <a:lstStyle>
            <a:defPPr>
              <a:defRPr lang="en-US"/>
            </a:defPPr>
            <a:lvl1pPr algn="ctr">
              <a:defRPr b="1">
                <a:solidFill>
                  <a:schemeClr val="bg1">
                    <a:lumMod val="75000"/>
                  </a:schemeClr>
                </a:solidFill>
              </a:defRPr>
            </a:lvl1pPr>
          </a:lstStyle>
          <a:p>
            <a:r>
              <a:rPr lang="fr-CH" dirty="0" err="1">
                <a:solidFill>
                  <a:schemeClr val="bg1"/>
                </a:solidFill>
              </a:rPr>
              <a:t>Vulnerability</a:t>
            </a:r>
            <a:endParaRPr lang="en-US" dirty="0">
              <a:solidFill>
                <a:schemeClr val="bg1"/>
              </a:solidFill>
            </a:endParaRPr>
          </a:p>
        </p:txBody>
      </p:sp>
      <p:sp>
        <p:nvSpPr>
          <p:cNvPr id="35" name="Rectangle 34">
            <a:extLst>
              <a:ext uri="{FF2B5EF4-FFF2-40B4-BE49-F238E27FC236}">
                <a16:creationId xmlns:a16="http://schemas.microsoft.com/office/drawing/2014/main" id="{B9161A5E-B7E3-BFB0-CF81-E9F78C805DB6}"/>
              </a:ext>
            </a:extLst>
          </p:cNvPr>
          <p:cNvSpPr/>
          <p:nvPr/>
        </p:nvSpPr>
        <p:spPr>
          <a:xfrm>
            <a:off x="7170570" y="3769897"/>
            <a:ext cx="3384238" cy="132638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pPr algn="ctr"/>
            <a:endParaRPr lang="en-US" sz="1400" b="1" dirty="0">
              <a:solidFill>
                <a:schemeClr val="bg1"/>
              </a:solidFill>
            </a:endParaRPr>
          </a:p>
          <a:p>
            <a:pPr algn="ctr"/>
            <a:r>
              <a:rPr lang="en-US" sz="1400" b="1" dirty="0">
                <a:solidFill>
                  <a:schemeClr val="bg1"/>
                </a:solidFill>
              </a:rPr>
              <a:t>Minimum</a:t>
            </a:r>
            <a:r>
              <a:rPr lang="en-US" sz="1400" dirty="0">
                <a:solidFill>
                  <a:schemeClr val="bg1"/>
                </a:solidFill>
              </a:rPr>
              <a:t> is </a:t>
            </a:r>
            <a:r>
              <a:rPr lang="en-US" sz="1400" b="1" dirty="0">
                <a:solidFill>
                  <a:schemeClr val="bg1"/>
                </a:solidFill>
              </a:rPr>
              <a:t>40%</a:t>
            </a:r>
          </a:p>
          <a:p>
            <a:pPr algn="ctr"/>
            <a:endParaRPr lang="en-US" sz="1400" dirty="0">
              <a:solidFill>
                <a:schemeClr val="bg1"/>
              </a:solidFill>
            </a:endParaRPr>
          </a:p>
          <a:p>
            <a:pPr algn="ctr"/>
            <a:r>
              <a:rPr lang="en-US" sz="1400" b="1" dirty="0">
                <a:solidFill>
                  <a:schemeClr val="bg1"/>
                </a:solidFill>
              </a:rPr>
              <a:t>Most Likely </a:t>
            </a:r>
            <a:r>
              <a:rPr lang="en-US" sz="1400" dirty="0">
                <a:solidFill>
                  <a:schemeClr val="bg1"/>
                </a:solidFill>
              </a:rPr>
              <a:t>is </a:t>
            </a:r>
            <a:r>
              <a:rPr lang="en-US" sz="1400" b="1" dirty="0">
                <a:solidFill>
                  <a:schemeClr val="bg1"/>
                </a:solidFill>
              </a:rPr>
              <a:t>60%</a:t>
            </a:r>
          </a:p>
          <a:p>
            <a:pPr algn="ctr"/>
            <a:endParaRPr lang="en-US" sz="1400" dirty="0">
              <a:solidFill>
                <a:schemeClr val="bg1"/>
              </a:solidFill>
            </a:endParaRPr>
          </a:p>
          <a:p>
            <a:pPr algn="ctr"/>
            <a:r>
              <a:rPr lang="en-US" sz="1400" b="1" dirty="0">
                <a:solidFill>
                  <a:schemeClr val="bg1"/>
                </a:solidFill>
              </a:rPr>
              <a:t>Maximum</a:t>
            </a:r>
            <a:r>
              <a:rPr lang="en-US" sz="1400" dirty="0">
                <a:solidFill>
                  <a:schemeClr val="bg1"/>
                </a:solidFill>
              </a:rPr>
              <a:t> is </a:t>
            </a:r>
            <a:r>
              <a:rPr lang="en-US" sz="1400" b="1" dirty="0">
                <a:solidFill>
                  <a:schemeClr val="bg1"/>
                </a:solidFill>
              </a:rPr>
              <a:t>80%</a:t>
            </a:r>
          </a:p>
        </p:txBody>
      </p:sp>
      <p:sp>
        <p:nvSpPr>
          <p:cNvPr id="36" name="Rectangle 35">
            <a:extLst>
              <a:ext uri="{FF2B5EF4-FFF2-40B4-BE49-F238E27FC236}">
                <a16:creationId xmlns:a16="http://schemas.microsoft.com/office/drawing/2014/main" id="{3261F1D6-C6E9-2BC2-946E-297932AB4135}"/>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37" name="TextBox 36">
            <a:extLst>
              <a:ext uri="{FF2B5EF4-FFF2-40B4-BE49-F238E27FC236}">
                <a16:creationId xmlns:a16="http://schemas.microsoft.com/office/drawing/2014/main" id="{5636E1E7-0E0A-3E4A-2D3F-EFDA7A86040A}"/>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availability of the manufacturing lines caused by external threat (via phishing)</a:t>
            </a:r>
            <a:endParaRPr lang="de-DE" dirty="0"/>
          </a:p>
        </p:txBody>
      </p:sp>
      <p:sp>
        <p:nvSpPr>
          <p:cNvPr id="38" name="Rectangle 37">
            <a:extLst>
              <a:ext uri="{FF2B5EF4-FFF2-40B4-BE49-F238E27FC236}">
                <a16:creationId xmlns:a16="http://schemas.microsoft.com/office/drawing/2014/main" id="{5B4769F4-CBB1-19D7-2454-0EE5465AE009}"/>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spTree>
    <p:extLst>
      <p:ext uri="{BB962C8B-B14F-4D97-AF65-F5344CB8AC3E}">
        <p14:creationId xmlns:p14="http://schemas.microsoft.com/office/powerpoint/2010/main" val="282055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Manuf. use case –</a:t>
            </a:r>
            <a:r>
              <a:rPr lang="en-US" dirty="0">
                <a:solidFill>
                  <a:srgbClr val="FFD466"/>
                </a:solidFill>
              </a:rPr>
              <a:t> </a:t>
            </a:r>
            <a:r>
              <a:rPr lang="en-US" dirty="0">
                <a:solidFill>
                  <a:srgbClr val="ECB64F"/>
                </a:solidFill>
              </a:rPr>
              <a:t>Understand the process</a:t>
            </a:r>
          </a:p>
        </p:txBody>
      </p:sp>
      <p:pic>
        <p:nvPicPr>
          <p:cNvPr id="31" name="Content Placeholder 30" descr="A drawing of a machine&#10;&#10;Description automatically generated with low confidence">
            <a:extLst>
              <a:ext uri="{FF2B5EF4-FFF2-40B4-BE49-F238E27FC236}">
                <a16:creationId xmlns:a16="http://schemas.microsoft.com/office/drawing/2014/main" id="{0BAF8ACF-578B-C8F2-C4DD-54C987DC8ADA}"/>
              </a:ext>
            </a:extLst>
          </p:cNvPr>
          <p:cNvPicPr>
            <a:picLocks noGrp="1" noChangeAspect="1"/>
          </p:cNvPicPr>
          <p:nvPr>
            <p:ph idx="1"/>
          </p:nvPr>
        </p:nvPicPr>
        <p:blipFill>
          <a:blip r:embed="rId3"/>
          <a:stretch>
            <a:fillRect/>
          </a:stretch>
        </p:blipFill>
        <p:spPr>
          <a:xfrm>
            <a:off x="3454636" y="1926728"/>
            <a:ext cx="1900684" cy="2188072"/>
          </a:xfrm>
        </p:spPr>
      </p:pic>
      <p:pic>
        <p:nvPicPr>
          <p:cNvPr id="34" name="Picture 33" descr="A drawing of a wheel&#10;&#10;Description automatically generated with medium confidence">
            <a:extLst>
              <a:ext uri="{FF2B5EF4-FFF2-40B4-BE49-F238E27FC236}">
                <a16:creationId xmlns:a16="http://schemas.microsoft.com/office/drawing/2014/main" id="{0DCCA916-A7D4-E145-F0C7-EC2D17E07326}"/>
              </a:ext>
            </a:extLst>
          </p:cNvPr>
          <p:cNvPicPr>
            <a:picLocks noChangeAspect="1"/>
          </p:cNvPicPr>
          <p:nvPr/>
        </p:nvPicPr>
        <p:blipFill>
          <a:blip r:embed="rId4"/>
          <a:stretch>
            <a:fillRect/>
          </a:stretch>
        </p:blipFill>
        <p:spPr>
          <a:xfrm>
            <a:off x="951045" y="1816808"/>
            <a:ext cx="2130658" cy="2482464"/>
          </a:xfrm>
          <a:prstGeom prst="rect">
            <a:avLst/>
          </a:prstGeom>
        </p:spPr>
      </p:pic>
      <p:pic>
        <p:nvPicPr>
          <p:cNvPr id="36" name="Picture 35" descr="A picture containing text, sketch, drawing, design&#10;&#10;Description automatically generated">
            <a:extLst>
              <a:ext uri="{FF2B5EF4-FFF2-40B4-BE49-F238E27FC236}">
                <a16:creationId xmlns:a16="http://schemas.microsoft.com/office/drawing/2014/main" id="{4FEFAF73-E935-9421-CD60-0746692D61DC}"/>
              </a:ext>
            </a:extLst>
          </p:cNvPr>
          <p:cNvPicPr>
            <a:picLocks noChangeAspect="1"/>
          </p:cNvPicPr>
          <p:nvPr/>
        </p:nvPicPr>
        <p:blipFill>
          <a:blip r:embed="rId5"/>
          <a:stretch>
            <a:fillRect/>
          </a:stretch>
        </p:blipFill>
        <p:spPr>
          <a:xfrm>
            <a:off x="5921644" y="1850971"/>
            <a:ext cx="1787659" cy="1963767"/>
          </a:xfrm>
          <a:prstGeom prst="rect">
            <a:avLst/>
          </a:prstGeom>
        </p:spPr>
      </p:pic>
      <p:sp>
        <p:nvSpPr>
          <p:cNvPr id="38" name="Rounded Rectangle 37">
            <a:extLst>
              <a:ext uri="{FF2B5EF4-FFF2-40B4-BE49-F238E27FC236}">
                <a16:creationId xmlns:a16="http://schemas.microsoft.com/office/drawing/2014/main" id="{40373FAB-3235-3B96-82E1-7ABFB55E9F63}"/>
              </a:ext>
            </a:extLst>
          </p:cNvPr>
          <p:cNvSpPr/>
          <p:nvPr/>
        </p:nvSpPr>
        <p:spPr>
          <a:xfrm>
            <a:off x="931026" y="1752586"/>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pic>
        <p:nvPicPr>
          <p:cNvPr id="39" name="Picture 38">
            <a:extLst>
              <a:ext uri="{FF2B5EF4-FFF2-40B4-BE49-F238E27FC236}">
                <a16:creationId xmlns:a16="http://schemas.microsoft.com/office/drawing/2014/main" id="{738CEF30-94FA-DD60-E811-FFBC7ABA593C}"/>
              </a:ext>
            </a:extLst>
          </p:cNvPr>
          <p:cNvPicPr>
            <a:picLocks noChangeAspect="1"/>
          </p:cNvPicPr>
          <p:nvPr/>
        </p:nvPicPr>
        <p:blipFill>
          <a:blip r:embed="rId6"/>
          <a:stretch>
            <a:fillRect/>
          </a:stretch>
        </p:blipFill>
        <p:spPr>
          <a:xfrm>
            <a:off x="8542020" y="1749947"/>
            <a:ext cx="1927759" cy="2279888"/>
          </a:xfrm>
          <a:prstGeom prst="rect">
            <a:avLst/>
          </a:prstGeom>
          <a:ln>
            <a:noFill/>
          </a:ln>
        </p:spPr>
      </p:pic>
      <p:sp>
        <p:nvSpPr>
          <p:cNvPr id="41" name="Rounded Rectangle 40">
            <a:extLst>
              <a:ext uri="{FF2B5EF4-FFF2-40B4-BE49-F238E27FC236}">
                <a16:creationId xmlns:a16="http://schemas.microsoft.com/office/drawing/2014/main" id="{E35B3878-7EA6-D53E-D47D-76F28D95811A}"/>
              </a:ext>
            </a:extLst>
          </p:cNvPr>
          <p:cNvSpPr/>
          <p:nvPr/>
        </p:nvSpPr>
        <p:spPr>
          <a:xfrm>
            <a:off x="3303366" y="1752586"/>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43" name="Rounded Rectangle 42">
            <a:extLst>
              <a:ext uri="{FF2B5EF4-FFF2-40B4-BE49-F238E27FC236}">
                <a16:creationId xmlns:a16="http://schemas.microsoft.com/office/drawing/2014/main" id="{C8BD3160-C07F-AC1A-F1A6-B9626F324DF9}"/>
              </a:ext>
            </a:extLst>
          </p:cNvPr>
          <p:cNvSpPr/>
          <p:nvPr/>
        </p:nvSpPr>
        <p:spPr>
          <a:xfrm>
            <a:off x="5717340" y="1749948"/>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44" name="Rounded Rectangle 43">
            <a:extLst>
              <a:ext uri="{FF2B5EF4-FFF2-40B4-BE49-F238E27FC236}">
                <a16:creationId xmlns:a16="http://schemas.microsoft.com/office/drawing/2014/main" id="{15D01520-3F78-8A22-552F-287EFA2842E5}"/>
              </a:ext>
            </a:extLst>
          </p:cNvPr>
          <p:cNvSpPr/>
          <p:nvPr/>
        </p:nvSpPr>
        <p:spPr>
          <a:xfrm>
            <a:off x="8144753" y="1749947"/>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51" name="Rectangle 50">
            <a:extLst>
              <a:ext uri="{FF2B5EF4-FFF2-40B4-BE49-F238E27FC236}">
                <a16:creationId xmlns:a16="http://schemas.microsoft.com/office/drawing/2014/main" id="{175D60C1-C384-A675-7CCB-1C5851AD8C40}"/>
              </a:ext>
            </a:extLst>
          </p:cNvPr>
          <p:cNvSpPr/>
          <p:nvPr/>
        </p:nvSpPr>
        <p:spPr>
          <a:xfrm>
            <a:off x="1071107"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Manufacturing of individual pieces</a:t>
            </a:r>
          </a:p>
        </p:txBody>
      </p:sp>
      <p:sp>
        <p:nvSpPr>
          <p:cNvPr id="52" name="Rectangle 51">
            <a:extLst>
              <a:ext uri="{FF2B5EF4-FFF2-40B4-BE49-F238E27FC236}">
                <a16:creationId xmlns:a16="http://schemas.microsoft.com/office/drawing/2014/main" id="{354CF9DA-FAAE-6727-A9C0-C42D5772C3A1}"/>
              </a:ext>
            </a:extLst>
          </p:cNvPr>
          <p:cNvSpPr/>
          <p:nvPr/>
        </p:nvSpPr>
        <p:spPr>
          <a:xfrm>
            <a:off x="3455611"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Caliber assembly</a:t>
            </a:r>
          </a:p>
        </p:txBody>
      </p:sp>
      <p:sp>
        <p:nvSpPr>
          <p:cNvPr id="53" name="Rectangle 52">
            <a:extLst>
              <a:ext uri="{FF2B5EF4-FFF2-40B4-BE49-F238E27FC236}">
                <a16:creationId xmlns:a16="http://schemas.microsoft.com/office/drawing/2014/main" id="{CE56CD3F-63E5-1F92-C9DF-9DD0CF795CCB}"/>
              </a:ext>
            </a:extLst>
          </p:cNvPr>
          <p:cNvSpPr/>
          <p:nvPr/>
        </p:nvSpPr>
        <p:spPr>
          <a:xfrm>
            <a:off x="5882194"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Chronometry</a:t>
            </a:r>
          </a:p>
        </p:txBody>
      </p:sp>
      <p:sp>
        <p:nvSpPr>
          <p:cNvPr id="54" name="Rectangle 53">
            <a:extLst>
              <a:ext uri="{FF2B5EF4-FFF2-40B4-BE49-F238E27FC236}">
                <a16:creationId xmlns:a16="http://schemas.microsoft.com/office/drawing/2014/main" id="{CDFB95FC-5ECC-7883-4C13-CB51D5DFC0E8}"/>
              </a:ext>
            </a:extLst>
          </p:cNvPr>
          <p:cNvSpPr/>
          <p:nvPr/>
        </p:nvSpPr>
        <p:spPr>
          <a:xfrm>
            <a:off x="8261510" y="4073929"/>
            <a:ext cx="1794079"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Encasement</a:t>
            </a:r>
          </a:p>
        </p:txBody>
      </p:sp>
      <p:pic>
        <p:nvPicPr>
          <p:cNvPr id="3" name="Graphic 2" descr="Badge 4 with solid fill">
            <a:extLst>
              <a:ext uri="{FF2B5EF4-FFF2-40B4-BE49-F238E27FC236}">
                <a16:creationId xmlns:a16="http://schemas.microsoft.com/office/drawing/2014/main" id="{FBC452F6-B5B0-CE3E-9EB7-557A32C55E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31314" y="1764585"/>
            <a:ext cx="679054" cy="679054"/>
          </a:xfrm>
          <a:prstGeom prst="rect">
            <a:avLst/>
          </a:prstGeom>
        </p:spPr>
      </p:pic>
      <p:pic>
        <p:nvPicPr>
          <p:cNvPr id="5" name="Graphic 4" descr="Badge 3 with solid fill">
            <a:extLst>
              <a:ext uri="{FF2B5EF4-FFF2-40B4-BE49-F238E27FC236}">
                <a16:creationId xmlns:a16="http://schemas.microsoft.com/office/drawing/2014/main" id="{495B446C-4096-AB4C-93FA-BC681450B5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5164" y="1749947"/>
            <a:ext cx="679054" cy="679054"/>
          </a:xfrm>
          <a:prstGeom prst="rect">
            <a:avLst/>
          </a:prstGeom>
        </p:spPr>
      </p:pic>
      <p:pic>
        <p:nvPicPr>
          <p:cNvPr id="7" name="Graphic 6" descr="Badge with solid fill">
            <a:extLst>
              <a:ext uri="{FF2B5EF4-FFF2-40B4-BE49-F238E27FC236}">
                <a16:creationId xmlns:a16="http://schemas.microsoft.com/office/drawing/2014/main" id="{E3FC165C-F1CC-CAB8-7AFE-4A36641BDF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35677" y="1765740"/>
            <a:ext cx="679054" cy="679054"/>
          </a:xfrm>
          <a:prstGeom prst="rect">
            <a:avLst/>
          </a:prstGeom>
        </p:spPr>
      </p:pic>
      <p:pic>
        <p:nvPicPr>
          <p:cNvPr id="10" name="Graphic 9" descr="Badge 1 with solid fill">
            <a:extLst>
              <a:ext uri="{FF2B5EF4-FFF2-40B4-BE49-F238E27FC236}">
                <a16:creationId xmlns:a16="http://schemas.microsoft.com/office/drawing/2014/main" id="{45079F09-2390-9DA7-6C52-2C8F912DA92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6321" y="1772117"/>
            <a:ext cx="679054" cy="679054"/>
          </a:xfrm>
          <a:prstGeom prst="rect">
            <a:avLst/>
          </a:prstGeom>
        </p:spPr>
      </p:pic>
      <p:sp>
        <p:nvSpPr>
          <p:cNvPr id="2" name="Rectangle 1">
            <a:extLst>
              <a:ext uri="{FF2B5EF4-FFF2-40B4-BE49-F238E27FC236}">
                <a16:creationId xmlns:a16="http://schemas.microsoft.com/office/drawing/2014/main" id="{5EEDAC4A-E068-AFD3-557B-7C0978EE0EDE}"/>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4" name="TextBox 3">
            <a:extLst>
              <a:ext uri="{FF2B5EF4-FFF2-40B4-BE49-F238E27FC236}">
                <a16:creationId xmlns:a16="http://schemas.microsoft.com/office/drawing/2014/main" id="{21D185E8-E5C9-6497-9B13-EE2373ED1E22}"/>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availability of the manufacturing lines caused by external threat (via phishing)</a:t>
            </a:r>
            <a:endParaRPr lang="de-DE" dirty="0"/>
          </a:p>
        </p:txBody>
      </p:sp>
      <p:sp>
        <p:nvSpPr>
          <p:cNvPr id="6" name="Rectangle 5">
            <a:extLst>
              <a:ext uri="{FF2B5EF4-FFF2-40B4-BE49-F238E27FC236}">
                <a16:creationId xmlns:a16="http://schemas.microsoft.com/office/drawing/2014/main" id="{3A9F3176-3932-D6D1-7190-B1DCD552C3F3}"/>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spTree>
    <p:extLst>
      <p:ext uri="{BB962C8B-B14F-4D97-AF65-F5344CB8AC3E}">
        <p14:creationId xmlns:p14="http://schemas.microsoft.com/office/powerpoint/2010/main" val="138721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3A2D-0EE1-3261-69B4-DA5D9916228F}"/>
              </a:ext>
            </a:extLst>
          </p:cNvPr>
          <p:cNvSpPr>
            <a:spLocks noGrp="1"/>
          </p:cNvSpPr>
          <p:nvPr>
            <p:ph type="title"/>
          </p:nvPr>
        </p:nvSpPr>
        <p:spPr/>
        <p:txBody>
          <a:bodyPr/>
          <a:lstStyle/>
          <a:p>
            <a:r>
              <a:rPr lang="en-US" dirty="0"/>
              <a:t>Manuf. use case – </a:t>
            </a:r>
            <a:r>
              <a:rPr lang="en-US" dirty="0">
                <a:solidFill>
                  <a:srgbClr val="ECB64F"/>
                </a:solidFill>
              </a:rPr>
              <a:t>Understand the process</a:t>
            </a:r>
            <a:endParaRPr lang="en-US" dirty="0"/>
          </a:p>
        </p:txBody>
      </p:sp>
      <p:sp>
        <p:nvSpPr>
          <p:cNvPr id="4" name="Slide Number Placeholder 3">
            <a:extLst>
              <a:ext uri="{FF2B5EF4-FFF2-40B4-BE49-F238E27FC236}">
                <a16:creationId xmlns:a16="http://schemas.microsoft.com/office/drawing/2014/main" id="{0E8178E1-9920-0371-03A6-37D1CE875BA3}"/>
              </a:ext>
            </a:extLst>
          </p:cNvPr>
          <p:cNvSpPr>
            <a:spLocks noGrp="1"/>
          </p:cNvSpPr>
          <p:nvPr>
            <p:ph type="sldNum" sz="quarter" idx="12"/>
          </p:nvPr>
        </p:nvSpPr>
        <p:spPr/>
        <p:txBody>
          <a:bodyPr/>
          <a:lstStyle/>
          <a:p>
            <a:fld id="{E96F7B27-699C-F048-A4E3-8E879A8DCBDA}" type="slidenum">
              <a:rPr lang="en-US" smtClean="0"/>
              <a:pPr/>
              <a:t>13</a:t>
            </a:fld>
            <a:endParaRPr lang="en-US" dirty="0"/>
          </a:p>
        </p:txBody>
      </p:sp>
      <p:pic>
        <p:nvPicPr>
          <p:cNvPr id="6" name="Content Placeholder 30" descr="A drawing of a machine&#10;&#10;Description automatically generated with low confidence">
            <a:extLst>
              <a:ext uri="{FF2B5EF4-FFF2-40B4-BE49-F238E27FC236}">
                <a16:creationId xmlns:a16="http://schemas.microsoft.com/office/drawing/2014/main" id="{A371A602-0701-0E9A-F062-5931D1128733}"/>
              </a:ext>
            </a:extLst>
          </p:cNvPr>
          <p:cNvPicPr>
            <a:picLocks noChangeAspect="1"/>
          </p:cNvPicPr>
          <p:nvPr/>
        </p:nvPicPr>
        <p:blipFill>
          <a:blip r:embed="rId3"/>
          <a:stretch>
            <a:fillRect/>
          </a:stretch>
        </p:blipFill>
        <p:spPr>
          <a:xfrm>
            <a:off x="3454636" y="1926728"/>
            <a:ext cx="1900684" cy="2188072"/>
          </a:xfrm>
          <a:prstGeom prst="rect">
            <a:avLst/>
          </a:prstGeom>
        </p:spPr>
      </p:pic>
      <p:pic>
        <p:nvPicPr>
          <p:cNvPr id="7" name="Picture 6" descr="A drawing of a wheel&#10;&#10;Description automatically generated with medium confidence">
            <a:extLst>
              <a:ext uri="{FF2B5EF4-FFF2-40B4-BE49-F238E27FC236}">
                <a16:creationId xmlns:a16="http://schemas.microsoft.com/office/drawing/2014/main" id="{1A45BCE1-6512-7184-6BB7-7188CBAA8E0F}"/>
              </a:ext>
            </a:extLst>
          </p:cNvPr>
          <p:cNvPicPr>
            <a:picLocks noChangeAspect="1"/>
          </p:cNvPicPr>
          <p:nvPr/>
        </p:nvPicPr>
        <p:blipFill>
          <a:blip r:embed="rId4"/>
          <a:stretch>
            <a:fillRect/>
          </a:stretch>
        </p:blipFill>
        <p:spPr>
          <a:xfrm>
            <a:off x="951045" y="1816808"/>
            <a:ext cx="2130658" cy="2482464"/>
          </a:xfrm>
          <a:prstGeom prst="rect">
            <a:avLst/>
          </a:prstGeom>
        </p:spPr>
      </p:pic>
      <p:pic>
        <p:nvPicPr>
          <p:cNvPr id="8" name="Picture 7" descr="A picture containing text, sketch, drawing, design&#10;&#10;Description automatically generated">
            <a:extLst>
              <a:ext uri="{FF2B5EF4-FFF2-40B4-BE49-F238E27FC236}">
                <a16:creationId xmlns:a16="http://schemas.microsoft.com/office/drawing/2014/main" id="{63D662FF-2321-1D77-67CA-EB334D3F5A6D}"/>
              </a:ext>
            </a:extLst>
          </p:cNvPr>
          <p:cNvPicPr>
            <a:picLocks noChangeAspect="1"/>
          </p:cNvPicPr>
          <p:nvPr/>
        </p:nvPicPr>
        <p:blipFill>
          <a:blip r:embed="rId5"/>
          <a:stretch>
            <a:fillRect/>
          </a:stretch>
        </p:blipFill>
        <p:spPr>
          <a:xfrm>
            <a:off x="5921644" y="1850971"/>
            <a:ext cx="1787659" cy="1963767"/>
          </a:xfrm>
          <a:prstGeom prst="rect">
            <a:avLst/>
          </a:prstGeom>
        </p:spPr>
      </p:pic>
      <p:sp>
        <p:nvSpPr>
          <p:cNvPr id="9" name="Rounded Rectangle 8">
            <a:extLst>
              <a:ext uri="{FF2B5EF4-FFF2-40B4-BE49-F238E27FC236}">
                <a16:creationId xmlns:a16="http://schemas.microsoft.com/office/drawing/2014/main" id="{F6D4831F-A5A8-77E2-AB40-AE428F238D4C}"/>
              </a:ext>
            </a:extLst>
          </p:cNvPr>
          <p:cNvSpPr/>
          <p:nvPr/>
        </p:nvSpPr>
        <p:spPr>
          <a:xfrm>
            <a:off x="931026" y="1752586"/>
            <a:ext cx="2160000" cy="3175344"/>
          </a:xfrm>
          <a:prstGeom prst="roundRect">
            <a:avLst>
              <a:gd name="adj" fmla="val 5953"/>
            </a:avLst>
          </a:prstGeom>
          <a:solidFill>
            <a:srgbClr val="FFC000">
              <a:alpha val="50196"/>
            </a:srgbClr>
          </a:solid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pic>
        <p:nvPicPr>
          <p:cNvPr id="10" name="Picture 9">
            <a:extLst>
              <a:ext uri="{FF2B5EF4-FFF2-40B4-BE49-F238E27FC236}">
                <a16:creationId xmlns:a16="http://schemas.microsoft.com/office/drawing/2014/main" id="{5D38BE48-6D4C-05DD-66E6-E1EDEC9F496C}"/>
              </a:ext>
            </a:extLst>
          </p:cNvPr>
          <p:cNvPicPr>
            <a:picLocks noChangeAspect="1"/>
          </p:cNvPicPr>
          <p:nvPr/>
        </p:nvPicPr>
        <p:blipFill>
          <a:blip r:embed="rId6"/>
          <a:stretch>
            <a:fillRect/>
          </a:stretch>
        </p:blipFill>
        <p:spPr>
          <a:xfrm>
            <a:off x="8542020" y="1749947"/>
            <a:ext cx="1927759" cy="2279888"/>
          </a:xfrm>
          <a:prstGeom prst="rect">
            <a:avLst/>
          </a:prstGeom>
          <a:ln>
            <a:noFill/>
          </a:ln>
        </p:spPr>
      </p:pic>
      <p:sp>
        <p:nvSpPr>
          <p:cNvPr id="11" name="Rounded Rectangle 10">
            <a:extLst>
              <a:ext uri="{FF2B5EF4-FFF2-40B4-BE49-F238E27FC236}">
                <a16:creationId xmlns:a16="http://schemas.microsoft.com/office/drawing/2014/main" id="{6A2344CF-0254-9EEC-F9D9-19637D703679}"/>
              </a:ext>
            </a:extLst>
          </p:cNvPr>
          <p:cNvSpPr/>
          <p:nvPr/>
        </p:nvSpPr>
        <p:spPr>
          <a:xfrm>
            <a:off x="3303366" y="1752586"/>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2" name="Rounded Rectangle 11">
            <a:extLst>
              <a:ext uri="{FF2B5EF4-FFF2-40B4-BE49-F238E27FC236}">
                <a16:creationId xmlns:a16="http://schemas.microsoft.com/office/drawing/2014/main" id="{93922587-5EA0-1D0D-32AD-144D9DE1E5D1}"/>
              </a:ext>
            </a:extLst>
          </p:cNvPr>
          <p:cNvSpPr/>
          <p:nvPr/>
        </p:nvSpPr>
        <p:spPr>
          <a:xfrm>
            <a:off x="5717340" y="1749948"/>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3" name="Rounded Rectangle 12">
            <a:extLst>
              <a:ext uri="{FF2B5EF4-FFF2-40B4-BE49-F238E27FC236}">
                <a16:creationId xmlns:a16="http://schemas.microsoft.com/office/drawing/2014/main" id="{E9072DAA-E4DF-B635-8637-1CB58E905EAB}"/>
              </a:ext>
            </a:extLst>
          </p:cNvPr>
          <p:cNvSpPr/>
          <p:nvPr/>
        </p:nvSpPr>
        <p:spPr>
          <a:xfrm>
            <a:off x="8144753" y="1749947"/>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4" name="Rectangle 13">
            <a:extLst>
              <a:ext uri="{FF2B5EF4-FFF2-40B4-BE49-F238E27FC236}">
                <a16:creationId xmlns:a16="http://schemas.microsoft.com/office/drawing/2014/main" id="{DFBE223E-D0B8-90E4-3705-5E98284A7833}"/>
              </a:ext>
            </a:extLst>
          </p:cNvPr>
          <p:cNvSpPr/>
          <p:nvPr/>
        </p:nvSpPr>
        <p:spPr>
          <a:xfrm>
            <a:off x="1071107"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Manufacturing of individual pieces</a:t>
            </a:r>
          </a:p>
        </p:txBody>
      </p:sp>
      <p:sp>
        <p:nvSpPr>
          <p:cNvPr id="15" name="Rectangle 14">
            <a:extLst>
              <a:ext uri="{FF2B5EF4-FFF2-40B4-BE49-F238E27FC236}">
                <a16:creationId xmlns:a16="http://schemas.microsoft.com/office/drawing/2014/main" id="{CF97FEC4-AE3F-1C32-6BD0-1F34416B74D3}"/>
              </a:ext>
            </a:extLst>
          </p:cNvPr>
          <p:cNvSpPr/>
          <p:nvPr/>
        </p:nvSpPr>
        <p:spPr>
          <a:xfrm>
            <a:off x="3455611"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Caliber assembly</a:t>
            </a:r>
          </a:p>
        </p:txBody>
      </p:sp>
      <p:sp>
        <p:nvSpPr>
          <p:cNvPr id="16" name="Rectangle 15">
            <a:extLst>
              <a:ext uri="{FF2B5EF4-FFF2-40B4-BE49-F238E27FC236}">
                <a16:creationId xmlns:a16="http://schemas.microsoft.com/office/drawing/2014/main" id="{F59DC714-6D94-07C3-20C5-A476768A8991}"/>
              </a:ext>
            </a:extLst>
          </p:cNvPr>
          <p:cNvSpPr/>
          <p:nvPr/>
        </p:nvSpPr>
        <p:spPr>
          <a:xfrm>
            <a:off x="5882194"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Chronometry</a:t>
            </a:r>
          </a:p>
        </p:txBody>
      </p:sp>
      <p:sp>
        <p:nvSpPr>
          <p:cNvPr id="17" name="Rectangle 16">
            <a:extLst>
              <a:ext uri="{FF2B5EF4-FFF2-40B4-BE49-F238E27FC236}">
                <a16:creationId xmlns:a16="http://schemas.microsoft.com/office/drawing/2014/main" id="{982A5607-2AB2-9089-B77A-9C519106AD91}"/>
              </a:ext>
            </a:extLst>
          </p:cNvPr>
          <p:cNvSpPr/>
          <p:nvPr/>
        </p:nvSpPr>
        <p:spPr>
          <a:xfrm>
            <a:off x="8261510" y="4073929"/>
            <a:ext cx="1794079"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Encasement</a:t>
            </a:r>
          </a:p>
        </p:txBody>
      </p:sp>
      <p:pic>
        <p:nvPicPr>
          <p:cNvPr id="18" name="Graphic 17" descr="Badge 4 with solid fill">
            <a:extLst>
              <a:ext uri="{FF2B5EF4-FFF2-40B4-BE49-F238E27FC236}">
                <a16:creationId xmlns:a16="http://schemas.microsoft.com/office/drawing/2014/main" id="{2D08E5EA-BD6C-CFEF-D4AF-94AFBE95E9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31314" y="1764585"/>
            <a:ext cx="679054" cy="679054"/>
          </a:xfrm>
          <a:prstGeom prst="rect">
            <a:avLst/>
          </a:prstGeom>
        </p:spPr>
      </p:pic>
      <p:pic>
        <p:nvPicPr>
          <p:cNvPr id="19" name="Graphic 18" descr="Badge 3 with solid fill">
            <a:extLst>
              <a:ext uri="{FF2B5EF4-FFF2-40B4-BE49-F238E27FC236}">
                <a16:creationId xmlns:a16="http://schemas.microsoft.com/office/drawing/2014/main" id="{BA9FC27C-7296-AFE1-5E53-00CC2351B3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5164" y="1749947"/>
            <a:ext cx="679054" cy="679054"/>
          </a:xfrm>
          <a:prstGeom prst="rect">
            <a:avLst/>
          </a:prstGeom>
        </p:spPr>
      </p:pic>
      <p:pic>
        <p:nvPicPr>
          <p:cNvPr id="20" name="Graphic 19" descr="Badge with solid fill">
            <a:extLst>
              <a:ext uri="{FF2B5EF4-FFF2-40B4-BE49-F238E27FC236}">
                <a16:creationId xmlns:a16="http://schemas.microsoft.com/office/drawing/2014/main" id="{A3D8791A-5123-A5C3-8F05-A286E1C0EE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35677" y="1765740"/>
            <a:ext cx="679054" cy="679054"/>
          </a:xfrm>
          <a:prstGeom prst="rect">
            <a:avLst/>
          </a:prstGeom>
        </p:spPr>
      </p:pic>
      <p:pic>
        <p:nvPicPr>
          <p:cNvPr id="21" name="Graphic 20" descr="Badge 1 with solid fill">
            <a:extLst>
              <a:ext uri="{FF2B5EF4-FFF2-40B4-BE49-F238E27FC236}">
                <a16:creationId xmlns:a16="http://schemas.microsoft.com/office/drawing/2014/main" id="{50B7CF8A-8FA6-C03A-8863-C8D6CF470AC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6321" y="1772117"/>
            <a:ext cx="679054" cy="679054"/>
          </a:xfrm>
          <a:prstGeom prst="rect">
            <a:avLst/>
          </a:prstGeom>
        </p:spPr>
      </p:pic>
      <p:sp>
        <p:nvSpPr>
          <p:cNvPr id="22" name="Rectangle 21">
            <a:extLst>
              <a:ext uri="{FF2B5EF4-FFF2-40B4-BE49-F238E27FC236}">
                <a16:creationId xmlns:a16="http://schemas.microsoft.com/office/drawing/2014/main" id="{438FB91B-FD12-8923-C54E-1D5508A3DB0E}"/>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23" name="TextBox 22">
            <a:extLst>
              <a:ext uri="{FF2B5EF4-FFF2-40B4-BE49-F238E27FC236}">
                <a16:creationId xmlns:a16="http://schemas.microsoft.com/office/drawing/2014/main" id="{BFFFDFA3-F6E3-EAC2-B3F3-FE1A36DFC51E}"/>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availability of the manufacturing lines caused by external threat (via phishing)</a:t>
            </a:r>
            <a:endParaRPr lang="de-DE" dirty="0"/>
          </a:p>
        </p:txBody>
      </p:sp>
      <p:sp>
        <p:nvSpPr>
          <p:cNvPr id="24" name="Rectangle 23">
            <a:extLst>
              <a:ext uri="{FF2B5EF4-FFF2-40B4-BE49-F238E27FC236}">
                <a16:creationId xmlns:a16="http://schemas.microsoft.com/office/drawing/2014/main" id="{26BB9E4E-8A8B-F1EB-64F8-EFBB617DEA5F}"/>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spTree>
    <p:extLst>
      <p:ext uri="{BB962C8B-B14F-4D97-AF65-F5344CB8AC3E}">
        <p14:creationId xmlns:p14="http://schemas.microsoft.com/office/powerpoint/2010/main" val="156485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3A2D-0EE1-3261-69B4-DA5D9916228F}"/>
              </a:ext>
            </a:extLst>
          </p:cNvPr>
          <p:cNvSpPr>
            <a:spLocks noGrp="1"/>
          </p:cNvSpPr>
          <p:nvPr>
            <p:ph type="title"/>
          </p:nvPr>
        </p:nvSpPr>
        <p:spPr/>
        <p:txBody>
          <a:bodyPr/>
          <a:lstStyle/>
          <a:p>
            <a:r>
              <a:rPr lang="en-US" dirty="0"/>
              <a:t>Manuf. use case – </a:t>
            </a:r>
            <a:r>
              <a:rPr lang="en-US" dirty="0">
                <a:solidFill>
                  <a:srgbClr val="ECB64F"/>
                </a:solidFill>
              </a:rPr>
              <a:t>Understand the process</a:t>
            </a:r>
            <a:endParaRPr lang="en-US" dirty="0"/>
          </a:p>
        </p:txBody>
      </p:sp>
      <p:sp>
        <p:nvSpPr>
          <p:cNvPr id="4" name="Slide Number Placeholder 3">
            <a:extLst>
              <a:ext uri="{FF2B5EF4-FFF2-40B4-BE49-F238E27FC236}">
                <a16:creationId xmlns:a16="http://schemas.microsoft.com/office/drawing/2014/main" id="{0E8178E1-9920-0371-03A6-37D1CE875BA3}"/>
              </a:ext>
            </a:extLst>
          </p:cNvPr>
          <p:cNvSpPr>
            <a:spLocks noGrp="1"/>
          </p:cNvSpPr>
          <p:nvPr>
            <p:ph type="sldNum" sz="quarter" idx="12"/>
          </p:nvPr>
        </p:nvSpPr>
        <p:spPr/>
        <p:txBody>
          <a:bodyPr/>
          <a:lstStyle/>
          <a:p>
            <a:fld id="{E96F7B27-699C-F048-A4E3-8E879A8DCBDA}" type="slidenum">
              <a:rPr lang="en-US" smtClean="0"/>
              <a:pPr/>
              <a:t>14</a:t>
            </a:fld>
            <a:endParaRPr lang="en-US" dirty="0"/>
          </a:p>
        </p:txBody>
      </p:sp>
      <p:pic>
        <p:nvPicPr>
          <p:cNvPr id="6" name="Content Placeholder 30" descr="A drawing of a machine&#10;&#10;Description automatically generated with low confidence">
            <a:extLst>
              <a:ext uri="{FF2B5EF4-FFF2-40B4-BE49-F238E27FC236}">
                <a16:creationId xmlns:a16="http://schemas.microsoft.com/office/drawing/2014/main" id="{A371A602-0701-0E9A-F062-5931D1128733}"/>
              </a:ext>
            </a:extLst>
          </p:cNvPr>
          <p:cNvPicPr>
            <a:picLocks noChangeAspect="1"/>
          </p:cNvPicPr>
          <p:nvPr/>
        </p:nvPicPr>
        <p:blipFill>
          <a:blip r:embed="rId3"/>
          <a:stretch>
            <a:fillRect/>
          </a:stretch>
        </p:blipFill>
        <p:spPr>
          <a:xfrm>
            <a:off x="3454636" y="1926728"/>
            <a:ext cx="1900684" cy="2188072"/>
          </a:xfrm>
          <a:prstGeom prst="rect">
            <a:avLst/>
          </a:prstGeom>
        </p:spPr>
      </p:pic>
      <p:pic>
        <p:nvPicPr>
          <p:cNvPr id="7" name="Picture 6" descr="A drawing of a wheel&#10;&#10;Description automatically generated with medium confidence">
            <a:extLst>
              <a:ext uri="{FF2B5EF4-FFF2-40B4-BE49-F238E27FC236}">
                <a16:creationId xmlns:a16="http://schemas.microsoft.com/office/drawing/2014/main" id="{1A45BCE1-6512-7184-6BB7-7188CBAA8E0F}"/>
              </a:ext>
            </a:extLst>
          </p:cNvPr>
          <p:cNvPicPr>
            <a:picLocks noChangeAspect="1"/>
          </p:cNvPicPr>
          <p:nvPr/>
        </p:nvPicPr>
        <p:blipFill>
          <a:blip r:embed="rId4"/>
          <a:stretch>
            <a:fillRect/>
          </a:stretch>
        </p:blipFill>
        <p:spPr>
          <a:xfrm>
            <a:off x="951045" y="1816808"/>
            <a:ext cx="2130658" cy="2482464"/>
          </a:xfrm>
          <a:prstGeom prst="rect">
            <a:avLst/>
          </a:prstGeom>
        </p:spPr>
      </p:pic>
      <p:pic>
        <p:nvPicPr>
          <p:cNvPr id="8" name="Picture 7" descr="A picture containing text, sketch, drawing, design&#10;&#10;Description automatically generated">
            <a:extLst>
              <a:ext uri="{FF2B5EF4-FFF2-40B4-BE49-F238E27FC236}">
                <a16:creationId xmlns:a16="http://schemas.microsoft.com/office/drawing/2014/main" id="{63D662FF-2321-1D77-67CA-EB334D3F5A6D}"/>
              </a:ext>
            </a:extLst>
          </p:cNvPr>
          <p:cNvPicPr>
            <a:picLocks noChangeAspect="1"/>
          </p:cNvPicPr>
          <p:nvPr/>
        </p:nvPicPr>
        <p:blipFill>
          <a:blip r:embed="rId5"/>
          <a:stretch>
            <a:fillRect/>
          </a:stretch>
        </p:blipFill>
        <p:spPr>
          <a:xfrm>
            <a:off x="5921644" y="1850971"/>
            <a:ext cx="1787659" cy="1963767"/>
          </a:xfrm>
          <a:prstGeom prst="rect">
            <a:avLst/>
          </a:prstGeom>
        </p:spPr>
      </p:pic>
      <p:sp>
        <p:nvSpPr>
          <p:cNvPr id="9" name="Rounded Rectangle 8">
            <a:extLst>
              <a:ext uri="{FF2B5EF4-FFF2-40B4-BE49-F238E27FC236}">
                <a16:creationId xmlns:a16="http://schemas.microsoft.com/office/drawing/2014/main" id="{F6D4831F-A5A8-77E2-AB40-AE428F238D4C}"/>
              </a:ext>
            </a:extLst>
          </p:cNvPr>
          <p:cNvSpPr/>
          <p:nvPr/>
        </p:nvSpPr>
        <p:spPr>
          <a:xfrm>
            <a:off x="931026" y="1752586"/>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pic>
        <p:nvPicPr>
          <p:cNvPr id="10" name="Picture 9">
            <a:extLst>
              <a:ext uri="{FF2B5EF4-FFF2-40B4-BE49-F238E27FC236}">
                <a16:creationId xmlns:a16="http://schemas.microsoft.com/office/drawing/2014/main" id="{5D38BE48-6D4C-05DD-66E6-E1EDEC9F496C}"/>
              </a:ext>
            </a:extLst>
          </p:cNvPr>
          <p:cNvPicPr>
            <a:picLocks noChangeAspect="1"/>
          </p:cNvPicPr>
          <p:nvPr/>
        </p:nvPicPr>
        <p:blipFill>
          <a:blip r:embed="rId6"/>
          <a:stretch>
            <a:fillRect/>
          </a:stretch>
        </p:blipFill>
        <p:spPr>
          <a:xfrm>
            <a:off x="8542020" y="1749947"/>
            <a:ext cx="1927759" cy="2279888"/>
          </a:xfrm>
          <a:prstGeom prst="rect">
            <a:avLst/>
          </a:prstGeom>
          <a:ln>
            <a:noFill/>
          </a:ln>
        </p:spPr>
      </p:pic>
      <p:sp>
        <p:nvSpPr>
          <p:cNvPr id="11" name="Rounded Rectangle 10">
            <a:extLst>
              <a:ext uri="{FF2B5EF4-FFF2-40B4-BE49-F238E27FC236}">
                <a16:creationId xmlns:a16="http://schemas.microsoft.com/office/drawing/2014/main" id="{6A2344CF-0254-9EEC-F9D9-19637D703679}"/>
              </a:ext>
            </a:extLst>
          </p:cNvPr>
          <p:cNvSpPr/>
          <p:nvPr/>
        </p:nvSpPr>
        <p:spPr>
          <a:xfrm>
            <a:off x="3303366" y="1752586"/>
            <a:ext cx="2160000" cy="3175344"/>
          </a:xfrm>
          <a:prstGeom prst="roundRect">
            <a:avLst>
              <a:gd name="adj" fmla="val 5953"/>
            </a:avLst>
          </a:prstGeom>
          <a:solidFill>
            <a:srgbClr val="FFC000">
              <a:alpha val="50196"/>
            </a:srgbClr>
          </a:solid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2" name="Rounded Rectangle 11">
            <a:extLst>
              <a:ext uri="{FF2B5EF4-FFF2-40B4-BE49-F238E27FC236}">
                <a16:creationId xmlns:a16="http://schemas.microsoft.com/office/drawing/2014/main" id="{93922587-5EA0-1D0D-32AD-144D9DE1E5D1}"/>
              </a:ext>
            </a:extLst>
          </p:cNvPr>
          <p:cNvSpPr/>
          <p:nvPr/>
        </p:nvSpPr>
        <p:spPr>
          <a:xfrm>
            <a:off x="5717340" y="1749948"/>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3" name="Rounded Rectangle 12">
            <a:extLst>
              <a:ext uri="{FF2B5EF4-FFF2-40B4-BE49-F238E27FC236}">
                <a16:creationId xmlns:a16="http://schemas.microsoft.com/office/drawing/2014/main" id="{E9072DAA-E4DF-B635-8637-1CB58E905EAB}"/>
              </a:ext>
            </a:extLst>
          </p:cNvPr>
          <p:cNvSpPr/>
          <p:nvPr/>
        </p:nvSpPr>
        <p:spPr>
          <a:xfrm>
            <a:off x="8144753" y="1749947"/>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4" name="Rectangle 13">
            <a:extLst>
              <a:ext uri="{FF2B5EF4-FFF2-40B4-BE49-F238E27FC236}">
                <a16:creationId xmlns:a16="http://schemas.microsoft.com/office/drawing/2014/main" id="{DFBE223E-D0B8-90E4-3705-5E98284A7833}"/>
              </a:ext>
            </a:extLst>
          </p:cNvPr>
          <p:cNvSpPr/>
          <p:nvPr/>
        </p:nvSpPr>
        <p:spPr>
          <a:xfrm>
            <a:off x="1071107"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Manufacturing of individual pieces</a:t>
            </a:r>
          </a:p>
        </p:txBody>
      </p:sp>
      <p:sp>
        <p:nvSpPr>
          <p:cNvPr id="15" name="Rectangle 14">
            <a:extLst>
              <a:ext uri="{FF2B5EF4-FFF2-40B4-BE49-F238E27FC236}">
                <a16:creationId xmlns:a16="http://schemas.microsoft.com/office/drawing/2014/main" id="{CF97FEC4-AE3F-1C32-6BD0-1F34416B74D3}"/>
              </a:ext>
            </a:extLst>
          </p:cNvPr>
          <p:cNvSpPr/>
          <p:nvPr/>
        </p:nvSpPr>
        <p:spPr>
          <a:xfrm>
            <a:off x="3455611"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Caliber assembly</a:t>
            </a:r>
          </a:p>
        </p:txBody>
      </p:sp>
      <p:sp>
        <p:nvSpPr>
          <p:cNvPr id="16" name="Rectangle 15">
            <a:extLst>
              <a:ext uri="{FF2B5EF4-FFF2-40B4-BE49-F238E27FC236}">
                <a16:creationId xmlns:a16="http://schemas.microsoft.com/office/drawing/2014/main" id="{F59DC714-6D94-07C3-20C5-A476768A8991}"/>
              </a:ext>
            </a:extLst>
          </p:cNvPr>
          <p:cNvSpPr/>
          <p:nvPr/>
        </p:nvSpPr>
        <p:spPr>
          <a:xfrm>
            <a:off x="5882194"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Chronometry</a:t>
            </a:r>
          </a:p>
        </p:txBody>
      </p:sp>
      <p:sp>
        <p:nvSpPr>
          <p:cNvPr id="17" name="Rectangle 16">
            <a:extLst>
              <a:ext uri="{FF2B5EF4-FFF2-40B4-BE49-F238E27FC236}">
                <a16:creationId xmlns:a16="http://schemas.microsoft.com/office/drawing/2014/main" id="{982A5607-2AB2-9089-B77A-9C519106AD91}"/>
              </a:ext>
            </a:extLst>
          </p:cNvPr>
          <p:cNvSpPr/>
          <p:nvPr/>
        </p:nvSpPr>
        <p:spPr>
          <a:xfrm>
            <a:off x="8261510" y="4073929"/>
            <a:ext cx="1794079"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Encasement</a:t>
            </a:r>
          </a:p>
        </p:txBody>
      </p:sp>
      <p:pic>
        <p:nvPicPr>
          <p:cNvPr id="18" name="Graphic 17" descr="Badge 4 with solid fill">
            <a:extLst>
              <a:ext uri="{FF2B5EF4-FFF2-40B4-BE49-F238E27FC236}">
                <a16:creationId xmlns:a16="http://schemas.microsoft.com/office/drawing/2014/main" id="{2D08E5EA-BD6C-CFEF-D4AF-94AFBE95E9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31314" y="1764585"/>
            <a:ext cx="679054" cy="679054"/>
          </a:xfrm>
          <a:prstGeom prst="rect">
            <a:avLst/>
          </a:prstGeom>
        </p:spPr>
      </p:pic>
      <p:pic>
        <p:nvPicPr>
          <p:cNvPr id="19" name="Graphic 18" descr="Badge 3 with solid fill">
            <a:extLst>
              <a:ext uri="{FF2B5EF4-FFF2-40B4-BE49-F238E27FC236}">
                <a16:creationId xmlns:a16="http://schemas.microsoft.com/office/drawing/2014/main" id="{BA9FC27C-7296-AFE1-5E53-00CC2351B3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5164" y="1749947"/>
            <a:ext cx="679054" cy="679054"/>
          </a:xfrm>
          <a:prstGeom prst="rect">
            <a:avLst/>
          </a:prstGeom>
        </p:spPr>
      </p:pic>
      <p:pic>
        <p:nvPicPr>
          <p:cNvPr id="20" name="Graphic 19" descr="Badge with solid fill">
            <a:extLst>
              <a:ext uri="{FF2B5EF4-FFF2-40B4-BE49-F238E27FC236}">
                <a16:creationId xmlns:a16="http://schemas.microsoft.com/office/drawing/2014/main" id="{A3D8791A-5123-A5C3-8F05-A286E1C0EE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35677" y="1765740"/>
            <a:ext cx="679054" cy="679054"/>
          </a:xfrm>
          <a:prstGeom prst="rect">
            <a:avLst/>
          </a:prstGeom>
        </p:spPr>
      </p:pic>
      <p:pic>
        <p:nvPicPr>
          <p:cNvPr id="21" name="Graphic 20" descr="Badge 1 with solid fill">
            <a:extLst>
              <a:ext uri="{FF2B5EF4-FFF2-40B4-BE49-F238E27FC236}">
                <a16:creationId xmlns:a16="http://schemas.microsoft.com/office/drawing/2014/main" id="{50B7CF8A-8FA6-C03A-8863-C8D6CF470AC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6321" y="1772117"/>
            <a:ext cx="679054" cy="679054"/>
          </a:xfrm>
          <a:prstGeom prst="rect">
            <a:avLst/>
          </a:prstGeom>
        </p:spPr>
      </p:pic>
      <p:sp>
        <p:nvSpPr>
          <p:cNvPr id="3" name="Rectangle 2">
            <a:extLst>
              <a:ext uri="{FF2B5EF4-FFF2-40B4-BE49-F238E27FC236}">
                <a16:creationId xmlns:a16="http://schemas.microsoft.com/office/drawing/2014/main" id="{CFB16472-FCE9-0B23-525C-7D4FCF2F137E}"/>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22" name="TextBox 21">
            <a:extLst>
              <a:ext uri="{FF2B5EF4-FFF2-40B4-BE49-F238E27FC236}">
                <a16:creationId xmlns:a16="http://schemas.microsoft.com/office/drawing/2014/main" id="{7692B168-0677-F106-363D-48F84DF725A9}"/>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availability of the manufacturing lines caused by external threat (via phishing)</a:t>
            </a:r>
            <a:endParaRPr lang="de-DE" dirty="0"/>
          </a:p>
        </p:txBody>
      </p:sp>
      <p:sp>
        <p:nvSpPr>
          <p:cNvPr id="23" name="Rectangle 22">
            <a:extLst>
              <a:ext uri="{FF2B5EF4-FFF2-40B4-BE49-F238E27FC236}">
                <a16:creationId xmlns:a16="http://schemas.microsoft.com/office/drawing/2014/main" id="{0C054501-85D2-9707-8FD2-2373299416EB}"/>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spTree>
    <p:extLst>
      <p:ext uri="{BB962C8B-B14F-4D97-AF65-F5344CB8AC3E}">
        <p14:creationId xmlns:p14="http://schemas.microsoft.com/office/powerpoint/2010/main" val="315426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3A2D-0EE1-3261-69B4-DA5D9916228F}"/>
              </a:ext>
            </a:extLst>
          </p:cNvPr>
          <p:cNvSpPr>
            <a:spLocks noGrp="1"/>
          </p:cNvSpPr>
          <p:nvPr>
            <p:ph type="title"/>
          </p:nvPr>
        </p:nvSpPr>
        <p:spPr/>
        <p:txBody>
          <a:bodyPr/>
          <a:lstStyle/>
          <a:p>
            <a:r>
              <a:rPr lang="en-US" dirty="0"/>
              <a:t>Manuf. use case – </a:t>
            </a:r>
            <a:r>
              <a:rPr lang="en-US" dirty="0">
                <a:solidFill>
                  <a:srgbClr val="ECB64F"/>
                </a:solidFill>
              </a:rPr>
              <a:t>Understand the process</a:t>
            </a:r>
            <a:endParaRPr lang="en-US" dirty="0"/>
          </a:p>
        </p:txBody>
      </p:sp>
      <p:sp>
        <p:nvSpPr>
          <p:cNvPr id="4" name="Slide Number Placeholder 3">
            <a:extLst>
              <a:ext uri="{FF2B5EF4-FFF2-40B4-BE49-F238E27FC236}">
                <a16:creationId xmlns:a16="http://schemas.microsoft.com/office/drawing/2014/main" id="{0E8178E1-9920-0371-03A6-37D1CE875BA3}"/>
              </a:ext>
            </a:extLst>
          </p:cNvPr>
          <p:cNvSpPr>
            <a:spLocks noGrp="1"/>
          </p:cNvSpPr>
          <p:nvPr>
            <p:ph type="sldNum" sz="quarter" idx="12"/>
          </p:nvPr>
        </p:nvSpPr>
        <p:spPr/>
        <p:txBody>
          <a:bodyPr/>
          <a:lstStyle/>
          <a:p>
            <a:fld id="{E96F7B27-699C-F048-A4E3-8E879A8DCBDA}" type="slidenum">
              <a:rPr lang="en-US" smtClean="0"/>
              <a:pPr/>
              <a:t>15</a:t>
            </a:fld>
            <a:endParaRPr lang="en-US" dirty="0"/>
          </a:p>
        </p:txBody>
      </p:sp>
      <p:pic>
        <p:nvPicPr>
          <p:cNvPr id="6" name="Content Placeholder 30" descr="A drawing of a machine&#10;&#10;Description automatically generated with low confidence">
            <a:extLst>
              <a:ext uri="{FF2B5EF4-FFF2-40B4-BE49-F238E27FC236}">
                <a16:creationId xmlns:a16="http://schemas.microsoft.com/office/drawing/2014/main" id="{A371A602-0701-0E9A-F062-5931D1128733}"/>
              </a:ext>
            </a:extLst>
          </p:cNvPr>
          <p:cNvPicPr>
            <a:picLocks noChangeAspect="1"/>
          </p:cNvPicPr>
          <p:nvPr/>
        </p:nvPicPr>
        <p:blipFill>
          <a:blip r:embed="rId3"/>
          <a:stretch>
            <a:fillRect/>
          </a:stretch>
        </p:blipFill>
        <p:spPr>
          <a:xfrm>
            <a:off x="3454636" y="1926728"/>
            <a:ext cx="1900684" cy="2188072"/>
          </a:xfrm>
          <a:prstGeom prst="rect">
            <a:avLst/>
          </a:prstGeom>
        </p:spPr>
      </p:pic>
      <p:pic>
        <p:nvPicPr>
          <p:cNvPr id="7" name="Picture 6" descr="A drawing of a wheel&#10;&#10;Description automatically generated with medium confidence">
            <a:extLst>
              <a:ext uri="{FF2B5EF4-FFF2-40B4-BE49-F238E27FC236}">
                <a16:creationId xmlns:a16="http://schemas.microsoft.com/office/drawing/2014/main" id="{1A45BCE1-6512-7184-6BB7-7188CBAA8E0F}"/>
              </a:ext>
            </a:extLst>
          </p:cNvPr>
          <p:cNvPicPr>
            <a:picLocks noChangeAspect="1"/>
          </p:cNvPicPr>
          <p:nvPr/>
        </p:nvPicPr>
        <p:blipFill>
          <a:blip r:embed="rId4"/>
          <a:stretch>
            <a:fillRect/>
          </a:stretch>
        </p:blipFill>
        <p:spPr>
          <a:xfrm>
            <a:off x="951045" y="1816808"/>
            <a:ext cx="2130658" cy="2482464"/>
          </a:xfrm>
          <a:prstGeom prst="rect">
            <a:avLst/>
          </a:prstGeom>
        </p:spPr>
      </p:pic>
      <p:pic>
        <p:nvPicPr>
          <p:cNvPr id="8" name="Picture 7" descr="A picture containing text, sketch, drawing, design&#10;&#10;Description automatically generated">
            <a:extLst>
              <a:ext uri="{FF2B5EF4-FFF2-40B4-BE49-F238E27FC236}">
                <a16:creationId xmlns:a16="http://schemas.microsoft.com/office/drawing/2014/main" id="{63D662FF-2321-1D77-67CA-EB334D3F5A6D}"/>
              </a:ext>
            </a:extLst>
          </p:cNvPr>
          <p:cNvPicPr>
            <a:picLocks noChangeAspect="1"/>
          </p:cNvPicPr>
          <p:nvPr/>
        </p:nvPicPr>
        <p:blipFill>
          <a:blip r:embed="rId5"/>
          <a:stretch>
            <a:fillRect/>
          </a:stretch>
        </p:blipFill>
        <p:spPr>
          <a:xfrm>
            <a:off x="5921644" y="1850971"/>
            <a:ext cx="1787659" cy="1963767"/>
          </a:xfrm>
          <a:prstGeom prst="rect">
            <a:avLst/>
          </a:prstGeom>
        </p:spPr>
      </p:pic>
      <p:sp>
        <p:nvSpPr>
          <p:cNvPr id="9" name="Rounded Rectangle 8">
            <a:extLst>
              <a:ext uri="{FF2B5EF4-FFF2-40B4-BE49-F238E27FC236}">
                <a16:creationId xmlns:a16="http://schemas.microsoft.com/office/drawing/2014/main" id="{F6D4831F-A5A8-77E2-AB40-AE428F238D4C}"/>
              </a:ext>
            </a:extLst>
          </p:cNvPr>
          <p:cNvSpPr/>
          <p:nvPr/>
        </p:nvSpPr>
        <p:spPr>
          <a:xfrm>
            <a:off x="931026" y="1752586"/>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pic>
        <p:nvPicPr>
          <p:cNvPr id="10" name="Picture 9">
            <a:extLst>
              <a:ext uri="{FF2B5EF4-FFF2-40B4-BE49-F238E27FC236}">
                <a16:creationId xmlns:a16="http://schemas.microsoft.com/office/drawing/2014/main" id="{5D38BE48-6D4C-05DD-66E6-E1EDEC9F496C}"/>
              </a:ext>
            </a:extLst>
          </p:cNvPr>
          <p:cNvPicPr>
            <a:picLocks noChangeAspect="1"/>
          </p:cNvPicPr>
          <p:nvPr/>
        </p:nvPicPr>
        <p:blipFill>
          <a:blip r:embed="rId6"/>
          <a:stretch>
            <a:fillRect/>
          </a:stretch>
        </p:blipFill>
        <p:spPr>
          <a:xfrm>
            <a:off x="8542020" y="1749947"/>
            <a:ext cx="1927759" cy="2279888"/>
          </a:xfrm>
          <a:prstGeom prst="rect">
            <a:avLst/>
          </a:prstGeom>
          <a:ln>
            <a:noFill/>
          </a:ln>
        </p:spPr>
      </p:pic>
      <p:sp>
        <p:nvSpPr>
          <p:cNvPr id="11" name="Rounded Rectangle 10">
            <a:extLst>
              <a:ext uri="{FF2B5EF4-FFF2-40B4-BE49-F238E27FC236}">
                <a16:creationId xmlns:a16="http://schemas.microsoft.com/office/drawing/2014/main" id="{6A2344CF-0254-9EEC-F9D9-19637D703679}"/>
              </a:ext>
            </a:extLst>
          </p:cNvPr>
          <p:cNvSpPr/>
          <p:nvPr/>
        </p:nvSpPr>
        <p:spPr>
          <a:xfrm>
            <a:off x="3303366" y="1752586"/>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2" name="Rounded Rectangle 11">
            <a:extLst>
              <a:ext uri="{FF2B5EF4-FFF2-40B4-BE49-F238E27FC236}">
                <a16:creationId xmlns:a16="http://schemas.microsoft.com/office/drawing/2014/main" id="{93922587-5EA0-1D0D-32AD-144D9DE1E5D1}"/>
              </a:ext>
            </a:extLst>
          </p:cNvPr>
          <p:cNvSpPr/>
          <p:nvPr/>
        </p:nvSpPr>
        <p:spPr>
          <a:xfrm>
            <a:off x="5717340" y="1749948"/>
            <a:ext cx="2160000" cy="3175344"/>
          </a:xfrm>
          <a:prstGeom prst="roundRect">
            <a:avLst>
              <a:gd name="adj" fmla="val 5953"/>
            </a:avLst>
          </a:prstGeom>
          <a:solidFill>
            <a:srgbClr val="FFC000">
              <a:alpha val="50196"/>
            </a:srgbClr>
          </a:solid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3" name="Rounded Rectangle 12">
            <a:extLst>
              <a:ext uri="{FF2B5EF4-FFF2-40B4-BE49-F238E27FC236}">
                <a16:creationId xmlns:a16="http://schemas.microsoft.com/office/drawing/2014/main" id="{E9072DAA-E4DF-B635-8637-1CB58E905EAB}"/>
              </a:ext>
            </a:extLst>
          </p:cNvPr>
          <p:cNvSpPr/>
          <p:nvPr/>
        </p:nvSpPr>
        <p:spPr>
          <a:xfrm>
            <a:off x="8144753" y="1749947"/>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4" name="Rectangle 13">
            <a:extLst>
              <a:ext uri="{FF2B5EF4-FFF2-40B4-BE49-F238E27FC236}">
                <a16:creationId xmlns:a16="http://schemas.microsoft.com/office/drawing/2014/main" id="{DFBE223E-D0B8-90E4-3705-5E98284A7833}"/>
              </a:ext>
            </a:extLst>
          </p:cNvPr>
          <p:cNvSpPr/>
          <p:nvPr/>
        </p:nvSpPr>
        <p:spPr>
          <a:xfrm>
            <a:off x="1071107"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Manufacturing of individual pieces</a:t>
            </a:r>
          </a:p>
        </p:txBody>
      </p:sp>
      <p:sp>
        <p:nvSpPr>
          <p:cNvPr id="15" name="Rectangle 14">
            <a:extLst>
              <a:ext uri="{FF2B5EF4-FFF2-40B4-BE49-F238E27FC236}">
                <a16:creationId xmlns:a16="http://schemas.microsoft.com/office/drawing/2014/main" id="{CF97FEC4-AE3F-1C32-6BD0-1F34416B74D3}"/>
              </a:ext>
            </a:extLst>
          </p:cNvPr>
          <p:cNvSpPr/>
          <p:nvPr/>
        </p:nvSpPr>
        <p:spPr>
          <a:xfrm>
            <a:off x="3455611"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Caliber assembly</a:t>
            </a:r>
          </a:p>
        </p:txBody>
      </p:sp>
      <p:sp>
        <p:nvSpPr>
          <p:cNvPr id="16" name="Rectangle 15">
            <a:extLst>
              <a:ext uri="{FF2B5EF4-FFF2-40B4-BE49-F238E27FC236}">
                <a16:creationId xmlns:a16="http://schemas.microsoft.com/office/drawing/2014/main" id="{F59DC714-6D94-07C3-20C5-A476768A8991}"/>
              </a:ext>
            </a:extLst>
          </p:cNvPr>
          <p:cNvSpPr/>
          <p:nvPr/>
        </p:nvSpPr>
        <p:spPr>
          <a:xfrm>
            <a:off x="5882194"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Chronometry</a:t>
            </a:r>
          </a:p>
        </p:txBody>
      </p:sp>
      <p:sp>
        <p:nvSpPr>
          <p:cNvPr id="17" name="Rectangle 16">
            <a:extLst>
              <a:ext uri="{FF2B5EF4-FFF2-40B4-BE49-F238E27FC236}">
                <a16:creationId xmlns:a16="http://schemas.microsoft.com/office/drawing/2014/main" id="{982A5607-2AB2-9089-B77A-9C519106AD91}"/>
              </a:ext>
            </a:extLst>
          </p:cNvPr>
          <p:cNvSpPr/>
          <p:nvPr/>
        </p:nvSpPr>
        <p:spPr>
          <a:xfrm>
            <a:off x="8261510" y="4073929"/>
            <a:ext cx="1794079"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Encasement</a:t>
            </a:r>
          </a:p>
        </p:txBody>
      </p:sp>
      <p:pic>
        <p:nvPicPr>
          <p:cNvPr id="18" name="Graphic 17" descr="Badge 4 with solid fill">
            <a:extLst>
              <a:ext uri="{FF2B5EF4-FFF2-40B4-BE49-F238E27FC236}">
                <a16:creationId xmlns:a16="http://schemas.microsoft.com/office/drawing/2014/main" id="{2D08E5EA-BD6C-CFEF-D4AF-94AFBE95E9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31314" y="1764585"/>
            <a:ext cx="679054" cy="679054"/>
          </a:xfrm>
          <a:prstGeom prst="rect">
            <a:avLst/>
          </a:prstGeom>
        </p:spPr>
      </p:pic>
      <p:pic>
        <p:nvPicPr>
          <p:cNvPr id="19" name="Graphic 18" descr="Badge 3 with solid fill">
            <a:extLst>
              <a:ext uri="{FF2B5EF4-FFF2-40B4-BE49-F238E27FC236}">
                <a16:creationId xmlns:a16="http://schemas.microsoft.com/office/drawing/2014/main" id="{BA9FC27C-7296-AFE1-5E53-00CC2351B3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5164" y="1749947"/>
            <a:ext cx="679054" cy="679054"/>
          </a:xfrm>
          <a:prstGeom prst="rect">
            <a:avLst/>
          </a:prstGeom>
        </p:spPr>
      </p:pic>
      <p:pic>
        <p:nvPicPr>
          <p:cNvPr id="20" name="Graphic 19" descr="Badge with solid fill">
            <a:extLst>
              <a:ext uri="{FF2B5EF4-FFF2-40B4-BE49-F238E27FC236}">
                <a16:creationId xmlns:a16="http://schemas.microsoft.com/office/drawing/2014/main" id="{A3D8791A-5123-A5C3-8F05-A286E1C0EE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35677" y="1765740"/>
            <a:ext cx="679054" cy="679054"/>
          </a:xfrm>
          <a:prstGeom prst="rect">
            <a:avLst/>
          </a:prstGeom>
        </p:spPr>
      </p:pic>
      <p:pic>
        <p:nvPicPr>
          <p:cNvPr id="21" name="Graphic 20" descr="Badge 1 with solid fill">
            <a:extLst>
              <a:ext uri="{FF2B5EF4-FFF2-40B4-BE49-F238E27FC236}">
                <a16:creationId xmlns:a16="http://schemas.microsoft.com/office/drawing/2014/main" id="{50B7CF8A-8FA6-C03A-8863-C8D6CF470AC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6321" y="1772117"/>
            <a:ext cx="679054" cy="679054"/>
          </a:xfrm>
          <a:prstGeom prst="rect">
            <a:avLst/>
          </a:prstGeom>
        </p:spPr>
      </p:pic>
      <p:sp>
        <p:nvSpPr>
          <p:cNvPr id="3" name="Rectangle 2">
            <a:extLst>
              <a:ext uri="{FF2B5EF4-FFF2-40B4-BE49-F238E27FC236}">
                <a16:creationId xmlns:a16="http://schemas.microsoft.com/office/drawing/2014/main" id="{8A4B0663-64FC-6216-695C-B200F9676EE7}"/>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22" name="TextBox 21">
            <a:extLst>
              <a:ext uri="{FF2B5EF4-FFF2-40B4-BE49-F238E27FC236}">
                <a16:creationId xmlns:a16="http://schemas.microsoft.com/office/drawing/2014/main" id="{74FEB483-DE63-4F57-1C68-4175762B855D}"/>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availability of the manufacturing lines caused by external threat (via phishing)</a:t>
            </a:r>
            <a:endParaRPr lang="de-DE" dirty="0"/>
          </a:p>
        </p:txBody>
      </p:sp>
      <p:sp>
        <p:nvSpPr>
          <p:cNvPr id="23" name="Rectangle 22">
            <a:extLst>
              <a:ext uri="{FF2B5EF4-FFF2-40B4-BE49-F238E27FC236}">
                <a16:creationId xmlns:a16="http://schemas.microsoft.com/office/drawing/2014/main" id="{FF0DFE43-9BFE-6303-11D6-A1B724315D99}"/>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spTree>
    <p:extLst>
      <p:ext uri="{BB962C8B-B14F-4D97-AF65-F5344CB8AC3E}">
        <p14:creationId xmlns:p14="http://schemas.microsoft.com/office/powerpoint/2010/main" val="1198104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3A2D-0EE1-3261-69B4-DA5D9916228F}"/>
              </a:ext>
            </a:extLst>
          </p:cNvPr>
          <p:cNvSpPr>
            <a:spLocks noGrp="1"/>
          </p:cNvSpPr>
          <p:nvPr>
            <p:ph type="title"/>
          </p:nvPr>
        </p:nvSpPr>
        <p:spPr/>
        <p:txBody>
          <a:bodyPr/>
          <a:lstStyle/>
          <a:p>
            <a:r>
              <a:rPr lang="en-US" dirty="0"/>
              <a:t>Manuf. use case – </a:t>
            </a:r>
            <a:r>
              <a:rPr lang="en-US" dirty="0">
                <a:solidFill>
                  <a:srgbClr val="ECB64F"/>
                </a:solidFill>
              </a:rPr>
              <a:t>Understand the process</a:t>
            </a:r>
            <a:endParaRPr lang="en-US" dirty="0"/>
          </a:p>
        </p:txBody>
      </p:sp>
      <p:sp>
        <p:nvSpPr>
          <p:cNvPr id="4" name="Slide Number Placeholder 3">
            <a:extLst>
              <a:ext uri="{FF2B5EF4-FFF2-40B4-BE49-F238E27FC236}">
                <a16:creationId xmlns:a16="http://schemas.microsoft.com/office/drawing/2014/main" id="{0E8178E1-9920-0371-03A6-37D1CE875BA3}"/>
              </a:ext>
            </a:extLst>
          </p:cNvPr>
          <p:cNvSpPr>
            <a:spLocks noGrp="1"/>
          </p:cNvSpPr>
          <p:nvPr>
            <p:ph type="sldNum" sz="quarter" idx="12"/>
          </p:nvPr>
        </p:nvSpPr>
        <p:spPr/>
        <p:txBody>
          <a:bodyPr/>
          <a:lstStyle/>
          <a:p>
            <a:fld id="{E96F7B27-699C-F048-A4E3-8E879A8DCBDA}" type="slidenum">
              <a:rPr lang="en-US" smtClean="0"/>
              <a:pPr/>
              <a:t>16</a:t>
            </a:fld>
            <a:endParaRPr lang="en-US" dirty="0"/>
          </a:p>
        </p:txBody>
      </p:sp>
      <p:pic>
        <p:nvPicPr>
          <p:cNvPr id="6" name="Content Placeholder 30" descr="A drawing of a machine&#10;&#10;Description automatically generated with low confidence">
            <a:extLst>
              <a:ext uri="{FF2B5EF4-FFF2-40B4-BE49-F238E27FC236}">
                <a16:creationId xmlns:a16="http://schemas.microsoft.com/office/drawing/2014/main" id="{A371A602-0701-0E9A-F062-5931D1128733}"/>
              </a:ext>
            </a:extLst>
          </p:cNvPr>
          <p:cNvPicPr>
            <a:picLocks noChangeAspect="1"/>
          </p:cNvPicPr>
          <p:nvPr/>
        </p:nvPicPr>
        <p:blipFill>
          <a:blip r:embed="rId3"/>
          <a:stretch>
            <a:fillRect/>
          </a:stretch>
        </p:blipFill>
        <p:spPr>
          <a:xfrm>
            <a:off x="3454636" y="1926728"/>
            <a:ext cx="1900684" cy="2188072"/>
          </a:xfrm>
          <a:prstGeom prst="rect">
            <a:avLst/>
          </a:prstGeom>
        </p:spPr>
      </p:pic>
      <p:pic>
        <p:nvPicPr>
          <p:cNvPr id="7" name="Picture 6" descr="A drawing of a wheel&#10;&#10;Description automatically generated with medium confidence">
            <a:extLst>
              <a:ext uri="{FF2B5EF4-FFF2-40B4-BE49-F238E27FC236}">
                <a16:creationId xmlns:a16="http://schemas.microsoft.com/office/drawing/2014/main" id="{1A45BCE1-6512-7184-6BB7-7188CBAA8E0F}"/>
              </a:ext>
            </a:extLst>
          </p:cNvPr>
          <p:cNvPicPr>
            <a:picLocks noChangeAspect="1"/>
          </p:cNvPicPr>
          <p:nvPr/>
        </p:nvPicPr>
        <p:blipFill>
          <a:blip r:embed="rId4"/>
          <a:stretch>
            <a:fillRect/>
          </a:stretch>
        </p:blipFill>
        <p:spPr>
          <a:xfrm>
            <a:off x="951045" y="1816808"/>
            <a:ext cx="2130658" cy="2482464"/>
          </a:xfrm>
          <a:prstGeom prst="rect">
            <a:avLst/>
          </a:prstGeom>
        </p:spPr>
      </p:pic>
      <p:pic>
        <p:nvPicPr>
          <p:cNvPr id="8" name="Picture 7" descr="A picture containing text, sketch, drawing, design&#10;&#10;Description automatically generated">
            <a:extLst>
              <a:ext uri="{FF2B5EF4-FFF2-40B4-BE49-F238E27FC236}">
                <a16:creationId xmlns:a16="http://schemas.microsoft.com/office/drawing/2014/main" id="{63D662FF-2321-1D77-67CA-EB334D3F5A6D}"/>
              </a:ext>
            </a:extLst>
          </p:cNvPr>
          <p:cNvPicPr>
            <a:picLocks noChangeAspect="1"/>
          </p:cNvPicPr>
          <p:nvPr/>
        </p:nvPicPr>
        <p:blipFill>
          <a:blip r:embed="rId5"/>
          <a:stretch>
            <a:fillRect/>
          </a:stretch>
        </p:blipFill>
        <p:spPr>
          <a:xfrm>
            <a:off x="5921644" y="1850971"/>
            <a:ext cx="1787659" cy="1963767"/>
          </a:xfrm>
          <a:prstGeom prst="rect">
            <a:avLst/>
          </a:prstGeom>
        </p:spPr>
      </p:pic>
      <p:sp>
        <p:nvSpPr>
          <p:cNvPr id="9" name="Rounded Rectangle 8">
            <a:extLst>
              <a:ext uri="{FF2B5EF4-FFF2-40B4-BE49-F238E27FC236}">
                <a16:creationId xmlns:a16="http://schemas.microsoft.com/office/drawing/2014/main" id="{F6D4831F-A5A8-77E2-AB40-AE428F238D4C}"/>
              </a:ext>
            </a:extLst>
          </p:cNvPr>
          <p:cNvSpPr/>
          <p:nvPr/>
        </p:nvSpPr>
        <p:spPr>
          <a:xfrm>
            <a:off x="931026" y="1752586"/>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pic>
        <p:nvPicPr>
          <p:cNvPr id="10" name="Picture 9">
            <a:extLst>
              <a:ext uri="{FF2B5EF4-FFF2-40B4-BE49-F238E27FC236}">
                <a16:creationId xmlns:a16="http://schemas.microsoft.com/office/drawing/2014/main" id="{5D38BE48-6D4C-05DD-66E6-E1EDEC9F496C}"/>
              </a:ext>
            </a:extLst>
          </p:cNvPr>
          <p:cNvPicPr>
            <a:picLocks noChangeAspect="1"/>
          </p:cNvPicPr>
          <p:nvPr/>
        </p:nvPicPr>
        <p:blipFill>
          <a:blip r:embed="rId6"/>
          <a:stretch>
            <a:fillRect/>
          </a:stretch>
        </p:blipFill>
        <p:spPr>
          <a:xfrm>
            <a:off x="8542020" y="1749947"/>
            <a:ext cx="1927759" cy="2279888"/>
          </a:xfrm>
          <a:prstGeom prst="rect">
            <a:avLst/>
          </a:prstGeom>
          <a:ln>
            <a:noFill/>
          </a:ln>
        </p:spPr>
      </p:pic>
      <p:sp>
        <p:nvSpPr>
          <p:cNvPr id="11" name="Rounded Rectangle 10">
            <a:extLst>
              <a:ext uri="{FF2B5EF4-FFF2-40B4-BE49-F238E27FC236}">
                <a16:creationId xmlns:a16="http://schemas.microsoft.com/office/drawing/2014/main" id="{6A2344CF-0254-9EEC-F9D9-19637D703679}"/>
              </a:ext>
            </a:extLst>
          </p:cNvPr>
          <p:cNvSpPr/>
          <p:nvPr/>
        </p:nvSpPr>
        <p:spPr>
          <a:xfrm>
            <a:off x="3303366" y="1752586"/>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2" name="Rounded Rectangle 11">
            <a:extLst>
              <a:ext uri="{FF2B5EF4-FFF2-40B4-BE49-F238E27FC236}">
                <a16:creationId xmlns:a16="http://schemas.microsoft.com/office/drawing/2014/main" id="{93922587-5EA0-1D0D-32AD-144D9DE1E5D1}"/>
              </a:ext>
            </a:extLst>
          </p:cNvPr>
          <p:cNvSpPr/>
          <p:nvPr/>
        </p:nvSpPr>
        <p:spPr>
          <a:xfrm>
            <a:off x="5717340" y="1749948"/>
            <a:ext cx="2160000" cy="3175344"/>
          </a:xfrm>
          <a:prstGeom prst="roundRect">
            <a:avLst>
              <a:gd name="adj" fmla="val 5953"/>
            </a:avLst>
          </a:prstGeom>
          <a:no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3" name="Rounded Rectangle 12">
            <a:extLst>
              <a:ext uri="{FF2B5EF4-FFF2-40B4-BE49-F238E27FC236}">
                <a16:creationId xmlns:a16="http://schemas.microsoft.com/office/drawing/2014/main" id="{E9072DAA-E4DF-B635-8637-1CB58E905EAB}"/>
              </a:ext>
            </a:extLst>
          </p:cNvPr>
          <p:cNvSpPr/>
          <p:nvPr/>
        </p:nvSpPr>
        <p:spPr>
          <a:xfrm>
            <a:off x="8144753" y="1749947"/>
            <a:ext cx="2160000" cy="3175344"/>
          </a:xfrm>
          <a:prstGeom prst="roundRect">
            <a:avLst>
              <a:gd name="adj" fmla="val 5953"/>
            </a:avLst>
          </a:prstGeom>
          <a:solidFill>
            <a:srgbClr val="FFC000">
              <a:alpha val="49804"/>
            </a:srgbClr>
          </a:solidFill>
          <a:ln w="9525">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dirty="0">
              <a:solidFill>
                <a:schemeClr val="tx1"/>
              </a:solidFill>
            </a:endParaRPr>
          </a:p>
        </p:txBody>
      </p:sp>
      <p:sp>
        <p:nvSpPr>
          <p:cNvPr id="14" name="Rectangle 13">
            <a:extLst>
              <a:ext uri="{FF2B5EF4-FFF2-40B4-BE49-F238E27FC236}">
                <a16:creationId xmlns:a16="http://schemas.microsoft.com/office/drawing/2014/main" id="{DFBE223E-D0B8-90E4-3705-5E98284A7833}"/>
              </a:ext>
            </a:extLst>
          </p:cNvPr>
          <p:cNvSpPr/>
          <p:nvPr/>
        </p:nvSpPr>
        <p:spPr>
          <a:xfrm>
            <a:off x="1071107"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Manufacturing of individual pieces</a:t>
            </a:r>
          </a:p>
        </p:txBody>
      </p:sp>
      <p:sp>
        <p:nvSpPr>
          <p:cNvPr id="15" name="Rectangle 14">
            <a:extLst>
              <a:ext uri="{FF2B5EF4-FFF2-40B4-BE49-F238E27FC236}">
                <a16:creationId xmlns:a16="http://schemas.microsoft.com/office/drawing/2014/main" id="{CF97FEC4-AE3F-1C32-6BD0-1F34416B74D3}"/>
              </a:ext>
            </a:extLst>
          </p:cNvPr>
          <p:cNvSpPr/>
          <p:nvPr/>
        </p:nvSpPr>
        <p:spPr>
          <a:xfrm>
            <a:off x="3455611"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Caliber assembly</a:t>
            </a:r>
          </a:p>
        </p:txBody>
      </p:sp>
      <p:sp>
        <p:nvSpPr>
          <p:cNvPr id="16" name="Rectangle 15">
            <a:extLst>
              <a:ext uri="{FF2B5EF4-FFF2-40B4-BE49-F238E27FC236}">
                <a16:creationId xmlns:a16="http://schemas.microsoft.com/office/drawing/2014/main" id="{F59DC714-6D94-07C3-20C5-A476768A8991}"/>
              </a:ext>
            </a:extLst>
          </p:cNvPr>
          <p:cNvSpPr/>
          <p:nvPr/>
        </p:nvSpPr>
        <p:spPr>
          <a:xfrm>
            <a:off x="5882194" y="4073929"/>
            <a:ext cx="1909912"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Chronometry</a:t>
            </a:r>
          </a:p>
        </p:txBody>
      </p:sp>
      <p:sp>
        <p:nvSpPr>
          <p:cNvPr id="17" name="Rectangle 16">
            <a:extLst>
              <a:ext uri="{FF2B5EF4-FFF2-40B4-BE49-F238E27FC236}">
                <a16:creationId xmlns:a16="http://schemas.microsoft.com/office/drawing/2014/main" id="{982A5607-2AB2-9089-B77A-9C519106AD91}"/>
              </a:ext>
            </a:extLst>
          </p:cNvPr>
          <p:cNvSpPr/>
          <p:nvPr/>
        </p:nvSpPr>
        <p:spPr>
          <a:xfrm>
            <a:off x="8261510" y="4073929"/>
            <a:ext cx="1794079" cy="6331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US" sz="1400" dirty="0">
                <a:solidFill>
                  <a:schemeClr val="bg1"/>
                </a:solidFill>
              </a:rPr>
              <a:t>Encasement</a:t>
            </a:r>
          </a:p>
        </p:txBody>
      </p:sp>
      <p:pic>
        <p:nvPicPr>
          <p:cNvPr id="18" name="Graphic 17" descr="Badge 4 with solid fill">
            <a:extLst>
              <a:ext uri="{FF2B5EF4-FFF2-40B4-BE49-F238E27FC236}">
                <a16:creationId xmlns:a16="http://schemas.microsoft.com/office/drawing/2014/main" id="{2D08E5EA-BD6C-CFEF-D4AF-94AFBE95E9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31314" y="1764585"/>
            <a:ext cx="679054" cy="679054"/>
          </a:xfrm>
          <a:prstGeom prst="rect">
            <a:avLst/>
          </a:prstGeom>
        </p:spPr>
      </p:pic>
      <p:pic>
        <p:nvPicPr>
          <p:cNvPr id="19" name="Graphic 18" descr="Badge 3 with solid fill">
            <a:extLst>
              <a:ext uri="{FF2B5EF4-FFF2-40B4-BE49-F238E27FC236}">
                <a16:creationId xmlns:a16="http://schemas.microsoft.com/office/drawing/2014/main" id="{BA9FC27C-7296-AFE1-5E53-00CC2351B3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5164" y="1749947"/>
            <a:ext cx="679054" cy="679054"/>
          </a:xfrm>
          <a:prstGeom prst="rect">
            <a:avLst/>
          </a:prstGeom>
        </p:spPr>
      </p:pic>
      <p:pic>
        <p:nvPicPr>
          <p:cNvPr id="20" name="Graphic 19" descr="Badge with solid fill">
            <a:extLst>
              <a:ext uri="{FF2B5EF4-FFF2-40B4-BE49-F238E27FC236}">
                <a16:creationId xmlns:a16="http://schemas.microsoft.com/office/drawing/2014/main" id="{A3D8791A-5123-A5C3-8F05-A286E1C0EE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35677" y="1765740"/>
            <a:ext cx="679054" cy="679054"/>
          </a:xfrm>
          <a:prstGeom prst="rect">
            <a:avLst/>
          </a:prstGeom>
        </p:spPr>
      </p:pic>
      <p:pic>
        <p:nvPicPr>
          <p:cNvPr id="21" name="Graphic 20" descr="Badge 1 with solid fill">
            <a:extLst>
              <a:ext uri="{FF2B5EF4-FFF2-40B4-BE49-F238E27FC236}">
                <a16:creationId xmlns:a16="http://schemas.microsoft.com/office/drawing/2014/main" id="{50B7CF8A-8FA6-C03A-8863-C8D6CF470AC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6321" y="1772117"/>
            <a:ext cx="679054" cy="679054"/>
          </a:xfrm>
          <a:prstGeom prst="rect">
            <a:avLst/>
          </a:prstGeom>
        </p:spPr>
      </p:pic>
      <p:sp>
        <p:nvSpPr>
          <p:cNvPr id="3" name="Rectangle 2">
            <a:extLst>
              <a:ext uri="{FF2B5EF4-FFF2-40B4-BE49-F238E27FC236}">
                <a16:creationId xmlns:a16="http://schemas.microsoft.com/office/drawing/2014/main" id="{8A4B0663-64FC-6216-695C-B200F9676EE7}"/>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22" name="TextBox 21">
            <a:extLst>
              <a:ext uri="{FF2B5EF4-FFF2-40B4-BE49-F238E27FC236}">
                <a16:creationId xmlns:a16="http://schemas.microsoft.com/office/drawing/2014/main" id="{74FEB483-DE63-4F57-1C68-4175762B855D}"/>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availability of the manufacturing lines caused by external threat (via phishing)</a:t>
            </a:r>
            <a:endParaRPr lang="de-DE" dirty="0"/>
          </a:p>
        </p:txBody>
      </p:sp>
      <p:sp>
        <p:nvSpPr>
          <p:cNvPr id="23" name="Rectangle 22">
            <a:extLst>
              <a:ext uri="{FF2B5EF4-FFF2-40B4-BE49-F238E27FC236}">
                <a16:creationId xmlns:a16="http://schemas.microsoft.com/office/drawing/2014/main" id="{FF0DFE43-9BFE-6303-11D6-A1B724315D99}"/>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spTree>
    <p:extLst>
      <p:ext uri="{BB962C8B-B14F-4D97-AF65-F5344CB8AC3E}">
        <p14:creationId xmlns:p14="http://schemas.microsoft.com/office/powerpoint/2010/main" val="80125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Manuf. use case – </a:t>
            </a:r>
            <a:r>
              <a:rPr lang="en-US" dirty="0">
                <a:solidFill>
                  <a:srgbClr val="ECB64F"/>
                </a:solidFill>
              </a:rPr>
              <a:t>Loss Magnitude</a:t>
            </a:r>
          </a:p>
        </p:txBody>
      </p:sp>
      <p:sp>
        <p:nvSpPr>
          <p:cNvPr id="36" name="Rectangle 35">
            <a:extLst>
              <a:ext uri="{FF2B5EF4-FFF2-40B4-BE49-F238E27FC236}">
                <a16:creationId xmlns:a16="http://schemas.microsoft.com/office/drawing/2014/main" id="{3261F1D6-C6E9-2BC2-946E-297932AB4135}"/>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38" name="Rectangle 37">
            <a:extLst>
              <a:ext uri="{FF2B5EF4-FFF2-40B4-BE49-F238E27FC236}">
                <a16:creationId xmlns:a16="http://schemas.microsoft.com/office/drawing/2014/main" id="{5B4769F4-CBB1-19D7-2454-0EE5465AE009}"/>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graphicFrame>
        <p:nvGraphicFramePr>
          <p:cNvPr id="12" name="Diagram 11">
            <a:extLst>
              <a:ext uri="{FF2B5EF4-FFF2-40B4-BE49-F238E27FC236}">
                <a16:creationId xmlns:a16="http://schemas.microsoft.com/office/drawing/2014/main" id="{F7D3B2D2-8935-16F6-EC55-E8CD0E7BB3EB}"/>
              </a:ext>
            </a:extLst>
          </p:cNvPr>
          <p:cNvGraphicFramePr/>
          <p:nvPr/>
        </p:nvGraphicFramePr>
        <p:xfrm>
          <a:off x="9324396" y="407281"/>
          <a:ext cx="2400530" cy="980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18">
            <a:extLst>
              <a:ext uri="{FF2B5EF4-FFF2-40B4-BE49-F238E27FC236}">
                <a16:creationId xmlns:a16="http://schemas.microsoft.com/office/drawing/2014/main" id="{99E26C0F-CDBF-9920-31B1-487E015A8EE7}"/>
              </a:ext>
            </a:extLst>
          </p:cNvPr>
          <p:cNvGraphicFramePr>
            <a:graphicFrameLocks noGrp="1"/>
          </p:cNvGraphicFramePr>
          <p:nvPr>
            <p:extLst>
              <p:ext uri="{D42A27DB-BD31-4B8C-83A1-F6EECF244321}">
                <p14:modId xmlns:p14="http://schemas.microsoft.com/office/powerpoint/2010/main" val="2577947697"/>
              </p:ext>
            </p:extLst>
          </p:nvPr>
        </p:nvGraphicFramePr>
        <p:xfrm>
          <a:off x="6800086" y="2120651"/>
          <a:ext cx="3609295" cy="899999"/>
        </p:xfrm>
        <a:graphic>
          <a:graphicData uri="http://schemas.openxmlformats.org/drawingml/2006/table">
            <a:tbl>
              <a:tblPr firstRow="1" bandRow="1">
                <a:tableStyleId>{5C22544A-7EE6-4342-B048-85BDC9FD1C3A}</a:tableStyleId>
              </a:tblPr>
              <a:tblGrid>
                <a:gridCol w="1801217">
                  <a:extLst>
                    <a:ext uri="{9D8B030D-6E8A-4147-A177-3AD203B41FA5}">
                      <a16:colId xmlns:a16="http://schemas.microsoft.com/office/drawing/2014/main" val="4070789892"/>
                    </a:ext>
                  </a:extLst>
                </a:gridCol>
                <a:gridCol w="1808078">
                  <a:extLst>
                    <a:ext uri="{9D8B030D-6E8A-4147-A177-3AD203B41FA5}">
                      <a16:colId xmlns:a16="http://schemas.microsoft.com/office/drawing/2014/main" val="1132666220"/>
                    </a:ext>
                  </a:extLst>
                </a:gridCol>
              </a:tblGrid>
              <a:tr h="198095">
                <a:tc gridSpan="2">
                  <a:txBody>
                    <a:bodyPr/>
                    <a:lstStyle/>
                    <a:p>
                      <a:pPr algn="ctr"/>
                      <a:r>
                        <a:rPr lang="en-GB" sz="1200" b="1" dirty="0">
                          <a:solidFill>
                            <a:schemeClr val="tx1"/>
                          </a:solidFill>
                        </a:rPr>
                        <a:t>Loss of productivity</a:t>
                      </a:r>
                    </a:p>
                  </a:txBody>
                  <a:tcPr marL="72000" marR="0" marT="0" marB="0" anchor="ctr">
                    <a:lnB w="3175" cap="flat" cmpd="sng" algn="ctr">
                      <a:solidFill>
                        <a:schemeClr val="accent1"/>
                      </a:solidFill>
                      <a:prstDash val="solid"/>
                      <a:round/>
                      <a:headEnd type="none" w="med" len="med"/>
                      <a:tailEnd type="none" w="med" len="med"/>
                    </a:lnB>
                    <a:solidFill>
                      <a:srgbClr val="F2C249"/>
                    </a:solidFill>
                  </a:tcPr>
                </a:tc>
                <a:tc hMerge="1">
                  <a:txBody>
                    <a:bodyPr/>
                    <a:lstStyle/>
                    <a:p>
                      <a:pPr algn="r"/>
                      <a:r>
                        <a:rPr lang="en-GB" sz="700" b="0">
                          <a:solidFill>
                            <a:schemeClr val="tx1"/>
                          </a:solidFill>
                        </a:rPr>
                        <a:t>1</a:t>
                      </a:r>
                    </a:p>
                  </a:txBody>
                  <a:tcPr marL="0" marR="72000" marT="0" marB="0" anchor="ctr">
                    <a:lnL w="3175" cap="flat" cmpd="sng" algn="ctr">
                      <a:solidFill>
                        <a:schemeClr val="accent1"/>
                      </a:solidFill>
                      <a:prstDash val="solid"/>
                      <a:round/>
                      <a:headEnd type="none" w="med" len="med"/>
                      <a:tailEnd type="none" w="med" len="med"/>
                    </a:lnL>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47966047"/>
                  </a:ext>
                </a:extLst>
              </a:tr>
              <a:tr h="233968">
                <a:tc>
                  <a:txBody>
                    <a:bodyPr/>
                    <a:lstStyle/>
                    <a:p>
                      <a:r>
                        <a:rPr lang="en-GB" sz="1200">
                          <a:solidFill>
                            <a:schemeClr val="tx1"/>
                          </a:solidFill>
                        </a:rPr>
                        <a:t>Minimum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$ 80’000</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5679261"/>
                  </a:ext>
                </a:extLst>
              </a:tr>
              <a:tr h="233968">
                <a:tc>
                  <a:txBody>
                    <a:bodyPr/>
                    <a:lstStyle/>
                    <a:p>
                      <a:r>
                        <a:rPr lang="en-GB" sz="1200">
                          <a:solidFill>
                            <a:schemeClr val="tx1"/>
                          </a:solidFill>
                        </a:rPr>
                        <a:t>Most Likely</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$ 130’000</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95360637"/>
                  </a:ext>
                </a:extLst>
              </a:tr>
              <a:tr h="233968">
                <a:tc>
                  <a:txBody>
                    <a:bodyPr/>
                    <a:lstStyle/>
                    <a:p>
                      <a:r>
                        <a:rPr lang="en-GB" sz="1200">
                          <a:solidFill>
                            <a:schemeClr val="tx1"/>
                          </a:solidFill>
                        </a:rPr>
                        <a:t>Maximum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solidFill>
                      <a:srgbClr val="FFDE66"/>
                    </a:solidFill>
                  </a:tcPr>
                </a:tc>
                <a:tc>
                  <a:txBody>
                    <a:bodyPr/>
                    <a:lstStyle/>
                    <a:p>
                      <a:pPr algn="r"/>
                      <a:r>
                        <a:rPr lang="en-GB" sz="1200" dirty="0">
                          <a:solidFill>
                            <a:schemeClr val="bg1"/>
                          </a:solidFill>
                        </a:rPr>
                        <a:t>$ 440’000</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188727916"/>
                  </a:ext>
                </a:extLst>
              </a:tr>
            </a:tbl>
          </a:graphicData>
        </a:graphic>
      </p:graphicFrame>
      <p:sp>
        <p:nvSpPr>
          <p:cNvPr id="3" name="Rectangle 2">
            <a:extLst>
              <a:ext uri="{FF2B5EF4-FFF2-40B4-BE49-F238E27FC236}">
                <a16:creationId xmlns:a16="http://schemas.microsoft.com/office/drawing/2014/main" id="{F40D015B-6D25-FF6F-036D-922BFCD3B673}"/>
              </a:ext>
            </a:extLst>
          </p:cNvPr>
          <p:cNvSpPr/>
          <p:nvPr/>
        </p:nvSpPr>
        <p:spPr>
          <a:xfrm>
            <a:off x="6757309" y="2998972"/>
            <a:ext cx="3652072" cy="121468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r>
              <a:rPr lang="en-GB" sz="1200" dirty="0">
                <a:solidFill>
                  <a:schemeClr val="bg1"/>
                </a:solidFill>
              </a:rPr>
              <a:t>Those amounts were calculated using the average employee wage in the four steps of the manufacturing line, multiplied by the foreseen unavailability of the supporting assets (e.g., CNC machine, PLM software, etc.) in hours.</a:t>
            </a:r>
          </a:p>
        </p:txBody>
      </p:sp>
      <p:graphicFrame>
        <p:nvGraphicFramePr>
          <p:cNvPr id="4" name="Table 18">
            <a:extLst>
              <a:ext uri="{FF2B5EF4-FFF2-40B4-BE49-F238E27FC236}">
                <a16:creationId xmlns:a16="http://schemas.microsoft.com/office/drawing/2014/main" id="{0D5665F9-FF4C-AC7D-3CD8-6F4BE7CE85F8}"/>
              </a:ext>
            </a:extLst>
          </p:cNvPr>
          <p:cNvGraphicFramePr>
            <a:graphicFrameLocks noGrp="1"/>
          </p:cNvGraphicFramePr>
          <p:nvPr>
            <p:extLst>
              <p:ext uri="{D42A27DB-BD31-4B8C-83A1-F6EECF244321}">
                <p14:modId xmlns:p14="http://schemas.microsoft.com/office/powerpoint/2010/main" val="2524380754"/>
              </p:ext>
            </p:extLst>
          </p:nvPr>
        </p:nvGraphicFramePr>
        <p:xfrm>
          <a:off x="1782617" y="2068405"/>
          <a:ext cx="3676073" cy="899999"/>
        </p:xfrm>
        <a:graphic>
          <a:graphicData uri="http://schemas.openxmlformats.org/drawingml/2006/table">
            <a:tbl>
              <a:tblPr firstRow="1" bandRow="1">
                <a:tableStyleId>{5C22544A-7EE6-4342-B048-85BDC9FD1C3A}</a:tableStyleId>
              </a:tblPr>
              <a:tblGrid>
                <a:gridCol w="1834543">
                  <a:extLst>
                    <a:ext uri="{9D8B030D-6E8A-4147-A177-3AD203B41FA5}">
                      <a16:colId xmlns:a16="http://schemas.microsoft.com/office/drawing/2014/main" val="4070789892"/>
                    </a:ext>
                  </a:extLst>
                </a:gridCol>
                <a:gridCol w="1841530">
                  <a:extLst>
                    <a:ext uri="{9D8B030D-6E8A-4147-A177-3AD203B41FA5}">
                      <a16:colId xmlns:a16="http://schemas.microsoft.com/office/drawing/2014/main" val="1132666220"/>
                    </a:ext>
                  </a:extLst>
                </a:gridCol>
              </a:tblGrid>
              <a:tr h="198095">
                <a:tc gridSpan="2">
                  <a:txBody>
                    <a:bodyPr/>
                    <a:lstStyle/>
                    <a:p>
                      <a:pPr algn="ctr"/>
                      <a:r>
                        <a:rPr lang="en-GB" sz="1200" b="1">
                          <a:solidFill>
                            <a:schemeClr val="tx1"/>
                          </a:solidFill>
                        </a:rPr>
                        <a:t>Number of hours spent by CSIRT</a:t>
                      </a:r>
                    </a:p>
                  </a:txBody>
                  <a:tcPr marL="72000" marR="0" marT="0" marB="0" anchor="ctr">
                    <a:lnB w="3175" cap="flat" cmpd="sng" algn="ctr">
                      <a:solidFill>
                        <a:schemeClr val="accent1"/>
                      </a:solidFill>
                      <a:prstDash val="solid"/>
                      <a:round/>
                      <a:headEnd type="none" w="med" len="med"/>
                      <a:tailEnd type="none" w="med" len="med"/>
                    </a:lnB>
                    <a:solidFill>
                      <a:srgbClr val="F2C249"/>
                    </a:solidFill>
                  </a:tcPr>
                </a:tc>
                <a:tc hMerge="1">
                  <a:txBody>
                    <a:bodyPr/>
                    <a:lstStyle/>
                    <a:p>
                      <a:pPr algn="r"/>
                      <a:r>
                        <a:rPr lang="en-GB" sz="700" b="0">
                          <a:solidFill>
                            <a:schemeClr val="tx1"/>
                          </a:solidFill>
                        </a:rPr>
                        <a:t>1</a:t>
                      </a:r>
                    </a:p>
                  </a:txBody>
                  <a:tcPr marL="0" marR="72000" marT="0" marB="0" anchor="ctr">
                    <a:lnL w="3175" cap="flat" cmpd="sng" algn="ctr">
                      <a:solidFill>
                        <a:schemeClr val="accent1"/>
                      </a:solidFill>
                      <a:prstDash val="solid"/>
                      <a:round/>
                      <a:headEnd type="none" w="med" len="med"/>
                      <a:tailEnd type="none" w="med" len="med"/>
                    </a:lnL>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47966047"/>
                  </a:ext>
                </a:extLst>
              </a:tr>
              <a:tr h="233968">
                <a:tc>
                  <a:txBody>
                    <a:bodyPr/>
                    <a:lstStyle/>
                    <a:p>
                      <a:r>
                        <a:rPr lang="en-GB" sz="1200">
                          <a:solidFill>
                            <a:schemeClr val="tx1"/>
                          </a:solidFill>
                        </a:rPr>
                        <a:t>Minimum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4 hours</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5679261"/>
                  </a:ext>
                </a:extLst>
              </a:tr>
              <a:tr h="233968">
                <a:tc>
                  <a:txBody>
                    <a:bodyPr/>
                    <a:lstStyle/>
                    <a:p>
                      <a:r>
                        <a:rPr lang="en-GB" sz="1200">
                          <a:solidFill>
                            <a:schemeClr val="tx1"/>
                          </a:solidFill>
                        </a:rPr>
                        <a:t>Most Likely</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6 hours</a:t>
                      </a:r>
                      <a:endParaRPr lang="de-DE" sz="2800" dirty="0">
                        <a:solidFill>
                          <a:schemeClr val="bg1"/>
                        </a:solidFill>
                      </a:endParaRP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95360637"/>
                  </a:ext>
                </a:extLst>
              </a:tr>
              <a:tr h="233968">
                <a:tc>
                  <a:txBody>
                    <a:bodyPr/>
                    <a:lstStyle/>
                    <a:p>
                      <a:r>
                        <a:rPr lang="en-GB" sz="1200">
                          <a:solidFill>
                            <a:schemeClr val="tx1"/>
                          </a:solidFill>
                        </a:rPr>
                        <a:t>Maximum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solidFill>
                      <a:srgbClr val="FFDE66"/>
                    </a:solidFill>
                  </a:tcPr>
                </a:tc>
                <a:tc>
                  <a:txBody>
                    <a:bodyPr/>
                    <a:lstStyle/>
                    <a:p>
                      <a:pPr algn="r"/>
                      <a:r>
                        <a:rPr lang="en-GB" sz="1200" dirty="0">
                          <a:solidFill>
                            <a:schemeClr val="bg1"/>
                          </a:solidFill>
                        </a:rPr>
                        <a:t>8 hours</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188727916"/>
                  </a:ext>
                </a:extLst>
              </a:tr>
            </a:tbl>
          </a:graphicData>
        </a:graphic>
      </p:graphicFrame>
      <p:sp>
        <p:nvSpPr>
          <p:cNvPr id="5" name="Rectangle 4">
            <a:extLst>
              <a:ext uri="{FF2B5EF4-FFF2-40B4-BE49-F238E27FC236}">
                <a16:creationId xmlns:a16="http://schemas.microsoft.com/office/drawing/2014/main" id="{A7BA2ACE-01B3-E37F-1BD4-37BA94112020}"/>
              </a:ext>
            </a:extLst>
          </p:cNvPr>
          <p:cNvSpPr/>
          <p:nvPr/>
        </p:nvSpPr>
        <p:spPr>
          <a:xfrm>
            <a:off x="1782617" y="4055167"/>
            <a:ext cx="3676073" cy="15033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GB" sz="1200" dirty="0">
                <a:solidFill>
                  <a:schemeClr val="bg1"/>
                </a:solidFill>
              </a:rPr>
              <a:t>The response cost was estimated based on historical events and professional judgment of CSIRT SMEs.</a:t>
            </a:r>
          </a:p>
          <a:p>
            <a:r>
              <a:rPr lang="en-GB" sz="1200" dirty="0">
                <a:solidFill>
                  <a:schemeClr val="bg1"/>
                </a:solidFill>
              </a:rPr>
              <a:t>The response cost is split into two variables:</a:t>
            </a:r>
          </a:p>
          <a:p>
            <a:pPr marL="228600" indent="-228600">
              <a:buAutoNum type="arabicPeriod"/>
            </a:pPr>
            <a:r>
              <a:rPr lang="en-GB" sz="1200" dirty="0">
                <a:solidFill>
                  <a:schemeClr val="bg1"/>
                </a:solidFill>
              </a:rPr>
              <a:t>Number of hours spent by CSIRT</a:t>
            </a:r>
          </a:p>
          <a:p>
            <a:pPr marL="228600" indent="-228600">
              <a:buAutoNum type="arabicPeriod"/>
            </a:pPr>
            <a:r>
              <a:rPr lang="en-GB" sz="1200" dirty="0">
                <a:solidFill>
                  <a:schemeClr val="bg1"/>
                </a:solidFill>
              </a:rPr>
              <a:t>Average employee wage</a:t>
            </a:r>
          </a:p>
        </p:txBody>
      </p:sp>
      <p:graphicFrame>
        <p:nvGraphicFramePr>
          <p:cNvPr id="6" name="Table 18">
            <a:extLst>
              <a:ext uri="{FF2B5EF4-FFF2-40B4-BE49-F238E27FC236}">
                <a16:creationId xmlns:a16="http://schemas.microsoft.com/office/drawing/2014/main" id="{8A8BE9A1-63D2-9DCA-8314-63844CBCB944}"/>
              </a:ext>
            </a:extLst>
          </p:cNvPr>
          <p:cNvGraphicFramePr>
            <a:graphicFrameLocks noGrp="1"/>
          </p:cNvGraphicFramePr>
          <p:nvPr>
            <p:extLst>
              <p:ext uri="{D42A27DB-BD31-4B8C-83A1-F6EECF244321}">
                <p14:modId xmlns:p14="http://schemas.microsoft.com/office/powerpoint/2010/main" val="4135326456"/>
              </p:ext>
            </p:extLst>
          </p:nvPr>
        </p:nvGraphicFramePr>
        <p:xfrm>
          <a:off x="1782617" y="3039820"/>
          <a:ext cx="3676073" cy="899999"/>
        </p:xfrm>
        <a:graphic>
          <a:graphicData uri="http://schemas.openxmlformats.org/drawingml/2006/table">
            <a:tbl>
              <a:tblPr firstRow="1" bandRow="1">
                <a:tableStyleId>{5C22544A-7EE6-4342-B048-85BDC9FD1C3A}</a:tableStyleId>
              </a:tblPr>
              <a:tblGrid>
                <a:gridCol w="1834543">
                  <a:extLst>
                    <a:ext uri="{9D8B030D-6E8A-4147-A177-3AD203B41FA5}">
                      <a16:colId xmlns:a16="http://schemas.microsoft.com/office/drawing/2014/main" val="4070789892"/>
                    </a:ext>
                  </a:extLst>
                </a:gridCol>
                <a:gridCol w="1841530">
                  <a:extLst>
                    <a:ext uri="{9D8B030D-6E8A-4147-A177-3AD203B41FA5}">
                      <a16:colId xmlns:a16="http://schemas.microsoft.com/office/drawing/2014/main" val="1132666220"/>
                    </a:ext>
                  </a:extLst>
                </a:gridCol>
              </a:tblGrid>
              <a:tr h="198095">
                <a:tc gridSpan="2">
                  <a:txBody>
                    <a:bodyPr/>
                    <a:lstStyle/>
                    <a:p>
                      <a:pPr algn="ctr"/>
                      <a:r>
                        <a:rPr lang="en-GB" sz="1200" b="1">
                          <a:solidFill>
                            <a:schemeClr val="tx1"/>
                          </a:solidFill>
                        </a:rPr>
                        <a:t>Average employee wage</a:t>
                      </a:r>
                    </a:p>
                  </a:txBody>
                  <a:tcPr marL="72000" marR="0" marT="0" marB="0" anchor="ctr">
                    <a:lnB w="3175" cap="flat" cmpd="sng" algn="ctr">
                      <a:solidFill>
                        <a:schemeClr val="accent1"/>
                      </a:solidFill>
                      <a:prstDash val="solid"/>
                      <a:round/>
                      <a:headEnd type="none" w="med" len="med"/>
                      <a:tailEnd type="none" w="med" len="med"/>
                    </a:lnB>
                    <a:solidFill>
                      <a:srgbClr val="F2C249"/>
                    </a:solidFill>
                  </a:tcPr>
                </a:tc>
                <a:tc hMerge="1">
                  <a:txBody>
                    <a:bodyPr/>
                    <a:lstStyle/>
                    <a:p>
                      <a:pPr algn="r"/>
                      <a:r>
                        <a:rPr lang="en-GB" sz="700" b="0">
                          <a:solidFill>
                            <a:schemeClr val="tx1"/>
                          </a:solidFill>
                        </a:rPr>
                        <a:t>1</a:t>
                      </a:r>
                    </a:p>
                  </a:txBody>
                  <a:tcPr marL="0" marR="72000" marT="0" marB="0" anchor="ctr">
                    <a:lnL w="3175" cap="flat" cmpd="sng" algn="ctr">
                      <a:solidFill>
                        <a:schemeClr val="accent1"/>
                      </a:solidFill>
                      <a:prstDash val="solid"/>
                      <a:round/>
                      <a:headEnd type="none" w="med" len="med"/>
                      <a:tailEnd type="none" w="med" len="med"/>
                    </a:lnL>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47966047"/>
                  </a:ext>
                </a:extLst>
              </a:tr>
              <a:tr h="233968">
                <a:tc>
                  <a:txBody>
                    <a:bodyPr/>
                    <a:lstStyle/>
                    <a:p>
                      <a:r>
                        <a:rPr lang="en-GB" sz="1200">
                          <a:solidFill>
                            <a:schemeClr val="tx1"/>
                          </a:solidFill>
                        </a:rPr>
                        <a:t>Minimum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$ 40</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5679261"/>
                  </a:ext>
                </a:extLst>
              </a:tr>
              <a:tr h="233968">
                <a:tc>
                  <a:txBody>
                    <a:bodyPr/>
                    <a:lstStyle/>
                    <a:p>
                      <a:r>
                        <a:rPr lang="en-GB" sz="1200">
                          <a:solidFill>
                            <a:schemeClr val="tx1"/>
                          </a:solidFill>
                        </a:rPr>
                        <a:t>Most Likely</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$ 52</a:t>
                      </a:r>
                      <a:endParaRPr lang="de-DE" sz="2800" dirty="0">
                        <a:solidFill>
                          <a:schemeClr val="bg1"/>
                        </a:solidFill>
                      </a:endParaRP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95360637"/>
                  </a:ext>
                </a:extLst>
              </a:tr>
              <a:tr h="233968">
                <a:tc>
                  <a:txBody>
                    <a:bodyPr/>
                    <a:lstStyle/>
                    <a:p>
                      <a:r>
                        <a:rPr lang="en-GB" sz="1200">
                          <a:solidFill>
                            <a:schemeClr val="tx1"/>
                          </a:solidFill>
                        </a:rPr>
                        <a:t>Maximum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solidFill>
                      <a:srgbClr val="FFDE66"/>
                    </a:solidFill>
                  </a:tcPr>
                </a:tc>
                <a:tc>
                  <a:txBody>
                    <a:bodyPr/>
                    <a:lstStyle/>
                    <a:p>
                      <a:pPr algn="r"/>
                      <a:r>
                        <a:rPr lang="en-GB" sz="1200" dirty="0">
                          <a:solidFill>
                            <a:schemeClr val="bg1"/>
                          </a:solidFill>
                        </a:rPr>
                        <a:t>$ 118</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188727916"/>
                  </a:ext>
                </a:extLst>
              </a:tr>
            </a:tbl>
          </a:graphicData>
        </a:graphic>
      </p:graphicFrame>
      <p:sp>
        <p:nvSpPr>
          <p:cNvPr id="14" name="Rectangle 13">
            <a:extLst>
              <a:ext uri="{FF2B5EF4-FFF2-40B4-BE49-F238E27FC236}">
                <a16:creationId xmlns:a16="http://schemas.microsoft.com/office/drawing/2014/main" id="{1FE35467-0B7B-D874-B11C-376900AA07E2}"/>
              </a:ext>
            </a:extLst>
          </p:cNvPr>
          <p:cNvSpPr/>
          <p:nvPr/>
        </p:nvSpPr>
        <p:spPr>
          <a:xfrm>
            <a:off x="1637192" y="1454746"/>
            <a:ext cx="3963507" cy="3819529"/>
          </a:xfrm>
          <a:prstGeom prst="rect">
            <a:avLst/>
          </a:prstGeom>
          <a:noFill/>
          <a:ln>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8" name="Rectangle 17">
            <a:extLst>
              <a:ext uri="{FF2B5EF4-FFF2-40B4-BE49-F238E27FC236}">
                <a16:creationId xmlns:a16="http://schemas.microsoft.com/office/drawing/2014/main" id="{08E6A71E-AD3F-7A3F-7A36-25E6004ED933}"/>
              </a:ext>
            </a:extLst>
          </p:cNvPr>
          <p:cNvSpPr/>
          <p:nvPr/>
        </p:nvSpPr>
        <p:spPr>
          <a:xfrm>
            <a:off x="6580204" y="1454746"/>
            <a:ext cx="3963507" cy="3826009"/>
          </a:xfrm>
          <a:prstGeom prst="rect">
            <a:avLst/>
          </a:prstGeom>
          <a:noFill/>
          <a:ln>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20" name="TextBox 19">
            <a:extLst>
              <a:ext uri="{FF2B5EF4-FFF2-40B4-BE49-F238E27FC236}">
                <a16:creationId xmlns:a16="http://schemas.microsoft.com/office/drawing/2014/main" id="{C4CDC0D4-29E2-1394-12AD-E1C4705F9519}"/>
              </a:ext>
            </a:extLst>
          </p:cNvPr>
          <p:cNvSpPr txBox="1"/>
          <p:nvPr/>
        </p:nvSpPr>
        <p:spPr>
          <a:xfrm>
            <a:off x="1648289" y="1583725"/>
            <a:ext cx="3952409" cy="369332"/>
          </a:xfrm>
          <a:prstGeom prst="rect">
            <a:avLst/>
          </a:prstGeom>
          <a:noFill/>
        </p:spPr>
        <p:txBody>
          <a:bodyPr wrap="square">
            <a:spAutoFit/>
          </a:bodyPr>
          <a:lstStyle>
            <a:defPPr>
              <a:defRPr lang="en-US"/>
            </a:defPPr>
            <a:lvl1pPr algn="ctr">
              <a:defRPr b="1">
                <a:solidFill>
                  <a:schemeClr val="bg1">
                    <a:lumMod val="75000"/>
                  </a:schemeClr>
                </a:solidFill>
              </a:defRPr>
            </a:lvl1pPr>
          </a:lstStyle>
          <a:p>
            <a:r>
              <a:rPr lang="fr-CH" err="1">
                <a:solidFill>
                  <a:schemeClr val="bg1"/>
                </a:solidFill>
              </a:rPr>
              <a:t>Response</a:t>
            </a:r>
            <a:r>
              <a:rPr lang="fr-CH">
                <a:solidFill>
                  <a:schemeClr val="bg1"/>
                </a:solidFill>
              </a:rPr>
              <a:t> </a:t>
            </a:r>
            <a:r>
              <a:rPr lang="fr-CH" err="1">
                <a:solidFill>
                  <a:schemeClr val="bg1"/>
                </a:solidFill>
              </a:rPr>
              <a:t>costs</a:t>
            </a:r>
            <a:endParaRPr lang="en-US">
              <a:solidFill>
                <a:schemeClr val="bg1"/>
              </a:solidFill>
            </a:endParaRPr>
          </a:p>
        </p:txBody>
      </p:sp>
      <p:sp>
        <p:nvSpPr>
          <p:cNvPr id="21" name="TextBox 20">
            <a:extLst>
              <a:ext uri="{FF2B5EF4-FFF2-40B4-BE49-F238E27FC236}">
                <a16:creationId xmlns:a16="http://schemas.microsoft.com/office/drawing/2014/main" id="{16348928-5EAC-5BF0-881D-9218987F26F6}"/>
              </a:ext>
            </a:extLst>
          </p:cNvPr>
          <p:cNvSpPr txBox="1"/>
          <p:nvPr/>
        </p:nvSpPr>
        <p:spPr>
          <a:xfrm>
            <a:off x="6580203" y="1638962"/>
            <a:ext cx="3963507" cy="369332"/>
          </a:xfrm>
          <a:prstGeom prst="rect">
            <a:avLst/>
          </a:prstGeom>
          <a:noFill/>
        </p:spPr>
        <p:txBody>
          <a:bodyPr wrap="square">
            <a:spAutoFit/>
          </a:bodyPr>
          <a:lstStyle>
            <a:defPPr>
              <a:defRPr lang="en-US"/>
            </a:defPPr>
            <a:lvl1pPr algn="ctr">
              <a:defRPr b="1">
                <a:solidFill>
                  <a:schemeClr val="bg1">
                    <a:lumMod val="75000"/>
                  </a:schemeClr>
                </a:solidFill>
              </a:defRPr>
            </a:lvl1pPr>
          </a:lstStyle>
          <a:p>
            <a:r>
              <a:rPr lang="fr-CH" dirty="0" err="1">
                <a:solidFill>
                  <a:schemeClr val="bg1"/>
                </a:solidFill>
              </a:rPr>
              <a:t>Productivity</a:t>
            </a:r>
            <a:r>
              <a:rPr lang="fr-CH" dirty="0">
                <a:solidFill>
                  <a:schemeClr val="bg1"/>
                </a:solidFill>
              </a:rPr>
              <a:t> </a:t>
            </a:r>
            <a:r>
              <a:rPr lang="fr-CH" dirty="0" err="1">
                <a:solidFill>
                  <a:schemeClr val="bg1"/>
                </a:solidFill>
              </a:rPr>
              <a:t>losses</a:t>
            </a:r>
            <a:endParaRPr lang="en-US" dirty="0">
              <a:solidFill>
                <a:schemeClr val="bg1"/>
              </a:solidFill>
            </a:endParaRPr>
          </a:p>
        </p:txBody>
      </p:sp>
      <p:sp>
        <p:nvSpPr>
          <p:cNvPr id="22" name="TextBox 21">
            <a:extLst>
              <a:ext uri="{FF2B5EF4-FFF2-40B4-BE49-F238E27FC236}">
                <a16:creationId xmlns:a16="http://schemas.microsoft.com/office/drawing/2014/main" id="{E23AC444-0CE1-F65C-4866-E146C999A209}"/>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availability of the manufacturing lines caused by external threat (via phishing)</a:t>
            </a:r>
            <a:endParaRPr lang="de-DE" dirty="0"/>
          </a:p>
        </p:txBody>
      </p:sp>
    </p:spTree>
    <p:extLst>
      <p:ext uri="{BB962C8B-B14F-4D97-AF65-F5344CB8AC3E}">
        <p14:creationId xmlns:p14="http://schemas.microsoft.com/office/powerpoint/2010/main" val="95591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8707-D821-FE68-B843-012D40A50DCA}"/>
              </a:ext>
            </a:extLst>
          </p:cNvPr>
          <p:cNvSpPr>
            <a:spLocks noGrp="1"/>
          </p:cNvSpPr>
          <p:nvPr>
            <p:ph type="title"/>
          </p:nvPr>
        </p:nvSpPr>
        <p:spPr>
          <a:xfrm>
            <a:off x="838200" y="365125"/>
            <a:ext cx="10515600" cy="874989"/>
          </a:xfrm>
        </p:spPr>
        <p:txBody>
          <a:bodyPr>
            <a:normAutofit/>
          </a:bodyPr>
          <a:lstStyle/>
          <a:p>
            <a:r>
              <a:rPr lang="en-US" dirty="0">
                <a:ea typeface="+mj-lt"/>
                <a:cs typeface="+mj-lt"/>
              </a:rPr>
              <a:t>Manufacturing use case </a:t>
            </a:r>
            <a:r>
              <a:rPr lang="en-US" dirty="0"/>
              <a:t>– </a:t>
            </a:r>
            <a:r>
              <a:rPr lang="en-US" dirty="0">
                <a:solidFill>
                  <a:srgbClr val="ECB64F"/>
                </a:solidFill>
              </a:rPr>
              <a:t>Report</a:t>
            </a:r>
          </a:p>
        </p:txBody>
      </p:sp>
      <p:sp>
        <p:nvSpPr>
          <p:cNvPr id="25" name="Rectangle 24">
            <a:extLst>
              <a:ext uri="{FF2B5EF4-FFF2-40B4-BE49-F238E27FC236}">
                <a16:creationId xmlns:a16="http://schemas.microsoft.com/office/drawing/2014/main" id="{AD91EA52-6B01-3B0B-BF34-648D34653D24}"/>
              </a:ext>
            </a:extLst>
          </p:cNvPr>
          <p:cNvSpPr/>
          <p:nvPr/>
        </p:nvSpPr>
        <p:spPr>
          <a:xfrm>
            <a:off x="492810" y="1292099"/>
            <a:ext cx="5471586" cy="4762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GB" sz="1000" b="1" i="1">
                <a:solidFill>
                  <a:schemeClr val="bg1"/>
                </a:solidFill>
              </a:rPr>
              <a:t>Loss Exceedance Probabilities</a:t>
            </a:r>
          </a:p>
        </p:txBody>
      </p:sp>
      <p:cxnSp>
        <p:nvCxnSpPr>
          <p:cNvPr id="26" name="Straight Connector 25">
            <a:extLst>
              <a:ext uri="{FF2B5EF4-FFF2-40B4-BE49-F238E27FC236}">
                <a16:creationId xmlns:a16="http://schemas.microsoft.com/office/drawing/2014/main" id="{6F96C268-D770-0E04-BED7-1F14020AD13A}"/>
              </a:ext>
            </a:extLst>
          </p:cNvPr>
          <p:cNvCxnSpPr>
            <a:cxnSpLocks/>
          </p:cNvCxnSpPr>
          <p:nvPr/>
        </p:nvCxnSpPr>
        <p:spPr>
          <a:xfrm>
            <a:off x="1518603" y="1739774"/>
            <a:ext cx="3420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7" name="Graphic 26" descr="Calculator outline">
            <a:extLst>
              <a:ext uri="{FF2B5EF4-FFF2-40B4-BE49-F238E27FC236}">
                <a16:creationId xmlns:a16="http://schemas.microsoft.com/office/drawing/2014/main" id="{2B958996-0E3A-F498-D737-66A5ED0C85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6175" y="1335937"/>
            <a:ext cx="360000" cy="360000"/>
          </a:xfrm>
          <a:prstGeom prst="rect">
            <a:avLst/>
          </a:prstGeom>
        </p:spPr>
      </p:pic>
      <p:sp>
        <p:nvSpPr>
          <p:cNvPr id="28" name="TextBox 27">
            <a:extLst>
              <a:ext uri="{FF2B5EF4-FFF2-40B4-BE49-F238E27FC236}">
                <a16:creationId xmlns:a16="http://schemas.microsoft.com/office/drawing/2014/main" id="{8F25D735-2D84-A1F1-B654-1D305DA2075D}"/>
              </a:ext>
            </a:extLst>
          </p:cNvPr>
          <p:cNvSpPr txBox="1"/>
          <p:nvPr/>
        </p:nvSpPr>
        <p:spPr>
          <a:xfrm>
            <a:off x="525108" y="1920749"/>
            <a:ext cx="5406990" cy="954107"/>
          </a:xfrm>
          <a:prstGeom prst="rect">
            <a:avLst/>
          </a:prstGeom>
          <a:noFill/>
        </p:spPr>
        <p:txBody>
          <a:bodyPr wrap="square">
            <a:spAutoFit/>
          </a:bodyPr>
          <a:lstStyle>
            <a:defPPr>
              <a:defRPr lang="en-US"/>
            </a:defPPr>
            <a:lvl1pPr algn="ctr">
              <a:defRPr b="1">
                <a:solidFill>
                  <a:schemeClr val="bg1">
                    <a:lumMod val="75000"/>
                  </a:schemeClr>
                </a:solidFill>
              </a:defRPr>
            </a:lvl1pPr>
          </a:lstStyle>
          <a:p>
            <a:r>
              <a:rPr lang="en-US" sz="1400" b="0">
                <a:solidFill>
                  <a:schemeClr val="bg1"/>
                </a:solidFill>
              </a:rPr>
              <a:t>The loss exceedance curve is the output of the 50’000 iterations of the Monte Carlo simulations. It helps to visualize the </a:t>
            </a:r>
            <a:r>
              <a:rPr lang="en-US" sz="1400">
                <a:solidFill>
                  <a:schemeClr val="bg1"/>
                </a:solidFill>
              </a:rPr>
              <a:t>probability of the loss exceeding </a:t>
            </a:r>
            <a:r>
              <a:rPr lang="en-US" sz="1400" b="0">
                <a:solidFill>
                  <a:schemeClr val="bg1"/>
                </a:solidFill>
              </a:rPr>
              <a:t>a certain amount.</a:t>
            </a:r>
          </a:p>
        </p:txBody>
      </p:sp>
      <p:sp>
        <p:nvSpPr>
          <p:cNvPr id="29" name="Rectangle 28">
            <a:extLst>
              <a:ext uri="{FF2B5EF4-FFF2-40B4-BE49-F238E27FC236}">
                <a16:creationId xmlns:a16="http://schemas.microsoft.com/office/drawing/2014/main" id="{68924A39-6797-0B92-3343-0ACACF98ACD9}"/>
              </a:ext>
            </a:extLst>
          </p:cNvPr>
          <p:cNvSpPr/>
          <p:nvPr/>
        </p:nvSpPr>
        <p:spPr>
          <a:xfrm>
            <a:off x="6364388" y="1292099"/>
            <a:ext cx="5203193" cy="4762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GB" sz="1000" b="1" i="1">
                <a:solidFill>
                  <a:schemeClr val="bg1"/>
                </a:solidFill>
              </a:rPr>
              <a:t>Average Annualized Loss Exposure</a:t>
            </a:r>
          </a:p>
        </p:txBody>
      </p:sp>
      <p:pic>
        <p:nvPicPr>
          <p:cNvPr id="30" name="Graphic 29" descr="Abacus outline">
            <a:extLst>
              <a:ext uri="{FF2B5EF4-FFF2-40B4-BE49-F238E27FC236}">
                <a16:creationId xmlns:a16="http://schemas.microsoft.com/office/drawing/2014/main" id="{A636CA03-61FE-B2A0-E03F-AC6860B6532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38633" y="1350224"/>
            <a:ext cx="360000" cy="360000"/>
          </a:xfrm>
          <a:prstGeom prst="rect">
            <a:avLst/>
          </a:prstGeom>
        </p:spPr>
      </p:pic>
      <p:cxnSp>
        <p:nvCxnSpPr>
          <p:cNvPr id="31" name="Straight Connector 30">
            <a:extLst>
              <a:ext uri="{FF2B5EF4-FFF2-40B4-BE49-F238E27FC236}">
                <a16:creationId xmlns:a16="http://schemas.microsoft.com/office/drawing/2014/main" id="{AD7A1830-5027-CFAB-9A35-CA684D556C4D}"/>
              </a:ext>
            </a:extLst>
          </p:cNvPr>
          <p:cNvCxnSpPr>
            <a:cxnSpLocks/>
          </p:cNvCxnSpPr>
          <p:nvPr/>
        </p:nvCxnSpPr>
        <p:spPr>
          <a:xfrm>
            <a:off x="7275242" y="1739774"/>
            <a:ext cx="342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1BE2590-002F-14A2-B646-7FFF4BC0E865}"/>
              </a:ext>
            </a:extLst>
          </p:cNvPr>
          <p:cNvSpPr txBox="1"/>
          <p:nvPr/>
        </p:nvSpPr>
        <p:spPr>
          <a:xfrm>
            <a:off x="10251232" y="4619225"/>
            <a:ext cx="1418253" cy="250933"/>
          </a:xfrm>
          <a:prstGeom prst="rect">
            <a:avLst/>
          </a:prstGeom>
          <a:noFill/>
        </p:spPr>
        <p:txBody>
          <a:bodyPr wrap="square">
            <a:noAutofit/>
          </a:bodyPr>
          <a:lstStyle>
            <a:defPPr>
              <a:defRPr lang="en-US"/>
            </a:defPPr>
            <a:lvl1pPr algn="ctr">
              <a:defRPr b="1">
                <a:solidFill>
                  <a:schemeClr val="bg1">
                    <a:lumMod val="75000"/>
                  </a:schemeClr>
                </a:solidFill>
              </a:defRPr>
            </a:lvl1pPr>
          </a:lstStyle>
          <a:p>
            <a:pPr algn="just"/>
            <a:r>
              <a:rPr lang="en-US" sz="1050" b="0" i="1">
                <a:solidFill>
                  <a:schemeClr val="bg1"/>
                </a:solidFill>
              </a:rPr>
              <a:t>*Fictitious values</a:t>
            </a:r>
          </a:p>
          <a:p>
            <a:pPr marL="171450" indent="-171450" algn="just">
              <a:buFontTx/>
              <a:buChar char="-"/>
            </a:pPr>
            <a:endParaRPr lang="en-US" sz="1050" b="0" i="1">
              <a:solidFill>
                <a:schemeClr val="bg1"/>
              </a:solidFill>
            </a:endParaRPr>
          </a:p>
          <a:p>
            <a:pPr marL="171450" indent="-171450" algn="just">
              <a:buFontTx/>
              <a:buChar char="-"/>
            </a:pPr>
            <a:endParaRPr lang="en-US" sz="1050" b="0" i="1">
              <a:solidFill>
                <a:schemeClr val="bg1"/>
              </a:solidFill>
            </a:endParaRPr>
          </a:p>
          <a:p>
            <a:pPr marL="171450" indent="-171450" algn="just">
              <a:buFontTx/>
              <a:buChar char="-"/>
            </a:pPr>
            <a:endParaRPr lang="en-US" sz="1050" b="0" i="1">
              <a:solidFill>
                <a:schemeClr val="bg1"/>
              </a:solidFill>
            </a:endParaRPr>
          </a:p>
          <a:p>
            <a:pPr marL="171450" indent="-171450" algn="just">
              <a:buFontTx/>
              <a:buChar char="-"/>
            </a:pPr>
            <a:endParaRPr lang="en-US" sz="1050" b="0" i="1">
              <a:solidFill>
                <a:schemeClr val="bg1"/>
              </a:solidFill>
            </a:endParaRPr>
          </a:p>
          <a:p>
            <a:pPr algn="just"/>
            <a:endParaRPr lang="en-US" sz="1050" b="0" i="1">
              <a:solidFill>
                <a:schemeClr val="bg1"/>
              </a:solidFill>
            </a:endParaRPr>
          </a:p>
        </p:txBody>
      </p:sp>
      <p:graphicFrame>
        <p:nvGraphicFramePr>
          <p:cNvPr id="33" name="Chart 32">
            <a:extLst>
              <a:ext uri="{FF2B5EF4-FFF2-40B4-BE49-F238E27FC236}">
                <a16:creationId xmlns:a16="http://schemas.microsoft.com/office/drawing/2014/main" id="{992E5B40-E1E8-6140-84A4-33D3896F12AE}"/>
              </a:ext>
            </a:extLst>
          </p:cNvPr>
          <p:cNvGraphicFramePr/>
          <p:nvPr>
            <p:extLst>
              <p:ext uri="{D42A27DB-BD31-4B8C-83A1-F6EECF244321}">
                <p14:modId xmlns:p14="http://schemas.microsoft.com/office/powerpoint/2010/main" val="3273845791"/>
              </p:ext>
            </p:extLst>
          </p:nvPr>
        </p:nvGraphicFramePr>
        <p:xfrm>
          <a:off x="1226016" y="2803281"/>
          <a:ext cx="4005174" cy="2480009"/>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a:extLst>
              <a:ext uri="{FF2B5EF4-FFF2-40B4-BE49-F238E27FC236}">
                <a16:creationId xmlns:a16="http://schemas.microsoft.com/office/drawing/2014/main" id="{8F4A2FAF-499F-7F7E-809C-FBC191A70BC2}"/>
              </a:ext>
            </a:extLst>
          </p:cNvPr>
          <p:cNvSpPr/>
          <p:nvPr/>
        </p:nvSpPr>
        <p:spPr>
          <a:xfrm>
            <a:off x="2618505" y="5484011"/>
            <a:ext cx="8949075" cy="813867"/>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4" name="TextBox 3">
            <a:extLst>
              <a:ext uri="{FF2B5EF4-FFF2-40B4-BE49-F238E27FC236}">
                <a16:creationId xmlns:a16="http://schemas.microsoft.com/office/drawing/2014/main" id="{84BCC256-BC64-C2CD-CE5D-702D9EB1CE5E}"/>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availability of the manufacturing lines caused by external threat (via phishing)</a:t>
            </a:r>
            <a:endParaRPr lang="de-DE" dirty="0"/>
          </a:p>
        </p:txBody>
      </p:sp>
      <p:sp>
        <p:nvSpPr>
          <p:cNvPr id="5" name="Rectangle 4">
            <a:extLst>
              <a:ext uri="{FF2B5EF4-FFF2-40B4-BE49-F238E27FC236}">
                <a16:creationId xmlns:a16="http://schemas.microsoft.com/office/drawing/2014/main" id="{9F10F62A-D25E-B263-5D2D-C185140BD435}"/>
              </a:ext>
            </a:extLst>
          </p:cNvPr>
          <p:cNvSpPr/>
          <p:nvPr/>
        </p:nvSpPr>
        <p:spPr>
          <a:xfrm>
            <a:off x="762004" y="5484011"/>
            <a:ext cx="1856501" cy="813867"/>
          </a:xfrm>
          <a:prstGeom prst="rect">
            <a:avLst/>
          </a:prstGeom>
          <a:solidFill>
            <a:srgbClr val="FFC830"/>
          </a:solidFill>
          <a:ln>
            <a:solidFill>
              <a:srgbClr val="FFC000"/>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sp>
        <p:nvSpPr>
          <p:cNvPr id="6" name="TextBox 5">
            <a:extLst>
              <a:ext uri="{FF2B5EF4-FFF2-40B4-BE49-F238E27FC236}">
                <a16:creationId xmlns:a16="http://schemas.microsoft.com/office/drawing/2014/main" id="{CB8D6462-C7BE-93A8-8C68-017FEE1917C0}"/>
              </a:ext>
            </a:extLst>
          </p:cNvPr>
          <p:cNvSpPr txBox="1"/>
          <p:nvPr/>
        </p:nvSpPr>
        <p:spPr>
          <a:xfrm>
            <a:off x="7196226" y="1937359"/>
            <a:ext cx="4005174" cy="2246769"/>
          </a:xfrm>
          <a:prstGeom prst="rect">
            <a:avLst/>
          </a:prstGeom>
          <a:noFill/>
        </p:spPr>
        <p:txBody>
          <a:bodyPr wrap="square">
            <a:spAutoFit/>
          </a:bodyPr>
          <a:lstStyle>
            <a:defPPr>
              <a:defRPr lang="en-US"/>
            </a:defPPr>
            <a:lvl1pPr algn="ctr">
              <a:defRPr b="1">
                <a:solidFill>
                  <a:schemeClr val="bg1">
                    <a:lumMod val="75000"/>
                  </a:schemeClr>
                </a:solidFill>
              </a:defRPr>
            </a:lvl1pPr>
          </a:lstStyle>
          <a:p>
            <a:r>
              <a:rPr lang="en-US" sz="1400" b="0" dirty="0">
                <a:solidFill>
                  <a:schemeClr val="bg1"/>
                </a:solidFill>
              </a:rPr>
              <a:t>Based on all probable loss of asset availabilities across the manufacturing lines, it is estimated that from an average annualized perspective, a loss amount of </a:t>
            </a:r>
            <a:r>
              <a:rPr lang="en-US" sz="1400" dirty="0">
                <a:solidFill>
                  <a:schemeClr val="bg1"/>
                </a:solidFill>
              </a:rPr>
              <a:t>$ 115’000* </a:t>
            </a:r>
            <a:r>
              <a:rPr lang="en-US" sz="1400" b="0" dirty="0">
                <a:solidFill>
                  <a:schemeClr val="bg1"/>
                </a:solidFill>
              </a:rPr>
              <a:t>is foreseen.</a:t>
            </a:r>
          </a:p>
          <a:p>
            <a:endParaRPr lang="en-US" sz="1400" b="0" dirty="0">
              <a:solidFill>
                <a:schemeClr val="bg1"/>
              </a:solidFill>
            </a:endParaRPr>
          </a:p>
          <a:p>
            <a:r>
              <a:rPr lang="en-US" sz="1400" b="0" dirty="0">
                <a:solidFill>
                  <a:schemeClr val="bg1"/>
                </a:solidFill>
              </a:rPr>
              <a:t>Depending on the location of the unavailable asset in the manufacturing line, this amount may reach up to </a:t>
            </a:r>
            <a:r>
              <a:rPr lang="en-US" sz="1400" dirty="0">
                <a:solidFill>
                  <a:schemeClr val="bg1"/>
                </a:solidFill>
              </a:rPr>
              <a:t>$ 380’000*</a:t>
            </a:r>
          </a:p>
        </p:txBody>
      </p:sp>
    </p:spTree>
    <p:extLst>
      <p:ext uri="{BB962C8B-B14F-4D97-AF65-F5344CB8AC3E}">
        <p14:creationId xmlns:p14="http://schemas.microsoft.com/office/powerpoint/2010/main" val="2058852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Use case – </a:t>
            </a:r>
            <a:r>
              <a:rPr lang="en-US" dirty="0">
                <a:solidFill>
                  <a:srgbClr val="ECB64F"/>
                </a:solidFill>
              </a:rPr>
              <a:t>Focus on Sales</a:t>
            </a:r>
          </a:p>
        </p:txBody>
      </p:sp>
      <p:graphicFrame>
        <p:nvGraphicFramePr>
          <p:cNvPr id="14" name="Diagram 13">
            <a:extLst>
              <a:ext uri="{FF2B5EF4-FFF2-40B4-BE49-F238E27FC236}">
                <a16:creationId xmlns:a16="http://schemas.microsoft.com/office/drawing/2014/main" id="{C2339E81-56D6-1DBD-1BAE-D750DE899FC3}"/>
              </a:ext>
            </a:extLst>
          </p:cNvPr>
          <p:cNvGraphicFramePr/>
          <p:nvPr>
            <p:extLst>
              <p:ext uri="{D42A27DB-BD31-4B8C-83A1-F6EECF244321}">
                <p14:modId xmlns:p14="http://schemas.microsoft.com/office/powerpoint/2010/main" val="707484559"/>
              </p:ext>
            </p:extLst>
          </p:nvPr>
        </p:nvGraphicFramePr>
        <p:xfrm>
          <a:off x="1146875" y="1392451"/>
          <a:ext cx="9794928" cy="513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a:extLst>
              <a:ext uri="{FF2B5EF4-FFF2-40B4-BE49-F238E27FC236}">
                <a16:creationId xmlns:a16="http://schemas.microsoft.com/office/drawing/2014/main" id="{064BE137-276A-699B-B60F-C0CECAA7FD48}"/>
              </a:ext>
            </a:extLst>
          </p:cNvPr>
          <p:cNvPicPr>
            <a:picLocks noChangeAspect="1"/>
          </p:cNvPicPr>
          <p:nvPr/>
        </p:nvPicPr>
        <p:blipFill>
          <a:blip r:embed="rId8"/>
          <a:stretch>
            <a:fillRect/>
          </a:stretch>
        </p:blipFill>
        <p:spPr>
          <a:xfrm>
            <a:off x="4696491" y="2474588"/>
            <a:ext cx="2601776" cy="3077023"/>
          </a:xfrm>
          <a:prstGeom prst="rect">
            <a:avLst/>
          </a:prstGeom>
          <a:ln>
            <a:noFill/>
          </a:ln>
        </p:spPr>
      </p:pic>
    </p:spTree>
    <p:extLst>
      <p:ext uri="{BB962C8B-B14F-4D97-AF65-F5344CB8AC3E}">
        <p14:creationId xmlns:p14="http://schemas.microsoft.com/office/powerpoint/2010/main" val="177922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D3A1-5C36-C12C-C2AC-824CC2FF43C0}"/>
              </a:ext>
            </a:extLst>
          </p:cNvPr>
          <p:cNvSpPr>
            <a:spLocks noGrp="1"/>
          </p:cNvSpPr>
          <p:nvPr>
            <p:ph type="title"/>
          </p:nvPr>
        </p:nvSpPr>
        <p:spPr/>
        <p:txBody>
          <a:bodyPr/>
          <a:lstStyle/>
          <a:p>
            <a:r>
              <a:rPr lang="en-US"/>
              <a:t>Presentation - </a:t>
            </a:r>
            <a:r>
              <a:rPr lang="en-US">
                <a:solidFill>
                  <a:srgbClr val="ECB64F"/>
                </a:solidFill>
              </a:rPr>
              <a:t>Disclaimer</a:t>
            </a:r>
          </a:p>
        </p:txBody>
      </p:sp>
      <p:sp>
        <p:nvSpPr>
          <p:cNvPr id="3" name="Content Placeholder 2">
            <a:extLst>
              <a:ext uri="{FF2B5EF4-FFF2-40B4-BE49-F238E27FC236}">
                <a16:creationId xmlns:a16="http://schemas.microsoft.com/office/drawing/2014/main" id="{A474F573-5760-1229-E18E-0B268FBE3F42}"/>
              </a:ext>
            </a:extLst>
          </p:cNvPr>
          <p:cNvSpPr>
            <a:spLocks noGrp="1"/>
          </p:cNvSpPr>
          <p:nvPr>
            <p:ph idx="1"/>
          </p:nvPr>
        </p:nvSpPr>
        <p:spPr>
          <a:xfrm>
            <a:off x="918410" y="2006098"/>
            <a:ext cx="9652607" cy="3217065"/>
          </a:xfrm>
        </p:spPr>
        <p:txBody>
          <a:bodyPr vert="horz" lIns="91440" tIns="45720" rIns="91440" bIns="45720" rtlCol="0" anchor="t">
            <a:normAutofit/>
          </a:bodyPr>
          <a:lstStyle/>
          <a:p>
            <a:pPr>
              <a:buFont typeface="Arial"/>
            </a:pPr>
            <a:r>
              <a:rPr lang="en-US" sz="2000" b="1" dirty="0">
                <a:solidFill>
                  <a:srgbClr val="FFFFFF"/>
                </a:solidFill>
                <a:ea typeface="+mj-lt"/>
                <a:cs typeface="+mj-lt"/>
              </a:rPr>
              <a:t>For confidentiality purpose, data have been anonymized in this presentation</a:t>
            </a:r>
          </a:p>
          <a:p>
            <a:pPr>
              <a:buFont typeface="Arial"/>
            </a:pPr>
            <a:endParaRPr lang="en-US" sz="2000" b="1" dirty="0">
              <a:solidFill>
                <a:srgbClr val="FFFFFF"/>
              </a:solidFill>
              <a:ea typeface="+mj-lt"/>
              <a:cs typeface="+mj-lt"/>
            </a:endParaRPr>
          </a:p>
          <a:p>
            <a:pPr>
              <a:buFont typeface="Arial"/>
            </a:pPr>
            <a:r>
              <a:rPr lang="en-US" sz="2000" b="1" dirty="0">
                <a:solidFill>
                  <a:srgbClr val="FFFFFF"/>
                </a:solidFill>
                <a:ea typeface="+mj-lt"/>
                <a:cs typeface="+mj-lt"/>
              </a:rPr>
              <a:t>Figures and Loss Exceedance Curves are for illustration only</a:t>
            </a:r>
            <a:endParaRPr lang="en-US" sz="2000" dirty="0">
              <a:ea typeface="+mj-lt"/>
              <a:cs typeface="+mj-lt"/>
            </a:endParaRPr>
          </a:p>
          <a:p>
            <a:pPr marL="0" indent="0">
              <a:buNone/>
            </a:pPr>
            <a:endParaRPr lang="en-US" sz="2400" dirty="0"/>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3828411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Use case – </a:t>
            </a:r>
            <a:r>
              <a:rPr lang="en-US" dirty="0">
                <a:solidFill>
                  <a:srgbClr val="ECB64F"/>
                </a:solidFill>
              </a:rPr>
              <a:t>Focus on Sales</a:t>
            </a:r>
          </a:p>
        </p:txBody>
      </p:sp>
      <p:pic>
        <p:nvPicPr>
          <p:cNvPr id="31" name="Graphic 30" descr="Kiosk outline">
            <a:extLst>
              <a:ext uri="{FF2B5EF4-FFF2-40B4-BE49-F238E27FC236}">
                <a16:creationId xmlns:a16="http://schemas.microsoft.com/office/drawing/2014/main" id="{4A982341-9547-D273-C07A-516776A1E2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552" y="2890568"/>
            <a:ext cx="670435" cy="670435"/>
          </a:xfrm>
          <a:prstGeom prst="rect">
            <a:avLst/>
          </a:prstGeom>
        </p:spPr>
      </p:pic>
      <p:pic>
        <p:nvPicPr>
          <p:cNvPr id="3" name="Graphic 2" descr="Badge 1 with solid fill">
            <a:extLst>
              <a:ext uri="{FF2B5EF4-FFF2-40B4-BE49-F238E27FC236}">
                <a16:creationId xmlns:a16="http://schemas.microsoft.com/office/drawing/2014/main" id="{67184876-7408-B9A5-9519-A4DA41C42A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3077" y="2241843"/>
            <a:ext cx="554158" cy="554158"/>
          </a:xfrm>
          <a:prstGeom prst="rect">
            <a:avLst/>
          </a:prstGeom>
        </p:spPr>
      </p:pic>
      <p:graphicFrame>
        <p:nvGraphicFramePr>
          <p:cNvPr id="28" name="Diagram 27">
            <a:extLst>
              <a:ext uri="{FF2B5EF4-FFF2-40B4-BE49-F238E27FC236}">
                <a16:creationId xmlns:a16="http://schemas.microsoft.com/office/drawing/2014/main" id="{3980C4A5-A5E6-A0F7-E185-FFAF980A6761}"/>
              </a:ext>
            </a:extLst>
          </p:cNvPr>
          <p:cNvGraphicFramePr/>
          <p:nvPr>
            <p:extLst>
              <p:ext uri="{D42A27DB-BD31-4B8C-83A1-F6EECF244321}">
                <p14:modId xmlns:p14="http://schemas.microsoft.com/office/powerpoint/2010/main" val="452788723"/>
              </p:ext>
            </p:extLst>
          </p:nvPr>
        </p:nvGraphicFramePr>
        <p:xfrm>
          <a:off x="1146875" y="1392451"/>
          <a:ext cx="9794928" cy="5134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3" name="Picture 32">
            <a:extLst>
              <a:ext uri="{FF2B5EF4-FFF2-40B4-BE49-F238E27FC236}">
                <a16:creationId xmlns:a16="http://schemas.microsoft.com/office/drawing/2014/main" id="{5F5510B8-9E31-BE5E-9DDB-0A70AA6C0D1F}"/>
              </a:ext>
            </a:extLst>
          </p:cNvPr>
          <p:cNvPicPr>
            <a:picLocks noChangeAspect="1"/>
          </p:cNvPicPr>
          <p:nvPr/>
        </p:nvPicPr>
        <p:blipFill>
          <a:blip r:embed="rId12"/>
          <a:stretch>
            <a:fillRect/>
          </a:stretch>
        </p:blipFill>
        <p:spPr>
          <a:xfrm>
            <a:off x="4696491" y="2474588"/>
            <a:ext cx="2601776" cy="3077023"/>
          </a:xfrm>
          <a:prstGeom prst="rect">
            <a:avLst/>
          </a:prstGeom>
          <a:ln>
            <a:noFill/>
          </a:ln>
        </p:spPr>
      </p:pic>
    </p:spTree>
    <p:extLst>
      <p:ext uri="{BB962C8B-B14F-4D97-AF65-F5344CB8AC3E}">
        <p14:creationId xmlns:p14="http://schemas.microsoft.com/office/powerpoint/2010/main" val="1803808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Use case – </a:t>
            </a:r>
            <a:r>
              <a:rPr lang="en-US" dirty="0">
                <a:solidFill>
                  <a:srgbClr val="ECB64F"/>
                </a:solidFill>
              </a:rPr>
              <a:t>Focus on Sales</a:t>
            </a:r>
          </a:p>
        </p:txBody>
      </p:sp>
      <p:pic>
        <p:nvPicPr>
          <p:cNvPr id="17" name="Graphic 16" descr="Kiosk outline">
            <a:extLst>
              <a:ext uri="{FF2B5EF4-FFF2-40B4-BE49-F238E27FC236}">
                <a16:creationId xmlns:a16="http://schemas.microsoft.com/office/drawing/2014/main" id="{B1165DE4-5C4B-B537-DEE6-C0913ED8F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552" y="2890568"/>
            <a:ext cx="670435" cy="670435"/>
          </a:xfrm>
          <a:prstGeom prst="rect">
            <a:avLst/>
          </a:prstGeom>
        </p:spPr>
      </p:pic>
      <p:pic>
        <p:nvPicPr>
          <p:cNvPr id="18" name="Graphic 17" descr="Badge 1 with solid fill">
            <a:extLst>
              <a:ext uri="{FF2B5EF4-FFF2-40B4-BE49-F238E27FC236}">
                <a16:creationId xmlns:a16="http://schemas.microsoft.com/office/drawing/2014/main" id="{8B2BF508-3FB4-F9BA-06AD-8851FEA84E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3077" y="2241843"/>
            <a:ext cx="554158" cy="554158"/>
          </a:xfrm>
          <a:prstGeom prst="rect">
            <a:avLst/>
          </a:prstGeom>
        </p:spPr>
      </p:pic>
      <p:pic>
        <p:nvPicPr>
          <p:cNvPr id="20" name="Graphic 19" descr="Badge with solid fill">
            <a:extLst>
              <a:ext uri="{FF2B5EF4-FFF2-40B4-BE49-F238E27FC236}">
                <a16:creationId xmlns:a16="http://schemas.microsoft.com/office/drawing/2014/main" id="{7E68C061-6D28-7874-FE5B-B0A0D0FACF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6837" y="2242356"/>
            <a:ext cx="554157" cy="554157"/>
          </a:xfrm>
          <a:prstGeom prst="rect">
            <a:avLst/>
          </a:prstGeom>
        </p:spPr>
      </p:pic>
      <p:pic>
        <p:nvPicPr>
          <p:cNvPr id="28" name="Content Placeholder 36" descr="Ecommerce outline">
            <a:extLst>
              <a:ext uri="{FF2B5EF4-FFF2-40B4-BE49-F238E27FC236}">
                <a16:creationId xmlns:a16="http://schemas.microsoft.com/office/drawing/2014/main" id="{BC0D8F61-9382-C90E-916B-E411DFFE041E}"/>
              </a:ext>
            </a:extLst>
          </p:cNvPr>
          <p:cNvPicPr>
            <a:picLocks noGrp="1" noChangeAspect="1"/>
          </p:cNvPicPr>
          <p:nvPr>
            <p:ph idx="1"/>
          </p:nvPr>
        </p:nvPicPr>
        <p:blipFill>
          <a:blip r:embed="rId9">
            <a:extLst>
              <a:ext uri="{96DAC541-7B7A-43D3-8B79-37D633B846F1}">
                <asvg:svgBlip xmlns:asvg="http://schemas.microsoft.com/office/drawing/2016/SVG/main" r:embed="rId10"/>
              </a:ext>
            </a:extLst>
          </a:blip>
          <a:stretch>
            <a:fillRect/>
          </a:stretch>
        </p:blipFill>
        <p:spPr>
          <a:xfrm>
            <a:off x="1960150" y="2865829"/>
            <a:ext cx="801273" cy="801273"/>
          </a:xfrm>
        </p:spPr>
      </p:pic>
      <p:graphicFrame>
        <p:nvGraphicFramePr>
          <p:cNvPr id="33" name="Diagram 32">
            <a:extLst>
              <a:ext uri="{FF2B5EF4-FFF2-40B4-BE49-F238E27FC236}">
                <a16:creationId xmlns:a16="http://schemas.microsoft.com/office/drawing/2014/main" id="{E0AA3509-9EF1-9E8D-1018-3C7736BF8B44}"/>
              </a:ext>
            </a:extLst>
          </p:cNvPr>
          <p:cNvGraphicFramePr/>
          <p:nvPr>
            <p:extLst>
              <p:ext uri="{D42A27DB-BD31-4B8C-83A1-F6EECF244321}">
                <p14:modId xmlns:p14="http://schemas.microsoft.com/office/powerpoint/2010/main" val="2129080811"/>
              </p:ext>
            </p:extLst>
          </p:nvPr>
        </p:nvGraphicFramePr>
        <p:xfrm>
          <a:off x="1146875" y="1392451"/>
          <a:ext cx="9794928" cy="513465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34" name="Picture 33">
            <a:extLst>
              <a:ext uri="{FF2B5EF4-FFF2-40B4-BE49-F238E27FC236}">
                <a16:creationId xmlns:a16="http://schemas.microsoft.com/office/drawing/2014/main" id="{F98208D2-DB16-535F-2C49-070F02382ACF}"/>
              </a:ext>
            </a:extLst>
          </p:cNvPr>
          <p:cNvPicPr>
            <a:picLocks noChangeAspect="1"/>
          </p:cNvPicPr>
          <p:nvPr/>
        </p:nvPicPr>
        <p:blipFill>
          <a:blip r:embed="rId16"/>
          <a:stretch>
            <a:fillRect/>
          </a:stretch>
        </p:blipFill>
        <p:spPr>
          <a:xfrm>
            <a:off x="4696491" y="2474588"/>
            <a:ext cx="2601776" cy="3077023"/>
          </a:xfrm>
          <a:prstGeom prst="rect">
            <a:avLst/>
          </a:prstGeom>
          <a:ln>
            <a:noFill/>
          </a:ln>
        </p:spPr>
      </p:pic>
    </p:spTree>
    <p:extLst>
      <p:ext uri="{BB962C8B-B14F-4D97-AF65-F5344CB8AC3E}">
        <p14:creationId xmlns:p14="http://schemas.microsoft.com/office/powerpoint/2010/main" val="3251448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Sales use case – </a:t>
            </a:r>
            <a:r>
              <a:rPr lang="en-US" dirty="0">
                <a:solidFill>
                  <a:srgbClr val="ECB64F"/>
                </a:solidFill>
              </a:rPr>
              <a:t>Scenario scoping</a:t>
            </a:r>
          </a:p>
        </p:txBody>
      </p:sp>
      <p:cxnSp>
        <p:nvCxnSpPr>
          <p:cNvPr id="14" name="Straight Connector 13">
            <a:extLst>
              <a:ext uri="{FF2B5EF4-FFF2-40B4-BE49-F238E27FC236}">
                <a16:creationId xmlns:a16="http://schemas.microsoft.com/office/drawing/2014/main" id="{FFB4BC0C-3024-9B45-25A9-AAF7940662D4}"/>
              </a:ext>
            </a:extLst>
          </p:cNvPr>
          <p:cNvCxnSpPr>
            <a:cxnSpLocks/>
          </p:cNvCxnSpPr>
          <p:nvPr/>
        </p:nvCxnSpPr>
        <p:spPr>
          <a:xfrm>
            <a:off x="6029094" y="1860818"/>
            <a:ext cx="0" cy="34917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99D3FBAF-46B2-76B2-8004-EDFFAB5DDBB6}"/>
              </a:ext>
            </a:extLst>
          </p:cNvPr>
          <p:cNvSpPr txBox="1">
            <a:spLocks/>
          </p:cNvSpPr>
          <p:nvPr/>
        </p:nvSpPr>
        <p:spPr>
          <a:xfrm>
            <a:off x="901324" y="1871664"/>
            <a:ext cx="4979505" cy="623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Boutique scenarios</a:t>
            </a:r>
          </a:p>
          <a:p>
            <a:pPr marL="0" indent="0">
              <a:buFont typeface="Arial" panose="020B0604020202020204" pitchFamily="34" charset="0"/>
              <a:buNone/>
            </a:pPr>
            <a:endParaRPr lang="en-US" sz="2000" b="1" dirty="0"/>
          </a:p>
          <a:p>
            <a:pPr>
              <a:buFont typeface="Courier New" panose="02070309020205020404" pitchFamily="49" charset="0"/>
              <a:buChar char="o"/>
            </a:pPr>
            <a:r>
              <a:rPr lang="en-US" sz="2000" dirty="0"/>
              <a:t>Loss of availability of Point of Sale systems</a:t>
            </a:r>
          </a:p>
          <a:p>
            <a:pPr>
              <a:buFont typeface="Courier New" panose="02070309020205020404" pitchFamily="49" charset="0"/>
              <a:buChar char="o"/>
            </a:pPr>
            <a:r>
              <a:rPr lang="en-US" sz="2000" dirty="0"/>
              <a:t>Loss of availability of the boutique’s infrastructure</a:t>
            </a:r>
          </a:p>
          <a:p>
            <a:pPr>
              <a:buFont typeface="Courier New" panose="02070309020205020404" pitchFamily="49" charset="0"/>
              <a:buChar char="o"/>
            </a:pPr>
            <a:r>
              <a:rPr lang="en-US" sz="2000" dirty="0"/>
              <a:t>Loss of confidentiality of customer data</a:t>
            </a:r>
          </a:p>
          <a:p>
            <a:pPr>
              <a:buFontTx/>
              <a:buChar char="-"/>
            </a:pPr>
            <a:endParaRPr lang="en-US" dirty="0"/>
          </a:p>
        </p:txBody>
      </p:sp>
      <p:sp>
        <p:nvSpPr>
          <p:cNvPr id="31" name="Content Placeholder 2">
            <a:extLst>
              <a:ext uri="{FF2B5EF4-FFF2-40B4-BE49-F238E27FC236}">
                <a16:creationId xmlns:a16="http://schemas.microsoft.com/office/drawing/2014/main" id="{5D9304A7-F828-96E2-FCE0-7B032EBA2BEB}"/>
              </a:ext>
            </a:extLst>
          </p:cNvPr>
          <p:cNvSpPr txBox="1">
            <a:spLocks/>
          </p:cNvSpPr>
          <p:nvPr/>
        </p:nvSpPr>
        <p:spPr>
          <a:xfrm>
            <a:off x="6506610" y="1871664"/>
            <a:ext cx="4784066" cy="623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eCommerce scenarios</a:t>
            </a:r>
          </a:p>
          <a:p>
            <a:pPr marL="0" indent="0">
              <a:buFont typeface="Arial" panose="020B0604020202020204" pitchFamily="34" charset="0"/>
              <a:buNone/>
            </a:pPr>
            <a:endParaRPr lang="en-US" sz="2000" dirty="0"/>
          </a:p>
          <a:p>
            <a:pPr>
              <a:buFont typeface="Courier New" panose="02070309020205020404" pitchFamily="49" charset="0"/>
              <a:buChar char="o"/>
            </a:pPr>
            <a:r>
              <a:rPr lang="en-US" sz="2000" dirty="0"/>
              <a:t>Loss of availability of eCommerce website</a:t>
            </a:r>
          </a:p>
          <a:p>
            <a:pPr>
              <a:buFont typeface="Courier New" panose="02070309020205020404" pitchFamily="49" charset="0"/>
              <a:buChar char="o"/>
            </a:pPr>
            <a:r>
              <a:rPr lang="en-US" sz="2000" dirty="0"/>
              <a:t>Loss of availability of Order Management System</a:t>
            </a:r>
          </a:p>
          <a:p>
            <a:pPr>
              <a:buFont typeface="Courier New" panose="02070309020205020404" pitchFamily="49" charset="0"/>
              <a:buChar char="o"/>
            </a:pPr>
            <a:r>
              <a:rPr lang="en-US" sz="2000" dirty="0"/>
              <a:t>Loss of confidentiality of customer data</a:t>
            </a:r>
          </a:p>
          <a:p>
            <a:pPr>
              <a:buFont typeface="Courier New" panose="02070309020205020404" pitchFamily="49" charset="0"/>
              <a:buChar char="o"/>
            </a:pPr>
            <a:r>
              <a:rPr lang="en-US" sz="2000" dirty="0"/>
              <a:t>Loss of confidentiality of credit card data</a:t>
            </a:r>
          </a:p>
        </p:txBody>
      </p:sp>
    </p:spTree>
    <p:extLst>
      <p:ext uri="{BB962C8B-B14F-4D97-AF65-F5344CB8AC3E}">
        <p14:creationId xmlns:p14="http://schemas.microsoft.com/office/powerpoint/2010/main" val="322667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5D9304A7-F828-96E2-FCE0-7B032EBA2BEB}"/>
              </a:ext>
            </a:extLst>
          </p:cNvPr>
          <p:cNvSpPr txBox="1">
            <a:spLocks/>
          </p:cNvSpPr>
          <p:nvPr/>
        </p:nvSpPr>
        <p:spPr>
          <a:xfrm>
            <a:off x="6506609" y="1871664"/>
            <a:ext cx="4784066" cy="623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eCommerce scenarios</a:t>
            </a:r>
          </a:p>
          <a:p>
            <a:pPr marL="0" indent="0">
              <a:buFont typeface="Arial" panose="020B0604020202020204" pitchFamily="34" charset="0"/>
              <a:buNone/>
            </a:pPr>
            <a:endParaRPr lang="en-US" sz="2000" dirty="0"/>
          </a:p>
          <a:p>
            <a:pPr>
              <a:buFont typeface="Courier New" panose="02070309020205020404" pitchFamily="49" charset="0"/>
              <a:buChar char="o"/>
            </a:pPr>
            <a:r>
              <a:rPr lang="en-US" sz="2000" dirty="0"/>
              <a:t>Loss of availability of eCommerce website</a:t>
            </a:r>
          </a:p>
          <a:p>
            <a:pPr>
              <a:buFont typeface="Courier New" panose="02070309020205020404" pitchFamily="49" charset="0"/>
              <a:buChar char="o"/>
            </a:pPr>
            <a:r>
              <a:rPr lang="en-US" sz="2000" dirty="0"/>
              <a:t>Loss of availability of Order Management System</a:t>
            </a:r>
          </a:p>
          <a:p>
            <a:pPr>
              <a:buFont typeface="Courier New" panose="02070309020205020404" pitchFamily="49" charset="0"/>
              <a:buChar char="o"/>
            </a:pPr>
            <a:r>
              <a:rPr lang="en-US" sz="2000" dirty="0"/>
              <a:t>Loss of confidentiality of customer data</a:t>
            </a:r>
          </a:p>
          <a:p>
            <a:pPr>
              <a:buFont typeface="Courier New" panose="02070309020205020404" pitchFamily="49" charset="0"/>
              <a:buChar char="o"/>
            </a:pPr>
            <a:r>
              <a:rPr lang="en-US" sz="2000" dirty="0"/>
              <a:t>Loss of confidentiality of credit card data</a:t>
            </a:r>
          </a:p>
        </p:txBody>
      </p:sp>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Sales use case – </a:t>
            </a:r>
            <a:r>
              <a:rPr lang="en-US" dirty="0">
                <a:solidFill>
                  <a:srgbClr val="ECB64F"/>
                </a:solidFill>
              </a:rPr>
              <a:t>Scenario scoping</a:t>
            </a:r>
          </a:p>
        </p:txBody>
      </p:sp>
      <p:cxnSp>
        <p:nvCxnSpPr>
          <p:cNvPr id="14" name="Straight Connector 13">
            <a:extLst>
              <a:ext uri="{FF2B5EF4-FFF2-40B4-BE49-F238E27FC236}">
                <a16:creationId xmlns:a16="http://schemas.microsoft.com/office/drawing/2014/main" id="{FFB4BC0C-3024-9B45-25A9-AAF7940662D4}"/>
              </a:ext>
            </a:extLst>
          </p:cNvPr>
          <p:cNvCxnSpPr>
            <a:cxnSpLocks/>
          </p:cNvCxnSpPr>
          <p:nvPr/>
        </p:nvCxnSpPr>
        <p:spPr>
          <a:xfrm>
            <a:off x="6029094" y="1860818"/>
            <a:ext cx="0" cy="34917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99D3FBAF-46B2-76B2-8004-EDFFAB5DDBB6}"/>
              </a:ext>
            </a:extLst>
          </p:cNvPr>
          <p:cNvSpPr txBox="1">
            <a:spLocks/>
          </p:cNvSpPr>
          <p:nvPr/>
        </p:nvSpPr>
        <p:spPr>
          <a:xfrm>
            <a:off x="901324" y="1871664"/>
            <a:ext cx="4979505" cy="623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Boutique scenarios</a:t>
            </a:r>
          </a:p>
          <a:p>
            <a:pPr marL="0" indent="0">
              <a:buFont typeface="Arial" panose="020B0604020202020204" pitchFamily="34" charset="0"/>
              <a:buNone/>
            </a:pPr>
            <a:endParaRPr lang="en-US" sz="2000" b="1" dirty="0"/>
          </a:p>
          <a:p>
            <a:pPr>
              <a:buFont typeface="Courier New" panose="02070309020205020404" pitchFamily="49" charset="0"/>
              <a:buChar char="o"/>
            </a:pPr>
            <a:r>
              <a:rPr lang="en-US" sz="2000" dirty="0"/>
              <a:t>Loss of availability of Point of Sale systems</a:t>
            </a:r>
          </a:p>
          <a:p>
            <a:pPr>
              <a:buFont typeface="Courier New" panose="02070309020205020404" pitchFamily="49" charset="0"/>
              <a:buChar char="o"/>
            </a:pPr>
            <a:r>
              <a:rPr lang="en-US" sz="2000" dirty="0"/>
              <a:t>Loss of availability of the boutique’s infrastructure</a:t>
            </a:r>
          </a:p>
          <a:p>
            <a:pPr>
              <a:buFont typeface="Courier New" panose="02070309020205020404" pitchFamily="49" charset="0"/>
              <a:buChar char="o"/>
            </a:pPr>
            <a:r>
              <a:rPr lang="en-US" sz="2000" dirty="0"/>
              <a:t>Loss of confidentiality of customer data</a:t>
            </a:r>
          </a:p>
          <a:p>
            <a:pPr>
              <a:buFontTx/>
              <a:buChar char="-"/>
            </a:pPr>
            <a:endParaRPr lang="en-US" dirty="0"/>
          </a:p>
        </p:txBody>
      </p:sp>
      <p:sp>
        <p:nvSpPr>
          <p:cNvPr id="2" name="Rectangle 1">
            <a:extLst>
              <a:ext uri="{FF2B5EF4-FFF2-40B4-BE49-F238E27FC236}">
                <a16:creationId xmlns:a16="http://schemas.microsoft.com/office/drawing/2014/main" id="{A23ED94A-2C74-8623-EFDF-AA3C50D88DA9}"/>
              </a:ext>
            </a:extLst>
          </p:cNvPr>
          <p:cNvSpPr/>
          <p:nvPr/>
        </p:nvSpPr>
        <p:spPr>
          <a:xfrm>
            <a:off x="901324" y="3958683"/>
            <a:ext cx="10389350" cy="758283"/>
          </a:xfrm>
          <a:prstGeom prst="rect">
            <a:avLst/>
          </a:prstGeom>
          <a:solidFill>
            <a:srgbClr val="FFC000">
              <a:alpha val="50196"/>
            </a:srgbClr>
          </a:solidFill>
          <a:ln>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3" name="Rectangle 2">
            <a:extLst>
              <a:ext uri="{FF2B5EF4-FFF2-40B4-BE49-F238E27FC236}">
                <a16:creationId xmlns:a16="http://schemas.microsoft.com/office/drawing/2014/main" id="{4E6E29B3-96D2-0BA8-6EAA-40C66C631EB9}"/>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16" name="TextBox 15">
            <a:extLst>
              <a:ext uri="{FF2B5EF4-FFF2-40B4-BE49-F238E27FC236}">
                <a16:creationId xmlns:a16="http://schemas.microsoft.com/office/drawing/2014/main" id="{3D06BFB2-4257-BFE1-B400-39755EECEAE4}"/>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confidentiality of customer data caused by external threat (via phishing)</a:t>
            </a:r>
            <a:endParaRPr lang="de-DE" dirty="0"/>
          </a:p>
        </p:txBody>
      </p:sp>
      <p:sp>
        <p:nvSpPr>
          <p:cNvPr id="17" name="Rectangle 16">
            <a:extLst>
              <a:ext uri="{FF2B5EF4-FFF2-40B4-BE49-F238E27FC236}">
                <a16:creationId xmlns:a16="http://schemas.microsoft.com/office/drawing/2014/main" id="{71A2EF50-F934-DD5E-17DA-C18AE0131085}"/>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spTree>
    <p:extLst>
      <p:ext uri="{BB962C8B-B14F-4D97-AF65-F5344CB8AC3E}">
        <p14:creationId xmlns:p14="http://schemas.microsoft.com/office/powerpoint/2010/main" val="3990707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Sales use case – </a:t>
            </a:r>
            <a:r>
              <a:rPr lang="en-US" dirty="0">
                <a:solidFill>
                  <a:srgbClr val="ECB64F"/>
                </a:solidFill>
              </a:rPr>
              <a:t>LEF</a:t>
            </a:r>
          </a:p>
        </p:txBody>
      </p:sp>
      <p:graphicFrame>
        <p:nvGraphicFramePr>
          <p:cNvPr id="2" name="Table 18">
            <a:extLst>
              <a:ext uri="{FF2B5EF4-FFF2-40B4-BE49-F238E27FC236}">
                <a16:creationId xmlns:a16="http://schemas.microsoft.com/office/drawing/2014/main" id="{B25931C8-FEA8-E407-0A67-F65B3D6642B1}"/>
              </a:ext>
            </a:extLst>
          </p:cNvPr>
          <p:cNvGraphicFramePr>
            <a:graphicFrameLocks noGrp="1"/>
          </p:cNvGraphicFramePr>
          <p:nvPr>
            <p:extLst>
              <p:ext uri="{D42A27DB-BD31-4B8C-83A1-F6EECF244321}">
                <p14:modId xmlns:p14="http://schemas.microsoft.com/office/powerpoint/2010/main" val="2367227819"/>
              </p:ext>
            </p:extLst>
          </p:nvPr>
        </p:nvGraphicFramePr>
        <p:xfrm>
          <a:off x="1821918" y="2091778"/>
          <a:ext cx="3590591" cy="731520"/>
        </p:xfrm>
        <a:graphic>
          <a:graphicData uri="http://schemas.openxmlformats.org/drawingml/2006/table">
            <a:tbl>
              <a:tblPr firstRow="1" bandRow="1">
                <a:tableStyleId>{5C22544A-7EE6-4342-B048-85BDC9FD1C3A}</a:tableStyleId>
              </a:tblPr>
              <a:tblGrid>
                <a:gridCol w="1791883">
                  <a:extLst>
                    <a:ext uri="{9D8B030D-6E8A-4147-A177-3AD203B41FA5}">
                      <a16:colId xmlns:a16="http://schemas.microsoft.com/office/drawing/2014/main" val="4070789892"/>
                    </a:ext>
                  </a:extLst>
                </a:gridCol>
                <a:gridCol w="1798708">
                  <a:extLst>
                    <a:ext uri="{9D8B030D-6E8A-4147-A177-3AD203B41FA5}">
                      <a16:colId xmlns:a16="http://schemas.microsoft.com/office/drawing/2014/main" val="1132666220"/>
                    </a:ext>
                  </a:extLst>
                </a:gridCol>
              </a:tblGrid>
              <a:tr h="152905">
                <a:tc gridSpan="2">
                  <a:txBody>
                    <a:bodyPr/>
                    <a:lstStyle/>
                    <a:p>
                      <a:pPr algn="ctr"/>
                      <a:r>
                        <a:rPr lang="en-GB" sz="1200" b="1" dirty="0">
                          <a:solidFill>
                            <a:schemeClr val="tx1"/>
                          </a:solidFill>
                        </a:rPr>
                        <a:t>Number of clicked malware (annually)</a:t>
                      </a:r>
                    </a:p>
                  </a:txBody>
                  <a:tcPr marL="72000" marR="0" marT="0" marB="0" anchor="ctr">
                    <a:lnB w="3175" cap="flat" cmpd="sng" algn="ctr">
                      <a:solidFill>
                        <a:schemeClr val="accent1"/>
                      </a:solidFill>
                      <a:prstDash val="solid"/>
                      <a:round/>
                      <a:headEnd type="none" w="med" len="med"/>
                      <a:tailEnd type="none" w="med" len="med"/>
                    </a:lnB>
                    <a:solidFill>
                      <a:srgbClr val="F2C249"/>
                    </a:solidFill>
                  </a:tcPr>
                </a:tc>
                <a:tc hMerge="1">
                  <a:txBody>
                    <a:bodyPr/>
                    <a:lstStyle/>
                    <a:p>
                      <a:pPr algn="r"/>
                      <a:r>
                        <a:rPr lang="en-GB" sz="700" b="0">
                          <a:solidFill>
                            <a:schemeClr val="tx1"/>
                          </a:solidFill>
                        </a:rPr>
                        <a:t>1</a:t>
                      </a:r>
                    </a:p>
                  </a:txBody>
                  <a:tcPr marL="0" marR="72000" marT="0" marB="0" anchor="ctr">
                    <a:lnL w="3175" cap="flat" cmpd="sng" algn="ctr">
                      <a:solidFill>
                        <a:schemeClr val="accent1"/>
                      </a:solidFill>
                      <a:prstDash val="solid"/>
                      <a:round/>
                      <a:headEnd type="none" w="med" len="med"/>
                      <a:tailEnd type="none" w="med" len="med"/>
                    </a:lnL>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47966047"/>
                  </a:ext>
                </a:extLst>
              </a:tr>
              <a:tr h="180594">
                <a:tc>
                  <a:txBody>
                    <a:bodyPr/>
                    <a:lstStyle/>
                    <a:p>
                      <a:r>
                        <a:rPr lang="en-GB" sz="1200">
                          <a:solidFill>
                            <a:schemeClr val="tx1"/>
                          </a:solidFill>
                        </a:rPr>
                        <a:t>Minimum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26 clicks</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5679261"/>
                  </a:ext>
                </a:extLst>
              </a:tr>
              <a:tr h="180594">
                <a:tc>
                  <a:txBody>
                    <a:bodyPr/>
                    <a:lstStyle/>
                    <a:p>
                      <a:r>
                        <a:rPr lang="en-GB" sz="1200">
                          <a:solidFill>
                            <a:schemeClr val="tx1"/>
                          </a:solidFill>
                        </a:rPr>
                        <a:t>Most Likely</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44 clicks</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95360637"/>
                  </a:ext>
                </a:extLst>
              </a:tr>
              <a:tr h="180594">
                <a:tc>
                  <a:txBody>
                    <a:bodyPr/>
                    <a:lstStyle/>
                    <a:p>
                      <a:r>
                        <a:rPr lang="en-GB" sz="1200">
                          <a:solidFill>
                            <a:schemeClr val="tx1"/>
                          </a:solidFill>
                        </a:rPr>
                        <a:t>Maximum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solidFill>
                      <a:srgbClr val="FFDE66"/>
                    </a:solidFill>
                  </a:tcPr>
                </a:tc>
                <a:tc>
                  <a:txBody>
                    <a:bodyPr/>
                    <a:lstStyle/>
                    <a:p>
                      <a:pPr algn="r"/>
                      <a:r>
                        <a:rPr lang="en-GB" sz="1200" dirty="0">
                          <a:solidFill>
                            <a:schemeClr val="bg1"/>
                          </a:solidFill>
                        </a:rPr>
                        <a:t>80 clicks</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188727916"/>
                  </a:ext>
                </a:extLst>
              </a:tr>
            </a:tbl>
          </a:graphicData>
        </a:graphic>
      </p:graphicFrame>
      <p:sp>
        <p:nvSpPr>
          <p:cNvPr id="14" name="Rectangle 13">
            <a:extLst>
              <a:ext uri="{FF2B5EF4-FFF2-40B4-BE49-F238E27FC236}">
                <a16:creationId xmlns:a16="http://schemas.microsoft.com/office/drawing/2014/main" id="{F5BD1D90-B366-9E08-795E-767B99DEA45F}"/>
              </a:ext>
            </a:extLst>
          </p:cNvPr>
          <p:cNvSpPr/>
          <p:nvPr/>
        </p:nvSpPr>
        <p:spPr>
          <a:xfrm>
            <a:off x="1637192" y="1498126"/>
            <a:ext cx="3963507" cy="3653625"/>
          </a:xfrm>
          <a:prstGeom prst="rect">
            <a:avLst/>
          </a:prstGeom>
          <a:noFill/>
          <a:ln>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8" name="TextBox 17">
            <a:extLst>
              <a:ext uri="{FF2B5EF4-FFF2-40B4-BE49-F238E27FC236}">
                <a16:creationId xmlns:a16="http://schemas.microsoft.com/office/drawing/2014/main" id="{260332FF-7F52-311C-5175-C949C9210E39}"/>
              </a:ext>
            </a:extLst>
          </p:cNvPr>
          <p:cNvSpPr txBox="1"/>
          <p:nvPr/>
        </p:nvSpPr>
        <p:spPr>
          <a:xfrm>
            <a:off x="1821917" y="1583227"/>
            <a:ext cx="3590591" cy="369332"/>
          </a:xfrm>
          <a:prstGeom prst="rect">
            <a:avLst/>
          </a:prstGeom>
          <a:noFill/>
        </p:spPr>
        <p:txBody>
          <a:bodyPr wrap="square">
            <a:spAutoFit/>
          </a:bodyPr>
          <a:lstStyle>
            <a:defPPr>
              <a:defRPr lang="en-US"/>
            </a:defPPr>
            <a:lvl1pPr algn="ctr">
              <a:defRPr b="1">
                <a:solidFill>
                  <a:schemeClr val="bg1">
                    <a:lumMod val="75000"/>
                  </a:schemeClr>
                </a:solidFill>
              </a:defRPr>
            </a:lvl1pPr>
          </a:lstStyle>
          <a:p>
            <a:r>
              <a:rPr lang="fr-CH" dirty="0">
                <a:solidFill>
                  <a:schemeClr val="bg1"/>
                </a:solidFill>
              </a:rPr>
              <a:t>Threat Event Frequency </a:t>
            </a:r>
            <a:endParaRPr lang="en-US" dirty="0">
              <a:solidFill>
                <a:schemeClr val="bg1"/>
              </a:solidFill>
            </a:endParaRPr>
          </a:p>
        </p:txBody>
      </p:sp>
      <p:sp>
        <p:nvSpPr>
          <p:cNvPr id="20" name="Rectangle 19">
            <a:extLst>
              <a:ext uri="{FF2B5EF4-FFF2-40B4-BE49-F238E27FC236}">
                <a16:creationId xmlns:a16="http://schemas.microsoft.com/office/drawing/2014/main" id="{F740B499-3E4B-EFEA-0D6C-01FDA6F2A632}"/>
              </a:ext>
            </a:extLst>
          </p:cNvPr>
          <p:cNvSpPr/>
          <p:nvPr/>
        </p:nvSpPr>
        <p:spPr>
          <a:xfrm>
            <a:off x="1895538" y="3417591"/>
            <a:ext cx="3384238" cy="11887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pPr algn="ctr"/>
            <a:endParaRPr lang="en-US" sz="1400" b="1" dirty="0">
              <a:solidFill>
                <a:schemeClr val="bg1"/>
              </a:solidFill>
            </a:endParaRPr>
          </a:p>
          <a:p>
            <a:pPr algn="ctr"/>
            <a:r>
              <a:rPr lang="en-US" sz="1400" b="1" dirty="0">
                <a:solidFill>
                  <a:schemeClr val="bg1"/>
                </a:solidFill>
              </a:rPr>
              <a:t>Minimum</a:t>
            </a:r>
            <a:r>
              <a:rPr lang="en-US" sz="1400" dirty="0">
                <a:solidFill>
                  <a:schemeClr val="bg1"/>
                </a:solidFill>
              </a:rPr>
              <a:t> once </a:t>
            </a:r>
            <a:r>
              <a:rPr lang="en-US" sz="1400" b="1" dirty="0">
                <a:solidFill>
                  <a:schemeClr val="bg1"/>
                </a:solidFill>
              </a:rPr>
              <a:t>every 19 years</a:t>
            </a:r>
          </a:p>
          <a:p>
            <a:pPr algn="ctr"/>
            <a:endParaRPr lang="en-US" sz="1400" dirty="0">
              <a:solidFill>
                <a:schemeClr val="bg1"/>
              </a:solidFill>
            </a:endParaRPr>
          </a:p>
          <a:p>
            <a:pPr algn="ctr"/>
            <a:r>
              <a:rPr lang="en-US" sz="1400" b="1" dirty="0">
                <a:solidFill>
                  <a:schemeClr val="bg1"/>
                </a:solidFill>
              </a:rPr>
              <a:t>Most Likely </a:t>
            </a:r>
            <a:r>
              <a:rPr lang="en-US" sz="1400" dirty="0">
                <a:solidFill>
                  <a:schemeClr val="bg1"/>
                </a:solidFill>
              </a:rPr>
              <a:t>once </a:t>
            </a:r>
            <a:r>
              <a:rPr lang="en-US" sz="1400" b="1" dirty="0">
                <a:solidFill>
                  <a:schemeClr val="bg1"/>
                </a:solidFill>
              </a:rPr>
              <a:t>every 7 years</a:t>
            </a:r>
          </a:p>
          <a:p>
            <a:pPr algn="ctr"/>
            <a:endParaRPr lang="en-US" sz="1400" dirty="0">
              <a:solidFill>
                <a:schemeClr val="bg1"/>
              </a:solidFill>
            </a:endParaRPr>
          </a:p>
          <a:p>
            <a:pPr algn="ctr"/>
            <a:r>
              <a:rPr lang="en-US" sz="1400" b="1" dirty="0">
                <a:solidFill>
                  <a:schemeClr val="bg1"/>
                </a:solidFill>
              </a:rPr>
              <a:t>Maximum</a:t>
            </a:r>
            <a:r>
              <a:rPr lang="en-US" sz="1400" dirty="0">
                <a:solidFill>
                  <a:schemeClr val="bg1"/>
                </a:solidFill>
              </a:rPr>
              <a:t> once </a:t>
            </a:r>
            <a:r>
              <a:rPr lang="en-US" sz="1400" b="1" dirty="0">
                <a:solidFill>
                  <a:schemeClr val="bg1"/>
                </a:solidFill>
              </a:rPr>
              <a:t>every 3 years</a:t>
            </a:r>
          </a:p>
        </p:txBody>
      </p:sp>
      <p:graphicFrame>
        <p:nvGraphicFramePr>
          <p:cNvPr id="28" name="Table 18">
            <a:extLst>
              <a:ext uri="{FF2B5EF4-FFF2-40B4-BE49-F238E27FC236}">
                <a16:creationId xmlns:a16="http://schemas.microsoft.com/office/drawing/2014/main" id="{FDE96924-A6AA-C4D5-A03B-789A047C2598}"/>
              </a:ext>
            </a:extLst>
          </p:cNvPr>
          <p:cNvGraphicFramePr>
            <a:graphicFrameLocks noGrp="1"/>
          </p:cNvGraphicFramePr>
          <p:nvPr>
            <p:extLst>
              <p:ext uri="{D42A27DB-BD31-4B8C-83A1-F6EECF244321}">
                <p14:modId xmlns:p14="http://schemas.microsoft.com/office/powerpoint/2010/main" val="525432508"/>
              </p:ext>
            </p:extLst>
          </p:nvPr>
        </p:nvGraphicFramePr>
        <p:xfrm>
          <a:off x="7097141" y="2074410"/>
          <a:ext cx="3543594" cy="1286010"/>
        </p:xfrm>
        <a:graphic>
          <a:graphicData uri="http://schemas.openxmlformats.org/drawingml/2006/table">
            <a:tbl>
              <a:tblPr firstRow="1" bandRow="1">
                <a:tableStyleId>{5C22544A-7EE6-4342-B048-85BDC9FD1C3A}</a:tableStyleId>
              </a:tblPr>
              <a:tblGrid>
                <a:gridCol w="1768429">
                  <a:extLst>
                    <a:ext uri="{9D8B030D-6E8A-4147-A177-3AD203B41FA5}">
                      <a16:colId xmlns:a16="http://schemas.microsoft.com/office/drawing/2014/main" val="4070789892"/>
                    </a:ext>
                  </a:extLst>
                </a:gridCol>
                <a:gridCol w="1775165">
                  <a:extLst>
                    <a:ext uri="{9D8B030D-6E8A-4147-A177-3AD203B41FA5}">
                      <a16:colId xmlns:a16="http://schemas.microsoft.com/office/drawing/2014/main" val="1132666220"/>
                    </a:ext>
                  </a:extLst>
                </a:gridCol>
              </a:tblGrid>
              <a:tr h="152905">
                <a:tc gridSpan="2">
                  <a:txBody>
                    <a:bodyPr/>
                    <a:lstStyle/>
                    <a:p>
                      <a:pPr algn="ctr"/>
                      <a:r>
                        <a:rPr lang="en-GB" sz="1200" b="1" dirty="0">
                          <a:solidFill>
                            <a:schemeClr val="tx1"/>
                          </a:solidFill>
                        </a:rPr>
                        <a:t>Effectiveness of control environment</a:t>
                      </a:r>
                    </a:p>
                  </a:txBody>
                  <a:tcPr marL="72000" marR="0" marT="0" marB="0" anchor="ctr">
                    <a:lnB w="3175" cap="flat" cmpd="sng" algn="ctr">
                      <a:solidFill>
                        <a:schemeClr val="accent1"/>
                      </a:solidFill>
                      <a:prstDash val="solid"/>
                      <a:round/>
                      <a:headEnd type="none" w="med" len="med"/>
                      <a:tailEnd type="none" w="med" len="med"/>
                    </a:lnB>
                    <a:solidFill>
                      <a:srgbClr val="F2C249"/>
                    </a:solidFill>
                  </a:tcPr>
                </a:tc>
                <a:tc hMerge="1">
                  <a:txBody>
                    <a:bodyPr/>
                    <a:lstStyle/>
                    <a:p>
                      <a:pPr algn="r"/>
                      <a:r>
                        <a:rPr lang="en-GB" sz="700" b="0">
                          <a:solidFill>
                            <a:schemeClr val="tx1"/>
                          </a:solidFill>
                        </a:rPr>
                        <a:t>1</a:t>
                      </a:r>
                    </a:p>
                  </a:txBody>
                  <a:tcPr marL="0" marR="72000" marT="0" marB="0" anchor="ctr">
                    <a:lnL w="3175" cap="flat" cmpd="sng" algn="ctr">
                      <a:solidFill>
                        <a:schemeClr val="accent1"/>
                      </a:solidFill>
                      <a:prstDash val="solid"/>
                      <a:round/>
                      <a:headEnd type="none" w="med" len="med"/>
                      <a:tailEnd type="none" w="med" len="med"/>
                    </a:lnL>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47966047"/>
                  </a:ext>
                </a:extLst>
              </a:tr>
              <a:tr h="180594">
                <a:tc>
                  <a:txBody>
                    <a:bodyPr/>
                    <a:lstStyle/>
                    <a:p>
                      <a:r>
                        <a:rPr lang="en-GB" sz="1200">
                          <a:solidFill>
                            <a:schemeClr val="tx1"/>
                          </a:solidFill>
                        </a:rPr>
                        <a:t>Segmentation</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a:solidFill>
                            <a:schemeClr val="bg1"/>
                          </a:solidFill>
                        </a:rPr>
                        <a:t>Effective</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5679261"/>
                  </a:ext>
                </a:extLst>
              </a:tr>
              <a:tr h="180594">
                <a:tc>
                  <a:txBody>
                    <a:bodyPr/>
                    <a:lstStyle/>
                    <a:p>
                      <a:r>
                        <a:rPr lang="en-GB" sz="1200">
                          <a:solidFill>
                            <a:schemeClr val="tx1"/>
                          </a:solidFill>
                        </a:rPr>
                        <a:t>IPS / IDS</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a:solidFill>
                            <a:schemeClr val="bg1"/>
                          </a:solidFill>
                        </a:rPr>
                        <a:t>Ineffective</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95360637"/>
                  </a:ext>
                </a:extLst>
              </a:tr>
              <a:tr h="180594">
                <a:tc>
                  <a:txBody>
                    <a:bodyPr/>
                    <a:lstStyle/>
                    <a:p>
                      <a:r>
                        <a:rPr lang="en-GB" sz="1200" dirty="0">
                          <a:solidFill>
                            <a:schemeClr val="tx1"/>
                          </a:solidFill>
                        </a:rPr>
                        <a:t>IAM Controls</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Partially effective</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88727916"/>
                  </a:ext>
                </a:extLst>
              </a:tr>
              <a:tr h="180594">
                <a:tc>
                  <a:txBody>
                    <a:bodyPr/>
                    <a:lstStyle/>
                    <a:p>
                      <a:r>
                        <a:rPr lang="en-GB" sz="1200" dirty="0">
                          <a:solidFill>
                            <a:schemeClr val="tx1"/>
                          </a:solidFill>
                        </a:rPr>
                        <a:t>Patch management</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Effective</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06463929"/>
                  </a:ext>
                </a:extLst>
              </a:tr>
              <a:tr h="188730">
                <a:tc>
                  <a:txBody>
                    <a:bodyPr/>
                    <a:lstStyle/>
                    <a:p>
                      <a:r>
                        <a:rPr lang="en-GB" sz="1200" dirty="0">
                          <a:solidFill>
                            <a:schemeClr val="tx1"/>
                          </a:solidFill>
                        </a:rPr>
                        <a:t>MFA</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Effective</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43567991"/>
                  </a:ext>
                </a:extLst>
              </a:tr>
              <a:tr h="180594">
                <a:tc>
                  <a:txBody>
                    <a:bodyPr/>
                    <a:lstStyle/>
                    <a:p>
                      <a:r>
                        <a:rPr lang="en-GB" sz="1200">
                          <a:solidFill>
                            <a:schemeClr val="tx1"/>
                          </a:solidFill>
                        </a:rPr>
                        <a:t>Transport security</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Effective</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5017009"/>
                  </a:ext>
                </a:extLst>
              </a:tr>
            </a:tbl>
          </a:graphicData>
        </a:graphic>
      </p:graphicFrame>
      <p:sp>
        <p:nvSpPr>
          <p:cNvPr id="31" name="Rectangle 30">
            <a:extLst>
              <a:ext uri="{FF2B5EF4-FFF2-40B4-BE49-F238E27FC236}">
                <a16:creationId xmlns:a16="http://schemas.microsoft.com/office/drawing/2014/main" id="{5215E975-466C-2730-CA3F-206483C82D6D}"/>
              </a:ext>
            </a:extLst>
          </p:cNvPr>
          <p:cNvSpPr/>
          <p:nvPr/>
        </p:nvSpPr>
        <p:spPr>
          <a:xfrm>
            <a:off x="6902363" y="1498126"/>
            <a:ext cx="3963507" cy="3653625"/>
          </a:xfrm>
          <a:prstGeom prst="rect">
            <a:avLst/>
          </a:prstGeom>
          <a:noFill/>
          <a:ln>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33" name="TextBox 32">
            <a:extLst>
              <a:ext uri="{FF2B5EF4-FFF2-40B4-BE49-F238E27FC236}">
                <a16:creationId xmlns:a16="http://schemas.microsoft.com/office/drawing/2014/main" id="{284D1619-F903-16D1-3C18-5C329B13A9E6}"/>
              </a:ext>
            </a:extLst>
          </p:cNvPr>
          <p:cNvSpPr txBox="1"/>
          <p:nvPr/>
        </p:nvSpPr>
        <p:spPr>
          <a:xfrm>
            <a:off x="6913460" y="1583227"/>
            <a:ext cx="3963507" cy="369332"/>
          </a:xfrm>
          <a:prstGeom prst="rect">
            <a:avLst/>
          </a:prstGeom>
          <a:noFill/>
        </p:spPr>
        <p:txBody>
          <a:bodyPr wrap="square">
            <a:spAutoFit/>
          </a:bodyPr>
          <a:lstStyle>
            <a:defPPr>
              <a:defRPr lang="en-US"/>
            </a:defPPr>
            <a:lvl1pPr algn="ctr">
              <a:defRPr b="1">
                <a:solidFill>
                  <a:schemeClr val="bg1">
                    <a:lumMod val="75000"/>
                  </a:schemeClr>
                </a:solidFill>
              </a:defRPr>
            </a:lvl1pPr>
          </a:lstStyle>
          <a:p>
            <a:r>
              <a:rPr lang="fr-CH" dirty="0" err="1">
                <a:solidFill>
                  <a:schemeClr val="bg1"/>
                </a:solidFill>
              </a:rPr>
              <a:t>Vulnerability</a:t>
            </a:r>
            <a:endParaRPr lang="en-US" dirty="0">
              <a:solidFill>
                <a:schemeClr val="bg1"/>
              </a:solidFill>
            </a:endParaRPr>
          </a:p>
        </p:txBody>
      </p:sp>
      <p:sp>
        <p:nvSpPr>
          <p:cNvPr id="34" name="Rectangle 33">
            <a:extLst>
              <a:ext uri="{FF2B5EF4-FFF2-40B4-BE49-F238E27FC236}">
                <a16:creationId xmlns:a16="http://schemas.microsoft.com/office/drawing/2014/main" id="{F4186287-79D6-E391-69F4-93FC46A8F7E4}"/>
              </a:ext>
            </a:extLst>
          </p:cNvPr>
          <p:cNvSpPr/>
          <p:nvPr/>
        </p:nvSpPr>
        <p:spPr>
          <a:xfrm>
            <a:off x="7170570" y="3528425"/>
            <a:ext cx="3384238" cy="11887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pPr algn="ctr"/>
            <a:endParaRPr lang="en-US" sz="1400" b="1" dirty="0">
              <a:solidFill>
                <a:schemeClr val="bg1"/>
              </a:solidFill>
            </a:endParaRPr>
          </a:p>
          <a:p>
            <a:pPr algn="ctr"/>
            <a:r>
              <a:rPr lang="en-US" sz="1400" b="1" dirty="0">
                <a:solidFill>
                  <a:schemeClr val="bg1"/>
                </a:solidFill>
              </a:rPr>
              <a:t>Minimum</a:t>
            </a:r>
            <a:r>
              <a:rPr lang="en-US" sz="1400" dirty="0">
                <a:solidFill>
                  <a:schemeClr val="bg1"/>
                </a:solidFill>
              </a:rPr>
              <a:t> is </a:t>
            </a:r>
            <a:r>
              <a:rPr lang="en-US" sz="1400" b="1" dirty="0">
                <a:solidFill>
                  <a:schemeClr val="bg1"/>
                </a:solidFill>
              </a:rPr>
              <a:t>2%</a:t>
            </a:r>
          </a:p>
          <a:p>
            <a:pPr algn="ctr"/>
            <a:endParaRPr lang="en-US" sz="1400" dirty="0">
              <a:solidFill>
                <a:schemeClr val="bg1"/>
              </a:solidFill>
            </a:endParaRPr>
          </a:p>
          <a:p>
            <a:pPr algn="ctr"/>
            <a:r>
              <a:rPr lang="en-US" sz="1400" b="1" dirty="0">
                <a:solidFill>
                  <a:schemeClr val="bg1"/>
                </a:solidFill>
              </a:rPr>
              <a:t>Most Likely </a:t>
            </a:r>
            <a:r>
              <a:rPr lang="en-US" sz="1400" dirty="0">
                <a:solidFill>
                  <a:schemeClr val="bg1"/>
                </a:solidFill>
              </a:rPr>
              <a:t>is </a:t>
            </a:r>
            <a:r>
              <a:rPr lang="en-US" sz="1400" b="1" dirty="0">
                <a:solidFill>
                  <a:schemeClr val="bg1"/>
                </a:solidFill>
              </a:rPr>
              <a:t>8%</a:t>
            </a:r>
          </a:p>
          <a:p>
            <a:pPr algn="ctr"/>
            <a:endParaRPr lang="en-US" sz="1400" dirty="0">
              <a:solidFill>
                <a:schemeClr val="bg1"/>
              </a:solidFill>
            </a:endParaRPr>
          </a:p>
          <a:p>
            <a:pPr algn="ctr"/>
            <a:r>
              <a:rPr lang="en-US" sz="1400" b="1" dirty="0">
                <a:solidFill>
                  <a:schemeClr val="bg1"/>
                </a:solidFill>
              </a:rPr>
              <a:t>Maximum</a:t>
            </a:r>
            <a:r>
              <a:rPr lang="en-US" sz="1400" dirty="0">
                <a:solidFill>
                  <a:schemeClr val="bg1"/>
                </a:solidFill>
              </a:rPr>
              <a:t> is </a:t>
            </a:r>
            <a:r>
              <a:rPr lang="en-US" sz="1400" b="1" dirty="0">
                <a:solidFill>
                  <a:schemeClr val="bg1"/>
                </a:solidFill>
              </a:rPr>
              <a:t>20%</a:t>
            </a:r>
          </a:p>
        </p:txBody>
      </p:sp>
      <p:graphicFrame>
        <p:nvGraphicFramePr>
          <p:cNvPr id="38" name="Diagram 37">
            <a:extLst>
              <a:ext uri="{FF2B5EF4-FFF2-40B4-BE49-F238E27FC236}">
                <a16:creationId xmlns:a16="http://schemas.microsoft.com/office/drawing/2014/main" id="{3318692A-8026-60DA-A215-A67FDD95F3A9}"/>
              </a:ext>
            </a:extLst>
          </p:cNvPr>
          <p:cNvGraphicFramePr/>
          <p:nvPr/>
        </p:nvGraphicFramePr>
        <p:xfrm>
          <a:off x="9324396" y="407281"/>
          <a:ext cx="2400530" cy="980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6BDEE05F-B98C-CD86-DD3E-EC1A62BD6BDF}"/>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5" name="TextBox 4">
            <a:extLst>
              <a:ext uri="{FF2B5EF4-FFF2-40B4-BE49-F238E27FC236}">
                <a16:creationId xmlns:a16="http://schemas.microsoft.com/office/drawing/2014/main" id="{FACFDBDC-A8E7-27F8-317A-8D2772B44E13}"/>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confidentiality of customer data caused by external threat (via phishing)</a:t>
            </a:r>
            <a:endParaRPr lang="de-DE" dirty="0"/>
          </a:p>
        </p:txBody>
      </p:sp>
      <p:sp>
        <p:nvSpPr>
          <p:cNvPr id="6" name="Rectangle 5">
            <a:extLst>
              <a:ext uri="{FF2B5EF4-FFF2-40B4-BE49-F238E27FC236}">
                <a16:creationId xmlns:a16="http://schemas.microsoft.com/office/drawing/2014/main" id="{6926BB7D-42FF-A5A9-E673-6C529CFC9732}"/>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spTree>
    <p:extLst>
      <p:ext uri="{BB962C8B-B14F-4D97-AF65-F5344CB8AC3E}">
        <p14:creationId xmlns:p14="http://schemas.microsoft.com/office/powerpoint/2010/main" val="1451208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Sales use case – </a:t>
            </a:r>
            <a:r>
              <a:rPr lang="en-US" dirty="0">
                <a:solidFill>
                  <a:srgbClr val="ECB64F"/>
                </a:solidFill>
              </a:rPr>
              <a:t>Loss Magnitude</a:t>
            </a:r>
          </a:p>
        </p:txBody>
      </p:sp>
      <p:sp>
        <p:nvSpPr>
          <p:cNvPr id="3" name="Rectangle 2">
            <a:extLst>
              <a:ext uri="{FF2B5EF4-FFF2-40B4-BE49-F238E27FC236}">
                <a16:creationId xmlns:a16="http://schemas.microsoft.com/office/drawing/2014/main" id="{35541BEE-1D0D-A4E7-7B24-2AAAC2104ECF}"/>
              </a:ext>
            </a:extLst>
          </p:cNvPr>
          <p:cNvSpPr/>
          <p:nvPr/>
        </p:nvSpPr>
        <p:spPr>
          <a:xfrm>
            <a:off x="1190445" y="1577246"/>
            <a:ext cx="9799608" cy="4185199"/>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Striped Right Arrow 7">
            <a:extLst>
              <a:ext uri="{FF2B5EF4-FFF2-40B4-BE49-F238E27FC236}">
                <a16:creationId xmlns:a16="http://schemas.microsoft.com/office/drawing/2014/main" id="{91E4113D-17E8-E383-49B5-4A8546231EAE}"/>
              </a:ext>
            </a:extLst>
          </p:cNvPr>
          <p:cNvSpPr/>
          <p:nvPr/>
        </p:nvSpPr>
        <p:spPr>
          <a:xfrm>
            <a:off x="3271845" y="2149047"/>
            <a:ext cx="5648309" cy="1000608"/>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Graphic 12">
            <a:extLst>
              <a:ext uri="{FF2B5EF4-FFF2-40B4-BE49-F238E27FC236}">
                <a16:creationId xmlns:a16="http://schemas.microsoft.com/office/drawing/2014/main" id="{3C18B847-9674-C142-E56A-77204E74D1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8872" y="1741053"/>
            <a:ext cx="1591353" cy="1591353"/>
          </a:xfrm>
          <a:prstGeom prst="rect">
            <a:avLst/>
          </a:prstGeom>
        </p:spPr>
      </p:pic>
      <p:pic>
        <p:nvPicPr>
          <p:cNvPr id="14" name="Graphic 13">
            <a:extLst>
              <a:ext uri="{FF2B5EF4-FFF2-40B4-BE49-F238E27FC236}">
                <a16:creationId xmlns:a16="http://schemas.microsoft.com/office/drawing/2014/main" id="{499B5ED5-1517-CC7A-FB5D-BCE8800EBE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31774" y="2028179"/>
            <a:ext cx="1211571" cy="1211571"/>
          </a:xfrm>
          <a:prstGeom prst="rect">
            <a:avLst/>
          </a:prstGeom>
        </p:spPr>
      </p:pic>
    </p:spTree>
    <p:extLst>
      <p:ext uri="{BB962C8B-B14F-4D97-AF65-F5344CB8AC3E}">
        <p14:creationId xmlns:p14="http://schemas.microsoft.com/office/powerpoint/2010/main" val="3547226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E9DA3-FE76-9AB2-6DC4-6B8CBC10DC8A}"/>
              </a:ext>
            </a:extLst>
          </p:cNvPr>
          <p:cNvSpPr/>
          <p:nvPr/>
        </p:nvSpPr>
        <p:spPr>
          <a:xfrm>
            <a:off x="1190445" y="1577246"/>
            <a:ext cx="9799608" cy="4185199"/>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Sales use case – </a:t>
            </a:r>
            <a:r>
              <a:rPr lang="en-US" dirty="0">
                <a:solidFill>
                  <a:srgbClr val="ECB64F"/>
                </a:solidFill>
              </a:rPr>
              <a:t>Loss Magnitude</a:t>
            </a:r>
          </a:p>
        </p:txBody>
      </p:sp>
      <p:sp>
        <p:nvSpPr>
          <p:cNvPr id="12" name="Bent Arrow 11">
            <a:extLst>
              <a:ext uri="{FF2B5EF4-FFF2-40B4-BE49-F238E27FC236}">
                <a16:creationId xmlns:a16="http://schemas.microsoft.com/office/drawing/2014/main" id="{F1949DA0-9581-D3A8-810E-485DA614E1B4}"/>
              </a:ext>
            </a:extLst>
          </p:cNvPr>
          <p:cNvSpPr/>
          <p:nvPr/>
        </p:nvSpPr>
        <p:spPr>
          <a:xfrm flipV="1">
            <a:off x="1767898" y="3620770"/>
            <a:ext cx="3397225" cy="1659983"/>
          </a:xfrm>
          <a:prstGeom prst="bentArrow">
            <a:avLst>
              <a:gd name="adj1" fmla="val 21882"/>
              <a:gd name="adj2" fmla="val 23961"/>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3" name="Bent Arrow 12">
            <a:extLst>
              <a:ext uri="{FF2B5EF4-FFF2-40B4-BE49-F238E27FC236}">
                <a16:creationId xmlns:a16="http://schemas.microsoft.com/office/drawing/2014/main" id="{8D38DF0E-60B5-4F9E-1589-19BF2DE86B4A}"/>
              </a:ext>
            </a:extLst>
          </p:cNvPr>
          <p:cNvSpPr/>
          <p:nvPr/>
        </p:nvSpPr>
        <p:spPr>
          <a:xfrm rot="16200000" flipV="1">
            <a:off x="7659029" y="2632039"/>
            <a:ext cx="1505038" cy="3397225"/>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46" name="Striped Right Arrow 45">
            <a:extLst>
              <a:ext uri="{FF2B5EF4-FFF2-40B4-BE49-F238E27FC236}">
                <a16:creationId xmlns:a16="http://schemas.microsoft.com/office/drawing/2014/main" id="{5F8EEEF1-D0B1-8F74-6724-E819B238471D}"/>
              </a:ext>
            </a:extLst>
          </p:cNvPr>
          <p:cNvSpPr/>
          <p:nvPr/>
        </p:nvSpPr>
        <p:spPr>
          <a:xfrm>
            <a:off x="3271845" y="2149047"/>
            <a:ext cx="5648309" cy="1000608"/>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6" name="Graphic 25">
            <a:extLst>
              <a:ext uri="{FF2B5EF4-FFF2-40B4-BE49-F238E27FC236}">
                <a16:creationId xmlns:a16="http://schemas.microsoft.com/office/drawing/2014/main" id="{B6041860-5437-4A77-3C3E-E05799C557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8872" y="1741053"/>
            <a:ext cx="1591353" cy="1591353"/>
          </a:xfrm>
          <a:prstGeom prst="rect">
            <a:avLst/>
          </a:prstGeom>
        </p:spPr>
      </p:pic>
      <p:pic>
        <p:nvPicPr>
          <p:cNvPr id="32" name="Graphic 31">
            <a:extLst>
              <a:ext uri="{FF2B5EF4-FFF2-40B4-BE49-F238E27FC236}">
                <a16:creationId xmlns:a16="http://schemas.microsoft.com/office/drawing/2014/main" id="{11452DF3-2822-6327-5724-B072E22ED7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31774" y="2028179"/>
            <a:ext cx="1211571" cy="1211571"/>
          </a:xfrm>
          <a:prstGeom prst="rect">
            <a:avLst/>
          </a:prstGeom>
        </p:spPr>
      </p:pic>
      <p:pic>
        <p:nvPicPr>
          <p:cNvPr id="34" name="Graphic 33" descr="Target Audience with solid fill">
            <a:extLst>
              <a:ext uri="{FF2B5EF4-FFF2-40B4-BE49-F238E27FC236}">
                <a16:creationId xmlns:a16="http://schemas.microsoft.com/office/drawing/2014/main" id="{20A0BA9B-1884-D8E1-C4A3-D59BAA8FE9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16109" y="4312670"/>
            <a:ext cx="1233868" cy="1233868"/>
          </a:xfrm>
          <a:prstGeom prst="rect">
            <a:avLst/>
          </a:prstGeom>
        </p:spPr>
      </p:pic>
    </p:spTree>
    <p:extLst>
      <p:ext uri="{BB962C8B-B14F-4D97-AF65-F5344CB8AC3E}">
        <p14:creationId xmlns:p14="http://schemas.microsoft.com/office/powerpoint/2010/main" val="3564777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Sales use case - </a:t>
            </a:r>
            <a:r>
              <a:rPr lang="en-US" dirty="0">
                <a:solidFill>
                  <a:srgbClr val="FFC000"/>
                </a:solidFill>
              </a:rPr>
              <a:t>Client segmentation</a:t>
            </a:r>
          </a:p>
        </p:txBody>
      </p:sp>
      <p:pic>
        <p:nvPicPr>
          <p:cNvPr id="14" name="Content Placeholder 13" descr="Group of people with solid fill">
            <a:extLst>
              <a:ext uri="{FF2B5EF4-FFF2-40B4-BE49-F238E27FC236}">
                <a16:creationId xmlns:a16="http://schemas.microsoft.com/office/drawing/2014/main" id="{789B2C96-30CD-BC26-A70F-CD1517C39F6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04201" y="2818314"/>
            <a:ext cx="610686" cy="610686"/>
          </a:xfrm>
        </p:spPr>
      </p:pic>
      <p:cxnSp>
        <p:nvCxnSpPr>
          <p:cNvPr id="17" name="Straight Connector 16">
            <a:extLst>
              <a:ext uri="{FF2B5EF4-FFF2-40B4-BE49-F238E27FC236}">
                <a16:creationId xmlns:a16="http://schemas.microsoft.com/office/drawing/2014/main" id="{A2E8A606-7492-AC70-C6C3-78E848261496}"/>
              </a:ext>
            </a:extLst>
          </p:cNvPr>
          <p:cNvCxnSpPr>
            <a:cxnSpLocks/>
          </p:cNvCxnSpPr>
          <p:nvPr/>
        </p:nvCxnSpPr>
        <p:spPr>
          <a:xfrm>
            <a:off x="922674" y="2490260"/>
            <a:ext cx="334838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Content Placeholder 13" descr="Group of people with solid fill">
            <a:extLst>
              <a:ext uri="{FF2B5EF4-FFF2-40B4-BE49-F238E27FC236}">
                <a16:creationId xmlns:a16="http://schemas.microsoft.com/office/drawing/2014/main" id="{38C7D800-2EAE-A7F1-D8FD-633AC6FE2A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1107" y="2590416"/>
            <a:ext cx="610686" cy="610686"/>
          </a:xfrm>
          <a:prstGeom prst="rect">
            <a:avLst/>
          </a:prstGeom>
        </p:spPr>
      </p:pic>
      <p:pic>
        <p:nvPicPr>
          <p:cNvPr id="20" name="Content Placeholder 13" descr="Group of people with solid fill">
            <a:extLst>
              <a:ext uri="{FF2B5EF4-FFF2-40B4-BE49-F238E27FC236}">
                <a16:creationId xmlns:a16="http://schemas.microsoft.com/office/drawing/2014/main" id="{3CE1982A-4D25-0DED-7C10-4FEF32A85D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2257" y="2856505"/>
            <a:ext cx="610686" cy="610686"/>
          </a:xfrm>
          <a:prstGeom prst="rect">
            <a:avLst/>
          </a:prstGeom>
        </p:spPr>
      </p:pic>
      <p:pic>
        <p:nvPicPr>
          <p:cNvPr id="28" name="Content Placeholder 13" descr="Group of people with solid fill">
            <a:extLst>
              <a:ext uri="{FF2B5EF4-FFF2-40B4-BE49-F238E27FC236}">
                <a16:creationId xmlns:a16="http://schemas.microsoft.com/office/drawing/2014/main" id="{09DA1444-660A-DDA0-350D-FA7D2433D7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5660" y="2563372"/>
            <a:ext cx="610686" cy="610686"/>
          </a:xfrm>
          <a:prstGeom prst="rect">
            <a:avLst/>
          </a:prstGeom>
        </p:spPr>
      </p:pic>
      <p:pic>
        <p:nvPicPr>
          <p:cNvPr id="31" name="Content Placeholder 13" descr="Group of people with solid fill">
            <a:extLst>
              <a:ext uri="{FF2B5EF4-FFF2-40B4-BE49-F238E27FC236}">
                <a16:creationId xmlns:a16="http://schemas.microsoft.com/office/drawing/2014/main" id="{D174BDE4-4A2E-C478-8D43-7001B42A78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7197" y="2782138"/>
            <a:ext cx="610686" cy="610686"/>
          </a:xfrm>
          <a:prstGeom prst="rect">
            <a:avLst/>
          </a:prstGeom>
        </p:spPr>
      </p:pic>
      <p:cxnSp>
        <p:nvCxnSpPr>
          <p:cNvPr id="33" name="Straight Connector 32">
            <a:extLst>
              <a:ext uri="{FF2B5EF4-FFF2-40B4-BE49-F238E27FC236}">
                <a16:creationId xmlns:a16="http://schemas.microsoft.com/office/drawing/2014/main" id="{80DD7CD1-8E47-F8A0-0B79-EC13BC4FE642}"/>
              </a:ext>
            </a:extLst>
          </p:cNvPr>
          <p:cNvCxnSpPr>
            <a:cxnSpLocks/>
          </p:cNvCxnSpPr>
          <p:nvPr/>
        </p:nvCxnSpPr>
        <p:spPr>
          <a:xfrm>
            <a:off x="940899" y="3690380"/>
            <a:ext cx="3348380" cy="0"/>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Content Placeholder 13" descr="Group of people with solid fill">
            <a:extLst>
              <a:ext uri="{FF2B5EF4-FFF2-40B4-BE49-F238E27FC236}">
                <a16:creationId xmlns:a16="http://schemas.microsoft.com/office/drawing/2014/main" id="{41ADEE2F-2627-6446-5CB7-6E636B42B1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753" y="1795939"/>
            <a:ext cx="610686" cy="610686"/>
          </a:xfrm>
          <a:prstGeom prst="rect">
            <a:avLst/>
          </a:prstGeom>
        </p:spPr>
      </p:pic>
      <p:pic>
        <p:nvPicPr>
          <p:cNvPr id="35" name="Content Placeholder 13" descr="Group of people with solid fill">
            <a:extLst>
              <a:ext uri="{FF2B5EF4-FFF2-40B4-BE49-F238E27FC236}">
                <a16:creationId xmlns:a16="http://schemas.microsoft.com/office/drawing/2014/main" id="{9C612607-7470-3346-FA6B-B5B873639A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41112" y="1660174"/>
            <a:ext cx="610686" cy="610686"/>
          </a:xfrm>
          <a:prstGeom prst="rect">
            <a:avLst/>
          </a:prstGeom>
        </p:spPr>
      </p:pic>
      <p:pic>
        <p:nvPicPr>
          <p:cNvPr id="36" name="Content Placeholder 13" descr="Group of people with solid fill">
            <a:extLst>
              <a:ext uri="{FF2B5EF4-FFF2-40B4-BE49-F238E27FC236}">
                <a16:creationId xmlns:a16="http://schemas.microsoft.com/office/drawing/2014/main" id="{CAFDE7CE-3FFF-BDE0-5B29-895223CFAE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6584" y="1633544"/>
            <a:ext cx="610686" cy="610686"/>
          </a:xfrm>
          <a:prstGeom prst="rect">
            <a:avLst/>
          </a:prstGeom>
        </p:spPr>
      </p:pic>
      <p:pic>
        <p:nvPicPr>
          <p:cNvPr id="37" name="Content Placeholder 13" descr="Group of people with solid fill">
            <a:extLst>
              <a:ext uri="{FF2B5EF4-FFF2-40B4-BE49-F238E27FC236}">
                <a16:creationId xmlns:a16="http://schemas.microsoft.com/office/drawing/2014/main" id="{59513F5E-5538-DE5D-9DF4-D6DC41B94E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753" y="3855562"/>
            <a:ext cx="610686" cy="610686"/>
          </a:xfrm>
          <a:prstGeom prst="rect">
            <a:avLst/>
          </a:prstGeom>
        </p:spPr>
      </p:pic>
      <p:pic>
        <p:nvPicPr>
          <p:cNvPr id="38" name="Content Placeholder 13" descr="Group of people with solid fill">
            <a:extLst>
              <a:ext uri="{FF2B5EF4-FFF2-40B4-BE49-F238E27FC236}">
                <a16:creationId xmlns:a16="http://schemas.microsoft.com/office/drawing/2014/main" id="{7948CDFD-AF4A-51CB-F23E-1835A74772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8368" y="4050631"/>
            <a:ext cx="610686" cy="610686"/>
          </a:xfrm>
          <a:prstGeom prst="rect">
            <a:avLst/>
          </a:prstGeom>
        </p:spPr>
      </p:pic>
      <p:pic>
        <p:nvPicPr>
          <p:cNvPr id="39" name="Content Placeholder 13" descr="Group of people with solid fill">
            <a:extLst>
              <a:ext uri="{FF2B5EF4-FFF2-40B4-BE49-F238E27FC236}">
                <a16:creationId xmlns:a16="http://schemas.microsoft.com/office/drawing/2014/main" id="{8E774512-54BA-934B-8DCC-771594475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9746" y="3803702"/>
            <a:ext cx="610686" cy="610686"/>
          </a:xfrm>
          <a:prstGeom prst="rect">
            <a:avLst/>
          </a:prstGeom>
        </p:spPr>
      </p:pic>
      <p:pic>
        <p:nvPicPr>
          <p:cNvPr id="40" name="Content Placeholder 13" descr="Group of people with solid fill">
            <a:extLst>
              <a:ext uri="{FF2B5EF4-FFF2-40B4-BE49-F238E27FC236}">
                <a16:creationId xmlns:a16="http://schemas.microsoft.com/office/drawing/2014/main" id="{31E227E6-AA12-2BFC-A02B-D66B636AE9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8423" y="1806463"/>
            <a:ext cx="610686" cy="610686"/>
          </a:xfrm>
          <a:prstGeom prst="rect">
            <a:avLst/>
          </a:prstGeom>
        </p:spPr>
      </p:pic>
      <p:pic>
        <p:nvPicPr>
          <p:cNvPr id="41" name="Content Placeholder 13" descr="Group of people with solid fill">
            <a:extLst>
              <a:ext uri="{FF2B5EF4-FFF2-40B4-BE49-F238E27FC236}">
                <a16:creationId xmlns:a16="http://schemas.microsoft.com/office/drawing/2014/main" id="{0D524C3C-2CA5-0FA6-B7AE-80D402D364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3030" y="4060199"/>
            <a:ext cx="610686" cy="610686"/>
          </a:xfrm>
          <a:prstGeom prst="rect">
            <a:avLst/>
          </a:prstGeom>
        </p:spPr>
      </p:pic>
      <p:cxnSp>
        <p:nvCxnSpPr>
          <p:cNvPr id="42" name="Straight Connector 41">
            <a:extLst>
              <a:ext uri="{FF2B5EF4-FFF2-40B4-BE49-F238E27FC236}">
                <a16:creationId xmlns:a16="http://schemas.microsoft.com/office/drawing/2014/main" id="{B90815B4-E51D-E30C-DDE8-7DF1AEC2B28F}"/>
              </a:ext>
            </a:extLst>
          </p:cNvPr>
          <p:cNvCxnSpPr>
            <a:cxnSpLocks/>
          </p:cNvCxnSpPr>
          <p:nvPr/>
        </p:nvCxnSpPr>
        <p:spPr>
          <a:xfrm>
            <a:off x="940899" y="4805236"/>
            <a:ext cx="334838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76A5ADB-2EDD-4BB2-4287-86BF5A2AA37F}"/>
              </a:ext>
            </a:extLst>
          </p:cNvPr>
          <p:cNvSpPr txBox="1"/>
          <p:nvPr/>
        </p:nvSpPr>
        <p:spPr>
          <a:xfrm>
            <a:off x="4270885" y="1651792"/>
            <a:ext cx="3895934" cy="646331"/>
          </a:xfrm>
          <a:prstGeom prst="rect">
            <a:avLst/>
          </a:prstGeom>
          <a:noFill/>
        </p:spPr>
        <p:txBody>
          <a:bodyPr wrap="square" rtlCol="0">
            <a:spAutoFit/>
          </a:bodyPr>
          <a:lstStyle/>
          <a:p>
            <a:pPr algn="r"/>
            <a:r>
              <a:rPr lang="en-CH" b="1" dirty="0">
                <a:solidFill>
                  <a:srgbClr val="FFC000"/>
                </a:solidFill>
              </a:rPr>
              <a:t>Loyal customers </a:t>
            </a:r>
            <a:r>
              <a:rPr lang="en-CH" dirty="0">
                <a:solidFill>
                  <a:schemeClr val="bg1"/>
                </a:solidFill>
              </a:rPr>
              <a:t>: more than 3 watches over the past 5 years</a:t>
            </a:r>
          </a:p>
        </p:txBody>
      </p:sp>
      <p:sp>
        <p:nvSpPr>
          <p:cNvPr id="44" name="TextBox 43">
            <a:extLst>
              <a:ext uri="{FF2B5EF4-FFF2-40B4-BE49-F238E27FC236}">
                <a16:creationId xmlns:a16="http://schemas.microsoft.com/office/drawing/2014/main" id="{980B522F-24FA-910A-96FD-907A93497F41}"/>
              </a:ext>
            </a:extLst>
          </p:cNvPr>
          <p:cNvSpPr txBox="1"/>
          <p:nvPr/>
        </p:nvSpPr>
        <p:spPr>
          <a:xfrm>
            <a:off x="4289279" y="2751641"/>
            <a:ext cx="3877539" cy="923330"/>
          </a:xfrm>
          <a:prstGeom prst="rect">
            <a:avLst/>
          </a:prstGeom>
          <a:noFill/>
        </p:spPr>
        <p:txBody>
          <a:bodyPr wrap="square" rtlCol="0">
            <a:spAutoFit/>
          </a:bodyPr>
          <a:lstStyle/>
          <a:p>
            <a:pPr algn="r"/>
            <a:r>
              <a:rPr lang="en-CH" b="1" dirty="0">
                <a:solidFill>
                  <a:srgbClr val="FFC000"/>
                </a:solidFill>
              </a:rPr>
              <a:t>Active customers </a:t>
            </a:r>
            <a:r>
              <a:rPr lang="en-CH" dirty="0">
                <a:solidFill>
                  <a:schemeClr val="bg1"/>
                </a:solidFill>
              </a:rPr>
              <a:t>: between 1 and 3 watches</a:t>
            </a:r>
          </a:p>
          <a:p>
            <a:pPr algn="r"/>
            <a:r>
              <a:rPr lang="en-CH" dirty="0">
                <a:solidFill>
                  <a:schemeClr val="bg1"/>
                </a:solidFill>
              </a:rPr>
              <a:t>over the past 5 years</a:t>
            </a:r>
          </a:p>
        </p:txBody>
      </p:sp>
      <p:sp>
        <p:nvSpPr>
          <p:cNvPr id="45" name="TextBox 44">
            <a:extLst>
              <a:ext uri="{FF2B5EF4-FFF2-40B4-BE49-F238E27FC236}">
                <a16:creationId xmlns:a16="http://schemas.microsoft.com/office/drawing/2014/main" id="{966A33E9-8F4C-709D-BE28-DD10B6C9EF4C}"/>
              </a:ext>
            </a:extLst>
          </p:cNvPr>
          <p:cNvSpPr txBox="1"/>
          <p:nvPr/>
        </p:nvSpPr>
        <p:spPr>
          <a:xfrm>
            <a:off x="4289279" y="4022037"/>
            <a:ext cx="3895932" cy="646331"/>
          </a:xfrm>
          <a:prstGeom prst="rect">
            <a:avLst/>
          </a:prstGeom>
          <a:noFill/>
        </p:spPr>
        <p:txBody>
          <a:bodyPr wrap="square" rtlCol="0">
            <a:spAutoFit/>
          </a:bodyPr>
          <a:lstStyle/>
          <a:p>
            <a:pPr algn="r"/>
            <a:r>
              <a:rPr lang="en-CH" b="1" dirty="0">
                <a:solidFill>
                  <a:srgbClr val="FFC000"/>
                </a:solidFill>
              </a:rPr>
              <a:t>New customers </a:t>
            </a:r>
            <a:r>
              <a:rPr lang="en-CH" dirty="0">
                <a:solidFill>
                  <a:schemeClr val="bg1"/>
                </a:solidFill>
              </a:rPr>
              <a:t>: 1 watch</a:t>
            </a:r>
          </a:p>
          <a:p>
            <a:pPr algn="r"/>
            <a:r>
              <a:rPr lang="en-CH" dirty="0">
                <a:solidFill>
                  <a:schemeClr val="bg1"/>
                </a:solidFill>
              </a:rPr>
              <a:t>over the past 5 years</a:t>
            </a:r>
          </a:p>
        </p:txBody>
      </p:sp>
      <p:pic>
        <p:nvPicPr>
          <p:cNvPr id="5" name="Content Placeholder 13" descr="Group of people with solid fill">
            <a:extLst>
              <a:ext uri="{FF2B5EF4-FFF2-40B4-BE49-F238E27FC236}">
                <a16:creationId xmlns:a16="http://schemas.microsoft.com/office/drawing/2014/main" id="{F64B98E8-675F-3055-81FA-056F16D956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6314" y="3829664"/>
            <a:ext cx="610686" cy="610686"/>
          </a:xfrm>
          <a:prstGeom prst="rect">
            <a:avLst/>
          </a:prstGeom>
        </p:spPr>
      </p:pic>
      <p:cxnSp>
        <p:nvCxnSpPr>
          <p:cNvPr id="6" name="Straight Connector 5">
            <a:extLst>
              <a:ext uri="{FF2B5EF4-FFF2-40B4-BE49-F238E27FC236}">
                <a16:creationId xmlns:a16="http://schemas.microsoft.com/office/drawing/2014/main" id="{0CD5EA38-F30A-733D-2BB3-F3D948A2B633}"/>
              </a:ext>
            </a:extLst>
          </p:cNvPr>
          <p:cNvCxnSpPr>
            <a:cxnSpLocks/>
          </p:cNvCxnSpPr>
          <p:nvPr/>
        </p:nvCxnSpPr>
        <p:spPr>
          <a:xfrm>
            <a:off x="4270884" y="2490260"/>
            <a:ext cx="39143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8E857A-4D3D-0F09-3E1C-10DEDB0C789C}"/>
              </a:ext>
            </a:extLst>
          </p:cNvPr>
          <p:cNvCxnSpPr>
            <a:cxnSpLocks/>
          </p:cNvCxnSpPr>
          <p:nvPr/>
        </p:nvCxnSpPr>
        <p:spPr>
          <a:xfrm>
            <a:off x="4289279" y="3690380"/>
            <a:ext cx="38959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2E32A0-5CF9-974D-B8E3-A519B1BA6A2B}"/>
              </a:ext>
            </a:extLst>
          </p:cNvPr>
          <p:cNvCxnSpPr>
            <a:cxnSpLocks/>
          </p:cNvCxnSpPr>
          <p:nvPr/>
        </p:nvCxnSpPr>
        <p:spPr>
          <a:xfrm>
            <a:off x="4289279" y="4805236"/>
            <a:ext cx="38959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2" name="Content Placeholder 13" descr="Group of people with solid fill">
            <a:extLst>
              <a:ext uri="{FF2B5EF4-FFF2-40B4-BE49-F238E27FC236}">
                <a16:creationId xmlns:a16="http://schemas.microsoft.com/office/drawing/2014/main" id="{2194CDA3-7A19-32BA-77BC-09612347FC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055" y="4970418"/>
            <a:ext cx="610686" cy="610686"/>
          </a:xfrm>
          <a:prstGeom prst="rect">
            <a:avLst/>
          </a:prstGeom>
        </p:spPr>
      </p:pic>
      <p:pic>
        <p:nvPicPr>
          <p:cNvPr id="13" name="Content Placeholder 13" descr="Group of people with solid fill">
            <a:extLst>
              <a:ext uri="{FF2B5EF4-FFF2-40B4-BE49-F238E27FC236}">
                <a16:creationId xmlns:a16="http://schemas.microsoft.com/office/drawing/2014/main" id="{B8BBBF55-AFDA-3EC9-3C3F-52F104EE1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1670" y="5165487"/>
            <a:ext cx="610686" cy="610686"/>
          </a:xfrm>
          <a:prstGeom prst="rect">
            <a:avLst/>
          </a:prstGeom>
        </p:spPr>
      </p:pic>
      <p:pic>
        <p:nvPicPr>
          <p:cNvPr id="15" name="Content Placeholder 13" descr="Group of people with solid fill">
            <a:extLst>
              <a:ext uri="{FF2B5EF4-FFF2-40B4-BE49-F238E27FC236}">
                <a16:creationId xmlns:a16="http://schemas.microsoft.com/office/drawing/2014/main" id="{7CB31E7F-F410-856C-2954-59A96593B1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3048" y="4918558"/>
            <a:ext cx="610686" cy="610686"/>
          </a:xfrm>
          <a:prstGeom prst="rect">
            <a:avLst/>
          </a:prstGeom>
        </p:spPr>
      </p:pic>
      <p:pic>
        <p:nvPicPr>
          <p:cNvPr id="16" name="Content Placeholder 13" descr="Group of people with solid fill">
            <a:extLst>
              <a:ext uri="{FF2B5EF4-FFF2-40B4-BE49-F238E27FC236}">
                <a16:creationId xmlns:a16="http://schemas.microsoft.com/office/drawing/2014/main" id="{81BA8FAC-4E0E-6EFB-4371-1721D2520B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6332" y="5175055"/>
            <a:ext cx="610686" cy="610686"/>
          </a:xfrm>
          <a:prstGeom prst="rect">
            <a:avLst/>
          </a:prstGeom>
        </p:spPr>
      </p:pic>
      <p:cxnSp>
        <p:nvCxnSpPr>
          <p:cNvPr id="19" name="Straight Connector 18">
            <a:extLst>
              <a:ext uri="{FF2B5EF4-FFF2-40B4-BE49-F238E27FC236}">
                <a16:creationId xmlns:a16="http://schemas.microsoft.com/office/drawing/2014/main" id="{F4933744-98CA-A2CA-1041-8D4A58EC9BE9}"/>
              </a:ext>
            </a:extLst>
          </p:cNvPr>
          <p:cNvCxnSpPr>
            <a:cxnSpLocks/>
          </p:cNvCxnSpPr>
          <p:nvPr/>
        </p:nvCxnSpPr>
        <p:spPr>
          <a:xfrm>
            <a:off x="1004201" y="5920092"/>
            <a:ext cx="334838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6383124-43A3-14EF-1AC2-E6763508853A}"/>
              </a:ext>
            </a:extLst>
          </p:cNvPr>
          <p:cNvSpPr txBox="1"/>
          <p:nvPr/>
        </p:nvSpPr>
        <p:spPr>
          <a:xfrm>
            <a:off x="4352580" y="5136893"/>
            <a:ext cx="3832631" cy="369332"/>
          </a:xfrm>
          <a:prstGeom prst="rect">
            <a:avLst/>
          </a:prstGeom>
          <a:noFill/>
        </p:spPr>
        <p:txBody>
          <a:bodyPr wrap="square" rtlCol="0">
            <a:spAutoFit/>
          </a:bodyPr>
          <a:lstStyle/>
          <a:p>
            <a:pPr algn="r"/>
            <a:r>
              <a:rPr lang="en-CH" b="1" dirty="0">
                <a:solidFill>
                  <a:srgbClr val="FFC000"/>
                </a:solidFill>
              </a:rPr>
              <a:t>Prospects</a:t>
            </a:r>
          </a:p>
        </p:txBody>
      </p:sp>
      <p:pic>
        <p:nvPicPr>
          <p:cNvPr id="22" name="Content Placeholder 13" descr="Group of people with solid fill">
            <a:extLst>
              <a:ext uri="{FF2B5EF4-FFF2-40B4-BE49-F238E27FC236}">
                <a16:creationId xmlns:a16="http://schemas.microsoft.com/office/drawing/2014/main" id="{5AE29180-5A93-78D8-E000-16A1F92E35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9616" y="4944520"/>
            <a:ext cx="610686" cy="610686"/>
          </a:xfrm>
          <a:prstGeom prst="rect">
            <a:avLst/>
          </a:prstGeom>
        </p:spPr>
      </p:pic>
      <p:cxnSp>
        <p:nvCxnSpPr>
          <p:cNvPr id="23" name="Straight Connector 22">
            <a:extLst>
              <a:ext uri="{FF2B5EF4-FFF2-40B4-BE49-F238E27FC236}">
                <a16:creationId xmlns:a16="http://schemas.microsoft.com/office/drawing/2014/main" id="{BD4E2A85-14EC-9835-44D5-CEC1866E0D6F}"/>
              </a:ext>
            </a:extLst>
          </p:cNvPr>
          <p:cNvCxnSpPr>
            <a:cxnSpLocks/>
          </p:cNvCxnSpPr>
          <p:nvPr/>
        </p:nvCxnSpPr>
        <p:spPr>
          <a:xfrm>
            <a:off x="4352581" y="5920092"/>
            <a:ext cx="38959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4" name="Picture 23" descr="A drawing of a wheel&#10;&#10;Description automatically generated with medium confidence">
            <a:extLst>
              <a:ext uri="{FF2B5EF4-FFF2-40B4-BE49-F238E27FC236}">
                <a16:creationId xmlns:a16="http://schemas.microsoft.com/office/drawing/2014/main" id="{786CDE86-D090-6EEE-01ED-EF9B30062F47}"/>
              </a:ext>
            </a:extLst>
          </p:cNvPr>
          <p:cNvPicPr>
            <a:picLocks noChangeAspect="1"/>
          </p:cNvPicPr>
          <p:nvPr/>
        </p:nvPicPr>
        <p:blipFill>
          <a:blip r:embed="rId5"/>
          <a:stretch>
            <a:fillRect/>
          </a:stretch>
        </p:blipFill>
        <p:spPr>
          <a:xfrm>
            <a:off x="8464951" y="1563243"/>
            <a:ext cx="3448464" cy="4017861"/>
          </a:xfrm>
          <a:prstGeom prst="rect">
            <a:avLst/>
          </a:prstGeom>
        </p:spPr>
      </p:pic>
    </p:spTree>
    <p:extLst>
      <p:ext uri="{BB962C8B-B14F-4D97-AF65-F5344CB8AC3E}">
        <p14:creationId xmlns:p14="http://schemas.microsoft.com/office/powerpoint/2010/main" val="592274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Sales use case - </a:t>
            </a:r>
            <a:r>
              <a:rPr lang="en-US" dirty="0">
                <a:solidFill>
                  <a:srgbClr val="FFC000"/>
                </a:solidFill>
              </a:rPr>
              <a:t>Client segmentation</a:t>
            </a:r>
            <a:endParaRPr lang="en-US" dirty="0">
              <a:solidFill>
                <a:srgbClr val="ECB64F"/>
              </a:solidFill>
            </a:endParaRPr>
          </a:p>
        </p:txBody>
      </p:sp>
      <p:pic>
        <p:nvPicPr>
          <p:cNvPr id="14" name="Content Placeholder 13" descr="Group of people with solid fill">
            <a:extLst>
              <a:ext uri="{FF2B5EF4-FFF2-40B4-BE49-F238E27FC236}">
                <a16:creationId xmlns:a16="http://schemas.microsoft.com/office/drawing/2014/main" id="{789B2C96-30CD-BC26-A70F-CD1517C39F6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04201" y="2818314"/>
            <a:ext cx="610686" cy="610686"/>
          </a:xfrm>
        </p:spPr>
      </p:pic>
      <p:cxnSp>
        <p:nvCxnSpPr>
          <p:cNvPr id="17" name="Straight Connector 16">
            <a:extLst>
              <a:ext uri="{FF2B5EF4-FFF2-40B4-BE49-F238E27FC236}">
                <a16:creationId xmlns:a16="http://schemas.microsoft.com/office/drawing/2014/main" id="{A2E8A606-7492-AC70-C6C3-78E848261496}"/>
              </a:ext>
            </a:extLst>
          </p:cNvPr>
          <p:cNvCxnSpPr>
            <a:cxnSpLocks/>
          </p:cNvCxnSpPr>
          <p:nvPr/>
        </p:nvCxnSpPr>
        <p:spPr>
          <a:xfrm>
            <a:off x="922674" y="2490260"/>
            <a:ext cx="334838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Content Placeholder 13" descr="Group of people with solid fill">
            <a:extLst>
              <a:ext uri="{FF2B5EF4-FFF2-40B4-BE49-F238E27FC236}">
                <a16:creationId xmlns:a16="http://schemas.microsoft.com/office/drawing/2014/main" id="{38C7D800-2EAE-A7F1-D8FD-633AC6FE2A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1107" y="2590416"/>
            <a:ext cx="610686" cy="610686"/>
          </a:xfrm>
          <a:prstGeom prst="rect">
            <a:avLst/>
          </a:prstGeom>
        </p:spPr>
      </p:pic>
      <p:pic>
        <p:nvPicPr>
          <p:cNvPr id="20" name="Content Placeholder 13" descr="Group of people with solid fill">
            <a:extLst>
              <a:ext uri="{FF2B5EF4-FFF2-40B4-BE49-F238E27FC236}">
                <a16:creationId xmlns:a16="http://schemas.microsoft.com/office/drawing/2014/main" id="{3CE1982A-4D25-0DED-7C10-4FEF32A85D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2257" y="2856505"/>
            <a:ext cx="610686" cy="610686"/>
          </a:xfrm>
          <a:prstGeom prst="rect">
            <a:avLst/>
          </a:prstGeom>
        </p:spPr>
      </p:pic>
      <p:pic>
        <p:nvPicPr>
          <p:cNvPr id="28" name="Content Placeholder 13" descr="Group of people with solid fill">
            <a:extLst>
              <a:ext uri="{FF2B5EF4-FFF2-40B4-BE49-F238E27FC236}">
                <a16:creationId xmlns:a16="http://schemas.microsoft.com/office/drawing/2014/main" id="{09DA1444-660A-DDA0-350D-FA7D2433D7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5660" y="2563372"/>
            <a:ext cx="610686" cy="610686"/>
          </a:xfrm>
          <a:prstGeom prst="rect">
            <a:avLst/>
          </a:prstGeom>
        </p:spPr>
      </p:pic>
      <p:pic>
        <p:nvPicPr>
          <p:cNvPr id="31" name="Content Placeholder 13" descr="Group of people with solid fill">
            <a:extLst>
              <a:ext uri="{FF2B5EF4-FFF2-40B4-BE49-F238E27FC236}">
                <a16:creationId xmlns:a16="http://schemas.microsoft.com/office/drawing/2014/main" id="{D174BDE4-4A2E-C478-8D43-7001B42A78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7197" y="2782138"/>
            <a:ext cx="610686" cy="610686"/>
          </a:xfrm>
          <a:prstGeom prst="rect">
            <a:avLst/>
          </a:prstGeom>
        </p:spPr>
      </p:pic>
      <p:cxnSp>
        <p:nvCxnSpPr>
          <p:cNvPr id="33" name="Straight Connector 32">
            <a:extLst>
              <a:ext uri="{FF2B5EF4-FFF2-40B4-BE49-F238E27FC236}">
                <a16:creationId xmlns:a16="http://schemas.microsoft.com/office/drawing/2014/main" id="{80DD7CD1-8E47-F8A0-0B79-EC13BC4FE642}"/>
              </a:ext>
            </a:extLst>
          </p:cNvPr>
          <p:cNvCxnSpPr>
            <a:cxnSpLocks/>
          </p:cNvCxnSpPr>
          <p:nvPr/>
        </p:nvCxnSpPr>
        <p:spPr>
          <a:xfrm>
            <a:off x="940899" y="3690380"/>
            <a:ext cx="3348380" cy="0"/>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Content Placeholder 13" descr="Group of people with solid fill">
            <a:extLst>
              <a:ext uri="{FF2B5EF4-FFF2-40B4-BE49-F238E27FC236}">
                <a16:creationId xmlns:a16="http://schemas.microsoft.com/office/drawing/2014/main" id="{41ADEE2F-2627-6446-5CB7-6E636B42B1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753" y="1795939"/>
            <a:ext cx="610686" cy="610686"/>
          </a:xfrm>
          <a:prstGeom prst="rect">
            <a:avLst/>
          </a:prstGeom>
        </p:spPr>
      </p:pic>
      <p:pic>
        <p:nvPicPr>
          <p:cNvPr id="35" name="Content Placeholder 13" descr="Group of people with solid fill">
            <a:extLst>
              <a:ext uri="{FF2B5EF4-FFF2-40B4-BE49-F238E27FC236}">
                <a16:creationId xmlns:a16="http://schemas.microsoft.com/office/drawing/2014/main" id="{9C612607-7470-3346-FA6B-B5B873639A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41112" y="1660174"/>
            <a:ext cx="610686" cy="610686"/>
          </a:xfrm>
          <a:prstGeom prst="rect">
            <a:avLst/>
          </a:prstGeom>
        </p:spPr>
      </p:pic>
      <p:pic>
        <p:nvPicPr>
          <p:cNvPr id="36" name="Content Placeholder 13" descr="Group of people with solid fill">
            <a:extLst>
              <a:ext uri="{FF2B5EF4-FFF2-40B4-BE49-F238E27FC236}">
                <a16:creationId xmlns:a16="http://schemas.microsoft.com/office/drawing/2014/main" id="{CAFDE7CE-3FFF-BDE0-5B29-895223CFAE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6584" y="1633544"/>
            <a:ext cx="610686" cy="610686"/>
          </a:xfrm>
          <a:prstGeom prst="rect">
            <a:avLst/>
          </a:prstGeom>
        </p:spPr>
      </p:pic>
      <p:pic>
        <p:nvPicPr>
          <p:cNvPr id="37" name="Content Placeholder 13" descr="Group of people with solid fill">
            <a:extLst>
              <a:ext uri="{FF2B5EF4-FFF2-40B4-BE49-F238E27FC236}">
                <a16:creationId xmlns:a16="http://schemas.microsoft.com/office/drawing/2014/main" id="{59513F5E-5538-DE5D-9DF4-D6DC41B94E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753" y="3855562"/>
            <a:ext cx="610686" cy="610686"/>
          </a:xfrm>
          <a:prstGeom prst="rect">
            <a:avLst/>
          </a:prstGeom>
        </p:spPr>
      </p:pic>
      <p:pic>
        <p:nvPicPr>
          <p:cNvPr id="38" name="Content Placeholder 13" descr="Group of people with solid fill">
            <a:extLst>
              <a:ext uri="{FF2B5EF4-FFF2-40B4-BE49-F238E27FC236}">
                <a16:creationId xmlns:a16="http://schemas.microsoft.com/office/drawing/2014/main" id="{7948CDFD-AF4A-51CB-F23E-1835A74772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8368" y="4050631"/>
            <a:ext cx="610686" cy="610686"/>
          </a:xfrm>
          <a:prstGeom prst="rect">
            <a:avLst/>
          </a:prstGeom>
        </p:spPr>
      </p:pic>
      <p:pic>
        <p:nvPicPr>
          <p:cNvPr id="39" name="Content Placeholder 13" descr="Group of people with solid fill">
            <a:extLst>
              <a:ext uri="{FF2B5EF4-FFF2-40B4-BE49-F238E27FC236}">
                <a16:creationId xmlns:a16="http://schemas.microsoft.com/office/drawing/2014/main" id="{8E774512-54BA-934B-8DCC-771594475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9746" y="3803702"/>
            <a:ext cx="610686" cy="610686"/>
          </a:xfrm>
          <a:prstGeom prst="rect">
            <a:avLst/>
          </a:prstGeom>
        </p:spPr>
      </p:pic>
      <p:pic>
        <p:nvPicPr>
          <p:cNvPr id="40" name="Content Placeholder 13" descr="Group of people with solid fill">
            <a:extLst>
              <a:ext uri="{FF2B5EF4-FFF2-40B4-BE49-F238E27FC236}">
                <a16:creationId xmlns:a16="http://schemas.microsoft.com/office/drawing/2014/main" id="{31E227E6-AA12-2BFC-A02B-D66B636AE9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8423" y="1806463"/>
            <a:ext cx="610686" cy="610686"/>
          </a:xfrm>
          <a:prstGeom prst="rect">
            <a:avLst/>
          </a:prstGeom>
        </p:spPr>
      </p:pic>
      <p:pic>
        <p:nvPicPr>
          <p:cNvPr id="41" name="Content Placeholder 13" descr="Group of people with solid fill">
            <a:extLst>
              <a:ext uri="{FF2B5EF4-FFF2-40B4-BE49-F238E27FC236}">
                <a16:creationId xmlns:a16="http://schemas.microsoft.com/office/drawing/2014/main" id="{0D524C3C-2CA5-0FA6-B7AE-80D402D364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3030" y="4060199"/>
            <a:ext cx="610686" cy="610686"/>
          </a:xfrm>
          <a:prstGeom prst="rect">
            <a:avLst/>
          </a:prstGeom>
        </p:spPr>
      </p:pic>
      <p:cxnSp>
        <p:nvCxnSpPr>
          <p:cNvPr id="42" name="Straight Connector 41">
            <a:extLst>
              <a:ext uri="{FF2B5EF4-FFF2-40B4-BE49-F238E27FC236}">
                <a16:creationId xmlns:a16="http://schemas.microsoft.com/office/drawing/2014/main" id="{B90815B4-E51D-E30C-DDE8-7DF1AEC2B28F}"/>
              </a:ext>
            </a:extLst>
          </p:cNvPr>
          <p:cNvCxnSpPr>
            <a:cxnSpLocks/>
          </p:cNvCxnSpPr>
          <p:nvPr/>
        </p:nvCxnSpPr>
        <p:spPr>
          <a:xfrm>
            <a:off x="940899" y="4805236"/>
            <a:ext cx="334838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13" descr="Group of people with solid fill">
            <a:extLst>
              <a:ext uri="{FF2B5EF4-FFF2-40B4-BE49-F238E27FC236}">
                <a16:creationId xmlns:a16="http://schemas.microsoft.com/office/drawing/2014/main" id="{F64B98E8-675F-3055-81FA-056F16D956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6314" y="3829664"/>
            <a:ext cx="610686" cy="610686"/>
          </a:xfrm>
          <a:prstGeom prst="rect">
            <a:avLst/>
          </a:prstGeom>
        </p:spPr>
      </p:pic>
      <p:pic>
        <p:nvPicPr>
          <p:cNvPr id="12" name="Content Placeholder 13" descr="Group of people with solid fill">
            <a:extLst>
              <a:ext uri="{FF2B5EF4-FFF2-40B4-BE49-F238E27FC236}">
                <a16:creationId xmlns:a16="http://schemas.microsoft.com/office/drawing/2014/main" id="{2194CDA3-7A19-32BA-77BC-09612347FC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055" y="4970418"/>
            <a:ext cx="610686" cy="610686"/>
          </a:xfrm>
          <a:prstGeom prst="rect">
            <a:avLst/>
          </a:prstGeom>
        </p:spPr>
      </p:pic>
      <p:pic>
        <p:nvPicPr>
          <p:cNvPr id="13" name="Content Placeholder 13" descr="Group of people with solid fill">
            <a:extLst>
              <a:ext uri="{FF2B5EF4-FFF2-40B4-BE49-F238E27FC236}">
                <a16:creationId xmlns:a16="http://schemas.microsoft.com/office/drawing/2014/main" id="{B8BBBF55-AFDA-3EC9-3C3F-52F104EE1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1670" y="5165487"/>
            <a:ext cx="610686" cy="610686"/>
          </a:xfrm>
          <a:prstGeom prst="rect">
            <a:avLst/>
          </a:prstGeom>
        </p:spPr>
      </p:pic>
      <p:pic>
        <p:nvPicPr>
          <p:cNvPr id="15" name="Content Placeholder 13" descr="Group of people with solid fill">
            <a:extLst>
              <a:ext uri="{FF2B5EF4-FFF2-40B4-BE49-F238E27FC236}">
                <a16:creationId xmlns:a16="http://schemas.microsoft.com/office/drawing/2014/main" id="{7CB31E7F-F410-856C-2954-59A96593B1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3048" y="4918558"/>
            <a:ext cx="610686" cy="610686"/>
          </a:xfrm>
          <a:prstGeom prst="rect">
            <a:avLst/>
          </a:prstGeom>
        </p:spPr>
      </p:pic>
      <p:pic>
        <p:nvPicPr>
          <p:cNvPr id="16" name="Content Placeholder 13" descr="Group of people with solid fill">
            <a:extLst>
              <a:ext uri="{FF2B5EF4-FFF2-40B4-BE49-F238E27FC236}">
                <a16:creationId xmlns:a16="http://schemas.microsoft.com/office/drawing/2014/main" id="{81BA8FAC-4E0E-6EFB-4371-1721D2520B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66332" y="5175055"/>
            <a:ext cx="610686" cy="610686"/>
          </a:xfrm>
          <a:prstGeom prst="rect">
            <a:avLst/>
          </a:prstGeom>
        </p:spPr>
      </p:pic>
      <p:cxnSp>
        <p:nvCxnSpPr>
          <p:cNvPr id="19" name="Straight Connector 18">
            <a:extLst>
              <a:ext uri="{FF2B5EF4-FFF2-40B4-BE49-F238E27FC236}">
                <a16:creationId xmlns:a16="http://schemas.microsoft.com/office/drawing/2014/main" id="{F4933744-98CA-A2CA-1041-8D4A58EC9BE9}"/>
              </a:ext>
            </a:extLst>
          </p:cNvPr>
          <p:cNvCxnSpPr>
            <a:cxnSpLocks/>
          </p:cNvCxnSpPr>
          <p:nvPr/>
        </p:nvCxnSpPr>
        <p:spPr>
          <a:xfrm>
            <a:off x="1004201" y="5920092"/>
            <a:ext cx="3348380"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Content Placeholder 13" descr="Group of people with solid fill">
            <a:extLst>
              <a:ext uri="{FF2B5EF4-FFF2-40B4-BE49-F238E27FC236}">
                <a16:creationId xmlns:a16="http://schemas.microsoft.com/office/drawing/2014/main" id="{5AE29180-5A93-78D8-E000-16A1F92E35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9616" y="4944520"/>
            <a:ext cx="610686" cy="610686"/>
          </a:xfrm>
          <a:prstGeom prst="rect">
            <a:avLst/>
          </a:prstGeom>
        </p:spPr>
      </p:pic>
      <p:pic>
        <p:nvPicPr>
          <p:cNvPr id="2" name="Picture 1" descr="A drawing of a wheel&#10;&#10;Description automatically generated with medium confidence">
            <a:extLst>
              <a:ext uri="{FF2B5EF4-FFF2-40B4-BE49-F238E27FC236}">
                <a16:creationId xmlns:a16="http://schemas.microsoft.com/office/drawing/2014/main" id="{8DB5041B-3E25-3CFB-8926-A643514D6ECE}"/>
              </a:ext>
            </a:extLst>
          </p:cNvPr>
          <p:cNvPicPr>
            <a:picLocks noChangeAspect="1"/>
          </p:cNvPicPr>
          <p:nvPr/>
        </p:nvPicPr>
        <p:blipFill>
          <a:blip r:embed="rId7"/>
          <a:stretch>
            <a:fillRect/>
          </a:stretch>
        </p:blipFill>
        <p:spPr>
          <a:xfrm>
            <a:off x="8464951" y="1563243"/>
            <a:ext cx="3448464" cy="4017861"/>
          </a:xfrm>
          <a:prstGeom prst="rect">
            <a:avLst/>
          </a:prstGeom>
        </p:spPr>
      </p:pic>
      <p:sp>
        <p:nvSpPr>
          <p:cNvPr id="3" name="TextBox 2">
            <a:extLst>
              <a:ext uri="{FF2B5EF4-FFF2-40B4-BE49-F238E27FC236}">
                <a16:creationId xmlns:a16="http://schemas.microsoft.com/office/drawing/2014/main" id="{4B7CE57B-EC91-9E60-DC94-12202D7331CD}"/>
              </a:ext>
            </a:extLst>
          </p:cNvPr>
          <p:cNvSpPr txBox="1"/>
          <p:nvPr/>
        </p:nvSpPr>
        <p:spPr>
          <a:xfrm>
            <a:off x="4270885" y="1651792"/>
            <a:ext cx="3895934" cy="646331"/>
          </a:xfrm>
          <a:prstGeom prst="rect">
            <a:avLst/>
          </a:prstGeom>
          <a:noFill/>
        </p:spPr>
        <p:txBody>
          <a:bodyPr wrap="square" rtlCol="0">
            <a:spAutoFit/>
          </a:bodyPr>
          <a:lstStyle/>
          <a:p>
            <a:pPr algn="r"/>
            <a:r>
              <a:rPr lang="en-CH" b="1" dirty="0">
                <a:solidFill>
                  <a:srgbClr val="FFC000"/>
                </a:solidFill>
              </a:rPr>
              <a:t>Loyal customers </a:t>
            </a:r>
            <a:r>
              <a:rPr lang="en-CH" dirty="0">
                <a:solidFill>
                  <a:schemeClr val="bg1"/>
                </a:solidFill>
              </a:rPr>
              <a:t>: more than 3 watches over the past 5 years</a:t>
            </a:r>
          </a:p>
        </p:txBody>
      </p:sp>
      <p:sp>
        <p:nvSpPr>
          <p:cNvPr id="4" name="TextBox 3">
            <a:extLst>
              <a:ext uri="{FF2B5EF4-FFF2-40B4-BE49-F238E27FC236}">
                <a16:creationId xmlns:a16="http://schemas.microsoft.com/office/drawing/2014/main" id="{60622C16-0ED8-9C25-7ACD-835F4CF9BC41}"/>
              </a:ext>
            </a:extLst>
          </p:cNvPr>
          <p:cNvSpPr txBox="1"/>
          <p:nvPr/>
        </p:nvSpPr>
        <p:spPr>
          <a:xfrm>
            <a:off x="4289279" y="2751641"/>
            <a:ext cx="3877539" cy="923330"/>
          </a:xfrm>
          <a:prstGeom prst="rect">
            <a:avLst/>
          </a:prstGeom>
          <a:noFill/>
        </p:spPr>
        <p:txBody>
          <a:bodyPr wrap="square" rtlCol="0">
            <a:spAutoFit/>
          </a:bodyPr>
          <a:lstStyle/>
          <a:p>
            <a:pPr algn="r"/>
            <a:r>
              <a:rPr lang="en-CH" b="1" dirty="0">
                <a:solidFill>
                  <a:srgbClr val="FFC000"/>
                </a:solidFill>
              </a:rPr>
              <a:t>Active customers </a:t>
            </a:r>
            <a:r>
              <a:rPr lang="en-CH" dirty="0">
                <a:solidFill>
                  <a:schemeClr val="bg1"/>
                </a:solidFill>
              </a:rPr>
              <a:t>: between 1 and 3 watches</a:t>
            </a:r>
          </a:p>
          <a:p>
            <a:pPr algn="r"/>
            <a:r>
              <a:rPr lang="en-CH" dirty="0">
                <a:solidFill>
                  <a:schemeClr val="bg1"/>
                </a:solidFill>
              </a:rPr>
              <a:t>over the past 5 years</a:t>
            </a:r>
          </a:p>
        </p:txBody>
      </p:sp>
      <p:sp>
        <p:nvSpPr>
          <p:cNvPr id="8" name="TextBox 7">
            <a:extLst>
              <a:ext uri="{FF2B5EF4-FFF2-40B4-BE49-F238E27FC236}">
                <a16:creationId xmlns:a16="http://schemas.microsoft.com/office/drawing/2014/main" id="{0A052120-5F88-53C9-583D-390C0ED6934C}"/>
              </a:ext>
            </a:extLst>
          </p:cNvPr>
          <p:cNvSpPr txBox="1"/>
          <p:nvPr/>
        </p:nvSpPr>
        <p:spPr>
          <a:xfrm>
            <a:off x="4289279" y="4022037"/>
            <a:ext cx="3895932" cy="646331"/>
          </a:xfrm>
          <a:prstGeom prst="rect">
            <a:avLst/>
          </a:prstGeom>
          <a:noFill/>
        </p:spPr>
        <p:txBody>
          <a:bodyPr wrap="square" rtlCol="0">
            <a:spAutoFit/>
          </a:bodyPr>
          <a:lstStyle/>
          <a:p>
            <a:pPr algn="r"/>
            <a:r>
              <a:rPr lang="en-CH" b="1" dirty="0">
                <a:solidFill>
                  <a:srgbClr val="FFC000"/>
                </a:solidFill>
              </a:rPr>
              <a:t>New customers </a:t>
            </a:r>
            <a:r>
              <a:rPr lang="en-CH" dirty="0">
                <a:solidFill>
                  <a:schemeClr val="bg1"/>
                </a:solidFill>
              </a:rPr>
              <a:t>: 1 watch</a:t>
            </a:r>
          </a:p>
          <a:p>
            <a:pPr algn="r"/>
            <a:r>
              <a:rPr lang="en-CH" dirty="0">
                <a:solidFill>
                  <a:schemeClr val="bg1"/>
                </a:solidFill>
              </a:rPr>
              <a:t>over the past 5 years</a:t>
            </a:r>
          </a:p>
        </p:txBody>
      </p:sp>
      <p:cxnSp>
        <p:nvCxnSpPr>
          <p:cNvPr id="10" name="Straight Connector 9">
            <a:extLst>
              <a:ext uri="{FF2B5EF4-FFF2-40B4-BE49-F238E27FC236}">
                <a16:creationId xmlns:a16="http://schemas.microsoft.com/office/drawing/2014/main" id="{1DEA7B46-0FA7-D921-B524-B8F2CE6746DE}"/>
              </a:ext>
            </a:extLst>
          </p:cNvPr>
          <p:cNvCxnSpPr>
            <a:cxnSpLocks/>
          </p:cNvCxnSpPr>
          <p:nvPr/>
        </p:nvCxnSpPr>
        <p:spPr>
          <a:xfrm>
            <a:off x="4270884" y="2490260"/>
            <a:ext cx="39143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D77D4D-EA06-C11C-89DA-67422B7BE866}"/>
              </a:ext>
            </a:extLst>
          </p:cNvPr>
          <p:cNvCxnSpPr>
            <a:cxnSpLocks/>
          </p:cNvCxnSpPr>
          <p:nvPr/>
        </p:nvCxnSpPr>
        <p:spPr>
          <a:xfrm>
            <a:off x="4289279" y="3690380"/>
            <a:ext cx="38959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2EF0F9-9B05-A1A1-8C4A-2111D428563C}"/>
              </a:ext>
            </a:extLst>
          </p:cNvPr>
          <p:cNvCxnSpPr>
            <a:cxnSpLocks/>
          </p:cNvCxnSpPr>
          <p:nvPr/>
        </p:nvCxnSpPr>
        <p:spPr>
          <a:xfrm>
            <a:off x="4289279" y="4805236"/>
            <a:ext cx="38959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8B3D535-3950-B2A8-98A7-A01E365B969E}"/>
              </a:ext>
            </a:extLst>
          </p:cNvPr>
          <p:cNvSpPr txBox="1"/>
          <p:nvPr/>
        </p:nvSpPr>
        <p:spPr>
          <a:xfrm>
            <a:off x="4352580" y="5136893"/>
            <a:ext cx="3832631" cy="369332"/>
          </a:xfrm>
          <a:prstGeom prst="rect">
            <a:avLst/>
          </a:prstGeom>
          <a:noFill/>
        </p:spPr>
        <p:txBody>
          <a:bodyPr wrap="square" rtlCol="0">
            <a:spAutoFit/>
          </a:bodyPr>
          <a:lstStyle/>
          <a:p>
            <a:pPr algn="r"/>
            <a:r>
              <a:rPr lang="en-CH" b="1" dirty="0">
                <a:solidFill>
                  <a:srgbClr val="FFC000"/>
                </a:solidFill>
              </a:rPr>
              <a:t>Prospects</a:t>
            </a:r>
          </a:p>
        </p:txBody>
      </p:sp>
      <p:cxnSp>
        <p:nvCxnSpPr>
          <p:cNvPr id="27" name="Straight Connector 26">
            <a:extLst>
              <a:ext uri="{FF2B5EF4-FFF2-40B4-BE49-F238E27FC236}">
                <a16:creationId xmlns:a16="http://schemas.microsoft.com/office/drawing/2014/main" id="{345D69E4-B4F3-5938-48D0-18C06E7DFD0C}"/>
              </a:ext>
            </a:extLst>
          </p:cNvPr>
          <p:cNvCxnSpPr>
            <a:cxnSpLocks/>
          </p:cNvCxnSpPr>
          <p:nvPr/>
        </p:nvCxnSpPr>
        <p:spPr>
          <a:xfrm>
            <a:off x="4352581" y="5920092"/>
            <a:ext cx="38959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616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Sales use case - </a:t>
            </a:r>
            <a:r>
              <a:rPr lang="en-US" dirty="0">
                <a:solidFill>
                  <a:srgbClr val="FFC000"/>
                </a:solidFill>
              </a:rPr>
              <a:t>Client segmentation</a:t>
            </a:r>
          </a:p>
        </p:txBody>
      </p:sp>
      <p:pic>
        <p:nvPicPr>
          <p:cNvPr id="14" name="Content Placeholder 13" descr="Group of people with solid fill">
            <a:extLst>
              <a:ext uri="{FF2B5EF4-FFF2-40B4-BE49-F238E27FC236}">
                <a16:creationId xmlns:a16="http://schemas.microsoft.com/office/drawing/2014/main" id="{789B2C96-30CD-BC26-A70F-CD1517C39F6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04201" y="2818314"/>
            <a:ext cx="610686" cy="610686"/>
          </a:xfrm>
        </p:spPr>
      </p:pic>
      <p:cxnSp>
        <p:nvCxnSpPr>
          <p:cNvPr id="17" name="Straight Connector 16">
            <a:extLst>
              <a:ext uri="{FF2B5EF4-FFF2-40B4-BE49-F238E27FC236}">
                <a16:creationId xmlns:a16="http://schemas.microsoft.com/office/drawing/2014/main" id="{A2E8A606-7492-AC70-C6C3-78E848261496}"/>
              </a:ext>
            </a:extLst>
          </p:cNvPr>
          <p:cNvCxnSpPr>
            <a:cxnSpLocks/>
          </p:cNvCxnSpPr>
          <p:nvPr/>
        </p:nvCxnSpPr>
        <p:spPr>
          <a:xfrm>
            <a:off x="922674" y="2490260"/>
            <a:ext cx="334838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Content Placeholder 13" descr="Group of people with solid fill">
            <a:extLst>
              <a:ext uri="{FF2B5EF4-FFF2-40B4-BE49-F238E27FC236}">
                <a16:creationId xmlns:a16="http://schemas.microsoft.com/office/drawing/2014/main" id="{38C7D800-2EAE-A7F1-D8FD-633AC6FE2A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1107" y="2590416"/>
            <a:ext cx="610686" cy="610686"/>
          </a:xfrm>
          <a:prstGeom prst="rect">
            <a:avLst/>
          </a:prstGeom>
        </p:spPr>
      </p:pic>
      <p:pic>
        <p:nvPicPr>
          <p:cNvPr id="20" name="Content Placeholder 13" descr="Group of people with solid fill">
            <a:extLst>
              <a:ext uri="{FF2B5EF4-FFF2-40B4-BE49-F238E27FC236}">
                <a16:creationId xmlns:a16="http://schemas.microsoft.com/office/drawing/2014/main" id="{3CE1982A-4D25-0DED-7C10-4FEF32A85D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2257" y="2856505"/>
            <a:ext cx="610686" cy="610686"/>
          </a:xfrm>
          <a:prstGeom prst="rect">
            <a:avLst/>
          </a:prstGeom>
        </p:spPr>
      </p:pic>
      <p:pic>
        <p:nvPicPr>
          <p:cNvPr id="28" name="Content Placeholder 13" descr="Group of people with solid fill">
            <a:extLst>
              <a:ext uri="{FF2B5EF4-FFF2-40B4-BE49-F238E27FC236}">
                <a16:creationId xmlns:a16="http://schemas.microsoft.com/office/drawing/2014/main" id="{09DA1444-660A-DDA0-350D-FA7D2433D7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5660" y="2563372"/>
            <a:ext cx="610686" cy="610686"/>
          </a:xfrm>
          <a:prstGeom prst="rect">
            <a:avLst/>
          </a:prstGeom>
        </p:spPr>
      </p:pic>
      <p:pic>
        <p:nvPicPr>
          <p:cNvPr id="31" name="Content Placeholder 13" descr="Group of people with solid fill">
            <a:extLst>
              <a:ext uri="{FF2B5EF4-FFF2-40B4-BE49-F238E27FC236}">
                <a16:creationId xmlns:a16="http://schemas.microsoft.com/office/drawing/2014/main" id="{D174BDE4-4A2E-C478-8D43-7001B42A78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7197" y="2782138"/>
            <a:ext cx="610686" cy="610686"/>
          </a:xfrm>
          <a:prstGeom prst="rect">
            <a:avLst/>
          </a:prstGeom>
        </p:spPr>
      </p:pic>
      <p:cxnSp>
        <p:nvCxnSpPr>
          <p:cNvPr id="33" name="Straight Connector 32">
            <a:extLst>
              <a:ext uri="{FF2B5EF4-FFF2-40B4-BE49-F238E27FC236}">
                <a16:creationId xmlns:a16="http://schemas.microsoft.com/office/drawing/2014/main" id="{80DD7CD1-8E47-F8A0-0B79-EC13BC4FE642}"/>
              </a:ext>
            </a:extLst>
          </p:cNvPr>
          <p:cNvCxnSpPr>
            <a:cxnSpLocks/>
          </p:cNvCxnSpPr>
          <p:nvPr/>
        </p:nvCxnSpPr>
        <p:spPr>
          <a:xfrm>
            <a:off x="940899" y="3690380"/>
            <a:ext cx="3348380" cy="0"/>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Content Placeholder 13" descr="Group of people with solid fill">
            <a:extLst>
              <a:ext uri="{FF2B5EF4-FFF2-40B4-BE49-F238E27FC236}">
                <a16:creationId xmlns:a16="http://schemas.microsoft.com/office/drawing/2014/main" id="{41ADEE2F-2627-6446-5CB7-6E636B42B1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753" y="1795939"/>
            <a:ext cx="610686" cy="610686"/>
          </a:xfrm>
          <a:prstGeom prst="rect">
            <a:avLst/>
          </a:prstGeom>
        </p:spPr>
      </p:pic>
      <p:pic>
        <p:nvPicPr>
          <p:cNvPr id="35" name="Content Placeholder 13" descr="Group of people with solid fill">
            <a:extLst>
              <a:ext uri="{FF2B5EF4-FFF2-40B4-BE49-F238E27FC236}">
                <a16:creationId xmlns:a16="http://schemas.microsoft.com/office/drawing/2014/main" id="{9C612607-7470-3346-FA6B-B5B873639A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41112" y="1660174"/>
            <a:ext cx="610686" cy="610686"/>
          </a:xfrm>
          <a:prstGeom prst="rect">
            <a:avLst/>
          </a:prstGeom>
        </p:spPr>
      </p:pic>
      <p:pic>
        <p:nvPicPr>
          <p:cNvPr id="36" name="Content Placeholder 13" descr="Group of people with solid fill">
            <a:extLst>
              <a:ext uri="{FF2B5EF4-FFF2-40B4-BE49-F238E27FC236}">
                <a16:creationId xmlns:a16="http://schemas.microsoft.com/office/drawing/2014/main" id="{CAFDE7CE-3FFF-BDE0-5B29-895223CFAE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6584" y="1633544"/>
            <a:ext cx="610686" cy="610686"/>
          </a:xfrm>
          <a:prstGeom prst="rect">
            <a:avLst/>
          </a:prstGeom>
        </p:spPr>
      </p:pic>
      <p:pic>
        <p:nvPicPr>
          <p:cNvPr id="37" name="Content Placeholder 13" descr="Group of people with solid fill">
            <a:extLst>
              <a:ext uri="{FF2B5EF4-FFF2-40B4-BE49-F238E27FC236}">
                <a16:creationId xmlns:a16="http://schemas.microsoft.com/office/drawing/2014/main" id="{59513F5E-5538-DE5D-9DF4-D6DC41B94E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753" y="3855562"/>
            <a:ext cx="610686" cy="610686"/>
          </a:xfrm>
          <a:prstGeom prst="rect">
            <a:avLst/>
          </a:prstGeom>
        </p:spPr>
      </p:pic>
      <p:pic>
        <p:nvPicPr>
          <p:cNvPr id="38" name="Content Placeholder 13" descr="Group of people with solid fill">
            <a:extLst>
              <a:ext uri="{FF2B5EF4-FFF2-40B4-BE49-F238E27FC236}">
                <a16:creationId xmlns:a16="http://schemas.microsoft.com/office/drawing/2014/main" id="{7948CDFD-AF4A-51CB-F23E-1835A74772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8368" y="4050631"/>
            <a:ext cx="610686" cy="610686"/>
          </a:xfrm>
          <a:prstGeom prst="rect">
            <a:avLst/>
          </a:prstGeom>
        </p:spPr>
      </p:pic>
      <p:pic>
        <p:nvPicPr>
          <p:cNvPr id="39" name="Content Placeholder 13" descr="Group of people with solid fill">
            <a:extLst>
              <a:ext uri="{FF2B5EF4-FFF2-40B4-BE49-F238E27FC236}">
                <a16:creationId xmlns:a16="http://schemas.microsoft.com/office/drawing/2014/main" id="{8E774512-54BA-934B-8DCC-771594475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9746" y="3803702"/>
            <a:ext cx="610686" cy="610686"/>
          </a:xfrm>
          <a:prstGeom prst="rect">
            <a:avLst/>
          </a:prstGeom>
        </p:spPr>
      </p:pic>
      <p:pic>
        <p:nvPicPr>
          <p:cNvPr id="40" name="Content Placeholder 13" descr="Group of people with solid fill">
            <a:extLst>
              <a:ext uri="{FF2B5EF4-FFF2-40B4-BE49-F238E27FC236}">
                <a16:creationId xmlns:a16="http://schemas.microsoft.com/office/drawing/2014/main" id="{31E227E6-AA12-2BFC-A02B-D66B636AE9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8423" y="1806463"/>
            <a:ext cx="610686" cy="610686"/>
          </a:xfrm>
          <a:prstGeom prst="rect">
            <a:avLst/>
          </a:prstGeom>
        </p:spPr>
      </p:pic>
      <p:pic>
        <p:nvPicPr>
          <p:cNvPr id="41" name="Content Placeholder 13" descr="Group of people with solid fill">
            <a:extLst>
              <a:ext uri="{FF2B5EF4-FFF2-40B4-BE49-F238E27FC236}">
                <a16:creationId xmlns:a16="http://schemas.microsoft.com/office/drawing/2014/main" id="{0D524C3C-2CA5-0FA6-B7AE-80D402D364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3030" y="4060199"/>
            <a:ext cx="610686" cy="610686"/>
          </a:xfrm>
          <a:prstGeom prst="rect">
            <a:avLst/>
          </a:prstGeom>
        </p:spPr>
      </p:pic>
      <p:cxnSp>
        <p:nvCxnSpPr>
          <p:cNvPr id="42" name="Straight Connector 41">
            <a:extLst>
              <a:ext uri="{FF2B5EF4-FFF2-40B4-BE49-F238E27FC236}">
                <a16:creationId xmlns:a16="http://schemas.microsoft.com/office/drawing/2014/main" id="{B90815B4-E51D-E30C-DDE8-7DF1AEC2B28F}"/>
              </a:ext>
            </a:extLst>
          </p:cNvPr>
          <p:cNvCxnSpPr>
            <a:cxnSpLocks/>
          </p:cNvCxnSpPr>
          <p:nvPr/>
        </p:nvCxnSpPr>
        <p:spPr>
          <a:xfrm>
            <a:off x="940899" y="4805236"/>
            <a:ext cx="334838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13" descr="Group of people with solid fill">
            <a:extLst>
              <a:ext uri="{FF2B5EF4-FFF2-40B4-BE49-F238E27FC236}">
                <a16:creationId xmlns:a16="http://schemas.microsoft.com/office/drawing/2014/main" id="{F64B98E8-675F-3055-81FA-056F16D956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96314" y="3829664"/>
            <a:ext cx="610686" cy="610686"/>
          </a:xfrm>
          <a:prstGeom prst="rect">
            <a:avLst/>
          </a:prstGeom>
        </p:spPr>
      </p:pic>
      <p:pic>
        <p:nvPicPr>
          <p:cNvPr id="12" name="Content Placeholder 13" descr="Group of people with solid fill">
            <a:extLst>
              <a:ext uri="{FF2B5EF4-FFF2-40B4-BE49-F238E27FC236}">
                <a16:creationId xmlns:a16="http://schemas.microsoft.com/office/drawing/2014/main" id="{2194CDA3-7A19-32BA-77BC-09612347FC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055" y="4970418"/>
            <a:ext cx="610686" cy="610686"/>
          </a:xfrm>
          <a:prstGeom prst="rect">
            <a:avLst/>
          </a:prstGeom>
        </p:spPr>
      </p:pic>
      <p:pic>
        <p:nvPicPr>
          <p:cNvPr id="13" name="Content Placeholder 13" descr="Group of people with solid fill">
            <a:extLst>
              <a:ext uri="{FF2B5EF4-FFF2-40B4-BE49-F238E27FC236}">
                <a16:creationId xmlns:a16="http://schemas.microsoft.com/office/drawing/2014/main" id="{B8BBBF55-AFDA-3EC9-3C3F-52F104EE1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1670" y="5165487"/>
            <a:ext cx="610686" cy="610686"/>
          </a:xfrm>
          <a:prstGeom prst="rect">
            <a:avLst/>
          </a:prstGeom>
        </p:spPr>
      </p:pic>
      <p:pic>
        <p:nvPicPr>
          <p:cNvPr id="15" name="Content Placeholder 13" descr="Group of people with solid fill">
            <a:extLst>
              <a:ext uri="{FF2B5EF4-FFF2-40B4-BE49-F238E27FC236}">
                <a16:creationId xmlns:a16="http://schemas.microsoft.com/office/drawing/2014/main" id="{7CB31E7F-F410-856C-2954-59A96593B1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3048" y="4918558"/>
            <a:ext cx="610686" cy="610686"/>
          </a:xfrm>
          <a:prstGeom prst="rect">
            <a:avLst/>
          </a:prstGeom>
        </p:spPr>
      </p:pic>
      <p:pic>
        <p:nvPicPr>
          <p:cNvPr id="16" name="Content Placeholder 13" descr="Group of people with solid fill">
            <a:extLst>
              <a:ext uri="{FF2B5EF4-FFF2-40B4-BE49-F238E27FC236}">
                <a16:creationId xmlns:a16="http://schemas.microsoft.com/office/drawing/2014/main" id="{81BA8FAC-4E0E-6EFB-4371-1721D2520B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66332" y="5175055"/>
            <a:ext cx="610686" cy="610686"/>
          </a:xfrm>
          <a:prstGeom prst="rect">
            <a:avLst/>
          </a:prstGeom>
        </p:spPr>
      </p:pic>
      <p:cxnSp>
        <p:nvCxnSpPr>
          <p:cNvPr id="19" name="Straight Connector 18">
            <a:extLst>
              <a:ext uri="{FF2B5EF4-FFF2-40B4-BE49-F238E27FC236}">
                <a16:creationId xmlns:a16="http://schemas.microsoft.com/office/drawing/2014/main" id="{F4933744-98CA-A2CA-1041-8D4A58EC9BE9}"/>
              </a:ext>
            </a:extLst>
          </p:cNvPr>
          <p:cNvCxnSpPr>
            <a:cxnSpLocks/>
          </p:cNvCxnSpPr>
          <p:nvPr/>
        </p:nvCxnSpPr>
        <p:spPr>
          <a:xfrm>
            <a:off x="1004201" y="5920092"/>
            <a:ext cx="3348380"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Content Placeholder 13" descr="Group of people with solid fill">
            <a:extLst>
              <a:ext uri="{FF2B5EF4-FFF2-40B4-BE49-F238E27FC236}">
                <a16:creationId xmlns:a16="http://schemas.microsoft.com/office/drawing/2014/main" id="{5AE29180-5A93-78D8-E000-16A1F92E35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9616" y="4944520"/>
            <a:ext cx="610686" cy="610686"/>
          </a:xfrm>
          <a:prstGeom prst="rect">
            <a:avLst/>
          </a:prstGeom>
        </p:spPr>
      </p:pic>
      <p:pic>
        <p:nvPicPr>
          <p:cNvPr id="24" name="Picture 23" descr="A drawing of a wheel&#10;&#10;Description automatically generated with medium confidence">
            <a:extLst>
              <a:ext uri="{FF2B5EF4-FFF2-40B4-BE49-F238E27FC236}">
                <a16:creationId xmlns:a16="http://schemas.microsoft.com/office/drawing/2014/main" id="{786CDE86-D090-6EEE-01ED-EF9B30062F47}"/>
              </a:ext>
            </a:extLst>
          </p:cNvPr>
          <p:cNvPicPr>
            <a:picLocks noChangeAspect="1"/>
          </p:cNvPicPr>
          <p:nvPr/>
        </p:nvPicPr>
        <p:blipFill>
          <a:blip r:embed="rId7"/>
          <a:stretch>
            <a:fillRect/>
          </a:stretch>
        </p:blipFill>
        <p:spPr>
          <a:xfrm>
            <a:off x="8464951" y="1563243"/>
            <a:ext cx="3448464" cy="4017861"/>
          </a:xfrm>
          <a:prstGeom prst="rect">
            <a:avLst/>
          </a:prstGeom>
        </p:spPr>
      </p:pic>
      <p:sp>
        <p:nvSpPr>
          <p:cNvPr id="2" name="TextBox 1">
            <a:extLst>
              <a:ext uri="{FF2B5EF4-FFF2-40B4-BE49-F238E27FC236}">
                <a16:creationId xmlns:a16="http://schemas.microsoft.com/office/drawing/2014/main" id="{29170261-A135-B652-A9C9-C751D21CA405}"/>
              </a:ext>
            </a:extLst>
          </p:cNvPr>
          <p:cNvSpPr txBox="1"/>
          <p:nvPr/>
        </p:nvSpPr>
        <p:spPr>
          <a:xfrm>
            <a:off x="4270885" y="1651792"/>
            <a:ext cx="3895934" cy="646331"/>
          </a:xfrm>
          <a:prstGeom prst="rect">
            <a:avLst/>
          </a:prstGeom>
          <a:noFill/>
        </p:spPr>
        <p:txBody>
          <a:bodyPr wrap="square" rtlCol="0">
            <a:spAutoFit/>
          </a:bodyPr>
          <a:lstStyle/>
          <a:p>
            <a:pPr algn="r"/>
            <a:r>
              <a:rPr lang="en-CH" b="1" dirty="0">
                <a:solidFill>
                  <a:srgbClr val="FFC000"/>
                </a:solidFill>
              </a:rPr>
              <a:t>Loyal customers </a:t>
            </a:r>
            <a:r>
              <a:rPr lang="en-CH" dirty="0">
                <a:solidFill>
                  <a:schemeClr val="bg1"/>
                </a:solidFill>
              </a:rPr>
              <a:t>: more than 3 watches over the past 5 years</a:t>
            </a:r>
          </a:p>
        </p:txBody>
      </p:sp>
      <p:sp>
        <p:nvSpPr>
          <p:cNvPr id="3" name="TextBox 2">
            <a:extLst>
              <a:ext uri="{FF2B5EF4-FFF2-40B4-BE49-F238E27FC236}">
                <a16:creationId xmlns:a16="http://schemas.microsoft.com/office/drawing/2014/main" id="{E535FB05-7669-EF35-BCC2-8ED90850F3A8}"/>
              </a:ext>
            </a:extLst>
          </p:cNvPr>
          <p:cNvSpPr txBox="1"/>
          <p:nvPr/>
        </p:nvSpPr>
        <p:spPr>
          <a:xfrm>
            <a:off x="4289279" y="2751641"/>
            <a:ext cx="3877539" cy="923330"/>
          </a:xfrm>
          <a:prstGeom prst="rect">
            <a:avLst/>
          </a:prstGeom>
          <a:noFill/>
        </p:spPr>
        <p:txBody>
          <a:bodyPr wrap="square" rtlCol="0">
            <a:spAutoFit/>
          </a:bodyPr>
          <a:lstStyle/>
          <a:p>
            <a:pPr algn="r"/>
            <a:r>
              <a:rPr lang="en-CH" b="1" dirty="0">
                <a:solidFill>
                  <a:srgbClr val="FFC000"/>
                </a:solidFill>
              </a:rPr>
              <a:t>Active customers </a:t>
            </a:r>
            <a:r>
              <a:rPr lang="en-CH" dirty="0">
                <a:solidFill>
                  <a:schemeClr val="bg1"/>
                </a:solidFill>
              </a:rPr>
              <a:t>: between 1 and 3 watches</a:t>
            </a:r>
          </a:p>
          <a:p>
            <a:pPr algn="r"/>
            <a:r>
              <a:rPr lang="en-CH" dirty="0">
                <a:solidFill>
                  <a:schemeClr val="bg1"/>
                </a:solidFill>
              </a:rPr>
              <a:t>over the past 5 years</a:t>
            </a:r>
          </a:p>
        </p:txBody>
      </p:sp>
      <p:sp>
        <p:nvSpPr>
          <p:cNvPr id="4" name="TextBox 3">
            <a:extLst>
              <a:ext uri="{FF2B5EF4-FFF2-40B4-BE49-F238E27FC236}">
                <a16:creationId xmlns:a16="http://schemas.microsoft.com/office/drawing/2014/main" id="{6DF24AA3-5773-FCB1-8B0A-D671D768F33F}"/>
              </a:ext>
            </a:extLst>
          </p:cNvPr>
          <p:cNvSpPr txBox="1"/>
          <p:nvPr/>
        </p:nvSpPr>
        <p:spPr>
          <a:xfrm>
            <a:off x="4289279" y="4022037"/>
            <a:ext cx="3895932" cy="646331"/>
          </a:xfrm>
          <a:prstGeom prst="rect">
            <a:avLst/>
          </a:prstGeom>
          <a:noFill/>
        </p:spPr>
        <p:txBody>
          <a:bodyPr wrap="square" rtlCol="0">
            <a:spAutoFit/>
          </a:bodyPr>
          <a:lstStyle/>
          <a:p>
            <a:pPr algn="r"/>
            <a:r>
              <a:rPr lang="en-CH" b="1" dirty="0">
                <a:solidFill>
                  <a:srgbClr val="FFC000"/>
                </a:solidFill>
              </a:rPr>
              <a:t>New customers </a:t>
            </a:r>
            <a:r>
              <a:rPr lang="en-CH" dirty="0">
                <a:solidFill>
                  <a:schemeClr val="bg1"/>
                </a:solidFill>
              </a:rPr>
              <a:t>: 1 watch</a:t>
            </a:r>
          </a:p>
          <a:p>
            <a:pPr algn="r"/>
            <a:r>
              <a:rPr lang="en-CH" dirty="0">
                <a:solidFill>
                  <a:schemeClr val="bg1"/>
                </a:solidFill>
              </a:rPr>
              <a:t>over the past 5 years</a:t>
            </a:r>
          </a:p>
        </p:txBody>
      </p:sp>
      <p:cxnSp>
        <p:nvCxnSpPr>
          <p:cNvPr id="8" name="Straight Connector 7">
            <a:extLst>
              <a:ext uri="{FF2B5EF4-FFF2-40B4-BE49-F238E27FC236}">
                <a16:creationId xmlns:a16="http://schemas.microsoft.com/office/drawing/2014/main" id="{42855628-8DAF-F73C-C00F-51D0007B669C}"/>
              </a:ext>
            </a:extLst>
          </p:cNvPr>
          <p:cNvCxnSpPr>
            <a:cxnSpLocks/>
          </p:cNvCxnSpPr>
          <p:nvPr/>
        </p:nvCxnSpPr>
        <p:spPr>
          <a:xfrm>
            <a:off x="4270884" y="2490260"/>
            <a:ext cx="39143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052072-2D2F-7E86-2120-87B7AB4F77EB}"/>
              </a:ext>
            </a:extLst>
          </p:cNvPr>
          <p:cNvCxnSpPr>
            <a:cxnSpLocks/>
          </p:cNvCxnSpPr>
          <p:nvPr/>
        </p:nvCxnSpPr>
        <p:spPr>
          <a:xfrm>
            <a:off x="4289279" y="3690380"/>
            <a:ext cx="38959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78E3830-89F8-A830-7A82-99C14DD01738}"/>
              </a:ext>
            </a:extLst>
          </p:cNvPr>
          <p:cNvCxnSpPr>
            <a:cxnSpLocks/>
          </p:cNvCxnSpPr>
          <p:nvPr/>
        </p:nvCxnSpPr>
        <p:spPr>
          <a:xfrm>
            <a:off x="4289279" y="4805236"/>
            <a:ext cx="38959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B0BAB89-F028-A098-C858-B97A037F9B7A}"/>
              </a:ext>
            </a:extLst>
          </p:cNvPr>
          <p:cNvSpPr txBox="1"/>
          <p:nvPr/>
        </p:nvSpPr>
        <p:spPr>
          <a:xfrm>
            <a:off x="4352580" y="5136893"/>
            <a:ext cx="3832631" cy="369332"/>
          </a:xfrm>
          <a:prstGeom prst="rect">
            <a:avLst/>
          </a:prstGeom>
          <a:noFill/>
        </p:spPr>
        <p:txBody>
          <a:bodyPr wrap="square" rtlCol="0">
            <a:spAutoFit/>
          </a:bodyPr>
          <a:lstStyle/>
          <a:p>
            <a:pPr algn="r"/>
            <a:r>
              <a:rPr lang="en-CH" b="1" dirty="0">
                <a:solidFill>
                  <a:srgbClr val="FFC000"/>
                </a:solidFill>
              </a:rPr>
              <a:t>Prospects</a:t>
            </a:r>
          </a:p>
        </p:txBody>
      </p:sp>
      <p:cxnSp>
        <p:nvCxnSpPr>
          <p:cNvPr id="27" name="Straight Connector 26">
            <a:extLst>
              <a:ext uri="{FF2B5EF4-FFF2-40B4-BE49-F238E27FC236}">
                <a16:creationId xmlns:a16="http://schemas.microsoft.com/office/drawing/2014/main" id="{4D84D8CE-C802-DD54-E18B-003E23A5E365}"/>
              </a:ext>
            </a:extLst>
          </p:cNvPr>
          <p:cNvCxnSpPr>
            <a:cxnSpLocks/>
          </p:cNvCxnSpPr>
          <p:nvPr/>
        </p:nvCxnSpPr>
        <p:spPr>
          <a:xfrm>
            <a:off x="4352581" y="5920092"/>
            <a:ext cx="38959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20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D3A1-5C36-C12C-C2AC-824CC2FF43C0}"/>
              </a:ext>
            </a:extLst>
          </p:cNvPr>
          <p:cNvSpPr>
            <a:spLocks noGrp="1"/>
          </p:cNvSpPr>
          <p:nvPr>
            <p:ph type="title"/>
          </p:nvPr>
        </p:nvSpPr>
        <p:spPr/>
        <p:txBody>
          <a:bodyPr/>
          <a:lstStyle/>
          <a:p>
            <a:r>
              <a:rPr lang="fr-CH" err="1"/>
              <a:t>Today’s</a:t>
            </a:r>
            <a:r>
              <a:rPr lang="fr-CH"/>
              <a:t> A</a:t>
            </a:r>
            <a:r>
              <a:rPr lang="en-US" err="1"/>
              <a:t>genda</a:t>
            </a:r>
            <a:endParaRPr lang="en-US"/>
          </a:p>
        </p:txBody>
      </p:sp>
      <p:sp>
        <p:nvSpPr>
          <p:cNvPr id="4" name="Rectangle 3">
            <a:extLst>
              <a:ext uri="{FF2B5EF4-FFF2-40B4-BE49-F238E27FC236}">
                <a16:creationId xmlns:a16="http://schemas.microsoft.com/office/drawing/2014/main" id="{82719E44-7647-9DE3-CC48-78412AD1E5F9}"/>
              </a:ext>
            </a:extLst>
          </p:cNvPr>
          <p:cNvSpPr/>
          <p:nvPr/>
        </p:nvSpPr>
        <p:spPr>
          <a:xfrm>
            <a:off x="2895600" y="1918010"/>
            <a:ext cx="6400800" cy="602165"/>
          </a:xfrm>
          <a:prstGeom prst="rect">
            <a:avLst/>
          </a:prstGeom>
          <a:noFill/>
          <a:ln>
            <a:solidFill>
              <a:srgbClr val="ECB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9079CB1-E8A2-FF5C-E6F4-BB3E01C8A763}"/>
              </a:ext>
            </a:extLst>
          </p:cNvPr>
          <p:cNvSpPr/>
          <p:nvPr/>
        </p:nvSpPr>
        <p:spPr>
          <a:xfrm>
            <a:off x="2895600" y="2653990"/>
            <a:ext cx="6400800" cy="602165"/>
          </a:xfrm>
          <a:prstGeom prst="rect">
            <a:avLst/>
          </a:prstGeom>
          <a:noFill/>
          <a:ln>
            <a:solidFill>
              <a:srgbClr val="ECB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245858A-0AAE-4373-DC69-3C691F663585}"/>
              </a:ext>
            </a:extLst>
          </p:cNvPr>
          <p:cNvSpPr/>
          <p:nvPr/>
        </p:nvSpPr>
        <p:spPr>
          <a:xfrm>
            <a:off x="2895600" y="3389971"/>
            <a:ext cx="6400800" cy="602165"/>
          </a:xfrm>
          <a:prstGeom prst="rect">
            <a:avLst/>
          </a:prstGeom>
          <a:noFill/>
          <a:ln>
            <a:solidFill>
              <a:srgbClr val="ECB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76087D-431C-9998-41BF-3EE87E57EF8A}"/>
              </a:ext>
            </a:extLst>
          </p:cNvPr>
          <p:cNvSpPr/>
          <p:nvPr/>
        </p:nvSpPr>
        <p:spPr>
          <a:xfrm>
            <a:off x="2895600" y="4125951"/>
            <a:ext cx="6400800" cy="602165"/>
          </a:xfrm>
          <a:prstGeom prst="rect">
            <a:avLst/>
          </a:prstGeom>
          <a:noFill/>
          <a:ln>
            <a:solidFill>
              <a:srgbClr val="ECB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0783D4-2FF8-0BE0-242A-4FFB7E7001DB}"/>
              </a:ext>
            </a:extLst>
          </p:cNvPr>
          <p:cNvSpPr txBox="1"/>
          <p:nvPr/>
        </p:nvSpPr>
        <p:spPr>
          <a:xfrm>
            <a:off x="3079594" y="2038661"/>
            <a:ext cx="6053255" cy="369332"/>
          </a:xfrm>
          <a:prstGeom prst="rect">
            <a:avLst/>
          </a:prstGeom>
          <a:noFill/>
        </p:spPr>
        <p:txBody>
          <a:bodyPr wrap="square" rtlCol="0">
            <a:spAutoFit/>
          </a:bodyPr>
          <a:lstStyle/>
          <a:p>
            <a:r>
              <a:rPr lang="en-US" dirty="0">
                <a:solidFill>
                  <a:schemeClr val="bg1"/>
                </a:solidFill>
              </a:rPr>
              <a:t>04		           			      Context</a:t>
            </a:r>
          </a:p>
        </p:txBody>
      </p:sp>
      <p:sp>
        <p:nvSpPr>
          <p:cNvPr id="10" name="TextBox 9">
            <a:extLst>
              <a:ext uri="{FF2B5EF4-FFF2-40B4-BE49-F238E27FC236}">
                <a16:creationId xmlns:a16="http://schemas.microsoft.com/office/drawing/2014/main" id="{7461A71A-D752-2DA0-3021-374BCF6FEC1E}"/>
              </a:ext>
            </a:extLst>
          </p:cNvPr>
          <p:cNvSpPr txBox="1"/>
          <p:nvPr/>
        </p:nvSpPr>
        <p:spPr>
          <a:xfrm>
            <a:off x="3079594" y="2774641"/>
            <a:ext cx="6053255" cy="369332"/>
          </a:xfrm>
          <a:prstGeom prst="rect">
            <a:avLst/>
          </a:prstGeom>
          <a:noFill/>
        </p:spPr>
        <p:txBody>
          <a:bodyPr wrap="square" rtlCol="0">
            <a:spAutoFit/>
          </a:bodyPr>
          <a:lstStyle/>
          <a:p>
            <a:r>
              <a:rPr lang="en-US">
                <a:solidFill>
                  <a:schemeClr val="bg1"/>
                </a:solidFill>
              </a:rPr>
              <a:t>06		           			  Challenge</a:t>
            </a:r>
          </a:p>
        </p:txBody>
      </p:sp>
      <p:sp>
        <p:nvSpPr>
          <p:cNvPr id="11" name="TextBox 10">
            <a:extLst>
              <a:ext uri="{FF2B5EF4-FFF2-40B4-BE49-F238E27FC236}">
                <a16:creationId xmlns:a16="http://schemas.microsoft.com/office/drawing/2014/main" id="{E6AC2A3A-059D-1551-CB52-71D9500C7FD0}"/>
              </a:ext>
            </a:extLst>
          </p:cNvPr>
          <p:cNvSpPr txBox="1"/>
          <p:nvPr/>
        </p:nvSpPr>
        <p:spPr>
          <a:xfrm>
            <a:off x="3079594" y="3510622"/>
            <a:ext cx="6053255" cy="369332"/>
          </a:xfrm>
          <a:prstGeom prst="rect">
            <a:avLst/>
          </a:prstGeom>
          <a:noFill/>
        </p:spPr>
        <p:txBody>
          <a:bodyPr wrap="square" rtlCol="0">
            <a:spAutoFit/>
          </a:bodyPr>
          <a:lstStyle/>
          <a:p>
            <a:r>
              <a:rPr lang="en-US" dirty="0">
                <a:solidFill>
                  <a:schemeClr val="bg1"/>
                </a:solidFill>
              </a:rPr>
              <a:t>09		                     Manufacturing use case</a:t>
            </a:r>
          </a:p>
        </p:txBody>
      </p:sp>
      <p:sp>
        <p:nvSpPr>
          <p:cNvPr id="12" name="TextBox 11">
            <a:extLst>
              <a:ext uri="{FF2B5EF4-FFF2-40B4-BE49-F238E27FC236}">
                <a16:creationId xmlns:a16="http://schemas.microsoft.com/office/drawing/2014/main" id="{D6A4FDAB-DE14-DBB6-5AA3-4DA51F5402CC}"/>
              </a:ext>
            </a:extLst>
          </p:cNvPr>
          <p:cNvSpPr txBox="1"/>
          <p:nvPr/>
        </p:nvSpPr>
        <p:spPr>
          <a:xfrm>
            <a:off x="3079594" y="4246602"/>
            <a:ext cx="6053255" cy="369332"/>
          </a:xfrm>
          <a:prstGeom prst="rect">
            <a:avLst/>
          </a:prstGeom>
          <a:noFill/>
        </p:spPr>
        <p:txBody>
          <a:bodyPr wrap="square" rtlCol="0">
            <a:spAutoFit/>
          </a:bodyPr>
          <a:lstStyle/>
          <a:p>
            <a:r>
              <a:rPr lang="en-US" dirty="0">
                <a:solidFill>
                  <a:schemeClr val="bg1"/>
                </a:solidFill>
              </a:rPr>
              <a:t>19		          		         Sales use case</a:t>
            </a:r>
          </a:p>
        </p:txBody>
      </p:sp>
    </p:spTree>
    <p:extLst>
      <p:ext uri="{BB962C8B-B14F-4D97-AF65-F5344CB8AC3E}">
        <p14:creationId xmlns:p14="http://schemas.microsoft.com/office/powerpoint/2010/main" val="3498263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8707-D821-FE68-B843-012D40A50DCA}"/>
              </a:ext>
            </a:extLst>
          </p:cNvPr>
          <p:cNvSpPr>
            <a:spLocks noGrp="1"/>
          </p:cNvSpPr>
          <p:nvPr>
            <p:ph type="title"/>
          </p:nvPr>
        </p:nvSpPr>
        <p:spPr>
          <a:xfrm>
            <a:off x="838200" y="365125"/>
            <a:ext cx="10515600" cy="874989"/>
          </a:xfrm>
        </p:spPr>
        <p:txBody>
          <a:bodyPr>
            <a:normAutofit/>
          </a:bodyPr>
          <a:lstStyle/>
          <a:p>
            <a:r>
              <a:rPr lang="en-US" dirty="0">
                <a:ea typeface="+mj-lt"/>
                <a:cs typeface="+mj-lt"/>
              </a:rPr>
              <a:t>Sales use case </a:t>
            </a:r>
            <a:r>
              <a:rPr lang="en-US" dirty="0"/>
              <a:t>– </a:t>
            </a:r>
            <a:r>
              <a:rPr lang="en-US" dirty="0">
                <a:solidFill>
                  <a:srgbClr val="ECB64F"/>
                </a:solidFill>
              </a:rPr>
              <a:t>Loss Magnitude</a:t>
            </a:r>
          </a:p>
        </p:txBody>
      </p:sp>
      <p:graphicFrame>
        <p:nvGraphicFramePr>
          <p:cNvPr id="4" name="Diagram 3">
            <a:extLst>
              <a:ext uri="{FF2B5EF4-FFF2-40B4-BE49-F238E27FC236}">
                <a16:creationId xmlns:a16="http://schemas.microsoft.com/office/drawing/2014/main" id="{BD8D2566-E08F-694F-B296-01CB1F6ACAF5}"/>
              </a:ext>
            </a:extLst>
          </p:cNvPr>
          <p:cNvGraphicFramePr/>
          <p:nvPr>
            <p:extLst>
              <p:ext uri="{D42A27DB-BD31-4B8C-83A1-F6EECF244321}">
                <p14:modId xmlns:p14="http://schemas.microsoft.com/office/powerpoint/2010/main" val="602069614"/>
              </p:ext>
            </p:extLst>
          </p:nvPr>
        </p:nvGraphicFramePr>
        <p:xfrm>
          <a:off x="9324396" y="407281"/>
          <a:ext cx="2400530" cy="980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18">
            <a:extLst>
              <a:ext uri="{FF2B5EF4-FFF2-40B4-BE49-F238E27FC236}">
                <a16:creationId xmlns:a16="http://schemas.microsoft.com/office/drawing/2014/main" id="{27E3B908-5641-ADF0-F2AD-87CA7595E95A}"/>
              </a:ext>
            </a:extLst>
          </p:cNvPr>
          <p:cNvGraphicFramePr>
            <a:graphicFrameLocks noGrp="1"/>
          </p:cNvGraphicFramePr>
          <p:nvPr>
            <p:extLst>
              <p:ext uri="{D42A27DB-BD31-4B8C-83A1-F6EECF244321}">
                <p14:modId xmlns:p14="http://schemas.microsoft.com/office/powerpoint/2010/main" val="2155610732"/>
              </p:ext>
            </p:extLst>
          </p:nvPr>
        </p:nvGraphicFramePr>
        <p:xfrm>
          <a:off x="1782617" y="2117939"/>
          <a:ext cx="3676073" cy="899999"/>
        </p:xfrm>
        <a:graphic>
          <a:graphicData uri="http://schemas.openxmlformats.org/drawingml/2006/table">
            <a:tbl>
              <a:tblPr firstRow="1" bandRow="1">
                <a:tableStyleId>{5C22544A-7EE6-4342-B048-85BDC9FD1C3A}</a:tableStyleId>
              </a:tblPr>
              <a:tblGrid>
                <a:gridCol w="1834543">
                  <a:extLst>
                    <a:ext uri="{9D8B030D-6E8A-4147-A177-3AD203B41FA5}">
                      <a16:colId xmlns:a16="http://schemas.microsoft.com/office/drawing/2014/main" val="4070789892"/>
                    </a:ext>
                  </a:extLst>
                </a:gridCol>
                <a:gridCol w="1841530">
                  <a:extLst>
                    <a:ext uri="{9D8B030D-6E8A-4147-A177-3AD203B41FA5}">
                      <a16:colId xmlns:a16="http://schemas.microsoft.com/office/drawing/2014/main" val="1132666220"/>
                    </a:ext>
                  </a:extLst>
                </a:gridCol>
              </a:tblGrid>
              <a:tr h="198095">
                <a:tc gridSpan="2">
                  <a:txBody>
                    <a:bodyPr/>
                    <a:lstStyle/>
                    <a:p>
                      <a:pPr algn="ctr"/>
                      <a:r>
                        <a:rPr lang="en-GB" sz="1200" b="1" dirty="0">
                          <a:solidFill>
                            <a:schemeClr val="tx1"/>
                          </a:solidFill>
                        </a:rPr>
                        <a:t>Portion of the revenue impacted</a:t>
                      </a:r>
                    </a:p>
                  </a:txBody>
                  <a:tcPr marL="72000" marR="0" marT="0" marB="0" anchor="ctr">
                    <a:lnB w="3175" cap="flat" cmpd="sng" algn="ctr">
                      <a:solidFill>
                        <a:schemeClr val="accent1"/>
                      </a:solidFill>
                      <a:prstDash val="solid"/>
                      <a:round/>
                      <a:headEnd type="none" w="med" len="med"/>
                      <a:tailEnd type="none" w="med" len="med"/>
                    </a:lnB>
                    <a:solidFill>
                      <a:srgbClr val="F2C249"/>
                    </a:solidFill>
                  </a:tcPr>
                </a:tc>
                <a:tc hMerge="1">
                  <a:txBody>
                    <a:bodyPr/>
                    <a:lstStyle/>
                    <a:p>
                      <a:pPr algn="r"/>
                      <a:r>
                        <a:rPr lang="en-GB" sz="700" b="0">
                          <a:solidFill>
                            <a:schemeClr val="tx1"/>
                          </a:solidFill>
                        </a:rPr>
                        <a:t>1</a:t>
                      </a:r>
                    </a:p>
                  </a:txBody>
                  <a:tcPr marL="0" marR="72000" marT="0" marB="0" anchor="ctr">
                    <a:lnL w="3175" cap="flat" cmpd="sng" algn="ctr">
                      <a:solidFill>
                        <a:schemeClr val="accent1"/>
                      </a:solidFill>
                      <a:prstDash val="solid"/>
                      <a:round/>
                      <a:headEnd type="none" w="med" len="med"/>
                      <a:tailEnd type="none" w="med" len="med"/>
                    </a:lnL>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47966047"/>
                  </a:ext>
                </a:extLst>
              </a:tr>
              <a:tr h="233968">
                <a:tc>
                  <a:txBody>
                    <a:bodyPr/>
                    <a:lstStyle/>
                    <a:p>
                      <a:r>
                        <a:rPr lang="en-GB" sz="1200">
                          <a:solidFill>
                            <a:schemeClr val="tx1"/>
                          </a:solidFill>
                        </a:rPr>
                        <a:t>Minimum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$ 1’200’000</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5679261"/>
                  </a:ext>
                </a:extLst>
              </a:tr>
              <a:tr h="233968">
                <a:tc>
                  <a:txBody>
                    <a:bodyPr/>
                    <a:lstStyle/>
                    <a:p>
                      <a:r>
                        <a:rPr lang="en-GB" sz="1200">
                          <a:solidFill>
                            <a:schemeClr val="tx1"/>
                          </a:solidFill>
                        </a:rPr>
                        <a:t>Most Likely</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$ 2’000’000</a:t>
                      </a:r>
                      <a:endParaRPr lang="de-DE" sz="2800" dirty="0">
                        <a:solidFill>
                          <a:schemeClr val="bg1"/>
                        </a:solidFill>
                      </a:endParaRP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95360637"/>
                  </a:ext>
                </a:extLst>
              </a:tr>
              <a:tr h="233968">
                <a:tc>
                  <a:txBody>
                    <a:bodyPr/>
                    <a:lstStyle/>
                    <a:p>
                      <a:r>
                        <a:rPr lang="en-GB" sz="1200">
                          <a:solidFill>
                            <a:schemeClr val="tx1"/>
                          </a:solidFill>
                        </a:rPr>
                        <a:t>Maximum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solidFill>
                      <a:srgbClr val="FFDE66"/>
                    </a:solidFill>
                  </a:tcPr>
                </a:tc>
                <a:tc>
                  <a:txBody>
                    <a:bodyPr/>
                    <a:lstStyle/>
                    <a:p>
                      <a:pPr algn="r"/>
                      <a:r>
                        <a:rPr lang="en-GB" sz="1200" dirty="0">
                          <a:solidFill>
                            <a:schemeClr val="bg1"/>
                          </a:solidFill>
                        </a:rPr>
                        <a:t>$ 2’800’000</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188727916"/>
                  </a:ext>
                </a:extLst>
              </a:tr>
            </a:tbl>
          </a:graphicData>
        </a:graphic>
      </p:graphicFrame>
      <p:sp>
        <p:nvSpPr>
          <p:cNvPr id="6" name="Rectangle 5">
            <a:extLst>
              <a:ext uri="{FF2B5EF4-FFF2-40B4-BE49-F238E27FC236}">
                <a16:creationId xmlns:a16="http://schemas.microsoft.com/office/drawing/2014/main" id="{57629F72-83C3-FDA1-5DDA-B8ADC2CB0B87}"/>
              </a:ext>
            </a:extLst>
          </p:cNvPr>
          <p:cNvSpPr/>
          <p:nvPr/>
        </p:nvSpPr>
        <p:spPr>
          <a:xfrm>
            <a:off x="1780908" y="3092736"/>
            <a:ext cx="3676073" cy="15033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GB" sz="1200" dirty="0">
                <a:solidFill>
                  <a:schemeClr val="bg1"/>
                </a:solidFill>
              </a:rPr>
              <a:t>These amounts were determined using the model explained before, by identifying the number of customers impacted by such an event, and calculating the corresponding portion of revenues that might be lost.</a:t>
            </a:r>
          </a:p>
        </p:txBody>
      </p:sp>
      <p:sp>
        <p:nvSpPr>
          <p:cNvPr id="8" name="Rectangle 7">
            <a:extLst>
              <a:ext uri="{FF2B5EF4-FFF2-40B4-BE49-F238E27FC236}">
                <a16:creationId xmlns:a16="http://schemas.microsoft.com/office/drawing/2014/main" id="{278F278C-0A77-4140-5810-2D17AAC653CA}"/>
              </a:ext>
            </a:extLst>
          </p:cNvPr>
          <p:cNvSpPr/>
          <p:nvPr/>
        </p:nvSpPr>
        <p:spPr>
          <a:xfrm>
            <a:off x="1637192" y="1454746"/>
            <a:ext cx="3963507" cy="3892966"/>
          </a:xfrm>
          <a:prstGeom prst="rect">
            <a:avLst/>
          </a:prstGeom>
          <a:noFill/>
          <a:ln>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9" name="TextBox 8">
            <a:extLst>
              <a:ext uri="{FF2B5EF4-FFF2-40B4-BE49-F238E27FC236}">
                <a16:creationId xmlns:a16="http://schemas.microsoft.com/office/drawing/2014/main" id="{B7AD2B7B-EB3D-7AEE-DED1-2EEF0CC3901D}"/>
              </a:ext>
            </a:extLst>
          </p:cNvPr>
          <p:cNvSpPr txBox="1"/>
          <p:nvPr/>
        </p:nvSpPr>
        <p:spPr>
          <a:xfrm>
            <a:off x="1648289" y="1664259"/>
            <a:ext cx="3952409" cy="369332"/>
          </a:xfrm>
          <a:prstGeom prst="rect">
            <a:avLst/>
          </a:prstGeom>
          <a:noFill/>
        </p:spPr>
        <p:txBody>
          <a:bodyPr wrap="square">
            <a:spAutoFit/>
          </a:bodyPr>
          <a:lstStyle>
            <a:defPPr>
              <a:defRPr lang="en-US"/>
            </a:defPPr>
            <a:lvl1pPr algn="ctr">
              <a:defRPr b="1">
                <a:solidFill>
                  <a:schemeClr val="bg1">
                    <a:lumMod val="75000"/>
                  </a:schemeClr>
                </a:solidFill>
              </a:defRPr>
            </a:lvl1pPr>
          </a:lstStyle>
          <a:p>
            <a:r>
              <a:rPr lang="fr-CH" dirty="0" err="1">
                <a:solidFill>
                  <a:schemeClr val="bg1"/>
                </a:solidFill>
              </a:rPr>
              <a:t>Loss</a:t>
            </a:r>
            <a:r>
              <a:rPr lang="fr-CH" dirty="0">
                <a:solidFill>
                  <a:schemeClr val="bg1"/>
                </a:solidFill>
              </a:rPr>
              <a:t> of revenues</a:t>
            </a:r>
            <a:endParaRPr lang="en-US" dirty="0">
              <a:solidFill>
                <a:schemeClr val="bg1"/>
              </a:solidFill>
            </a:endParaRPr>
          </a:p>
        </p:txBody>
      </p:sp>
      <p:sp>
        <p:nvSpPr>
          <p:cNvPr id="3" name="Rectangle 2">
            <a:extLst>
              <a:ext uri="{FF2B5EF4-FFF2-40B4-BE49-F238E27FC236}">
                <a16:creationId xmlns:a16="http://schemas.microsoft.com/office/drawing/2014/main" id="{548DBB40-73CB-18CA-B488-80532B3E55CF}"/>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12" name="TextBox 11">
            <a:extLst>
              <a:ext uri="{FF2B5EF4-FFF2-40B4-BE49-F238E27FC236}">
                <a16:creationId xmlns:a16="http://schemas.microsoft.com/office/drawing/2014/main" id="{A40557B8-DDCB-1953-9582-E23FF08D6687}"/>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confidentiality of customer data caused by external threat (via phishing)</a:t>
            </a:r>
            <a:endParaRPr lang="de-DE" dirty="0"/>
          </a:p>
        </p:txBody>
      </p:sp>
      <p:sp>
        <p:nvSpPr>
          <p:cNvPr id="13" name="Rectangle 12">
            <a:extLst>
              <a:ext uri="{FF2B5EF4-FFF2-40B4-BE49-F238E27FC236}">
                <a16:creationId xmlns:a16="http://schemas.microsoft.com/office/drawing/2014/main" id="{2B5B2A60-EB36-E844-38C3-3516539EFDEB}"/>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graphicFrame>
        <p:nvGraphicFramePr>
          <p:cNvPr id="7" name="Table 18">
            <a:extLst>
              <a:ext uri="{FF2B5EF4-FFF2-40B4-BE49-F238E27FC236}">
                <a16:creationId xmlns:a16="http://schemas.microsoft.com/office/drawing/2014/main" id="{C328B178-90AB-0D83-939B-DB48BDA12748}"/>
              </a:ext>
            </a:extLst>
          </p:cNvPr>
          <p:cNvGraphicFramePr>
            <a:graphicFrameLocks noGrp="1"/>
          </p:cNvGraphicFramePr>
          <p:nvPr>
            <p:extLst>
              <p:ext uri="{D42A27DB-BD31-4B8C-83A1-F6EECF244321}">
                <p14:modId xmlns:p14="http://schemas.microsoft.com/office/powerpoint/2010/main" val="4217181142"/>
              </p:ext>
            </p:extLst>
          </p:nvPr>
        </p:nvGraphicFramePr>
        <p:xfrm>
          <a:off x="6800086" y="2120651"/>
          <a:ext cx="3609295" cy="899999"/>
        </p:xfrm>
        <a:graphic>
          <a:graphicData uri="http://schemas.openxmlformats.org/drawingml/2006/table">
            <a:tbl>
              <a:tblPr firstRow="1" bandRow="1">
                <a:tableStyleId>{5C22544A-7EE6-4342-B048-85BDC9FD1C3A}</a:tableStyleId>
              </a:tblPr>
              <a:tblGrid>
                <a:gridCol w="1801217">
                  <a:extLst>
                    <a:ext uri="{9D8B030D-6E8A-4147-A177-3AD203B41FA5}">
                      <a16:colId xmlns:a16="http://schemas.microsoft.com/office/drawing/2014/main" val="4070789892"/>
                    </a:ext>
                  </a:extLst>
                </a:gridCol>
                <a:gridCol w="1808078">
                  <a:extLst>
                    <a:ext uri="{9D8B030D-6E8A-4147-A177-3AD203B41FA5}">
                      <a16:colId xmlns:a16="http://schemas.microsoft.com/office/drawing/2014/main" val="1132666220"/>
                    </a:ext>
                  </a:extLst>
                </a:gridCol>
              </a:tblGrid>
              <a:tr h="198095">
                <a:tc gridSpan="2">
                  <a:txBody>
                    <a:bodyPr/>
                    <a:lstStyle/>
                    <a:p>
                      <a:pPr algn="ctr"/>
                      <a:r>
                        <a:rPr lang="en-GB" sz="1200" b="1" dirty="0">
                          <a:solidFill>
                            <a:schemeClr val="tx1"/>
                          </a:solidFill>
                        </a:rPr>
                        <a:t>Amounts arising from fines</a:t>
                      </a:r>
                    </a:p>
                  </a:txBody>
                  <a:tcPr marL="72000" marR="0" marT="0" marB="0" anchor="ctr">
                    <a:lnB w="3175" cap="flat" cmpd="sng" algn="ctr">
                      <a:solidFill>
                        <a:schemeClr val="accent1"/>
                      </a:solidFill>
                      <a:prstDash val="solid"/>
                      <a:round/>
                      <a:headEnd type="none" w="med" len="med"/>
                      <a:tailEnd type="none" w="med" len="med"/>
                    </a:lnB>
                    <a:solidFill>
                      <a:srgbClr val="F2C249"/>
                    </a:solidFill>
                  </a:tcPr>
                </a:tc>
                <a:tc hMerge="1">
                  <a:txBody>
                    <a:bodyPr/>
                    <a:lstStyle/>
                    <a:p>
                      <a:pPr algn="r"/>
                      <a:r>
                        <a:rPr lang="en-GB" sz="700" b="0">
                          <a:solidFill>
                            <a:schemeClr val="tx1"/>
                          </a:solidFill>
                        </a:rPr>
                        <a:t>1</a:t>
                      </a:r>
                    </a:p>
                  </a:txBody>
                  <a:tcPr marL="0" marR="72000" marT="0" marB="0" anchor="ctr">
                    <a:lnL w="3175" cap="flat" cmpd="sng" algn="ctr">
                      <a:solidFill>
                        <a:schemeClr val="accent1"/>
                      </a:solidFill>
                      <a:prstDash val="solid"/>
                      <a:round/>
                      <a:headEnd type="none" w="med" len="med"/>
                      <a:tailEnd type="none" w="med" len="med"/>
                    </a:lnL>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47966047"/>
                  </a:ext>
                </a:extLst>
              </a:tr>
              <a:tr h="233968">
                <a:tc>
                  <a:txBody>
                    <a:bodyPr/>
                    <a:lstStyle/>
                    <a:p>
                      <a:r>
                        <a:rPr lang="en-GB" sz="1200">
                          <a:solidFill>
                            <a:schemeClr val="tx1"/>
                          </a:solidFill>
                        </a:rPr>
                        <a:t>Minimum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$ 3’000</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5679261"/>
                  </a:ext>
                </a:extLst>
              </a:tr>
              <a:tr h="233968">
                <a:tc>
                  <a:txBody>
                    <a:bodyPr/>
                    <a:lstStyle/>
                    <a:p>
                      <a:r>
                        <a:rPr lang="en-GB" sz="1200">
                          <a:solidFill>
                            <a:schemeClr val="tx1"/>
                          </a:solidFill>
                        </a:rPr>
                        <a:t>Most Likely</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$ 910’000</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95360637"/>
                  </a:ext>
                </a:extLst>
              </a:tr>
              <a:tr h="233968">
                <a:tc>
                  <a:txBody>
                    <a:bodyPr/>
                    <a:lstStyle/>
                    <a:p>
                      <a:r>
                        <a:rPr lang="en-GB" sz="1200">
                          <a:solidFill>
                            <a:schemeClr val="tx1"/>
                          </a:solidFill>
                        </a:rPr>
                        <a:t>Maximum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solidFill>
                      <a:srgbClr val="FFDE66"/>
                    </a:solidFill>
                  </a:tcPr>
                </a:tc>
                <a:tc>
                  <a:txBody>
                    <a:bodyPr/>
                    <a:lstStyle/>
                    <a:p>
                      <a:pPr algn="r"/>
                      <a:r>
                        <a:rPr lang="en-GB" sz="1200" dirty="0">
                          <a:solidFill>
                            <a:schemeClr val="bg1"/>
                          </a:solidFill>
                        </a:rPr>
                        <a:t>$ 2’400’000</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188727916"/>
                  </a:ext>
                </a:extLst>
              </a:tr>
            </a:tbl>
          </a:graphicData>
        </a:graphic>
      </p:graphicFrame>
      <p:sp>
        <p:nvSpPr>
          <p:cNvPr id="10" name="Rectangle 9">
            <a:extLst>
              <a:ext uri="{FF2B5EF4-FFF2-40B4-BE49-F238E27FC236}">
                <a16:creationId xmlns:a16="http://schemas.microsoft.com/office/drawing/2014/main" id="{44A2D947-F927-CD70-DBC1-4003FB34AF51}"/>
              </a:ext>
            </a:extLst>
          </p:cNvPr>
          <p:cNvSpPr/>
          <p:nvPr/>
        </p:nvSpPr>
        <p:spPr>
          <a:xfrm>
            <a:off x="6757309" y="2998972"/>
            <a:ext cx="3652072" cy="15187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r>
              <a:rPr lang="en-GB" sz="1200" dirty="0">
                <a:solidFill>
                  <a:schemeClr val="bg1"/>
                </a:solidFill>
              </a:rPr>
              <a:t>Those amounts were calculated based on the number of customer records involved in the incident.</a:t>
            </a:r>
          </a:p>
          <a:p>
            <a:endParaRPr lang="en-GB" sz="1200" dirty="0">
              <a:solidFill>
                <a:schemeClr val="bg1"/>
              </a:solidFill>
            </a:endParaRPr>
          </a:p>
          <a:p>
            <a:r>
              <a:rPr lang="en-GB" sz="1200" dirty="0">
                <a:solidFill>
                  <a:schemeClr val="bg1"/>
                </a:solidFill>
              </a:rPr>
              <a:t>The correlation between the number of records and the amounts of the fines is done by a specific data helper in Risk Lens.</a:t>
            </a:r>
          </a:p>
        </p:txBody>
      </p:sp>
      <p:sp>
        <p:nvSpPr>
          <p:cNvPr id="11" name="Rectangle 10">
            <a:extLst>
              <a:ext uri="{FF2B5EF4-FFF2-40B4-BE49-F238E27FC236}">
                <a16:creationId xmlns:a16="http://schemas.microsoft.com/office/drawing/2014/main" id="{8BE185AB-C20E-D0C3-FFCB-8766F56BB4E5}"/>
              </a:ext>
            </a:extLst>
          </p:cNvPr>
          <p:cNvSpPr/>
          <p:nvPr/>
        </p:nvSpPr>
        <p:spPr>
          <a:xfrm>
            <a:off x="6580204" y="1454746"/>
            <a:ext cx="3963507" cy="3826009"/>
          </a:xfrm>
          <a:prstGeom prst="rect">
            <a:avLst/>
          </a:prstGeom>
          <a:noFill/>
          <a:ln>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14" name="TextBox 13">
            <a:extLst>
              <a:ext uri="{FF2B5EF4-FFF2-40B4-BE49-F238E27FC236}">
                <a16:creationId xmlns:a16="http://schemas.microsoft.com/office/drawing/2014/main" id="{76C11C34-9558-6923-E0C0-ED2754287D53}"/>
              </a:ext>
            </a:extLst>
          </p:cNvPr>
          <p:cNvSpPr txBox="1"/>
          <p:nvPr/>
        </p:nvSpPr>
        <p:spPr>
          <a:xfrm>
            <a:off x="6580203" y="1638962"/>
            <a:ext cx="3963507" cy="369332"/>
          </a:xfrm>
          <a:prstGeom prst="rect">
            <a:avLst/>
          </a:prstGeom>
          <a:noFill/>
        </p:spPr>
        <p:txBody>
          <a:bodyPr wrap="square">
            <a:spAutoFit/>
          </a:bodyPr>
          <a:lstStyle>
            <a:defPPr>
              <a:defRPr lang="en-US"/>
            </a:defPPr>
            <a:lvl1pPr algn="ctr">
              <a:defRPr b="1">
                <a:solidFill>
                  <a:schemeClr val="bg1">
                    <a:lumMod val="75000"/>
                  </a:schemeClr>
                </a:solidFill>
              </a:defRPr>
            </a:lvl1pPr>
          </a:lstStyle>
          <a:p>
            <a:r>
              <a:rPr lang="fr-CH" dirty="0">
                <a:solidFill>
                  <a:schemeClr val="bg1"/>
                </a:solidFill>
              </a:rPr>
              <a:t>Fines &amp; </a:t>
            </a:r>
            <a:r>
              <a:rPr lang="fr-CH" dirty="0" err="1">
                <a:solidFill>
                  <a:schemeClr val="bg1"/>
                </a:solidFill>
              </a:rPr>
              <a:t>Judgment</a:t>
            </a:r>
            <a:endParaRPr lang="en-US" dirty="0">
              <a:solidFill>
                <a:schemeClr val="bg1"/>
              </a:solidFill>
            </a:endParaRPr>
          </a:p>
        </p:txBody>
      </p:sp>
    </p:spTree>
    <p:extLst>
      <p:ext uri="{BB962C8B-B14F-4D97-AF65-F5344CB8AC3E}">
        <p14:creationId xmlns:p14="http://schemas.microsoft.com/office/powerpoint/2010/main" val="1326496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8707-D821-FE68-B843-012D40A50DCA}"/>
              </a:ext>
            </a:extLst>
          </p:cNvPr>
          <p:cNvSpPr>
            <a:spLocks noGrp="1"/>
          </p:cNvSpPr>
          <p:nvPr>
            <p:ph type="title"/>
          </p:nvPr>
        </p:nvSpPr>
        <p:spPr>
          <a:xfrm>
            <a:off x="838200" y="365125"/>
            <a:ext cx="10515600" cy="874989"/>
          </a:xfrm>
        </p:spPr>
        <p:txBody>
          <a:bodyPr>
            <a:normAutofit/>
          </a:bodyPr>
          <a:lstStyle/>
          <a:p>
            <a:r>
              <a:rPr lang="en-US" dirty="0">
                <a:ea typeface="+mj-lt"/>
                <a:cs typeface="+mj-lt"/>
              </a:rPr>
              <a:t>Sales use case </a:t>
            </a:r>
            <a:r>
              <a:rPr lang="en-US" dirty="0"/>
              <a:t>– </a:t>
            </a:r>
            <a:r>
              <a:rPr lang="en-US" dirty="0">
                <a:solidFill>
                  <a:srgbClr val="ECB64F"/>
                </a:solidFill>
              </a:rPr>
              <a:t>Loss Magnitude</a:t>
            </a:r>
          </a:p>
        </p:txBody>
      </p:sp>
      <p:graphicFrame>
        <p:nvGraphicFramePr>
          <p:cNvPr id="5" name="Table 18">
            <a:extLst>
              <a:ext uri="{FF2B5EF4-FFF2-40B4-BE49-F238E27FC236}">
                <a16:creationId xmlns:a16="http://schemas.microsoft.com/office/drawing/2014/main" id="{63CC2FFF-BF31-72C8-7D1A-6C7D23D64B4F}"/>
              </a:ext>
            </a:extLst>
          </p:cNvPr>
          <p:cNvGraphicFramePr>
            <a:graphicFrameLocks noGrp="1"/>
          </p:cNvGraphicFramePr>
          <p:nvPr>
            <p:extLst>
              <p:ext uri="{D42A27DB-BD31-4B8C-83A1-F6EECF244321}">
                <p14:modId xmlns:p14="http://schemas.microsoft.com/office/powerpoint/2010/main" val="3491374799"/>
              </p:ext>
            </p:extLst>
          </p:nvPr>
        </p:nvGraphicFramePr>
        <p:xfrm>
          <a:off x="1782617" y="2068405"/>
          <a:ext cx="3676073" cy="899999"/>
        </p:xfrm>
        <a:graphic>
          <a:graphicData uri="http://schemas.openxmlformats.org/drawingml/2006/table">
            <a:tbl>
              <a:tblPr firstRow="1" bandRow="1">
                <a:tableStyleId>{5C22544A-7EE6-4342-B048-85BDC9FD1C3A}</a:tableStyleId>
              </a:tblPr>
              <a:tblGrid>
                <a:gridCol w="1834543">
                  <a:extLst>
                    <a:ext uri="{9D8B030D-6E8A-4147-A177-3AD203B41FA5}">
                      <a16:colId xmlns:a16="http://schemas.microsoft.com/office/drawing/2014/main" val="4070789892"/>
                    </a:ext>
                  </a:extLst>
                </a:gridCol>
                <a:gridCol w="1841530">
                  <a:extLst>
                    <a:ext uri="{9D8B030D-6E8A-4147-A177-3AD203B41FA5}">
                      <a16:colId xmlns:a16="http://schemas.microsoft.com/office/drawing/2014/main" val="1132666220"/>
                    </a:ext>
                  </a:extLst>
                </a:gridCol>
              </a:tblGrid>
              <a:tr h="198095">
                <a:tc gridSpan="2">
                  <a:txBody>
                    <a:bodyPr/>
                    <a:lstStyle/>
                    <a:p>
                      <a:pPr algn="ctr"/>
                      <a:r>
                        <a:rPr lang="en-GB" sz="1200" b="1">
                          <a:solidFill>
                            <a:schemeClr val="tx1"/>
                          </a:solidFill>
                        </a:rPr>
                        <a:t>Number of hours spent by CSIRT</a:t>
                      </a:r>
                    </a:p>
                  </a:txBody>
                  <a:tcPr marL="72000" marR="0" marT="0" marB="0" anchor="ctr">
                    <a:lnB w="3175" cap="flat" cmpd="sng" algn="ctr">
                      <a:solidFill>
                        <a:schemeClr val="accent1"/>
                      </a:solidFill>
                      <a:prstDash val="solid"/>
                      <a:round/>
                      <a:headEnd type="none" w="med" len="med"/>
                      <a:tailEnd type="none" w="med" len="med"/>
                    </a:lnB>
                    <a:solidFill>
                      <a:srgbClr val="F2C249"/>
                    </a:solidFill>
                  </a:tcPr>
                </a:tc>
                <a:tc hMerge="1">
                  <a:txBody>
                    <a:bodyPr/>
                    <a:lstStyle/>
                    <a:p>
                      <a:pPr algn="r"/>
                      <a:r>
                        <a:rPr lang="en-GB" sz="700" b="0">
                          <a:solidFill>
                            <a:schemeClr val="tx1"/>
                          </a:solidFill>
                        </a:rPr>
                        <a:t>1</a:t>
                      </a:r>
                    </a:p>
                  </a:txBody>
                  <a:tcPr marL="0" marR="72000" marT="0" marB="0" anchor="ctr">
                    <a:lnL w="3175" cap="flat" cmpd="sng" algn="ctr">
                      <a:solidFill>
                        <a:schemeClr val="accent1"/>
                      </a:solidFill>
                      <a:prstDash val="solid"/>
                      <a:round/>
                      <a:headEnd type="none" w="med" len="med"/>
                      <a:tailEnd type="none" w="med" len="med"/>
                    </a:lnL>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47966047"/>
                  </a:ext>
                </a:extLst>
              </a:tr>
              <a:tr h="233968">
                <a:tc>
                  <a:txBody>
                    <a:bodyPr/>
                    <a:lstStyle/>
                    <a:p>
                      <a:r>
                        <a:rPr lang="en-GB" sz="1200">
                          <a:solidFill>
                            <a:schemeClr val="tx1"/>
                          </a:solidFill>
                        </a:rPr>
                        <a:t>Minimum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250 hours</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5679261"/>
                  </a:ext>
                </a:extLst>
              </a:tr>
              <a:tr h="233968">
                <a:tc>
                  <a:txBody>
                    <a:bodyPr/>
                    <a:lstStyle/>
                    <a:p>
                      <a:r>
                        <a:rPr lang="en-GB" sz="1200">
                          <a:solidFill>
                            <a:schemeClr val="tx1"/>
                          </a:solidFill>
                        </a:rPr>
                        <a:t>Most Likely</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a:solidFill>
                            <a:schemeClr val="bg1"/>
                          </a:solidFill>
                        </a:rPr>
                        <a:t>550 hours</a:t>
                      </a:r>
                      <a:endParaRPr lang="de-DE" sz="2800">
                        <a:solidFill>
                          <a:schemeClr val="bg1"/>
                        </a:solidFill>
                      </a:endParaRP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95360637"/>
                  </a:ext>
                </a:extLst>
              </a:tr>
              <a:tr h="233968">
                <a:tc>
                  <a:txBody>
                    <a:bodyPr/>
                    <a:lstStyle/>
                    <a:p>
                      <a:r>
                        <a:rPr lang="en-GB" sz="1200">
                          <a:solidFill>
                            <a:schemeClr val="tx1"/>
                          </a:solidFill>
                        </a:rPr>
                        <a:t>Maximum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solidFill>
                      <a:srgbClr val="FFDE66"/>
                    </a:solidFill>
                  </a:tcPr>
                </a:tc>
                <a:tc>
                  <a:txBody>
                    <a:bodyPr/>
                    <a:lstStyle/>
                    <a:p>
                      <a:pPr algn="r"/>
                      <a:r>
                        <a:rPr lang="en-GB" sz="1200" dirty="0">
                          <a:solidFill>
                            <a:schemeClr val="bg1"/>
                          </a:solidFill>
                        </a:rPr>
                        <a:t>1400 hours</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188727916"/>
                  </a:ext>
                </a:extLst>
              </a:tr>
            </a:tbl>
          </a:graphicData>
        </a:graphic>
      </p:graphicFrame>
      <p:graphicFrame>
        <p:nvGraphicFramePr>
          <p:cNvPr id="11" name="Table 18">
            <a:extLst>
              <a:ext uri="{FF2B5EF4-FFF2-40B4-BE49-F238E27FC236}">
                <a16:creationId xmlns:a16="http://schemas.microsoft.com/office/drawing/2014/main" id="{2329F1F3-EECD-2F58-D020-EC840F454921}"/>
              </a:ext>
            </a:extLst>
          </p:cNvPr>
          <p:cNvGraphicFramePr>
            <a:graphicFrameLocks noGrp="1"/>
          </p:cNvGraphicFramePr>
          <p:nvPr>
            <p:extLst>
              <p:ext uri="{D42A27DB-BD31-4B8C-83A1-F6EECF244321}">
                <p14:modId xmlns:p14="http://schemas.microsoft.com/office/powerpoint/2010/main" val="1474312292"/>
              </p:ext>
            </p:extLst>
          </p:nvPr>
        </p:nvGraphicFramePr>
        <p:xfrm>
          <a:off x="1782617" y="3039820"/>
          <a:ext cx="3676073" cy="899999"/>
        </p:xfrm>
        <a:graphic>
          <a:graphicData uri="http://schemas.openxmlformats.org/drawingml/2006/table">
            <a:tbl>
              <a:tblPr firstRow="1" bandRow="1">
                <a:tableStyleId>{5C22544A-7EE6-4342-B048-85BDC9FD1C3A}</a:tableStyleId>
              </a:tblPr>
              <a:tblGrid>
                <a:gridCol w="1834543">
                  <a:extLst>
                    <a:ext uri="{9D8B030D-6E8A-4147-A177-3AD203B41FA5}">
                      <a16:colId xmlns:a16="http://schemas.microsoft.com/office/drawing/2014/main" val="4070789892"/>
                    </a:ext>
                  </a:extLst>
                </a:gridCol>
                <a:gridCol w="1841530">
                  <a:extLst>
                    <a:ext uri="{9D8B030D-6E8A-4147-A177-3AD203B41FA5}">
                      <a16:colId xmlns:a16="http://schemas.microsoft.com/office/drawing/2014/main" val="1132666220"/>
                    </a:ext>
                  </a:extLst>
                </a:gridCol>
              </a:tblGrid>
              <a:tr h="198095">
                <a:tc gridSpan="2">
                  <a:txBody>
                    <a:bodyPr/>
                    <a:lstStyle/>
                    <a:p>
                      <a:pPr algn="ctr"/>
                      <a:r>
                        <a:rPr lang="en-GB" sz="1200" b="1">
                          <a:solidFill>
                            <a:schemeClr val="tx1"/>
                          </a:solidFill>
                        </a:rPr>
                        <a:t>Average employee wage</a:t>
                      </a:r>
                    </a:p>
                  </a:txBody>
                  <a:tcPr marL="72000" marR="0" marT="0" marB="0" anchor="ctr">
                    <a:lnB w="3175" cap="flat" cmpd="sng" algn="ctr">
                      <a:solidFill>
                        <a:schemeClr val="accent1"/>
                      </a:solidFill>
                      <a:prstDash val="solid"/>
                      <a:round/>
                      <a:headEnd type="none" w="med" len="med"/>
                      <a:tailEnd type="none" w="med" len="med"/>
                    </a:lnB>
                    <a:solidFill>
                      <a:srgbClr val="F2C249"/>
                    </a:solidFill>
                  </a:tcPr>
                </a:tc>
                <a:tc hMerge="1">
                  <a:txBody>
                    <a:bodyPr/>
                    <a:lstStyle/>
                    <a:p>
                      <a:pPr algn="r"/>
                      <a:r>
                        <a:rPr lang="en-GB" sz="700" b="0">
                          <a:solidFill>
                            <a:schemeClr val="tx1"/>
                          </a:solidFill>
                        </a:rPr>
                        <a:t>1</a:t>
                      </a:r>
                    </a:p>
                  </a:txBody>
                  <a:tcPr marL="0" marR="72000" marT="0" marB="0" anchor="ctr">
                    <a:lnL w="3175" cap="flat" cmpd="sng" algn="ctr">
                      <a:solidFill>
                        <a:schemeClr val="accent1"/>
                      </a:solidFill>
                      <a:prstDash val="solid"/>
                      <a:round/>
                      <a:headEnd type="none" w="med" len="med"/>
                      <a:tailEnd type="none" w="med" len="med"/>
                    </a:lnL>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47966047"/>
                  </a:ext>
                </a:extLst>
              </a:tr>
              <a:tr h="233968">
                <a:tc>
                  <a:txBody>
                    <a:bodyPr/>
                    <a:lstStyle/>
                    <a:p>
                      <a:r>
                        <a:rPr lang="en-GB" sz="1200">
                          <a:solidFill>
                            <a:schemeClr val="tx1"/>
                          </a:solidFill>
                        </a:rPr>
                        <a:t>Minimum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$ 40</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5679261"/>
                  </a:ext>
                </a:extLst>
              </a:tr>
              <a:tr h="233968">
                <a:tc>
                  <a:txBody>
                    <a:bodyPr/>
                    <a:lstStyle/>
                    <a:p>
                      <a:r>
                        <a:rPr lang="en-GB" sz="1200">
                          <a:solidFill>
                            <a:schemeClr val="tx1"/>
                          </a:solidFill>
                        </a:rPr>
                        <a:t>Most Likely</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FFDE66"/>
                    </a:solidFill>
                  </a:tcPr>
                </a:tc>
                <a:tc>
                  <a:txBody>
                    <a:bodyPr/>
                    <a:lstStyle/>
                    <a:p>
                      <a:pPr algn="r"/>
                      <a:r>
                        <a:rPr lang="en-GB" sz="1200" dirty="0">
                          <a:solidFill>
                            <a:schemeClr val="bg1"/>
                          </a:solidFill>
                        </a:rPr>
                        <a:t>$ 52</a:t>
                      </a:r>
                      <a:endParaRPr lang="de-DE" sz="2800" dirty="0">
                        <a:solidFill>
                          <a:schemeClr val="bg1"/>
                        </a:solidFill>
                      </a:endParaRP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95360637"/>
                  </a:ext>
                </a:extLst>
              </a:tr>
              <a:tr h="233968">
                <a:tc>
                  <a:txBody>
                    <a:bodyPr/>
                    <a:lstStyle/>
                    <a:p>
                      <a:r>
                        <a:rPr lang="en-GB" sz="1200">
                          <a:solidFill>
                            <a:schemeClr val="tx1"/>
                          </a:solidFill>
                        </a:rPr>
                        <a:t>Maximum</a:t>
                      </a:r>
                    </a:p>
                  </a:txBody>
                  <a:tcPr marL="72000" marR="0" marT="0" marB="0" anchor="ctr">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solidFill>
                      <a:srgbClr val="FFDE66"/>
                    </a:solidFill>
                  </a:tcPr>
                </a:tc>
                <a:tc>
                  <a:txBody>
                    <a:bodyPr/>
                    <a:lstStyle/>
                    <a:p>
                      <a:pPr algn="r"/>
                      <a:r>
                        <a:rPr lang="en-GB" sz="1200" dirty="0">
                          <a:solidFill>
                            <a:schemeClr val="bg1"/>
                          </a:solidFill>
                        </a:rPr>
                        <a:t>$ 180</a:t>
                      </a:r>
                    </a:p>
                  </a:txBody>
                  <a:tcPr marL="0" marR="72000" marT="0" marB="0" anchor="ctr">
                    <a:lnL w="12700" cap="flat" cmpd="sng" algn="ctr">
                      <a:solidFill>
                        <a:schemeClr val="tx1"/>
                      </a:solidFill>
                      <a:prstDash val="solid"/>
                      <a:round/>
                      <a:headEnd type="none" w="med" len="med"/>
                      <a:tailEnd type="none" w="med" len="med"/>
                    </a:lnL>
                    <a:lnT w="31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188727916"/>
                  </a:ext>
                </a:extLst>
              </a:tr>
            </a:tbl>
          </a:graphicData>
        </a:graphic>
      </p:graphicFrame>
      <p:sp>
        <p:nvSpPr>
          <p:cNvPr id="17" name="Rectangle 16">
            <a:extLst>
              <a:ext uri="{FF2B5EF4-FFF2-40B4-BE49-F238E27FC236}">
                <a16:creationId xmlns:a16="http://schemas.microsoft.com/office/drawing/2014/main" id="{431181E9-D38E-4509-A9C1-D438383FE198}"/>
              </a:ext>
            </a:extLst>
          </p:cNvPr>
          <p:cNvSpPr/>
          <p:nvPr/>
        </p:nvSpPr>
        <p:spPr>
          <a:xfrm>
            <a:off x="1637192" y="1454746"/>
            <a:ext cx="3963507" cy="3819529"/>
          </a:xfrm>
          <a:prstGeom prst="rect">
            <a:avLst/>
          </a:prstGeom>
          <a:noFill/>
          <a:ln>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sp>
        <p:nvSpPr>
          <p:cNvPr id="21" name="TextBox 20">
            <a:extLst>
              <a:ext uri="{FF2B5EF4-FFF2-40B4-BE49-F238E27FC236}">
                <a16:creationId xmlns:a16="http://schemas.microsoft.com/office/drawing/2014/main" id="{4519578E-4791-4E57-BA70-CC9B2D303F99}"/>
              </a:ext>
            </a:extLst>
          </p:cNvPr>
          <p:cNvSpPr txBox="1"/>
          <p:nvPr/>
        </p:nvSpPr>
        <p:spPr>
          <a:xfrm>
            <a:off x="1648289" y="1583725"/>
            <a:ext cx="3952409" cy="369332"/>
          </a:xfrm>
          <a:prstGeom prst="rect">
            <a:avLst/>
          </a:prstGeom>
          <a:noFill/>
        </p:spPr>
        <p:txBody>
          <a:bodyPr wrap="square">
            <a:spAutoFit/>
          </a:bodyPr>
          <a:lstStyle>
            <a:defPPr>
              <a:defRPr lang="en-US"/>
            </a:defPPr>
            <a:lvl1pPr algn="ctr">
              <a:defRPr b="1">
                <a:solidFill>
                  <a:schemeClr val="bg1">
                    <a:lumMod val="75000"/>
                  </a:schemeClr>
                </a:solidFill>
              </a:defRPr>
            </a:lvl1pPr>
          </a:lstStyle>
          <a:p>
            <a:r>
              <a:rPr lang="fr-CH" err="1">
                <a:solidFill>
                  <a:schemeClr val="bg1"/>
                </a:solidFill>
              </a:rPr>
              <a:t>Response</a:t>
            </a:r>
            <a:r>
              <a:rPr lang="fr-CH">
                <a:solidFill>
                  <a:schemeClr val="bg1"/>
                </a:solidFill>
              </a:rPr>
              <a:t> </a:t>
            </a:r>
            <a:r>
              <a:rPr lang="fr-CH" err="1">
                <a:solidFill>
                  <a:schemeClr val="bg1"/>
                </a:solidFill>
              </a:rPr>
              <a:t>costs</a:t>
            </a:r>
            <a:endParaRPr lang="en-US">
              <a:solidFill>
                <a:schemeClr val="bg1"/>
              </a:solidFill>
            </a:endParaRPr>
          </a:p>
        </p:txBody>
      </p:sp>
      <p:graphicFrame>
        <p:nvGraphicFramePr>
          <p:cNvPr id="4" name="Diagram 3">
            <a:extLst>
              <a:ext uri="{FF2B5EF4-FFF2-40B4-BE49-F238E27FC236}">
                <a16:creationId xmlns:a16="http://schemas.microsoft.com/office/drawing/2014/main" id="{6D8A4E17-8472-FB5A-585B-3B022B90C5ED}"/>
              </a:ext>
            </a:extLst>
          </p:cNvPr>
          <p:cNvGraphicFramePr/>
          <p:nvPr>
            <p:extLst>
              <p:ext uri="{D42A27DB-BD31-4B8C-83A1-F6EECF244321}">
                <p14:modId xmlns:p14="http://schemas.microsoft.com/office/powerpoint/2010/main" val="3833426515"/>
              </p:ext>
            </p:extLst>
          </p:nvPr>
        </p:nvGraphicFramePr>
        <p:xfrm>
          <a:off x="9324396" y="407281"/>
          <a:ext cx="2400530" cy="980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12B41939-503D-67E9-9C1C-248F1B565DC7}"/>
              </a:ext>
            </a:extLst>
          </p:cNvPr>
          <p:cNvSpPr/>
          <p:nvPr/>
        </p:nvSpPr>
        <p:spPr>
          <a:xfrm>
            <a:off x="1782617" y="4055167"/>
            <a:ext cx="3676073" cy="15033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t" anchorCtr="0"/>
          <a:lstStyle/>
          <a:p>
            <a:r>
              <a:rPr lang="en-GB" sz="1200" dirty="0">
                <a:solidFill>
                  <a:schemeClr val="bg1"/>
                </a:solidFill>
              </a:rPr>
              <a:t>The response cost was estimated based on historical events and professional judgment of CSIRT SMEs.</a:t>
            </a:r>
          </a:p>
          <a:p>
            <a:r>
              <a:rPr lang="en-GB" sz="1200" dirty="0">
                <a:solidFill>
                  <a:schemeClr val="bg1"/>
                </a:solidFill>
              </a:rPr>
              <a:t>The response cost is split into two variables:</a:t>
            </a:r>
          </a:p>
          <a:p>
            <a:pPr marL="228600" indent="-228600">
              <a:buAutoNum type="arabicPeriod"/>
            </a:pPr>
            <a:r>
              <a:rPr lang="en-GB" sz="1200" dirty="0">
                <a:solidFill>
                  <a:schemeClr val="bg1"/>
                </a:solidFill>
              </a:rPr>
              <a:t>Number of hours spent by CSIRT</a:t>
            </a:r>
          </a:p>
          <a:p>
            <a:pPr marL="228600" indent="-228600">
              <a:buAutoNum type="arabicPeriod"/>
            </a:pPr>
            <a:r>
              <a:rPr lang="en-GB" sz="1200" dirty="0">
                <a:solidFill>
                  <a:schemeClr val="bg1"/>
                </a:solidFill>
              </a:rPr>
              <a:t>Average employee wage</a:t>
            </a:r>
          </a:p>
        </p:txBody>
      </p:sp>
      <p:sp>
        <p:nvSpPr>
          <p:cNvPr id="10" name="Rectangle 9">
            <a:extLst>
              <a:ext uri="{FF2B5EF4-FFF2-40B4-BE49-F238E27FC236}">
                <a16:creationId xmlns:a16="http://schemas.microsoft.com/office/drawing/2014/main" id="{B2D49892-1F05-4E9B-3091-D5ADDD78AA19}"/>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12" name="TextBox 11">
            <a:extLst>
              <a:ext uri="{FF2B5EF4-FFF2-40B4-BE49-F238E27FC236}">
                <a16:creationId xmlns:a16="http://schemas.microsoft.com/office/drawing/2014/main" id="{E25305D7-4E5F-1535-768A-005E3C3A5CAF}"/>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confidentiality of customer data caused by external threat (via phishing)</a:t>
            </a:r>
            <a:endParaRPr lang="de-DE" dirty="0"/>
          </a:p>
        </p:txBody>
      </p:sp>
      <p:sp>
        <p:nvSpPr>
          <p:cNvPr id="13" name="Rectangle 12">
            <a:extLst>
              <a:ext uri="{FF2B5EF4-FFF2-40B4-BE49-F238E27FC236}">
                <a16:creationId xmlns:a16="http://schemas.microsoft.com/office/drawing/2014/main" id="{39D3BA00-B883-915A-065A-4C5444C78DDF}"/>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spTree>
    <p:extLst>
      <p:ext uri="{BB962C8B-B14F-4D97-AF65-F5344CB8AC3E}">
        <p14:creationId xmlns:p14="http://schemas.microsoft.com/office/powerpoint/2010/main" val="1065644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8707-D821-FE68-B843-012D40A50DCA}"/>
              </a:ext>
            </a:extLst>
          </p:cNvPr>
          <p:cNvSpPr>
            <a:spLocks noGrp="1"/>
          </p:cNvSpPr>
          <p:nvPr>
            <p:ph type="title"/>
          </p:nvPr>
        </p:nvSpPr>
        <p:spPr>
          <a:xfrm>
            <a:off x="838200" y="365125"/>
            <a:ext cx="10515600" cy="874989"/>
          </a:xfrm>
        </p:spPr>
        <p:txBody>
          <a:bodyPr>
            <a:normAutofit/>
          </a:bodyPr>
          <a:lstStyle/>
          <a:p>
            <a:r>
              <a:rPr lang="en-US" dirty="0">
                <a:ea typeface="+mj-lt"/>
                <a:cs typeface="+mj-lt"/>
              </a:rPr>
              <a:t>Sales use case </a:t>
            </a:r>
            <a:r>
              <a:rPr lang="en-US" dirty="0"/>
              <a:t>– </a:t>
            </a:r>
            <a:r>
              <a:rPr lang="en-US" dirty="0">
                <a:solidFill>
                  <a:srgbClr val="ECB64F"/>
                </a:solidFill>
              </a:rPr>
              <a:t>Report</a:t>
            </a:r>
          </a:p>
        </p:txBody>
      </p:sp>
      <p:sp>
        <p:nvSpPr>
          <p:cNvPr id="25" name="Rectangle 24">
            <a:extLst>
              <a:ext uri="{FF2B5EF4-FFF2-40B4-BE49-F238E27FC236}">
                <a16:creationId xmlns:a16="http://schemas.microsoft.com/office/drawing/2014/main" id="{AD91EA52-6B01-3B0B-BF34-648D34653D24}"/>
              </a:ext>
            </a:extLst>
          </p:cNvPr>
          <p:cNvSpPr/>
          <p:nvPr/>
        </p:nvSpPr>
        <p:spPr>
          <a:xfrm>
            <a:off x="492810" y="1226780"/>
            <a:ext cx="5471586" cy="4762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GB" sz="1000" b="1" i="1">
                <a:solidFill>
                  <a:schemeClr val="bg1"/>
                </a:solidFill>
              </a:rPr>
              <a:t>Loss Exceedance Probabilities</a:t>
            </a:r>
          </a:p>
        </p:txBody>
      </p:sp>
      <p:cxnSp>
        <p:nvCxnSpPr>
          <p:cNvPr id="26" name="Straight Connector 25">
            <a:extLst>
              <a:ext uri="{FF2B5EF4-FFF2-40B4-BE49-F238E27FC236}">
                <a16:creationId xmlns:a16="http://schemas.microsoft.com/office/drawing/2014/main" id="{6F96C268-D770-0E04-BED7-1F14020AD13A}"/>
              </a:ext>
            </a:extLst>
          </p:cNvPr>
          <p:cNvCxnSpPr>
            <a:cxnSpLocks/>
          </p:cNvCxnSpPr>
          <p:nvPr/>
        </p:nvCxnSpPr>
        <p:spPr>
          <a:xfrm>
            <a:off x="1518603" y="1674455"/>
            <a:ext cx="3420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7" name="Graphic 26" descr="Calculator outline">
            <a:extLst>
              <a:ext uri="{FF2B5EF4-FFF2-40B4-BE49-F238E27FC236}">
                <a16:creationId xmlns:a16="http://schemas.microsoft.com/office/drawing/2014/main" id="{2B958996-0E3A-F498-D737-66A5ED0C85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6175" y="1270618"/>
            <a:ext cx="360000" cy="360000"/>
          </a:xfrm>
          <a:prstGeom prst="rect">
            <a:avLst/>
          </a:prstGeom>
        </p:spPr>
      </p:pic>
      <p:sp>
        <p:nvSpPr>
          <p:cNvPr id="28" name="TextBox 27">
            <a:extLst>
              <a:ext uri="{FF2B5EF4-FFF2-40B4-BE49-F238E27FC236}">
                <a16:creationId xmlns:a16="http://schemas.microsoft.com/office/drawing/2014/main" id="{8F25D735-2D84-A1F1-B654-1D305DA2075D}"/>
              </a:ext>
            </a:extLst>
          </p:cNvPr>
          <p:cNvSpPr txBox="1"/>
          <p:nvPr/>
        </p:nvSpPr>
        <p:spPr>
          <a:xfrm>
            <a:off x="525108" y="1855430"/>
            <a:ext cx="5406990" cy="954107"/>
          </a:xfrm>
          <a:prstGeom prst="rect">
            <a:avLst/>
          </a:prstGeom>
          <a:noFill/>
        </p:spPr>
        <p:txBody>
          <a:bodyPr wrap="square">
            <a:spAutoFit/>
          </a:bodyPr>
          <a:lstStyle>
            <a:defPPr>
              <a:defRPr lang="en-US"/>
            </a:defPPr>
            <a:lvl1pPr algn="ctr">
              <a:defRPr b="1">
                <a:solidFill>
                  <a:schemeClr val="bg1">
                    <a:lumMod val="75000"/>
                  </a:schemeClr>
                </a:solidFill>
              </a:defRPr>
            </a:lvl1pPr>
          </a:lstStyle>
          <a:p>
            <a:r>
              <a:rPr lang="en-US" sz="1400" b="0">
                <a:solidFill>
                  <a:schemeClr val="bg1"/>
                </a:solidFill>
              </a:rPr>
              <a:t>The loss exceedance curve is the output of the 50’000 iterations of the Monte Carlo simulations. It helps to visualize the </a:t>
            </a:r>
            <a:r>
              <a:rPr lang="en-US" sz="1400">
                <a:solidFill>
                  <a:schemeClr val="bg1"/>
                </a:solidFill>
              </a:rPr>
              <a:t>probability of the loss exceeding </a:t>
            </a:r>
            <a:r>
              <a:rPr lang="en-US" sz="1400" b="0">
                <a:solidFill>
                  <a:schemeClr val="bg1"/>
                </a:solidFill>
              </a:rPr>
              <a:t>a certain amount.</a:t>
            </a:r>
          </a:p>
        </p:txBody>
      </p:sp>
      <p:sp>
        <p:nvSpPr>
          <p:cNvPr id="29" name="Rectangle 28">
            <a:extLst>
              <a:ext uri="{FF2B5EF4-FFF2-40B4-BE49-F238E27FC236}">
                <a16:creationId xmlns:a16="http://schemas.microsoft.com/office/drawing/2014/main" id="{68924A39-6797-0B92-3343-0ACACF98ACD9}"/>
              </a:ext>
            </a:extLst>
          </p:cNvPr>
          <p:cNvSpPr/>
          <p:nvPr/>
        </p:nvSpPr>
        <p:spPr>
          <a:xfrm>
            <a:off x="6364388" y="1226780"/>
            <a:ext cx="5203193" cy="4762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GB" sz="1000" b="1" i="1">
                <a:solidFill>
                  <a:schemeClr val="bg1"/>
                </a:solidFill>
              </a:rPr>
              <a:t>Average Annualized Loss Exposure</a:t>
            </a:r>
          </a:p>
        </p:txBody>
      </p:sp>
      <p:pic>
        <p:nvPicPr>
          <p:cNvPr id="30" name="Graphic 29" descr="Abacus outline">
            <a:extLst>
              <a:ext uri="{FF2B5EF4-FFF2-40B4-BE49-F238E27FC236}">
                <a16:creationId xmlns:a16="http://schemas.microsoft.com/office/drawing/2014/main" id="{A636CA03-61FE-B2A0-E03F-AC6860B6532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38633" y="1284905"/>
            <a:ext cx="360000" cy="360000"/>
          </a:xfrm>
          <a:prstGeom prst="rect">
            <a:avLst/>
          </a:prstGeom>
        </p:spPr>
      </p:pic>
      <p:cxnSp>
        <p:nvCxnSpPr>
          <p:cNvPr id="31" name="Straight Connector 30">
            <a:extLst>
              <a:ext uri="{FF2B5EF4-FFF2-40B4-BE49-F238E27FC236}">
                <a16:creationId xmlns:a16="http://schemas.microsoft.com/office/drawing/2014/main" id="{AD7A1830-5027-CFAB-9A35-CA684D556C4D}"/>
              </a:ext>
            </a:extLst>
          </p:cNvPr>
          <p:cNvCxnSpPr>
            <a:cxnSpLocks/>
          </p:cNvCxnSpPr>
          <p:nvPr/>
        </p:nvCxnSpPr>
        <p:spPr>
          <a:xfrm>
            <a:off x="7275242" y="1674455"/>
            <a:ext cx="342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1BE2590-002F-14A2-B646-7FFF4BC0E865}"/>
              </a:ext>
            </a:extLst>
          </p:cNvPr>
          <p:cNvSpPr txBox="1"/>
          <p:nvPr/>
        </p:nvSpPr>
        <p:spPr>
          <a:xfrm>
            <a:off x="10251232" y="4553906"/>
            <a:ext cx="1418253" cy="250933"/>
          </a:xfrm>
          <a:prstGeom prst="rect">
            <a:avLst/>
          </a:prstGeom>
          <a:noFill/>
        </p:spPr>
        <p:txBody>
          <a:bodyPr wrap="square">
            <a:noAutofit/>
          </a:bodyPr>
          <a:lstStyle>
            <a:defPPr>
              <a:defRPr lang="en-US"/>
            </a:defPPr>
            <a:lvl1pPr algn="ctr">
              <a:defRPr b="1">
                <a:solidFill>
                  <a:schemeClr val="bg1">
                    <a:lumMod val="75000"/>
                  </a:schemeClr>
                </a:solidFill>
              </a:defRPr>
            </a:lvl1pPr>
          </a:lstStyle>
          <a:p>
            <a:pPr algn="just"/>
            <a:r>
              <a:rPr lang="en-US" sz="1050" b="0" i="1">
                <a:solidFill>
                  <a:schemeClr val="bg1"/>
                </a:solidFill>
              </a:rPr>
              <a:t>*Fictitious values</a:t>
            </a:r>
          </a:p>
          <a:p>
            <a:pPr marL="171450" indent="-171450" algn="just">
              <a:buFontTx/>
              <a:buChar char="-"/>
            </a:pPr>
            <a:endParaRPr lang="en-US" sz="1050" b="0" i="1">
              <a:solidFill>
                <a:schemeClr val="bg1"/>
              </a:solidFill>
            </a:endParaRPr>
          </a:p>
          <a:p>
            <a:pPr marL="171450" indent="-171450" algn="just">
              <a:buFontTx/>
              <a:buChar char="-"/>
            </a:pPr>
            <a:endParaRPr lang="en-US" sz="1050" b="0" i="1">
              <a:solidFill>
                <a:schemeClr val="bg1"/>
              </a:solidFill>
            </a:endParaRPr>
          </a:p>
          <a:p>
            <a:pPr marL="171450" indent="-171450" algn="just">
              <a:buFontTx/>
              <a:buChar char="-"/>
            </a:pPr>
            <a:endParaRPr lang="en-US" sz="1050" b="0" i="1">
              <a:solidFill>
                <a:schemeClr val="bg1"/>
              </a:solidFill>
            </a:endParaRPr>
          </a:p>
          <a:p>
            <a:pPr marL="171450" indent="-171450" algn="just">
              <a:buFontTx/>
              <a:buChar char="-"/>
            </a:pPr>
            <a:endParaRPr lang="en-US" sz="1050" b="0" i="1">
              <a:solidFill>
                <a:schemeClr val="bg1"/>
              </a:solidFill>
            </a:endParaRPr>
          </a:p>
          <a:p>
            <a:pPr algn="just"/>
            <a:endParaRPr lang="en-US" sz="1050" b="0" i="1">
              <a:solidFill>
                <a:schemeClr val="bg1"/>
              </a:solidFill>
            </a:endParaRPr>
          </a:p>
        </p:txBody>
      </p:sp>
      <p:graphicFrame>
        <p:nvGraphicFramePr>
          <p:cNvPr id="33" name="Chart 32">
            <a:extLst>
              <a:ext uri="{FF2B5EF4-FFF2-40B4-BE49-F238E27FC236}">
                <a16:creationId xmlns:a16="http://schemas.microsoft.com/office/drawing/2014/main" id="{992E5B40-E1E8-6140-84A4-33D3896F12AE}"/>
              </a:ext>
            </a:extLst>
          </p:cNvPr>
          <p:cNvGraphicFramePr/>
          <p:nvPr>
            <p:extLst>
              <p:ext uri="{D42A27DB-BD31-4B8C-83A1-F6EECF244321}">
                <p14:modId xmlns:p14="http://schemas.microsoft.com/office/powerpoint/2010/main" val="3922574828"/>
              </p:ext>
            </p:extLst>
          </p:nvPr>
        </p:nvGraphicFramePr>
        <p:xfrm>
          <a:off x="1226016" y="2737962"/>
          <a:ext cx="4005174" cy="2480009"/>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a:extLst>
              <a:ext uri="{FF2B5EF4-FFF2-40B4-BE49-F238E27FC236}">
                <a16:creationId xmlns:a16="http://schemas.microsoft.com/office/drawing/2014/main" id="{48EAF0C1-311A-0283-8DAE-8B480CBD85C1}"/>
              </a:ext>
            </a:extLst>
          </p:cNvPr>
          <p:cNvSpPr/>
          <p:nvPr/>
        </p:nvSpPr>
        <p:spPr>
          <a:xfrm>
            <a:off x="2618505" y="5484011"/>
            <a:ext cx="8949075" cy="813868"/>
          </a:xfrm>
          <a:prstGeom prst="rect">
            <a:avLst/>
          </a:prstGeom>
          <a:solidFill>
            <a:srgbClr val="FFD466"/>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endParaRPr lang="en-US" sz="700" b="1" i="1" err="1">
              <a:solidFill>
                <a:schemeClr val="tx1"/>
              </a:solidFill>
            </a:endParaRPr>
          </a:p>
        </p:txBody>
      </p:sp>
      <p:sp>
        <p:nvSpPr>
          <p:cNvPr id="7" name="TextBox 6">
            <a:extLst>
              <a:ext uri="{FF2B5EF4-FFF2-40B4-BE49-F238E27FC236}">
                <a16:creationId xmlns:a16="http://schemas.microsoft.com/office/drawing/2014/main" id="{99050A44-A5CA-EE1E-54D1-F0275AD14FCA}"/>
              </a:ext>
            </a:extLst>
          </p:cNvPr>
          <p:cNvSpPr txBox="1"/>
          <p:nvPr/>
        </p:nvSpPr>
        <p:spPr>
          <a:xfrm>
            <a:off x="2724538" y="5681595"/>
            <a:ext cx="8629261" cy="215444"/>
          </a:xfrm>
          <a:prstGeom prst="rect">
            <a:avLst/>
          </a:prstGeom>
          <a:noFill/>
        </p:spPr>
        <p:txBody>
          <a:bodyPr wrap="square" lIns="0" tIns="0" rIns="0" bIns="0" rtlCol="0" anchor="t">
            <a:spAutoFit/>
          </a:bodyPr>
          <a:lstStyle/>
          <a:p>
            <a:r>
              <a:rPr lang="en-US" sz="1400" dirty="0"/>
              <a:t>Loss of confidentiality of customer data caused by external threat (via phishing)</a:t>
            </a:r>
            <a:endParaRPr lang="de-DE" dirty="0"/>
          </a:p>
        </p:txBody>
      </p:sp>
      <p:sp>
        <p:nvSpPr>
          <p:cNvPr id="8" name="Rectangle 7">
            <a:extLst>
              <a:ext uri="{FF2B5EF4-FFF2-40B4-BE49-F238E27FC236}">
                <a16:creationId xmlns:a16="http://schemas.microsoft.com/office/drawing/2014/main" id="{A366DCAA-6734-8C87-11AC-56B9E98FF27D}"/>
              </a:ext>
            </a:extLst>
          </p:cNvPr>
          <p:cNvSpPr/>
          <p:nvPr/>
        </p:nvSpPr>
        <p:spPr>
          <a:xfrm>
            <a:off x="762004" y="5484011"/>
            <a:ext cx="1856501" cy="813867"/>
          </a:xfrm>
          <a:prstGeom prst="rect">
            <a:avLst/>
          </a:prstGeom>
          <a:solidFill>
            <a:srgbClr val="FFC830"/>
          </a:solidFill>
          <a:ln>
            <a:no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a:r>
              <a:rPr lang="en-US" sz="1600" b="1" dirty="0">
                <a:solidFill>
                  <a:schemeClr val="tx1"/>
                </a:solidFill>
              </a:rPr>
              <a:t>Risk </a:t>
            </a:r>
          </a:p>
          <a:p>
            <a:pPr algn="ctr"/>
            <a:r>
              <a:rPr lang="en-US" sz="1600" b="1" dirty="0">
                <a:solidFill>
                  <a:schemeClr val="tx1"/>
                </a:solidFill>
              </a:rPr>
              <a:t>Scenario</a:t>
            </a:r>
          </a:p>
        </p:txBody>
      </p:sp>
      <p:sp>
        <p:nvSpPr>
          <p:cNvPr id="10" name="TextBox 9">
            <a:extLst>
              <a:ext uri="{FF2B5EF4-FFF2-40B4-BE49-F238E27FC236}">
                <a16:creationId xmlns:a16="http://schemas.microsoft.com/office/drawing/2014/main" id="{3B295B84-54CF-E681-5659-598B65DD8A82}"/>
              </a:ext>
            </a:extLst>
          </p:cNvPr>
          <p:cNvSpPr txBox="1"/>
          <p:nvPr/>
        </p:nvSpPr>
        <p:spPr>
          <a:xfrm>
            <a:off x="6353740" y="1838907"/>
            <a:ext cx="5213838" cy="3361356"/>
          </a:xfrm>
          <a:prstGeom prst="rect">
            <a:avLst/>
          </a:prstGeom>
          <a:noFill/>
        </p:spPr>
        <p:txBody>
          <a:bodyPr wrap="square">
            <a:noAutofit/>
          </a:bodyPr>
          <a:lstStyle>
            <a:defPPr>
              <a:defRPr lang="en-US"/>
            </a:defPPr>
            <a:lvl1pPr algn="ctr">
              <a:defRPr b="1">
                <a:solidFill>
                  <a:schemeClr val="bg1">
                    <a:lumMod val="75000"/>
                  </a:schemeClr>
                </a:solidFill>
              </a:defRPr>
            </a:lvl1pPr>
          </a:lstStyle>
          <a:p>
            <a:pPr algn="just"/>
            <a:r>
              <a:rPr lang="en-US" sz="1400" b="0" dirty="0">
                <a:solidFill>
                  <a:schemeClr val="bg1"/>
                </a:solidFill>
              </a:rPr>
              <a:t>Foreseen annualized amount of risk associated with the customer data leakage within Sales process is </a:t>
            </a:r>
            <a:r>
              <a:rPr lang="en-US" sz="1400" dirty="0">
                <a:solidFill>
                  <a:schemeClr val="bg1"/>
                </a:solidFill>
              </a:rPr>
              <a:t>$ 1.65M*</a:t>
            </a:r>
            <a:r>
              <a:rPr lang="en-US" sz="1400" b="0" dirty="0">
                <a:solidFill>
                  <a:schemeClr val="bg1"/>
                </a:solidFill>
              </a:rPr>
              <a:t>.</a:t>
            </a:r>
          </a:p>
          <a:p>
            <a:pPr algn="just"/>
            <a:endParaRPr lang="en-US" sz="1400" b="0" dirty="0">
              <a:solidFill>
                <a:schemeClr val="bg1"/>
              </a:solidFill>
            </a:endParaRPr>
          </a:p>
          <a:p>
            <a:pPr algn="just"/>
            <a:r>
              <a:rPr lang="en-US" sz="1400" b="0" dirty="0">
                <a:solidFill>
                  <a:schemeClr val="bg1"/>
                </a:solidFill>
              </a:rPr>
              <a:t>Given the nature of the risk (low frequency and high impact), it was strongly advised to consider that there is a </a:t>
            </a:r>
            <a:r>
              <a:rPr lang="en-US" sz="1400" dirty="0">
                <a:solidFill>
                  <a:schemeClr val="bg1"/>
                </a:solidFill>
              </a:rPr>
              <a:t>10% </a:t>
            </a:r>
            <a:r>
              <a:rPr lang="en-US" sz="1400" b="0" dirty="0">
                <a:solidFill>
                  <a:schemeClr val="bg1"/>
                </a:solidFill>
              </a:rPr>
              <a:t>annual probability to suffer a </a:t>
            </a:r>
            <a:r>
              <a:rPr lang="en-US" sz="1400" dirty="0">
                <a:solidFill>
                  <a:schemeClr val="bg1"/>
                </a:solidFill>
              </a:rPr>
              <a:t>$ 4.5M* </a:t>
            </a:r>
            <a:r>
              <a:rPr lang="en-US" sz="1400" b="0" dirty="0">
                <a:solidFill>
                  <a:schemeClr val="bg1"/>
                </a:solidFill>
              </a:rPr>
              <a:t>or greater loss.</a:t>
            </a:r>
          </a:p>
          <a:p>
            <a:pPr marL="171450" indent="-171450" algn="just">
              <a:buFontTx/>
              <a:buChar char="-"/>
            </a:pPr>
            <a:endParaRPr lang="en-US" sz="1400" b="0" dirty="0">
              <a:solidFill>
                <a:schemeClr val="bg1"/>
              </a:solidFill>
            </a:endParaRPr>
          </a:p>
          <a:p>
            <a:pPr marL="171450" indent="-171450" algn="just">
              <a:buFontTx/>
              <a:buChar char="-"/>
            </a:pPr>
            <a:endParaRPr lang="en-US" sz="1400" b="0" dirty="0">
              <a:solidFill>
                <a:schemeClr val="bg1"/>
              </a:solidFill>
            </a:endParaRPr>
          </a:p>
          <a:p>
            <a:pPr marL="171450" indent="-171450" algn="just">
              <a:buFontTx/>
              <a:buChar char="-"/>
            </a:pPr>
            <a:endParaRPr lang="en-US" sz="1400" b="0" dirty="0">
              <a:solidFill>
                <a:schemeClr val="bg1"/>
              </a:solidFill>
            </a:endParaRPr>
          </a:p>
          <a:p>
            <a:pPr marL="171450" indent="-171450" algn="just">
              <a:buFontTx/>
              <a:buChar char="-"/>
            </a:pPr>
            <a:endParaRPr lang="en-US" sz="1400" b="0" dirty="0">
              <a:solidFill>
                <a:schemeClr val="bg1"/>
              </a:solidFill>
            </a:endParaRPr>
          </a:p>
          <a:p>
            <a:pPr marL="171450" indent="-171450" algn="just">
              <a:buFontTx/>
              <a:buChar char="-"/>
            </a:pPr>
            <a:endParaRPr lang="en-US" sz="1400" b="0" dirty="0">
              <a:solidFill>
                <a:schemeClr val="bg1"/>
              </a:solidFill>
            </a:endParaRPr>
          </a:p>
          <a:p>
            <a:pPr marL="171450" indent="-171450" algn="just">
              <a:buFontTx/>
              <a:buChar char="-"/>
            </a:pPr>
            <a:endParaRPr lang="en-US" sz="1400" b="0" dirty="0">
              <a:solidFill>
                <a:schemeClr val="bg1"/>
              </a:solidFill>
            </a:endParaRPr>
          </a:p>
          <a:p>
            <a:pPr algn="just"/>
            <a:endParaRPr lang="en-US" sz="1400" b="0" dirty="0">
              <a:solidFill>
                <a:schemeClr val="bg1"/>
              </a:solidFill>
            </a:endParaRPr>
          </a:p>
        </p:txBody>
      </p:sp>
    </p:spTree>
    <p:extLst>
      <p:ext uri="{BB962C8B-B14F-4D97-AF65-F5344CB8AC3E}">
        <p14:creationId xmlns:p14="http://schemas.microsoft.com/office/powerpoint/2010/main" val="1553581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lstStyle/>
          <a:p>
            <a:r>
              <a:rPr lang="en-US" dirty="0"/>
              <a:t>Thank you</a:t>
            </a:r>
            <a:endParaRPr lang="en-US" dirty="0">
              <a:solidFill>
                <a:srgbClr val="FFD466"/>
              </a:solidFill>
            </a:endParaRPr>
          </a:p>
        </p:txBody>
      </p:sp>
      <p:sp>
        <p:nvSpPr>
          <p:cNvPr id="6" name="TextBox 5">
            <a:extLst>
              <a:ext uri="{FF2B5EF4-FFF2-40B4-BE49-F238E27FC236}">
                <a16:creationId xmlns:a16="http://schemas.microsoft.com/office/drawing/2014/main" id="{B268CA88-35BA-BEDD-2D93-2C27530F4DEC}"/>
              </a:ext>
            </a:extLst>
          </p:cNvPr>
          <p:cNvSpPr txBox="1"/>
          <p:nvPr/>
        </p:nvSpPr>
        <p:spPr>
          <a:xfrm>
            <a:off x="3191711" y="5778395"/>
            <a:ext cx="5808578" cy="923330"/>
          </a:xfrm>
          <a:prstGeom prst="rect">
            <a:avLst/>
          </a:prstGeom>
          <a:noFill/>
        </p:spPr>
        <p:txBody>
          <a:bodyPr wrap="none" rtlCol="0">
            <a:spAutoFit/>
          </a:bodyPr>
          <a:lstStyle/>
          <a:p>
            <a:r>
              <a:rPr lang="en-CH" dirty="0">
                <a:solidFill>
                  <a:prstClr val="white"/>
                </a:solidFill>
                <a:latin typeface="Tw Cen MT" panose="020B0602020104020603"/>
              </a:rPr>
              <a:t>Scan this QR code if you want to connect with me via LinkedIn</a:t>
            </a:r>
          </a:p>
          <a:p>
            <a:pPr algn="ctr"/>
            <a:r>
              <a:rPr lang="en-US" dirty="0" err="1">
                <a:solidFill>
                  <a:prstClr val="white"/>
                </a:solidFill>
                <a:latin typeface="Tw Cen MT" panose="020B0602020104020603"/>
              </a:rPr>
              <a:t>pierre.olodo@richemont.com</a:t>
            </a:r>
            <a:endParaRPr lang="en-US" dirty="0">
              <a:solidFill>
                <a:prstClr val="white"/>
              </a:solidFill>
              <a:latin typeface="Tw Cen MT" panose="020B0602020104020603"/>
            </a:endParaRPr>
          </a:p>
          <a:p>
            <a:endParaRPr lang="en-CH" dirty="0">
              <a:solidFill>
                <a:prstClr val="white"/>
              </a:solidFill>
              <a:latin typeface="Tw Cen MT" panose="020B0602020104020603"/>
            </a:endParaRPr>
          </a:p>
        </p:txBody>
      </p:sp>
      <p:sp>
        <p:nvSpPr>
          <p:cNvPr id="5" name="Rectangle 4">
            <a:extLst>
              <a:ext uri="{FF2B5EF4-FFF2-40B4-BE49-F238E27FC236}">
                <a16:creationId xmlns:a16="http://schemas.microsoft.com/office/drawing/2014/main" id="{9954F89D-46FF-9D77-7DD6-F7694AF06160}"/>
              </a:ext>
            </a:extLst>
          </p:cNvPr>
          <p:cNvSpPr/>
          <p:nvPr/>
        </p:nvSpPr>
        <p:spPr>
          <a:xfrm>
            <a:off x="4114246" y="1515995"/>
            <a:ext cx="3963507" cy="3826009"/>
          </a:xfrm>
          <a:prstGeom prst="rect">
            <a:avLst/>
          </a:prstGeom>
          <a:noFill/>
          <a:ln>
            <a:solidFill>
              <a:srgbClr val="FFD466"/>
            </a:solidFill>
          </a:ln>
        </p:spPr>
        <p:style>
          <a:lnRef idx="2">
            <a:schemeClr val="accent2"/>
          </a:lnRef>
          <a:fillRef idx="1">
            <a:schemeClr val="lt1"/>
          </a:fillRef>
          <a:effectRef idx="0">
            <a:schemeClr val="accent2"/>
          </a:effectRef>
          <a:fontRef idx="minor">
            <a:schemeClr val="dk1"/>
          </a:fontRef>
        </p:style>
        <p:txBody>
          <a:bodyPr lIns="72000" tIns="72000" rIns="72000" bIns="36000" rtlCol="0" anchor="t"/>
          <a:lstStyle/>
          <a:p>
            <a:pPr algn="ctr"/>
            <a:endParaRPr lang="en-GB" sz="1000" b="1" cap="all">
              <a:solidFill>
                <a:schemeClr val="tx1"/>
              </a:solidFill>
            </a:endParaRPr>
          </a:p>
        </p:txBody>
      </p:sp>
      <p:pic>
        <p:nvPicPr>
          <p:cNvPr id="7" name="Picture 6">
            <a:extLst>
              <a:ext uri="{FF2B5EF4-FFF2-40B4-BE49-F238E27FC236}">
                <a16:creationId xmlns:a16="http://schemas.microsoft.com/office/drawing/2014/main" id="{CF9A264D-0013-8BAE-048B-4C0E6F54E7DF}"/>
              </a:ext>
            </a:extLst>
          </p:cNvPr>
          <p:cNvPicPr>
            <a:picLocks noChangeAspect="1"/>
          </p:cNvPicPr>
          <p:nvPr/>
        </p:nvPicPr>
        <p:blipFill>
          <a:blip r:embed="rId3"/>
          <a:stretch>
            <a:fillRect/>
          </a:stretch>
        </p:blipFill>
        <p:spPr>
          <a:xfrm>
            <a:off x="5435901" y="2766218"/>
            <a:ext cx="1320197" cy="1325564"/>
          </a:xfrm>
          <a:prstGeom prst="rect">
            <a:avLst/>
          </a:prstGeom>
        </p:spPr>
      </p:pic>
    </p:spTree>
    <p:extLst>
      <p:ext uri="{BB962C8B-B14F-4D97-AF65-F5344CB8AC3E}">
        <p14:creationId xmlns:p14="http://schemas.microsoft.com/office/powerpoint/2010/main" val="125309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D3A1-5C36-C12C-C2AC-824CC2FF43C0}"/>
              </a:ext>
            </a:extLst>
          </p:cNvPr>
          <p:cNvSpPr>
            <a:spLocks noGrp="1"/>
          </p:cNvSpPr>
          <p:nvPr>
            <p:ph type="title"/>
          </p:nvPr>
        </p:nvSpPr>
        <p:spPr/>
        <p:txBody>
          <a:bodyPr/>
          <a:lstStyle/>
          <a:p>
            <a:r>
              <a:rPr lang="en-US"/>
              <a:t>Richemont Group – </a:t>
            </a:r>
            <a:r>
              <a:rPr lang="en-US">
                <a:solidFill>
                  <a:srgbClr val="ECB64F"/>
                </a:solidFill>
              </a:rPr>
              <a:t>Who are we?</a:t>
            </a:r>
          </a:p>
        </p:txBody>
      </p:sp>
      <p:sp>
        <p:nvSpPr>
          <p:cNvPr id="3" name="Content Placeholder 2">
            <a:extLst>
              <a:ext uri="{FF2B5EF4-FFF2-40B4-BE49-F238E27FC236}">
                <a16:creationId xmlns:a16="http://schemas.microsoft.com/office/drawing/2014/main" id="{A474F573-5760-1229-E18E-0B268FBE3F42}"/>
              </a:ext>
            </a:extLst>
          </p:cNvPr>
          <p:cNvSpPr>
            <a:spLocks noGrp="1"/>
          </p:cNvSpPr>
          <p:nvPr>
            <p:ph idx="1"/>
          </p:nvPr>
        </p:nvSpPr>
        <p:spPr>
          <a:xfrm>
            <a:off x="918411" y="2006099"/>
            <a:ext cx="8360358" cy="4351338"/>
          </a:xfrm>
        </p:spPr>
        <p:txBody>
          <a:bodyPr vert="horz" lIns="91440" tIns="45720" rIns="91440" bIns="45720" rtlCol="0" anchor="t">
            <a:normAutofit/>
          </a:bodyPr>
          <a:lstStyle/>
          <a:p>
            <a:pPr>
              <a:buFont typeface="Arial"/>
            </a:pPr>
            <a:r>
              <a:rPr lang="en-US" sz="2000" b="1" dirty="0">
                <a:solidFill>
                  <a:srgbClr val="FFFFFF"/>
                </a:solidFill>
                <a:ea typeface="+mj-lt"/>
                <a:cs typeface="+mj-lt"/>
              </a:rPr>
              <a:t> </a:t>
            </a:r>
            <a:r>
              <a:rPr lang="en-US" sz="2000" b="1" dirty="0">
                <a:solidFill>
                  <a:srgbClr val="F2C249"/>
                </a:solidFill>
                <a:ea typeface="+mj-lt"/>
                <a:cs typeface="+mj-lt"/>
              </a:rPr>
              <a:t>26</a:t>
            </a:r>
            <a:r>
              <a:rPr lang="en-US" sz="2000" dirty="0">
                <a:ea typeface="+mj-lt"/>
                <a:cs typeface="+mj-lt"/>
              </a:rPr>
              <a:t> </a:t>
            </a:r>
            <a:r>
              <a:rPr lang="en-US" sz="2000" dirty="0" err="1">
                <a:ea typeface="+mj-lt"/>
                <a:cs typeface="+mj-lt"/>
              </a:rPr>
              <a:t>Maisons</a:t>
            </a:r>
            <a:r>
              <a:rPr lang="en-US" sz="2000" dirty="0">
                <a:ea typeface="+mj-lt"/>
                <a:cs typeface="+mj-lt"/>
              </a:rPr>
              <a:t> and Businesses </a:t>
            </a:r>
            <a:endParaRPr lang="en-US" sz="2000" dirty="0"/>
          </a:p>
          <a:p>
            <a:pPr>
              <a:buFont typeface="Arial"/>
            </a:pPr>
            <a:endParaRPr lang="en-US" sz="2000" dirty="0">
              <a:ea typeface="+mj-lt"/>
              <a:cs typeface="+mj-lt"/>
            </a:endParaRPr>
          </a:p>
          <a:p>
            <a:pPr>
              <a:buFont typeface="Arial"/>
            </a:pPr>
            <a:r>
              <a:rPr lang="en-US" sz="2000" b="1" dirty="0">
                <a:solidFill>
                  <a:srgbClr val="FFFFFF"/>
                </a:solidFill>
                <a:ea typeface="+mj-lt"/>
                <a:cs typeface="+mj-lt"/>
              </a:rPr>
              <a:t> </a:t>
            </a:r>
            <a:r>
              <a:rPr lang="en-US" sz="2000" b="1" dirty="0">
                <a:solidFill>
                  <a:srgbClr val="F2C249"/>
                </a:solidFill>
                <a:ea typeface="+mj-lt"/>
                <a:cs typeface="+mj-lt"/>
              </a:rPr>
              <a:t>4</a:t>
            </a:r>
            <a:r>
              <a:rPr lang="en-US" sz="2000" dirty="0">
                <a:ea typeface="+mj-lt"/>
                <a:cs typeface="+mj-lt"/>
              </a:rPr>
              <a:t> Business Areas (Jewelry, Watchmaking, </a:t>
            </a:r>
            <a:br>
              <a:rPr lang="en-US" sz="2000" dirty="0">
                <a:ea typeface="+mj-lt"/>
                <a:cs typeface="+mj-lt"/>
              </a:rPr>
            </a:br>
            <a:r>
              <a:rPr lang="en-US" sz="2000" dirty="0">
                <a:ea typeface="+mj-lt"/>
                <a:cs typeface="+mj-lt"/>
              </a:rPr>
              <a:t>Online Distribution and Fashion &amp; Accessories)</a:t>
            </a:r>
          </a:p>
          <a:p>
            <a:pPr marL="0" indent="0">
              <a:buNone/>
            </a:pPr>
            <a:endParaRPr lang="en-US" sz="2400" dirty="0"/>
          </a:p>
          <a:p>
            <a:pPr>
              <a:buFont typeface="Arial"/>
            </a:pPr>
            <a:r>
              <a:rPr lang="en-US" sz="2000" b="1" dirty="0">
                <a:solidFill>
                  <a:srgbClr val="F2C249"/>
                </a:solidFill>
                <a:ea typeface="+mj-lt"/>
                <a:cs typeface="+mj-lt"/>
              </a:rPr>
              <a:t> 2 297</a:t>
            </a:r>
            <a:r>
              <a:rPr lang="en-US" sz="2000" dirty="0">
                <a:ea typeface="+mj-lt"/>
                <a:cs typeface="+mj-lt"/>
              </a:rPr>
              <a:t> </a:t>
            </a:r>
            <a:r>
              <a:rPr lang="en-US" sz="2000" dirty="0" err="1">
                <a:ea typeface="+mj-lt"/>
                <a:cs typeface="+mj-lt"/>
              </a:rPr>
              <a:t>Monobrand</a:t>
            </a:r>
            <a:r>
              <a:rPr lang="en-US" sz="2000" dirty="0">
                <a:ea typeface="+mj-lt"/>
                <a:cs typeface="+mj-lt"/>
              </a:rPr>
              <a:t> Boutiques</a:t>
            </a:r>
          </a:p>
          <a:p>
            <a:pPr>
              <a:buFont typeface="Arial"/>
              <a:buChar char="•"/>
            </a:pPr>
            <a:endParaRPr lang="en-US" sz="2000" dirty="0">
              <a:ea typeface="+mj-lt"/>
              <a:cs typeface="+mj-lt"/>
            </a:endParaRPr>
          </a:p>
          <a:p>
            <a:pPr>
              <a:buFont typeface="Arial"/>
              <a:buChar char="•"/>
            </a:pPr>
            <a:r>
              <a:rPr lang="en-US" sz="2000" b="1" dirty="0">
                <a:ea typeface="+mj-lt"/>
                <a:cs typeface="+mj-lt"/>
              </a:rPr>
              <a:t> </a:t>
            </a:r>
            <a:r>
              <a:rPr lang="en-US" sz="2000" b="1" dirty="0">
                <a:solidFill>
                  <a:srgbClr val="F2C249"/>
                </a:solidFill>
                <a:ea typeface="+mj-lt"/>
                <a:cs typeface="+mj-lt"/>
              </a:rPr>
              <a:t>35 000+</a:t>
            </a:r>
            <a:r>
              <a:rPr lang="en-US" sz="2000" dirty="0">
                <a:ea typeface="+mj-lt"/>
                <a:cs typeface="+mj-lt"/>
              </a:rPr>
              <a:t> Colleagues across more than </a:t>
            </a:r>
            <a:r>
              <a:rPr lang="en-US" sz="2000" b="1" dirty="0">
                <a:solidFill>
                  <a:srgbClr val="F2C249"/>
                </a:solidFill>
                <a:ea typeface="+mj-lt"/>
                <a:cs typeface="+mj-lt"/>
              </a:rPr>
              <a:t>130</a:t>
            </a:r>
            <a:r>
              <a:rPr lang="en-US" sz="2000" dirty="0">
                <a:ea typeface="+mj-lt"/>
                <a:cs typeface="+mj-lt"/>
              </a:rPr>
              <a:t> countries</a:t>
            </a:r>
          </a:p>
          <a:p>
            <a:pPr>
              <a:buFont typeface="Arial"/>
              <a:buChar char="•"/>
            </a:pPr>
            <a:endParaRPr lang="en-US" sz="2400" dirty="0"/>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420429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8980D29-89F4-32C4-064A-2BCAEABB7F59}"/>
              </a:ext>
            </a:extLst>
          </p:cNvPr>
          <p:cNvSpPr>
            <a:spLocks noGrp="1"/>
          </p:cNvSpPr>
          <p:nvPr>
            <p:ph type="title"/>
          </p:nvPr>
        </p:nvSpPr>
        <p:spPr>
          <a:xfrm>
            <a:off x="838200" y="365125"/>
            <a:ext cx="10515600" cy="1325563"/>
          </a:xfrm>
        </p:spPr>
        <p:txBody>
          <a:bodyPr/>
          <a:lstStyle/>
          <a:p>
            <a:r>
              <a:rPr lang="en-US" dirty="0"/>
              <a:t>Richemont Group – </a:t>
            </a:r>
            <a:r>
              <a:rPr lang="en-US" dirty="0">
                <a:solidFill>
                  <a:srgbClr val="ECB64F"/>
                </a:solidFill>
              </a:rPr>
              <a:t>Our organization</a:t>
            </a:r>
          </a:p>
        </p:txBody>
      </p:sp>
      <p:pic>
        <p:nvPicPr>
          <p:cNvPr id="9" name="Picture 13" descr="Shape, circle&#10;&#10;Description automatically generated">
            <a:extLst>
              <a:ext uri="{FF2B5EF4-FFF2-40B4-BE49-F238E27FC236}">
                <a16:creationId xmlns:a16="http://schemas.microsoft.com/office/drawing/2014/main" id="{AA3B72E0-8343-6C2F-3289-F9915C87AA02}"/>
              </a:ext>
            </a:extLst>
          </p:cNvPr>
          <p:cNvPicPr>
            <a:picLocks noChangeAspect="1"/>
          </p:cNvPicPr>
          <p:nvPr/>
        </p:nvPicPr>
        <p:blipFill>
          <a:blip r:embed="rId3"/>
          <a:stretch>
            <a:fillRect/>
          </a:stretch>
        </p:blipFill>
        <p:spPr>
          <a:xfrm>
            <a:off x="3677668" y="1543517"/>
            <a:ext cx="4837797" cy="4864059"/>
          </a:xfrm>
          <a:prstGeom prst="rect">
            <a:avLst/>
          </a:prstGeom>
        </p:spPr>
      </p:pic>
      <p:cxnSp>
        <p:nvCxnSpPr>
          <p:cNvPr id="10" name="Straight Connector 9">
            <a:extLst>
              <a:ext uri="{FF2B5EF4-FFF2-40B4-BE49-F238E27FC236}">
                <a16:creationId xmlns:a16="http://schemas.microsoft.com/office/drawing/2014/main" id="{24F88FCE-E87A-D94F-5D99-693C412E199C}"/>
              </a:ext>
            </a:extLst>
          </p:cNvPr>
          <p:cNvCxnSpPr>
            <a:cxnSpLocks/>
          </p:cNvCxnSpPr>
          <p:nvPr/>
        </p:nvCxnSpPr>
        <p:spPr>
          <a:xfrm>
            <a:off x="6435222" y="2843104"/>
            <a:ext cx="247442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FAC6C67-2DDF-9950-930F-55E5345D316C}"/>
              </a:ext>
            </a:extLst>
          </p:cNvPr>
          <p:cNvCxnSpPr>
            <a:cxnSpLocks/>
          </p:cNvCxnSpPr>
          <p:nvPr/>
        </p:nvCxnSpPr>
        <p:spPr>
          <a:xfrm>
            <a:off x="3136623" y="4349498"/>
            <a:ext cx="154967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6FBA5-2548-7A19-CC2A-DE5AF785EC18}"/>
              </a:ext>
            </a:extLst>
          </p:cNvPr>
          <p:cNvCxnSpPr>
            <a:cxnSpLocks/>
          </p:cNvCxnSpPr>
          <p:nvPr/>
        </p:nvCxnSpPr>
        <p:spPr>
          <a:xfrm>
            <a:off x="7405558" y="4508298"/>
            <a:ext cx="15377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F6327D5-D206-9B99-998B-D4946102A27B}"/>
              </a:ext>
            </a:extLst>
          </p:cNvPr>
          <p:cNvSpPr txBox="1"/>
          <p:nvPr/>
        </p:nvSpPr>
        <p:spPr>
          <a:xfrm>
            <a:off x="9009917" y="4349498"/>
            <a:ext cx="2474421" cy="738664"/>
          </a:xfrm>
          <a:prstGeom prst="rect">
            <a:avLst/>
          </a:prstGeom>
          <a:noFill/>
        </p:spPr>
        <p:txBody>
          <a:bodyPr wrap="square" rtlCol="0">
            <a:spAutoFit/>
          </a:bodyPr>
          <a:lstStyle/>
          <a:p>
            <a:r>
              <a:rPr lang="en-US" sz="1400">
                <a:solidFill>
                  <a:schemeClr val="bg1"/>
                </a:solidFill>
              </a:rPr>
              <a:t>In charge of creation, manufacturing and customer services. </a:t>
            </a:r>
          </a:p>
        </p:txBody>
      </p:sp>
      <p:sp>
        <p:nvSpPr>
          <p:cNvPr id="15" name="TextBox 14">
            <a:extLst>
              <a:ext uri="{FF2B5EF4-FFF2-40B4-BE49-F238E27FC236}">
                <a16:creationId xmlns:a16="http://schemas.microsoft.com/office/drawing/2014/main" id="{A694B4CD-D7B8-4FE8-674C-8B3850FB6F6B}"/>
              </a:ext>
            </a:extLst>
          </p:cNvPr>
          <p:cNvSpPr txBox="1"/>
          <p:nvPr/>
        </p:nvSpPr>
        <p:spPr>
          <a:xfrm>
            <a:off x="662202" y="4201848"/>
            <a:ext cx="2474421" cy="738664"/>
          </a:xfrm>
          <a:prstGeom prst="rect">
            <a:avLst/>
          </a:prstGeom>
          <a:noFill/>
        </p:spPr>
        <p:txBody>
          <a:bodyPr wrap="square" rtlCol="0">
            <a:spAutoFit/>
          </a:bodyPr>
          <a:lstStyle/>
          <a:p>
            <a:pPr algn="r"/>
            <a:r>
              <a:rPr lang="en-US" sz="1400">
                <a:solidFill>
                  <a:schemeClr val="bg1"/>
                </a:solidFill>
              </a:rPr>
              <a:t>Provide tools, support teams and development initiatives to our Maisons. </a:t>
            </a:r>
          </a:p>
        </p:txBody>
      </p:sp>
      <p:sp>
        <p:nvSpPr>
          <p:cNvPr id="16" name="TextBox 15">
            <a:extLst>
              <a:ext uri="{FF2B5EF4-FFF2-40B4-BE49-F238E27FC236}">
                <a16:creationId xmlns:a16="http://schemas.microsoft.com/office/drawing/2014/main" id="{2909453D-F405-5B9F-02F0-0A9F42BE87E3}"/>
              </a:ext>
            </a:extLst>
          </p:cNvPr>
          <p:cNvSpPr txBox="1"/>
          <p:nvPr/>
        </p:nvSpPr>
        <p:spPr>
          <a:xfrm>
            <a:off x="9009917" y="2700188"/>
            <a:ext cx="2474421" cy="954107"/>
          </a:xfrm>
          <a:prstGeom prst="rect">
            <a:avLst/>
          </a:prstGeom>
          <a:noFill/>
        </p:spPr>
        <p:txBody>
          <a:bodyPr wrap="square" rtlCol="0">
            <a:spAutoFit/>
          </a:bodyPr>
          <a:lstStyle/>
          <a:p>
            <a:r>
              <a:rPr lang="en-US" sz="1400">
                <a:solidFill>
                  <a:schemeClr val="bg1"/>
                </a:solidFill>
              </a:rPr>
              <a:t>Operating behind the scenes, linking all central and regional support to our </a:t>
            </a:r>
            <a:r>
              <a:rPr lang="en-US" sz="1400" err="1">
                <a:solidFill>
                  <a:schemeClr val="bg1"/>
                </a:solidFill>
              </a:rPr>
              <a:t>Maisons</a:t>
            </a:r>
            <a:r>
              <a:rPr lang="en-US" sz="1400">
                <a:solidFill>
                  <a:schemeClr val="bg1"/>
                </a:solidFill>
              </a:rPr>
              <a:t>.</a:t>
            </a:r>
          </a:p>
        </p:txBody>
      </p:sp>
    </p:spTree>
    <p:extLst>
      <p:ext uri="{BB962C8B-B14F-4D97-AF65-F5344CB8AC3E}">
        <p14:creationId xmlns:p14="http://schemas.microsoft.com/office/powerpoint/2010/main" val="313102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9BBDC159-8023-C6EB-E465-1781055FFB0E}"/>
              </a:ext>
            </a:extLst>
          </p:cNvPr>
          <p:cNvGraphicFramePr/>
          <p:nvPr>
            <p:extLst>
              <p:ext uri="{D42A27DB-BD31-4B8C-83A1-F6EECF244321}">
                <p14:modId xmlns:p14="http://schemas.microsoft.com/office/powerpoint/2010/main" val="1010411763"/>
              </p:ext>
            </p:extLst>
          </p:nvPr>
        </p:nvGraphicFramePr>
        <p:xfrm>
          <a:off x="1146875" y="1392451"/>
          <a:ext cx="9794928" cy="513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A48A912F-3FE7-19FD-334A-0A6059EC00CA}"/>
              </a:ext>
            </a:extLst>
          </p:cNvPr>
          <p:cNvSpPr>
            <a:spLocks noGrp="1"/>
          </p:cNvSpPr>
          <p:nvPr>
            <p:ph idx="1"/>
          </p:nvPr>
        </p:nvSpPr>
        <p:spPr>
          <a:xfrm>
            <a:off x="901323" y="1428844"/>
            <a:ext cx="2682135" cy="1289170"/>
          </a:xfrm>
        </p:spPr>
        <p:txBody>
          <a:bodyPr vert="horz" lIns="91440" tIns="45720" rIns="91440" bIns="45720" rtlCol="0" anchor="t">
            <a:noAutofit/>
          </a:bodyPr>
          <a:lstStyle/>
          <a:p>
            <a:pPr marL="0" indent="0">
              <a:buNone/>
            </a:pPr>
            <a:r>
              <a:rPr lang="en-US" sz="2000" dirty="0"/>
              <a:t>How much risk is associated with the entire lifecycle of this product?</a:t>
            </a:r>
            <a:endParaRPr lang="en-US" dirty="0"/>
          </a:p>
        </p:txBody>
      </p:sp>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lstStyle/>
          <a:p>
            <a:r>
              <a:rPr lang="en-US" dirty="0"/>
              <a:t>Watchmaking –</a:t>
            </a:r>
            <a:r>
              <a:rPr lang="en-US" dirty="0">
                <a:solidFill>
                  <a:srgbClr val="FFD466"/>
                </a:solidFill>
              </a:rPr>
              <a:t> </a:t>
            </a:r>
            <a:r>
              <a:rPr lang="en-US" dirty="0">
                <a:solidFill>
                  <a:srgbClr val="ECB64F"/>
                </a:solidFill>
              </a:rPr>
              <a:t>From R&amp;I to Sales</a:t>
            </a:r>
            <a:endParaRPr lang="en-US" sz="3200" dirty="0">
              <a:solidFill>
                <a:srgbClr val="ECB64F"/>
              </a:solidFill>
            </a:endParaRPr>
          </a:p>
        </p:txBody>
      </p:sp>
      <p:pic>
        <p:nvPicPr>
          <p:cNvPr id="16" name="Picture 15">
            <a:extLst>
              <a:ext uri="{FF2B5EF4-FFF2-40B4-BE49-F238E27FC236}">
                <a16:creationId xmlns:a16="http://schemas.microsoft.com/office/drawing/2014/main" id="{6A874C63-409A-DC3D-E350-3390252A86CF}"/>
              </a:ext>
            </a:extLst>
          </p:cNvPr>
          <p:cNvPicPr>
            <a:picLocks noChangeAspect="1"/>
          </p:cNvPicPr>
          <p:nvPr/>
        </p:nvPicPr>
        <p:blipFill>
          <a:blip r:embed="rId8"/>
          <a:stretch>
            <a:fillRect/>
          </a:stretch>
        </p:blipFill>
        <p:spPr>
          <a:xfrm>
            <a:off x="4696491" y="2474588"/>
            <a:ext cx="2601776" cy="3077023"/>
          </a:xfrm>
          <a:prstGeom prst="rect">
            <a:avLst/>
          </a:prstGeom>
          <a:ln>
            <a:noFill/>
          </a:ln>
        </p:spPr>
      </p:pic>
    </p:spTree>
    <p:extLst>
      <p:ext uri="{BB962C8B-B14F-4D97-AF65-F5344CB8AC3E}">
        <p14:creationId xmlns:p14="http://schemas.microsoft.com/office/powerpoint/2010/main" val="242363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9BBDC159-8023-C6EB-E465-1781055FFB0E}"/>
              </a:ext>
            </a:extLst>
          </p:cNvPr>
          <p:cNvGraphicFramePr/>
          <p:nvPr>
            <p:extLst>
              <p:ext uri="{D42A27DB-BD31-4B8C-83A1-F6EECF244321}">
                <p14:modId xmlns:p14="http://schemas.microsoft.com/office/powerpoint/2010/main" val="4097463370"/>
              </p:ext>
            </p:extLst>
          </p:nvPr>
        </p:nvGraphicFramePr>
        <p:xfrm>
          <a:off x="1146875" y="1392451"/>
          <a:ext cx="9794928" cy="513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A48A912F-3FE7-19FD-334A-0A6059EC00CA}"/>
              </a:ext>
            </a:extLst>
          </p:cNvPr>
          <p:cNvSpPr>
            <a:spLocks noGrp="1"/>
          </p:cNvSpPr>
          <p:nvPr>
            <p:ph idx="1"/>
          </p:nvPr>
        </p:nvSpPr>
        <p:spPr>
          <a:xfrm>
            <a:off x="901324" y="1428844"/>
            <a:ext cx="2743919" cy="623074"/>
          </a:xfrm>
        </p:spPr>
        <p:txBody>
          <a:bodyPr vert="horz" lIns="91440" tIns="45720" rIns="91440" bIns="45720" rtlCol="0" anchor="t">
            <a:noAutofit/>
          </a:bodyPr>
          <a:lstStyle/>
          <a:p>
            <a:pPr marL="0" indent="0">
              <a:buNone/>
            </a:pPr>
            <a:r>
              <a:rPr lang="en-US" sz="2000" dirty="0"/>
              <a:t>How much risk is associated with the entire lifecycle of this product?</a:t>
            </a:r>
            <a:endParaRPr lang="en-US" dirty="0"/>
          </a:p>
        </p:txBody>
      </p:sp>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lstStyle/>
          <a:p>
            <a:r>
              <a:rPr lang="en-US" dirty="0"/>
              <a:t>Watchmaking –</a:t>
            </a:r>
            <a:r>
              <a:rPr lang="en-US" dirty="0">
                <a:solidFill>
                  <a:srgbClr val="FFD466"/>
                </a:solidFill>
              </a:rPr>
              <a:t> </a:t>
            </a:r>
            <a:r>
              <a:rPr lang="en-US" dirty="0">
                <a:solidFill>
                  <a:srgbClr val="ECB64F"/>
                </a:solidFill>
              </a:rPr>
              <a:t>From R&amp;I to Sales</a:t>
            </a:r>
            <a:endParaRPr lang="en-US" sz="3200" dirty="0">
              <a:solidFill>
                <a:srgbClr val="ECB64F"/>
              </a:solidFill>
            </a:endParaRPr>
          </a:p>
        </p:txBody>
      </p:sp>
      <p:pic>
        <p:nvPicPr>
          <p:cNvPr id="16" name="Picture 15">
            <a:extLst>
              <a:ext uri="{FF2B5EF4-FFF2-40B4-BE49-F238E27FC236}">
                <a16:creationId xmlns:a16="http://schemas.microsoft.com/office/drawing/2014/main" id="{6A874C63-409A-DC3D-E350-3390252A86CF}"/>
              </a:ext>
            </a:extLst>
          </p:cNvPr>
          <p:cNvPicPr>
            <a:picLocks noChangeAspect="1"/>
          </p:cNvPicPr>
          <p:nvPr/>
        </p:nvPicPr>
        <p:blipFill>
          <a:blip r:embed="rId8"/>
          <a:stretch>
            <a:fillRect/>
          </a:stretch>
        </p:blipFill>
        <p:spPr>
          <a:xfrm>
            <a:off x="4696491" y="2474588"/>
            <a:ext cx="2601776" cy="3077023"/>
          </a:xfrm>
          <a:prstGeom prst="rect">
            <a:avLst/>
          </a:prstGeom>
          <a:ln>
            <a:noFill/>
          </a:ln>
        </p:spPr>
      </p:pic>
    </p:spTree>
    <p:extLst>
      <p:ext uri="{BB962C8B-B14F-4D97-AF65-F5344CB8AC3E}">
        <p14:creationId xmlns:p14="http://schemas.microsoft.com/office/powerpoint/2010/main" val="43823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9BBDC159-8023-C6EB-E465-1781055FFB0E}"/>
              </a:ext>
            </a:extLst>
          </p:cNvPr>
          <p:cNvGraphicFramePr/>
          <p:nvPr>
            <p:extLst>
              <p:ext uri="{D42A27DB-BD31-4B8C-83A1-F6EECF244321}">
                <p14:modId xmlns:p14="http://schemas.microsoft.com/office/powerpoint/2010/main" val="1408308646"/>
              </p:ext>
            </p:extLst>
          </p:nvPr>
        </p:nvGraphicFramePr>
        <p:xfrm>
          <a:off x="1146875" y="1392451"/>
          <a:ext cx="9794928" cy="513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A48A912F-3FE7-19FD-334A-0A6059EC00CA}"/>
              </a:ext>
            </a:extLst>
          </p:cNvPr>
          <p:cNvSpPr>
            <a:spLocks noGrp="1"/>
          </p:cNvSpPr>
          <p:nvPr>
            <p:ph idx="1"/>
          </p:nvPr>
        </p:nvSpPr>
        <p:spPr>
          <a:xfrm>
            <a:off x="901324" y="1428844"/>
            <a:ext cx="2743919" cy="623074"/>
          </a:xfrm>
        </p:spPr>
        <p:txBody>
          <a:bodyPr vert="horz" lIns="91440" tIns="45720" rIns="91440" bIns="45720" rtlCol="0" anchor="t">
            <a:noAutofit/>
          </a:bodyPr>
          <a:lstStyle/>
          <a:p>
            <a:pPr marL="0" indent="0">
              <a:buNone/>
            </a:pPr>
            <a:r>
              <a:rPr lang="en-US" sz="2000" dirty="0"/>
              <a:t>How much risk is associated with the entire lifecycle of this product?</a:t>
            </a:r>
            <a:endParaRPr lang="en-US" dirty="0"/>
          </a:p>
        </p:txBody>
      </p:sp>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lstStyle/>
          <a:p>
            <a:r>
              <a:rPr lang="en-US" dirty="0"/>
              <a:t>Watchmaking –</a:t>
            </a:r>
            <a:r>
              <a:rPr lang="en-US" dirty="0">
                <a:solidFill>
                  <a:srgbClr val="FFD466"/>
                </a:solidFill>
              </a:rPr>
              <a:t> </a:t>
            </a:r>
            <a:r>
              <a:rPr lang="en-US" dirty="0">
                <a:solidFill>
                  <a:srgbClr val="ECB64F"/>
                </a:solidFill>
              </a:rPr>
              <a:t>From R&amp;I to Sales</a:t>
            </a:r>
            <a:endParaRPr lang="en-US" sz="3200" dirty="0">
              <a:solidFill>
                <a:srgbClr val="ECB64F"/>
              </a:solidFill>
            </a:endParaRPr>
          </a:p>
        </p:txBody>
      </p:sp>
      <p:pic>
        <p:nvPicPr>
          <p:cNvPr id="16" name="Picture 15">
            <a:extLst>
              <a:ext uri="{FF2B5EF4-FFF2-40B4-BE49-F238E27FC236}">
                <a16:creationId xmlns:a16="http://schemas.microsoft.com/office/drawing/2014/main" id="{6A874C63-409A-DC3D-E350-3390252A86CF}"/>
              </a:ext>
            </a:extLst>
          </p:cNvPr>
          <p:cNvPicPr>
            <a:picLocks noChangeAspect="1"/>
          </p:cNvPicPr>
          <p:nvPr/>
        </p:nvPicPr>
        <p:blipFill>
          <a:blip r:embed="rId8"/>
          <a:stretch>
            <a:fillRect/>
          </a:stretch>
        </p:blipFill>
        <p:spPr>
          <a:xfrm>
            <a:off x="4696491" y="2474588"/>
            <a:ext cx="2601776" cy="3077023"/>
          </a:xfrm>
          <a:prstGeom prst="rect">
            <a:avLst/>
          </a:prstGeom>
          <a:ln>
            <a:noFill/>
          </a:ln>
        </p:spPr>
      </p:pic>
    </p:spTree>
    <p:extLst>
      <p:ext uri="{BB962C8B-B14F-4D97-AF65-F5344CB8AC3E}">
        <p14:creationId xmlns:p14="http://schemas.microsoft.com/office/powerpoint/2010/main" val="346083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5D9304A7-F828-96E2-FCE0-7B032EBA2BEB}"/>
              </a:ext>
            </a:extLst>
          </p:cNvPr>
          <p:cNvSpPr txBox="1">
            <a:spLocks/>
          </p:cNvSpPr>
          <p:nvPr/>
        </p:nvSpPr>
        <p:spPr>
          <a:xfrm>
            <a:off x="6506609" y="1871664"/>
            <a:ext cx="4784066" cy="623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Office scenarios</a:t>
            </a:r>
          </a:p>
          <a:p>
            <a:pPr marL="0" indent="0">
              <a:buFont typeface="Arial" panose="020B0604020202020204" pitchFamily="34" charset="0"/>
              <a:buNone/>
            </a:pPr>
            <a:endParaRPr lang="en-US" sz="2000" dirty="0"/>
          </a:p>
          <a:p>
            <a:pPr>
              <a:buFont typeface="Courier New" panose="02070309020205020404" pitchFamily="49" charset="0"/>
              <a:buChar char="o"/>
            </a:pPr>
            <a:r>
              <a:rPr lang="en-US" sz="2000" dirty="0"/>
              <a:t>Loss of confidentiality of Intellectual Property</a:t>
            </a:r>
          </a:p>
          <a:p>
            <a:pPr>
              <a:buFont typeface="Courier New" panose="02070309020205020404" pitchFamily="49" charset="0"/>
              <a:buChar char="o"/>
            </a:pPr>
            <a:r>
              <a:rPr lang="en-US" sz="2000" dirty="0"/>
              <a:t>Loss of confidentiality of employee personal data</a:t>
            </a:r>
          </a:p>
          <a:p>
            <a:pPr>
              <a:buFont typeface="Courier New" panose="02070309020205020404" pitchFamily="49" charset="0"/>
              <a:buChar char="o"/>
            </a:pPr>
            <a:r>
              <a:rPr lang="en-US" sz="2000" dirty="0"/>
              <a:t>Loss of integrity of financial data</a:t>
            </a:r>
          </a:p>
        </p:txBody>
      </p:sp>
      <p:sp>
        <p:nvSpPr>
          <p:cNvPr id="9" name="Title 1">
            <a:extLst>
              <a:ext uri="{FF2B5EF4-FFF2-40B4-BE49-F238E27FC236}">
                <a16:creationId xmlns:a16="http://schemas.microsoft.com/office/drawing/2014/main" id="{89B46142-6E80-0C02-E06D-CDFE77D46C68}"/>
              </a:ext>
            </a:extLst>
          </p:cNvPr>
          <p:cNvSpPr>
            <a:spLocks noGrp="1"/>
          </p:cNvSpPr>
          <p:nvPr>
            <p:ph type="title"/>
          </p:nvPr>
        </p:nvSpPr>
        <p:spPr>
          <a:xfrm>
            <a:off x="838200" y="365125"/>
            <a:ext cx="10515600" cy="1325563"/>
          </a:xfrm>
        </p:spPr>
        <p:txBody>
          <a:bodyPr>
            <a:normAutofit/>
          </a:bodyPr>
          <a:lstStyle/>
          <a:p>
            <a:r>
              <a:rPr lang="en-US" dirty="0"/>
              <a:t>Manuf. use case – </a:t>
            </a:r>
            <a:r>
              <a:rPr lang="en-US" dirty="0">
                <a:solidFill>
                  <a:srgbClr val="ECB64F"/>
                </a:solidFill>
              </a:rPr>
              <a:t>Scenario scoping</a:t>
            </a:r>
          </a:p>
        </p:txBody>
      </p:sp>
      <p:cxnSp>
        <p:nvCxnSpPr>
          <p:cNvPr id="14" name="Straight Connector 13">
            <a:extLst>
              <a:ext uri="{FF2B5EF4-FFF2-40B4-BE49-F238E27FC236}">
                <a16:creationId xmlns:a16="http://schemas.microsoft.com/office/drawing/2014/main" id="{FFB4BC0C-3024-9B45-25A9-AAF7940662D4}"/>
              </a:ext>
            </a:extLst>
          </p:cNvPr>
          <p:cNvCxnSpPr>
            <a:cxnSpLocks/>
          </p:cNvCxnSpPr>
          <p:nvPr/>
        </p:nvCxnSpPr>
        <p:spPr>
          <a:xfrm>
            <a:off x="6029094" y="1860818"/>
            <a:ext cx="0" cy="34917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99D3FBAF-46B2-76B2-8004-EDFFAB5DDBB6}"/>
              </a:ext>
            </a:extLst>
          </p:cNvPr>
          <p:cNvSpPr txBox="1">
            <a:spLocks/>
          </p:cNvSpPr>
          <p:nvPr/>
        </p:nvSpPr>
        <p:spPr>
          <a:xfrm>
            <a:off x="901324" y="1871664"/>
            <a:ext cx="4979505" cy="623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Shop floor scenarios</a:t>
            </a:r>
          </a:p>
          <a:p>
            <a:pPr marL="0" indent="0">
              <a:buFont typeface="Arial" panose="020B0604020202020204" pitchFamily="34" charset="0"/>
              <a:buNone/>
            </a:pPr>
            <a:endParaRPr lang="en-US" sz="2000" b="1" dirty="0"/>
          </a:p>
          <a:p>
            <a:pPr>
              <a:buFont typeface="Courier New" panose="02070309020205020404" pitchFamily="49" charset="0"/>
              <a:buChar char="o"/>
            </a:pPr>
            <a:r>
              <a:rPr lang="en-US" sz="2000" dirty="0"/>
              <a:t>Partial/ Full loss of availability of the manufacturing lines</a:t>
            </a:r>
          </a:p>
          <a:p>
            <a:pPr>
              <a:buFont typeface="Courier New" panose="02070309020205020404" pitchFamily="49" charset="0"/>
              <a:buChar char="o"/>
            </a:pPr>
            <a:r>
              <a:rPr lang="en-US" sz="2000" dirty="0"/>
              <a:t>Loss of availability of Intellectual Property systems</a:t>
            </a:r>
          </a:p>
          <a:p>
            <a:pPr>
              <a:buFontTx/>
              <a:buChar char="-"/>
            </a:pPr>
            <a:endParaRPr lang="en-US" dirty="0"/>
          </a:p>
        </p:txBody>
      </p:sp>
    </p:spTree>
    <p:extLst>
      <p:ext uri="{BB962C8B-B14F-4D97-AF65-F5344CB8AC3E}">
        <p14:creationId xmlns:p14="http://schemas.microsoft.com/office/powerpoint/2010/main" val="334514063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IR2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Draft1" id="{5806300F-522B-4697-818B-3D8765C532D3}" vid="{13CD32E5-3344-4840-B7C4-968238E1D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21d168a-5ccf-4f75-b2ef-1ec1d993e5b0" xsi:nil="true"/>
    <lcf76f155ced4ddcb4097134ff3c332f xmlns="6c349806-5e56-406e-a1c3-d058bf669b4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266C032793F448964A81BD0EF37DE6" ma:contentTypeVersion="17" ma:contentTypeDescription="Create a new document." ma:contentTypeScope="" ma:versionID="25d2bc3dc0100b42b1b43219d60ac2fa">
  <xsd:schema xmlns:xsd="http://www.w3.org/2001/XMLSchema" xmlns:xs="http://www.w3.org/2001/XMLSchema" xmlns:p="http://schemas.microsoft.com/office/2006/metadata/properties" xmlns:ns2="6c349806-5e56-406e-a1c3-d058bf669b4a" xmlns:ns3="321d168a-5ccf-4f75-b2ef-1ec1d993e5b0" targetNamespace="http://schemas.microsoft.com/office/2006/metadata/properties" ma:root="true" ma:fieldsID="c1d6597b95dca38407627499261fff64" ns2:_="" ns3:_="">
    <xsd:import namespace="6c349806-5e56-406e-a1c3-d058bf669b4a"/>
    <xsd:import namespace="321d168a-5ccf-4f75-b2ef-1ec1d993e5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349806-5e56-406e-a1c3-d058bf669b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0b4256-1d99-4aa0-bb2f-af81be7c9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1d168a-5ccf-4f75-b2ef-1ec1d993e5b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ce4630e-cd6b-48f9-9ded-36dd7202141f}" ma:internalName="TaxCatchAll" ma:showField="CatchAllData" ma:web="321d168a-5ccf-4f75-b2ef-1ec1d993e5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CBFC47-1CC1-48EE-B4A8-45123E02DD66}">
  <ds:schemaRefs>
    <ds:schemaRef ds:uri="http://purl.org/dc/dcmitype/"/>
    <ds:schemaRef ds:uri="http://purl.org/dc/elements/1.1/"/>
    <ds:schemaRef ds:uri="http://schemas.microsoft.com/office/2006/documentManagement/types"/>
    <ds:schemaRef ds:uri="http://schemas.openxmlformats.org/package/2006/metadata/core-properties"/>
    <ds:schemaRef ds:uri="321d168a-5ccf-4f75-b2ef-1ec1d993e5b0"/>
    <ds:schemaRef ds:uri="http://purl.org/dc/terms/"/>
    <ds:schemaRef ds:uri="http://www.w3.org/XML/1998/namespace"/>
    <ds:schemaRef ds:uri="http://schemas.microsoft.com/office/2006/metadata/properties"/>
    <ds:schemaRef ds:uri="http://schemas.microsoft.com/office/infopath/2007/PartnerControls"/>
    <ds:schemaRef ds:uri="6c349806-5e56-406e-a1c3-d058bf669b4a"/>
  </ds:schemaRefs>
</ds:datastoreItem>
</file>

<file path=customXml/itemProps2.xml><?xml version="1.0" encoding="utf-8"?>
<ds:datastoreItem xmlns:ds="http://schemas.openxmlformats.org/officeDocument/2006/customXml" ds:itemID="{2F4BE8F7-7EEA-4E10-BEB1-5B344B4B8501}">
  <ds:schemaRefs>
    <ds:schemaRef ds:uri="http://schemas.microsoft.com/sharepoint/v3/contenttype/forms"/>
  </ds:schemaRefs>
</ds:datastoreItem>
</file>

<file path=customXml/itemProps3.xml><?xml version="1.0" encoding="utf-8"?>
<ds:datastoreItem xmlns:ds="http://schemas.openxmlformats.org/officeDocument/2006/customXml" ds:itemID="{AEE1E1EF-58B9-4C9C-B7D4-1C816D198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349806-5e56-406e-a1c3-d058bf669b4a"/>
    <ds:schemaRef ds:uri="321d168a-5ccf-4f75-b2ef-1ec1d993e5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2029</TotalTime>
  <Words>3929</Words>
  <Application>Microsoft Macintosh PowerPoint</Application>
  <PresentationFormat>Widescreen</PresentationFormat>
  <Paragraphs>549</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Tw Cen MT</vt:lpstr>
      <vt:lpstr>Montserrat</vt:lpstr>
      <vt:lpstr>Courier New</vt:lpstr>
      <vt:lpstr>Arial</vt:lpstr>
      <vt:lpstr>Office Theme</vt:lpstr>
      <vt:lpstr>A LUXURY WATCHMAKING USE CASE</vt:lpstr>
      <vt:lpstr>Presentation - Disclaimer</vt:lpstr>
      <vt:lpstr>Today’s Agenda</vt:lpstr>
      <vt:lpstr>Richemont Group – Who are we?</vt:lpstr>
      <vt:lpstr>Richemont Group – Our organization</vt:lpstr>
      <vt:lpstr>Watchmaking – From R&amp;I to Sales</vt:lpstr>
      <vt:lpstr>Watchmaking – From R&amp;I to Sales</vt:lpstr>
      <vt:lpstr>Watchmaking – From R&amp;I to Sales</vt:lpstr>
      <vt:lpstr>Manuf. use case – Scenario scoping</vt:lpstr>
      <vt:lpstr>Manuf. use case – Scenario scoping</vt:lpstr>
      <vt:lpstr>Manuf. use case – LEF</vt:lpstr>
      <vt:lpstr>Manuf. use case – Understand the process</vt:lpstr>
      <vt:lpstr>Manuf. use case – Understand the process</vt:lpstr>
      <vt:lpstr>Manuf. use case – Understand the process</vt:lpstr>
      <vt:lpstr>Manuf. use case – Understand the process</vt:lpstr>
      <vt:lpstr>Manuf. use case – Understand the process</vt:lpstr>
      <vt:lpstr>Manuf. use case – Loss Magnitude</vt:lpstr>
      <vt:lpstr>Manufacturing use case – Report</vt:lpstr>
      <vt:lpstr>Use case – Focus on Sales</vt:lpstr>
      <vt:lpstr>Use case – Focus on Sales</vt:lpstr>
      <vt:lpstr>Use case – Focus on Sales</vt:lpstr>
      <vt:lpstr>Sales use case – Scenario scoping</vt:lpstr>
      <vt:lpstr>Sales use case – Scenario scoping</vt:lpstr>
      <vt:lpstr>Sales use case – LEF</vt:lpstr>
      <vt:lpstr>Sales use case – Loss Magnitude</vt:lpstr>
      <vt:lpstr>Sales use case – Loss Magnitude</vt:lpstr>
      <vt:lpstr>Sales use case - Client segmentation</vt:lpstr>
      <vt:lpstr>Sales use case - Client segmentation</vt:lpstr>
      <vt:lpstr>Sales use case - Client segmentation</vt:lpstr>
      <vt:lpstr>Sales use case – Loss Magnitude</vt:lpstr>
      <vt:lpstr>Sales use case – Loss Magnitude</vt:lpstr>
      <vt:lpstr>Sales use case – Report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Bader</dc:creator>
  <cp:lastModifiedBy>Luke Bader</cp:lastModifiedBy>
  <cp:revision>35</cp:revision>
  <dcterms:created xsi:type="dcterms:W3CDTF">2022-08-11T18:02:41Z</dcterms:created>
  <dcterms:modified xsi:type="dcterms:W3CDTF">2023-05-31T08:37:21Z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0x01010067266C032793F448964A81BD0EF37DE6</vt:lpwstr>
  </property>
</Properties>
</file>