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  <p:sldMasterId id="2147483678" r:id="rId6"/>
    <p:sldMasterId id="2147483684" r:id="rId7"/>
    <p:sldMasterId id="2147483692" r:id="rId8"/>
    <p:sldMasterId id="2147483702" r:id="rId9"/>
    <p:sldMasterId id="2147483713" r:id="rId10"/>
    <p:sldMasterId id="2147483721" r:id="rId11"/>
  </p:sldMasterIdLst>
  <p:notesMasterIdLst>
    <p:notesMasterId r:id="rId29"/>
  </p:notesMasterIdLst>
  <p:sldIdLst>
    <p:sldId id="257" r:id="rId12"/>
    <p:sldId id="483" r:id="rId13"/>
    <p:sldId id="3507" r:id="rId14"/>
    <p:sldId id="3508" r:id="rId15"/>
    <p:sldId id="458" r:id="rId16"/>
    <p:sldId id="469" r:id="rId17"/>
    <p:sldId id="482" r:id="rId18"/>
    <p:sldId id="1537" r:id="rId19"/>
    <p:sldId id="331" r:id="rId20"/>
    <p:sldId id="3510" r:id="rId21"/>
    <p:sldId id="259" r:id="rId22"/>
    <p:sldId id="258" r:id="rId23"/>
    <p:sldId id="478" r:id="rId24"/>
    <p:sldId id="479" r:id="rId25"/>
    <p:sldId id="467" r:id="rId26"/>
    <p:sldId id="481" r:id="rId27"/>
    <p:sldId id="4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7EA5BFF-3844-F849-BB77-306017F3C3C6}">
          <p14:sldIdLst>
            <p14:sldId id="257"/>
            <p14:sldId id="483"/>
            <p14:sldId id="3507"/>
            <p14:sldId id="3508"/>
            <p14:sldId id="458"/>
            <p14:sldId id="469"/>
            <p14:sldId id="482"/>
            <p14:sldId id="1537"/>
            <p14:sldId id="331"/>
            <p14:sldId id="3510"/>
            <p14:sldId id="259"/>
            <p14:sldId id="258"/>
            <p14:sldId id="478"/>
            <p14:sldId id="479"/>
            <p14:sldId id="467"/>
            <p14:sldId id="481"/>
            <p14:sldId id="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F44"/>
    <a:srgbClr val="FF4F00"/>
    <a:srgbClr val="FF0073"/>
    <a:srgbClr val="F6C917"/>
    <a:srgbClr val="252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02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FE76-E5C6-41E2-B918-A2B2FE74C42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56068-C9C0-4A6D-B237-5F159603D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Volatility,_uncertainty,_complexity_and_ambiguity#cite_note-2" TargetMode="External"/><Relationship Id="rId3" Type="http://schemas.openxmlformats.org/officeDocument/2006/relationships/hyperlink" Target="https://en.wiktionary.org/wiki/volatility" TargetMode="External"/><Relationship Id="rId7" Type="http://schemas.openxmlformats.org/officeDocument/2006/relationships/hyperlink" Target="https://en.wikipedia.org/wiki/Volatility,_uncertainty,_complexity_and_ambiguity#cite_note-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mbiguity" TargetMode="External"/><Relationship Id="rId5" Type="http://schemas.openxmlformats.org/officeDocument/2006/relationships/hyperlink" Target="https://en.wikipedia.org/wiki/Complexity" TargetMode="External"/><Relationship Id="rId10" Type="http://schemas.openxmlformats.org/officeDocument/2006/relationships/hyperlink" Target="https://en.wikipedia.org/wiki/Cold_War" TargetMode="External"/><Relationship Id="rId4" Type="http://schemas.openxmlformats.org/officeDocument/2006/relationships/hyperlink" Target="https://en.wikipedia.org/wiki/Uncertainty" TargetMode="External"/><Relationship Id="rId9" Type="http://schemas.openxmlformats.org/officeDocument/2006/relationships/hyperlink" Target="https://en.wikipedia.org/wiki/United_States_Army_War_Colleg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VUCA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acronym—first used in 1987—to describe or to reflect on the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ikt:volatility"/>
              </a:rPr>
              <a:t>volatility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Uncertainty"/>
              </a:rPr>
              <a:t>uncertainty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mplexity"/>
              </a:rPr>
              <a:t>complexity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Ambiguity"/>
              </a:rPr>
              <a:t>ambiguity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general conditions and situations;</a:t>
            </a:r>
            <a:r>
              <a:rPr lang="en-US" sz="1200" b="0" i="0" u="none" strike="noStrike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[1]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drawing on the leadership theories of Warren Bennis and Burt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Nanus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[2]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United States Army War College"/>
              </a:rPr>
              <a:t>U.S. Army War College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introduced the concept of VUCA to describe the more volatile, uncertain, complex and ambiguous multilateral world perceived as resulting from the end of the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Cold War"/>
              </a:rPr>
              <a:t>Cold War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321AE-48FA-1E4B-829B-38CC0EEFB7CF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528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jpeg"/><Relationship Id="rId2" Type="http://schemas.openxmlformats.org/officeDocument/2006/relationships/tags" Target="../tags/tag4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emf"/><Relationship Id="rId2" Type="http://schemas.openxmlformats.org/officeDocument/2006/relationships/tags" Target="../tags/tag6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7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8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9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2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emf"/><Relationship Id="rId2" Type="http://schemas.openxmlformats.org/officeDocument/2006/relationships/tags" Target="../tags/tag9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5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9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9.png"/><Relationship Id="rId2" Type="http://schemas.openxmlformats.org/officeDocument/2006/relationships/tags" Target="../tags/tag10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5.emf"/><Relationship Id="rId2" Type="http://schemas.openxmlformats.org/officeDocument/2006/relationships/tags" Target="../tags/tag120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7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8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emf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10BE-6C6C-4AD3-A628-183282BE4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8279"/>
            <a:ext cx="9144000" cy="203168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10665-DDF0-4AE1-900D-1853A4C54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F8ADA28-2B02-B74F-9998-8A040D5EC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8503928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2020 FAIR Institute, Inc.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7D08B08-80DA-414A-91E7-27F5A61B6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570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iapositiva de think-cell" r:id="rId5" imgW="530" imgH="528" progId="TCLayout.ActiveDocument.1">
                  <p:embed/>
                </p:oleObj>
              </mc:Choice>
              <mc:Fallback>
                <p:oleObj name="Diapositiva de think-cell" r:id="rId5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/>
          <p:cNvSpPr txBox="1">
            <a:spLocks/>
          </p:cNvSpPr>
          <p:nvPr/>
        </p:nvSpPr>
        <p:spPr bwMode="black">
          <a:xfrm>
            <a:off x="11652053" y="6644411"/>
            <a:ext cx="169918" cy="117725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765" smtClean="0">
                <a:solidFill>
                  <a:schemeClr val="bg1"/>
                </a:solidFill>
              </a:rPr>
              <a:pPr lvl="0"/>
              <a:t>‹#›</a:t>
            </a:fld>
            <a:endParaRPr lang="en-US" sz="765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10546907" y="6644411"/>
            <a:ext cx="968215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41912"/>
            <a:r>
              <a:rPr lang="en-US" sz="765" baseline="0" noProof="0">
                <a:solidFill>
                  <a:schemeClr val="bg1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041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2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Diapositiva de think-cell" r:id="rId5" imgW="439" imgH="438" progId="TCLayout.ActiveDocument.1">
                  <p:embed/>
                </p:oleObj>
              </mc:Choice>
              <mc:Fallback>
                <p:oleObj name="Diapositiva de think-cell" r:id="rId5" imgW="439" imgH="4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>
            <a:spLocks noChangeArrowheads="1"/>
          </p:cNvSpPr>
          <p:nvPr/>
        </p:nvSpPr>
        <p:spPr bwMode="gray">
          <a:xfrm>
            <a:off x="10670215" y="51833"/>
            <a:ext cx="1190120" cy="6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42293"/>
            <a:endParaRPr lang="x-none" sz="430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85156" y="1652142"/>
            <a:ext cx="5412245" cy="1648647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95055" y="1652142"/>
            <a:ext cx="5457000" cy="16486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3"/>
          <p:cNvSpPr>
            <a:spLocks noGrp="1"/>
          </p:cNvSpPr>
          <p:nvPr>
            <p:ph type="title"/>
          </p:nvPr>
        </p:nvSpPr>
        <p:spPr>
          <a:xfrm>
            <a:off x="485153" y="234865"/>
            <a:ext cx="11273591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"/>
          <p:cNvSpPr txBox="1">
            <a:spLocks/>
          </p:cNvSpPr>
          <p:nvPr/>
        </p:nvSpPr>
        <p:spPr bwMode="gray">
          <a:xfrm>
            <a:off x="11652053" y="6659096"/>
            <a:ext cx="128240" cy="883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x-none" sz="574" smtClean="0">
                <a:solidFill>
                  <a:schemeClr val="tx1"/>
                </a:solidFill>
              </a:rPr>
              <a:pPr lvl="0"/>
              <a:t>‹#›</a:t>
            </a:fld>
            <a:endParaRPr lang="en-US" sz="574">
              <a:solidFill>
                <a:schemeClr val="tx1"/>
              </a:solidFill>
            </a:endParaRPr>
          </a:p>
        </p:txBody>
      </p:sp>
      <p:sp>
        <p:nvSpPr>
          <p:cNvPr id="14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306184" y="6659096"/>
            <a:ext cx="2208939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r" defTabSz="856434"/>
            <a:r>
              <a:rPr lang="en-GB" sz="574" kern="1200" baseline="0">
                <a:solidFill>
                  <a:schemeClr val="tx1"/>
                </a:solidFill>
                <a:latin typeface="Arial" charset="0"/>
              </a:rPr>
              <a:t>All content copyright © 2017 QuantumBlack, a McKinsey company </a:t>
            </a:r>
            <a:endParaRPr lang="en-US" sz="574" kern="1200" baseline="0" noProof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ve Bi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2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Diapositiva de think-cell" r:id="rId5" imgW="439" imgH="438" progId="TCLayout.ActiveDocument.1">
                  <p:embed/>
                </p:oleObj>
              </mc:Choice>
              <mc:Fallback>
                <p:oleObj name="Diapositiva de think-cell" r:id="rId5" imgW="439" imgH="4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"/>
          <p:cNvSpPr txBox="1">
            <a:spLocks/>
          </p:cNvSpPr>
          <p:nvPr/>
        </p:nvSpPr>
        <p:spPr bwMode="gray">
          <a:xfrm>
            <a:off x="11652053" y="6659096"/>
            <a:ext cx="128240" cy="883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x-none" sz="574" smtClean="0">
                <a:solidFill>
                  <a:schemeClr val="tx1"/>
                </a:solidFill>
              </a:rPr>
              <a:pPr lvl="0"/>
              <a:t>‹#›</a:t>
            </a:fld>
            <a:endParaRPr lang="en-US" sz="574">
              <a:solidFill>
                <a:schemeClr val="tx1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306184" y="6659096"/>
            <a:ext cx="2208939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r" defTabSz="856434"/>
            <a:r>
              <a:rPr lang="en-GB" sz="574" kern="1200" baseline="0">
                <a:solidFill>
                  <a:schemeClr val="tx1"/>
                </a:solidFill>
                <a:latin typeface="Arial" charset="0"/>
              </a:rPr>
              <a:t>All content copyright © 2017 QuantumBlack, a McKinsey company </a:t>
            </a:r>
            <a:endParaRPr lang="en-US" sz="574" kern="1200" baseline="0" noProof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itle Placeholder 3"/>
          <p:cNvSpPr>
            <a:spLocks noGrp="1"/>
          </p:cNvSpPr>
          <p:nvPr>
            <p:ph type="title"/>
          </p:nvPr>
        </p:nvSpPr>
        <p:spPr>
          <a:xfrm>
            <a:off x="485153" y="234865"/>
            <a:ext cx="11273591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5154" y="3022982"/>
            <a:ext cx="2156154" cy="172715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789" dirty="0"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5154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5154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62991" y="3022982"/>
            <a:ext cx="2156154" cy="172715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789" dirty="0"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62991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762991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40829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040829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40829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7318668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8668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7318668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2140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592140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9592140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040829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0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318668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9592140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762991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85154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16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id="{F408A388-6B61-46A6-B174-894BE658C3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25" y="1429"/>
          <a:ext cx="1523" cy="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7" name="Objeto 6" hidden="1">
                        <a:extLst>
                          <a:ext uri="{FF2B5EF4-FFF2-40B4-BE49-F238E27FC236}">
                            <a16:creationId xmlns:a16="http://schemas.microsoft.com/office/drawing/2014/main" id="{F408A388-6B61-46A6-B174-894BE658C3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" y="1429"/>
                        <a:ext cx="1523" cy="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8" y="795906"/>
            <a:ext cx="6402943" cy="1325563"/>
          </a:xfrm>
        </p:spPr>
        <p:txBody>
          <a:bodyPr>
            <a:normAutofit/>
          </a:bodyPr>
          <a:lstStyle>
            <a:lvl1pPr>
              <a:defRPr sz="314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6165"/>
            <a:ext cx="8885229" cy="281284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350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350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350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350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0" name="Imagen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2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" y="0"/>
            <a:ext cx="121910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4" y="2271184"/>
            <a:ext cx="5862515" cy="1530768"/>
          </a:xfrm>
        </p:spPr>
        <p:txBody>
          <a:bodyPr anchor="b">
            <a:normAutofit/>
          </a:bodyPr>
          <a:lstStyle>
            <a:lvl1pPr algn="ctr">
              <a:defRPr sz="287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8514" y="4083089"/>
            <a:ext cx="5862515" cy="969014"/>
          </a:xfrm>
        </p:spPr>
        <p:txBody>
          <a:bodyPr>
            <a:normAutofit/>
          </a:bodyPr>
          <a:lstStyle>
            <a:lvl1pPr marL="0" indent="0" algn="ctr">
              <a:buNone/>
              <a:defRPr sz="1800" i="0">
                <a:solidFill>
                  <a:srgbClr val="002D74"/>
                </a:solidFill>
                <a:latin typeface="Flexo" pitchFamily="50" charset="0"/>
              </a:defRPr>
            </a:lvl1pPr>
            <a:lvl2pPr marL="428585" indent="0" algn="ctr">
              <a:buNone/>
              <a:defRPr sz="1875"/>
            </a:lvl2pPr>
            <a:lvl3pPr marL="857169" indent="0" algn="ctr">
              <a:buNone/>
              <a:defRPr sz="1687"/>
            </a:lvl3pPr>
            <a:lvl4pPr marL="1285754" indent="0" algn="ctr">
              <a:buNone/>
              <a:defRPr sz="1500"/>
            </a:lvl4pPr>
            <a:lvl5pPr marL="1714339" indent="0" algn="ctr">
              <a:buNone/>
              <a:defRPr sz="1500"/>
            </a:lvl5pPr>
            <a:lvl6pPr marL="2142923" indent="0" algn="ctr">
              <a:buNone/>
              <a:defRPr sz="1500"/>
            </a:lvl6pPr>
            <a:lvl7pPr marL="2571508" indent="0" algn="ctr">
              <a:buNone/>
              <a:defRPr sz="1500"/>
            </a:lvl7pPr>
            <a:lvl8pPr marL="3000092" indent="0" algn="ctr">
              <a:buNone/>
              <a:defRPr sz="1500"/>
            </a:lvl8pPr>
            <a:lvl9pPr marL="3428677" indent="0" algn="ctr">
              <a:buNone/>
              <a:defRPr sz="1500"/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8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22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6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98" y="1"/>
            <a:ext cx="2626402" cy="1376084"/>
          </a:xfrm>
          <a:prstGeom prst="rect">
            <a:avLst/>
          </a:prstGeom>
        </p:spPr>
      </p:pic>
      <p:pic>
        <p:nvPicPr>
          <p:cNvPr id="7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7128" y="795906"/>
            <a:ext cx="6402943" cy="1325563"/>
          </a:xfrm>
        </p:spPr>
        <p:txBody>
          <a:bodyPr>
            <a:normAutofit/>
          </a:bodyPr>
          <a:lstStyle>
            <a:lvl1pPr>
              <a:defRPr sz="314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206165"/>
            <a:ext cx="8885229" cy="281284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350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350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350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350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D760EC5-C6CF-484D-A822-0379B10B02D1}"/>
              </a:ext>
            </a:extLst>
          </p:cNvPr>
          <p:cNvGrpSpPr/>
          <p:nvPr/>
        </p:nvGrpSpPr>
        <p:grpSpPr bwMode="ltGray">
          <a:xfrm>
            <a:off x="1" y="1"/>
            <a:ext cx="12192000" cy="6858000"/>
            <a:chOff x="0" y="0"/>
            <a:chExt cx="11949113" cy="67214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3797B8-EF4E-4562-AB26-6C7C63A5C021}"/>
                </a:ext>
              </a:extLst>
            </p:cNvPr>
            <p:cNvSpPr txBox="1"/>
            <p:nvPr/>
          </p:nvSpPr>
          <p:spPr bwMode="ltGray">
            <a:xfrm>
              <a:off x="1452564" y="1951379"/>
              <a:ext cx="4302125" cy="276889"/>
            </a:xfrm>
            <a:prstGeom prst="rect">
              <a:avLst/>
            </a:prstGeom>
          </p:spPr>
          <p:txBody>
            <a:bodyPr vert="horz" lIns="0" tIns="0" rIns="0" bIns="0" rtlCol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en-US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en-US" baseline="0" dirty="0">
                  <a:latin typeface="+mn-lt"/>
                </a:defRPr>
              </a:lvl2pPr>
              <a:lvl3pPr marL="481012" lvl="2" indent="-28575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en-US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en-US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en-US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s-CL" sz="1836">
                  <a:solidFill>
                    <a:srgbClr val="000000"/>
                  </a:solidFill>
                </a:rPr>
                <a:t>Text</a:t>
              </a:r>
            </a:p>
          </p:txBody>
        </p:sp>
        <p:pic>
          <p:nvPicPr>
            <p:cNvPr id="17" name="Imagen 6">
              <a:extLst>
                <a:ext uri="{FF2B5EF4-FFF2-40B4-BE49-F238E27FC236}">
                  <a16:creationId xmlns:a16="http://schemas.microsoft.com/office/drawing/2014/main" id="{80041625-9EE4-412F-BF76-965A18F2E847}"/>
                </a:ext>
              </a:extLst>
            </p:cNvPr>
            <p:cNvPicPr>
              <a:picLocks/>
            </p:cNvPicPr>
            <p:nvPr userDrawn="1"/>
          </p:nvPicPr>
          <p:blipFill>
            <a:blip r:embed="rId6"/>
            <a:stretch>
              <a:fillRect/>
            </a:stretch>
          </p:blipFill>
          <p:spPr bwMode="ltGray">
            <a:xfrm>
              <a:off x="0" y="0"/>
              <a:ext cx="11949113" cy="3818528"/>
            </a:xfrm>
            <a:prstGeom prst="rect">
              <a:avLst/>
            </a:prstGeom>
          </p:spPr>
        </p:pic>
        <p:pic>
          <p:nvPicPr>
            <p:cNvPr id="18" name="Picture 2" descr="\\pfilep08\BITACORA_DE_INNOVACXION\5.EVA\Loans\Presentaciones\samay\BCP_SAMAY_750 PX-07.jpg">
              <a:extLst>
                <a:ext uri="{FF2B5EF4-FFF2-40B4-BE49-F238E27FC236}">
                  <a16:creationId xmlns:a16="http://schemas.microsoft.com/office/drawing/2014/main" id="{AF00C249-5BE0-437B-B1EB-674AF72567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1588147"/>
              <a:ext cx="11949113" cy="5133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11487911" y="37257"/>
            <a:ext cx="401720" cy="1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1020" baseline="0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1112782" y="185104"/>
            <a:ext cx="9966438" cy="412066"/>
          </a:xfrm>
          <a:prstGeom prst="rect">
            <a:avLst/>
          </a:prstGeom>
        </p:spPr>
        <p:txBody>
          <a:bodyPr/>
          <a:lstStyle>
            <a:lvl1pPr algn="ctr">
              <a:defRPr sz="2678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112782" y="846406"/>
            <a:ext cx="9966438" cy="20603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339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1112782" y="1301628"/>
            <a:ext cx="9966438" cy="20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339" baseline="0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1114542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"/>
          <p:cNvSpPr txBox="1">
            <a:spLocks/>
          </p:cNvSpPr>
          <p:nvPr/>
        </p:nvSpPr>
        <p:spPr bwMode="gray">
          <a:xfrm>
            <a:off x="11652053" y="6644411"/>
            <a:ext cx="169918" cy="117725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765" smtClean="0">
                <a:solidFill>
                  <a:schemeClr val="accent6"/>
                </a:solidFill>
              </a:rPr>
              <a:pPr lvl="0"/>
              <a:t>‹#›</a:t>
            </a:fld>
            <a:endParaRPr lang="en-US" sz="765">
              <a:solidFill>
                <a:schemeClr val="accent6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009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4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C76F-1F52-468F-A7FA-4B43E089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A9731-E1AA-49D2-A7D8-9B92FF8A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35CF395-474B-4547-93EA-FB6FBC273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8503928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2020 FAIR Institute, Inc.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B16973C-3C8E-104E-A253-0A783769D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870224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BECEF2A2-967D-43F5-AAD8-FC06303DDF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25" y="1429"/>
          <a:ext cx="1523" cy="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8" name="Objeto 7" hidden="1">
                        <a:extLst>
                          <a:ext uri="{FF2B5EF4-FFF2-40B4-BE49-F238E27FC236}">
                            <a16:creationId xmlns:a16="http://schemas.microsoft.com/office/drawing/2014/main" id="{BECEF2A2-967D-43F5-AAD8-FC06303DD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" y="1429"/>
                        <a:ext cx="1523" cy="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09E-7E71-D944-96B5-3AC3BD69CFD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25/08/2020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BC54-81EB-6743-8C5B-714762F9C8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5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BDF0ABD6-D47F-448B-91C5-434C00C90B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25" y="1429"/>
          <a:ext cx="1523" cy="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BDF0ABD6-D47F-448B-91C5-434C00C90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" y="1429"/>
                        <a:ext cx="1523" cy="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09E-7E71-D944-96B5-3AC3BD69CFD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25/08/2020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BC54-81EB-6743-8C5B-714762F9C85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55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" y="0"/>
            <a:ext cx="12192000" cy="6857898"/>
          </a:xfrm>
          <a:prstGeom prst="rect">
            <a:avLst/>
          </a:prstGeom>
        </p:spPr>
      </p:pic>
      <p:pic>
        <p:nvPicPr>
          <p:cNvPr id="11" name="CustomTitl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1"/>
            <a:ext cx="12192000" cy="6857997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/>
        </p:nvSpPr>
        <p:spPr>
          <a:xfrm>
            <a:off x="2836216" y="-1"/>
            <a:ext cx="9355784" cy="4048477"/>
          </a:xfrm>
          <a:prstGeom prst="rect">
            <a:avLst/>
          </a:prstGeom>
          <a:solidFill>
            <a:srgbClr val="002960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836" baseline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/>
        </p:nvSpPr>
        <p:spPr bwMode="auto">
          <a:xfrm>
            <a:off x="11487911" y="37257"/>
            <a:ext cx="401720" cy="1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1020" baseline="0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8270634" y="6381112"/>
            <a:ext cx="90049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="1" baseline="0" noProof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8270633" y="6506726"/>
            <a:ext cx="392136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aseline="0" noProof="0">
                <a:solidFill>
                  <a:schemeClr val="bg1"/>
                </a:solidFill>
                <a:latin typeface="+mn-lt"/>
              </a:rPr>
              <a:t>Last Modified 10/09/2018 1:53 p.m. SA Pacific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8270636" y="6632337"/>
            <a:ext cx="3618996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aseline="0" noProof="0">
                <a:solidFill>
                  <a:schemeClr val="bg1"/>
                </a:solidFill>
                <a:latin typeface="+mn-lt"/>
              </a:rPr>
              <a:t>Printed 17/07/2018 8:06 a. m. SA Pacific Standard Time</a:t>
            </a: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085968" y="1463556"/>
            <a:ext cx="8478152" cy="471089"/>
          </a:xfrm>
          <a:prstGeom prst="rect">
            <a:avLst/>
          </a:prstGeom>
        </p:spPr>
        <p:txBody>
          <a:bodyPr/>
          <a:lstStyle>
            <a:lvl1pPr>
              <a:defRPr sz="3061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85968" y="3182434"/>
            <a:ext cx="8478152" cy="20603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339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7C4500-84F7-4641-9A92-EC9BF938950C}"/>
              </a:ext>
            </a:extLst>
          </p:cNvPr>
          <p:cNvGrpSpPr/>
          <p:nvPr/>
        </p:nvGrpSpPr>
        <p:grpSpPr>
          <a:xfrm>
            <a:off x="2837963" y="3670684"/>
            <a:ext cx="8726158" cy="3099063"/>
            <a:chOff x="2781424" y="3597609"/>
            <a:chExt cx="8552317" cy="3037368"/>
          </a:xfrm>
        </p:grpSpPr>
        <p:sp>
          <p:nvSpPr>
            <p:cNvPr id="57" name="Document type" hidden="1"/>
            <p:cNvSpPr txBox="1">
              <a:spLocks noChangeArrowheads="1"/>
            </p:cNvSpPr>
            <p:nvPr/>
          </p:nvSpPr>
          <p:spPr bwMode="gray">
            <a:xfrm>
              <a:off x="3024489" y="3597609"/>
              <a:ext cx="8309252" cy="20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339" baseline="0" noProof="0">
                  <a:solidFill>
                    <a:schemeClr val="bg1"/>
                  </a:solidFill>
                  <a:latin typeface="+mn-lt"/>
                </a:rPr>
                <a:t>Document type | Date</a:t>
              </a:r>
            </a:p>
          </p:txBody>
        </p:sp>
        <p:sp>
          <p:nvSpPr>
            <p:cNvPr id="26" name="Disclaimer-English (United States)" hidden="1"/>
            <p:cNvSpPr>
              <a:spLocks noChangeArrowheads="1"/>
            </p:cNvSpPr>
            <p:nvPr/>
          </p:nvSpPr>
          <p:spPr bwMode="black">
            <a:xfrm>
              <a:off x="2781424" y="6254081"/>
              <a:ext cx="5120516" cy="380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noAutofit/>
            </a:bodyPr>
            <a:lstStyle/>
            <a:p>
              <a:pPr defTabSz="1026506" eaLnBrk="0" hangingPunct="0"/>
              <a:r>
                <a:rPr lang="en-US" sz="765" baseline="0">
                  <a:solidFill>
                    <a:schemeClr val="bg1"/>
                  </a:solidFill>
                  <a:latin typeface="+mn-lt"/>
                </a:rPr>
                <a:t>CONFIDENTIAL AND PROPRIETARY</a:t>
              </a:r>
            </a:p>
            <a:p>
              <a:pPr defTabSz="1026506" eaLnBrk="0" hangingPunct="0"/>
              <a:r>
                <a:rPr lang="en-US" sz="765" baseline="0">
                  <a:solidFill>
                    <a:schemeClr val="bg1"/>
                  </a:solidFill>
                  <a:latin typeface="+mn-lt"/>
                </a:rPr>
                <a:t>Any use of this material without specific permission of McKinsey &amp; Company is strictly prohibited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951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"/>
          <p:cNvSpPr txBox="1">
            <a:spLocks/>
          </p:cNvSpPr>
          <p:nvPr/>
        </p:nvSpPr>
        <p:spPr bwMode="gray">
          <a:xfrm>
            <a:off x="11652053" y="6644411"/>
            <a:ext cx="169918" cy="117725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765" smtClean="0">
                <a:solidFill>
                  <a:schemeClr val="accent6"/>
                </a:solidFill>
              </a:rPr>
              <a:pPr lvl="0"/>
              <a:t>‹#›</a:t>
            </a:fld>
            <a:endParaRPr lang="en-US" sz="765">
              <a:solidFill>
                <a:schemeClr val="accent6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 eaLnBrk="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9718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/>
          <p:cNvSpPr txBox="1">
            <a:spLocks/>
          </p:cNvSpPr>
          <p:nvPr/>
        </p:nvSpPr>
        <p:spPr bwMode="black">
          <a:xfrm>
            <a:off x="11652053" y="6644411"/>
            <a:ext cx="169918" cy="117725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765" smtClean="0">
                <a:solidFill>
                  <a:schemeClr val="bg1"/>
                </a:solidFill>
              </a:rPr>
              <a:pPr lvl="0"/>
              <a:t>‹#›</a:t>
            </a:fld>
            <a:endParaRPr lang="en-US" sz="765">
              <a:solidFill>
                <a:schemeClr val="bg1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 eaLnBrk="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5306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2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Diapositiva de think-cell" r:id="rId4" imgW="439" imgH="438" progId="TCLayout.ActiveDocument.1">
                  <p:embed/>
                </p:oleObj>
              </mc:Choice>
              <mc:Fallback>
                <p:oleObj name="Diapositiva de think-cell" r:id="rId4" imgW="439" imgH="4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>
            <a:spLocks noChangeArrowheads="1"/>
          </p:cNvSpPr>
          <p:nvPr/>
        </p:nvSpPr>
        <p:spPr bwMode="gray">
          <a:xfrm>
            <a:off x="10670215" y="51833"/>
            <a:ext cx="1190120" cy="6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42293" eaLnBrk="1"/>
            <a:endParaRPr lang="en-US" sz="430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5156" y="1652142"/>
            <a:ext cx="5412245" cy="1648647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95055" y="1652142"/>
            <a:ext cx="5457000" cy="16486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3"/>
          <p:cNvSpPr>
            <a:spLocks noGrp="1"/>
          </p:cNvSpPr>
          <p:nvPr>
            <p:ph type="title"/>
          </p:nvPr>
        </p:nvSpPr>
        <p:spPr>
          <a:xfrm>
            <a:off x="485153" y="234865"/>
            <a:ext cx="11273591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Imagen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ve Bi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2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Diapositiva de think-cell" r:id="rId5" imgW="439" imgH="438" progId="TCLayout.ActiveDocument.1">
                  <p:embed/>
                </p:oleObj>
              </mc:Choice>
              <mc:Fallback>
                <p:oleObj name="Diapositiva de think-cell" r:id="rId5" imgW="439" imgH="4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"/>
          <p:cNvSpPr txBox="1">
            <a:spLocks/>
          </p:cNvSpPr>
          <p:nvPr/>
        </p:nvSpPr>
        <p:spPr bwMode="gray">
          <a:xfrm>
            <a:off x="11652053" y="6659096"/>
            <a:ext cx="128240" cy="883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574" smtClean="0">
                <a:solidFill>
                  <a:schemeClr val="tx1"/>
                </a:solidFill>
              </a:rPr>
              <a:pPr lvl="0"/>
              <a:t>‹#›</a:t>
            </a:fld>
            <a:endParaRPr lang="en-US" sz="574">
              <a:solidFill>
                <a:schemeClr val="tx1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306184" y="6659096"/>
            <a:ext cx="2208939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r" defTabSz="856434"/>
            <a:r>
              <a:rPr lang="en-US" sz="574" kern="1200" baseline="0">
                <a:solidFill>
                  <a:schemeClr val="tx1"/>
                </a:solidFill>
                <a:latin typeface="Arial" charset="0"/>
              </a:rPr>
              <a:t>All content copyright © 2017 QuantumBlack, a McKinsey company </a:t>
            </a:r>
            <a:endParaRPr lang="en-US" sz="574" kern="1200" baseline="0" noProof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itle Placeholder 3"/>
          <p:cNvSpPr>
            <a:spLocks noGrp="1"/>
          </p:cNvSpPr>
          <p:nvPr>
            <p:ph type="title"/>
          </p:nvPr>
        </p:nvSpPr>
        <p:spPr>
          <a:xfrm>
            <a:off x="485153" y="234865"/>
            <a:ext cx="11273591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5154" y="3022982"/>
            <a:ext cx="2156154" cy="172715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789" dirty="0"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5154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5154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62991" y="3022982"/>
            <a:ext cx="2156154" cy="172715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789" dirty="0"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62991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62991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40829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040829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040829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7318668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8668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18668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2140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592140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2140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040829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0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318668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9592140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762991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85154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093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-Gradient-Large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4" y="1622"/>
          <a:ext cx="2159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4" y="1622"/>
                        <a:ext cx="2159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295717" y="348895"/>
            <a:ext cx="11725483" cy="346292"/>
          </a:xfrm>
        </p:spPr>
        <p:txBody>
          <a:bodyPr/>
          <a:lstStyle>
            <a:lvl1pPr algn="l" defTabSz="81470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245568" algn="l"/>
              </a:tabLst>
              <a:defRPr lang="en-US" sz="2647" b="0" i="0" kern="1200" baseline="0" noProof="0" dirty="0">
                <a:solidFill>
                  <a:srgbClr val="595959"/>
                </a:solidFill>
                <a:latin typeface="Georgia" panose="02040502050405020303" pitchFamily="18" charset="0"/>
                <a:ea typeface="+mn-ea"/>
                <a:cs typeface="Helvetica"/>
                <a:sym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 hidden="1"/>
          <p:cNvSpPr txBox="1"/>
          <p:nvPr/>
        </p:nvSpPr>
        <p:spPr bwMode="auto">
          <a:xfrm>
            <a:off x="10364271" y="6632829"/>
            <a:ext cx="1122102" cy="1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45"/>
              </a:spcAft>
            </a:pPr>
            <a:r>
              <a:rPr lang="en-US" sz="911" b="1">
                <a:solidFill>
                  <a:srgbClr val="00ADEF"/>
                </a:solidFill>
                <a:latin typeface="Arial"/>
              </a:rPr>
              <a:t>MCKINSEY DIGITAL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469059" y="6646896"/>
            <a:ext cx="1032334" cy="1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45"/>
              </a:spcAft>
            </a:pPr>
            <a:r>
              <a:rPr lang="en-US" sz="820">
                <a:solidFill>
                  <a:srgbClr val="000000"/>
                </a:solidFill>
                <a:latin typeface="Arial"/>
                <a:sym typeface="Arial"/>
              </a:rPr>
              <a:t>McKinsey &amp; Company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35500" y="6638213"/>
            <a:ext cx="284012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>
              <a:spcAft>
                <a:spcPts val="418"/>
              </a:spcAft>
            </a:pPr>
            <a:fld id="{75312169-59B9-4F0D-8153-97487AE89BD5}" type="slidenum">
              <a:rPr lang="en-US" sz="820" smtClean="0">
                <a:solidFill>
                  <a:srgbClr val="000000"/>
                </a:solidFill>
                <a:latin typeface="Arial"/>
                <a:sym typeface="Arial"/>
              </a:rPr>
              <a:pPr algn="r">
                <a:spcAft>
                  <a:spcPts val="418"/>
                </a:spcAft>
              </a:pPr>
              <a:t>‹#›</a:t>
            </a:fld>
            <a:endParaRPr lang="en-US" sz="82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8" name="SlideLogoText" hidden="1"/>
          <p:cNvSpPr txBox="1"/>
          <p:nvPr/>
        </p:nvSpPr>
        <p:spPr>
          <a:xfrm>
            <a:off x="10524853" y="6645990"/>
            <a:ext cx="942566" cy="1154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spcAft>
                <a:spcPts val="562"/>
              </a:spcAft>
            </a:pPr>
            <a:r>
              <a:rPr lang="en-US" sz="750">
                <a:solidFill>
                  <a:srgbClr val="808080"/>
                </a:solidFill>
                <a:latin typeface="Arial"/>
                <a:sym typeface="Arial"/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2158433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" y="0"/>
            <a:ext cx="12192000" cy="6857898"/>
          </a:xfrm>
          <a:prstGeom prst="rect">
            <a:avLst/>
          </a:prstGeom>
        </p:spPr>
      </p:pic>
      <p:pic>
        <p:nvPicPr>
          <p:cNvPr id="11" name="CustomTitl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1"/>
            <a:ext cx="12192000" cy="6857997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/>
        </p:nvSpPr>
        <p:spPr>
          <a:xfrm>
            <a:off x="2836216" y="-1"/>
            <a:ext cx="9355784" cy="4048477"/>
          </a:xfrm>
          <a:prstGeom prst="rect">
            <a:avLst/>
          </a:prstGeom>
          <a:solidFill>
            <a:srgbClr val="002960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baseline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/>
        </p:nvSpPr>
        <p:spPr bwMode="auto">
          <a:xfrm>
            <a:off x="11487911" y="37257"/>
            <a:ext cx="401720" cy="1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1020" baseline="0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8270634" y="6381112"/>
            <a:ext cx="90049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="1" baseline="0" noProof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8270633" y="6506726"/>
            <a:ext cx="392136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aseline="0" noProof="0">
                <a:solidFill>
                  <a:schemeClr val="bg1"/>
                </a:solidFill>
                <a:latin typeface="+mn-lt"/>
              </a:rPr>
              <a:t>Last Modified 3/27/2018 2:15 PM Central Standard Time (Mexico)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8270636" y="6632337"/>
            <a:ext cx="3618996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aseline="0" noProof="0">
                <a:solidFill>
                  <a:schemeClr val="bg1"/>
                </a:solidFill>
                <a:latin typeface="+mn-lt"/>
              </a:rPr>
              <a:t>Printed 26/03/2018 2:49 p.m. SA Pacific Standard Time</a:t>
            </a: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085968" y="1463556"/>
            <a:ext cx="8478152" cy="471089"/>
          </a:xfrm>
          <a:prstGeom prst="rect">
            <a:avLst/>
          </a:prstGeom>
        </p:spPr>
        <p:txBody>
          <a:bodyPr/>
          <a:lstStyle>
            <a:lvl1pPr>
              <a:defRPr sz="3061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85968" y="3182434"/>
            <a:ext cx="8478152" cy="20603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339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085968" y="3670682"/>
            <a:ext cx="8478152" cy="20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339" baseline="0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sp>
        <p:nvSpPr>
          <p:cNvPr id="35" name="LogoImage"/>
          <p:cNvSpPr>
            <a:spLocks noEditPoints="1"/>
          </p:cNvSpPr>
          <p:nvPr/>
        </p:nvSpPr>
        <p:spPr bwMode="white">
          <a:xfrm>
            <a:off x="3097647" y="186641"/>
            <a:ext cx="2221228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7460" tIns="43730" rIns="87460" bIns="4373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531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/>
        </p:nvSpPr>
        <p:spPr bwMode="black">
          <a:xfrm>
            <a:off x="2837961" y="6381113"/>
            <a:ext cx="5224600" cy="3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1026506" eaLnBrk="0" hangingPunct="0"/>
            <a:r>
              <a:rPr lang="en-US" sz="765" baseline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26506" eaLnBrk="0" hangingPunct="0"/>
            <a:r>
              <a:rPr lang="en-US" sz="765" baseline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419069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455D-5343-4C5B-8997-51359BE9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474D3-B7FC-4D73-8E05-3C69C2D3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3626A84-B826-1B4E-8A94-0679EEB94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8503928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2020 FAIR Institute, Inc.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76ACFE-4115-DF40-A188-2FAE2F1BB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790199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9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Diapositiva de think-cell" r:id="rId5" imgW="530" imgH="528" progId="TCLayout.ActiveDocument.1">
                  <p:embed/>
                </p:oleObj>
              </mc:Choice>
              <mc:Fallback>
                <p:oleObj name="Diapositiva de think-cell" r:id="rId5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/>
          <p:cNvSpPr txBox="1">
            <a:spLocks/>
          </p:cNvSpPr>
          <p:nvPr/>
        </p:nvSpPr>
        <p:spPr bwMode="black">
          <a:xfrm>
            <a:off x="11652053" y="6644411"/>
            <a:ext cx="169918" cy="117725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765" smtClean="0">
                <a:solidFill>
                  <a:schemeClr val="bg1"/>
                </a:solidFill>
              </a:rPr>
              <a:pPr lvl="0"/>
              <a:t>‹#›</a:t>
            </a:fld>
            <a:endParaRPr lang="en-US" sz="765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10546907" y="6644411"/>
            <a:ext cx="968215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41912"/>
            <a:r>
              <a:rPr lang="en-US" sz="765" baseline="0" noProof="0">
                <a:solidFill>
                  <a:schemeClr val="bg1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400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2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Diapositiva de think-cell" r:id="rId5" imgW="439" imgH="438" progId="TCLayout.ActiveDocument.1">
                  <p:embed/>
                </p:oleObj>
              </mc:Choice>
              <mc:Fallback>
                <p:oleObj name="Diapositiva de think-cell" r:id="rId5" imgW="439" imgH="4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>
            <a:spLocks noChangeArrowheads="1"/>
          </p:cNvSpPr>
          <p:nvPr/>
        </p:nvSpPr>
        <p:spPr bwMode="gray">
          <a:xfrm>
            <a:off x="10670215" y="51833"/>
            <a:ext cx="1190120" cy="6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42293"/>
            <a:endParaRPr lang="x-none" sz="430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85156" y="1652142"/>
            <a:ext cx="5412245" cy="1648647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95055" y="1652142"/>
            <a:ext cx="5457000" cy="16486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3"/>
          <p:cNvSpPr>
            <a:spLocks noGrp="1"/>
          </p:cNvSpPr>
          <p:nvPr>
            <p:ph type="title"/>
          </p:nvPr>
        </p:nvSpPr>
        <p:spPr>
          <a:xfrm>
            <a:off x="485153" y="234865"/>
            <a:ext cx="11273591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"/>
          <p:cNvSpPr txBox="1">
            <a:spLocks/>
          </p:cNvSpPr>
          <p:nvPr/>
        </p:nvSpPr>
        <p:spPr bwMode="gray">
          <a:xfrm>
            <a:off x="11652053" y="6659096"/>
            <a:ext cx="128240" cy="883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x-none" sz="574" smtClean="0">
                <a:solidFill>
                  <a:schemeClr val="tx1"/>
                </a:solidFill>
              </a:rPr>
              <a:pPr lvl="0"/>
              <a:t>‹#›</a:t>
            </a:fld>
            <a:endParaRPr lang="en-US" sz="574">
              <a:solidFill>
                <a:schemeClr val="tx1"/>
              </a:solidFill>
            </a:endParaRPr>
          </a:p>
        </p:txBody>
      </p:sp>
      <p:sp>
        <p:nvSpPr>
          <p:cNvPr id="14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306184" y="6659096"/>
            <a:ext cx="2208939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r" defTabSz="856434"/>
            <a:r>
              <a:rPr lang="en-GB" sz="574" kern="1200" baseline="0">
                <a:solidFill>
                  <a:schemeClr val="tx1"/>
                </a:solidFill>
                <a:latin typeface="Arial" charset="0"/>
              </a:rPr>
              <a:t>All content copyright © 2017 QuantumBlack, a McKinsey company </a:t>
            </a:r>
            <a:endParaRPr lang="en-US" sz="574" kern="1200" baseline="0" noProof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ve Bi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2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Diapositiva de think-cell" r:id="rId5" imgW="439" imgH="438" progId="TCLayout.ActiveDocument.1">
                  <p:embed/>
                </p:oleObj>
              </mc:Choice>
              <mc:Fallback>
                <p:oleObj name="Diapositiva de think-cell" r:id="rId5" imgW="439" imgH="4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"/>
          <p:cNvSpPr txBox="1">
            <a:spLocks/>
          </p:cNvSpPr>
          <p:nvPr/>
        </p:nvSpPr>
        <p:spPr bwMode="gray">
          <a:xfrm>
            <a:off x="11652053" y="6659096"/>
            <a:ext cx="128240" cy="883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x-none" sz="574" smtClean="0">
                <a:solidFill>
                  <a:schemeClr val="tx1"/>
                </a:solidFill>
              </a:rPr>
              <a:pPr lvl="0"/>
              <a:t>‹#›</a:t>
            </a:fld>
            <a:endParaRPr lang="en-US" sz="574">
              <a:solidFill>
                <a:schemeClr val="tx1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306184" y="6659096"/>
            <a:ext cx="2208939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r" defTabSz="856434"/>
            <a:r>
              <a:rPr lang="en-GB" sz="574" kern="1200" baseline="0">
                <a:solidFill>
                  <a:schemeClr val="tx1"/>
                </a:solidFill>
                <a:latin typeface="Arial" charset="0"/>
              </a:rPr>
              <a:t>All content copyright © 2017 QuantumBlack, a McKinsey company </a:t>
            </a:r>
            <a:endParaRPr lang="en-US" sz="574" kern="1200" baseline="0" noProof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itle Placeholder 3"/>
          <p:cNvSpPr>
            <a:spLocks noGrp="1"/>
          </p:cNvSpPr>
          <p:nvPr>
            <p:ph type="title"/>
          </p:nvPr>
        </p:nvSpPr>
        <p:spPr>
          <a:xfrm>
            <a:off x="485153" y="234865"/>
            <a:ext cx="11273591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5154" y="3022982"/>
            <a:ext cx="2156154" cy="172715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789" dirty="0"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5154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5154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62991" y="3022982"/>
            <a:ext cx="2156154" cy="172715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789" dirty="0"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62991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762991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40829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040829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40829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7318668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8668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7318668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2140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592140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9592140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040829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0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318668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9592140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762991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85154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4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792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366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0" y="1623"/>
          <a:ext cx="1618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Diapositiva de think-cell" r:id="rId5" imgW="383" imgH="384" progId="TCLayout.ActiveDocument.1">
                  <p:embed/>
                </p:oleObj>
              </mc:Choice>
              <mc:Fallback>
                <p:oleObj name="Diapositiva de think-cell" r:id="rId5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0" y="1623"/>
                        <a:ext cx="1618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226"/>
          <p:cNvSpPr>
            <a:spLocks/>
          </p:cNvSpPr>
          <p:nvPr/>
        </p:nvSpPr>
        <p:spPr bwMode="auto">
          <a:xfrm>
            <a:off x="9226203" y="1723409"/>
            <a:ext cx="2965797" cy="5134591"/>
          </a:xfrm>
          <a:custGeom>
            <a:avLst/>
            <a:gdLst>
              <a:gd name="T0" fmla="*/ 1831 w 1831"/>
              <a:gd name="T1" fmla="*/ 3170 h 3170"/>
              <a:gd name="T2" fmla="*/ 1831 w 1831"/>
              <a:gd name="T3" fmla="*/ 0 h 3170"/>
              <a:gd name="T4" fmla="*/ 0 w 1831"/>
              <a:gd name="T5" fmla="*/ 3170 h 3170"/>
              <a:gd name="T6" fmla="*/ 1831 w 1831"/>
              <a:gd name="T7" fmla="*/ 3170 h 3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1" h="3170">
                <a:moveTo>
                  <a:pt x="1831" y="3170"/>
                </a:moveTo>
                <a:lnTo>
                  <a:pt x="1831" y="0"/>
                </a:lnTo>
                <a:lnTo>
                  <a:pt x="0" y="3170"/>
                </a:lnTo>
                <a:lnTo>
                  <a:pt x="1831" y="3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7460" tIns="43730" rIns="87460" bIns="43730" numCol="1" anchor="t" anchorCtr="0" compatLnSpc="1">
            <a:prstTxWarp prst="textNoShape">
              <a:avLst/>
            </a:prstTxWarp>
          </a:bodyPr>
          <a:lstStyle/>
          <a:p>
            <a:endParaRPr lang="en-US" sz="1836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6" t="21523"/>
          <a:stretch/>
        </p:blipFill>
        <p:spPr>
          <a:xfrm>
            <a:off x="8837459" y="1477207"/>
            <a:ext cx="3354542" cy="5378717"/>
          </a:xfrm>
          <a:prstGeom prst="rect">
            <a:avLst/>
          </a:prstGeom>
        </p:spPr>
      </p:pic>
      <p:sp>
        <p:nvSpPr>
          <p:cNvPr id="25" name="Title Placeholder 3"/>
          <p:cNvSpPr>
            <a:spLocks noGrp="1"/>
          </p:cNvSpPr>
          <p:nvPr>
            <p:ph type="title"/>
          </p:nvPr>
        </p:nvSpPr>
        <p:spPr>
          <a:xfrm>
            <a:off x="332058" y="233244"/>
            <a:ext cx="9256976" cy="35321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2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Freeform 156"/>
          <p:cNvSpPr>
            <a:spLocks/>
          </p:cNvSpPr>
          <p:nvPr/>
        </p:nvSpPr>
        <p:spPr bwMode="ltGray">
          <a:xfrm>
            <a:off x="9746473" y="1"/>
            <a:ext cx="2445527" cy="4315001"/>
          </a:xfrm>
          <a:custGeom>
            <a:avLst/>
            <a:gdLst>
              <a:gd name="T0" fmla="*/ 0 w 1576"/>
              <a:gd name="T1" fmla="*/ 0 h 2728"/>
              <a:gd name="T2" fmla="*/ 1576 w 1576"/>
              <a:gd name="T3" fmla="*/ 0 h 2728"/>
              <a:gd name="T4" fmla="*/ 1576 w 1576"/>
              <a:gd name="T5" fmla="*/ 2728 h 2728"/>
              <a:gd name="T6" fmla="*/ 0 w 1576"/>
              <a:gd name="T7" fmla="*/ 0 h 2728"/>
              <a:gd name="T8" fmla="*/ 0 w 1576"/>
              <a:gd name="T9" fmla="*/ 0 h 2728"/>
              <a:gd name="T10" fmla="*/ 0 w 1576"/>
              <a:gd name="T11" fmla="*/ 0 h 2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6" h="2728">
                <a:moveTo>
                  <a:pt x="0" y="0"/>
                </a:moveTo>
                <a:lnTo>
                  <a:pt x="1576" y="0"/>
                </a:lnTo>
                <a:lnTo>
                  <a:pt x="1576" y="272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7460" tIns="43730" rIns="87460" bIns="43730" numCol="1" anchor="t" anchorCtr="0" compatLnSpc="1">
            <a:prstTxWarp prst="textNoShape">
              <a:avLst/>
            </a:prstTxWarp>
          </a:bodyPr>
          <a:lstStyle/>
          <a:p>
            <a:endParaRPr lang="en-US" sz="1836"/>
          </a:p>
        </p:txBody>
      </p:sp>
      <p:sp>
        <p:nvSpPr>
          <p:cNvPr id="11" name="Slide Number"/>
          <p:cNvSpPr txBox="1">
            <a:spLocks/>
          </p:cNvSpPr>
          <p:nvPr/>
        </p:nvSpPr>
        <p:spPr bwMode="gray">
          <a:xfrm>
            <a:off x="11746129" y="6644411"/>
            <a:ext cx="169918" cy="117725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765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765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0640983" y="6644411"/>
            <a:ext cx="968215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41912"/>
            <a:r>
              <a:rPr lang="en-US" sz="765" baseline="0">
                <a:solidFill>
                  <a:schemeClr val="bg1"/>
                </a:solidFill>
                <a:latin typeface="+mn-lt"/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8663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8" y="795906"/>
            <a:ext cx="6402943" cy="1325563"/>
          </a:xfrm>
        </p:spPr>
        <p:txBody>
          <a:bodyPr>
            <a:normAutofit/>
          </a:bodyPr>
          <a:lstStyle>
            <a:lvl1pPr>
              <a:defRPr sz="314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6165"/>
            <a:ext cx="8885229" cy="281284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350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350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350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350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0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94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" y="0"/>
            <a:ext cx="12192000" cy="6857898"/>
          </a:xfrm>
          <a:prstGeom prst="rect">
            <a:avLst/>
          </a:prstGeom>
        </p:spPr>
      </p:pic>
      <p:pic>
        <p:nvPicPr>
          <p:cNvPr id="11" name="CustomTitl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1"/>
            <a:ext cx="12192000" cy="6857997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/>
        </p:nvSpPr>
        <p:spPr>
          <a:xfrm>
            <a:off x="2836216" y="-1"/>
            <a:ext cx="9355784" cy="4048477"/>
          </a:xfrm>
          <a:prstGeom prst="rect">
            <a:avLst/>
          </a:prstGeom>
          <a:solidFill>
            <a:srgbClr val="002960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baseline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/>
        </p:nvSpPr>
        <p:spPr bwMode="auto">
          <a:xfrm>
            <a:off x="11487911" y="37257"/>
            <a:ext cx="401720" cy="1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1020" baseline="0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8270634" y="6381112"/>
            <a:ext cx="90049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="1" baseline="0" noProof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8270633" y="6506726"/>
            <a:ext cx="392136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aseline="0" noProof="0">
                <a:solidFill>
                  <a:schemeClr val="bg1"/>
                </a:solidFill>
                <a:latin typeface="+mn-lt"/>
              </a:rPr>
              <a:t>Last Modified 12/04/2018 3:46 p.m. SA Pacific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8270636" y="6632337"/>
            <a:ext cx="3618996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aseline="0" noProof="0">
                <a:solidFill>
                  <a:schemeClr val="bg1"/>
                </a:solidFill>
                <a:latin typeface="+mn-lt"/>
              </a:rPr>
              <a:t>Printed 3/5/2018 6:31 PM Central Standard Time (Mexico)</a:t>
            </a: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085968" y="1463556"/>
            <a:ext cx="8478152" cy="471089"/>
          </a:xfrm>
          <a:prstGeom prst="rect">
            <a:avLst/>
          </a:prstGeom>
        </p:spPr>
        <p:txBody>
          <a:bodyPr/>
          <a:lstStyle>
            <a:lvl1pPr>
              <a:defRPr sz="3061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85968" y="3182434"/>
            <a:ext cx="8478152" cy="20603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339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085968" y="3670682"/>
            <a:ext cx="8478152" cy="20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339" baseline="0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sp>
        <p:nvSpPr>
          <p:cNvPr id="35" name="LogoImage"/>
          <p:cNvSpPr>
            <a:spLocks noEditPoints="1"/>
          </p:cNvSpPr>
          <p:nvPr/>
        </p:nvSpPr>
        <p:spPr bwMode="white">
          <a:xfrm>
            <a:off x="3097647" y="186641"/>
            <a:ext cx="2221228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7460" tIns="43730" rIns="87460" bIns="4373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531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/>
        </p:nvSpPr>
        <p:spPr bwMode="black">
          <a:xfrm>
            <a:off x="2837961" y="6381113"/>
            <a:ext cx="5224600" cy="3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1026506" eaLnBrk="0" hangingPunct="0"/>
            <a:r>
              <a:rPr lang="en-US" sz="765" baseline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26506" eaLnBrk="0" hangingPunct="0"/>
            <a:r>
              <a:rPr lang="en-US" sz="765" baseline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2827734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29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5F3A-F2EA-4CDE-A6AE-E4CDE5B9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8168640" cy="9196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A2EB-258D-403D-A878-EB3A8CE89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583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E5211-C93E-4B2C-B9EC-F8F41E8DC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583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67C5DD5-E9A7-2349-8AEE-1E37FE9AD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8503928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2020 FAIR Institute, Inc.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9D4B5F8-EE45-C244-AD7E-191FDC0D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534301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Diapositiva de think-cell" r:id="rId5" imgW="530" imgH="528" progId="TCLayout.ActiveDocument.1">
                  <p:embed/>
                </p:oleObj>
              </mc:Choice>
              <mc:Fallback>
                <p:oleObj name="Diapositiva de think-cell" r:id="rId5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/>
          <p:cNvSpPr txBox="1">
            <a:spLocks/>
          </p:cNvSpPr>
          <p:nvPr/>
        </p:nvSpPr>
        <p:spPr bwMode="black">
          <a:xfrm>
            <a:off x="11652053" y="6644411"/>
            <a:ext cx="169918" cy="117725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765" smtClean="0">
                <a:solidFill>
                  <a:schemeClr val="bg1"/>
                </a:solidFill>
              </a:rPr>
              <a:pPr lvl="0"/>
              <a:t>‹#›</a:t>
            </a:fld>
            <a:endParaRPr lang="en-US" sz="765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10546907" y="6644411"/>
            <a:ext cx="968215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41912"/>
            <a:r>
              <a:rPr lang="en-US" sz="765" baseline="0" noProof="0">
                <a:solidFill>
                  <a:schemeClr val="bg1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3128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2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Diapositiva de think-cell" r:id="rId5" imgW="439" imgH="438" progId="TCLayout.ActiveDocument.1">
                  <p:embed/>
                </p:oleObj>
              </mc:Choice>
              <mc:Fallback>
                <p:oleObj name="Diapositiva de think-cell" r:id="rId5" imgW="439" imgH="4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>
            <a:spLocks noChangeArrowheads="1"/>
          </p:cNvSpPr>
          <p:nvPr/>
        </p:nvSpPr>
        <p:spPr bwMode="gray">
          <a:xfrm>
            <a:off x="10670215" y="51833"/>
            <a:ext cx="1190120" cy="6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42293"/>
            <a:endParaRPr lang="x-none" sz="430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85156" y="1652142"/>
            <a:ext cx="5412245" cy="1648647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95055" y="1652142"/>
            <a:ext cx="5457000" cy="16486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3"/>
          <p:cNvSpPr>
            <a:spLocks noGrp="1"/>
          </p:cNvSpPr>
          <p:nvPr>
            <p:ph type="title"/>
          </p:nvPr>
        </p:nvSpPr>
        <p:spPr>
          <a:xfrm>
            <a:off x="485153" y="234865"/>
            <a:ext cx="11273591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"/>
          <p:cNvSpPr txBox="1">
            <a:spLocks/>
          </p:cNvSpPr>
          <p:nvPr/>
        </p:nvSpPr>
        <p:spPr bwMode="gray">
          <a:xfrm>
            <a:off x="11652053" y="6659096"/>
            <a:ext cx="128240" cy="883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x-none" sz="574" smtClean="0">
                <a:solidFill>
                  <a:schemeClr val="tx1"/>
                </a:solidFill>
              </a:rPr>
              <a:pPr lvl="0"/>
              <a:t>‹#›</a:t>
            </a:fld>
            <a:endParaRPr lang="en-US" sz="574">
              <a:solidFill>
                <a:schemeClr val="tx1"/>
              </a:solidFill>
            </a:endParaRPr>
          </a:p>
        </p:txBody>
      </p:sp>
      <p:sp>
        <p:nvSpPr>
          <p:cNvPr id="14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306184" y="6659096"/>
            <a:ext cx="2208939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r" defTabSz="856434"/>
            <a:r>
              <a:rPr lang="en-GB" sz="574" kern="1200" baseline="0">
                <a:solidFill>
                  <a:schemeClr val="tx1"/>
                </a:solidFill>
                <a:latin typeface="Arial" charset="0"/>
              </a:rPr>
              <a:t>All content copyright © 2017 QuantumBlack, a McKinsey company </a:t>
            </a:r>
            <a:endParaRPr lang="en-US" sz="574" kern="1200" baseline="0" noProof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4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ve Bi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2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Diapositiva de think-cell" r:id="rId5" imgW="439" imgH="438" progId="TCLayout.ActiveDocument.1">
                  <p:embed/>
                </p:oleObj>
              </mc:Choice>
              <mc:Fallback>
                <p:oleObj name="Diapositiva de think-cell" r:id="rId5" imgW="439" imgH="4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"/>
          <p:cNvSpPr txBox="1">
            <a:spLocks/>
          </p:cNvSpPr>
          <p:nvPr/>
        </p:nvSpPr>
        <p:spPr bwMode="gray">
          <a:xfrm>
            <a:off x="11652053" y="6659096"/>
            <a:ext cx="128240" cy="883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x-none" sz="574" smtClean="0">
                <a:solidFill>
                  <a:schemeClr val="tx1"/>
                </a:solidFill>
              </a:rPr>
              <a:pPr lvl="0"/>
              <a:t>‹#›</a:t>
            </a:fld>
            <a:endParaRPr lang="en-US" sz="574">
              <a:solidFill>
                <a:schemeClr val="tx1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306184" y="6659096"/>
            <a:ext cx="2208939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r" defTabSz="856434"/>
            <a:r>
              <a:rPr lang="en-GB" sz="574" kern="1200" baseline="0">
                <a:solidFill>
                  <a:schemeClr val="tx1"/>
                </a:solidFill>
                <a:latin typeface="Arial" charset="0"/>
              </a:rPr>
              <a:t>All content copyright © 2017 QuantumBlack, a McKinsey company </a:t>
            </a:r>
            <a:endParaRPr lang="en-US" sz="574" kern="1200" baseline="0" noProof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itle Placeholder 3"/>
          <p:cNvSpPr>
            <a:spLocks noGrp="1"/>
          </p:cNvSpPr>
          <p:nvPr>
            <p:ph type="title"/>
          </p:nvPr>
        </p:nvSpPr>
        <p:spPr>
          <a:xfrm>
            <a:off x="485153" y="234865"/>
            <a:ext cx="11273591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5154" y="3022982"/>
            <a:ext cx="2156154" cy="172715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789" dirty="0"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5154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5154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62991" y="3022982"/>
            <a:ext cx="2156154" cy="172715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789" dirty="0"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62991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762991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40829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040829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40829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7318668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8668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7318668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2140" y="3022982"/>
            <a:ext cx="2156154" cy="172715"/>
          </a:xfrm>
        </p:spPr>
        <p:txBody>
          <a:bodyPr wrap="square">
            <a:noAutofit/>
          </a:bodyPr>
          <a:lstStyle>
            <a:lvl1pPr>
              <a:defRPr sz="789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592140" y="1652141"/>
            <a:ext cx="2156154" cy="1248861"/>
          </a:xfrm>
        </p:spPr>
        <p:txBody>
          <a:bodyPr anchor="ctr" anchorCtr="0">
            <a:noAutofit/>
          </a:bodyPr>
          <a:lstStyle>
            <a:lvl1pPr algn="ctr">
              <a:defRPr sz="861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9592140" y="3504440"/>
            <a:ext cx="2156154" cy="2571185"/>
          </a:xfrm>
        </p:spPr>
        <p:txBody>
          <a:bodyPr tIns="36000">
            <a:noAutofit/>
          </a:bodyPr>
          <a:lstStyle>
            <a:lvl1pPr>
              <a:defRPr sz="717" b="0">
                <a:solidFill>
                  <a:schemeClr val="accent6"/>
                </a:solidFill>
              </a:defRPr>
            </a:lvl1pPr>
            <a:lvl2pPr>
              <a:defRPr sz="861" b="0"/>
            </a:lvl2pPr>
            <a:lvl3pPr>
              <a:defRPr sz="861" b="0"/>
            </a:lvl3pPr>
            <a:lvl4pPr>
              <a:defRPr sz="861" b="0"/>
            </a:lvl4pPr>
            <a:lvl5pPr>
              <a:defRPr sz="861"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040829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0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318668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9592140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762991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85154" y="3206611"/>
            <a:ext cx="2156154" cy="157014"/>
          </a:xfrm>
        </p:spPr>
        <p:txBody>
          <a:bodyPr wrap="square">
            <a:noAutofit/>
          </a:bodyPr>
          <a:lstStyle>
            <a:lvl1pPr>
              <a:defRPr sz="717" b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8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4340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id="{F408A388-6B61-46A6-B174-894BE658C3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25" y="1429"/>
          <a:ext cx="1523" cy="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7" name="Objeto 6" hidden="1">
                        <a:extLst>
                          <a:ext uri="{FF2B5EF4-FFF2-40B4-BE49-F238E27FC236}">
                            <a16:creationId xmlns:a16="http://schemas.microsoft.com/office/drawing/2014/main" id="{F408A388-6B61-46A6-B174-894BE658C3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" y="1429"/>
                        <a:ext cx="1523" cy="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8" y="795906"/>
            <a:ext cx="6402943" cy="1325563"/>
          </a:xfrm>
        </p:spPr>
        <p:txBody>
          <a:bodyPr>
            <a:normAutofit/>
          </a:bodyPr>
          <a:lstStyle>
            <a:lvl1pPr>
              <a:defRPr sz="314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6165"/>
            <a:ext cx="8885229" cy="281284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350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350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350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350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pic>
        <p:nvPicPr>
          <p:cNvPr id="10" name="Imagen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99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" y="0"/>
            <a:ext cx="121910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4" y="2271184"/>
            <a:ext cx="5862515" cy="1530768"/>
          </a:xfrm>
        </p:spPr>
        <p:txBody>
          <a:bodyPr anchor="b">
            <a:normAutofit/>
          </a:bodyPr>
          <a:lstStyle>
            <a:lvl1pPr algn="ctr">
              <a:defRPr sz="287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8514" y="4083089"/>
            <a:ext cx="5862515" cy="969014"/>
          </a:xfrm>
        </p:spPr>
        <p:txBody>
          <a:bodyPr>
            <a:normAutofit/>
          </a:bodyPr>
          <a:lstStyle>
            <a:lvl1pPr marL="0" indent="0" algn="ctr">
              <a:buNone/>
              <a:defRPr sz="1800" i="0">
                <a:solidFill>
                  <a:srgbClr val="002D74"/>
                </a:solidFill>
                <a:latin typeface="Flexo" pitchFamily="50" charset="0"/>
              </a:defRPr>
            </a:lvl1pPr>
            <a:lvl2pPr marL="428585" indent="0" algn="ctr">
              <a:buNone/>
              <a:defRPr sz="1875"/>
            </a:lvl2pPr>
            <a:lvl3pPr marL="857169" indent="0" algn="ctr">
              <a:buNone/>
              <a:defRPr sz="1687"/>
            </a:lvl3pPr>
            <a:lvl4pPr marL="1285754" indent="0" algn="ctr">
              <a:buNone/>
              <a:defRPr sz="1500"/>
            </a:lvl4pPr>
            <a:lvl5pPr marL="1714339" indent="0" algn="ctr">
              <a:buNone/>
              <a:defRPr sz="1500"/>
            </a:lvl5pPr>
            <a:lvl6pPr marL="2142923" indent="0" algn="ctr">
              <a:buNone/>
              <a:defRPr sz="1500"/>
            </a:lvl6pPr>
            <a:lvl7pPr marL="2571508" indent="0" algn="ctr">
              <a:buNone/>
              <a:defRPr sz="1500"/>
            </a:lvl7pPr>
            <a:lvl8pPr marL="3000092" indent="0" algn="ctr">
              <a:buNone/>
              <a:defRPr sz="1500"/>
            </a:lvl8pPr>
            <a:lvl9pPr marL="3428677" indent="0" algn="ctr">
              <a:buNone/>
              <a:defRPr sz="1500"/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8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71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6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98" y="1"/>
            <a:ext cx="2626402" cy="1376084"/>
          </a:xfrm>
          <a:prstGeom prst="rect">
            <a:avLst/>
          </a:prstGeom>
        </p:spPr>
      </p:pic>
      <p:pic>
        <p:nvPicPr>
          <p:cNvPr id="7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7128" y="795906"/>
            <a:ext cx="6402943" cy="1325563"/>
          </a:xfrm>
        </p:spPr>
        <p:txBody>
          <a:bodyPr>
            <a:normAutofit/>
          </a:bodyPr>
          <a:lstStyle>
            <a:lvl1pPr>
              <a:defRPr sz="314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206165"/>
            <a:ext cx="8885229" cy="281284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350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350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350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350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61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" y="0"/>
            <a:ext cx="121910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4" y="2271184"/>
            <a:ext cx="5862515" cy="1530768"/>
          </a:xfrm>
        </p:spPr>
        <p:txBody>
          <a:bodyPr anchor="b">
            <a:normAutofit/>
          </a:bodyPr>
          <a:lstStyle>
            <a:lvl1pPr algn="ctr">
              <a:defRPr sz="269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8514" y="4083090"/>
            <a:ext cx="5862515" cy="969014"/>
          </a:xfrm>
        </p:spPr>
        <p:txBody>
          <a:bodyPr>
            <a:normAutofit/>
          </a:bodyPr>
          <a:lstStyle>
            <a:lvl1pPr marL="0" indent="0" algn="ctr">
              <a:buNone/>
              <a:defRPr sz="1687" i="0">
                <a:solidFill>
                  <a:srgbClr val="002D74"/>
                </a:solidFill>
                <a:latin typeface="Flexo" pitchFamily="50" charset="0"/>
              </a:defRPr>
            </a:lvl1pPr>
            <a:lvl2pPr marL="401761" indent="0" algn="ctr">
              <a:buNone/>
              <a:defRPr sz="1757"/>
            </a:lvl2pPr>
            <a:lvl3pPr marL="803521" indent="0" algn="ctr">
              <a:buNone/>
              <a:defRPr sz="1582"/>
            </a:lvl3pPr>
            <a:lvl4pPr marL="1205281" indent="0" algn="ctr">
              <a:buNone/>
              <a:defRPr sz="1406"/>
            </a:lvl4pPr>
            <a:lvl5pPr marL="1607041" indent="0" algn="ctr">
              <a:buNone/>
              <a:defRPr sz="1406"/>
            </a:lvl5pPr>
            <a:lvl6pPr marL="2008801" indent="0" algn="ctr">
              <a:buNone/>
              <a:defRPr sz="1406"/>
            </a:lvl6pPr>
            <a:lvl7pPr marL="2410562" indent="0" algn="ctr">
              <a:buNone/>
              <a:defRPr sz="1406"/>
            </a:lvl7pPr>
            <a:lvl8pPr marL="2812321" indent="0" algn="ctr">
              <a:buNone/>
              <a:defRPr sz="1406"/>
            </a:lvl8pPr>
            <a:lvl9pPr marL="3214082" indent="0" algn="ctr">
              <a:buNone/>
              <a:defRPr sz="1406"/>
            </a:lvl9pPr>
          </a:lstStyle>
          <a:p>
            <a:r>
              <a:rPr lang="es-ES_tradnl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8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7" y="6099952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76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8" y="795907"/>
            <a:ext cx="6402943" cy="1325563"/>
          </a:xfrm>
        </p:spPr>
        <p:txBody>
          <a:bodyPr>
            <a:normAutofit/>
          </a:bodyPr>
          <a:lstStyle>
            <a:lvl1pPr>
              <a:defRPr sz="2952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06166"/>
            <a:ext cx="8885229" cy="2812845"/>
          </a:xfrm>
        </p:spPr>
        <p:txBody>
          <a:bodyPr>
            <a:normAutofit/>
          </a:bodyPr>
          <a:lstStyle>
            <a:lvl1pPr>
              <a:defRPr sz="1265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265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265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265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265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8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7" y="6099952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54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8" y="795907"/>
            <a:ext cx="6402943" cy="1325563"/>
          </a:xfrm>
        </p:spPr>
        <p:txBody>
          <a:bodyPr>
            <a:normAutofit/>
          </a:bodyPr>
          <a:lstStyle>
            <a:lvl1pPr>
              <a:defRPr sz="2952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06166"/>
            <a:ext cx="8885229" cy="2812845"/>
          </a:xfrm>
        </p:spPr>
        <p:txBody>
          <a:bodyPr>
            <a:normAutofit/>
          </a:bodyPr>
          <a:lstStyle>
            <a:lvl1pPr>
              <a:defRPr sz="1265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265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265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265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265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0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7" y="6099952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0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679D-6D69-4279-A26E-6C2D82BC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258492" cy="9607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3C705-A704-4DDF-9C84-CDD87F227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25D1A-F246-48E3-B9C3-7B955F6C1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63C59-D652-43FD-8BEF-32C4A7EA0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BB338-7BDA-47B8-8156-E38B7CBAD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56B0C09-C963-5F44-82B4-683FF50A63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0908" y="6258181"/>
            <a:ext cx="8503928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2020 FAIR Institute, Inc.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7950B32-3BF8-054E-B889-A5A41F97B4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21029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6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98" y="1"/>
            <a:ext cx="2626402" cy="1376084"/>
          </a:xfrm>
          <a:prstGeom prst="rect">
            <a:avLst/>
          </a:prstGeom>
        </p:spPr>
      </p:pic>
      <p:pic>
        <p:nvPicPr>
          <p:cNvPr id="7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7" y="6099952"/>
            <a:ext cx="1160511" cy="61178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7128" y="795907"/>
            <a:ext cx="6402943" cy="1325563"/>
          </a:xfrm>
        </p:spPr>
        <p:txBody>
          <a:bodyPr>
            <a:normAutofit/>
          </a:bodyPr>
          <a:lstStyle>
            <a:lvl1pPr>
              <a:defRPr sz="2952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1" y="2206166"/>
            <a:ext cx="8885229" cy="2812845"/>
          </a:xfrm>
        </p:spPr>
        <p:txBody>
          <a:bodyPr>
            <a:normAutofit/>
          </a:bodyPr>
          <a:lstStyle>
            <a:lvl1pPr>
              <a:defRPr sz="1265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265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265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265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265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"/>
            <a:ext cx="12192000" cy="6858525"/>
          </a:xfrm>
          <a:prstGeom prst="rect">
            <a:avLst/>
          </a:prstGeom>
        </p:spPr>
      </p:pic>
      <p:pic>
        <p:nvPicPr>
          <p:cNvPr id="9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0"/>
          <a:stretch/>
        </p:blipFill>
        <p:spPr>
          <a:xfrm>
            <a:off x="1" y="1"/>
            <a:ext cx="12192001" cy="1675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8" y="35167"/>
            <a:ext cx="6402943" cy="962465"/>
          </a:xfrm>
        </p:spPr>
        <p:txBody>
          <a:bodyPr>
            <a:normAutofit/>
          </a:bodyPr>
          <a:lstStyle>
            <a:lvl1pPr>
              <a:defRPr sz="2952" b="1" i="1">
                <a:solidFill>
                  <a:schemeClr val="bg1"/>
                </a:solidFill>
                <a:latin typeface="Flexo" pitchFamily="50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18190"/>
            <a:ext cx="8885229" cy="2812845"/>
          </a:xfrm>
        </p:spPr>
        <p:txBody>
          <a:bodyPr>
            <a:normAutofit/>
          </a:bodyPr>
          <a:lstStyle>
            <a:lvl1pPr>
              <a:defRPr sz="1265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265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265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265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265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0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7" y="6099952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6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525"/>
          </a:xfrm>
          <a:prstGeom prst="rect">
            <a:avLst/>
          </a:prstGeom>
        </p:spPr>
      </p:pic>
      <p:pic>
        <p:nvPicPr>
          <p:cNvPr id="9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99"/>
          <a:stretch/>
        </p:blipFill>
        <p:spPr>
          <a:xfrm>
            <a:off x="-2419" y="-5491"/>
            <a:ext cx="12192000" cy="1225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28" y="1"/>
            <a:ext cx="6402943" cy="1059340"/>
          </a:xfrm>
        </p:spPr>
        <p:txBody>
          <a:bodyPr>
            <a:normAutofit/>
          </a:bodyPr>
          <a:lstStyle>
            <a:lvl1pPr>
              <a:defRPr sz="2952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06166"/>
            <a:ext cx="8885229" cy="2812845"/>
          </a:xfrm>
        </p:spPr>
        <p:txBody>
          <a:bodyPr>
            <a:normAutofit/>
          </a:bodyPr>
          <a:lstStyle>
            <a:lvl1pPr>
              <a:defRPr sz="1265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265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265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265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265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0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7" y="6099952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9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5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525"/>
          </a:xfrm>
          <a:prstGeom prst="rect">
            <a:avLst/>
          </a:prstGeom>
        </p:spPr>
      </p:pic>
      <p:pic>
        <p:nvPicPr>
          <p:cNvPr id="6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7" y="6099952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32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" y="0"/>
            <a:ext cx="121910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4" y="2271184"/>
            <a:ext cx="5862515" cy="1530768"/>
          </a:xfrm>
        </p:spPr>
        <p:txBody>
          <a:bodyPr anchor="b">
            <a:normAutofit/>
          </a:bodyPr>
          <a:lstStyle>
            <a:lvl1pPr algn="ctr">
              <a:defRPr sz="287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8514" y="4083089"/>
            <a:ext cx="5862515" cy="969014"/>
          </a:xfrm>
        </p:spPr>
        <p:txBody>
          <a:bodyPr>
            <a:normAutofit/>
          </a:bodyPr>
          <a:lstStyle>
            <a:lvl1pPr marL="0" indent="0" algn="ctr">
              <a:buNone/>
              <a:defRPr sz="1800" i="0">
                <a:solidFill>
                  <a:srgbClr val="002D74"/>
                </a:solidFill>
                <a:latin typeface="Flexo" pitchFamily="50" charset="0"/>
              </a:defRPr>
            </a:lvl1pPr>
            <a:lvl2pPr marL="428585" indent="0" algn="ctr">
              <a:buNone/>
              <a:defRPr sz="1875"/>
            </a:lvl2pPr>
            <a:lvl3pPr marL="857169" indent="0" algn="ctr">
              <a:buNone/>
              <a:defRPr sz="1687"/>
            </a:lvl3pPr>
            <a:lvl4pPr marL="1285754" indent="0" algn="ctr">
              <a:buNone/>
              <a:defRPr sz="1500"/>
            </a:lvl4pPr>
            <a:lvl5pPr marL="1714339" indent="0" algn="ctr">
              <a:buNone/>
              <a:defRPr sz="1500"/>
            </a:lvl5pPr>
            <a:lvl6pPr marL="2142923" indent="0" algn="ctr">
              <a:buNone/>
              <a:defRPr sz="1500"/>
            </a:lvl6pPr>
            <a:lvl7pPr marL="2571508" indent="0" algn="ctr">
              <a:buNone/>
              <a:defRPr sz="1500"/>
            </a:lvl7pPr>
            <a:lvl8pPr marL="3000092" indent="0" algn="ctr">
              <a:buNone/>
              <a:defRPr sz="1500"/>
            </a:lvl8pPr>
            <a:lvl9pPr marL="3428677" indent="0" algn="ctr">
              <a:buNone/>
              <a:defRPr sz="1500"/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8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79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8" y="795906"/>
            <a:ext cx="6402943" cy="1325563"/>
          </a:xfrm>
        </p:spPr>
        <p:txBody>
          <a:bodyPr>
            <a:normAutofit/>
          </a:bodyPr>
          <a:lstStyle>
            <a:lvl1pPr>
              <a:defRPr sz="314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6165"/>
            <a:ext cx="8885229" cy="281284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350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350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350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350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8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42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8" y="795906"/>
            <a:ext cx="6402943" cy="1325563"/>
          </a:xfrm>
        </p:spPr>
        <p:txBody>
          <a:bodyPr>
            <a:normAutofit/>
          </a:bodyPr>
          <a:lstStyle>
            <a:lvl1pPr>
              <a:defRPr sz="314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6165"/>
            <a:ext cx="8885229" cy="281284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350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350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350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350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0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2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6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98" y="1"/>
            <a:ext cx="2626402" cy="1376084"/>
          </a:xfrm>
          <a:prstGeom prst="rect">
            <a:avLst/>
          </a:prstGeom>
        </p:spPr>
      </p:pic>
      <p:pic>
        <p:nvPicPr>
          <p:cNvPr id="7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7128" y="795906"/>
            <a:ext cx="6402943" cy="1325563"/>
          </a:xfrm>
        </p:spPr>
        <p:txBody>
          <a:bodyPr>
            <a:normAutofit/>
          </a:bodyPr>
          <a:lstStyle>
            <a:lvl1pPr>
              <a:defRPr sz="314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206165"/>
            <a:ext cx="8885229" cy="281284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350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350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350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350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34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"/>
            <a:ext cx="12192000" cy="6858525"/>
          </a:xfrm>
          <a:prstGeom prst="rect">
            <a:avLst/>
          </a:prstGeom>
        </p:spPr>
      </p:pic>
      <p:pic>
        <p:nvPicPr>
          <p:cNvPr id="9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0"/>
          <a:stretch/>
        </p:blipFill>
        <p:spPr>
          <a:xfrm>
            <a:off x="0" y="0"/>
            <a:ext cx="12192001" cy="1675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8" y="35167"/>
            <a:ext cx="6402943" cy="962465"/>
          </a:xfrm>
        </p:spPr>
        <p:txBody>
          <a:bodyPr>
            <a:normAutofit/>
          </a:bodyPr>
          <a:lstStyle>
            <a:lvl1pPr>
              <a:defRPr sz="3149" b="1" i="1">
                <a:solidFill>
                  <a:schemeClr val="bg1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8189"/>
            <a:ext cx="8885229" cy="281284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350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350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350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350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0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00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25"/>
          </a:xfrm>
          <a:prstGeom prst="rect">
            <a:avLst/>
          </a:prstGeom>
        </p:spPr>
      </p:pic>
      <p:pic>
        <p:nvPicPr>
          <p:cNvPr id="9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99"/>
          <a:stretch/>
        </p:blipFill>
        <p:spPr>
          <a:xfrm>
            <a:off x="-2419" y="-5491"/>
            <a:ext cx="12192000" cy="1225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28" y="1"/>
            <a:ext cx="6402943" cy="1059340"/>
          </a:xfrm>
        </p:spPr>
        <p:txBody>
          <a:bodyPr>
            <a:normAutofit/>
          </a:bodyPr>
          <a:lstStyle>
            <a:lvl1pPr>
              <a:defRPr sz="3149" b="1" i="1">
                <a:solidFill>
                  <a:srgbClr val="002D74"/>
                </a:solidFill>
                <a:latin typeface="Flexo" pitchFamily="50" charset="0"/>
              </a:defRPr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6165"/>
            <a:ext cx="8885229" cy="2812845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2D74"/>
                </a:solidFill>
                <a:latin typeface="Flexo" pitchFamily="50" charset="0"/>
              </a:defRPr>
            </a:lvl1pPr>
            <a:lvl2pPr>
              <a:defRPr sz="1350">
                <a:solidFill>
                  <a:srgbClr val="002D74"/>
                </a:solidFill>
                <a:latin typeface="Flexo" pitchFamily="50" charset="0"/>
              </a:defRPr>
            </a:lvl2pPr>
            <a:lvl3pPr>
              <a:defRPr sz="1350">
                <a:solidFill>
                  <a:srgbClr val="002D74"/>
                </a:solidFill>
                <a:latin typeface="Flexo" pitchFamily="50" charset="0"/>
              </a:defRPr>
            </a:lvl3pPr>
            <a:lvl4pPr>
              <a:defRPr sz="1350">
                <a:solidFill>
                  <a:srgbClr val="002D74"/>
                </a:solidFill>
                <a:latin typeface="Flexo" pitchFamily="50" charset="0"/>
              </a:defRPr>
            </a:lvl4pPr>
            <a:lvl5pPr>
              <a:defRPr sz="1350">
                <a:solidFill>
                  <a:srgbClr val="002D74"/>
                </a:solidFill>
                <a:latin typeface="Flexo" pitchFamily="50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10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5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63FA-A76E-4E5F-BF28-F71B94F0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7573751-0CD8-0042-9DCB-0DD9F2EB9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8503928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2020 FAIR Institute, Inc.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7D97E65-9501-064E-94D7-64F40E8F2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359582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5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25"/>
          </a:xfrm>
          <a:prstGeom prst="rect">
            <a:avLst/>
          </a:prstGeom>
        </p:spPr>
      </p:pic>
      <p:pic>
        <p:nvPicPr>
          <p:cNvPr id="6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2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EBD5E6C-9EBB-144E-B30E-194BF267A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8503928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2020 FAIR Institute, Inc.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5EBFE33-B449-1B48-8D95-1D8E2C73E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78913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" y="0"/>
            <a:ext cx="12192000" cy="6857898"/>
          </a:xfrm>
          <a:prstGeom prst="rect">
            <a:avLst/>
          </a:prstGeom>
        </p:spPr>
      </p:pic>
      <p:pic>
        <p:nvPicPr>
          <p:cNvPr id="11" name="CustomTitl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1"/>
            <a:ext cx="12192000" cy="6857997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/>
        </p:nvSpPr>
        <p:spPr>
          <a:xfrm>
            <a:off x="2836216" y="-1"/>
            <a:ext cx="9355784" cy="4048477"/>
          </a:xfrm>
          <a:prstGeom prst="rect">
            <a:avLst/>
          </a:prstGeom>
          <a:solidFill>
            <a:srgbClr val="002960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baseline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1"/>
          <a:ext cx="215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2" y="1621"/>
                        <a:ext cx="215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/>
        </p:nvSpPr>
        <p:spPr bwMode="auto">
          <a:xfrm>
            <a:off x="11487911" y="37257"/>
            <a:ext cx="401720" cy="1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1020" baseline="0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8270634" y="6381112"/>
            <a:ext cx="90049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="1" baseline="0" noProof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8270633" y="6506726"/>
            <a:ext cx="392136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aseline="0" noProof="0">
                <a:solidFill>
                  <a:schemeClr val="bg1"/>
                </a:solidFill>
                <a:latin typeface="+mn-lt"/>
              </a:rPr>
              <a:t>Last Modified 12/04/2018 3:46 p.m. SA Pacific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8270636" y="6632337"/>
            <a:ext cx="3618996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65" baseline="0" noProof="0">
                <a:solidFill>
                  <a:schemeClr val="bg1"/>
                </a:solidFill>
                <a:latin typeface="+mn-lt"/>
              </a:rPr>
              <a:t>Printed 3/5/2018 6:31 PM Central Standard Time (Mexico)</a:t>
            </a: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085968" y="1463556"/>
            <a:ext cx="8478152" cy="471089"/>
          </a:xfrm>
          <a:prstGeom prst="rect">
            <a:avLst/>
          </a:prstGeom>
        </p:spPr>
        <p:txBody>
          <a:bodyPr/>
          <a:lstStyle>
            <a:lvl1pPr>
              <a:defRPr sz="3061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85968" y="3182434"/>
            <a:ext cx="8478152" cy="20603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339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085968" y="3670682"/>
            <a:ext cx="8478152" cy="20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339" baseline="0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sp>
        <p:nvSpPr>
          <p:cNvPr id="35" name="LogoImage"/>
          <p:cNvSpPr>
            <a:spLocks noEditPoints="1"/>
          </p:cNvSpPr>
          <p:nvPr/>
        </p:nvSpPr>
        <p:spPr bwMode="white">
          <a:xfrm>
            <a:off x="3097647" y="186641"/>
            <a:ext cx="2221228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7460" tIns="43730" rIns="87460" bIns="4373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531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/>
        </p:nvSpPr>
        <p:spPr bwMode="black">
          <a:xfrm>
            <a:off x="2837961" y="6381113"/>
            <a:ext cx="5224600" cy="3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1026506" eaLnBrk="0" hangingPunct="0"/>
            <a:r>
              <a:rPr lang="en-US" sz="765" baseline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26506" eaLnBrk="0" hangingPunct="0"/>
            <a:r>
              <a:rPr lang="en-US" sz="765" baseline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143634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0"/>
          <a:ext cx="1619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0"/>
                        <a:ext cx="1619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pic>
        <p:nvPicPr>
          <p:cNvPr id="7" name="Imagen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26" y="6099951"/>
            <a:ext cx="1160511" cy="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27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" Type="http://schemas.openxmlformats.org/officeDocument/2006/relationships/slideLayout" Target="../slideLayouts/slideLayout10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14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vmlDrawing" Target="../drawings/vmlDrawing1.vml"/><Relationship Id="rId24" Type="http://schemas.openxmlformats.org/officeDocument/2006/relationships/tags" Target="../tags/tag13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10" Type="http://schemas.openxmlformats.org/officeDocument/2006/relationships/theme" Target="../theme/theme2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19.xml"/><Relationship Id="rId21" Type="http://schemas.openxmlformats.org/officeDocument/2006/relationships/tags" Target="../tags/tag41.xml"/><Relationship Id="rId7" Type="http://schemas.openxmlformats.org/officeDocument/2006/relationships/vmlDrawing" Target="../drawings/vmlDrawing9.v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61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image" Target="../media/image4.emf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slideLayout" Target="../slideLayouts/slideLayout25.xml"/><Relationship Id="rId9" Type="http://schemas.openxmlformats.org/officeDocument/2006/relationships/vmlDrawing" Target="../drawings/vmlDrawing15.v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oleObject" Target="../embeddings/oleObject1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slideLayout" Target="../slideLayouts/slideLayout31.xml"/><Relationship Id="rId21" Type="http://schemas.openxmlformats.org/officeDocument/2006/relationships/tags" Target="../tags/tag84.xml"/><Relationship Id="rId7" Type="http://schemas.openxmlformats.org/officeDocument/2006/relationships/slideLayout" Target="../slideLayouts/slideLayout35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oleObject" Target="../embeddings/oleObject23.bin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vmlDrawing" Target="../drawings/vmlDrawing23.vml"/><Relationship Id="rId24" Type="http://schemas.openxmlformats.org/officeDocument/2006/relationships/tags" Target="../tags/tag87.xml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10" Type="http://schemas.openxmlformats.org/officeDocument/2006/relationships/theme" Target="../theme/theme5.xml"/><Relationship Id="rId19" Type="http://schemas.openxmlformats.org/officeDocument/2006/relationships/tags" Target="../tags/tag8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" Type="http://schemas.openxmlformats.org/officeDocument/2006/relationships/slideLayout" Target="../slideLayouts/slideLayout40.xml"/><Relationship Id="rId21" Type="http://schemas.openxmlformats.org/officeDocument/2006/relationships/tags" Target="../tags/tag112.xml"/><Relationship Id="rId7" Type="http://schemas.openxmlformats.org/officeDocument/2006/relationships/slideLayout" Target="../slideLayouts/slideLayout4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2" Type="http://schemas.openxmlformats.org/officeDocument/2006/relationships/slideLayout" Target="../slideLayouts/slideLayout39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oleObject" Target="../embeddings/oleObject31.bin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vmlDrawing" Target="../drawings/vmlDrawing31.vml"/><Relationship Id="rId24" Type="http://schemas.openxmlformats.org/officeDocument/2006/relationships/tags" Target="../tags/tag115.xml"/><Relationship Id="rId5" Type="http://schemas.openxmlformats.org/officeDocument/2006/relationships/slideLayout" Target="../slideLayouts/slideLayout42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10" Type="http://schemas.openxmlformats.org/officeDocument/2006/relationships/theme" Target="../theme/theme6.xml"/><Relationship Id="rId19" Type="http://schemas.openxmlformats.org/officeDocument/2006/relationships/tags" Target="../tags/tag110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image" Target="../media/image4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886DB-DE59-4D86-8F91-7E08ADDB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290709" cy="919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7C911-0BE8-4E46-8E86-8FB5BC68C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93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116489" y="6325230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0" dirty="0">
                <a:solidFill>
                  <a:srgbClr val="F6C917"/>
                </a:solidFill>
                <a:latin typeface="Montserrat" pitchFamily="2" charset="77"/>
              </a:rPr>
              <a:t>#</a:t>
            </a:r>
            <a:r>
              <a:rPr lang="en-US" sz="1600" b="1" i="0" dirty="0">
                <a:solidFill>
                  <a:schemeClr val="bg1"/>
                </a:solidFill>
                <a:latin typeface="Montserrat" pitchFamily="2" charset="77"/>
              </a:rPr>
              <a:t>FAIRCON</a:t>
            </a:r>
            <a:r>
              <a:rPr lang="en-US" sz="1600" b="1" i="0" dirty="0">
                <a:solidFill>
                  <a:srgbClr val="F6C917"/>
                </a:solidFill>
                <a:latin typeface="Montserrat" pitchFamily="2" charset="77"/>
              </a:rPr>
              <a:t>2020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2A078E7B-B6D7-A741-8F94-F9B7C62C7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8513165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Copyright 2020 FAIR Institute, Inc.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03A344D-7B26-4E43-80A7-3FB74E25D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‹#›</a:t>
            </a:fld>
            <a:endParaRPr lang="en-US" sz="10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CAC350-EDB1-C645-B276-0F27FD90A34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311653" y="6394516"/>
            <a:ext cx="461010" cy="181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4464BF-C6ED-CC42-8390-4F5EF2A7428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863275" y="6408203"/>
            <a:ext cx="254291" cy="1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4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0" y="1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iapositiva de think-cell" r:id="rId29" imgW="270" imgH="270" progId="TCLayout.ActiveDocument.1">
                  <p:embed/>
                </p:oleObj>
              </mc:Choice>
              <mc:Fallback>
                <p:oleObj name="Diapositiva de think-cell" r:id="rId2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3"/>
            </p:custDataLst>
          </p:nvPr>
        </p:nvSpPr>
        <p:spPr bwMode="auto">
          <a:xfrm>
            <a:off x="0" y="1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40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078264" y="1982935"/>
            <a:ext cx="2037417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74" baseline="0" noProof="0">
                <a:solidFill>
                  <a:schemeClr val="accent6"/>
                </a:solidFill>
                <a:latin typeface="+mn-lt"/>
                <a:ea typeface="+mn-ea"/>
              </a:rPr>
              <a:t>Last Modified 12/04/2018 3:46 p.m. SA Pacific Standard Time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138375" y="4200915"/>
            <a:ext cx="1917192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74" baseline="0" noProof="0">
                <a:solidFill>
                  <a:schemeClr val="accent6"/>
                </a:solidFill>
                <a:latin typeface="+mn-lt"/>
                <a:ea typeface="+mn-ea"/>
              </a:rPr>
              <a:t>Printed 3/5/2018 6:31 PM Central Standard Time (Mexico)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6"/>
            <a:ext cx="11725484" cy="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4"/>
            <a:ext cx="46807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65" cap="all" baseline="0" noProof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6"/>
            <a:ext cx="11725484" cy="23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531" baseline="0" noProof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gray">
          <a:xfrm>
            <a:off x="161986" y="6442122"/>
            <a:ext cx="11630454" cy="323949"/>
            <a:chOff x="75" y="3941"/>
            <a:chExt cx="5385" cy="20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41"/>
              <a:ext cx="538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1995" indent="-81995">
                <a:defRPr/>
              </a:pPr>
              <a:r>
                <a:rPr lang="en-US" sz="765" baseline="0" noProof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8"/>
              <a:ext cx="4702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72230" indent="-472230" defTabSz="1141912">
                <a:tabLst/>
              </a:pPr>
              <a:r>
                <a:rPr lang="en-US" sz="765" baseline="0" noProof="0">
                  <a:solidFill>
                    <a:schemeClr val="accent6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312456"/>
            <a:ext cx="5801188" cy="489163"/>
            <a:chOff x="915" y="728"/>
            <a:chExt cx="2686" cy="30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28"/>
              <a:ext cx="2686" cy="3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531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sz="1531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34938" y="291554"/>
            <a:ext cx="452496" cy="145424"/>
            <a:chOff x="8408178" y="285750"/>
            <a:chExt cx="332597" cy="142530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08178" y="285750"/>
              <a:ext cx="332597" cy="1425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41912">
                <a:buClr>
                  <a:schemeClr val="tx2"/>
                </a:buClr>
              </a:pPr>
              <a:r>
                <a:rPr lang="en-US" sz="765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08178" y="285750"/>
              <a:ext cx="0" cy="14253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08178" y="428280"/>
              <a:ext cx="33259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" name="SlideBottomBar" hidden="1"/>
          <p:cNvSpPr/>
          <p:nvPr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4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5" name="LegendBoxes" hidden="1"/>
          <p:cNvGrpSpPr/>
          <p:nvPr/>
        </p:nvGrpSpPr>
        <p:grpSpPr bwMode="gray">
          <a:xfrm>
            <a:off x="11108191" y="285075"/>
            <a:ext cx="749682" cy="1005961"/>
            <a:chOff x="7835905" y="279400"/>
            <a:chExt cx="734747" cy="985935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/>
        </p:nvGrpSpPr>
        <p:grpSpPr bwMode="gray">
          <a:xfrm>
            <a:off x="10794127" y="285077"/>
            <a:ext cx="1063917" cy="733843"/>
            <a:chOff x="7540629" y="279400"/>
            <a:chExt cx="1042722" cy="719235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/>
        </p:nvGrpSpPr>
        <p:grpSpPr bwMode="gray">
          <a:xfrm>
            <a:off x="11040160" y="255921"/>
            <a:ext cx="817713" cy="1333053"/>
            <a:chOff x="7769225" y="250825"/>
            <a:chExt cx="801422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090" y="1991015"/>
            <a:ext cx="4389573" cy="1444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2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1141912" rtl="0" eaLnBrk="1" fontAlgn="base" hangingPunct="1">
        <a:spcBef>
          <a:spcPct val="0"/>
        </a:spcBef>
        <a:spcAft>
          <a:spcPct val="0"/>
        </a:spcAft>
        <a:tabLst>
          <a:tab pos="344193" algn="l"/>
        </a:tabLst>
        <a:defRPr sz="1913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2pPr>
      <a:lvl3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3pPr>
      <a:lvl4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4pPr>
      <a:lvl5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5pPr>
      <a:lvl6pPr marL="583104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6pPr>
      <a:lvl7pPr marL="1166207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7pPr>
      <a:lvl8pPr marL="1749311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8pPr>
      <a:lvl9pPr marL="2332416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85941" indent="-182497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60082" indent="-273316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88814" indent="-148064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16217" indent="-123961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6pPr>
      <a:lvl7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7pPr>
      <a:lvl8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8pPr>
      <a:lvl9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1pPr>
      <a:lvl2pPr marL="583104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2pPr>
      <a:lvl3pPr marL="1166207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3pPr>
      <a:lvl4pPr marL="1749311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4pPr>
      <a:lvl5pPr marL="2332416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5pPr>
      <a:lvl6pPr marL="2915519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498623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081727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664831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1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Diapositiva de think-cell" r:id="rId25" imgW="270" imgH="270" progId="TCLayout.ActiveDocument.1">
                  <p:embed/>
                </p:oleObj>
              </mc:Choice>
              <mc:Fallback>
                <p:oleObj name="Diapositiva de think-cell" r:id="rId2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0" y="1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40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078276" y="1982935"/>
            <a:ext cx="2037417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74" baseline="0" noProof="0">
                <a:solidFill>
                  <a:schemeClr val="accent6"/>
                </a:solidFill>
                <a:latin typeface="+mn-lt"/>
                <a:ea typeface="+mn-ea"/>
              </a:rPr>
              <a:t>Last Modified 28/06/2018 6:24 p.m. SA Pacific Standard Time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181656" y="4200915"/>
            <a:ext cx="1830629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74" baseline="0" noProof="0">
                <a:solidFill>
                  <a:schemeClr val="accent6"/>
                </a:solidFill>
                <a:latin typeface="+mn-lt"/>
                <a:ea typeface="+mn-ea"/>
              </a:rPr>
              <a:t>Printed 5/06/2018 12:32 p.m. SA Pacific Standard Time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6"/>
            <a:ext cx="11725484" cy="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4"/>
            <a:ext cx="46807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65" cap="all" baseline="0" noProof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6"/>
            <a:ext cx="11725484" cy="23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531" baseline="0" noProof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gray">
          <a:xfrm>
            <a:off x="161986" y="6442122"/>
            <a:ext cx="11630454" cy="323949"/>
            <a:chOff x="75" y="3941"/>
            <a:chExt cx="5385" cy="20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41"/>
              <a:ext cx="538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1995" indent="-81995">
                <a:defRPr/>
              </a:pPr>
              <a:r>
                <a:rPr lang="en-US" sz="765" baseline="0" noProof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8"/>
              <a:ext cx="4702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72230" indent="-472230" defTabSz="1141912">
                <a:tabLst/>
              </a:pPr>
              <a:r>
                <a:rPr lang="en-US" sz="765" baseline="0" noProof="0">
                  <a:solidFill>
                    <a:schemeClr val="accent6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312456"/>
            <a:ext cx="5801188" cy="489163"/>
            <a:chOff x="915" y="728"/>
            <a:chExt cx="2686" cy="30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28"/>
              <a:ext cx="2686" cy="3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531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sz="1531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434938" y="291554"/>
            <a:ext cx="452496" cy="145424"/>
            <a:chOff x="8408178" y="285750"/>
            <a:chExt cx="332597" cy="142530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08178" y="285750"/>
              <a:ext cx="332597" cy="1425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41912">
                <a:buClr>
                  <a:schemeClr val="tx2"/>
                </a:buClr>
              </a:pPr>
              <a:r>
                <a:rPr lang="en-US" sz="765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08178" y="285750"/>
              <a:ext cx="0" cy="14253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08178" y="428280"/>
              <a:ext cx="33259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SlideBottomBar" hidden="1"/>
          <p:cNvSpPr/>
          <p:nvPr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4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5" name="LegendBoxes" hidden="1"/>
          <p:cNvGrpSpPr/>
          <p:nvPr/>
        </p:nvGrpSpPr>
        <p:grpSpPr bwMode="gray">
          <a:xfrm>
            <a:off x="11108191" y="285075"/>
            <a:ext cx="749682" cy="1005961"/>
            <a:chOff x="7835905" y="279400"/>
            <a:chExt cx="734747" cy="985935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/>
        </p:nvGrpSpPr>
        <p:grpSpPr bwMode="gray">
          <a:xfrm>
            <a:off x="10794127" y="285077"/>
            <a:ext cx="1063917" cy="733843"/>
            <a:chOff x="7540629" y="279400"/>
            <a:chExt cx="1042722" cy="719235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/>
        </p:nvGrpSpPr>
        <p:grpSpPr bwMode="gray">
          <a:xfrm>
            <a:off x="11040160" y="255921"/>
            <a:ext cx="817713" cy="1333053"/>
            <a:chOff x="7769225" y="250825"/>
            <a:chExt cx="801422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090" y="1991015"/>
            <a:ext cx="4389573" cy="1444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50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1141912" rtl="0" eaLnBrk="1" fontAlgn="base" hangingPunct="1">
        <a:spcBef>
          <a:spcPct val="0"/>
        </a:spcBef>
        <a:spcAft>
          <a:spcPct val="0"/>
        </a:spcAft>
        <a:tabLst>
          <a:tab pos="344193" algn="l"/>
        </a:tabLst>
        <a:defRPr sz="1913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2pPr>
      <a:lvl3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3pPr>
      <a:lvl4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4pPr>
      <a:lvl5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5pPr>
      <a:lvl6pPr marL="583104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6pPr>
      <a:lvl7pPr marL="1166207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7pPr>
      <a:lvl8pPr marL="1749311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8pPr>
      <a:lvl9pPr marL="2332416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85941" indent="-182497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60082" indent="-273316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88814" indent="-148064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16217" indent="-123961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6pPr>
      <a:lvl7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7pPr>
      <a:lvl8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8pPr>
      <a:lvl9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1pPr>
      <a:lvl2pPr marL="583104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2pPr>
      <a:lvl3pPr marL="1166207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3pPr>
      <a:lvl4pPr marL="1749311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4pPr>
      <a:lvl5pPr marL="2332416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5pPr>
      <a:lvl6pPr marL="2915519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498623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081727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664831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0" y="1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Diapositiva de think-cell" r:id="rId27" imgW="270" imgH="270" progId="TCLayout.ActiveDocument.1">
                  <p:embed/>
                </p:oleObj>
              </mc:Choice>
              <mc:Fallback>
                <p:oleObj name="Diapositiva de think-cell" r:id="rId2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40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078268" y="1982935"/>
            <a:ext cx="2037417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74" baseline="0" noProof="0">
                <a:solidFill>
                  <a:schemeClr val="accent6"/>
                </a:solidFill>
                <a:latin typeface="+mn-lt"/>
                <a:ea typeface="+mn-ea"/>
              </a:rPr>
              <a:t>Last Modified 10/09/2018 1:53 p.m. SA Pacific Standard Time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171237" y="4200915"/>
            <a:ext cx="1851469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74" baseline="0" noProof="0">
                <a:solidFill>
                  <a:schemeClr val="accent6"/>
                </a:solidFill>
                <a:latin typeface="+mn-lt"/>
                <a:ea typeface="+mn-ea"/>
              </a:rPr>
              <a:t>Printed 17/07/2018 8:06 a. m. SA Pacific Standard Time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6"/>
            <a:ext cx="11725484" cy="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4"/>
            <a:ext cx="46807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65" cap="all" baseline="0" noProof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6"/>
            <a:ext cx="11725484" cy="23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531" baseline="0" noProof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6" y="6442646"/>
            <a:ext cx="11630454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1995" indent="-81995">
              <a:defRPr/>
            </a:pPr>
            <a:r>
              <a:rPr lang="en-US" sz="765" baseline="0" noProof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6" y="6648354"/>
            <a:ext cx="10155320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472230" indent="-472230" defTabSz="1141912">
              <a:tabLst/>
            </a:pPr>
            <a:r>
              <a:rPr lang="en-US" sz="765" baseline="0" noProof="0">
                <a:solidFill>
                  <a:schemeClr val="accent6"/>
                </a:solidFill>
                <a:latin typeface="+mn-lt"/>
                <a:ea typeface="+mn-ea"/>
              </a:rPr>
              <a:t>SOURCE: Source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312456"/>
            <a:ext cx="5801188" cy="489163"/>
            <a:chOff x="915" y="728"/>
            <a:chExt cx="2686" cy="30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28"/>
              <a:ext cx="2686" cy="3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531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sz="1531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434938" y="291554"/>
            <a:ext cx="452496" cy="145424"/>
            <a:chOff x="8408178" y="285750"/>
            <a:chExt cx="332597" cy="142530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08178" y="285750"/>
              <a:ext cx="332597" cy="1425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41912">
                <a:buClr>
                  <a:schemeClr val="tx2"/>
                </a:buClr>
              </a:pPr>
              <a:r>
                <a:rPr lang="en-US" sz="765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08178" y="285750"/>
              <a:ext cx="0" cy="14253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08178" y="428280"/>
              <a:ext cx="33259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" name="SlideBottomBar" hidden="1"/>
          <p:cNvSpPr/>
          <p:nvPr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836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4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 eaLnBrk="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5" name="LegendBoxes" hidden="1"/>
          <p:cNvGrpSpPr/>
          <p:nvPr/>
        </p:nvGrpSpPr>
        <p:grpSpPr bwMode="gray">
          <a:xfrm>
            <a:off x="11108191" y="285075"/>
            <a:ext cx="749682" cy="1005961"/>
            <a:chOff x="7835905" y="279400"/>
            <a:chExt cx="734747" cy="985935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/>
        </p:nvGrpSpPr>
        <p:grpSpPr bwMode="gray">
          <a:xfrm>
            <a:off x="10794127" y="285077"/>
            <a:ext cx="1063917" cy="733843"/>
            <a:chOff x="7540629" y="279400"/>
            <a:chExt cx="1042722" cy="719235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/>
        </p:nvGrpSpPr>
        <p:grpSpPr bwMode="gray">
          <a:xfrm>
            <a:off x="11040160" y="255921"/>
            <a:ext cx="817713" cy="1333053"/>
            <a:chOff x="7769225" y="250825"/>
            <a:chExt cx="801422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090" y="1991015"/>
            <a:ext cx="4389573" cy="1444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88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1141912" rtl="0" eaLnBrk="1" fontAlgn="base" hangingPunct="1">
        <a:spcBef>
          <a:spcPct val="0"/>
        </a:spcBef>
        <a:spcAft>
          <a:spcPct val="0"/>
        </a:spcAft>
        <a:tabLst>
          <a:tab pos="344193" algn="l"/>
        </a:tabLst>
        <a:defRPr sz="1913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2pPr>
      <a:lvl3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3pPr>
      <a:lvl4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4pPr>
      <a:lvl5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5pPr>
      <a:lvl6pPr marL="583104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6pPr>
      <a:lvl7pPr marL="1166207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7pPr>
      <a:lvl8pPr marL="1749311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8pPr>
      <a:lvl9pPr marL="2332416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85941" indent="-182497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60082" indent="-273316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88814" indent="-148064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16217" indent="-123961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6pPr>
      <a:lvl7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7pPr>
      <a:lvl8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8pPr>
      <a:lvl9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1pPr>
      <a:lvl2pPr marL="583104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2pPr>
      <a:lvl3pPr marL="1166207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3pPr>
      <a:lvl4pPr marL="1749311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4pPr>
      <a:lvl5pPr marL="2332416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5pPr>
      <a:lvl6pPr marL="2915519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498623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081727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664831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0" y="1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Diapositiva de think-cell" r:id="rId29" imgW="270" imgH="270" progId="TCLayout.ActiveDocument.1">
                  <p:embed/>
                </p:oleObj>
              </mc:Choice>
              <mc:Fallback>
                <p:oleObj name="Diapositiva de think-cell" r:id="rId2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3"/>
            </p:custDataLst>
          </p:nvPr>
        </p:nvSpPr>
        <p:spPr bwMode="auto">
          <a:xfrm>
            <a:off x="0" y="1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40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014148" y="1982935"/>
            <a:ext cx="2165657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74" baseline="0" noProof="0">
                <a:solidFill>
                  <a:schemeClr val="accent6"/>
                </a:solidFill>
                <a:latin typeface="+mn-lt"/>
                <a:ea typeface="+mn-ea"/>
              </a:rPr>
              <a:t>Last Modified 3/27/2018 2:15 PM Central Standard Time (Mexico)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181656" y="4200915"/>
            <a:ext cx="1830629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74" baseline="0" noProof="0">
                <a:solidFill>
                  <a:schemeClr val="accent6"/>
                </a:solidFill>
                <a:latin typeface="+mn-lt"/>
                <a:ea typeface="+mn-ea"/>
              </a:rPr>
              <a:t>Printed 26/03/2018 2:49 p.m. SA Pacific Standard Time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6"/>
            <a:ext cx="11725484" cy="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4"/>
            <a:ext cx="46807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65" cap="all" baseline="0" noProof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6"/>
            <a:ext cx="11725484" cy="23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531" baseline="0" noProof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gray">
          <a:xfrm>
            <a:off x="161986" y="6442122"/>
            <a:ext cx="11630454" cy="323949"/>
            <a:chOff x="75" y="3941"/>
            <a:chExt cx="5385" cy="20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41"/>
              <a:ext cx="538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1995" indent="-81995">
                <a:defRPr/>
              </a:pPr>
              <a:r>
                <a:rPr lang="en-US" sz="765" baseline="0" noProof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8"/>
              <a:ext cx="4702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72230" indent="-472230" defTabSz="1141912">
                <a:tabLst/>
              </a:pPr>
              <a:r>
                <a:rPr lang="en-US" sz="765" baseline="0" noProof="0">
                  <a:solidFill>
                    <a:schemeClr val="accent6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312456"/>
            <a:ext cx="5801188" cy="489163"/>
            <a:chOff x="915" y="728"/>
            <a:chExt cx="2686" cy="30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28"/>
              <a:ext cx="2686" cy="3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531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sz="1531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34938" y="291554"/>
            <a:ext cx="452496" cy="145424"/>
            <a:chOff x="8408178" y="285750"/>
            <a:chExt cx="332597" cy="142530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08178" y="285750"/>
              <a:ext cx="332597" cy="1425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41912">
                <a:buClr>
                  <a:schemeClr val="tx2"/>
                </a:buClr>
              </a:pPr>
              <a:r>
                <a:rPr lang="en-US" sz="765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08178" y="285750"/>
              <a:ext cx="0" cy="14253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08178" y="428280"/>
              <a:ext cx="33259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SlideBottomBar" hidden="1"/>
          <p:cNvSpPr/>
          <p:nvPr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4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5" name="LegendBoxes" hidden="1"/>
          <p:cNvGrpSpPr/>
          <p:nvPr/>
        </p:nvGrpSpPr>
        <p:grpSpPr bwMode="gray">
          <a:xfrm>
            <a:off x="11108191" y="285075"/>
            <a:ext cx="749682" cy="1005961"/>
            <a:chOff x="7835905" y="279400"/>
            <a:chExt cx="734747" cy="985935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/>
        </p:nvGrpSpPr>
        <p:grpSpPr bwMode="gray">
          <a:xfrm>
            <a:off x="10794127" y="285077"/>
            <a:ext cx="1063917" cy="733843"/>
            <a:chOff x="7540629" y="279400"/>
            <a:chExt cx="1042722" cy="719235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/>
        </p:nvGrpSpPr>
        <p:grpSpPr bwMode="gray">
          <a:xfrm>
            <a:off x="11040160" y="255921"/>
            <a:ext cx="817713" cy="1333053"/>
            <a:chOff x="7769225" y="250825"/>
            <a:chExt cx="801422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090" y="1991015"/>
            <a:ext cx="4389573" cy="1444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91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xStyles>
    <p:titleStyle>
      <a:lvl1pPr algn="l" defTabSz="1141912" rtl="0" eaLnBrk="1" fontAlgn="base" hangingPunct="1">
        <a:spcBef>
          <a:spcPct val="0"/>
        </a:spcBef>
        <a:spcAft>
          <a:spcPct val="0"/>
        </a:spcAft>
        <a:tabLst>
          <a:tab pos="344193" algn="l"/>
        </a:tabLst>
        <a:defRPr sz="1913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2pPr>
      <a:lvl3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3pPr>
      <a:lvl4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4pPr>
      <a:lvl5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5pPr>
      <a:lvl6pPr marL="583104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6pPr>
      <a:lvl7pPr marL="1166207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7pPr>
      <a:lvl8pPr marL="1749311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8pPr>
      <a:lvl9pPr marL="2332416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85941" indent="-182497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60082" indent="-273316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88814" indent="-148064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16217" indent="-123961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6pPr>
      <a:lvl7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7pPr>
      <a:lvl8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8pPr>
      <a:lvl9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1pPr>
      <a:lvl2pPr marL="583104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2pPr>
      <a:lvl3pPr marL="1166207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3pPr>
      <a:lvl4pPr marL="1749311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4pPr>
      <a:lvl5pPr marL="2332416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5pPr>
      <a:lvl6pPr marL="2915519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498623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081727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664831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0" y="1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Diapositiva de think-cell" r:id="rId29" imgW="270" imgH="270" progId="TCLayout.ActiveDocument.1">
                  <p:embed/>
                </p:oleObj>
              </mc:Choice>
              <mc:Fallback>
                <p:oleObj name="Diapositiva de think-cell" r:id="rId2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3"/>
            </p:custDataLst>
          </p:nvPr>
        </p:nvSpPr>
        <p:spPr bwMode="auto">
          <a:xfrm>
            <a:off x="0" y="1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40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078264" y="1982935"/>
            <a:ext cx="2037417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74" baseline="0" noProof="0">
                <a:solidFill>
                  <a:schemeClr val="accent6"/>
                </a:solidFill>
                <a:latin typeface="+mn-lt"/>
                <a:ea typeface="+mn-ea"/>
              </a:rPr>
              <a:t>Last Modified 12/04/2018 3:46 p.m. SA Pacific Standard Time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138375" y="4200915"/>
            <a:ext cx="1917192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74" baseline="0" noProof="0">
                <a:solidFill>
                  <a:schemeClr val="accent6"/>
                </a:solidFill>
                <a:latin typeface="+mn-lt"/>
                <a:ea typeface="+mn-ea"/>
              </a:rPr>
              <a:t>Printed 3/5/2018 6:31 PM Central Standard Time (Mexico)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6"/>
            <a:ext cx="11725484" cy="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4"/>
            <a:ext cx="468077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65" cap="all" baseline="0" noProof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6"/>
            <a:ext cx="11725484" cy="23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531" baseline="0" noProof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gray">
          <a:xfrm>
            <a:off x="161986" y="6442122"/>
            <a:ext cx="11630454" cy="323949"/>
            <a:chOff x="75" y="3941"/>
            <a:chExt cx="5385" cy="20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41"/>
              <a:ext cx="538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1995" indent="-81995">
                <a:defRPr/>
              </a:pPr>
              <a:r>
                <a:rPr lang="en-US" sz="765" baseline="0" noProof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8"/>
              <a:ext cx="4702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72230" indent="-472230" defTabSz="1141912">
                <a:tabLst/>
              </a:pPr>
              <a:r>
                <a:rPr lang="en-US" sz="765" baseline="0" noProof="0">
                  <a:solidFill>
                    <a:schemeClr val="accent6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312456"/>
            <a:ext cx="5801188" cy="489163"/>
            <a:chOff x="915" y="728"/>
            <a:chExt cx="2686" cy="30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28"/>
              <a:ext cx="2686" cy="3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531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sz="1531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34938" y="291554"/>
            <a:ext cx="452496" cy="145424"/>
            <a:chOff x="8408178" y="285750"/>
            <a:chExt cx="332597" cy="142530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08178" y="285750"/>
              <a:ext cx="332597" cy="1425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41912">
                <a:buClr>
                  <a:schemeClr val="tx2"/>
                </a:buClr>
              </a:pPr>
              <a:r>
                <a:rPr lang="en-US" sz="765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08178" y="285750"/>
              <a:ext cx="0" cy="14253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08178" y="428280"/>
              <a:ext cx="33259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SlideBottomBar" hidden="1"/>
          <p:cNvSpPr/>
          <p:nvPr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4" name="doc id" hidden="1"/>
          <p:cNvSpPr>
            <a:spLocks noChangeArrowheads="1"/>
          </p:cNvSpPr>
          <p:nvPr/>
        </p:nvSpPr>
        <p:spPr bwMode="gray">
          <a:xfrm>
            <a:off x="10670215" y="51833"/>
            <a:ext cx="1190120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56391"/>
            <a:endParaRPr lang="en-US" sz="574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5" name="LegendBoxes" hidden="1"/>
          <p:cNvGrpSpPr/>
          <p:nvPr/>
        </p:nvGrpSpPr>
        <p:grpSpPr bwMode="gray">
          <a:xfrm>
            <a:off x="11108191" y="285075"/>
            <a:ext cx="749682" cy="1005961"/>
            <a:chOff x="7835905" y="279400"/>
            <a:chExt cx="734747" cy="985935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/>
        </p:nvGrpSpPr>
        <p:grpSpPr bwMode="gray">
          <a:xfrm>
            <a:off x="10794127" y="285077"/>
            <a:ext cx="1063917" cy="733843"/>
            <a:chOff x="7540629" y="279400"/>
            <a:chExt cx="1042722" cy="719235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6" baseline="0">
                <a:latin typeface="+mn-lt"/>
                <a:ea typeface="+mn-ea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/>
        </p:nvGrpSpPr>
        <p:grpSpPr bwMode="gray">
          <a:xfrm>
            <a:off x="11040160" y="255921"/>
            <a:ext cx="817713" cy="1333053"/>
            <a:chOff x="7769225" y="250825"/>
            <a:chExt cx="801422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6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480747" cy="17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56391">
                <a:buClr>
                  <a:schemeClr val="tx2"/>
                </a:buClr>
              </a:pPr>
              <a:r>
                <a:rPr lang="en-US" sz="1148" baseline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090" y="1991015"/>
            <a:ext cx="4389573" cy="1444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3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xStyles>
    <p:titleStyle>
      <a:lvl1pPr algn="l" defTabSz="1141912" rtl="0" eaLnBrk="1" fontAlgn="base" hangingPunct="1">
        <a:spcBef>
          <a:spcPct val="0"/>
        </a:spcBef>
        <a:spcAft>
          <a:spcPct val="0"/>
        </a:spcAft>
        <a:tabLst>
          <a:tab pos="344193" algn="l"/>
        </a:tabLst>
        <a:defRPr sz="1913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2pPr>
      <a:lvl3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3pPr>
      <a:lvl4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4pPr>
      <a:lvl5pPr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5pPr>
      <a:lvl6pPr marL="583104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6pPr>
      <a:lvl7pPr marL="1166207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7pPr>
      <a:lvl8pPr marL="1749311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8pPr>
      <a:lvl9pPr marL="2332416" algn="l" defTabSz="1141912" rtl="0" eaLnBrk="1" fontAlgn="base" hangingPunct="1">
        <a:spcBef>
          <a:spcPct val="0"/>
        </a:spcBef>
        <a:spcAft>
          <a:spcPct val="0"/>
        </a:spcAft>
        <a:defRPr sz="2423" b="1">
          <a:solidFill>
            <a:schemeClr val="tx2"/>
          </a:solidFill>
          <a:latin typeface="Arial" charset="0"/>
        </a:defRPr>
      </a:lvl9pPr>
    </p:titleStyle>
    <p:bodyStyle>
      <a:lvl1pPr marL="0" indent="0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85941" indent="-182497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60082" indent="-273316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88814" indent="-148064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16217" indent="-123961" algn="l" defTabSz="856391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531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6pPr>
      <a:lvl7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7pPr>
      <a:lvl8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8pPr>
      <a:lvl9pPr marL="956290" indent="-166022" algn="l" defTabSz="11419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4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1pPr>
      <a:lvl2pPr marL="583104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2pPr>
      <a:lvl3pPr marL="1166207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3pPr>
      <a:lvl4pPr marL="1749311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4pPr>
      <a:lvl5pPr marL="2332416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5pPr>
      <a:lvl6pPr marL="2915519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498623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081727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664831" algn="l" defTabSz="1166207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846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l" defTabSz="803521" rtl="0" eaLnBrk="1" latinLnBrk="0" hangingPunct="1">
        <a:lnSpc>
          <a:spcPct val="90000"/>
        </a:lnSpc>
        <a:spcBef>
          <a:spcPct val="0"/>
        </a:spcBef>
        <a:buNone/>
        <a:defRPr sz="2952" b="1" i="1" kern="1200">
          <a:solidFill>
            <a:srgbClr val="002D74"/>
          </a:solidFill>
          <a:latin typeface="Flexo" pitchFamily="50" charset="0"/>
          <a:ea typeface="+mj-ea"/>
          <a:cs typeface="+mj-cs"/>
        </a:defRPr>
      </a:lvl1pPr>
    </p:titleStyle>
    <p:bodyStyle>
      <a:lvl1pPr marL="200879" indent="-200879" algn="l" defTabSz="803521" rtl="0" eaLnBrk="1" latinLnBrk="0" hangingPunct="1">
        <a:lnSpc>
          <a:spcPct val="90000"/>
        </a:lnSpc>
        <a:spcBef>
          <a:spcPts val="879"/>
        </a:spcBef>
        <a:buFont typeface="Arial" panose="020B0604020202020204" pitchFamily="34" charset="0"/>
        <a:buChar char="•"/>
        <a:defRPr sz="1265" kern="1200">
          <a:solidFill>
            <a:srgbClr val="002D74"/>
          </a:solidFill>
          <a:latin typeface="Flexo" pitchFamily="50" charset="0"/>
          <a:ea typeface="+mn-ea"/>
          <a:cs typeface="+mn-cs"/>
        </a:defRPr>
      </a:lvl1pPr>
      <a:lvl2pPr marL="602640" indent="-200879" algn="l" defTabSz="8035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265" kern="1200">
          <a:solidFill>
            <a:srgbClr val="002D74"/>
          </a:solidFill>
          <a:latin typeface="Flexo" pitchFamily="50" charset="0"/>
          <a:ea typeface="+mn-ea"/>
          <a:cs typeface="+mn-cs"/>
        </a:defRPr>
      </a:lvl2pPr>
      <a:lvl3pPr marL="1004400" indent="-200879" algn="l" defTabSz="8035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265" kern="1200">
          <a:solidFill>
            <a:srgbClr val="002D74"/>
          </a:solidFill>
          <a:latin typeface="Flexo" pitchFamily="50" charset="0"/>
          <a:ea typeface="+mn-ea"/>
          <a:cs typeface="+mn-cs"/>
        </a:defRPr>
      </a:lvl3pPr>
      <a:lvl4pPr marL="1406161" indent="-200879" algn="l" defTabSz="8035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265" kern="1200">
          <a:solidFill>
            <a:srgbClr val="002D74"/>
          </a:solidFill>
          <a:latin typeface="Flexo" pitchFamily="50" charset="0"/>
          <a:ea typeface="+mn-ea"/>
          <a:cs typeface="+mn-cs"/>
        </a:defRPr>
      </a:lvl4pPr>
      <a:lvl5pPr marL="1807920" indent="-200879" algn="l" defTabSz="8035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265" kern="1200">
          <a:solidFill>
            <a:srgbClr val="002D74"/>
          </a:solidFill>
          <a:latin typeface="Flexo" pitchFamily="50" charset="0"/>
          <a:ea typeface="+mn-ea"/>
          <a:cs typeface="+mn-cs"/>
        </a:defRPr>
      </a:lvl5pPr>
      <a:lvl6pPr marL="2209681" indent="-200879" algn="l" defTabSz="8035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2" kern="1200">
          <a:solidFill>
            <a:schemeClr val="tx1"/>
          </a:solidFill>
          <a:latin typeface="+mn-lt"/>
          <a:ea typeface="+mn-ea"/>
          <a:cs typeface="+mn-cs"/>
        </a:defRPr>
      </a:lvl6pPr>
      <a:lvl7pPr marL="2611441" indent="-200879" algn="l" defTabSz="8035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2" kern="1200">
          <a:solidFill>
            <a:schemeClr val="tx1"/>
          </a:solidFill>
          <a:latin typeface="+mn-lt"/>
          <a:ea typeface="+mn-ea"/>
          <a:cs typeface="+mn-cs"/>
        </a:defRPr>
      </a:lvl7pPr>
      <a:lvl8pPr marL="3013201" indent="-200879" algn="l" defTabSz="8035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2" kern="1200">
          <a:solidFill>
            <a:schemeClr val="tx1"/>
          </a:solidFill>
          <a:latin typeface="+mn-lt"/>
          <a:ea typeface="+mn-ea"/>
          <a:cs typeface="+mn-cs"/>
        </a:defRPr>
      </a:lvl8pPr>
      <a:lvl9pPr marL="3414961" indent="-200879" algn="l" defTabSz="803521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3521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1pPr>
      <a:lvl2pPr marL="401761" algn="l" defTabSz="803521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2pPr>
      <a:lvl3pPr marL="803521" algn="l" defTabSz="803521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3pPr>
      <a:lvl4pPr marL="1205281" algn="l" defTabSz="803521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4pPr>
      <a:lvl5pPr marL="1607041" algn="l" defTabSz="803521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5pPr>
      <a:lvl6pPr marL="2008801" algn="l" defTabSz="803521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6pPr>
      <a:lvl7pPr marL="2410562" algn="l" defTabSz="803521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7pPr>
      <a:lvl8pPr marL="2812321" algn="l" defTabSz="803521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8pPr>
      <a:lvl9pPr marL="3214082" algn="l" defTabSz="803521" rtl="0" eaLnBrk="1" latinLnBrk="0" hangingPunct="1">
        <a:defRPr sz="1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D13C-A399-CB4B-9583-FD266A279EE4}" type="datetimeFigureOut">
              <a:rPr lang="es-ES_tradnl" smtClean="0"/>
              <a:t>25/08/2020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5116-9077-4A48-8B35-19E31762FCCE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7" name="MSIPCMContentMarking" descr="{&quot;HashCode&quot;:-1908193152,&quot;Placement&quot;:&quot;Footer&quot;}">
            <a:extLst>
              <a:ext uri="{FF2B5EF4-FFF2-40B4-BE49-F238E27FC236}">
                <a16:creationId xmlns:a16="http://schemas.microsoft.com/office/drawing/2014/main" id="{5CF028E8-D780-4D4A-94E0-F19A8AFFC990}"/>
              </a:ext>
            </a:extLst>
          </p:cNvPr>
          <p:cNvSpPr txBox="1"/>
          <p:nvPr userDrawn="1"/>
        </p:nvSpPr>
        <p:spPr>
          <a:xfrm>
            <a:off x="5438910" y="6670719"/>
            <a:ext cx="131418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PE" sz="900">
                <a:solidFill>
                  <a:srgbClr val="000000"/>
                </a:solidFill>
                <a:latin typeface="Calibri" panose="020F0502020204030204" pitchFamily="34" charset="0"/>
              </a:rPr>
              <a:t>Clasificación: Público</a:t>
            </a:r>
          </a:p>
        </p:txBody>
      </p:sp>
    </p:spTree>
    <p:extLst>
      <p:ext uri="{BB962C8B-B14F-4D97-AF65-F5344CB8AC3E}">
        <p14:creationId xmlns:p14="http://schemas.microsoft.com/office/powerpoint/2010/main" val="142773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txStyles>
    <p:titleStyle>
      <a:lvl1pPr algn="l" defTabSz="857169" rtl="0" eaLnBrk="1" latinLnBrk="0" hangingPunct="1">
        <a:lnSpc>
          <a:spcPct val="90000"/>
        </a:lnSpc>
        <a:spcBef>
          <a:spcPct val="0"/>
        </a:spcBef>
        <a:buNone/>
        <a:defRPr sz="3149" b="1" i="1" kern="1200">
          <a:solidFill>
            <a:srgbClr val="002D74"/>
          </a:solidFill>
          <a:latin typeface="Flexo" pitchFamily="50" charset="0"/>
          <a:ea typeface="+mj-ea"/>
          <a:cs typeface="+mj-cs"/>
        </a:defRPr>
      </a:lvl1pPr>
    </p:titleStyle>
    <p:bodyStyle>
      <a:lvl1pPr marL="214292" indent="-214292" algn="l" defTabSz="857169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1350" kern="1200">
          <a:solidFill>
            <a:srgbClr val="002D74"/>
          </a:solidFill>
          <a:latin typeface="Flexo" pitchFamily="50" charset="0"/>
          <a:ea typeface="+mn-ea"/>
          <a:cs typeface="+mn-cs"/>
        </a:defRPr>
      </a:lvl1pPr>
      <a:lvl2pPr marL="642877" indent="-214292" algn="l" defTabSz="85716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350" kern="1200">
          <a:solidFill>
            <a:srgbClr val="002D74"/>
          </a:solidFill>
          <a:latin typeface="Flexo" pitchFamily="50" charset="0"/>
          <a:ea typeface="+mn-ea"/>
          <a:cs typeface="+mn-cs"/>
        </a:defRPr>
      </a:lvl2pPr>
      <a:lvl3pPr marL="1071461" indent="-214292" algn="l" defTabSz="85716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350" kern="1200">
          <a:solidFill>
            <a:srgbClr val="002D74"/>
          </a:solidFill>
          <a:latin typeface="Flexo" pitchFamily="50" charset="0"/>
          <a:ea typeface="+mn-ea"/>
          <a:cs typeface="+mn-cs"/>
        </a:defRPr>
      </a:lvl3pPr>
      <a:lvl4pPr marL="1500046" indent="-214292" algn="l" defTabSz="85716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350" kern="1200">
          <a:solidFill>
            <a:srgbClr val="002D74"/>
          </a:solidFill>
          <a:latin typeface="Flexo" pitchFamily="50" charset="0"/>
          <a:ea typeface="+mn-ea"/>
          <a:cs typeface="+mn-cs"/>
        </a:defRPr>
      </a:lvl4pPr>
      <a:lvl5pPr marL="1928630" indent="-214292" algn="l" defTabSz="85716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350" kern="1200">
          <a:solidFill>
            <a:srgbClr val="002D74"/>
          </a:solidFill>
          <a:latin typeface="Flexo" pitchFamily="50" charset="0"/>
          <a:ea typeface="+mn-ea"/>
          <a:cs typeface="+mn-cs"/>
        </a:defRPr>
      </a:lvl5pPr>
      <a:lvl6pPr marL="2357215" indent="-214292" algn="l" defTabSz="85716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785800" indent="-214292" algn="l" defTabSz="85716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3214384" indent="-214292" algn="l" defTabSz="85716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642969" indent="-214292" algn="l" defTabSz="85716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169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1pPr>
      <a:lvl2pPr marL="428585" algn="l" defTabSz="857169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57169" algn="l" defTabSz="857169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285754" algn="l" defTabSz="857169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714339" algn="l" defTabSz="857169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142923" algn="l" defTabSz="857169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571508" algn="l" defTabSz="857169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3000092" algn="l" defTabSz="857169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428677" algn="l" defTabSz="857169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3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4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1.emf"/><Relationship Id="rId2" Type="http://schemas.openxmlformats.org/officeDocument/2006/relationships/tags" Target="../tags/tag130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.bin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DDA8CF4-17F2-AA45-A5ED-F763C3991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/>
              <a:t>Copyright 2020 FAIR Institute, Inc.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B4EE908-7489-8F40-87D3-3C8954527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1</a:t>
            </a:fld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EB2E4-C7FD-412E-B822-9CB3F2E277D4}"/>
              </a:ext>
            </a:extLst>
          </p:cNvPr>
          <p:cNvSpPr txBox="1"/>
          <p:nvPr/>
        </p:nvSpPr>
        <p:spPr>
          <a:xfrm>
            <a:off x="752630" y="2090172"/>
            <a:ext cx="10713381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Supporting Your Company’s Digital Transformation with 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Quantitative Risk Management</a:t>
            </a:r>
          </a:p>
          <a:p>
            <a:pPr algn="ctr"/>
            <a:endParaRPr lang="en-US" sz="2800" dirty="0">
              <a:solidFill>
                <a:srgbClr val="FFFFFF"/>
              </a:solidFill>
              <a:latin typeface="Montserrat" pitchFamily="2" charset="77"/>
              <a:cs typeface="Calibri"/>
            </a:endParaRPr>
          </a:p>
          <a:p>
            <a:pPr algn="ctr"/>
            <a:r>
              <a:rPr lang="en-US" sz="3600" b="1" dirty="0">
                <a:solidFill>
                  <a:schemeClr val="accent4"/>
                </a:solidFill>
                <a:latin typeface="Montserrat" pitchFamily="2" charset="77"/>
                <a:cs typeface="Calibri"/>
              </a:rPr>
              <a:t>Harold </a:t>
            </a:r>
            <a:r>
              <a:rPr lang="en-US" sz="3600" b="1" dirty="0" err="1">
                <a:solidFill>
                  <a:schemeClr val="accent4"/>
                </a:solidFill>
                <a:latin typeface="Montserrat" pitchFamily="2" charset="77"/>
                <a:cs typeface="Calibri"/>
              </a:rPr>
              <a:t>Marcenaro</a:t>
            </a:r>
            <a:endParaRPr lang="en-US" sz="3600" b="1" dirty="0">
              <a:solidFill>
                <a:schemeClr val="accent4"/>
              </a:solidFill>
              <a:latin typeface="Montserrat" pitchFamily="2" charset="77"/>
              <a:cs typeface="Calibri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Head of Non-Financial Risk - BCP</a:t>
            </a:r>
          </a:p>
        </p:txBody>
      </p:sp>
    </p:spTree>
    <p:extLst>
      <p:ext uri="{BB962C8B-B14F-4D97-AF65-F5344CB8AC3E}">
        <p14:creationId xmlns:p14="http://schemas.microsoft.com/office/powerpoint/2010/main" val="401630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12F6-D8D2-A543-AF6A-80DC5C2A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>
                <a:latin typeface="Montserrat"/>
              </a:rPr>
              <a:t>Why FAIR?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0AB6-D0C2-7A40-B4E3-C3932077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768"/>
            <a:ext cx="10515600" cy="4642101"/>
          </a:xfrm>
        </p:spPr>
        <p:txBody>
          <a:bodyPr vert="horz" lIns="0" tIns="45720" rIns="91440" bIns="45720" rtlCol="0" anchor="t"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s-PE" sz="2000" dirty="0" err="1">
                <a:latin typeface="Montserrat"/>
              </a:rPr>
              <a:t>Our</a:t>
            </a:r>
            <a:r>
              <a:rPr lang="es-PE" sz="2000" dirty="0">
                <a:latin typeface="Montserrat"/>
              </a:rPr>
              <a:t> </a:t>
            </a:r>
            <a:r>
              <a:rPr lang="es-PE" sz="2000" dirty="0" err="1">
                <a:latin typeface="Montserrat"/>
              </a:rPr>
              <a:t>first</a:t>
            </a:r>
            <a:r>
              <a:rPr lang="es-PE" sz="2000" dirty="0">
                <a:latin typeface="Montserrat"/>
              </a:rPr>
              <a:t> </a:t>
            </a:r>
            <a:r>
              <a:rPr lang="es-PE" sz="2000" dirty="0" err="1">
                <a:latin typeface="Montserrat"/>
              </a:rPr>
              <a:t>approximation</a:t>
            </a:r>
            <a:r>
              <a:rPr lang="es-PE" sz="2000" dirty="0">
                <a:latin typeface="Montserrat"/>
              </a:rPr>
              <a:t> </a:t>
            </a:r>
            <a:r>
              <a:rPr lang="es-PE" sz="2000" dirty="0" err="1">
                <a:latin typeface="Montserrat"/>
              </a:rPr>
              <a:t>to</a:t>
            </a:r>
            <a:r>
              <a:rPr lang="es-PE" sz="2000" dirty="0">
                <a:latin typeface="Montserrat"/>
              </a:rPr>
              <a:t> FAIR </a:t>
            </a:r>
            <a:r>
              <a:rPr lang="es-PE" sz="2000" dirty="0" err="1">
                <a:latin typeface="Montserrat"/>
              </a:rPr>
              <a:t>was</a:t>
            </a:r>
            <a:r>
              <a:rPr lang="es-PE" sz="2000" dirty="0">
                <a:latin typeface="Montserrat"/>
              </a:rPr>
              <a:t> </a:t>
            </a:r>
            <a:r>
              <a:rPr lang="es-PE" sz="2000" dirty="0" err="1">
                <a:latin typeface="Montserrat"/>
              </a:rPr>
              <a:t>reading</a:t>
            </a:r>
            <a:r>
              <a:rPr lang="es-PE" sz="2000" dirty="0">
                <a:latin typeface="Montserrat"/>
              </a:rPr>
              <a:t> </a:t>
            </a:r>
            <a:r>
              <a:rPr lang="es-PE" sz="2000" b="1" dirty="0">
                <a:latin typeface="Montserrat"/>
              </a:rPr>
              <a:t>“</a:t>
            </a:r>
            <a:r>
              <a:rPr lang="es-PE" sz="2000" b="1" dirty="0" err="1">
                <a:latin typeface="Montserrat"/>
              </a:rPr>
              <a:t>Measuring</a:t>
            </a:r>
            <a:r>
              <a:rPr lang="es-PE" sz="2000" b="1" dirty="0">
                <a:latin typeface="Montserrat"/>
              </a:rPr>
              <a:t> and </a:t>
            </a:r>
            <a:r>
              <a:rPr lang="es-PE" sz="2000" b="1" dirty="0" err="1">
                <a:latin typeface="Montserrat"/>
              </a:rPr>
              <a:t>Managing</a:t>
            </a:r>
            <a:r>
              <a:rPr lang="es-PE" sz="2000" b="1" dirty="0">
                <a:latin typeface="Montserrat"/>
              </a:rPr>
              <a:t> </a:t>
            </a:r>
            <a:r>
              <a:rPr lang="es-PE" sz="2000" b="1" dirty="0" err="1">
                <a:latin typeface="Montserrat"/>
              </a:rPr>
              <a:t>Information</a:t>
            </a:r>
            <a:r>
              <a:rPr lang="es-PE" sz="2000" b="1" dirty="0">
                <a:latin typeface="Montserrat"/>
              </a:rPr>
              <a:t> </a:t>
            </a:r>
            <a:r>
              <a:rPr lang="es-PE" sz="2000" b="1" dirty="0" err="1">
                <a:latin typeface="Montserrat"/>
              </a:rPr>
              <a:t>Risk</a:t>
            </a:r>
            <a:r>
              <a:rPr lang="es-PE" sz="2000" b="1" dirty="0">
                <a:latin typeface="Montserrat"/>
              </a:rPr>
              <a:t>”</a:t>
            </a:r>
          </a:p>
          <a:p>
            <a:pPr fontAlgn="base">
              <a:lnSpc>
                <a:spcPct val="100000"/>
              </a:lnSpc>
            </a:pPr>
            <a:r>
              <a:rPr lang="en-US" sz="2000" dirty="0"/>
              <a:t>Quantification as a means to thinking things through, not as complicated mathematical models that on the contrary hinder intuition</a:t>
            </a:r>
          </a:p>
          <a:p>
            <a:pPr fontAlgn="base">
              <a:lnSpc>
                <a:spcPct val="150000"/>
              </a:lnSpc>
            </a:pPr>
            <a:r>
              <a:rPr lang="en-US" sz="2000" dirty="0"/>
              <a:t>Quantification enables us to aggregate, compare, prioritize and decide</a:t>
            </a:r>
          </a:p>
          <a:p>
            <a:pPr fontAlgn="base">
              <a:lnSpc>
                <a:spcPct val="110000"/>
              </a:lnSpc>
            </a:pPr>
            <a:r>
              <a:rPr lang="en-US" sz="2000" dirty="0"/>
              <a:t>FAIR has more chance to become a standard vs proprietary solutions. An open, active FAIR “community” facilitates further adoption and development.</a:t>
            </a:r>
          </a:p>
          <a:p>
            <a:pPr fontAlgn="base">
              <a:lnSpc>
                <a:spcPct val="100000"/>
              </a:lnSpc>
            </a:pPr>
            <a:r>
              <a:rPr lang="en-US" sz="2000" dirty="0"/>
              <a:t>Initially we tried on our own but were taking too long to move forward. Collaboration with </a:t>
            </a:r>
            <a:r>
              <a:rPr lang="en-US" sz="2000" dirty="0" err="1"/>
              <a:t>RiskLens</a:t>
            </a:r>
            <a:r>
              <a:rPr lang="en-US" sz="2000" dirty="0"/>
              <a:t> to speed adoption and facilitate escalation.</a:t>
            </a:r>
          </a:p>
        </p:txBody>
      </p:sp>
      <p:pic>
        <p:nvPicPr>
          <p:cNvPr id="8" name="Imagen 7" descr="Imagen que contiene texto, cd&#10;&#10;Descripción generada automáticamente">
            <a:extLst>
              <a:ext uri="{FF2B5EF4-FFF2-40B4-BE49-F238E27FC236}">
                <a16:creationId xmlns:a16="http://schemas.microsoft.com/office/drawing/2014/main" id="{D6DEA6F9-08B1-4CA2-9C4F-ABC359DA2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59" y="4664167"/>
            <a:ext cx="1232095" cy="1517358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71030EE-CAE0-184F-ABCE-936E47B1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/>
              <a:t>Copyright 2020 FAIR Institute, Inc.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5F256F1-6F0E-8247-8FC2-073560B11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10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20889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12F6-D8D2-A543-AF6A-80DC5C2A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Autofit/>
          </a:bodyPr>
          <a:lstStyle/>
          <a:p>
            <a:r>
              <a:rPr lang="en-US" dirty="0">
                <a:latin typeface="Montserrat"/>
              </a:rPr>
              <a:t>Quantitative Cybersecurity Risk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0AB6-D0C2-7A40-B4E3-C3932077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08" y="1519031"/>
            <a:ext cx="10515600" cy="497384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dirty="0">
                <a:latin typeface="Montserrat"/>
              </a:rPr>
              <a:t>During 2020 we are implementing with </a:t>
            </a:r>
            <a:r>
              <a:rPr lang="en-US" dirty="0" err="1">
                <a:latin typeface="Montserrat"/>
              </a:rPr>
              <a:t>RiskLens</a:t>
            </a:r>
            <a:r>
              <a:rPr lang="en-US" dirty="0">
                <a:latin typeface="Montserrat"/>
              </a:rPr>
              <a:t> a systematic method for identifying cybersecurity risks, quantifying them, aggregating them, communicating them, and prioritizing mitigating actions in order to focus our cybersecurity program on the most cost-effective initiatives. </a:t>
            </a:r>
            <a:endParaRPr lang="es-ES" dirty="0"/>
          </a:p>
          <a:p>
            <a:pPr fontAlgn="base">
              <a:lnSpc>
                <a:spcPct val="120000"/>
              </a:lnSpc>
            </a:pPr>
            <a:r>
              <a:rPr lang="en-US" dirty="0">
                <a:latin typeface="Montserrat"/>
              </a:rPr>
              <a:t>In particular by the end of 2020 we want to… 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Montserrat"/>
              </a:rPr>
              <a:t>Aggregate the bank's total exposure to cybersecurity risk, and how does that split between threats, vulnerabilities, assets, process, and products. Ex: The bank's total exposure to cybersecurity risks is of US$XXXMM, of which X% is concentrated in asset A, B, and C, and the top vulnerability is D because it represents Y% of total exposure. 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Montserrat"/>
              </a:rPr>
              <a:t>Define and build a risk appetite metric and limits with the total exposure to cybersecurity risk. 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Montserrat"/>
              </a:rPr>
              <a:t>Quantify specific risks and prioritize initiatives between possible mitigating strategies. </a:t>
            </a:r>
            <a:r>
              <a:rPr lang="en-US" dirty="0" err="1">
                <a:latin typeface="Montserrat"/>
              </a:rPr>
              <a:t>Exs</a:t>
            </a:r>
            <a:r>
              <a:rPr lang="en-US" dirty="0">
                <a:latin typeface="Montserrat"/>
              </a:rPr>
              <a:t>: To protect asset X from threat Y is it most effective to invest in preventive controls or detective controls? Is the exposure to threat Z higher in asset A or asset B? 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Montserrat"/>
              </a:rPr>
              <a:t>Understand how an enterprise-wide initiative impacts several treats, vulnerabilities, and/or assets. Ex: Investing US$XMM in upgrading our firewalls would decrease our cybersecurity risk exposure in $YMM. 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Introduce these tools into our decision-making processes.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F0A083-B848-4643-8E53-07F51A954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/>
              <a:t>Copyright 2020 FAIR Institute, Inc.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9DB3A12-04BB-3C4F-9CBA-7AE454314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11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8698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70F6-C765-A34D-99D5-E616DEF8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/>
              </a:rPr>
              <a:t>Our Plan</a:t>
            </a:r>
            <a:endParaRPr lang="es-ES" dirty="0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18918270-85B7-4C1A-8BCB-4E29DF590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583436"/>
              </p:ext>
            </p:extLst>
          </p:nvPr>
        </p:nvGraphicFramePr>
        <p:xfrm>
          <a:off x="838200" y="2040254"/>
          <a:ext cx="10515595" cy="250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401">
                  <a:extLst>
                    <a:ext uri="{9D8B030D-6E8A-4147-A177-3AD203B41FA5}">
                      <a16:colId xmlns:a16="http://schemas.microsoft.com/office/drawing/2014/main" val="2234424018"/>
                    </a:ext>
                  </a:extLst>
                </a:gridCol>
                <a:gridCol w="3647072">
                  <a:extLst>
                    <a:ext uri="{9D8B030D-6E8A-4147-A177-3AD203B41FA5}">
                      <a16:colId xmlns:a16="http://schemas.microsoft.com/office/drawing/2014/main" val="671491878"/>
                    </a:ext>
                  </a:extLst>
                </a:gridCol>
                <a:gridCol w="5001122">
                  <a:extLst>
                    <a:ext uri="{9D8B030D-6E8A-4147-A177-3AD203B41FA5}">
                      <a16:colId xmlns:a16="http://schemas.microsoft.com/office/drawing/2014/main" val="3733789984"/>
                    </a:ext>
                  </a:extLst>
                </a:gridCol>
              </a:tblGrid>
              <a:tr h="464699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latin typeface="Montserrat" pitchFamily="2" charset="77"/>
                        </a:rPr>
                        <a:t>Use for Decision Making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97143"/>
                  </a:ext>
                </a:extLst>
              </a:tr>
              <a:tr h="464699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latin typeface="Montserrat" pitchFamily="2" charset="77"/>
                        </a:rPr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err="1">
                          <a:latin typeface="Montserrat" pitchFamily="2" charset="77"/>
                        </a:rPr>
                        <a:t>Squad</a:t>
                      </a:r>
                      <a:r>
                        <a:rPr lang="es-PE" sz="1400" dirty="0">
                          <a:latin typeface="Montserrat" pitchFamily="2" charset="77"/>
                        </a:rPr>
                        <a:t>.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On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boarding</a:t>
                      </a:r>
                      <a:r>
                        <a:rPr lang="es-PE" sz="1400" dirty="0">
                          <a:latin typeface="Montserrat" pitchFamily="2" charset="77"/>
                        </a:rPr>
                        <a:t>. Train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team</a:t>
                      </a:r>
                      <a:r>
                        <a:rPr lang="es-PE" sz="1400" dirty="0">
                          <a:latin typeface="Montserrat" pitchFamily="2" charset="77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400" dirty="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48910"/>
                  </a:ext>
                </a:extLst>
              </a:tr>
              <a:tr h="464699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latin typeface="Montserrat" pitchFamily="2" charset="77"/>
                        </a:rPr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err="1">
                          <a:latin typeface="Montserrat" pitchFamily="2" charset="77"/>
                        </a:rPr>
                        <a:t>Quantify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10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scenarios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lead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by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RL.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Montserrat" pitchFamily="2" charset="77"/>
                        </a:rPr>
                        <a:t>Use in 1-2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investment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or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risk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acceptance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decisions</a:t>
                      </a:r>
                      <a:endParaRPr lang="es-PE" sz="1400" dirty="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5003"/>
                  </a:ext>
                </a:extLst>
              </a:tr>
              <a:tr h="464699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latin typeface="Montserrat" pitchFamily="2" charset="77"/>
                        </a:rPr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err="1">
                          <a:latin typeface="Montserrat" pitchFamily="2" charset="77"/>
                        </a:rPr>
                        <a:t>Quantify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10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scenarios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lead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by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us</a:t>
                      </a:r>
                      <a:endParaRPr lang="es-PE" sz="1400" dirty="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latin typeface="Montserrat" pitchFamily="2" charset="77"/>
                        </a:rPr>
                        <a:t>Use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tactically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501597"/>
                  </a:ext>
                </a:extLst>
              </a:tr>
              <a:tr h="649304"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latin typeface="Montserrat" pitchFamily="2" charset="77"/>
                        </a:rPr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err="1">
                          <a:latin typeface="Montserrat" pitchFamily="2" charset="77"/>
                        </a:rPr>
                        <a:t>Quantify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100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scenarios</a:t>
                      </a:r>
                      <a:r>
                        <a:rPr lang="es-PE" sz="1400" dirty="0">
                          <a:latin typeface="Montserrat" pitchFamily="2" charset="77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err="1">
                          <a:latin typeface="Montserrat" pitchFamily="2" charset="77"/>
                        </a:rPr>
                        <a:t>Start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using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regularly</a:t>
                      </a:r>
                      <a:r>
                        <a:rPr lang="es-PE" sz="1400" dirty="0">
                          <a:latin typeface="Montserrat" pitchFamily="2" charset="77"/>
                        </a:rPr>
                        <a:t>. Figure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out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use in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investments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across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risks</a:t>
                      </a:r>
                      <a:r>
                        <a:rPr lang="es-PE" sz="1400" dirty="0">
                          <a:latin typeface="Montserrat" pitchFamily="2" charset="77"/>
                        </a:rPr>
                        <a:t>.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Create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aggregated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visión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of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risks</a:t>
                      </a:r>
                      <a:r>
                        <a:rPr lang="es-PE" sz="1400" dirty="0">
                          <a:latin typeface="Montserrat" pitchFamily="2" charset="77"/>
                        </a:rPr>
                        <a:t>. ¿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Risk</a:t>
                      </a:r>
                      <a:r>
                        <a:rPr lang="es-PE" sz="1400" dirty="0">
                          <a:latin typeface="Montserrat" pitchFamily="2" charset="77"/>
                        </a:rPr>
                        <a:t> </a:t>
                      </a:r>
                      <a:r>
                        <a:rPr lang="es-PE" sz="1400" dirty="0" err="1">
                          <a:latin typeface="Montserrat" pitchFamily="2" charset="77"/>
                        </a:rPr>
                        <a:t>appettite</a:t>
                      </a:r>
                      <a:r>
                        <a:rPr lang="es-PE" sz="1400" dirty="0">
                          <a:latin typeface="Montserrat" pitchFamily="2" charset="77"/>
                        </a:rPr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98755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7FCC2B8-6C6A-C948-B2A1-187C8A358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/>
              <a:t>Copyright 2020 FAIR Institute, Inc.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26A2CDE-6BF1-6A45-BC38-8CC12549F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12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0351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09A9AB60-D4B1-44C2-9CC4-FAEE0D6B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28" y="398388"/>
            <a:ext cx="9931099" cy="699271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El </a:t>
            </a:r>
            <a:r>
              <a:rPr lang="en-US" dirty="0" err="1">
                <a:latin typeface="+mj-lt"/>
              </a:rPr>
              <a:t>mundo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está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cambiando</a:t>
            </a:r>
            <a:endParaRPr lang="es-ES" dirty="0">
              <a:latin typeface="+mj-l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8DBAAA4-DDC5-462D-A018-9E8B6CAA7688}"/>
              </a:ext>
            </a:extLst>
          </p:cNvPr>
          <p:cNvSpPr/>
          <p:nvPr/>
        </p:nvSpPr>
        <p:spPr>
          <a:xfrm>
            <a:off x="381475" y="1097659"/>
            <a:ext cx="11429049" cy="5016695"/>
          </a:xfrm>
          <a:prstGeom prst="rect">
            <a:avLst/>
          </a:prstGeom>
          <a:solidFill>
            <a:srgbClr val="00488C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2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D5C87A6-2D04-40EC-AC90-C3D38D710939}"/>
              </a:ext>
            </a:extLst>
          </p:cNvPr>
          <p:cNvSpPr/>
          <p:nvPr/>
        </p:nvSpPr>
        <p:spPr>
          <a:xfrm>
            <a:off x="938029" y="1604146"/>
            <a:ext cx="2323721" cy="2196695"/>
          </a:xfrm>
          <a:prstGeom prst="rect">
            <a:avLst/>
          </a:prstGeom>
          <a:solidFill>
            <a:srgbClr val="00488C"/>
          </a:solidFill>
          <a:ln w="73025">
            <a:solidFill>
              <a:srgbClr val="F6C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2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48AB49-CA45-4712-B1CB-C09344F9A8D7}"/>
              </a:ext>
            </a:extLst>
          </p:cNvPr>
          <p:cNvSpPr txBox="1"/>
          <p:nvPr/>
        </p:nvSpPr>
        <p:spPr>
          <a:xfrm>
            <a:off x="1528358" y="1864746"/>
            <a:ext cx="1352529" cy="168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348" dirty="0">
                <a:solidFill>
                  <a:schemeClr val="bg1"/>
                </a:solidFill>
                <a:latin typeface="+mj-lt"/>
              </a:rPr>
              <a:t>V</a:t>
            </a:r>
            <a:endParaRPr lang="es-PE" sz="162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FF369ED-11F7-4A2C-BBD4-37CCF05D752A}"/>
              </a:ext>
            </a:extLst>
          </p:cNvPr>
          <p:cNvSpPr/>
          <p:nvPr/>
        </p:nvSpPr>
        <p:spPr>
          <a:xfrm>
            <a:off x="3757676" y="1604146"/>
            <a:ext cx="2323721" cy="2196695"/>
          </a:xfrm>
          <a:prstGeom prst="rect">
            <a:avLst/>
          </a:prstGeom>
          <a:solidFill>
            <a:srgbClr val="00488C"/>
          </a:solidFill>
          <a:ln w="73025">
            <a:solidFill>
              <a:srgbClr val="F6C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2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ACD1BE-E8EA-4CBC-8424-A66A227829B8}"/>
              </a:ext>
            </a:extLst>
          </p:cNvPr>
          <p:cNvSpPr txBox="1"/>
          <p:nvPr/>
        </p:nvSpPr>
        <p:spPr>
          <a:xfrm>
            <a:off x="4348005" y="1864746"/>
            <a:ext cx="1352529" cy="168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348" dirty="0">
                <a:solidFill>
                  <a:schemeClr val="bg1"/>
                </a:solidFill>
                <a:latin typeface="+mj-lt"/>
              </a:rPr>
              <a:t>U</a:t>
            </a:r>
            <a:endParaRPr lang="es-PE" sz="162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3274F46-B1E9-42BB-9E37-7299DB297999}"/>
              </a:ext>
            </a:extLst>
          </p:cNvPr>
          <p:cNvSpPr/>
          <p:nvPr/>
        </p:nvSpPr>
        <p:spPr>
          <a:xfrm>
            <a:off x="6396986" y="1604146"/>
            <a:ext cx="2323721" cy="2196695"/>
          </a:xfrm>
          <a:prstGeom prst="rect">
            <a:avLst/>
          </a:prstGeom>
          <a:solidFill>
            <a:srgbClr val="00488C"/>
          </a:solidFill>
          <a:ln w="73025">
            <a:solidFill>
              <a:srgbClr val="F6C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2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4E21BE-D418-42E7-8E8A-832DC48B0868}"/>
              </a:ext>
            </a:extLst>
          </p:cNvPr>
          <p:cNvSpPr txBox="1"/>
          <p:nvPr/>
        </p:nvSpPr>
        <p:spPr>
          <a:xfrm>
            <a:off x="6987315" y="1864746"/>
            <a:ext cx="1352529" cy="168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348" dirty="0">
                <a:solidFill>
                  <a:schemeClr val="bg1"/>
                </a:solidFill>
                <a:latin typeface="+mj-lt"/>
              </a:rPr>
              <a:t>C</a:t>
            </a:r>
            <a:endParaRPr lang="es-PE" sz="162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F47C060-2D21-4078-8D74-970291D41B62}"/>
              </a:ext>
            </a:extLst>
          </p:cNvPr>
          <p:cNvSpPr/>
          <p:nvPr/>
        </p:nvSpPr>
        <p:spPr>
          <a:xfrm>
            <a:off x="9051323" y="1604146"/>
            <a:ext cx="2323721" cy="2196695"/>
          </a:xfrm>
          <a:prstGeom prst="rect">
            <a:avLst/>
          </a:prstGeom>
          <a:solidFill>
            <a:srgbClr val="00488C"/>
          </a:solidFill>
          <a:ln w="73025">
            <a:solidFill>
              <a:srgbClr val="F6C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2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7FC7E5F-1D34-4D5F-9188-EC3586BDE0A1}"/>
              </a:ext>
            </a:extLst>
          </p:cNvPr>
          <p:cNvSpPr txBox="1"/>
          <p:nvPr/>
        </p:nvSpPr>
        <p:spPr>
          <a:xfrm>
            <a:off x="9641652" y="1864746"/>
            <a:ext cx="1352529" cy="168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348" dirty="0">
                <a:solidFill>
                  <a:schemeClr val="bg1"/>
                </a:solidFill>
                <a:latin typeface="+mj-lt"/>
              </a:rPr>
              <a:t>A</a:t>
            </a:r>
            <a:endParaRPr lang="es-PE" sz="162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Marcador de contenido 6">
            <a:extLst>
              <a:ext uri="{FF2B5EF4-FFF2-40B4-BE49-F238E27FC236}">
                <a16:creationId xmlns:a16="http://schemas.microsoft.com/office/drawing/2014/main" id="{BF788BA4-6A58-484B-844E-F6F7D262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070" y="6367610"/>
            <a:ext cx="6982252" cy="289985"/>
          </a:xfrm>
        </p:spPr>
        <p:txBody>
          <a:bodyPr>
            <a:noAutofit/>
          </a:bodyPr>
          <a:lstStyle/>
          <a:p>
            <a:pPr algn="r"/>
            <a:r>
              <a:rPr lang="en-US" sz="800" dirty="0">
                <a:latin typeface="+mj-lt"/>
              </a:rPr>
              <a:t>(As introduced by the U.S. Army War College to describe the multilateral world perceived as resulting from the end of the Cold War.)</a:t>
            </a:r>
          </a:p>
        </p:txBody>
      </p:sp>
      <p:sp>
        <p:nvSpPr>
          <p:cNvPr id="23" name="Marcador de contenido 6">
            <a:extLst>
              <a:ext uri="{FF2B5EF4-FFF2-40B4-BE49-F238E27FC236}">
                <a16:creationId xmlns:a16="http://schemas.microsoft.com/office/drawing/2014/main" id="{5161AF94-417F-4893-AF23-DE90E8183B87}"/>
              </a:ext>
            </a:extLst>
          </p:cNvPr>
          <p:cNvSpPr txBox="1">
            <a:spLocks/>
          </p:cNvSpPr>
          <p:nvPr/>
        </p:nvSpPr>
        <p:spPr bwMode="gray">
          <a:xfrm>
            <a:off x="938030" y="4075876"/>
            <a:ext cx="2368061" cy="1182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1pPr>
            <a:lvl2pPr marL="206647" indent="-202820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2pPr>
            <a:lvl3pPr marL="511316" indent="-303752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3pPr>
            <a:lvl4pPr marL="654383" indent="-164552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4pPr>
            <a:lvl5pPr marL="795974" indent="-137765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5pPr>
            <a:lvl6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6pPr>
            <a:lvl7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7pPr>
            <a:lvl8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8pPr>
            <a:lvl9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60" b="1" kern="0" dirty="0">
                <a:solidFill>
                  <a:srgbClr val="F6C917"/>
                </a:solidFill>
                <a:latin typeface="+mj-lt"/>
              </a:rPr>
              <a:t>Volatility</a:t>
            </a:r>
          </a:p>
          <a:p>
            <a:r>
              <a:rPr lang="en-US" sz="1400" kern="0" dirty="0">
                <a:solidFill>
                  <a:schemeClr val="bg1"/>
                </a:solidFill>
                <a:latin typeface="+mj-lt"/>
              </a:rPr>
              <a:t>The nature and dynamics of change, and the nature and speed of change forces and change catalysts.</a:t>
            </a:r>
          </a:p>
        </p:txBody>
      </p:sp>
      <p:sp>
        <p:nvSpPr>
          <p:cNvPr id="24" name="Marcador de contenido 6">
            <a:extLst>
              <a:ext uri="{FF2B5EF4-FFF2-40B4-BE49-F238E27FC236}">
                <a16:creationId xmlns:a16="http://schemas.microsoft.com/office/drawing/2014/main" id="{1EC5368A-F7BA-4AB2-B717-6BEAF75E7F5F}"/>
              </a:ext>
            </a:extLst>
          </p:cNvPr>
          <p:cNvSpPr txBox="1">
            <a:spLocks/>
          </p:cNvSpPr>
          <p:nvPr/>
        </p:nvSpPr>
        <p:spPr bwMode="gray">
          <a:xfrm>
            <a:off x="3757676" y="4108803"/>
            <a:ext cx="2323721" cy="1182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1pPr>
            <a:lvl2pPr marL="206647" indent="-202820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2pPr>
            <a:lvl3pPr marL="511316" indent="-303752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3pPr>
            <a:lvl4pPr marL="654383" indent="-164552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4pPr>
            <a:lvl5pPr marL="795974" indent="-137765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5pPr>
            <a:lvl6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6pPr>
            <a:lvl7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7pPr>
            <a:lvl8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8pPr>
            <a:lvl9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60" b="1" dirty="0">
                <a:solidFill>
                  <a:srgbClr val="F6C917"/>
                </a:solidFill>
                <a:latin typeface="+mj-lt"/>
              </a:rPr>
              <a:t>Uncertainty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The lack of predictability, the prospects for surprise, and the sense of awareness and understanding of issues and events.</a:t>
            </a:r>
          </a:p>
        </p:txBody>
      </p:sp>
      <p:sp>
        <p:nvSpPr>
          <p:cNvPr id="26" name="Marcador de contenido 6">
            <a:extLst>
              <a:ext uri="{FF2B5EF4-FFF2-40B4-BE49-F238E27FC236}">
                <a16:creationId xmlns:a16="http://schemas.microsoft.com/office/drawing/2014/main" id="{EACB87F3-ABC6-41F6-A7EE-D4C99DF53FAA}"/>
              </a:ext>
            </a:extLst>
          </p:cNvPr>
          <p:cNvSpPr txBox="1">
            <a:spLocks/>
          </p:cNvSpPr>
          <p:nvPr/>
        </p:nvSpPr>
        <p:spPr bwMode="gray">
          <a:xfrm>
            <a:off x="6410228" y="4098426"/>
            <a:ext cx="2368061" cy="1182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1pPr>
            <a:lvl2pPr marL="206647" indent="-202820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2pPr>
            <a:lvl3pPr marL="511316" indent="-303752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3pPr>
            <a:lvl4pPr marL="654383" indent="-164552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4pPr>
            <a:lvl5pPr marL="795974" indent="-137765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5pPr>
            <a:lvl6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6pPr>
            <a:lvl7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7pPr>
            <a:lvl8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8pPr>
            <a:lvl9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60" b="1" dirty="0">
                <a:solidFill>
                  <a:srgbClr val="F6C917"/>
                </a:solidFill>
                <a:latin typeface="+mj-lt"/>
              </a:rPr>
              <a:t>Complexity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The multiplex of forces, the confounding of issues, no cause-and-effect chain and confusion that surrounds organization</a:t>
            </a:r>
            <a:r>
              <a:rPr lang="en-US" sz="162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7" name="Marcador de contenido 6">
            <a:extLst>
              <a:ext uri="{FF2B5EF4-FFF2-40B4-BE49-F238E27FC236}">
                <a16:creationId xmlns:a16="http://schemas.microsoft.com/office/drawing/2014/main" id="{B366C44E-B595-4ADC-A5A3-9ACFFD032095}"/>
              </a:ext>
            </a:extLst>
          </p:cNvPr>
          <p:cNvSpPr txBox="1">
            <a:spLocks/>
          </p:cNvSpPr>
          <p:nvPr/>
        </p:nvSpPr>
        <p:spPr bwMode="gray">
          <a:xfrm>
            <a:off x="9051323" y="4106541"/>
            <a:ext cx="2382775" cy="1182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1pPr>
            <a:lvl2pPr marL="206647" indent="-202820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2pPr>
            <a:lvl3pPr marL="511316" indent="-303752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3pPr>
            <a:lvl4pPr marL="654383" indent="-164552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4pPr>
            <a:lvl5pPr marL="795974" indent="-137765" algn="l" defTabSz="951757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en-US" sz="1500" baseline="0">
                <a:solidFill>
                  <a:srgbClr val="002D74"/>
                </a:solidFill>
                <a:latin typeface="Flexo" pitchFamily="50" charset="0"/>
                <a:ea typeface="+mn-ea"/>
                <a:cs typeface="+mn-cs"/>
              </a:defRPr>
            </a:lvl5pPr>
            <a:lvl6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6pPr>
            <a:lvl7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7pPr>
            <a:lvl8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8pPr>
            <a:lvl9pPr marL="1062781" indent="-184510" algn="l" defTabSz="126907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267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160" b="1" dirty="0">
                <a:solidFill>
                  <a:srgbClr val="F6C917"/>
                </a:solidFill>
                <a:latin typeface="+mj-lt"/>
              </a:rPr>
              <a:t>Ambiguity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The haziness of reality, the potential for misreads, and the mixed meanings of conditions; cause-and-effect confusion</a:t>
            </a:r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21BFF241-35D2-4B40-85C3-8133C76CD7D7}"/>
              </a:ext>
            </a:extLst>
          </p:cNvPr>
          <p:cNvSpPr txBox="1">
            <a:spLocks/>
          </p:cNvSpPr>
          <p:nvPr/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Montserrat" pitchFamily="2" charset="77"/>
              </a:rPr>
              <a:t>Copyright 2020 FAIR Institute, Inc.</a:t>
            </a:r>
            <a:endParaRPr lang="en-US" sz="1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DFA24573-3A43-4841-91D4-826726044FFD}"/>
              </a:ext>
            </a:extLst>
          </p:cNvPr>
          <p:cNvSpPr txBox="1">
            <a:spLocks/>
          </p:cNvSpPr>
          <p:nvPr/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21B8DD-CCB1-FE44-BBCE-B13A044F5D06}" type="slidenum">
              <a:rPr lang="en-US" sz="1000" b="1" smtClean="0">
                <a:solidFill>
                  <a:schemeClr val="tx1"/>
                </a:solidFill>
                <a:latin typeface="Montserrat" pitchFamily="2" charset="77"/>
              </a:rPr>
              <a:pPr/>
              <a:t>13</a:t>
            </a:fld>
            <a:endParaRPr lang="en-US" sz="1000" b="1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435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386" y="254851"/>
            <a:ext cx="6002259" cy="671629"/>
          </a:xfrm>
        </p:spPr>
        <p:txBody>
          <a:bodyPr/>
          <a:lstStyle/>
          <a:p>
            <a:r>
              <a:rPr lang="en-US" dirty="0"/>
              <a:t>Agility is business´ response</a:t>
            </a:r>
            <a:endParaRPr lang="es-ES" dirty="0"/>
          </a:p>
        </p:txBody>
      </p:sp>
      <p:sp>
        <p:nvSpPr>
          <p:cNvPr id="4" name="5. Source"/>
          <p:cNvSpPr>
            <a:spLocks noChangeArrowheads="1"/>
          </p:cNvSpPr>
          <p:nvPr/>
        </p:nvSpPr>
        <p:spPr bwMode="auto">
          <a:xfrm>
            <a:off x="533325" y="6438890"/>
            <a:ext cx="6886531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583053" indent="-583053" defTabSz="856359" fontAlgn="base">
              <a:spcBef>
                <a:spcPct val="0"/>
              </a:spcBef>
              <a:spcAft>
                <a:spcPct val="0"/>
              </a:spcAft>
              <a:tabLst>
                <a:tab pos="586089" algn="l"/>
              </a:tabLst>
            </a:pPr>
            <a:r>
              <a:rPr lang="en-US" sz="765" dirty="0">
                <a:solidFill>
                  <a:srgbClr val="808080"/>
                </a:solidFill>
                <a:latin typeface="Arial" panose="020B0604020202020204" pitchFamily="34" charset="0"/>
              </a:rPr>
              <a:t>SOURCE: McKinsey</a:t>
            </a:r>
          </a:p>
        </p:txBody>
      </p:sp>
      <p:cxnSp>
        <p:nvCxnSpPr>
          <p:cNvPr id="7" name="Straight Connector 68"/>
          <p:cNvCxnSpPr>
            <a:cxnSpLocks/>
          </p:cNvCxnSpPr>
          <p:nvPr/>
        </p:nvCxnSpPr>
        <p:spPr>
          <a:xfrm>
            <a:off x="606811" y="4531049"/>
            <a:ext cx="4850302" cy="0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ysDot"/>
          </a:ln>
          <a:effectLst/>
        </p:spPr>
      </p:cxnSp>
      <p:cxnSp>
        <p:nvCxnSpPr>
          <p:cNvPr id="8" name="Straight Connector 84"/>
          <p:cNvCxnSpPr>
            <a:cxnSpLocks/>
          </p:cNvCxnSpPr>
          <p:nvPr/>
        </p:nvCxnSpPr>
        <p:spPr>
          <a:xfrm>
            <a:off x="5923849" y="4531049"/>
            <a:ext cx="5500140" cy="0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ysDot"/>
          </a:ln>
          <a:effectLst/>
        </p:spPr>
      </p:cxnSp>
      <p:cxnSp>
        <p:nvCxnSpPr>
          <p:cNvPr id="9" name="Straight Connector 78"/>
          <p:cNvCxnSpPr>
            <a:cxnSpLocks/>
          </p:cNvCxnSpPr>
          <p:nvPr/>
        </p:nvCxnSpPr>
        <p:spPr>
          <a:xfrm>
            <a:off x="606811" y="5137227"/>
            <a:ext cx="4850302" cy="0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ysDot"/>
          </a:ln>
          <a:effectLst/>
        </p:spPr>
      </p:cxnSp>
      <p:cxnSp>
        <p:nvCxnSpPr>
          <p:cNvPr id="10" name="Straight Connector 85"/>
          <p:cNvCxnSpPr>
            <a:cxnSpLocks/>
          </p:cNvCxnSpPr>
          <p:nvPr/>
        </p:nvCxnSpPr>
        <p:spPr>
          <a:xfrm>
            <a:off x="5923849" y="5137227"/>
            <a:ext cx="5500140" cy="0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ysDot"/>
          </a:ln>
          <a:effectLst/>
        </p:spPr>
      </p:cxnSp>
      <p:sp>
        <p:nvSpPr>
          <p:cNvPr id="11" name="Rectangle 20"/>
          <p:cNvSpPr txBox="1">
            <a:spLocks/>
          </p:cNvSpPr>
          <p:nvPr/>
        </p:nvSpPr>
        <p:spPr>
          <a:xfrm>
            <a:off x="606811" y="3815826"/>
            <a:ext cx="4850302" cy="6182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17" lvl="1" indent="0"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en-US" sz="1339" b="1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Organizations as “machines” </a:t>
            </a:r>
            <a:r>
              <a:rPr lang="en-US" sz="1339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with hard coded instructions and a rigid blueprint; people fill their assigned roles as “cogs” in the system</a:t>
            </a:r>
          </a:p>
        </p:txBody>
      </p:sp>
      <p:sp>
        <p:nvSpPr>
          <p:cNvPr id="12" name="Rectangle 57"/>
          <p:cNvSpPr txBox="1">
            <a:spLocks/>
          </p:cNvSpPr>
          <p:nvPr/>
        </p:nvSpPr>
        <p:spPr>
          <a:xfrm>
            <a:off x="5923849" y="3815826"/>
            <a:ext cx="5500140" cy="4121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17" lvl="1" indent="0"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en-US" sz="1339" b="1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Organizations as organic systems</a:t>
            </a:r>
            <a:r>
              <a:rPr lang="en-US" sz="1339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, in which people collaborate quickly and effectively around tasks and projects, across boundaries</a:t>
            </a:r>
          </a:p>
        </p:txBody>
      </p:sp>
      <p:sp>
        <p:nvSpPr>
          <p:cNvPr id="13" name="Rectangle 25"/>
          <p:cNvSpPr txBox="1">
            <a:spLocks/>
          </p:cNvSpPr>
          <p:nvPr/>
        </p:nvSpPr>
        <p:spPr>
          <a:xfrm>
            <a:off x="606811" y="4628056"/>
            <a:ext cx="4850302" cy="41216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17" lvl="1" indent="0"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en-US" sz="1339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Leaders as </a:t>
            </a:r>
            <a:r>
              <a:rPr lang="en-US" sz="1339" b="1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masterminds who delegate tasks and instructions </a:t>
            </a:r>
            <a:r>
              <a:rPr lang="en-US" sz="1339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in a top-down manner</a:t>
            </a:r>
          </a:p>
        </p:txBody>
      </p:sp>
      <p:sp>
        <p:nvSpPr>
          <p:cNvPr id="14" name="Rectangle 62"/>
          <p:cNvSpPr txBox="1">
            <a:spLocks/>
          </p:cNvSpPr>
          <p:nvPr/>
        </p:nvSpPr>
        <p:spPr>
          <a:xfrm>
            <a:off x="5923849" y="4628056"/>
            <a:ext cx="5500140" cy="41216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17" lvl="1" indent="0"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en-US" sz="1339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Leaders as </a:t>
            </a:r>
            <a:r>
              <a:rPr lang="en-US" sz="1339" b="1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catalysts who show direction and set up the system</a:t>
            </a:r>
            <a:r>
              <a:rPr lang="en-US" sz="1339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 for people to do their jobs effectively</a:t>
            </a:r>
          </a:p>
        </p:txBody>
      </p:sp>
      <p:sp>
        <p:nvSpPr>
          <p:cNvPr id="15" name="Rectangle 37"/>
          <p:cNvSpPr txBox="1"/>
          <p:nvPr/>
        </p:nvSpPr>
        <p:spPr>
          <a:xfrm>
            <a:off x="606811" y="5234249"/>
            <a:ext cx="4850302" cy="6182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17" lvl="1" indent="0"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en-US" sz="1339" b="1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Protecting most people </a:t>
            </a:r>
            <a:r>
              <a:rPr lang="en-US" sz="1339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in the organizations from stressors and complexity, and </a:t>
            </a:r>
            <a:r>
              <a:rPr lang="en-US" sz="1339" b="1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treating information as a scarce resource</a:t>
            </a:r>
            <a:endParaRPr lang="en-US" sz="1339" dirty="0">
              <a:solidFill>
                <a:srgbClr val="00296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6" name="Rectangle 73"/>
          <p:cNvSpPr txBox="1">
            <a:spLocks/>
          </p:cNvSpPr>
          <p:nvPr/>
        </p:nvSpPr>
        <p:spPr>
          <a:xfrm>
            <a:off x="5923849" y="5234249"/>
            <a:ext cx="5500140" cy="6182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17" lvl="1" indent="0"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en-US" sz="1339" b="1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Exposing all employees to a certain amount of uncertainty </a:t>
            </a:r>
            <a:r>
              <a:rPr lang="en-US" sz="1339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and stressors to help them grow and stay flexible, and making </a:t>
            </a:r>
            <a:r>
              <a:rPr lang="en-US" sz="1339" b="1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information by default available</a:t>
            </a:r>
          </a:p>
        </p:txBody>
      </p:sp>
      <p:cxnSp>
        <p:nvCxnSpPr>
          <p:cNvPr id="17" name="Straight Connector 162"/>
          <p:cNvCxnSpPr>
            <a:cxnSpLocks/>
          </p:cNvCxnSpPr>
          <p:nvPr/>
        </p:nvCxnSpPr>
        <p:spPr>
          <a:xfrm>
            <a:off x="606811" y="5949471"/>
            <a:ext cx="4850302" cy="0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ysDot"/>
          </a:ln>
          <a:effectLst/>
        </p:spPr>
      </p:cxnSp>
      <p:cxnSp>
        <p:nvCxnSpPr>
          <p:cNvPr id="18" name="Straight Connector 163"/>
          <p:cNvCxnSpPr>
            <a:cxnSpLocks/>
          </p:cNvCxnSpPr>
          <p:nvPr/>
        </p:nvCxnSpPr>
        <p:spPr>
          <a:xfrm>
            <a:off x="5923849" y="5949471"/>
            <a:ext cx="5500140" cy="0"/>
          </a:xfrm>
          <a:prstGeom prst="line">
            <a:avLst/>
          </a:prstGeom>
          <a:noFill/>
          <a:ln w="6350" cap="flat" cmpd="sng" algn="ctr">
            <a:solidFill>
              <a:srgbClr val="808080"/>
            </a:solidFill>
            <a:prstDash val="sysDot"/>
          </a:ln>
          <a:effectLst/>
        </p:spPr>
      </p:cxnSp>
      <p:sp>
        <p:nvSpPr>
          <p:cNvPr id="19" name="Rectangle 37"/>
          <p:cNvSpPr txBox="1"/>
          <p:nvPr/>
        </p:nvSpPr>
        <p:spPr>
          <a:xfrm>
            <a:off x="606811" y="6046492"/>
            <a:ext cx="4850302" cy="2060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17" lvl="1" indent="0"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en-US" sz="1339" b="1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Optimizing for set outcomes </a:t>
            </a:r>
            <a:r>
              <a:rPr lang="en-US" sz="1339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and plans</a:t>
            </a:r>
          </a:p>
        </p:txBody>
      </p:sp>
      <p:sp>
        <p:nvSpPr>
          <p:cNvPr id="20" name="Rectangle 73"/>
          <p:cNvSpPr txBox="1">
            <a:spLocks/>
          </p:cNvSpPr>
          <p:nvPr/>
        </p:nvSpPr>
        <p:spPr>
          <a:xfrm>
            <a:off x="5923849" y="6046492"/>
            <a:ext cx="5500140" cy="2060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17" lvl="1" indent="0"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en-US" sz="1339" b="1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Optimizing exposure </a:t>
            </a:r>
            <a:r>
              <a:rPr lang="en-US" sz="1339" dirty="0">
                <a:solidFill>
                  <a:srgbClr val="002960"/>
                </a:solidFill>
                <a:latin typeface="Arial"/>
                <a:ea typeface="Arial Unicode MS"/>
                <a:cs typeface="Arial Unicode MS"/>
              </a:rPr>
              <a:t>to unexpected events (positive and negative)</a:t>
            </a:r>
          </a:p>
        </p:txBody>
      </p:sp>
      <p:sp>
        <p:nvSpPr>
          <p:cNvPr id="21" name="Oval 10"/>
          <p:cNvSpPr/>
          <p:nvPr/>
        </p:nvSpPr>
        <p:spPr>
          <a:xfrm>
            <a:off x="7385019" y="1093465"/>
            <a:ext cx="2390482" cy="20876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Oval 50"/>
          <p:cNvSpPr/>
          <p:nvPr/>
        </p:nvSpPr>
        <p:spPr>
          <a:xfrm>
            <a:off x="7519462" y="2195067"/>
            <a:ext cx="647563" cy="647561"/>
          </a:xfrm>
          <a:prstGeom prst="ellipse">
            <a:avLst/>
          </a:prstGeom>
          <a:solidFill>
            <a:srgbClr val="F0F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grpSp>
        <p:nvGrpSpPr>
          <p:cNvPr id="24" name="Group 54"/>
          <p:cNvGrpSpPr/>
          <p:nvPr/>
        </p:nvGrpSpPr>
        <p:grpSpPr>
          <a:xfrm>
            <a:off x="7536580" y="2267645"/>
            <a:ext cx="552848" cy="521878"/>
            <a:chOff x="5508104" y="1654723"/>
            <a:chExt cx="390251" cy="368391"/>
          </a:xfrm>
        </p:grpSpPr>
        <p:sp>
          <p:nvSpPr>
            <p:cNvPr id="25" name="Oval 55"/>
            <p:cNvSpPr/>
            <p:nvPr/>
          </p:nvSpPr>
          <p:spPr>
            <a:xfrm>
              <a:off x="5727284" y="1916405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26" name="Oval 57"/>
            <p:cNvSpPr/>
            <p:nvPr/>
          </p:nvSpPr>
          <p:spPr>
            <a:xfrm>
              <a:off x="5574400" y="1654723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27" name="Oval 58"/>
            <p:cNvSpPr/>
            <p:nvPr/>
          </p:nvSpPr>
          <p:spPr>
            <a:xfrm>
              <a:off x="5727285" y="1654723"/>
              <a:ext cx="106709" cy="106709"/>
            </a:xfrm>
            <a:prstGeom prst="ellipse">
              <a:avLst/>
            </a:prstGeom>
            <a:solidFill>
              <a:schemeClr val="accent6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28" name="Oval 59"/>
            <p:cNvSpPr/>
            <p:nvPr/>
          </p:nvSpPr>
          <p:spPr>
            <a:xfrm>
              <a:off x="5508104" y="1786368"/>
              <a:ext cx="106709" cy="106709"/>
            </a:xfrm>
            <a:prstGeom prst="ellipse">
              <a:avLst/>
            </a:prstGeom>
            <a:solidFill>
              <a:srgbClr val="FFB900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29" name="Oval 60"/>
            <p:cNvSpPr/>
            <p:nvPr/>
          </p:nvSpPr>
          <p:spPr>
            <a:xfrm>
              <a:off x="5649875" y="1786368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30" name="Oval 62"/>
            <p:cNvSpPr/>
            <p:nvPr/>
          </p:nvSpPr>
          <p:spPr>
            <a:xfrm>
              <a:off x="5791646" y="1786368"/>
              <a:ext cx="106709" cy="106709"/>
            </a:xfrm>
            <a:prstGeom prst="ellipse">
              <a:avLst/>
            </a:prstGeom>
            <a:solidFill>
              <a:schemeClr val="accent6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31" name="Oval 63"/>
            <p:cNvSpPr/>
            <p:nvPr/>
          </p:nvSpPr>
          <p:spPr>
            <a:xfrm>
              <a:off x="5574400" y="1916405"/>
              <a:ext cx="106709" cy="106709"/>
            </a:xfrm>
            <a:prstGeom prst="ellipse">
              <a:avLst/>
            </a:prstGeom>
            <a:solidFill>
              <a:srgbClr val="FFB900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</p:grpSp>
      <p:sp>
        <p:nvSpPr>
          <p:cNvPr id="33" name="Oval 52"/>
          <p:cNvSpPr/>
          <p:nvPr/>
        </p:nvSpPr>
        <p:spPr>
          <a:xfrm>
            <a:off x="8470984" y="2518847"/>
            <a:ext cx="647563" cy="647561"/>
          </a:xfrm>
          <a:prstGeom prst="ellipse">
            <a:avLst/>
          </a:prstGeom>
          <a:solidFill>
            <a:srgbClr val="F0F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grpSp>
        <p:nvGrpSpPr>
          <p:cNvPr id="34" name="Group 64"/>
          <p:cNvGrpSpPr/>
          <p:nvPr/>
        </p:nvGrpSpPr>
        <p:grpSpPr>
          <a:xfrm>
            <a:off x="8514689" y="2591424"/>
            <a:ext cx="552848" cy="521878"/>
            <a:chOff x="5508104" y="1654723"/>
            <a:chExt cx="390251" cy="368391"/>
          </a:xfrm>
        </p:grpSpPr>
        <p:sp>
          <p:nvSpPr>
            <p:cNvPr id="35" name="Oval 65"/>
            <p:cNvSpPr/>
            <p:nvPr/>
          </p:nvSpPr>
          <p:spPr>
            <a:xfrm>
              <a:off x="5727284" y="1916405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36" name="Oval 67"/>
            <p:cNvSpPr/>
            <p:nvPr/>
          </p:nvSpPr>
          <p:spPr>
            <a:xfrm>
              <a:off x="5574400" y="1654723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37" name="Oval 69"/>
            <p:cNvSpPr/>
            <p:nvPr/>
          </p:nvSpPr>
          <p:spPr>
            <a:xfrm>
              <a:off x="5727285" y="1654723"/>
              <a:ext cx="106709" cy="106709"/>
            </a:xfrm>
            <a:prstGeom prst="ellipse">
              <a:avLst/>
            </a:prstGeom>
            <a:solidFill>
              <a:schemeClr val="accent6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38" name="Oval 70"/>
            <p:cNvSpPr/>
            <p:nvPr/>
          </p:nvSpPr>
          <p:spPr>
            <a:xfrm>
              <a:off x="5508104" y="1786368"/>
              <a:ext cx="106709" cy="106709"/>
            </a:xfrm>
            <a:prstGeom prst="ellipse">
              <a:avLst/>
            </a:prstGeom>
            <a:solidFill>
              <a:srgbClr val="FFB900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39" name="Oval 71"/>
            <p:cNvSpPr/>
            <p:nvPr/>
          </p:nvSpPr>
          <p:spPr>
            <a:xfrm>
              <a:off x="5649875" y="1786368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40" name="Oval 73"/>
            <p:cNvSpPr/>
            <p:nvPr/>
          </p:nvSpPr>
          <p:spPr>
            <a:xfrm>
              <a:off x="5791646" y="1786368"/>
              <a:ext cx="106709" cy="106709"/>
            </a:xfrm>
            <a:prstGeom prst="ellipse">
              <a:avLst/>
            </a:prstGeom>
            <a:solidFill>
              <a:schemeClr val="accent6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41" name="Oval 74"/>
            <p:cNvSpPr/>
            <p:nvPr/>
          </p:nvSpPr>
          <p:spPr>
            <a:xfrm>
              <a:off x="5574400" y="1916405"/>
              <a:ext cx="106709" cy="106709"/>
            </a:xfrm>
            <a:prstGeom prst="ellipse">
              <a:avLst/>
            </a:prstGeom>
            <a:solidFill>
              <a:srgbClr val="FFB900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</p:grpSp>
      <p:sp>
        <p:nvSpPr>
          <p:cNvPr id="43" name="Oval 53"/>
          <p:cNvSpPr/>
          <p:nvPr/>
        </p:nvSpPr>
        <p:spPr>
          <a:xfrm>
            <a:off x="9123317" y="1849806"/>
            <a:ext cx="647563" cy="647561"/>
          </a:xfrm>
          <a:prstGeom prst="ellipse">
            <a:avLst/>
          </a:prstGeom>
          <a:solidFill>
            <a:srgbClr val="F0F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grpSp>
        <p:nvGrpSpPr>
          <p:cNvPr id="44" name="Group 75"/>
          <p:cNvGrpSpPr/>
          <p:nvPr/>
        </p:nvGrpSpPr>
        <p:grpSpPr>
          <a:xfrm>
            <a:off x="9170677" y="1922383"/>
            <a:ext cx="552848" cy="521878"/>
            <a:chOff x="5508104" y="1654723"/>
            <a:chExt cx="390251" cy="368391"/>
          </a:xfrm>
        </p:grpSpPr>
        <p:sp>
          <p:nvSpPr>
            <p:cNvPr id="45" name="Oval 77"/>
            <p:cNvSpPr/>
            <p:nvPr/>
          </p:nvSpPr>
          <p:spPr>
            <a:xfrm>
              <a:off x="5727284" y="1916405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46" name="Oval 81"/>
            <p:cNvSpPr/>
            <p:nvPr/>
          </p:nvSpPr>
          <p:spPr>
            <a:xfrm>
              <a:off x="5574400" y="1654723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47" name="Oval 82"/>
            <p:cNvSpPr/>
            <p:nvPr/>
          </p:nvSpPr>
          <p:spPr>
            <a:xfrm>
              <a:off x="5727285" y="1654723"/>
              <a:ext cx="106709" cy="106709"/>
            </a:xfrm>
            <a:prstGeom prst="ellipse">
              <a:avLst/>
            </a:prstGeom>
            <a:solidFill>
              <a:schemeClr val="accent6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48" name="Oval 83"/>
            <p:cNvSpPr/>
            <p:nvPr/>
          </p:nvSpPr>
          <p:spPr>
            <a:xfrm>
              <a:off x="5508104" y="1786368"/>
              <a:ext cx="106709" cy="106709"/>
            </a:xfrm>
            <a:prstGeom prst="ellipse">
              <a:avLst/>
            </a:prstGeom>
            <a:solidFill>
              <a:srgbClr val="FFB900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49" name="Oval 89"/>
            <p:cNvSpPr/>
            <p:nvPr/>
          </p:nvSpPr>
          <p:spPr>
            <a:xfrm>
              <a:off x="5649875" y="1786368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50" name="Oval 90"/>
            <p:cNvSpPr/>
            <p:nvPr/>
          </p:nvSpPr>
          <p:spPr>
            <a:xfrm>
              <a:off x="5791646" y="1786368"/>
              <a:ext cx="106709" cy="106709"/>
            </a:xfrm>
            <a:prstGeom prst="ellipse">
              <a:avLst/>
            </a:prstGeom>
            <a:solidFill>
              <a:schemeClr val="accent6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51" name="Oval 93"/>
            <p:cNvSpPr/>
            <p:nvPr/>
          </p:nvSpPr>
          <p:spPr>
            <a:xfrm>
              <a:off x="5574400" y="1916405"/>
              <a:ext cx="106709" cy="106709"/>
            </a:xfrm>
            <a:prstGeom prst="ellipse">
              <a:avLst/>
            </a:prstGeom>
            <a:solidFill>
              <a:srgbClr val="FFB900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</p:grpSp>
      <p:sp>
        <p:nvSpPr>
          <p:cNvPr id="53" name="Oval 142"/>
          <p:cNvSpPr/>
          <p:nvPr/>
        </p:nvSpPr>
        <p:spPr>
          <a:xfrm>
            <a:off x="7599668" y="1273145"/>
            <a:ext cx="647563" cy="647561"/>
          </a:xfrm>
          <a:prstGeom prst="ellipse">
            <a:avLst/>
          </a:prstGeom>
          <a:solidFill>
            <a:srgbClr val="F0F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sp>
        <p:nvSpPr>
          <p:cNvPr id="55" name="Oval 144"/>
          <p:cNvSpPr/>
          <p:nvPr/>
        </p:nvSpPr>
        <p:spPr>
          <a:xfrm>
            <a:off x="7957527" y="1716432"/>
            <a:ext cx="151169" cy="151169"/>
          </a:xfrm>
          <a:prstGeom prst="ellipse">
            <a:avLst/>
          </a:prstGeom>
          <a:solidFill>
            <a:srgbClr val="00488C"/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sp>
        <p:nvSpPr>
          <p:cNvPr id="56" name="Oval 145"/>
          <p:cNvSpPr/>
          <p:nvPr/>
        </p:nvSpPr>
        <p:spPr>
          <a:xfrm>
            <a:off x="7740944" y="1345722"/>
            <a:ext cx="151169" cy="151169"/>
          </a:xfrm>
          <a:prstGeom prst="ellipse">
            <a:avLst/>
          </a:prstGeom>
          <a:solidFill>
            <a:srgbClr val="00488C"/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sp>
        <p:nvSpPr>
          <p:cNvPr id="57" name="Oval 146"/>
          <p:cNvSpPr/>
          <p:nvPr/>
        </p:nvSpPr>
        <p:spPr>
          <a:xfrm>
            <a:off x="7957528" y="1345722"/>
            <a:ext cx="151169" cy="151169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sp>
        <p:nvSpPr>
          <p:cNvPr id="58" name="Oval 147"/>
          <p:cNvSpPr/>
          <p:nvPr/>
        </p:nvSpPr>
        <p:spPr>
          <a:xfrm>
            <a:off x="7647026" y="1532216"/>
            <a:ext cx="151169" cy="151169"/>
          </a:xfrm>
          <a:prstGeom prst="ellipse">
            <a:avLst/>
          </a:prstGeom>
          <a:solidFill>
            <a:srgbClr val="FFB900"/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sp>
        <p:nvSpPr>
          <p:cNvPr id="59" name="Oval 148"/>
          <p:cNvSpPr/>
          <p:nvPr/>
        </p:nvSpPr>
        <p:spPr>
          <a:xfrm>
            <a:off x="7847865" y="1532216"/>
            <a:ext cx="151169" cy="151169"/>
          </a:xfrm>
          <a:prstGeom prst="ellipse">
            <a:avLst/>
          </a:prstGeom>
          <a:solidFill>
            <a:srgbClr val="00488C"/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sp>
        <p:nvSpPr>
          <p:cNvPr id="60" name="Oval 149"/>
          <p:cNvSpPr/>
          <p:nvPr/>
        </p:nvSpPr>
        <p:spPr>
          <a:xfrm>
            <a:off x="8048705" y="1532216"/>
            <a:ext cx="151169" cy="151169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sp>
        <p:nvSpPr>
          <p:cNvPr id="61" name="Oval 150"/>
          <p:cNvSpPr/>
          <p:nvPr/>
        </p:nvSpPr>
        <p:spPr>
          <a:xfrm>
            <a:off x="7740944" y="1716432"/>
            <a:ext cx="151169" cy="151169"/>
          </a:xfrm>
          <a:prstGeom prst="ellipse">
            <a:avLst/>
          </a:prstGeom>
          <a:solidFill>
            <a:srgbClr val="FFB900"/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sp>
        <p:nvSpPr>
          <p:cNvPr id="63" name="Oval 152"/>
          <p:cNvSpPr/>
          <p:nvPr/>
        </p:nvSpPr>
        <p:spPr>
          <a:xfrm>
            <a:off x="8627972" y="1030896"/>
            <a:ext cx="647563" cy="647561"/>
          </a:xfrm>
          <a:prstGeom prst="ellipse">
            <a:avLst/>
          </a:prstGeom>
          <a:solidFill>
            <a:srgbClr val="F0F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grpSp>
        <p:nvGrpSpPr>
          <p:cNvPr id="64" name="Group 153"/>
          <p:cNvGrpSpPr/>
          <p:nvPr/>
        </p:nvGrpSpPr>
        <p:grpSpPr>
          <a:xfrm>
            <a:off x="8675332" y="1103474"/>
            <a:ext cx="552848" cy="521878"/>
            <a:chOff x="5508104" y="1654723"/>
            <a:chExt cx="390251" cy="368391"/>
          </a:xfrm>
        </p:grpSpPr>
        <p:sp>
          <p:nvSpPr>
            <p:cNvPr id="65" name="Oval 154"/>
            <p:cNvSpPr/>
            <p:nvPr/>
          </p:nvSpPr>
          <p:spPr>
            <a:xfrm>
              <a:off x="5727284" y="1916405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66" name="Oval 155"/>
            <p:cNvSpPr/>
            <p:nvPr/>
          </p:nvSpPr>
          <p:spPr>
            <a:xfrm>
              <a:off x="5574400" y="1654723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67" name="Oval 156"/>
            <p:cNvSpPr/>
            <p:nvPr/>
          </p:nvSpPr>
          <p:spPr>
            <a:xfrm>
              <a:off x="5727285" y="1654723"/>
              <a:ext cx="106709" cy="106709"/>
            </a:xfrm>
            <a:prstGeom prst="ellipse">
              <a:avLst/>
            </a:prstGeom>
            <a:solidFill>
              <a:schemeClr val="accent6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68" name="Oval 157"/>
            <p:cNvSpPr/>
            <p:nvPr/>
          </p:nvSpPr>
          <p:spPr>
            <a:xfrm>
              <a:off x="5508104" y="1786368"/>
              <a:ext cx="106709" cy="106709"/>
            </a:xfrm>
            <a:prstGeom prst="ellipse">
              <a:avLst/>
            </a:prstGeom>
            <a:solidFill>
              <a:srgbClr val="FFB900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69" name="Oval 158"/>
            <p:cNvSpPr/>
            <p:nvPr/>
          </p:nvSpPr>
          <p:spPr>
            <a:xfrm>
              <a:off x="5649875" y="1786368"/>
              <a:ext cx="106709" cy="106709"/>
            </a:xfrm>
            <a:prstGeom prst="ellipse">
              <a:avLst/>
            </a:prstGeom>
            <a:solidFill>
              <a:srgbClr val="00488C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70" name="Oval 159"/>
            <p:cNvSpPr/>
            <p:nvPr/>
          </p:nvSpPr>
          <p:spPr>
            <a:xfrm>
              <a:off x="5791646" y="1786368"/>
              <a:ext cx="106709" cy="106709"/>
            </a:xfrm>
            <a:prstGeom prst="ellipse">
              <a:avLst/>
            </a:prstGeom>
            <a:solidFill>
              <a:schemeClr val="accent6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71" name="Oval 160"/>
            <p:cNvSpPr/>
            <p:nvPr/>
          </p:nvSpPr>
          <p:spPr>
            <a:xfrm>
              <a:off x="5574400" y="1916405"/>
              <a:ext cx="106709" cy="106709"/>
            </a:xfrm>
            <a:prstGeom prst="ellipse">
              <a:avLst/>
            </a:prstGeom>
            <a:solidFill>
              <a:srgbClr val="FFB900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</p:grpSp>
      <p:sp>
        <p:nvSpPr>
          <p:cNvPr id="72" name="Oval 17"/>
          <p:cNvSpPr/>
          <p:nvPr/>
        </p:nvSpPr>
        <p:spPr>
          <a:xfrm>
            <a:off x="8332629" y="1849283"/>
            <a:ext cx="519463" cy="519463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16"/>
          <p:cNvSpPr txBox="1">
            <a:spLocks/>
          </p:cNvSpPr>
          <p:nvPr/>
        </p:nvSpPr>
        <p:spPr>
          <a:xfrm>
            <a:off x="6190056" y="2845763"/>
            <a:ext cx="1341446" cy="4121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339" dirty="0">
                <a:solidFill>
                  <a:srgbClr val="002960"/>
                </a:solidFill>
                <a:latin typeface="Arial"/>
                <a:cs typeface="Arial" panose="020B0604020202020204" pitchFamily="34" charset="0"/>
              </a:rPr>
              <a:t>Quick changes, flexible resources</a:t>
            </a:r>
          </a:p>
        </p:txBody>
      </p:sp>
      <p:sp>
        <p:nvSpPr>
          <p:cNvPr id="74" name="TextBox 20"/>
          <p:cNvSpPr txBox="1">
            <a:spLocks/>
          </p:cNvSpPr>
          <p:nvPr/>
        </p:nvSpPr>
        <p:spPr>
          <a:xfrm>
            <a:off x="6103171" y="915728"/>
            <a:ext cx="1375230" cy="824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339" dirty="0">
                <a:solidFill>
                  <a:srgbClr val="002960"/>
                </a:solidFill>
                <a:latin typeface="Arial"/>
                <a:cs typeface="Arial" panose="020B0604020202020204" pitchFamily="34" charset="0"/>
              </a:rPr>
              <a:t>Leadership shows direction and enables action</a:t>
            </a:r>
          </a:p>
        </p:txBody>
      </p:sp>
      <p:sp>
        <p:nvSpPr>
          <p:cNvPr id="75" name="TextBox 22"/>
          <p:cNvSpPr txBox="1">
            <a:spLocks/>
          </p:cNvSpPr>
          <p:nvPr/>
        </p:nvSpPr>
        <p:spPr>
          <a:xfrm>
            <a:off x="9695706" y="1030898"/>
            <a:ext cx="1322786" cy="6182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339" dirty="0">
                <a:solidFill>
                  <a:srgbClr val="002960"/>
                </a:solidFill>
                <a:latin typeface="Arial"/>
                <a:cs typeface="Arial" panose="020B0604020202020204" pitchFamily="34" charset="0"/>
              </a:rPr>
              <a:t>”Boxes and lines” less important, focus on action</a:t>
            </a:r>
          </a:p>
        </p:txBody>
      </p:sp>
      <p:sp>
        <p:nvSpPr>
          <p:cNvPr id="76" name="TextBox 25"/>
          <p:cNvSpPr txBox="1">
            <a:spLocks/>
          </p:cNvSpPr>
          <p:nvPr/>
        </p:nvSpPr>
        <p:spPr>
          <a:xfrm>
            <a:off x="9602541" y="2801693"/>
            <a:ext cx="1463661" cy="4121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339" dirty="0">
                <a:solidFill>
                  <a:srgbClr val="002960"/>
                </a:solidFill>
                <a:latin typeface="Arial"/>
                <a:cs typeface="Arial" panose="020B0604020202020204" pitchFamily="34" charset="0"/>
              </a:rPr>
              <a:t>Teams built around e2e accountability</a:t>
            </a:r>
          </a:p>
        </p:txBody>
      </p:sp>
      <p:sp>
        <p:nvSpPr>
          <p:cNvPr id="77" name="Freeform 39"/>
          <p:cNvSpPr/>
          <p:nvPr/>
        </p:nvSpPr>
        <p:spPr>
          <a:xfrm>
            <a:off x="9742284" y="2139016"/>
            <a:ext cx="499154" cy="638904"/>
          </a:xfrm>
          <a:custGeom>
            <a:avLst/>
            <a:gdLst>
              <a:gd name="connsiteX0" fmla="*/ 476250 w 476250"/>
              <a:gd name="connsiteY0" fmla="*/ 371475 h 371475"/>
              <a:gd name="connsiteX1" fmla="*/ 476250 w 476250"/>
              <a:gd name="connsiteY1" fmla="*/ 0 h 371475"/>
              <a:gd name="connsiteX2" fmla="*/ 0 w 476250"/>
              <a:gd name="connsiteY2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371475">
                <a:moveTo>
                  <a:pt x="476250" y="371475"/>
                </a:moveTo>
                <a:lnTo>
                  <a:pt x="47625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Freeform 41"/>
          <p:cNvSpPr/>
          <p:nvPr/>
        </p:nvSpPr>
        <p:spPr>
          <a:xfrm>
            <a:off x="6837210" y="1590071"/>
            <a:ext cx="1397629" cy="501454"/>
          </a:xfrm>
          <a:custGeom>
            <a:avLst/>
            <a:gdLst>
              <a:gd name="connsiteX0" fmla="*/ 0 w 1333500"/>
              <a:gd name="connsiteY0" fmla="*/ 0 h 219075"/>
              <a:gd name="connsiteX1" fmla="*/ 0 w 1333500"/>
              <a:gd name="connsiteY1" fmla="*/ 219075 h 219075"/>
              <a:gd name="connsiteX2" fmla="*/ 1333500 w 1333500"/>
              <a:gd name="connsiteY2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219075">
                <a:moveTo>
                  <a:pt x="0" y="0"/>
                </a:moveTo>
                <a:lnTo>
                  <a:pt x="0" y="219075"/>
                </a:lnTo>
                <a:lnTo>
                  <a:pt x="1333500" y="219075"/>
                </a:lnTo>
              </a:path>
            </a:pathLst>
          </a:custGeom>
          <a:noFill/>
          <a:ln w="9525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Freeform 42"/>
          <p:cNvSpPr/>
          <p:nvPr/>
        </p:nvSpPr>
        <p:spPr>
          <a:xfrm>
            <a:off x="7568982" y="2741327"/>
            <a:ext cx="661308" cy="279526"/>
          </a:xfrm>
          <a:custGeom>
            <a:avLst/>
            <a:gdLst>
              <a:gd name="connsiteX0" fmla="*/ 0 w 495300"/>
              <a:gd name="connsiteY0" fmla="*/ 266700 h 266700"/>
              <a:gd name="connsiteX1" fmla="*/ 495300 w 495300"/>
              <a:gd name="connsiteY1" fmla="*/ 266700 h 266700"/>
              <a:gd name="connsiteX2" fmla="*/ 495300 w 4953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266700">
                <a:moveTo>
                  <a:pt x="0" y="266700"/>
                </a:moveTo>
                <a:lnTo>
                  <a:pt x="495300" y="266700"/>
                </a:lnTo>
                <a:lnTo>
                  <a:pt x="495300" y="0"/>
                </a:lnTo>
              </a:path>
            </a:pathLst>
          </a:custGeom>
          <a:noFill/>
          <a:ln w="9525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Freeform 43"/>
          <p:cNvSpPr/>
          <p:nvPr/>
        </p:nvSpPr>
        <p:spPr>
          <a:xfrm>
            <a:off x="8608604" y="864511"/>
            <a:ext cx="1306719" cy="432599"/>
          </a:xfrm>
          <a:custGeom>
            <a:avLst/>
            <a:gdLst>
              <a:gd name="connsiteX0" fmla="*/ 1282700 w 1282700"/>
              <a:gd name="connsiteY0" fmla="*/ 139700 h 412750"/>
              <a:gd name="connsiteX1" fmla="*/ 1282700 w 1282700"/>
              <a:gd name="connsiteY1" fmla="*/ 0 h 412750"/>
              <a:gd name="connsiteX2" fmla="*/ 0 w 1282700"/>
              <a:gd name="connsiteY2" fmla="*/ 0 h 412750"/>
              <a:gd name="connsiteX3" fmla="*/ 0 w 1282700"/>
              <a:gd name="connsiteY3" fmla="*/ 41275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2700" h="412750">
                <a:moveTo>
                  <a:pt x="1282700" y="139700"/>
                </a:moveTo>
                <a:lnTo>
                  <a:pt x="1282700" y="0"/>
                </a:lnTo>
                <a:lnTo>
                  <a:pt x="0" y="0"/>
                </a:lnTo>
                <a:lnTo>
                  <a:pt x="0" y="412750"/>
                </a:lnTo>
              </a:path>
            </a:pathLst>
          </a:custGeom>
          <a:noFill/>
          <a:ln w="9525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Isosceles Triangle 97"/>
          <p:cNvSpPr/>
          <p:nvPr/>
        </p:nvSpPr>
        <p:spPr>
          <a:xfrm>
            <a:off x="2071871" y="938255"/>
            <a:ext cx="2576733" cy="2128604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5A5A5A"/>
              </a:solidFill>
              <a:latin typeface="Arial"/>
            </a:endParaRPr>
          </a:p>
        </p:txBody>
      </p:sp>
      <p:cxnSp>
        <p:nvCxnSpPr>
          <p:cNvPr id="82" name="Straight Connector 98"/>
          <p:cNvCxnSpPr/>
          <p:nvPr/>
        </p:nvCxnSpPr>
        <p:spPr>
          <a:xfrm>
            <a:off x="3179819" y="1231312"/>
            <a:ext cx="360837" cy="0"/>
          </a:xfrm>
          <a:prstGeom prst="line">
            <a:avLst/>
          </a:prstGeom>
          <a:ln w="3175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01"/>
          <p:cNvCxnSpPr/>
          <p:nvPr/>
        </p:nvCxnSpPr>
        <p:spPr>
          <a:xfrm>
            <a:off x="3019982" y="1496617"/>
            <a:ext cx="680262" cy="0"/>
          </a:xfrm>
          <a:prstGeom prst="line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02"/>
          <p:cNvCxnSpPr/>
          <p:nvPr/>
        </p:nvCxnSpPr>
        <p:spPr>
          <a:xfrm>
            <a:off x="2883931" y="1732020"/>
            <a:ext cx="952366" cy="0"/>
          </a:xfrm>
          <a:prstGeom prst="line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03"/>
          <p:cNvCxnSpPr>
            <a:stCxn id="81" idx="1"/>
            <a:endCxn id="81" idx="5"/>
          </p:cNvCxnSpPr>
          <p:nvPr/>
        </p:nvCxnSpPr>
        <p:spPr>
          <a:xfrm>
            <a:off x="2716054" y="2002555"/>
            <a:ext cx="1288368" cy="0"/>
          </a:xfrm>
          <a:prstGeom prst="line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4"/>
          <p:cNvCxnSpPr/>
          <p:nvPr/>
        </p:nvCxnSpPr>
        <p:spPr>
          <a:xfrm flipV="1">
            <a:off x="2802105" y="2002556"/>
            <a:ext cx="435757" cy="1064301"/>
          </a:xfrm>
          <a:prstGeom prst="line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105"/>
          <p:cNvCxnSpPr/>
          <p:nvPr/>
        </p:nvCxnSpPr>
        <p:spPr>
          <a:xfrm flipH="1" flipV="1">
            <a:off x="3482367" y="2002556"/>
            <a:ext cx="435757" cy="1064301"/>
          </a:xfrm>
          <a:prstGeom prst="line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106"/>
          <p:cNvGrpSpPr/>
          <p:nvPr/>
        </p:nvGrpSpPr>
        <p:grpSpPr>
          <a:xfrm>
            <a:off x="2231316" y="2445893"/>
            <a:ext cx="607162" cy="564865"/>
            <a:chOff x="2588238" y="1964386"/>
            <a:chExt cx="390251" cy="363065"/>
          </a:xfrm>
          <a:solidFill>
            <a:srgbClr val="00488C"/>
          </a:solidFill>
        </p:grpSpPr>
        <p:sp>
          <p:nvSpPr>
            <p:cNvPr id="89" name="Oval 107"/>
            <p:cNvSpPr/>
            <p:nvPr/>
          </p:nvSpPr>
          <p:spPr>
            <a:xfrm>
              <a:off x="2741528" y="1964386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90" name="Oval 108"/>
            <p:cNvSpPr/>
            <p:nvPr/>
          </p:nvSpPr>
          <p:spPr>
            <a:xfrm>
              <a:off x="2654534" y="2089097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91" name="Oval 109"/>
            <p:cNvSpPr/>
            <p:nvPr/>
          </p:nvSpPr>
          <p:spPr>
            <a:xfrm>
              <a:off x="2807419" y="2089097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92" name="Oval 110"/>
            <p:cNvSpPr/>
            <p:nvPr/>
          </p:nvSpPr>
          <p:spPr>
            <a:xfrm>
              <a:off x="2588238" y="2220742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93" name="Oval 111"/>
            <p:cNvSpPr/>
            <p:nvPr/>
          </p:nvSpPr>
          <p:spPr>
            <a:xfrm>
              <a:off x="2730009" y="2220742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94" name="Oval 112"/>
            <p:cNvSpPr/>
            <p:nvPr/>
          </p:nvSpPr>
          <p:spPr>
            <a:xfrm>
              <a:off x="2871780" y="2220742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</p:grpSp>
      <p:grpSp>
        <p:nvGrpSpPr>
          <p:cNvPr id="95" name="Group 113"/>
          <p:cNvGrpSpPr/>
          <p:nvPr/>
        </p:nvGrpSpPr>
        <p:grpSpPr>
          <a:xfrm>
            <a:off x="3029499" y="2445893"/>
            <a:ext cx="607162" cy="564865"/>
            <a:chOff x="2588238" y="1964386"/>
            <a:chExt cx="390251" cy="363065"/>
          </a:xfrm>
          <a:solidFill>
            <a:srgbClr val="FFB900"/>
          </a:solidFill>
        </p:grpSpPr>
        <p:sp>
          <p:nvSpPr>
            <p:cNvPr id="96" name="Oval 114"/>
            <p:cNvSpPr/>
            <p:nvPr/>
          </p:nvSpPr>
          <p:spPr>
            <a:xfrm>
              <a:off x="2741528" y="1964386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97" name="Oval 115"/>
            <p:cNvSpPr/>
            <p:nvPr/>
          </p:nvSpPr>
          <p:spPr>
            <a:xfrm>
              <a:off x="2654534" y="2089097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98" name="Oval 116"/>
            <p:cNvSpPr/>
            <p:nvPr/>
          </p:nvSpPr>
          <p:spPr>
            <a:xfrm>
              <a:off x="2807419" y="2089097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99" name="Oval 117"/>
            <p:cNvSpPr/>
            <p:nvPr/>
          </p:nvSpPr>
          <p:spPr>
            <a:xfrm>
              <a:off x="2588238" y="2220742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100" name="Oval 118"/>
            <p:cNvSpPr/>
            <p:nvPr/>
          </p:nvSpPr>
          <p:spPr>
            <a:xfrm>
              <a:off x="2730009" y="2220742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101" name="Oval 119"/>
            <p:cNvSpPr/>
            <p:nvPr/>
          </p:nvSpPr>
          <p:spPr>
            <a:xfrm>
              <a:off x="2871780" y="2220742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</p:grpSp>
      <p:grpSp>
        <p:nvGrpSpPr>
          <p:cNvPr id="102" name="Group 120"/>
          <p:cNvGrpSpPr/>
          <p:nvPr/>
        </p:nvGrpSpPr>
        <p:grpSpPr>
          <a:xfrm>
            <a:off x="3882939" y="2445893"/>
            <a:ext cx="607162" cy="564865"/>
            <a:chOff x="2588238" y="1964386"/>
            <a:chExt cx="390251" cy="363065"/>
          </a:xfrm>
          <a:solidFill>
            <a:schemeClr val="accent6"/>
          </a:solidFill>
        </p:grpSpPr>
        <p:sp>
          <p:nvSpPr>
            <p:cNvPr id="103" name="Oval 121"/>
            <p:cNvSpPr/>
            <p:nvPr/>
          </p:nvSpPr>
          <p:spPr>
            <a:xfrm>
              <a:off x="2741528" y="1964386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104" name="Oval 122"/>
            <p:cNvSpPr/>
            <p:nvPr/>
          </p:nvSpPr>
          <p:spPr>
            <a:xfrm>
              <a:off x="2654534" y="2089097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105" name="Oval 123"/>
            <p:cNvSpPr/>
            <p:nvPr/>
          </p:nvSpPr>
          <p:spPr>
            <a:xfrm>
              <a:off x="2807419" y="2089097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106" name="Oval 124"/>
            <p:cNvSpPr/>
            <p:nvPr/>
          </p:nvSpPr>
          <p:spPr>
            <a:xfrm>
              <a:off x="2588238" y="2220742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107" name="Oval 125"/>
            <p:cNvSpPr/>
            <p:nvPr/>
          </p:nvSpPr>
          <p:spPr>
            <a:xfrm>
              <a:off x="2730009" y="2220742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108" name="Oval 126"/>
            <p:cNvSpPr/>
            <p:nvPr/>
          </p:nvSpPr>
          <p:spPr>
            <a:xfrm>
              <a:off x="2871780" y="2220742"/>
              <a:ext cx="106709" cy="106709"/>
            </a:xfrm>
            <a:prstGeom prst="ellipse">
              <a:avLst/>
            </a:prstGeom>
            <a:grpFill/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13" tIns="42857" rIns="85713" bIns="4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339">
                <a:solidFill>
                  <a:srgbClr val="5A5A5A"/>
                </a:solidFill>
                <a:latin typeface="Arial"/>
              </a:endParaRPr>
            </a:p>
          </p:txBody>
        </p:sp>
      </p:grpSp>
      <p:sp>
        <p:nvSpPr>
          <p:cNvPr id="109" name="Isosceles Triangle 27"/>
          <p:cNvSpPr/>
          <p:nvPr/>
        </p:nvSpPr>
        <p:spPr>
          <a:xfrm>
            <a:off x="3179819" y="924786"/>
            <a:ext cx="349722" cy="301484"/>
          </a:xfrm>
          <a:prstGeom prst="triangle">
            <a:avLst/>
          </a:prstGeom>
          <a:solidFill>
            <a:srgbClr val="00B4D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28"/>
          <p:cNvSpPr txBox="1">
            <a:spLocks/>
          </p:cNvSpPr>
          <p:nvPr/>
        </p:nvSpPr>
        <p:spPr>
          <a:xfrm>
            <a:off x="3965599" y="1178080"/>
            <a:ext cx="834778" cy="4121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339" dirty="0">
                <a:solidFill>
                  <a:srgbClr val="002960"/>
                </a:solidFill>
                <a:latin typeface="Arial"/>
                <a:cs typeface="Arial" panose="020B0604020202020204" pitchFamily="34" charset="0"/>
              </a:rPr>
              <a:t>Top-down hierarchy</a:t>
            </a:r>
          </a:p>
        </p:txBody>
      </p:sp>
      <p:sp>
        <p:nvSpPr>
          <p:cNvPr id="111" name="TextBox 32"/>
          <p:cNvSpPr txBox="1">
            <a:spLocks/>
          </p:cNvSpPr>
          <p:nvPr/>
        </p:nvSpPr>
        <p:spPr>
          <a:xfrm>
            <a:off x="1070380" y="2896777"/>
            <a:ext cx="798617" cy="4121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339" dirty="0">
                <a:solidFill>
                  <a:srgbClr val="002960"/>
                </a:solidFill>
                <a:latin typeface="Arial"/>
                <a:cs typeface="Arial" panose="020B0604020202020204" pitchFamily="34" charset="0"/>
              </a:rPr>
              <a:t>Detailed </a:t>
            </a:r>
          </a:p>
          <a:p>
            <a:pPr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339" dirty="0">
                <a:solidFill>
                  <a:srgbClr val="002960"/>
                </a:solidFill>
                <a:latin typeface="Arial"/>
                <a:cs typeface="Arial" panose="020B0604020202020204" pitchFamily="34" charset="0"/>
              </a:rPr>
              <a:t>instruction</a:t>
            </a:r>
          </a:p>
        </p:txBody>
      </p:sp>
      <p:sp>
        <p:nvSpPr>
          <p:cNvPr id="112" name="TextBox 34"/>
          <p:cNvSpPr txBox="1">
            <a:spLocks/>
          </p:cNvSpPr>
          <p:nvPr/>
        </p:nvSpPr>
        <p:spPr>
          <a:xfrm>
            <a:off x="4430558" y="3099849"/>
            <a:ext cx="464593" cy="2060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339" dirty="0">
                <a:solidFill>
                  <a:srgbClr val="002960"/>
                </a:solidFill>
                <a:latin typeface="Arial"/>
                <a:cs typeface="Arial" panose="020B0604020202020204" pitchFamily="34" charset="0"/>
              </a:rPr>
              <a:t>Silos</a:t>
            </a:r>
          </a:p>
        </p:txBody>
      </p:sp>
      <p:sp>
        <p:nvSpPr>
          <p:cNvPr id="113" name="Freeform 48"/>
          <p:cNvSpPr/>
          <p:nvPr/>
        </p:nvSpPr>
        <p:spPr>
          <a:xfrm>
            <a:off x="1905371" y="3055307"/>
            <a:ext cx="429089" cy="134088"/>
          </a:xfrm>
          <a:custGeom>
            <a:avLst/>
            <a:gdLst>
              <a:gd name="connsiteX0" fmla="*/ 0 w 554636"/>
              <a:gd name="connsiteY0" fmla="*/ 112426 h 112426"/>
              <a:gd name="connsiteX1" fmla="*/ 554636 w 554636"/>
              <a:gd name="connsiteY1" fmla="*/ 112426 h 112426"/>
              <a:gd name="connsiteX2" fmla="*/ 554636 w 554636"/>
              <a:gd name="connsiteY2" fmla="*/ 0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636" h="112426">
                <a:moveTo>
                  <a:pt x="0" y="112426"/>
                </a:moveTo>
                <a:lnTo>
                  <a:pt x="554636" y="112426"/>
                </a:lnTo>
                <a:lnTo>
                  <a:pt x="554636" y="0"/>
                </a:lnTo>
              </a:path>
            </a:pathLst>
          </a:custGeom>
          <a:noFill/>
          <a:ln w="9525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Freeform 172"/>
          <p:cNvSpPr/>
          <p:nvPr/>
        </p:nvSpPr>
        <p:spPr>
          <a:xfrm flipH="1">
            <a:off x="3732469" y="2986454"/>
            <a:ext cx="646777" cy="202941"/>
          </a:xfrm>
          <a:custGeom>
            <a:avLst/>
            <a:gdLst>
              <a:gd name="connsiteX0" fmla="*/ 0 w 554636"/>
              <a:gd name="connsiteY0" fmla="*/ 112426 h 112426"/>
              <a:gd name="connsiteX1" fmla="*/ 554636 w 554636"/>
              <a:gd name="connsiteY1" fmla="*/ 112426 h 112426"/>
              <a:gd name="connsiteX2" fmla="*/ 554636 w 554636"/>
              <a:gd name="connsiteY2" fmla="*/ 0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636" h="112426">
                <a:moveTo>
                  <a:pt x="0" y="112426"/>
                </a:moveTo>
                <a:lnTo>
                  <a:pt x="554636" y="112426"/>
                </a:lnTo>
                <a:lnTo>
                  <a:pt x="554636" y="0"/>
                </a:lnTo>
              </a:path>
            </a:pathLst>
          </a:custGeom>
          <a:noFill/>
          <a:ln w="9525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TextBox 30"/>
          <p:cNvSpPr txBox="1">
            <a:spLocks/>
          </p:cNvSpPr>
          <p:nvPr/>
        </p:nvSpPr>
        <p:spPr>
          <a:xfrm>
            <a:off x="1227530" y="1524385"/>
            <a:ext cx="1076995" cy="2060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9pPr>
          </a:lstStyle>
          <a:p>
            <a:pPr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339" dirty="0">
                <a:solidFill>
                  <a:srgbClr val="002960"/>
                </a:solidFill>
                <a:latin typeface="Arial"/>
                <a:cs typeface="Arial" panose="020B0604020202020204" pitchFamily="34" charset="0"/>
              </a:rPr>
              <a:t>Bureaucracy</a:t>
            </a:r>
          </a:p>
        </p:txBody>
      </p:sp>
      <p:sp>
        <p:nvSpPr>
          <p:cNvPr id="116" name="Freeform 49"/>
          <p:cNvSpPr/>
          <p:nvPr/>
        </p:nvSpPr>
        <p:spPr>
          <a:xfrm>
            <a:off x="2357733" y="1614319"/>
            <a:ext cx="704341" cy="0"/>
          </a:xfrm>
          <a:custGeom>
            <a:avLst/>
            <a:gdLst>
              <a:gd name="connsiteX0" fmla="*/ 0 w 590550"/>
              <a:gd name="connsiteY0" fmla="*/ 0 h 0"/>
              <a:gd name="connsiteX1" fmla="*/ 590550 w 5905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0550">
                <a:moveTo>
                  <a:pt x="0" y="0"/>
                </a:moveTo>
                <a:lnTo>
                  <a:pt x="590550" y="0"/>
                </a:lnTo>
              </a:path>
            </a:pathLst>
          </a:custGeom>
          <a:noFill/>
          <a:ln w="9525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Freeform 173"/>
          <p:cNvSpPr/>
          <p:nvPr/>
        </p:nvSpPr>
        <p:spPr>
          <a:xfrm flipH="1">
            <a:off x="3502621" y="1346509"/>
            <a:ext cx="407482" cy="0"/>
          </a:xfrm>
          <a:custGeom>
            <a:avLst/>
            <a:gdLst>
              <a:gd name="connsiteX0" fmla="*/ 0 w 590550"/>
              <a:gd name="connsiteY0" fmla="*/ 0 h 0"/>
              <a:gd name="connsiteX1" fmla="*/ 590550 w 5905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0550">
                <a:moveTo>
                  <a:pt x="0" y="0"/>
                </a:moveTo>
                <a:lnTo>
                  <a:pt x="590550" y="0"/>
                </a:lnTo>
              </a:path>
            </a:pathLst>
          </a:custGeom>
          <a:noFill/>
          <a:ln w="9525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4612" fontAlgn="base">
              <a:spcBef>
                <a:spcPct val="0"/>
              </a:spcBef>
              <a:spcAft>
                <a:spcPct val="0"/>
              </a:spcAft>
            </a:pPr>
            <a:endParaRPr lang="en-US" sz="1339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Rectangle 20"/>
          <p:cNvSpPr txBox="1">
            <a:spLocks/>
          </p:cNvSpPr>
          <p:nvPr/>
        </p:nvSpPr>
        <p:spPr>
          <a:xfrm>
            <a:off x="533327" y="3544111"/>
            <a:ext cx="4850302" cy="2060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17" lvl="1" indent="0"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en-US" sz="1339" b="1" dirty="0">
                <a:solidFill>
                  <a:srgbClr val="00ADEF"/>
                </a:solidFill>
                <a:latin typeface="Arial"/>
                <a:ea typeface="Arial Unicode MS"/>
                <a:cs typeface="Arial Unicode MS"/>
              </a:rPr>
              <a:t>From…</a:t>
            </a:r>
          </a:p>
        </p:txBody>
      </p:sp>
      <p:sp>
        <p:nvSpPr>
          <p:cNvPr id="119" name="Rectangle 57"/>
          <p:cNvSpPr txBox="1">
            <a:spLocks/>
          </p:cNvSpPr>
          <p:nvPr/>
        </p:nvSpPr>
        <p:spPr>
          <a:xfrm>
            <a:off x="5923849" y="3544111"/>
            <a:ext cx="5500140" cy="2060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17" lvl="1" indent="0" defTabSz="856391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None/>
            </a:pPr>
            <a:r>
              <a:rPr lang="en-US" sz="1339" b="1" dirty="0">
                <a:solidFill>
                  <a:srgbClr val="00ADEF"/>
                </a:solidFill>
                <a:latin typeface="Arial"/>
                <a:ea typeface="Arial Unicode MS"/>
                <a:cs typeface="Arial Unicode MS"/>
              </a:rPr>
              <a:t>To…</a:t>
            </a:r>
          </a:p>
        </p:txBody>
      </p:sp>
      <p:grpSp>
        <p:nvGrpSpPr>
          <p:cNvPr id="120" name="Group 133"/>
          <p:cNvGrpSpPr/>
          <p:nvPr/>
        </p:nvGrpSpPr>
        <p:grpSpPr>
          <a:xfrm>
            <a:off x="5555174" y="3503150"/>
            <a:ext cx="284891" cy="284891"/>
            <a:chOff x="5755177" y="819151"/>
            <a:chExt cx="476250" cy="476250"/>
          </a:xfrm>
        </p:grpSpPr>
        <p:sp>
          <p:nvSpPr>
            <p:cNvPr id="121" name="Oval 134"/>
            <p:cNvSpPr/>
            <p:nvPr/>
          </p:nvSpPr>
          <p:spPr>
            <a:xfrm>
              <a:off x="5755177" y="819151"/>
              <a:ext cx="476250" cy="476250"/>
            </a:xfrm>
            <a:prstGeom prst="ellipse">
              <a:avLst/>
            </a:prstGeom>
            <a:ln w="6350">
              <a:gradFill flip="none" rotWithShape="1">
                <a:gsLst>
                  <a:gs pos="50000">
                    <a:schemeClr val="accent2"/>
                  </a:gs>
                  <a:gs pos="50000">
                    <a:schemeClr val="accent3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874612" fontAlgn="base">
                <a:spcBef>
                  <a:spcPct val="0"/>
                </a:spcBef>
                <a:spcAft>
                  <a:spcPct val="0"/>
                </a:spcAft>
              </a:pPr>
              <a:endParaRPr lang="en-US" sz="1626" err="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2" name="Group 135"/>
            <p:cNvGrpSpPr/>
            <p:nvPr/>
          </p:nvGrpSpPr>
          <p:grpSpPr>
            <a:xfrm>
              <a:off x="5861540" y="912286"/>
              <a:ext cx="263525" cy="289980"/>
              <a:chOff x="5883275" y="887555"/>
              <a:chExt cx="263525" cy="289980"/>
            </a:xfrm>
          </p:grpSpPr>
          <p:sp>
            <p:nvSpPr>
              <p:cNvPr id="123" name="Arrow: Chevron 136"/>
              <p:cNvSpPr/>
              <p:nvPr/>
            </p:nvSpPr>
            <p:spPr>
              <a:xfrm>
                <a:off x="5949950" y="887555"/>
                <a:ext cx="196850" cy="289980"/>
              </a:xfrm>
              <a:prstGeom prst="chevron">
                <a:avLst/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746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26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4" name="Arrow: Chevron 137"/>
              <p:cNvSpPr/>
              <p:nvPr/>
            </p:nvSpPr>
            <p:spPr>
              <a:xfrm>
                <a:off x="5883275" y="915766"/>
                <a:ext cx="158548" cy="233558"/>
              </a:xfrm>
              <a:prstGeom prst="chevron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746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26" err="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cxnSp>
        <p:nvCxnSpPr>
          <p:cNvPr id="125" name="Straight Connector 138"/>
          <p:cNvCxnSpPr>
            <a:cxnSpLocks/>
          </p:cNvCxnSpPr>
          <p:nvPr/>
        </p:nvCxnSpPr>
        <p:spPr>
          <a:xfrm>
            <a:off x="5697619" y="3788041"/>
            <a:ext cx="0" cy="2564107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40"/>
          <p:cNvCxnSpPr>
            <a:cxnSpLocks/>
          </p:cNvCxnSpPr>
          <p:nvPr/>
        </p:nvCxnSpPr>
        <p:spPr>
          <a:xfrm>
            <a:off x="533327" y="3788040"/>
            <a:ext cx="10991726" cy="0"/>
          </a:xfrm>
          <a:prstGeom prst="line">
            <a:avLst/>
          </a:prstGeom>
          <a:ln w="952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23"/>
          <p:cNvCxnSpPr>
            <a:cxnSpLocks/>
          </p:cNvCxnSpPr>
          <p:nvPr/>
        </p:nvCxnSpPr>
        <p:spPr>
          <a:xfrm>
            <a:off x="9695706" y="1012675"/>
            <a:ext cx="132278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61"/>
          <p:cNvCxnSpPr>
            <a:cxnSpLocks/>
          </p:cNvCxnSpPr>
          <p:nvPr/>
        </p:nvCxnSpPr>
        <p:spPr>
          <a:xfrm>
            <a:off x="9602541" y="2770146"/>
            <a:ext cx="146366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64"/>
          <p:cNvCxnSpPr>
            <a:cxnSpLocks/>
          </p:cNvCxnSpPr>
          <p:nvPr/>
        </p:nvCxnSpPr>
        <p:spPr>
          <a:xfrm rot="5400000">
            <a:off x="7362917" y="3051830"/>
            <a:ext cx="4121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67"/>
          <p:cNvCxnSpPr>
            <a:cxnSpLocks/>
          </p:cNvCxnSpPr>
          <p:nvPr/>
        </p:nvCxnSpPr>
        <p:spPr>
          <a:xfrm>
            <a:off x="6103171" y="1579667"/>
            <a:ext cx="137523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68"/>
          <p:cNvCxnSpPr>
            <a:cxnSpLocks/>
          </p:cNvCxnSpPr>
          <p:nvPr/>
        </p:nvCxnSpPr>
        <p:spPr>
          <a:xfrm rot="5400000">
            <a:off x="1692650" y="3102845"/>
            <a:ext cx="4121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74"/>
          <p:cNvCxnSpPr>
            <a:cxnSpLocks/>
          </p:cNvCxnSpPr>
          <p:nvPr/>
        </p:nvCxnSpPr>
        <p:spPr>
          <a:xfrm rot="5400000">
            <a:off x="2254700" y="1627418"/>
            <a:ext cx="20606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75"/>
          <p:cNvCxnSpPr>
            <a:cxnSpLocks/>
          </p:cNvCxnSpPr>
          <p:nvPr/>
        </p:nvCxnSpPr>
        <p:spPr>
          <a:xfrm rot="5400000">
            <a:off x="3704037" y="1384146"/>
            <a:ext cx="41213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76"/>
          <p:cNvCxnSpPr>
            <a:cxnSpLocks/>
          </p:cNvCxnSpPr>
          <p:nvPr/>
        </p:nvCxnSpPr>
        <p:spPr>
          <a:xfrm rot="5400000">
            <a:off x="4276211" y="3202882"/>
            <a:ext cx="20606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9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25" y="391500"/>
            <a:ext cx="11195150" cy="58004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With inspiration from software development and digital natives</a:t>
            </a:r>
            <a:endParaRPr lang="es-ES" sz="28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563" t="41714" r="30251" b="13581"/>
          <a:stretch/>
        </p:blipFill>
        <p:spPr>
          <a:xfrm>
            <a:off x="5786712" y="2120610"/>
            <a:ext cx="5388906" cy="351254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AB76952-D818-4096-A153-E9C8F3BDD85D}"/>
              </a:ext>
            </a:extLst>
          </p:cNvPr>
          <p:cNvSpPr/>
          <p:nvPr/>
        </p:nvSpPr>
        <p:spPr>
          <a:xfrm>
            <a:off x="1086233" y="1164257"/>
            <a:ext cx="4133239" cy="4774804"/>
          </a:xfrm>
          <a:prstGeom prst="rect">
            <a:avLst/>
          </a:prstGeom>
          <a:solidFill>
            <a:srgbClr val="00488C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39"/>
            <a:endParaRPr lang="es-PE" sz="1728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5276869-2DF8-4E8D-87C9-FEBCF48CA9F0}"/>
              </a:ext>
            </a:extLst>
          </p:cNvPr>
          <p:cNvSpPr txBox="1">
            <a:spLocks/>
          </p:cNvSpPr>
          <p:nvPr/>
        </p:nvSpPr>
        <p:spPr bwMode="gray">
          <a:xfrm>
            <a:off x="2073865" y="1370792"/>
            <a:ext cx="2394319" cy="62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126907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82522" algn="l"/>
              </a:tabLst>
              <a:defRPr sz="3500" b="1" i="1" baseline="0">
                <a:solidFill>
                  <a:srgbClr val="002D74"/>
                </a:solidFill>
                <a:latin typeface="Flexo" pitchFamily="50" charset="0"/>
                <a:ea typeface="+mj-ea"/>
                <a:cs typeface="+mj-cs"/>
              </a:defRPr>
            </a:lvl1pPr>
            <a:lvl2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2pPr>
            <a:lvl3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3pPr>
            <a:lvl4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4pPr>
            <a:lvl5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5pPr>
            <a:lvl6pPr marL="648037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6pPr>
            <a:lvl7pPr marL="1296074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7pPr>
            <a:lvl8pPr marL="1944111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8pPr>
            <a:lvl9pPr marL="2592149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41912">
              <a:tabLst>
                <a:tab pos="344193" algn="l"/>
              </a:tabLst>
            </a:pPr>
            <a:r>
              <a:rPr lang="en-US" sz="4859" kern="0" dirty="0">
                <a:solidFill>
                  <a:srgbClr val="F6C917"/>
                </a:solidFill>
                <a:latin typeface="Arial"/>
              </a:rPr>
              <a:t>AGILE</a:t>
            </a:r>
            <a:r>
              <a:rPr lang="en-US" sz="2879" kern="0" dirty="0">
                <a:solidFill>
                  <a:srgbClr val="F6C917"/>
                </a:solidFill>
                <a:latin typeface="Arial"/>
              </a:rPr>
              <a:t>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93C857A-DB18-44D2-BA74-B8A15F4AEB44}"/>
              </a:ext>
            </a:extLst>
          </p:cNvPr>
          <p:cNvSpPr txBox="1">
            <a:spLocks/>
          </p:cNvSpPr>
          <p:nvPr/>
        </p:nvSpPr>
        <p:spPr bwMode="gray">
          <a:xfrm>
            <a:off x="2095518" y="1715843"/>
            <a:ext cx="1728854" cy="57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126907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82522" algn="l"/>
              </a:tabLst>
              <a:defRPr sz="3500" b="1" i="1" baseline="0">
                <a:solidFill>
                  <a:srgbClr val="002D74"/>
                </a:solidFill>
                <a:latin typeface="Flexo" pitchFamily="50" charset="0"/>
                <a:ea typeface="+mj-ea"/>
                <a:cs typeface="+mj-cs"/>
              </a:defRPr>
            </a:lvl1pPr>
            <a:lvl2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2pPr>
            <a:lvl3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3pPr>
            <a:lvl4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4pPr>
            <a:lvl5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5pPr>
            <a:lvl6pPr marL="648037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6pPr>
            <a:lvl7pPr marL="1296074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7pPr>
            <a:lvl8pPr marL="1944111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8pPr>
            <a:lvl9pPr marL="2592149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41912">
              <a:tabLst>
                <a:tab pos="344193" algn="l"/>
              </a:tabLst>
            </a:pPr>
            <a:endParaRPr lang="en-US" sz="1440" kern="0" dirty="0">
              <a:solidFill>
                <a:srgbClr val="F6C917"/>
              </a:solidFill>
              <a:latin typeface="Arial"/>
            </a:endParaRPr>
          </a:p>
          <a:p>
            <a:pPr defTabSz="1141912">
              <a:tabLst>
                <a:tab pos="344193" algn="l"/>
              </a:tabLst>
            </a:pPr>
            <a:r>
              <a:rPr lang="en-US" sz="2160" kern="0" dirty="0">
                <a:solidFill>
                  <a:srgbClr val="F6C917"/>
                </a:solidFill>
                <a:latin typeface="Arial"/>
              </a:rPr>
              <a:t>MANIFIESTO</a:t>
            </a:r>
            <a:endParaRPr lang="es-ES" sz="2160" kern="0" dirty="0">
              <a:solidFill>
                <a:srgbClr val="F6C917"/>
              </a:solidFill>
              <a:latin typeface="Arial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5F913CF-88B7-4D17-B7B4-9102B7592220}"/>
              </a:ext>
            </a:extLst>
          </p:cNvPr>
          <p:cNvSpPr txBox="1">
            <a:spLocks/>
          </p:cNvSpPr>
          <p:nvPr/>
        </p:nvSpPr>
        <p:spPr bwMode="gray">
          <a:xfrm>
            <a:off x="2036264" y="2338700"/>
            <a:ext cx="1728854" cy="57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algn="l" defTabSz="126907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82522" algn="l"/>
              </a:tabLst>
              <a:defRPr sz="3500" b="1" i="1" baseline="0">
                <a:solidFill>
                  <a:srgbClr val="002D74"/>
                </a:solidFill>
                <a:latin typeface="Flexo" pitchFamily="50" charset="0"/>
                <a:ea typeface="+mj-ea"/>
                <a:cs typeface="+mj-cs"/>
              </a:defRPr>
            </a:lvl1pPr>
            <a:lvl2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2pPr>
            <a:lvl3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3pPr>
            <a:lvl4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4pPr>
            <a:lvl5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5pPr>
            <a:lvl6pPr marL="648037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6pPr>
            <a:lvl7pPr marL="1296074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7pPr>
            <a:lvl8pPr marL="1944111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8pPr>
            <a:lvl9pPr marL="2592149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defTabSz="1141912">
              <a:tabLst>
                <a:tab pos="344193" algn="l"/>
              </a:tabLst>
            </a:pPr>
            <a:endParaRPr lang="en-US" sz="1440" kern="0">
              <a:solidFill>
                <a:srgbClr val="FFFFFF"/>
              </a:solidFill>
              <a:latin typeface="Arial"/>
            </a:endParaRPr>
          </a:p>
          <a:p>
            <a:pPr algn="just" defTabSz="1141912">
              <a:tabLst>
                <a:tab pos="344193" algn="l"/>
              </a:tabLst>
            </a:pPr>
            <a:r>
              <a:rPr lang="en-US" sz="2339" kern="0" dirty="0">
                <a:solidFill>
                  <a:srgbClr val="FFFFFF"/>
                </a:solidFill>
                <a:latin typeface="Arial"/>
              </a:rPr>
              <a:t>INDIVIDUALS</a:t>
            </a:r>
          </a:p>
          <a:p>
            <a:pPr algn="just" defTabSz="1141912">
              <a:tabLst>
                <a:tab pos="344193" algn="l"/>
              </a:tabLst>
            </a:pPr>
            <a:r>
              <a:rPr lang="en-US" sz="2160" kern="0" dirty="0">
                <a:solidFill>
                  <a:srgbClr val="FFFFFF"/>
                </a:solidFill>
                <a:latin typeface="Arial"/>
              </a:rPr>
              <a:t>&amp;INTERACIONS</a:t>
            </a:r>
            <a:endParaRPr lang="es-ES" sz="216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71D9CF1-A37A-42DC-9285-42C4B39B4A1A}"/>
              </a:ext>
            </a:extLst>
          </p:cNvPr>
          <p:cNvSpPr txBox="1">
            <a:spLocks/>
          </p:cNvSpPr>
          <p:nvPr/>
        </p:nvSpPr>
        <p:spPr bwMode="gray">
          <a:xfrm>
            <a:off x="2036264" y="3235401"/>
            <a:ext cx="1728854" cy="57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algn="l" defTabSz="126907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82522" algn="l"/>
              </a:tabLst>
              <a:defRPr sz="3500" b="1" i="1" baseline="0">
                <a:solidFill>
                  <a:srgbClr val="002D74"/>
                </a:solidFill>
                <a:latin typeface="Flexo" pitchFamily="50" charset="0"/>
                <a:ea typeface="+mj-ea"/>
                <a:cs typeface="+mj-cs"/>
              </a:defRPr>
            </a:lvl1pPr>
            <a:lvl2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2pPr>
            <a:lvl3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3pPr>
            <a:lvl4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4pPr>
            <a:lvl5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5pPr>
            <a:lvl6pPr marL="648037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6pPr>
            <a:lvl7pPr marL="1296074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7pPr>
            <a:lvl8pPr marL="1944111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8pPr>
            <a:lvl9pPr marL="2592149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41912">
              <a:tabLst>
                <a:tab pos="344193" algn="l"/>
              </a:tabLst>
            </a:pPr>
            <a:endParaRPr lang="en-US" sz="1440" kern="0">
              <a:solidFill>
                <a:srgbClr val="FFFFFF"/>
              </a:solidFill>
              <a:latin typeface="Arial"/>
            </a:endParaRPr>
          </a:p>
          <a:p>
            <a:pPr defTabSz="1141912">
              <a:tabLst>
                <a:tab pos="344193" algn="l"/>
              </a:tabLst>
            </a:pPr>
            <a:r>
              <a:rPr lang="en-US" sz="2339" kern="0" dirty="0">
                <a:solidFill>
                  <a:srgbClr val="FFFFFF"/>
                </a:solidFill>
                <a:latin typeface="Arial"/>
              </a:rPr>
              <a:t>WORKING</a:t>
            </a:r>
          </a:p>
          <a:p>
            <a:pPr defTabSz="1141912">
              <a:tabLst>
                <a:tab pos="344193" algn="l"/>
              </a:tabLst>
            </a:pPr>
            <a:r>
              <a:rPr lang="es-ES" sz="2339" kern="0" dirty="0">
                <a:solidFill>
                  <a:srgbClr val="FFFFFF"/>
                </a:solidFill>
                <a:latin typeface="Arial"/>
              </a:rPr>
              <a:t>SOFTWARE</a:t>
            </a:r>
            <a:endParaRPr lang="es-ES" sz="216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241D6DB-F11E-4F05-917D-A837DE845E73}"/>
              </a:ext>
            </a:extLst>
          </p:cNvPr>
          <p:cNvSpPr txBox="1">
            <a:spLocks/>
          </p:cNvSpPr>
          <p:nvPr/>
        </p:nvSpPr>
        <p:spPr bwMode="gray">
          <a:xfrm>
            <a:off x="2036264" y="4178089"/>
            <a:ext cx="1728854" cy="57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126907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82522" algn="l"/>
              </a:tabLst>
              <a:defRPr sz="3500" b="1" i="1" baseline="0">
                <a:solidFill>
                  <a:srgbClr val="002D74"/>
                </a:solidFill>
                <a:latin typeface="Flexo" pitchFamily="50" charset="0"/>
                <a:ea typeface="+mj-ea"/>
                <a:cs typeface="+mj-cs"/>
              </a:defRPr>
            </a:lvl1pPr>
            <a:lvl2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2pPr>
            <a:lvl3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3pPr>
            <a:lvl4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4pPr>
            <a:lvl5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5pPr>
            <a:lvl6pPr marL="648037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6pPr>
            <a:lvl7pPr marL="1296074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7pPr>
            <a:lvl8pPr marL="1944111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8pPr>
            <a:lvl9pPr marL="2592149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41912">
              <a:tabLst>
                <a:tab pos="344193" algn="l"/>
              </a:tabLst>
            </a:pPr>
            <a:r>
              <a:rPr lang="es-PE" sz="1620" kern="0" dirty="0">
                <a:solidFill>
                  <a:srgbClr val="FFFFFF"/>
                </a:solidFill>
                <a:latin typeface="Arial"/>
              </a:rPr>
              <a:t>CUSTOMER </a:t>
            </a:r>
          </a:p>
          <a:p>
            <a:pPr defTabSz="1141912">
              <a:tabLst>
                <a:tab pos="344193" algn="l"/>
              </a:tabLst>
            </a:pPr>
            <a:r>
              <a:rPr lang="es-PE" sz="1620" kern="0" dirty="0">
                <a:solidFill>
                  <a:srgbClr val="FFFFFF"/>
                </a:solidFill>
                <a:latin typeface="Arial"/>
              </a:rPr>
              <a:t>COLABORATION</a:t>
            </a:r>
            <a:endParaRPr lang="es-ES" sz="2519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34E6A9B-321A-432F-8722-C7A207657123}"/>
              </a:ext>
            </a:extLst>
          </p:cNvPr>
          <p:cNvSpPr txBox="1">
            <a:spLocks/>
          </p:cNvSpPr>
          <p:nvPr/>
        </p:nvSpPr>
        <p:spPr bwMode="gray">
          <a:xfrm>
            <a:off x="2036264" y="5058067"/>
            <a:ext cx="1728854" cy="57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126907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82522" algn="l"/>
              </a:tabLst>
              <a:defRPr sz="3500" b="1" i="1" baseline="0">
                <a:solidFill>
                  <a:srgbClr val="002D74"/>
                </a:solidFill>
                <a:latin typeface="Flexo" pitchFamily="50" charset="0"/>
                <a:ea typeface="+mj-ea"/>
                <a:cs typeface="+mj-cs"/>
              </a:defRPr>
            </a:lvl1pPr>
            <a:lvl2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2pPr>
            <a:lvl3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3pPr>
            <a:lvl4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4pPr>
            <a:lvl5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5pPr>
            <a:lvl6pPr marL="648037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6pPr>
            <a:lvl7pPr marL="1296074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7pPr>
            <a:lvl8pPr marL="1944111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8pPr>
            <a:lvl9pPr marL="2592149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41912">
              <a:tabLst>
                <a:tab pos="344193" algn="l"/>
              </a:tabLst>
            </a:pPr>
            <a:r>
              <a:rPr lang="es-PE" sz="1620" kern="0" dirty="0">
                <a:solidFill>
                  <a:srgbClr val="FFFFFF"/>
                </a:solidFill>
                <a:latin typeface="Arial"/>
              </a:rPr>
              <a:t>RESPONDING</a:t>
            </a:r>
          </a:p>
          <a:p>
            <a:pPr defTabSz="1141912">
              <a:tabLst>
                <a:tab pos="344193" algn="l"/>
              </a:tabLst>
            </a:pPr>
            <a:r>
              <a:rPr lang="es-PE" sz="1620" kern="0" dirty="0">
                <a:solidFill>
                  <a:srgbClr val="FFFFFF"/>
                </a:solidFill>
                <a:latin typeface="Arial"/>
              </a:rPr>
              <a:t>TO CHANGE</a:t>
            </a:r>
            <a:endParaRPr lang="es-ES" sz="2519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F99DEFE-4EFF-4790-B483-6B9EA3F16B27}"/>
              </a:ext>
            </a:extLst>
          </p:cNvPr>
          <p:cNvCxnSpPr/>
          <p:nvPr/>
        </p:nvCxnSpPr>
        <p:spPr>
          <a:xfrm>
            <a:off x="2027693" y="2920466"/>
            <a:ext cx="17288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5C8986C-DB4F-4C20-BAA1-189CF785CEC2}"/>
              </a:ext>
            </a:extLst>
          </p:cNvPr>
          <p:cNvCxnSpPr/>
          <p:nvPr/>
        </p:nvCxnSpPr>
        <p:spPr>
          <a:xfrm>
            <a:off x="2027693" y="3811820"/>
            <a:ext cx="17288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0E523D2-FA53-4ACD-816C-AF5340F6A3D1}"/>
              </a:ext>
            </a:extLst>
          </p:cNvPr>
          <p:cNvCxnSpPr/>
          <p:nvPr/>
        </p:nvCxnSpPr>
        <p:spPr>
          <a:xfrm>
            <a:off x="2027693" y="4686033"/>
            <a:ext cx="17288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FC0A8E4-7B54-47AD-AAE3-8236ECEDFA8D}"/>
              </a:ext>
            </a:extLst>
          </p:cNvPr>
          <p:cNvCxnSpPr/>
          <p:nvPr/>
        </p:nvCxnSpPr>
        <p:spPr>
          <a:xfrm>
            <a:off x="2027693" y="5525963"/>
            <a:ext cx="172885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BA5BA1AC-EBED-4146-8F15-41D472C348EF}"/>
              </a:ext>
            </a:extLst>
          </p:cNvPr>
          <p:cNvSpPr txBox="1">
            <a:spLocks/>
          </p:cNvSpPr>
          <p:nvPr/>
        </p:nvSpPr>
        <p:spPr bwMode="gray">
          <a:xfrm>
            <a:off x="2027692" y="5554578"/>
            <a:ext cx="1728854" cy="28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126907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82522" algn="l"/>
              </a:tabLst>
              <a:defRPr sz="3500" b="1" i="1" baseline="0">
                <a:solidFill>
                  <a:srgbClr val="002D74"/>
                </a:solidFill>
                <a:latin typeface="Flexo" pitchFamily="50" charset="0"/>
                <a:ea typeface="+mj-ea"/>
                <a:cs typeface="+mj-cs"/>
              </a:defRPr>
            </a:lvl1pPr>
            <a:lvl2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2pPr>
            <a:lvl3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3pPr>
            <a:lvl4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4pPr>
            <a:lvl5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5pPr>
            <a:lvl6pPr marL="648037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6pPr>
            <a:lvl7pPr marL="1296074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7pPr>
            <a:lvl8pPr marL="1944111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8pPr>
            <a:lvl9pPr marL="2592149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41912">
              <a:tabLst>
                <a:tab pos="344193" algn="l"/>
              </a:tabLst>
            </a:pPr>
            <a:r>
              <a:rPr lang="es-PE" sz="1080" b="0" i="0" kern="0" dirty="0" err="1">
                <a:solidFill>
                  <a:srgbClr val="F6C917"/>
                </a:solidFill>
                <a:latin typeface="Arial"/>
              </a:rPr>
              <a:t>Over</a:t>
            </a:r>
            <a:r>
              <a:rPr lang="es-PE" sz="1080" b="0" i="0" kern="0" dirty="0">
                <a:solidFill>
                  <a:srgbClr val="F6C917"/>
                </a:solidFill>
                <a:latin typeface="Arial"/>
              </a:rPr>
              <a:t> </a:t>
            </a:r>
            <a:r>
              <a:rPr lang="es-PE" sz="1080" b="0" i="0" kern="0" dirty="0" err="1">
                <a:solidFill>
                  <a:srgbClr val="F6C917"/>
                </a:solidFill>
                <a:latin typeface="Arial"/>
              </a:rPr>
              <a:t>following</a:t>
            </a:r>
            <a:r>
              <a:rPr lang="es-PE" sz="1080" b="0" i="0" kern="0" dirty="0">
                <a:solidFill>
                  <a:srgbClr val="F6C917"/>
                </a:solidFill>
                <a:latin typeface="Arial"/>
              </a:rPr>
              <a:t> a plan</a:t>
            </a:r>
            <a:endParaRPr lang="es-ES" sz="1620" b="0" i="0" kern="0" dirty="0">
              <a:solidFill>
                <a:srgbClr val="F6C917"/>
              </a:solidFill>
              <a:latin typeface="Arial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4A96E9A5-CDBA-458D-A3B8-AD184BEC58C9}"/>
              </a:ext>
            </a:extLst>
          </p:cNvPr>
          <p:cNvSpPr txBox="1">
            <a:spLocks/>
          </p:cNvSpPr>
          <p:nvPr/>
        </p:nvSpPr>
        <p:spPr bwMode="gray">
          <a:xfrm>
            <a:off x="2044834" y="4690476"/>
            <a:ext cx="1728854" cy="28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126907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82522" algn="l"/>
              </a:tabLst>
              <a:defRPr sz="3500" b="1" i="1" baseline="0">
                <a:solidFill>
                  <a:srgbClr val="002D74"/>
                </a:solidFill>
                <a:latin typeface="Flexo" pitchFamily="50" charset="0"/>
                <a:ea typeface="+mj-ea"/>
                <a:cs typeface="+mj-cs"/>
              </a:defRPr>
            </a:lvl1pPr>
            <a:lvl2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2pPr>
            <a:lvl3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3pPr>
            <a:lvl4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4pPr>
            <a:lvl5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5pPr>
            <a:lvl6pPr marL="648037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6pPr>
            <a:lvl7pPr marL="1296074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7pPr>
            <a:lvl8pPr marL="1944111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8pPr>
            <a:lvl9pPr marL="2592149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41912">
              <a:tabLst>
                <a:tab pos="344193" algn="l"/>
              </a:tabLst>
            </a:pPr>
            <a:r>
              <a:rPr lang="es-PE" sz="1080" b="0" i="0" kern="0" dirty="0" err="1">
                <a:solidFill>
                  <a:srgbClr val="F6C917"/>
                </a:solidFill>
                <a:latin typeface="Arial"/>
              </a:rPr>
              <a:t>Over</a:t>
            </a:r>
            <a:r>
              <a:rPr lang="es-PE" sz="1080" b="0" i="0" kern="0" dirty="0">
                <a:solidFill>
                  <a:srgbClr val="F6C917"/>
                </a:solidFill>
                <a:latin typeface="Arial"/>
              </a:rPr>
              <a:t> </a:t>
            </a:r>
            <a:r>
              <a:rPr lang="es-PE" sz="1080" b="0" i="0" kern="0" dirty="0" err="1">
                <a:solidFill>
                  <a:srgbClr val="F6C917"/>
                </a:solidFill>
                <a:latin typeface="Arial"/>
              </a:rPr>
              <a:t>contract</a:t>
            </a:r>
            <a:r>
              <a:rPr lang="es-PE" sz="1080" b="0" i="0" kern="0" dirty="0">
                <a:solidFill>
                  <a:srgbClr val="F6C917"/>
                </a:solidFill>
                <a:latin typeface="Arial"/>
              </a:rPr>
              <a:t> </a:t>
            </a:r>
            <a:r>
              <a:rPr lang="es-PE" sz="1080" b="0" i="0" kern="0" dirty="0" err="1">
                <a:solidFill>
                  <a:srgbClr val="F6C917"/>
                </a:solidFill>
                <a:latin typeface="Arial"/>
              </a:rPr>
              <a:t>negotiation</a:t>
            </a:r>
            <a:endParaRPr lang="es-ES" sz="1620" b="0" i="0" kern="0" dirty="0">
              <a:solidFill>
                <a:srgbClr val="F6C917"/>
              </a:solidFill>
              <a:latin typeface="Arial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1F89718-1333-433B-B3F1-1BF7ED3C925D}"/>
              </a:ext>
            </a:extLst>
          </p:cNvPr>
          <p:cNvSpPr txBox="1">
            <a:spLocks/>
          </p:cNvSpPr>
          <p:nvPr/>
        </p:nvSpPr>
        <p:spPr bwMode="gray">
          <a:xfrm>
            <a:off x="2044834" y="2968597"/>
            <a:ext cx="1728854" cy="28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126907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82522" algn="l"/>
              </a:tabLst>
              <a:defRPr sz="3500" b="1" i="1" baseline="0">
                <a:solidFill>
                  <a:srgbClr val="002D74"/>
                </a:solidFill>
                <a:latin typeface="Flexo" pitchFamily="50" charset="0"/>
                <a:ea typeface="+mj-ea"/>
                <a:cs typeface="+mj-cs"/>
              </a:defRPr>
            </a:lvl1pPr>
            <a:lvl2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2pPr>
            <a:lvl3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3pPr>
            <a:lvl4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4pPr>
            <a:lvl5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5pPr>
            <a:lvl6pPr marL="648037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6pPr>
            <a:lvl7pPr marL="1296074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7pPr>
            <a:lvl8pPr marL="1944111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8pPr>
            <a:lvl9pPr marL="2592149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41912">
              <a:tabLst>
                <a:tab pos="344193" algn="l"/>
              </a:tabLst>
            </a:pPr>
            <a:r>
              <a:rPr lang="es-PE" sz="1080" b="0" i="0" kern="0" dirty="0" err="1">
                <a:solidFill>
                  <a:srgbClr val="F6C917"/>
                </a:solidFill>
                <a:latin typeface="Arial"/>
              </a:rPr>
              <a:t>Over</a:t>
            </a:r>
            <a:r>
              <a:rPr lang="es-PE" sz="1080" b="0" i="0" kern="0" dirty="0">
                <a:solidFill>
                  <a:srgbClr val="F6C917"/>
                </a:solidFill>
                <a:latin typeface="Arial"/>
              </a:rPr>
              <a:t> </a:t>
            </a:r>
            <a:r>
              <a:rPr lang="es-PE" sz="1080" b="0" i="0" kern="0" dirty="0" err="1">
                <a:solidFill>
                  <a:srgbClr val="F6C917"/>
                </a:solidFill>
                <a:latin typeface="Arial"/>
              </a:rPr>
              <a:t>processes</a:t>
            </a:r>
            <a:r>
              <a:rPr lang="es-PE" sz="1080" b="0" i="0" kern="0" dirty="0">
                <a:solidFill>
                  <a:srgbClr val="F6C917"/>
                </a:solidFill>
                <a:latin typeface="Arial"/>
              </a:rPr>
              <a:t> and </a:t>
            </a:r>
            <a:r>
              <a:rPr lang="es-PE" sz="1080" b="0" i="0" kern="0" dirty="0" err="1">
                <a:solidFill>
                  <a:srgbClr val="F6C917"/>
                </a:solidFill>
                <a:latin typeface="Arial"/>
              </a:rPr>
              <a:t>tools</a:t>
            </a:r>
            <a:endParaRPr lang="es-ES" sz="1620" b="0" i="0" kern="0" dirty="0">
              <a:solidFill>
                <a:srgbClr val="F6C917"/>
              </a:solidFill>
              <a:latin typeface="Arial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A5113296-3AE3-45A1-B85B-4BC1F625D6EE}"/>
              </a:ext>
            </a:extLst>
          </p:cNvPr>
          <p:cNvSpPr txBox="1">
            <a:spLocks/>
          </p:cNvSpPr>
          <p:nvPr/>
        </p:nvSpPr>
        <p:spPr bwMode="gray">
          <a:xfrm>
            <a:off x="2027691" y="3831644"/>
            <a:ext cx="1616696" cy="28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126907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82522" algn="l"/>
              </a:tabLst>
              <a:defRPr sz="3500" b="1" i="1" baseline="0">
                <a:solidFill>
                  <a:srgbClr val="002D74"/>
                </a:solidFill>
                <a:latin typeface="Flexo" pitchFamily="50" charset="0"/>
                <a:ea typeface="+mj-ea"/>
                <a:cs typeface="+mj-cs"/>
              </a:defRPr>
            </a:lvl1pPr>
            <a:lvl2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2pPr>
            <a:lvl3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3pPr>
            <a:lvl4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4pPr>
            <a:lvl5pPr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5pPr>
            <a:lvl6pPr marL="648037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6pPr>
            <a:lvl7pPr marL="1296074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7pPr>
            <a:lvl8pPr marL="1944111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8pPr>
            <a:lvl9pPr marL="2592149" algn="l" defTabSz="1269073" rtl="0" eaLnBrk="1" fontAlgn="base" hangingPunct="1">
              <a:spcBef>
                <a:spcPct val="0"/>
              </a:spcBef>
              <a:spcAft>
                <a:spcPct val="0"/>
              </a:spcAft>
              <a:defRPr sz="2693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141912">
              <a:tabLst>
                <a:tab pos="344193" algn="l"/>
              </a:tabLst>
            </a:pPr>
            <a:r>
              <a:rPr lang="es-PE" sz="1080" b="0" i="0" kern="0" dirty="0" err="1">
                <a:solidFill>
                  <a:srgbClr val="F6C917"/>
                </a:solidFill>
                <a:latin typeface="Arial"/>
              </a:rPr>
              <a:t>Over</a:t>
            </a:r>
            <a:r>
              <a:rPr lang="es-PE" sz="1080" b="0" i="0" kern="0" dirty="0">
                <a:solidFill>
                  <a:srgbClr val="F6C917"/>
                </a:solidFill>
                <a:latin typeface="Arial"/>
              </a:rPr>
              <a:t> full </a:t>
            </a:r>
            <a:r>
              <a:rPr lang="es-PE" sz="1080" b="0" i="0" kern="0" dirty="0" err="1">
                <a:solidFill>
                  <a:srgbClr val="F6C917"/>
                </a:solidFill>
                <a:latin typeface="Arial"/>
              </a:rPr>
              <a:t>documentation</a:t>
            </a:r>
            <a:endParaRPr lang="es-ES" sz="1620" b="0" i="0" kern="0" dirty="0">
              <a:solidFill>
                <a:srgbClr val="F6C917"/>
              </a:solidFill>
              <a:latin typeface="Arial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6C929C1-E6C8-47A1-9E62-8F064AE8EC07}"/>
              </a:ext>
            </a:extLst>
          </p:cNvPr>
          <p:cNvSpPr/>
          <p:nvPr/>
        </p:nvSpPr>
        <p:spPr>
          <a:xfrm>
            <a:off x="6696833" y="1265431"/>
            <a:ext cx="2271838" cy="468732"/>
          </a:xfrm>
          <a:prstGeom prst="rect">
            <a:avLst/>
          </a:prstGeom>
        </p:spPr>
        <p:txBody>
          <a:bodyPr wrap="square" lIns="80280" tIns="40139" rIns="80280" bIns="40139">
            <a:spAutoFit/>
          </a:bodyPr>
          <a:lstStyle/>
          <a:p>
            <a:pPr defTabSz="509895"/>
            <a:r>
              <a:rPr lang="es-PE" sz="2519" b="1" i="1" dirty="0" err="1">
                <a:solidFill>
                  <a:srgbClr val="00488E"/>
                </a:solidFill>
                <a:latin typeface="Arial"/>
                <a:cs typeface="Flexo"/>
              </a:rPr>
              <a:t>Scaling</a:t>
            </a:r>
            <a:r>
              <a:rPr lang="es-PE" sz="2519" b="1" i="1" dirty="0">
                <a:solidFill>
                  <a:srgbClr val="00488E"/>
                </a:solidFill>
                <a:latin typeface="Arial"/>
                <a:cs typeface="Flexo"/>
              </a:rPr>
              <a:t> Agile</a:t>
            </a:r>
            <a:endParaRPr lang="es-ES" sz="2879" b="1" i="1" dirty="0">
              <a:solidFill>
                <a:srgbClr val="00488E"/>
              </a:solidFill>
              <a:latin typeface="Arial"/>
              <a:cs typeface="Flexo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F91FACA7-0B03-4491-BFC8-73C4A8F44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33" b="32607"/>
          <a:stretch/>
        </p:blipFill>
        <p:spPr>
          <a:xfrm>
            <a:off x="8780116" y="1226245"/>
            <a:ext cx="1507083" cy="400474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8318AEAC-BC0D-41D2-AF5B-6372532225F5}"/>
              </a:ext>
            </a:extLst>
          </p:cNvPr>
          <p:cNvSpPr/>
          <p:nvPr/>
        </p:nvSpPr>
        <p:spPr>
          <a:xfrm>
            <a:off x="6743698" y="1741819"/>
            <a:ext cx="3612067" cy="274961"/>
          </a:xfrm>
          <a:prstGeom prst="rect">
            <a:avLst/>
          </a:prstGeom>
        </p:spPr>
        <p:txBody>
          <a:bodyPr wrap="square" lIns="80280" tIns="40139" rIns="80280" bIns="40139">
            <a:spAutoFit/>
          </a:bodyPr>
          <a:lstStyle/>
          <a:p>
            <a:pPr algn="ctr" defTabSz="509895"/>
            <a:r>
              <a:rPr lang="es-PE" sz="1260" dirty="0" err="1">
                <a:solidFill>
                  <a:srgbClr val="00488E"/>
                </a:solidFill>
                <a:latin typeface="Arial"/>
                <a:cs typeface="Flexo"/>
              </a:rPr>
              <a:t>Wih</a:t>
            </a:r>
            <a:r>
              <a:rPr lang="es-PE" sz="1260" dirty="0">
                <a:solidFill>
                  <a:srgbClr val="00488E"/>
                </a:solidFill>
                <a:latin typeface="Arial"/>
                <a:cs typeface="Flexo"/>
              </a:rPr>
              <a:t> </a:t>
            </a:r>
            <a:r>
              <a:rPr lang="es-PE" sz="1260" dirty="0" err="1">
                <a:solidFill>
                  <a:srgbClr val="00488E"/>
                </a:solidFill>
                <a:latin typeface="Arial"/>
                <a:cs typeface="Flexo"/>
              </a:rPr>
              <a:t>Tribes</a:t>
            </a:r>
            <a:r>
              <a:rPr lang="es-PE" sz="1260" dirty="0">
                <a:solidFill>
                  <a:srgbClr val="00488E"/>
                </a:solidFill>
                <a:latin typeface="Arial"/>
                <a:cs typeface="Flexo"/>
              </a:rPr>
              <a:t>, </a:t>
            </a:r>
            <a:r>
              <a:rPr lang="es-PE" sz="1260" dirty="0" err="1">
                <a:solidFill>
                  <a:srgbClr val="00488E"/>
                </a:solidFill>
                <a:latin typeface="Arial"/>
                <a:cs typeface="Flexo"/>
              </a:rPr>
              <a:t>Squads</a:t>
            </a:r>
            <a:r>
              <a:rPr lang="es-PE" sz="1260" dirty="0">
                <a:solidFill>
                  <a:srgbClr val="00488E"/>
                </a:solidFill>
                <a:latin typeface="Arial"/>
                <a:cs typeface="Flexo"/>
              </a:rPr>
              <a:t>, </a:t>
            </a:r>
            <a:r>
              <a:rPr lang="es-PE" sz="1260" dirty="0" err="1">
                <a:solidFill>
                  <a:srgbClr val="00488E"/>
                </a:solidFill>
                <a:latin typeface="Arial"/>
                <a:cs typeface="Flexo"/>
              </a:rPr>
              <a:t>Chapters</a:t>
            </a:r>
            <a:r>
              <a:rPr lang="es-PE" sz="1260" dirty="0">
                <a:solidFill>
                  <a:srgbClr val="00488E"/>
                </a:solidFill>
                <a:latin typeface="Arial"/>
                <a:cs typeface="Flexo"/>
              </a:rPr>
              <a:t> &amp; </a:t>
            </a:r>
            <a:r>
              <a:rPr lang="es-PE" sz="1260" dirty="0" err="1">
                <a:solidFill>
                  <a:srgbClr val="00488E"/>
                </a:solidFill>
                <a:latin typeface="Arial"/>
                <a:cs typeface="Flexo"/>
              </a:rPr>
              <a:t>Guilds</a:t>
            </a:r>
            <a:endParaRPr lang="es-ES" sz="1440" dirty="0">
              <a:solidFill>
                <a:srgbClr val="00488E"/>
              </a:solidFill>
              <a:latin typeface="Arial"/>
              <a:cs typeface="Flexo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80E3DDC-19B4-4E88-A907-DB490823A1DB}"/>
              </a:ext>
            </a:extLst>
          </p:cNvPr>
          <p:cNvSpPr/>
          <p:nvPr/>
        </p:nvSpPr>
        <p:spPr>
          <a:xfrm>
            <a:off x="6932724" y="5596609"/>
            <a:ext cx="2632019" cy="468860"/>
          </a:xfrm>
          <a:prstGeom prst="rect">
            <a:avLst/>
          </a:prstGeom>
        </p:spPr>
        <p:txBody>
          <a:bodyPr wrap="square" lIns="80280" tIns="40139" rIns="80280" bIns="40139">
            <a:spAutoFit/>
          </a:bodyPr>
          <a:lstStyle/>
          <a:p>
            <a:pPr defTabSz="509895"/>
            <a:r>
              <a:rPr lang="es-PE" sz="1260" dirty="0">
                <a:solidFill>
                  <a:srgbClr val="00488E"/>
                </a:solidFill>
                <a:latin typeface="Arial"/>
                <a:cs typeface="Flexo"/>
              </a:rPr>
              <a:t>Henrik </a:t>
            </a:r>
            <a:r>
              <a:rPr lang="es-PE" sz="1260" dirty="0" err="1">
                <a:solidFill>
                  <a:srgbClr val="00488E"/>
                </a:solidFill>
                <a:latin typeface="Arial"/>
                <a:cs typeface="Flexo"/>
              </a:rPr>
              <a:t>Kniberg</a:t>
            </a:r>
            <a:r>
              <a:rPr lang="es-PE" sz="1260" dirty="0">
                <a:solidFill>
                  <a:srgbClr val="00488E"/>
                </a:solidFill>
                <a:latin typeface="Arial"/>
                <a:cs typeface="Flexo"/>
              </a:rPr>
              <a:t> &amp; </a:t>
            </a:r>
            <a:r>
              <a:rPr lang="es-PE" sz="1260" dirty="0" err="1">
                <a:solidFill>
                  <a:srgbClr val="00488E"/>
                </a:solidFill>
                <a:latin typeface="Arial"/>
                <a:cs typeface="Flexo"/>
              </a:rPr>
              <a:t>Anders</a:t>
            </a:r>
            <a:r>
              <a:rPr lang="es-PE" sz="1260" dirty="0">
                <a:solidFill>
                  <a:srgbClr val="00488E"/>
                </a:solidFill>
                <a:latin typeface="Arial"/>
                <a:cs typeface="Flexo"/>
              </a:rPr>
              <a:t> </a:t>
            </a:r>
            <a:r>
              <a:rPr lang="es-PE" sz="1260" dirty="0" err="1">
                <a:solidFill>
                  <a:srgbClr val="00488E"/>
                </a:solidFill>
                <a:latin typeface="Arial"/>
                <a:cs typeface="Flexo"/>
              </a:rPr>
              <a:t>Ivarsson</a:t>
            </a:r>
            <a:endParaRPr lang="es-PE" sz="1260" dirty="0">
              <a:solidFill>
                <a:srgbClr val="00488E"/>
              </a:solidFill>
              <a:latin typeface="Arial"/>
              <a:cs typeface="Flexo"/>
            </a:endParaRPr>
          </a:p>
          <a:p>
            <a:pPr algn="ctr" defTabSz="509895"/>
            <a:r>
              <a:rPr lang="es-PE" sz="1260" dirty="0">
                <a:solidFill>
                  <a:srgbClr val="00488E"/>
                </a:solidFill>
                <a:latin typeface="Arial"/>
                <a:cs typeface="Flexo"/>
              </a:rPr>
              <a:t>Oct 2012</a:t>
            </a:r>
            <a:endParaRPr lang="es-ES" sz="1440" dirty="0">
              <a:solidFill>
                <a:srgbClr val="00488E"/>
              </a:solidFill>
              <a:latin typeface="Arial"/>
              <a:cs typeface="Flexo"/>
            </a:endParaRP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51517DCD-17F4-E64C-81F4-ECE2248DBAB0}"/>
              </a:ext>
            </a:extLst>
          </p:cNvPr>
          <p:cNvSpPr txBox="1">
            <a:spLocks/>
          </p:cNvSpPr>
          <p:nvPr/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Montserrat" pitchFamily="2" charset="77"/>
              </a:rPr>
              <a:t>Copyright 2020 FAIR Institute, Inc.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A32296CB-F836-2E4C-A03F-B983758B9D1A}"/>
              </a:ext>
            </a:extLst>
          </p:cNvPr>
          <p:cNvSpPr txBox="1">
            <a:spLocks/>
          </p:cNvSpPr>
          <p:nvPr/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21B8DD-CCB1-FE44-BBCE-B13A044F5D06}" type="slidenum">
              <a:rPr lang="en-US" sz="1000" b="1" smtClean="0">
                <a:solidFill>
                  <a:schemeClr val="tx1"/>
                </a:solidFill>
                <a:latin typeface="Montserrat" pitchFamily="2" charset="77"/>
              </a:rPr>
              <a:pPr/>
              <a:t>15</a:t>
            </a:fld>
            <a:endParaRPr lang="en-US" sz="1000" b="1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059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A4F55CD2-6E00-4F56-809E-6F627894A5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82905" y="1429"/>
          <a:ext cx="1428" cy="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A4F55CD2-6E00-4F56-809E-6F627894A5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905" y="1429"/>
                        <a:ext cx="1428" cy="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C3434EA-1E58-4529-826E-0C9DC450C1A3}"/>
              </a:ext>
            </a:extLst>
          </p:cNvPr>
          <p:cNvSpPr/>
          <p:nvPr/>
        </p:nvSpPr>
        <p:spPr>
          <a:xfrm>
            <a:off x="504528" y="1365546"/>
            <a:ext cx="7914442" cy="45147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39"/>
            <a:endParaRPr lang="es-PE" sz="1728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357" y="479529"/>
            <a:ext cx="6402943" cy="548080"/>
          </a:xfrm>
        </p:spPr>
        <p:txBody>
          <a:bodyPr/>
          <a:lstStyle/>
          <a:p>
            <a:r>
              <a:rPr lang="en-US" dirty="0"/>
              <a:t>What is agility?</a:t>
            </a:r>
            <a:endParaRPr lang="es-ES" dirty="0"/>
          </a:p>
        </p:txBody>
      </p:sp>
      <p:pic>
        <p:nvPicPr>
          <p:cNvPr id="40962" name="Picture 2" descr="Resultado de imagen para the age of ag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757" y="1365546"/>
            <a:ext cx="2927016" cy="4515619"/>
          </a:xfrm>
          <a:prstGeom prst="rect">
            <a:avLst/>
          </a:prstGeom>
          <a:solidFill>
            <a:srgbClr val="FFB81C"/>
          </a:solidFill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6A721BA-EA74-41BF-95B6-87C7C8E4FD4F}"/>
              </a:ext>
            </a:extLst>
          </p:cNvPr>
          <p:cNvSpPr/>
          <p:nvPr/>
        </p:nvSpPr>
        <p:spPr>
          <a:xfrm>
            <a:off x="764357" y="1722524"/>
            <a:ext cx="7328083" cy="385411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8541" indent="-308541" defTabSz="877739">
              <a:buFontTx/>
              <a:buAutoNum type="arabicPeriod"/>
            </a:pPr>
            <a:r>
              <a:rPr lang="en-US" sz="2160" b="1" dirty="0">
                <a:solidFill>
                  <a:srgbClr val="FFFFFF"/>
                </a:solidFill>
                <a:latin typeface="Arial"/>
              </a:rPr>
              <a:t>The law of the small team</a:t>
            </a:r>
            <a:endParaRPr lang="en-US" dirty="0">
              <a:solidFill>
                <a:srgbClr val="FFFFFF"/>
              </a:solidFill>
              <a:latin typeface="Arial"/>
            </a:endParaRPr>
          </a:p>
          <a:p>
            <a:pPr marL="277585" lvl="2" defTabSz="877739"/>
            <a:r>
              <a:rPr lang="en-US" dirty="0">
                <a:solidFill>
                  <a:srgbClr val="FFFFFF"/>
                </a:solidFill>
                <a:latin typeface="Arial"/>
              </a:rPr>
              <a:t>Big and difficult problems should be disaggregated into small batches and performed by small cross-functional autonomous teams working iteratively in short cycles in a state of flow, with vast feedback from customers and end-users.</a:t>
            </a:r>
          </a:p>
          <a:p>
            <a:pPr marL="277585" lvl="2" defTabSz="877739"/>
            <a:endParaRPr lang="en-US" dirty="0">
              <a:solidFill>
                <a:srgbClr val="FFFFFF"/>
              </a:solidFill>
              <a:latin typeface="Arial"/>
            </a:endParaRPr>
          </a:p>
          <a:p>
            <a:pPr marL="308541" indent="-308541" defTabSz="877739">
              <a:buFontTx/>
              <a:buAutoNum type="arabicPeriod"/>
            </a:pPr>
            <a:r>
              <a:rPr lang="en-US" sz="2160" b="1" dirty="0">
                <a:solidFill>
                  <a:srgbClr val="FFFFFF"/>
                </a:solidFill>
                <a:latin typeface="Arial"/>
              </a:rPr>
              <a:t>The law of the customer</a:t>
            </a:r>
            <a:endParaRPr lang="en-US" dirty="0">
              <a:solidFill>
                <a:srgbClr val="FFFFFF"/>
              </a:solidFill>
              <a:latin typeface="Arial"/>
            </a:endParaRPr>
          </a:p>
          <a:p>
            <a:pPr marL="277585" lvl="2" defTabSz="877739"/>
            <a:r>
              <a:rPr lang="en-US" dirty="0">
                <a:solidFill>
                  <a:srgbClr val="FFFFFF"/>
                </a:solidFill>
                <a:latin typeface="Arial"/>
              </a:rPr>
              <a:t>“There is only one valid definition of business purpose: to create a customer.” (Peter Drucker, 1954)</a:t>
            </a:r>
          </a:p>
          <a:p>
            <a:pPr marL="277585" lvl="2" defTabSz="877739"/>
            <a:endParaRPr lang="en-US" dirty="0">
              <a:solidFill>
                <a:srgbClr val="FFFFFF"/>
              </a:solidFill>
              <a:latin typeface="Arial"/>
            </a:endParaRPr>
          </a:p>
          <a:p>
            <a:pPr marL="308541" indent="-308541" defTabSz="877739">
              <a:buFontTx/>
              <a:buAutoNum type="arabicPeriod"/>
            </a:pPr>
            <a:r>
              <a:rPr lang="en-US" sz="2160" b="1" dirty="0">
                <a:solidFill>
                  <a:srgbClr val="FFFFFF"/>
                </a:solidFill>
                <a:latin typeface="Arial"/>
              </a:rPr>
              <a:t>The law of the network</a:t>
            </a:r>
            <a:endParaRPr lang="en-US" dirty="0">
              <a:solidFill>
                <a:srgbClr val="FFFFFF"/>
              </a:solidFill>
              <a:latin typeface="Arial"/>
            </a:endParaRPr>
          </a:p>
          <a:p>
            <a:pPr marL="277585" lvl="2" defTabSz="877739"/>
            <a:r>
              <a:rPr lang="en-US" dirty="0">
                <a:solidFill>
                  <a:srgbClr val="FFFFFF"/>
                </a:solidFill>
                <a:latin typeface="Arial"/>
              </a:rPr>
              <a:t>Create a team of teams. Each team needs to look beyond its own goals and concerns and see its work as part of a larger mission of the collectivity.</a:t>
            </a:r>
            <a:endParaRPr lang="es-ES" dirty="0">
              <a:solidFill>
                <a:srgbClr val="FFFFFF"/>
              </a:solidFill>
              <a:latin typeface="Arial"/>
            </a:endParaRPr>
          </a:p>
          <a:p>
            <a:pPr algn="ctr" defTabSz="877739"/>
            <a:endParaRPr lang="es-PE" sz="1728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52D35AA-ACEE-6E4B-898E-5C7055ACE3B8}"/>
              </a:ext>
            </a:extLst>
          </p:cNvPr>
          <p:cNvSpPr txBox="1">
            <a:spLocks/>
          </p:cNvSpPr>
          <p:nvPr/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Montserrat" pitchFamily="2" charset="77"/>
              </a:rPr>
              <a:t>Copyright 2020 FAIR Institute, Inc.</a:t>
            </a:r>
            <a:endParaRPr lang="en-US" sz="1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E6E6BC-5FB6-6C43-8C46-4AB5102A95E6}"/>
              </a:ext>
            </a:extLst>
          </p:cNvPr>
          <p:cNvSpPr txBox="1">
            <a:spLocks/>
          </p:cNvSpPr>
          <p:nvPr/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21B8DD-CCB1-FE44-BBCE-B13A044F5D06}" type="slidenum">
              <a:rPr lang="en-US" sz="1000" b="1" smtClean="0">
                <a:solidFill>
                  <a:schemeClr val="tx1"/>
                </a:solidFill>
                <a:latin typeface="Montserrat" pitchFamily="2" charset="77"/>
              </a:rPr>
              <a:pPr/>
              <a:t>16</a:t>
            </a:fld>
            <a:endParaRPr lang="en-US" sz="1000" b="1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7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06703565-6A80-49C7-937D-822808541B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82905" y="1429"/>
          <a:ext cx="1428" cy="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06703565-6A80-49C7-937D-822808541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905" y="1429"/>
                        <a:ext cx="1428" cy="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5905255" y="4777699"/>
            <a:ext cx="4940171" cy="1544155"/>
          </a:xfrm>
          <a:prstGeom prst="rect">
            <a:avLst/>
          </a:prstGeom>
        </p:spPr>
        <p:txBody>
          <a:bodyPr wrap="square" lIns="80280" tIns="40139" rIns="80280" bIns="40139">
            <a:spAutoFit/>
          </a:bodyPr>
          <a:lstStyle/>
          <a:p>
            <a:pPr defTabSz="509895"/>
            <a:r>
              <a:rPr lang="es-PE" sz="3959" b="1" dirty="0" err="1">
                <a:solidFill>
                  <a:srgbClr val="002D74"/>
                </a:solidFill>
                <a:latin typeface="Flexo"/>
              </a:rPr>
              <a:t>The</a:t>
            </a:r>
            <a:r>
              <a:rPr lang="es-PE" sz="3959" b="1" dirty="0">
                <a:solidFill>
                  <a:srgbClr val="002D74"/>
                </a:solidFill>
                <a:latin typeface="Flexo"/>
              </a:rPr>
              <a:t> </a:t>
            </a:r>
            <a:r>
              <a:rPr lang="es-PE" sz="3959" b="1" dirty="0" err="1">
                <a:solidFill>
                  <a:srgbClr val="002D74"/>
                </a:solidFill>
                <a:latin typeface="Flexo"/>
              </a:rPr>
              <a:t>process</a:t>
            </a:r>
            <a:r>
              <a:rPr lang="es-PE" sz="3959" b="1" dirty="0">
                <a:solidFill>
                  <a:srgbClr val="002D74"/>
                </a:solidFill>
                <a:latin typeface="Flexo"/>
              </a:rPr>
              <a:t>: ¿</a:t>
            </a:r>
            <a:r>
              <a:rPr lang="es-PE" sz="3959" b="1" i="1" dirty="0">
                <a:solidFill>
                  <a:srgbClr val="C75901"/>
                </a:solidFill>
                <a:latin typeface="Flexo"/>
              </a:rPr>
              <a:t>HOW</a:t>
            </a:r>
            <a:r>
              <a:rPr lang="es-PE" sz="3959" b="1" i="1" dirty="0">
                <a:solidFill>
                  <a:srgbClr val="00488E"/>
                </a:solidFill>
                <a:latin typeface="Flexo"/>
                <a:cs typeface="Flexo"/>
              </a:rPr>
              <a:t> </a:t>
            </a:r>
            <a:r>
              <a:rPr lang="es-PE" sz="2774" b="1" i="1" dirty="0">
                <a:solidFill>
                  <a:srgbClr val="002D74"/>
                </a:solidFill>
                <a:latin typeface="Flexo"/>
              </a:rPr>
              <a:t>do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</a:rPr>
              <a:t>we</a:t>
            </a:r>
            <a:r>
              <a:rPr lang="es-PE" sz="2774" b="1" i="1" dirty="0">
                <a:solidFill>
                  <a:srgbClr val="002D74"/>
                </a:solidFill>
                <a:latin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</a:rPr>
              <a:t>go</a:t>
            </a:r>
            <a:r>
              <a:rPr lang="es-PE" sz="2774" b="1" i="1" dirty="0">
                <a:solidFill>
                  <a:srgbClr val="002D74"/>
                </a:solidFill>
                <a:latin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</a:rPr>
              <a:t>about</a:t>
            </a:r>
            <a:r>
              <a:rPr lang="es-PE" sz="2774" b="1" i="1" dirty="0">
                <a:solidFill>
                  <a:srgbClr val="002D74"/>
                </a:solidFill>
                <a:latin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</a:rPr>
              <a:t>transforming</a:t>
            </a:r>
            <a:r>
              <a:rPr lang="es-PE" sz="2774" b="1" i="1" dirty="0">
                <a:solidFill>
                  <a:srgbClr val="002D74"/>
                </a:solidFill>
                <a:latin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</a:rPr>
              <a:t>Risk</a:t>
            </a:r>
            <a:r>
              <a:rPr lang="es-PE" sz="2774" b="1" i="1" dirty="0">
                <a:solidFill>
                  <a:srgbClr val="002D74"/>
                </a:solidFill>
                <a:latin typeface="Flexo"/>
              </a:rPr>
              <a:t>?</a:t>
            </a:r>
            <a:endParaRPr lang="es-ES" sz="2774" b="1" i="1" dirty="0">
              <a:solidFill>
                <a:srgbClr val="002D74"/>
              </a:solidFill>
              <a:latin typeface="Flexo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894112" y="3151791"/>
            <a:ext cx="4940171" cy="1117243"/>
          </a:xfrm>
          <a:prstGeom prst="rect">
            <a:avLst/>
          </a:prstGeom>
        </p:spPr>
        <p:txBody>
          <a:bodyPr wrap="square" lIns="80280" tIns="40139" rIns="80280" bIns="40139">
            <a:spAutoFit/>
          </a:bodyPr>
          <a:lstStyle/>
          <a:p>
            <a:pPr defTabSz="509895"/>
            <a:r>
              <a:rPr lang="es-PE" sz="3959" b="1" dirty="0" err="1">
                <a:solidFill>
                  <a:srgbClr val="002D74"/>
                </a:solidFill>
                <a:latin typeface="Flexo"/>
              </a:rPr>
              <a:t>The</a:t>
            </a:r>
            <a:r>
              <a:rPr lang="es-PE" sz="3959" b="1" dirty="0">
                <a:solidFill>
                  <a:srgbClr val="002D74"/>
                </a:solidFill>
                <a:latin typeface="Flexo"/>
              </a:rPr>
              <a:t> </a:t>
            </a:r>
            <a:r>
              <a:rPr lang="es-PE" sz="3959" b="1" dirty="0" err="1">
                <a:solidFill>
                  <a:srgbClr val="002D74"/>
                </a:solidFill>
                <a:latin typeface="Flexo"/>
              </a:rPr>
              <a:t>result</a:t>
            </a:r>
            <a:r>
              <a:rPr lang="es-PE" sz="3959" b="1" dirty="0">
                <a:solidFill>
                  <a:srgbClr val="002D74"/>
                </a:solidFill>
                <a:latin typeface="Flexo"/>
              </a:rPr>
              <a:t>: ¿</a:t>
            </a:r>
            <a:r>
              <a:rPr lang="es-PE" sz="3959" b="1" i="1" dirty="0">
                <a:solidFill>
                  <a:srgbClr val="C75901"/>
                </a:solidFill>
                <a:latin typeface="Flexo"/>
              </a:rPr>
              <a:t>WHAT</a:t>
            </a:r>
            <a:r>
              <a:rPr lang="es-PE" sz="3959" b="1" i="1" dirty="0">
                <a:solidFill>
                  <a:srgbClr val="00488E"/>
                </a:solidFill>
                <a:latin typeface="Flexo"/>
                <a:cs typeface="Flexo"/>
              </a:rPr>
              <a:t> </a:t>
            </a:r>
            <a:r>
              <a:rPr lang="es-PE" sz="2774" b="1" i="1" dirty="0">
                <a:solidFill>
                  <a:srgbClr val="002D74"/>
                </a:solidFill>
                <a:latin typeface="Flexo"/>
              </a:rPr>
              <a:t>do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</a:rPr>
              <a:t>we</a:t>
            </a:r>
            <a:r>
              <a:rPr lang="es-PE" sz="2774" b="1" i="1" dirty="0">
                <a:solidFill>
                  <a:srgbClr val="002D74"/>
                </a:solidFill>
                <a:latin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</a:rPr>
              <a:t>need</a:t>
            </a:r>
            <a:r>
              <a:rPr lang="es-PE" sz="2774" b="1" i="1" dirty="0">
                <a:solidFill>
                  <a:srgbClr val="002D74"/>
                </a:solidFill>
                <a:latin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</a:rPr>
              <a:t>to</a:t>
            </a:r>
            <a:r>
              <a:rPr lang="es-PE" sz="2774" b="1" i="1" dirty="0">
                <a:solidFill>
                  <a:srgbClr val="002D74"/>
                </a:solidFill>
                <a:latin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</a:rPr>
              <a:t>transform</a:t>
            </a:r>
            <a:r>
              <a:rPr lang="es-PE" sz="2774" b="1" i="1" dirty="0">
                <a:solidFill>
                  <a:srgbClr val="002D74"/>
                </a:solidFill>
                <a:latin typeface="Flexo"/>
              </a:rPr>
              <a:t>?</a:t>
            </a:r>
            <a:endParaRPr lang="es-ES" sz="2774" b="1" i="1" dirty="0">
              <a:solidFill>
                <a:srgbClr val="002D74"/>
              </a:solidFill>
              <a:latin typeface="Flexo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894112" y="1392655"/>
            <a:ext cx="5695205" cy="1544155"/>
          </a:xfrm>
          <a:prstGeom prst="rect">
            <a:avLst/>
          </a:prstGeom>
        </p:spPr>
        <p:txBody>
          <a:bodyPr wrap="square" lIns="80280" tIns="40139" rIns="80280" bIns="40139">
            <a:spAutoFit/>
          </a:bodyPr>
          <a:lstStyle/>
          <a:p>
            <a:pPr defTabSz="509895"/>
            <a:r>
              <a:rPr lang="es-PE" sz="3959" b="1" dirty="0" err="1">
                <a:solidFill>
                  <a:srgbClr val="002D74"/>
                </a:solidFill>
                <a:latin typeface="Flexo"/>
                <a:cs typeface="Flexo"/>
              </a:rPr>
              <a:t>The</a:t>
            </a:r>
            <a:r>
              <a:rPr lang="es-PE" sz="3959" b="1" dirty="0">
                <a:solidFill>
                  <a:srgbClr val="002D74"/>
                </a:solidFill>
                <a:latin typeface="Flexo"/>
                <a:cs typeface="Flexo"/>
              </a:rPr>
              <a:t> </a:t>
            </a:r>
            <a:r>
              <a:rPr lang="es-PE" sz="3959" b="1" dirty="0" err="1">
                <a:solidFill>
                  <a:srgbClr val="002D74"/>
                </a:solidFill>
                <a:latin typeface="Flexo"/>
                <a:cs typeface="Flexo"/>
              </a:rPr>
              <a:t>purpose</a:t>
            </a:r>
            <a:r>
              <a:rPr lang="es-PE" sz="3959" b="1" dirty="0">
                <a:solidFill>
                  <a:srgbClr val="002D74"/>
                </a:solidFill>
                <a:latin typeface="Flexo"/>
                <a:cs typeface="Flexo"/>
              </a:rPr>
              <a:t>: </a:t>
            </a:r>
            <a:r>
              <a:rPr lang="es-PE" sz="3599" b="1" i="1" dirty="0">
                <a:solidFill>
                  <a:srgbClr val="002D74"/>
                </a:solidFill>
                <a:latin typeface="Flexo"/>
                <a:cs typeface="Flexo"/>
              </a:rPr>
              <a:t>¿</a:t>
            </a:r>
            <a:r>
              <a:rPr lang="es-PE" sz="3959" b="1" i="1" dirty="0">
                <a:solidFill>
                  <a:srgbClr val="C75901"/>
                </a:solidFill>
                <a:latin typeface="Flexo"/>
                <a:cs typeface="Flexo"/>
              </a:rPr>
              <a:t>WHY </a:t>
            </a:r>
            <a:r>
              <a:rPr lang="es-PE" sz="2774" b="1" i="1" dirty="0">
                <a:solidFill>
                  <a:srgbClr val="002D74"/>
                </a:solidFill>
                <a:latin typeface="Flexo"/>
                <a:cs typeface="Flexo"/>
              </a:rPr>
              <a:t>do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  <a:cs typeface="Flexo"/>
              </a:rPr>
              <a:t>we</a:t>
            </a:r>
            <a:r>
              <a:rPr lang="es-PE" sz="2774" b="1" i="1" dirty="0">
                <a:solidFill>
                  <a:srgbClr val="002D74"/>
                </a:solidFill>
                <a:latin typeface="Flexo"/>
                <a:cs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  <a:cs typeface="Flexo"/>
              </a:rPr>
              <a:t>need</a:t>
            </a:r>
            <a:r>
              <a:rPr lang="es-PE" sz="2774" b="1" i="1" dirty="0">
                <a:solidFill>
                  <a:srgbClr val="002D74"/>
                </a:solidFill>
                <a:latin typeface="Flexo"/>
                <a:cs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  <a:cs typeface="Flexo"/>
              </a:rPr>
              <a:t>to</a:t>
            </a:r>
            <a:r>
              <a:rPr lang="es-PE" sz="2774" b="1" i="1" dirty="0">
                <a:solidFill>
                  <a:srgbClr val="002D74"/>
                </a:solidFill>
                <a:latin typeface="Flexo"/>
                <a:cs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  <a:cs typeface="Flexo"/>
              </a:rPr>
              <a:t>transform</a:t>
            </a:r>
            <a:r>
              <a:rPr lang="es-PE" sz="2774" b="1" i="1" dirty="0">
                <a:solidFill>
                  <a:srgbClr val="002D74"/>
                </a:solidFill>
                <a:latin typeface="Flexo"/>
                <a:cs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  <a:cs typeface="Flexo"/>
              </a:rPr>
              <a:t>the</a:t>
            </a:r>
            <a:r>
              <a:rPr lang="es-PE" sz="2774" b="1" i="1" dirty="0">
                <a:solidFill>
                  <a:srgbClr val="002D74"/>
                </a:solidFill>
                <a:latin typeface="Flexo"/>
                <a:cs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  <a:cs typeface="Flexo"/>
              </a:rPr>
              <a:t>risk</a:t>
            </a:r>
            <a:r>
              <a:rPr lang="es-PE" sz="2774" b="1" i="1" dirty="0">
                <a:solidFill>
                  <a:srgbClr val="002D74"/>
                </a:solidFill>
                <a:latin typeface="Flexo"/>
                <a:cs typeface="Flexo"/>
              </a:rPr>
              <a:t> </a:t>
            </a:r>
            <a:r>
              <a:rPr lang="es-PE" sz="2774" b="1" i="1" dirty="0" err="1">
                <a:solidFill>
                  <a:srgbClr val="002D74"/>
                </a:solidFill>
                <a:latin typeface="Flexo"/>
                <a:cs typeface="Flexo"/>
              </a:rPr>
              <a:t>funtion</a:t>
            </a:r>
            <a:r>
              <a:rPr lang="es-PE" sz="2774" b="1" i="1" dirty="0">
                <a:solidFill>
                  <a:srgbClr val="002D74"/>
                </a:solidFill>
                <a:latin typeface="Flexo"/>
                <a:cs typeface="Flexo"/>
              </a:rPr>
              <a:t>?</a:t>
            </a:r>
            <a:endParaRPr lang="es-ES" sz="2774" b="1" i="1" dirty="0">
              <a:solidFill>
                <a:srgbClr val="002D74"/>
              </a:solidFill>
              <a:latin typeface="Flexo"/>
              <a:cs typeface="Flexo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88408" y="503465"/>
            <a:ext cx="9570088" cy="565682"/>
          </a:xfrm>
          <a:prstGeom prst="rect">
            <a:avLst/>
          </a:prstGeom>
        </p:spPr>
        <p:txBody>
          <a:bodyPr wrap="none" lIns="80280" tIns="40139" rIns="80280" bIns="40139">
            <a:spAutoFit/>
          </a:bodyPr>
          <a:lstStyle/>
          <a:p>
            <a:pPr defTabSz="509895"/>
            <a:r>
              <a:rPr lang="es-PE" sz="3149" b="1" i="1" dirty="0">
                <a:solidFill>
                  <a:srgbClr val="002D74"/>
                </a:solidFill>
                <a:latin typeface="Flexo" pitchFamily="50" charset="0"/>
              </a:rPr>
              <a:t>Risk </a:t>
            </a:r>
            <a:r>
              <a:rPr lang="es-PE" sz="3149" b="1" i="1" dirty="0" err="1">
                <a:solidFill>
                  <a:srgbClr val="002D74"/>
                </a:solidFill>
                <a:latin typeface="Flexo" pitchFamily="50" charset="0"/>
              </a:rPr>
              <a:t>Transformation</a:t>
            </a:r>
            <a:r>
              <a:rPr lang="es-PE" sz="3149" b="1" i="1" dirty="0">
                <a:solidFill>
                  <a:srgbClr val="002D74"/>
                </a:solidFill>
                <a:latin typeface="Flexo" pitchFamily="50" charset="0"/>
              </a:rPr>
              <a:t> plan </a:t>
            </a:r>
            <a:r>
              <a:rPr lang="es-PE" sz="3149" b="1" i="1" dirty="0" err="1">
                <a:solidFill>
                  <a:srgbClr val="002D74"/>
                </a:solidFill>
                <a:latin typeface="Flexo" pitchFamily="50" charset="0"/>
              </a:rPr>
              <a:t>Responds</a:t>
            </a:r>
            <a:r>
              <a:rPr lang="es-PE" sz="3149" b="1" i="1" dirty="0">
                <a:solidFill>
                  <a:srgbClr val="002D74"/>
                </a:solidFill>
                <a:latin typeface="Flexo" pitchFamily="50" charset="0"/>
              </a:rPr>
              <a:t> </a:t>
            </a:r>
            <a:r>
              <a:rPr lang="es-PE" sz="3149" b="1" i="1" dirty="0" err="1">
                <a:solidFill>
                  <a:srgbClr val="002D74"/>
                </a:solidFill>
                <a:latin typeface="Flexo" pitchFamily="50" charset="0"/>
              </a:rPr>
              <a:t>to</a:t>
            </a:r>
            <a:r>
              <a:rPr lang="es-PE" sz="3149" b="1" i="1" dirty="0">
                <a:solidFill>
                  <a:srgbClr val="002D74"/>
                </a:solidFill>
                <a:latin typeface="Flexo" pitchFamily="50" charset="0"/>
              </a:rPr>
              <a:t> </a:t>
            </a:r>
            <a:r>
              <a:rPr lang="es-PE" sz="3149" b="1" i="1" dirty="0" err="1">
                <a:solidFill>
                  <a:srgbClr val="002D74"/>
                </a:solidFill>
                <a:latin typeface="Flexo" pitchFamily="50" charset="0"/>
              </a:rPr>
              <a:t>Three</a:t>
            </a:r>
            <a:r>
              <a:rPr lang="es-PE" sz="3149" b="1" i="1" dirty="0">
                <a:solidFill>
                  <a:srgbClr val="002D74"/>
                </a:solidFill>
                <a:latin typeface="Flexo" pitchFamily="50" charset="0"/>
              </a:rPr>
              <a:t> </a:t>
            </a:r>
            <a:r>
              <a:rPr lang="es-PE" sz="3149" b="1" i="1" dirty="0" err="1">
                <a:solidFill>
                  <a:srgbClr val="002D74"/>
                </a:solidFill>
                <a:latin typeface="Flexo" pitchFamily="50" charset="0"/>
              </a:rPr>
              <a:t>Questions</a:t>
            </a:r>
            <a:r>
              <a:rPr lang="es-PE" sz="3149" b="1" i="1" dirty="0">
                <a:solidFill>
                  <a:srgbClr val="002D74"/>
                </a:solidFill>
                <a:latin typeface="Flexo" pitchFamily="50" charset="0"/>
              </a:rPr>
              <a:t>…</a:t>
            </a:r>
            <a:endParaRPr lang="es-ES" sz="3149" b="1" i="1" dirty="0">
              <a:solidFill>
                <a:srgbClr val="002D74"/>
              </a:solidFill>
              <a:latin typeface="Flexo" pitchFamily="50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E22E78-56A4-4C74-B4FA-3F3BDB1D53AB}"/>
              </a:ext>
            </a:extLst>
          </p:cNvPr>
          <p:cNvSpPr/>
          <p:nvPr/>
        </p:nvSpPr>
        <p:spPr>
          <a:xfrm>
            <a:off x="2558423" y="4417806"/>
            <a:ext cx="1079910" cy="4960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39"/>
            <a:endParaRPr lang="es-PE" sz="1728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ED7458B-DAE6-4EFB-BEEE-5B3BDC77807D}"/>
              </a:ext>
            </a:extLst>
          </p:cNvPr>
          <p:cNvSpPr/>
          <p:nvPr/>
        </p:nvSpPr>
        <p:spPr>
          <a:xfrm>
            <a:off x="2360697" y="5212201"/>
            <a:ext cx="1079910" cy="4391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39"/>
            <a:endParaRPr lang="es-PE" sz="1728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954253-560C-4D98-B2CD-DE893B1378E6}"/>
              </a:ext>
            </a:extLst>
          </p:cNvPr>
          <p:cNvSpPr/>
          <p:nvPr/>
        </p:nvSpPr>
        <p:spPr>
          <a:xfrm>
            <a:off x="2723922" y="5201678"/>
            <a:ext cx="1079910" cy="4391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39"/>
            <a:endParaRPr lang="es-PE" sz="1728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6513AB0-4A36-480C-8578-45F5EFD6772C}"/>
              </a:ext>
            </a:extLst>
          </p:cNvPr>
          <p:cNvSpPr/>
          <p:nvPr/>
        </p:nvSpPr>
        <p:spPr>
          <a:xfrm>
            <a:off x="2349555" y="5144765"/>
            <a:ext cx="374368" cy="4391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39"/>
            <a:endParaRPr lang="es-PE" sz="1728" err="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69DDB6-9B41-8744-AB14-3C0E4BEEDA76}"/>
              </a:ext>
            </a:extLst>
          </p:cNvPr>
          <p:cNvGrpSpPr/>
          <p:nvPr/>
        </p:nvGrpSpPr>
        <p:grpSpPr>
          <a:xfrm>
            <a:off x="921498" y="1237471"/>
            <a:ext cx="4679610" cy="5000216"/>
            <a:chOff x="921498" y="1237471"/>
            <a:chExt cx="4679610" cy="500021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6B8901B-A42E-411D-8BFC-729B285B8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17609" t="4654" r="15466"/>
            <a:stretch/>
          </p:blipFill>
          <p:spPr>
            <a:xfrm>
              <a:off x="921498" y="1237471"/>
              <a:ext cx="4679610" cy="500021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CC50BE2-0834-49E8-87A0-53B8843B0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9306" t="77225" r="41143" b="13166"/>
            <a:stretch/>
          </p:blipFill>
          <p:spPr>
            <a:xfrm>
              <a:off x="2490319" y="4254836"/>
              <a:ext cx="1280255" cy="47189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94490B7-078A-4686-93DB-58FE311AF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2187" t="62763" r="42460" b="28346"/>
            <a:stretch/>
          </p:blipFill>
          <p:spPr>
            <a:xfrm>
              <a:off x="2511332" y="5092534"/>
              <a:ext cx="1073543" cy="466262"/>
            </a:xfrm>
            <a:prstGeom prst="rect">
              <a:avLst/>
            </a:prstGeom>
          </p:spPr>
        </p:pic>
      </p:grp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84D1009-6F6C-BD4E-8D58-6681D2401D02}"/>
              </a:ext>
            </a:extLst>
          </p:cNvPr>
          <p:cNvSpPr txBox="1">
            <a:spLocks/>
          </p:cNvSpPr>
          <p:nvPr/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Montserrat" pitchFamily="2" charset="77"/>
              </a:rPr>
              <a:t>Copyright 2020 FAIR Institute, Inc.</a:t>
            </a:r>
            <a:endParaRPr lang="en-US" sz="1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3713B29-0B39-094C-BE11-3EAF93480F14}"/>
              </a:ext>
            </a:extLst>
          </p:cNvPr>
          <p:cNvSpPr txBox="1">
            <a:spLocks/>
          </p:cNvSpPr>
          <p:nvPr/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21B8DD-CCB1-FE44-BBCE-B13A044F5D06}" type="slidenum">
              <a:rPr lang="en-US" sz="1000" b="1" smtClean="0">
                <a:solidFill>
                  <a:schemeClr val="tx1"/>
                </a:solidFill>
                <a:latin typeface="Montserrat" pitchFamily="2" charset="77"/>
              </a:rPr>
              <a:pPr/>
              <a:t>17</a:t>
            </a:fld>
            <a:endParaRPr lang="en-US" sz="1000" b="1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510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E4CE6-A808-4CEF-8C21-1AD71F04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s-ES" dirty="0">
                <a:latin typeface="Montserrat"/>
              </a:rPr>
              <a:t>Agenda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58AF0-9023-409E-9CCD-FFD26E04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ontserrat"/>
              </a:rPr>
              <a:t>BCP’s Transformation Journey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tserrat"/>
              </a:rPr>
              <a:t>Risk Management’s Transformation Journey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tserrat"/>
              </a:rPr>
              <a:t>Our Cybersecurity Program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tserrat"/>
              </a:rPr>
              <a:t>Quantitative Risk Management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1356AB8-D196-5B4F-B778-D4C3BB16F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/>
              <a:t>Copyright 2020 FAIR Institute, Inc.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D29B8AB-65A5-634B-92FB-7E8CF3759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2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65949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AB656-D2D0-451E-9031-F540E2A1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s-ES" dirty="0" err="1">
                <a:latin typeface="Montserrat"/>
              </a:rPr>
              <a:t>About</a:t>
            </a:r>
            <a:r>
              <a:rPr lang="es-ES" dirty="0">
                <a:latin typeface="Montserrat"/>
              </a:rPr>
              <a:t> BCP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F82E5E-43A8-4C2C-9DAB-8A00E33C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 err="1">
                <a:latin typeface="Montserrat"/>
              </a:rPr>
              <a:t>Largest</a:t>
            </a:r>
            <a:r>
              <a:rPr lang="es-ES" dirty="0">
                <a:latin typeface="Montserrat"/>
              </a:rPr>
              <a:t> </a:t>
            </a:r>
            <a:r>
              <a:rPr lang="es-ES" dirty="0" err="1">
                <a:latin typeface="Montserrat"/>
              </a:rPr>
              <a:t>bank</a:t>
            </a:r>
            <a:r>
              <a:rPr lang="es-ES" dirty="0">
                <a:latin typeface="Montserrat"/>
              </a:rPr>
              <a:t> in </a:t>
            </a:r>
            <a:r>
              <a:rPr lang="es-ES" dirty="0" err="1">
                <a:latin typeface="Montserrat"/>
              </a:rPr>
              <a:t>Peru</a:t>
            </a:r>
            <a:r>
              <a:rPr lang="es-ES" dirty="0">
                <a:latin typeface="Montserrat"/>
              </a:rPr>
              <a:t>, </a:t>
            </a:r>
            <a:r>
              <a:rPr lang="es-ES" dirty="0" err="1">
                <a:latin typeface="Montserrat"/>
              </a:rPr>
              <a:t>approx</a:t>
            </a:r>
            <a:r>
              <a:rPr lang="es-ES" dirty="0">
                <a:latin typeface="Montserrat"/>
              </a:rPr>
              <a:t>. 30% </a:t>
            </a:r>
            <a:r>
              <a:rPr lang="es-ES" dirty="0" err="1">
                <a:latin typeface="Montserrat"/>
              </a:rPr>
              <a:t>market</a:t>
            </a:r>
            <a:r>
              <a:rPr lang="es-ES" dirty="0">
                <a:latin typeface="Montserrat"/>
              </a:rPr>
              <a:t> share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Montserrat"/>
              </a:rPr>
              <a:t>131 </a:t>
            </a:r>
            <a:r>
              <a:rPr lang="es-ES" dirty="0" err="1">
                <a:latin typeface="Montserrat"/>
              </a:rPr>
              <a:t>years</a:t>
            </a:r>
            <a:r>
              <a:rPr lang="es-ES" dirty="0">
                <a:latin typeface="Montserrat"/>
              </a:rPr>
              <a:t> </a:t>
            </a:r>
            <a:r>
              <a:rPr lang="es-ES" dirty="0" err="1">
                <a:latin typeface="Montserrat"/>
              </a:rPr>
              <a:t>old</a:t>
            </a:r>
            <a:endParaRPr lang="es-ES" dirty="0"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Montserrat"/>
              </a:rPr>
              <a:t>US $45 </a:t>
            </a:r>
            <a:r>
              <a:rPr lang="es-ES" dirty="0" err="1">
                <a:latin typeface="Montserrat"/>
              </a:rPr>
              <a:t>Billion</a:t>
            </a:r>
            <a:r>
              <a:rPr lang="es-ES" dirty="0">
                <a:latin typeface="Montserrat"/>
              </a:rPr>
              <a:t> in </a:t>
            </a:r>
            <a:r>
              <a:rPr lang="es-ES" dirty="0" err="1">
                <a:latin typeface="Montserrat"/>
              </a:rPr>
              <a:t>Assets</a:t>
            </a:r>
            <a:endParaRPr lang="es-ES" dirty="0"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s-ES" dirty="0">
                <a:latin typeface="Montserrat"/>
              </a:rPr>
              <a:t>US $1.1 </a:t>
            </a:r>
            <a:r>
              <a:rPr lang="es-ES" dirty="0" err="1">
                <a:latin typeface="Montserrat"/>
              </a:rPr>
              <a:t>Billion</a:t>
            </a:r>
            <a:r>
              <a:rPr lang="es-ES" dirty="0">
                <a:latin typeface="Montserrat"/>
              </a:rPr>
              <a:t> in Net </a:t>
            </a:r>
            <a:r>
              <a:rPr lang="es-ES" dirty="0" err="1">
                <a:latin typeface="Montserrat"/>
              </a:rPr>
              <a:t>Profit</a:t>
            </a:r>
            <a:r>
              <a:rPr lang="es-ES" dirty="0">
                <a:latin typeface="Montserrat"/>
              </a:rPr>
              <a:t> in 2019</a:t>
            </a:r>
          </a:p>
          <a:p>
            <a:pPr>
              <a:lnSpc>
                <a:spcPct val="150000"/>
              </a:lnSpc>
            </a:pPr>
            <a:r>
              <a:rPr lang="es-ES" dirty="0" err="1">
                <a:latin typeface="Montserrat"/>
              </a:rPr>
              <a:t>Part</a:t>
            </a:r>
            <a:r>
              <a:rPr lang="es-ES" dirty="0">
                <a:latin typeface="Montserrat"/>
              </a:rPr>
              <a:t> of Credicorp (NYSE: BAP), </a:t>
            </a:r>
            <a:r>
              <a:rPr lang="es-ES" dirty="0" err="1">
                <a:latin typeface="Montserrat"/>
              </a:rPr>
              <a:t>Market</a:t>
            </a:r>
            <a:r>
              <a:rPr lang="es-ES" dirty="0">
                <a:latin typeface="Montserrat"/>
              </a:rPr>
              <a:t> </a:t>
            </a:r>
            <a:r>
              <a:rPr lang="es-ES" dirty="0" err="1">
                <a:latin typeface="Montserrat"/>
              </a:rPr>
              <a:t>Cap</a:t>
            </a:r>
            <a:r>
              <a:rPr lang="es-ES" dirty="0">
                <a:latin typeface="Montserrat"/>
              </a:rPr>
              <a:t> US $11 </a:t>
            </a:r>
            <a:r>
              <a:rPr lang="es-ES" dirty="0" err="1">
                <a:latin typeface="Montserrat"/>
              </a:rPr>
              <a:t>Billion</a:t>
            </a:r>
            <a:endParaRPr lang="es-ES" dirty="0">
              <a:latin typeface="Montserrat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C0A0B97-8963-F44D-8121-8FC38B7B6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/>
              <a:t>Copyright 2020 FAIR Institute, Inc.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AD7FA60-FF7B-6145-A3A1-384A4B3B1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3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565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321B3-3CFE-4144-A9C0-89D3A105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rmAutofit/>
          </a:bodyPr>
          <a:lstStyle/>
          <a:p>
            <a:r>
              <a:rPr lang="es-ES" dirty="0" err="1">
                <a:latin typeface="Montserrat"/>
              </a:rPr>
              <a:t>BCP’s</a:t>
            </a:r>
            <a:r>
              <a:rPr lang="es-ES" dirty="0">
                <a:latin typeface="Montserrat"/>
              </a:rPr>
              <a:t> ”</a:t>
            </a:r>
            <a:r>
              <a:rPr lang="es-ES" dirty="0" err="1">
                <a:latin typeface="Montserrat"/>
              </a:rPr>
              <a:t>Burning</a:t>
            </a:r>
            <a:r>
              <a:rPr lang="es-ES" dirty="0">
                <a:latin typeface="Montserrat"/>
              </a:rPr>
              <a:t> </a:t>
            </a:r>
            <a:r>
              <a:rPr lang="es-ES" dirty="0" err="1">
                <a:latin typeface="Montserrat"/>
              </a:rPr>
              <a:t>Platform</a:t>
            </a:r>
            <a:r>
              <a:rPr lang="es-ES" dirty="0">
                <a:latin typeface="Montserrat"/>
              </a:rPr>
              <a:t>”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06FEC3-70DD-4F37-A00D-E781D6657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9" y="1595739"/>
            <a:ext cx="43607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ct val="125000"/>
            </a:pPr>
            <a:r>
              <a:rPr lang="es-ES" sz="2000" dirty="0" err="1">
                <a:latin typeface="Montserrat"/>
              </a:rPr>
              <a:t>Transformation</a:t>
            </a:r>
            <a:r>
              <a:rPr lang="es-ES" sz="2000" dirty="0">
                <a:latin typeface="Montserrat"/>
              </a:rPr>
              <a:t> </a:t>
            </a:r>
            <a:r>
              <a:rPr lang="es-ES" sz="2000" dirty="0" err="1">
                <a:latin typeface="Montserrat"/>
              </a:rPr>
              <a:t>Program</a:t>
            </a:r>
            <a:r>
              <a:rPr lang="es-ES" sz="2000" dirty="0">
                <a:latin typeface="Montserrat"/>
              </a:rPr>
              <a:t> </a:t>
            </a:r>
            <a:r>
              <a:rPr lang="es-ES" sz="2000" dirty="0" err="1">
                <a:latin typeface="Montserrat"/>
              </a:rPr>
              <a:t>started</a:t>
            </a:r>
            <a:r>
              <a:rPr lang="es-ES" sz="2000" dirty="0">
                <a:latin typeface="Montserrat"/>
              </a:rPr>
              <a:t> in 2014</a:t>
            </a:r>
            <a:endParaRPr lang="es-ES" sz="2000" dirty="0"/>
          </a:p>
          <a:p>
            <a:pPr>
              <a:lnSpc>
                <a:spcPct val="150000"/>
              </a:lnSpc>
              <a:buSzPct val="125000"/>
            </a:pPr>
            <a:r>
              <a:rPr lang="es-ES" sz="2000" dirty="0">
                <a:latin typeface="Montserrat"/>
              </a:rPr>
              <a:t>Pace </a:t>
            </a:r>
            <a:r>
              <a:rPr lang="es-ES" sz="2000" dirty="0" err="1">
                <a:latin typeface="Montserrat"/>
              </a:rPr>
              <a:t>picked</a:t>
            </a:r>
            <a:r>
              <a:rPr lang="es-ES" sz="2000" dirty="0">
                <a:latin typeface="Montserrat"/>
              </a:rPr>
              <a:t> up </a:t>
            </a:r>
            <a:r>
              <a:rPr lang="es-ES" sz="2000" dirty="0" err="1">
                <a:latin typeface="Montserrat"/>
              </a:rPr>
              <a:t>with</a:t>
            </a:r>
            <a:r>
              <a:rPr lang="es-ES" sz="2000" dirty="0">
                <a:latin typeface="Montserrat"/>
              </a:rPr>
              <a:t> </a:t>
            </a:r>
            <a:br>
              <a:rPr lang="es-ES" sz="2000" dirty="0">
                <a:latin typeface="Montserrat"/>
              </a:rPr>
            </a:br>
            <a:r>
              <a:rPr lang="es-ES" sz="2000" dirty="0">
                <a:latin typeface="Montserrat"/>
              </a:rPr>
              <a:t>4th place in </a:t>
            </a:r>
            <a:r>
              <a:rPr lang="es-ES" sz="2000" dirty="0" err="1">
                <a:latin typeface="Montserrat"/>
              </a:rPr>
              <a:t>customer</a:t>
            </a:r>
            <a:r>
              <a:rPr lang="es-ES" sz="2000" dirty="0">
                <a:latin typeface="Montserrat"/>
              </a:rPr>
              <a:t> </a:t>
            </a:r>
            <a:r>
              <a:rPr lang="es-ES" sz="2000" dirty="0" err="1">
                <a:latin typeface="Montserrat"/>
              </a:rPr>
              <a:t>satisfaction</a:t>
            </a:r>
            <a:r>
              <a:rPr lang="es-ES" sz="2000" dirty="0">
                <a:latin typeface="Montserrat"/>
              </a:rPr>
              <a:t> in </a:t>
            </a:r>
            <a:br>
              <a:rPr lang="es-ES" sz="2000" dirty="0">
                <a:latin typeface="Montserrat"/>
              </a:rPr>
            </a:br>
            <a:r>
              <a:rPr lang="es-ES" sz="2000" dirty="0" err="1">
                <a:latin typeface="Montserrat"/>
              </a:rPr>
              <a:t>mass</a:t>
            </a:r>
            <a:r>
              <a:rPr lang="es-ES" sz="2000" dirty="0">
                <a:latin typeface="Montserrat"/>
              </a:rPr>
              <a:t> </a:t>
            </a:r>
            <a:r>
              <a:rPr lang="es-ES" sz="2000" dirty="0" err="1">
                <a:latin typeface="Montserrat"/>
              </a:rPr>
              <a:t>market</a:t>
            </a:r>
            <a:r>
              <a:rPr lang="es-ES" sz="2000" dirty="0">
                <a:latin typeface="Montserrat"/>
              </a:rPr>
              <a:t> in 2017</a:t>
            </a:r>
            <a:endParaRPr lang="es-ES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158896-38AF-44CA-AAE9-47FC8F37D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7" t="47027" r="52495" b="4993"/>
          <a:stretch/>
        </p:blipFill>
        <p:spPr>
          <a:xfrm>
            <a:off x="5063299" y="1496233"/>
            <a:ext cx="6782470" cy="4564381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01F94A-5832-2B4B-BDBC-D844DB0E9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/>
              <a:t>Copyright 2020 FAIR Institute, Inc.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3107C0D-6BD6-FA4B-8C0B-277B68408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4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83949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367" y="399557"/>
            <a:ext cx="8565175" cy="891283"/>
          </a:xfrm>
        </p:spPr>
        <p:txBody>
          <a:bodyPr lIns="0"/>
          <a:lstStyle/>
          <a:p>
            <a:r>
              <a:rPr lang="en-US" dirty="0"/>
              <a:t>BCP’s North Star for 2021</a:t>
            </a:r>
            <a:endParaRPr lang="es-ES" dirty="0"/>
          </a:p>
        </p:txBody>
      </p:sp>
      <p:pic>
        <p:nvPicPr>
          <p:cNvPr id="7" name="Imagen 6" descr="pi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86" y="1052132"/>
            <a:ext cx="8565175" cy="59158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303809" y="1380237"/>
            <a:ext cx="174438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70" b="1" i="1">
                <a:solidFill>
                  <a:schemeClr val="bg1"/>
                </a:solidFill>
                <a:latin typeface="Flexo"/>
                <a:cs typeface="Flexo"/>
              </a:rPr>
              <a:t>1. </a:t>
            </a:r>
            <a:r>
              <a:rPr lang="es-ES" sz="1170" b="1" i="1" err="1">
                <a:solidFill>
                  <a:schemeClr val="bg1"/>
                </a:solidFill>
                <a:latin typeface="Flexo"/>
                <a:cs typeface="Flexo"/>
              </a:rPr>
              <a:t>Our</a:t>
            </a:r>
            <a:r>
              <a:rPr lang="es-ES" sz="1170" b="1" i="1">
                <a:solidFill>
                  <a:schemeClr val="bg1"/>
                </a:solidFill>
                <a:latin typeface="Flexo"/>
                <a:cs typeface="Flexo"/>
              </a:rPr>
              <a:t> </a:t>
            </a:r>
            <a:r>
              <a:rPr lang="es-ES" sz="1170" b="1" i="1" err="1">
                <a:solidFill>
                  <a:schemeClr val="bg1"/>
                </a:solidFill>
                <a:latin typeface="Flexo"/>
                <a:cs typeface="Flexo"/>
              </a:rPr>
              <a:t>Purpose</a:t>
            </a:r>
            <a:r>
              <a:rPr lang="es-ES" sz="1170" b="1" i="1">
                <a:solidFill>
                  <a:schemeClr val="bg1"/>
                </a:solidFill>
                <a:latin typeface="Flexo"/>
                <a:cs typeface="Flexo"/>
              </a:rPr>
              <a:t> </a:t>
            </a:r>
          </a:p>
          <a:p>
            <a:pPr algn="ctr"/>
            <a:r>
              <a:rPr lang="es-ES" sz="990" i="1" err="1">
                <a:solidFill>
                  <a:schemeClr val="bg1"/>
                </a:solidFill>
                <a:latin typeface="Flexo"/>
                <a:cs typeface="Flexo"/>
              </a:rPr>
              <a:t>Transform</a:t>
            </a:r>
            <a:r>
              <a:rPr lang="es-ES" sz="990" i="1">
                <a:solidFill>
                  <a:schemeClr val="bg1"/>
                </a:solidFill>
                <a:latin typeface="Flexo"/>
                <a:cs typeface="Flexo"/>
              </a:rPr>
              <a:t> </a:t>
            </a:r>
            <a:r>
              <a:rPr lang="es-ES" sz="990" i="1" err="1">
                <a:solidFill>
                  <a:schemeClr val="bg1"/>
                </a:solidFill>
                <a:latin typeface="Flexo"/>
                <a:cs typeface="Flexo"/>
              </a:rPr>
              <a:t>plans</a:t>
            </a:r>
            <a:r>
              <a:rPr lang="es-ES" sz="990" i="1">
                <a:solidFill>
                  <a:schemeClr val="bg1"/>
                </a:solidFill>
                <a:latin typeface="Flexo"/>
                <a:cs typeface="Flexo"/>
              </a:rPr>
              <a:t> </a:t>
            </a:r>
            <a:r>
              <a:rPr lang="es-ES" sz="990" i="1" err="1">
                <a:solidFill>
                  <a:schemeClr val="bg1"/>
                </a:solidFill>
                <a:latin typeface="Flexo"/>
                <a:cs typeface="Flexo"/>
              </a:rPr>
              <a:t>into</a:t>
            </a:r>
            <a:r>
              <a:rPr lang="es-ES" sz="990" i="1">
                <a:solidFill>
                  <a:schemeClr val="bg1"/>
                </a:solidFill>
                <a:latin typeface="Flexo"/>
                <a:cs typeface="Flexo"/>
              </a:rPr>
              <a:t> </a:t>
            </a:r>
            <a:r>
              <a:rPr lang="es-ES" sz="990" i="1" err="1">
                <a:solidFill>
                  <a:schemeClr val="bg1"/>
                </a:solidFill>
                <a:latin typeface="Flexo"/>
                <a:cs typeface="Flexo"/>
              </a:rPr>
              <a:t>reality</a:t>
            </a:r>
            <a:endParaRPr lang="es-ES" sz="1170">
              <a:solidFill>
                <a:schemeClr val="bg1"/>
              </a:solidFill>
              <a:latin typeface="Flexo"/>
              <a:cs typeface="Flexo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740" y="2400260"/>
            <a:ext cx="105670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70" b="1" i="1" dirty="0">
                <a:solidFill>
                  <a:schemeClr val="bg1"/>
                </a:solidFill>
                <a:latin typeface="Flexo"/>
                <a:cs typeface="Flexo"/>
              </a:rPr>
              <a:t>2. </a:t>
            </a:r>
            <a:r>
              <a:rPr lang="es-ES" sz="1170" b="1" i="1" dirty="0" err="1">
                <a:solidFill>
                  <a:schemeClr val="bg1"/>
                </a:solidFill>
                <a:latin typeface="Flexo"/>
                <a:cs typeface="Flexo"/>
              </a:rPr>
              <a:t>Our</a:t>
            </a:r>
            <a:r>
              <a:rPr lang="es-ES" sz="1170" b="1" i="1" dirty="0">
                <a:solidFill>
                  <a:schemeClr val="bg1"/>
                </a:solidFill>
                <a:latin typeface="Flexo"/>
                <a:cs typeface="Flexo"/>
              </a:rPr>
              <a:t> </a:t>
            </a:r>
            <a:r>
              <a:rPr lang="es-ES" sz="1170" b="1" i="1" dirty="0" err="1">
                <a:solidFill>
                  <a:schemeClr val="bg1"/>
                </a:solidFill>
                <a:latin typeface="Flexo"/>
                <a:cs typeface="Flexo"/>
              </a:rPr>
              <a:t>Values</a:t>
            </a:r>
            <a:r>
              <a:rPr lang="es-ES" sz="1170" b="1" i="1" dirty="0">
                <a:solidFill>
                  <a:schemeClr val="bg1"/>
                </a:solidFill>
                <a:latin typeface="Flexo"/>
                <a:cs typeface="Flexo"/>
              </a:rPr>
              <a:t>:</a:t>
            </a:r>
            <a:endParaRPr lang="es-ES" sz="1170" dirty="0">
              <a:solidFill>
                <a:schemeClr val="bg1"/>
              </a:solidFill>
              <a:latin typeface="Flexo"/>
              <a:cs typeface="Flexo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82997" y="2788380"/>
            <a:ext cx="965329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90" i="1" dirty="0">
                <a:solidFill>
                  <a:schemeClr val="bg1"/>
                </a:solidFill>
                <a:latin typeface="Flexo"/>
                <a:cs typeface="Flexo"/>
              </a:rPr>
              <a:t>#LearnByDoing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079445" y="2986002"/>
            <a:ext cx="1231427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90" i="1" dirty="0">
                <a:solidFill>
                  <a:schemeClr val="bg1"/>
                </a:solidFill>
                <a:latin typeface="Flexo"/>
                <a:cs typeface="Flexo"/>
              </a:rPr>
              <a:t>#CustomerCentricity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560000" y="3183625"/>
            <a:ext cx="160172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90" i="1" dirty="0">
                <a:solidFill>
                  <a:schemeClr val="bg1"/>
                </a:solidFill>
                <a:latin typeface="Flexo"/>
                <a:cs typeface="Flexo"/>
              </a:rPr>
              <a:t>#Risk-Conscious&amp;Righteous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174596" y="3390145"/>
            <a:ext cx="946093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90" i="1" dirty="0">
                <a:solidFill>
                  <a:schemeClr val="bg1"/>
                </a:solidFill>
                <a:latin typeface="Flexo"/>
                <a:cs typeface="Flexo"/>
              </a:rPr>
              <a:t>#Collaboration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987608" y="3577060"/>
            <a:ext cx="933269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90" i="1" dirty="0">
                <a:solidFill>
                  <a:schemeClr val="bg1"/>
                </a:solidFill>
                <a:latin typeface="Flexo"/>
                <a:cs typeface="Flexo"/>
              </a:rPr>
              <a:t>#GiveYourBest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715993" y="3774682"/>
            <a:ext cx="1029449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90" i="1" dirty="0">
                <a:solidFill>
                  <a:schemeClr val="bg1"/>
                </a:solidFill>
                <a:latin typeface="Flexo"/>
                <a:cs typeface="Flexo"/>
              </a:rPr>
              <a:t>#BoostYourSkills</a:t>
            </a:r>
          </a:p>
        </p:txBody>
      </p:sp>
      <p:sp>
        <p:nvSpPr>
          <p:cNvPr id="16" name="CuadroTexto 15"/>
          <p:cNvSpPr txBox="1"/>
          <p:nvPr/>
        </p:nvSpPr>
        <p:spPr>
          <a:xfrm rot="17707487">
            <a:off x="2727891" y="3663039"/>
            <a:ext cx="2980303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70" b="1" i="1" dirty="0">
                <a:solidFill>
                  <a:srgbClr val="FF4F00"/>
                </a:solidFill>
                <a:latin typeface="Flexo"/>
                <a:cs typeface="Flexo"/>
              </a:rPr>
              <a:t>3. </a:t>
            </a:r>
            <a:r>
              <a:rPr lang="es-ES" sz="1170" b="1" i="1" dirty="0" err="1">
                <a:solidFill>
                  <a:srgbClr val="FF4F00"/>
                </a:solidFill>
                <a:latin typeface="Flexo"/>
                <a:cs typeface="Flexo"/>
              </a:rPr>
              <a:t>Our</a:t>
            </a:r>
            <a:r>
              <a:rPr lang="es-ES" sz="1170" b="1" i="1" dirty="0">
                <a:solidFill>
                  <a:srgbClr val="FF4F00"/>
                </a:solidFill>
                <a:latin typeface="Flexo"/>
                <a:cs typeface="Flexo"/>
              </a:rPr>
              <a:t> </a:t>
            </a:r>
            <a:r>
              <a:rPr lang="es-ES" sz="1170" b="1" i="1" dirty="0" err="1">
                <a:solidFill>
                  <a:srgbClr val="FF4F00"/>
                </a:solidFill>
                <a:latin typeface="Flexo"/>
                <a:cs typeface="Flexo"/>
              </a:rPr>
              <a:t>desires</a:t>
            </a:r>
            <a:r>
              <a:rPr lang="es-ES" sz="1170" b="1" i="1" dirty="0">
                <a:solidFill>
                  <a:srgbClr val="FF4F00"/>
                </a:solidFill>
                <a:latin typeface="Flexo"/>
                <a:cs typeface="Flexo"/>
              </a:rPr>
              <a:t> </a:t>
            </a:r>
            <a:r>
              <a:rPr lang="es-ES" sz="1170" i="1" dirty="0">
                <a:solidFill>
                  <a:srgbClr val="FF4F00"/>
                </a:solidFill>
                <a:latin typeface="Flexo"/>
                <a:cs typeface="Flexo"/>
              </a:rPr>
              <a:t>are </a:t>
            </a:r>
            <a:r>
              <a:rPr lang="es-ES" sz="1170" i="1" dirty="0" err="1">
                <a:solidFill>
                  <a:srgbClr val="FF4F00"/>
                </a:solidFill>
                <a:latin typeface="Flexo"/>
                <a:cs typeface="Flexo"/>
              </a:rPr>
              <a:t>to</a:t>
            </a:r>
            <a:r>
              <a:rPr lang="es-ES" sz="1170" i="1" dirty="0">
                <a:solidFill>
                  <a:srgbClr val="FF4F00"/>
                </a:solidFill>
                <a:latin typeface="Flexo"/>
                <a:cs typeface="Flexo"/>
              </a:rPr>
              <a:t> </a:t>
            </a:r>
            <a:r>
              <a:rPr lang="es-ES" sz="1170" i="1" dirty="0" err="1">
                <a:solidFill>
                  <a:srgbClr val="FF4F00"/>
                </a:solidFill>
                <a:latin typeface="Flexo"/>
                <a:cs typeface="Flexo"/>
              </a:rPr>
              <a:t>offer</a:t>
            </a:r>
            <a:r>
              <a:rPr lang="es-ES" sz="1170" i="1" dirty="0">
                <a:solidFill>
                  <a:srgbClr val="FF4F00"/>
                </a:solidFill>
                <a:latin typeface="Flexo"/>
                <a:cs typeface="Flexo"/>
              </a:rPr>
              <a:t> a </a:t>
            </a:r>
            <a:r>
              <a:rPr lang="es-ES" sz="1170" b="1" i="1" dirty="0">
                <a:solidFill>
                  <a:srgbClr val="FF4F00"/>
                </a:solidFill>
                <a:latin typeface="Flexo"/>
                <a:cs typeface="Flexo"/>
              </a:rPr>
              <a:t>WOW Experience</a:t>
            </a:r>
            <a:endParaRPr lang="es-ES" sz="1170" b="1" dirty="0">
              <a:solidFill>
                <a:srgbClr val="FF4F00"/>
              </a:solidFill>
              <a:latin typeface="Flexo"/>
              <a:cs typeface="Flexo"/>
            </a:endParaRPr>
          </a:p>
        </p:txBody>
      </p:sp>
      <p:sp>
        <p:nvSpPr>
          <p:cNvPr id="17" name="CuadroTexto 16"/>
          <p:cNvSpPr txBox="1"/>
          <p:nvPr/>
        </p:nvSpPr>
        <p:spPr>
          <a:xfrm rot="3883148">
            <a:off x="7076551" y="3676269"/>
            <a:ext cx="2045753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70" i="1" dirty="0" err="1">
                <a:solidFill>
                  <a:srgbClr val="72BF44"/>
                </a:solidFill>
                <a:latin typeface="Flexo"/>
                <a:cs typeface="Flexo"/>
              </a:rPr>
              <a:t>Achieving</a:t>
            </a:r>
            <a:r>
              <a:rPr lang="es-ES" sz="1170" i="1" dirty="0">
                <a:solidFill>
                  <a:srgbClr val="00488E"/>
                </a:solidFill>
                <a:latin typeface="Flexo"/>
                <a:cs typeface="Flexo"/>
              </a:rPr>
              <a:t> </a:t>
            </a:r>
            <a:r>
              <a:rPr lang="es-ES" sz="1170" b="1" i="1" dirty="0">
                <a:solidFill>
                  <a:srgbClr val="72BF44"/>
                </a:solidFill>
                <a:latin typeface="Flexo"/>
                <a:cs typeface="Flexo"/>
              </a:rPr>
              <a:t>WOW Management</a:t>
            </a:r>
            <a:endParaRPr lang="es-ES" sz="1170" b="1" dirty="0">
              <a:solidFill>
                <a:srgbClr val="72BF44"/>
              </a:solidFill>
              <a:latin typeface="Flexo"/>
              <a:cs typeface="Flexo"/>
            </a:endParaRPr>
          </a:p>
        </p:txBody>
      </p:sp>
      <p:sp>
        <p:nvSpPr>
          <p:cNvPr id="18" name="Rectángulo redondeado 23"/>
          <p:cNvSpPr/>
          <p:nvPr/>
        </p:nvSpPr>
        <p:spPr>
          <a:xfrm>
            <a:off x="5332986" y="2440286"/>
            <a:ext cx="1736086" cy="2630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20"/>
          </a:p>
        </p:txBody>
      </p:sp>
      <p:sp>
        <p:nvSpPr>
          <p:cNvPr id="19" name="CuadroTexto 18"/>
          <p:cNvSpPr txBox="1"/>
          <p:nvPr/>
        </p:nvSpPr>
        <p:spPr>
          <a:xfrm>
            <a:off x="5541388" y="2423643"/>
            <a:ext cx="1362874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70" b="1" i="1">
                <a:solidFill>
                  <a:srgbClr val="00B2D5"/>
                </a:solidFill>
                <a:latin typeface="Flexo"/>
                <a:cs typeface="Flexo"/>
              </a:rPr>
              <a:t>4. Key </a:t>
            </a:r>
            <a:r>
              <a:rPr lang="es-ES" sz="1170" b="1" i="1" err="1">
                <a:solidFill>
                  <a:srgbClr val="00B2D5"/>
                </a:solidFill>
                <a:latin typeface="Flexo"/>
                <a:cs typeface="Flexo"/>
              </a:rPr>
              <a:t>Objectives</a:t>
            </a:r>
            <a:endParaRPr lang="es-ES" sz="1170">
              <a:solidFill>
                <a:srgbClr val="00B2D5"/>
              </a:solidFill>
              <a:latin typeface="Flexo"/>
              <a:cs typeface="Flexo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454945" y="2836491"/>
            <a:ext cx="45910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160" b="1">
                <a:solidFill>
                  <a:schemeClr val="bg1"/>
                </a:solidFill>
                <a:latin typeface="Flexo"/>
                <a:cs typeface="Flexo"/>
              </a:rPr>
              <a:t>#1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181321" y="3168277"/>
            <a:ext cx="104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In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customer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experience</a:t>
            </a:r>
            <a:endParaRPr lang="es-ES" sz="900">
              <a:solidFill>
                <a:srgbClr val="FFFFFF"/>
              </a:solidFill>
              <a:latin typeface="Flexo"/>
              <a:cs typeface="Flexo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212743" y="2976327"/>
            <a:ext cx="834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Best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efficiency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ratio in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LatAm</a:t>
            </a:r>
            <a:endParaRPr lang="es-ES" sz="900">
              <a:solidFill>
                <a:srgbClr val="FFFFFF"/>
              </a:solidFill>
              <a:latin typeface="Flexo"/>
              <a:cs typeface="Flexo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797866" y="3625544"/>
            <a:ext cx="849913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70" b="1" i="1">
                <a:solidFill>
                  <a:srgbClr val="FFFFFF"/>
                </a:solidFill>
                <a:latin typeface="Flexo"/>
                <a:cs typeface="Flexo"/>
              </a:rPr>
              <a:t>5. </a:t>
            </a:r>
            <a:r>
              <a:rPr lang="es-ES" sz="1170" b="1" i="1" err="1">
                <a:solidFill>
                  <a:srgbClr val="FFFFFF"/>
                </a:solidFill>
                <a:latin typeface="Flexo"/>
                <a:cs typeface="Flexo"/>
              </a:rPr>
              <a:t>Results</a:t>
            </a:r>
            <a:endParaRPr lang="es-ES" sz="1170" b="1" i="1">
              <a:solidFill>
                <a:srgbClr val="FFFFFF"/>
              </a:solidFill>
              <a:latin typeface="Flexo"/>
              <a:cs typeface="Flexo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514843" y="4065406"/>
            <a:ext cx="94010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Cost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/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Income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ratio in </a:t>
            </a:r>
            <a:r>
              <a:rPr lang="es-ES" sz="1440" b="1" err="1">
                <a:solidFill>
                  <a:srgbClr val="FFFFFF"/>
                </a:solidFill>
                <a:latin typeface="Flexo"/>
                <a:cs typeface="Flexo"/>
              </a:rPr>
              <a:t>mid-thirties</a:t>
            </a:r>
            <a:endParaRPr lang="es-ES" sz="900" b="1">
              <a:solidFill>
                <a:srgbClr val="FFFFFF"/>
              </a:solidFill>
              <a:latin typeface="Flexo"/>
              <a:cs typeface="Flexo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491816" y="4085804"/>
            <a:ext cx="117117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20" b="1" err="1">
                <a:solidFill>
                  <a:srgbClr val="FFFFFF"/>
                </a:solidFill>
                <a:latin typeface="Flexo"/>
                <a:cs typeface="Flexo"/>
              </a:rPr>
              <a:t>Duplicate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cross-sell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for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all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customers</a:t>
            </a:r>
            <a:endParaRPr lang="es-ES" sz="900">
              <a:solidFill>
                <a:srgbClr val="FFFFFF"/>
              </a:solidFill>
              <a:latin typeface="Flexo"/>
              <a:cs typeface="Flexo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813606" y="4123415"/>
            <a:ext cx="835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Pre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approve</a:t>
            </a:r>
            <a:endParaRPr lang="es-ES" sz="900">
              <a:solidFill>
                <a:srgbClr val="FFFFFF"/>
              </a:solidFill>
              <a:latin typeface="Flexo"/>
              <a:cs typeface="Flexo"/>
            </a:endParaRPr>
          </a:p>
          <a:p>
            <a:pPr algn="ctr"/>
            <a:endParaRPr lang="es-ES" sz="900">
              <a:solidFill>
                <a:srgbClr val="FFFFFF"/>
              </a:solidFill>
              <a:latin typeface="Flexo"/>
              <a:cs typeface="Flexo"/>
            </a:endParaRPr>
          </a:p>
          <a:p>
            <a:pPr algn="ctr"/>
            <a:endParaRPr lang="es-ES" sz="900">
              <a:solidFill>
                <a:srgbClr val="FFFFFF"/>
              </a:solidFill>
              <a:latin typeface="Flexo"/>
              <a:cs typeface="Flexo"/>
            </a:endParaRPr>
          </a:p>
          <a:p>
            <a:pPr algn="ctr"/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of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EAP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852768" y="4228511"/>
            <a:ext cx="75565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160" b="1">
                <a:solidFill>
                  <a:schemeClr val="bg1"/>
                </a:solidFill>
                <a:latin typeface="Flexo"/>
                <a:cs typeface="Flexo"/>
              </a:rPr>
              <a:t>50%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296862" y="5011219"/>
            <a:ext cx="12438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900">
              <a:solidFill>
                <a:srgbClr val="FFFFFF"/>
              </a:solidFill>
              <a:latin typeface="Flexo"/>
              <a:cs typeface="Flexo"/>
            </a:endParaRPr>
          </a:p>
          <a:p>
            <a:pPr algn="ctr"/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in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employee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experience</a:t>
            </a:r>
            <a:endParaRPr lang="es-ES" sz="900">
              <a:solidFill>
                <a:srgbClr val="FFFFFF"/>
              </a:solidFill>
              <a:latin typeface="Flexo"/>
              <a:cs typeface="Flexo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841279" y="4869623"/>
            <a:ext cx="45910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160" b="1">
                <a:solidFill>
                  <a:schemeClr val="bg1"/>
                </a:solidFill>
                <a:latin typeface="Flexo"/>
                <a:cs typeface="Flexo"/>
              </a:rPr>
              <a:t>#1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729451" y="4831846"/>
            <a:ext cx="81496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160" b="1">
                <a:solidFill>
                  <a:schemeClr val="bg1"/>
                </a:solidFill>
                <a:latin typeface="Flexo"/>
                <a:cs typeface="Flexo"/>
              </a:rPr>
              <a:t>70% 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616249" y="4973441"/>
            <a:ext cx="10448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900">
              <a:solidFill>
                <a:srgbClr val="FFFFFF"/>
              </a:solidFill>
              <a:latin typeface="Flexo"/>
              <a:cs typeface="Flexo"/>
            </a:endParaRPr>
          </a:p>
          <a:p>
            <a:pPr algn="ctr"/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of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sales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served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900" err="1">
                <a:solidFill>
                  <a:srgbClr val="FFFFFF"/>
                </a:solidFill>
                <a:latin typeface="Flexo"/>
                <a:cs typeface="Flexo"/>
              </a:rPr>
              <a:t>digitally</a:t>
            </a:r>
            <a:r>
              <a:rPr lang="es-ES" sz="900">
                <a:solidFill>
                  <a:srgbClr val="FFFFFF"/>
                </a:solidFill>
                <a:latin typeface="Flexo"/>
                <a:cs typeface="Flexo"/>
              </a:rPr>
              <a:t> 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511730" y="5955952"/>
            <a:ext cx="1422185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70" i="1" dirty="0" err="1">
                <a:solidFill>
                  <a:srgbClr val="FF0073"/>
                </a:solidFill>
                <a:latin typeface="Flexo"/>
                <a:cs typeface="Flexo"/>
              </a:rPr>
              <a:t>With</a:t>
            </a:r>
            <a:r>
              <a:rPr lang="es-ES" sz="1170" i="1" dirty="0">
                <a:solidFill>
                  <a:srgbClr val="FF0073"/>
                </a:solidFill>
                <a:latin typeface="Flexo"/>
                <a:cs typeface="Flexo"/>
              </a:rPr>
              <a:t> a </a:t>
            </a:r>
            <a:r>
              <a:rPr lang="es-ES" sz="1170" b="1" i="1" dirty="0">
                <a:solidFill>
                  <a:srgbClr val="FF0073"/>
                </a:solidFill>
                <a:latin typeface="Flexo"/>
                <a:cs typeface="Flexo"/>
              </a:rPr>
              <a:t>WOW </a:t>
            </a:r>
            <a:r>
              <a:rPr lang="es-ES" sz="1170" b="1" i="1" dirty="0" err="1">
                <a:solidFill>
                  <a:srgbClr val="FF0073"/>
                </a:solidFill>
                <a:latin typeface="Flexo"/>
                <a:cs typeface="Flexo"/>
              </a:rPr>
              <a:t>Team</a:t>
            </a:r>
            <a:endParaRPr lang="es-ES" sz="1170" dirty="0">
              <a:solidFill>
                <a:srgbClr val="FF0073"/>
              </a:solidFill>
              <a:latin typeface="Flexo"/>
              <a:cs typeface="Flexo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625136C-4A63-4AB7-BF73-398AE6757B43}"/>
              </a:ext>
            </a:extLst>
          </p:cNvPr>
          <p:cNvSpPr/>
          <p:nvPr/>
        </p:nvSpPr>
        <p:spPr>
          <a:xfrm>
            <a:off x="6691357" y="4749018"/>
            <a:ext cx="1243840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900" dirty="0">
              <a:solidFill>
                <a:srgbClr val="FFFFFF"/>
              </a:solidFill>
              <a:latin typeface="Flexo"/>
              <a:cs typeface="Flexo"/>
            </a:endParaRPr>
          </a:p>
          <a:p>
            <a:pPr algn="ctr"/>
            <a:r>
              <a:rPr lang="es-ES" sz="1620" b="1" dirty="0">
                <a:solidFill>
                  <a:srgbClr val="FFFFFF"/>
                </a:solidFill>
                <a:latin typeface="Flexo"/>
                <a:cs typeface="Flexo"/>
              </a:rPr>
              <a:t>+++ </a:t>
            </a:r>
            <a:r>
              <a:rPr lang="es-ES" sz="1620" b="1" dirty="0" err="1">
                <a:solidFill>
                  <a:srgbClr val="FFFFFF"/>
                </a:solidFill>
                <a:latin typeface="Flexo"/>
                <a:cs typeface="Flexo"/>
              </a:rPr>
              <a:t>profit</a:t>
            </a:r>
            <a:r>
              <a:rPr lang="es-ES" sz="1620" b="1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900" dirty="0" err="1">
                <a:solidFill>
                  <a:srgbClr val="FFFFFF"/>
                </a:solidFill>
                <a:latin typeface="Flexo"/>
                <a:cs typeface="Flexo"/>
              </a:rPr>
              <a:t>growth</a:t>
            </a:r>
            <a:endParaRPr lang="es-ES" sz="900" dirty="0">
              <a:solidFill>
                <a:srgbClr val="FFFFFF"/>
              </a:solidFill>
              <a:latin typeface="Flexo"/>
              <a:cs typeface="Flexo"/>
            </a:endParaRPr>
          </a:p>
          <a:p>
            <a:pPr algn="ctr"/>
            <a:r>
              <a:rPr lang="es-ES" sz="900" dirty="0" err="1">
                <a:solidFill>
                  <a:srgbClr val="FFFFFF"/>
                </a:solidFill>
                <a:latin typeface="Flexo"/>
                <a:cs typeface="Flexo"/>
              </a:rPr>
              <a:t>Not</a:t>
            </a:r>
            <a:r>
              <a:rPr lang="es-ES" sz="900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900" dirty="0" err="1">
                <a:solidFill>
                  <a:srgbClr val="FFFFFF"/>
                </a:solidFill>
                <a:latin typeface="Flexo"/>
                <a:cs typeface="Flexo"/>
              </a:rPr>
              <a:t>disclosed</a:t>
            </a:r>
            <a:endParaRPr lang="es-ES" sz="900" dirty="0">
              <a:solidFill>
                <a:srgbClr val="FFFFFF"/>
              </a:solidFill>
              <a:latin typeface="Flexo"/>
              <a:cs typeface="Flexo"/>
            </a:endParaRPr>
          </a:p>
          <a:p>
            <a:pPr algn="ctr"/>
            <a:endParaRPr lang="es-ES" sz="900" dirty="0">
              <a:solidFill>
                <a:srgbClr val="FFFFFF"/>
              </a:solidFill>
              <a:latin typeface="Flexo"/>
              <a:cs typeface="Flexo"/>
            </a:endParaRPr>
          </a:p>
        </p:txBody>
      </p:sp>
      <p:sp>
        <p:nvSpPr>
          <p:cNvPr id="34" name="Footer Placeholder 2">
            <a:extLst>
              <a:ext uri="{FF2B5EF4-FFF2-40B4-BE49-F238E27FC236}">
                <a16:creationId xmlns:a16="http://schemas.microsoft.com/office/drawing/2014/main" id="{C0731DFE-4F83-A34E-B988-4AE1C4FE3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/>
              <a:t>Copyright 2020 FAIR Institute, Inc.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E83E99FA-712E-1844-A9A3-73A7D0532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21B8DD-CCB1-FE44-BBCE-B13A044F5D06}" type="slidenum">
              <a:rPr lang="en-US" sz="1000" b="1" smtClean="0"/>
              <a:pPr/>
              <a:t>5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9038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>
            <a:extLst>
              <a:ext uri="{FF2B5EF4-FFF2-40B4-BE49-F238E27FC236}">
                <a16:creationId xmlns:a16="http://schemas.microsoft.com/office/drawing/2014/main" id="{FCAD6E99-D91B-4457-B785-F3D99F6C9C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10" y="438680"/>
            <a:ext cx="3566046" cy="6733822"/>
          </a:xfrm>
          <a:prstGeom prst="rect">
            <a:avLst/>
          </a:prstGeom>
        </p:spPr>
      </p:pic>
      <p:graphicFrame>
        <p:nvGraphicFramePr>
          <p:cNvPr id="19" name="Objeto 18" hidden="1">
            <a:extLst>
              <a:ext uri="{FF2B5EF4-FFF2-40B4-BE49-F238E27FC236}">
                <a16:creationId xmlns:a16="http://schemas.microsoft.com/office/drawing/2014/main" id="{7CD1802F-6D4F-4283-922C-CA07ADC5B5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82905" y="1429"/>
          <a:ext cx="1428" cy="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19" name="Objeto 18" hidden="1">
                        <a:extLst>
                          <a:ext uri="{FF2B5EF4-FFF2-40B4-BE49-F238E27FC236}">
                            <a16:creationId xmlns:a16="http://schemas.microsoft.com/office/drawing/2014/main" id="{7CD1802F-6D4F-4283-922C-CA07ADC5B5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905" y="1429"/>
                        <a:ext cx="1428" cy="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Conector recto 55"/>
          <p:cNvCxnSpPr>
            <a:cxnSpLocks/>
          </p:cNvCxnSpPr>
          <p:nvPr/>
        </p:nvCxnSpPr>
        <p:spPr>
          <a:xfrm>
            <a:off x="3974822" y="1218453"/>
            <a:ext cx="189412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4172060" y="878949"/>
            <a:ext cx="1367554" cy="308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77739"/>
            <a:r>
              <a:rPr lang="es-ES" sz="1405" b="1" dirty="0">
                <a:solidFill>
                  <a:srgbClr val="002960"/>
                </a:solidFill>
                <a:latin typeface="Flexo"/>
                <a:cs typeface="Flexo"/>
              </a:rPr>
              <a:t>Digital </a:t>
            </a:r>
            <a:r>
              <a:rPr lang="es-ES" sz="1405" b="1" dirty="0" err="1">
                <a:solidFill>
                  <a:srgbClr val="002960"/>
                </a:solidFill>
                <a:latin typeface="Flexo"/>
                <a:cs typeface="Flexo"/>
              </a:rPr>
              <a:t>Journies</a:t>
            </a:r>
            <a:r>
              <a:rPr lang="es-ES" sz="1405" b="1" dirty="0">
                <a:solidFill>
                  <a:srgbClr val="002960"/>
                </a:solidFill>
                <a:latin typeface="Flexo"/>
                <a:cs typeface="Flexo"/>
              </a:rPr>
              <a:t> </a:t>
            </a:r>
          </a:p>
        </p:txBody>
      </p:sp>
      <p:sp>
        <p:nvSpPr>
          <p:cNvPr id="58" name="Rectángulo redondeado 57"/>
          <p:cNvSpPr/>
          <p:nvPr/>
        </p:nvSpPr>
        <p:spPr>
          <a:xfrm>
            <a:off x="1841359" y="873126"/>
            <a:ext cx="2143386" cy="906081"/>
          </a:xfrm>
          <a:prstGeom prst="roundRect">
            <a:avLst/>
          </a:prstGeom>
          <a:solidFill>
            <a:srgbClr val="00B2D5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39"/>
            <a:endParaRPr lang="es-ES" sz="1266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1934636" y="926711"/>
            <a:ext cx="1929048" cy="74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 defTabSz="877739">
              <a:buFont typeface="Wingdings" charset="2"/>
              <a:buChar char="§"/>
            </a:pP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Digital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labs</a:t>
            </a:r>
            <a:endParaRPr lang="es-ES" sz="844" dirty="0">
              <a:solidFill>
                <a:srgbClr val="FFFFFF"/>
              </a:solidFill>
              <a:latin typeface="Flexo"/>
              <a:cs typeface="Flexo"/>
            </a:endParaRPr>
          </a:p>
          <a:p>
            <a:pPr marL="120558" indent="-120558" defTabSz="877739">
              <a:buFont typeface="Wingdings" charset="2"/>
              <a:buChar char="§"/>
            </a:pP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Remote</a:t>
            </a: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Banking</a:t>
            </a: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for</a:t>
            </a: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Affluent</a:t>
            </a: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segment</a:t>
            </a:r>
            <a:endParaRPr lang="es-ES" sz="844" dirty="0">
              <a:solidFill>
                <a:srgbClr val="FFFFFF"/>
              </a:solidFill>
              <a:latin typeface="Flexo"/>
              <a:cs typeface="Flexo"/>
            </a:endParaRPr>
          </a:p>
          <a:p>
            <a:pPr marL="120558" indent="-120558" defTabSz="877739">
              <a:buFont typeface="Wingdings" charset="2"/>
              <a:buChar char="§"/>
            </a:pP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Digital Marketing</a:t>
            </a:r>
          </a:p>
          <a:p>
            <a:pPr marL="120558" indent="-120558" defTabSz="877739">
              <a:buFont typeface="Wingdings" charset="2"/>
              <a:buChar char="§"/>
            </a:pPr>
            <a:endParaRPr lang="es-ES" sz="844" dirty="0">
              <a:solidFill>
                <a:srgbClr val="FFFFFF"/>
              </a:solidFill>
              <a:latin typeface="Flexo"/>
              <a:cs typeface="Flexo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378054" y="885618"/>
            <a:ext cx="1929048" cy="52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7739"/>
            <a:r>
              <a:rPr lang="es-ES" sz="1405" b="1" dirty="0">
                <a:solidFill>
                  <a:srgbClr val="002960"/>
                </a:solidFill>
                <a:latin typeface="Flexo"/>
                <a:cs typeface="Flexo"/>
              </a:rPr>
              <a:t>Customer</a:t>
            </a:r>
          </a:p>
          <a:p>
            <a:pPr algn="ctr" defTabSz="877739"/>
            <a:r>
              <a:rPr lang="es-ES" sz="1405" b="1" dirty="0">
                <a:solidFill>
                  <a:srgbClr val="002960"/>
                </a:solidFill>
                <a:latin typeface="Flexo"/>
                <a:cs typeface="Flexo"/>
              </a:rPr>
              <a:t>Experience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8056882" y="1060026"/>
            <a:ext cx="2143387" cy="696600"/>
            <a:chOff x="6514940" y="901336"/>
            <a:chExt cx="2143387" cy="696600"/>
          </a:xfrm>
        </p:grpSpPr>
        <p:sp>
          <p:nvSpPr>
            <p:cNvPr id="44" name="Rectángulo redondeado 43"/>
            <p:cNvSpPr/>
            <p:nvPr/>
          </p:nvSpPr>
          <p:spPr>
            <a:xfrm>
              <a:off x="6514940" y="901336"/>
              <a:ext cx="2143387" cy="696600"/>
            </a:xfrm>
            <a:prstGeom prst="roundRect">
              <a:avLst/>
            </a:prstGeom>
            <a:solidFill>
              <a:srgbClr val="00488C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39"/>
              <a:endParaRPr lang="es-ES" sz="1266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6608217" y="954920"/>
              <a:ext cx="1929048" cy="48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558" indent="-120558" defTabSz="877739">
                <a:buFont typeface="Wingdings" charset="2"/>
                <a:buChar char="§"/>
              </a:pPr>
              <a:r>
                <a:rPr lang="es-ES" sz="844" dirty="0">
                  <a:solidFill>
                    <a:srgbClr val="FFFFFF"/>
                  </a:solidFill>
                  <a:latin typeface="Flexo"/>
                  <a:cs typeface="Flexo"/>
                </a:rPr>
                <a:t>Customer </a:t>
              </a:r>
              <a:r>
                <a:rPr lang="es-ES" sz="844" dirty="0" err="1">
                  <a:solidFill>
                    <a:srgbClr val="FFFFFF"/>
                  </a:solidFill>
                  <a:latin typeface="Flexo"/>
                  <a:cs typeface="Flexo"/>
                </a:rPr>
                <a:t>journies</a:t>
              </a:r>
              <a:endParaRPr lang="es-ES" sz="844" dirty="0">
                <a:solidFill>
                  <a:srgbClr val="FFFFFF"/>
                </a:solidFill>
                <a:latin typeface="Flexo"/>
                <a:cs typeface="Flexo"/>
              </a:endParaRPr>
            </a:p>
            <a:p>
              <a:pPr marL="120558" indent="-120558" defTabSz="877739">
                <a:buFont typeface="Wingdings" charset="2"/>
                <a:buChar char="§"/>
              </a:pPr>
              <a:r>
                <a:rPr lang="es-ES" sz="844" dirty="0" err="1">
                  <a:solidFill>
                    <a:srgbClr val="FFFFFF"/>
                  </a:solidFill>
                  <a:latin typeface="Flexo"/>
                  <a:cs typeface="Flexo"/>
                </a:rPr>
                <a:t>Customer</a:t>
              </a:r>
              <a:r>
                <a:rPr lang="es-ES" sz="844" dirty="0">
                  <a:solidFill>
                    <a:srgbClr val="FFFFFF"/>
                  </a:solidFill>
                  <a:latin typeface="Flexo"/>
                  <a:cs typeface="Flexo"/>
                </a:rPr>
                <a:t> </a:t>
              </a:r>
              <a:r>
                <a:rPr lang="es-ES" sz="844" dirty="0" err="1">
                  <a:solidFill>
                    <a:srgbClr val="FFFFFF"/>
                  </a:solidFill>
                  <a:latin typeface="Flexo"/>
                  <a:cs typeface="Flexo"/>
                </a:rPr>
                <a:t>experience</a:t>
              </a:r>
              <a:r>
                <a:rPr lang="es-ES" sz="844" dirty="0">
                  <a:solidFill>
                    <a:srgbClr val="FFFFFF"/>
                  </a:solidFill>
                  <a:latin typeface="Flexo"/>
                  <a:cs typeface="Flexo"/>
                </a:rPr>
                <a:t> in </a:t>
              </a:r>
              <a:r>
                <a:rPr lang="es-ES" sz="844" dirty="0" err="1">
                  <a:solidFill>
                    <a:srgbClr val="FFFFFF"/>
                  </a:solidFill>
                  <a:latin typeface="Flexo"/>
                  <a:cs typeface="Flexo"/>
                </a:rPr>
                <a:t>physical</a:t>
              </a:r>
              <a:r>
                <a:rPr lang="es-ES" sz="844" dirty="0">
                  <a:solidFill>
                    <a:srgbClr val="FFFFFF"/>
                  </a:solidFill>
                  <a:latin typeface="Flexo"/>
                  <a:cs typeface="Flexo"/>
                </a:rPr>
                <a:t> </a:t>
              </a:r>
              <a:r>
                <a:rPr lang="es-ES" sz="844" dirty="0" err="1">
                  <a:solidFill>
                    <a:srgbClr val="FFFFFF"/>
                  </a:solidFill>
                  <a:latin typeface="Flexo"/>
                  <a:cs typeface="Flexo"/>
                </a:rPr>
                <a:t>channels</a:t>
              </a:r>
              <a:endParaRPr lang="es-ES" sz="844" dirty="0">
                <a:solidFill>
                  <a:srgbClr val="FFFFFF"/>
                </a:solidFill>
                <a:latin typeface="Flexo"/>
                <a:cs typeface="Flexo"/>
              </a:endParaRPr>
            </a:p>
          </p:txBody>
        </p:sp>
      </p:grpSp>
      <p:cxnSp>
        <p:nvCxnSpPr>
          <p:cNvPr id="46" name="Conector recto 45"/>
          <p:cNvCxnSpPr>
            <a:cxnSpLocks/>
          </p:cNvCxnSpPr>
          <p:nvPr/>
        </p:nvCxnSpPr>
        <p:spPr>
          <a:xfrm>
            <a:off x="6459495" y="1414090"/>
            <a:ext cx="1569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3791860" y="1936144"/>
            <a:ext cx="0" cy="18425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ángulo redondeado 48"/>
          <p:cNvSpPr/>
          <p:nvPr/>
        </p:nvSpPr>
        <p:spPr>
          <a:xfrm>
            <a:off x="2666581" y="2120397"/>
            <a:ext cx="2210865" cy="571390"/>
          </a:xfrm>
          <a:prstGeom prst="roundRect">
            <a:avLst/>
          </a:prstGeom>
          <a:solidFill>
            <a:srgbClr val="00488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39"/>
            <a:endParaRPr lang="es-ES" sz="1266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761468" y="2173982"/>
            <a:ext cx="2036218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 defTabSz="877739">
              <a:buFont typeface="Wingdings" charset="2"/>
              <a:buChar char="§"/>
            </a:pP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Data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architecture</a:t>
            </a:r>
            <a:endParaRPr lang="es-ES" sz="844" dirty="0">
              <a:solidFill>
                <a:srgbClr val="FFFFFF"/>
              </a:solidFill>
              <a:latin typeface="Flexo"/>
              <a:cs typeface="Flexo"/>
            </a:endParaRPr>
          </a:p>
          <a:p>
            <a:pPr marL="120558" indent="-120558" defTabSz="877739">
              <a:buFont typeface="Wingdings" charset="2"/>
              <a:buChar char="§"/>
            </a:pP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Advanced</a:t>
            </a: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Analytics</a:t>
            </a:r>
            <a:endParaRPr lang="es-ES" sz="844" dirty="0">
              <a:solidFill>
                <a:srgbClr val="FFFFFF"/>
              </a:solidFill>
              <a:latin typeface="Flexo"/>
              <a:cs typeface="Flexo"/>
            </a:endParaRPr>
          </a:p>
          <a:p>
            <a:pPr marL="120558" indent="-120558" defTabSz="877739">
              <a:buFont typeface="Wingdings" charset="2"/>
              <a:buChar char="§"/>
            </a:pP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Big Data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labs</a:t>
            </a:r>
            <a:endParaRPr lang="es-ES" sz="844" dirty="0">
              <a:solidFill>
                <a:srgbClr val="FFFFFF"/>
              </a:solidFill>
              <a:latin typeface="Flexo"/>
              <a:cs typeface="Flexo"/>
            </a:endParaRPr>
          </a:p>
        </p:txBody>
      </p:sp>
      <p:cxnSp>
        <p:nvCxnSpPr>
          <p:cNvPr id="51" name="Conector recto 50"/>
          <p:cNvCxnSpPr/>
          <p:nvPr/>
        </p:nvCxnSpPr>
        <p:spPr>
          <a:xfrm>
            <a:off x="3791860" y="1936144"/>
            <a:ext cx="1821879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4009589" y="1628663"/>
            <a:ext cx="1571712" cy="308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77739"/>
            <a:r>
              <a:rPr lang="es-ES" sz="1405" b="1">
                <a:solidFill>
                  <a:srgbClr val="002960"/>
                </a:solidFill>
                <a:latin typeface="Flexo"/>
                <a:cs typeface="Flexo"/>
              </a:rPr>
              <a:t>Data &amp; </a:t>
            </a:r>
            <a:r>
              <a:rPr lang="es-ES" sz="1405" b="1" err="1">
                <a:solidFill>
                  <a:srgbClr val="002960"/>
                </a:solidFill>
                <a:latin typeface="Flexo"/>
                <a:cs typeface="Flexo"/>
              </a:rPr>
              <a:t>Analytics</a:t>
            </a:r>
            <a:endParaRPr lang="es-ES" sz="1405" b="1">
              <a:solidFill>
                <a:srgbClr val="002960"/>
              </a:solidFill>
              <a:latin typeface="Flexo"/>
              <a:cs typeface="Flexo"/>
            </a:endParaRPr>
          </a:p>
        </p:txBody>
      </p:sp>
      <p:cxnSp>
        <p:nvCxnSpPr>
          <p:cNvPr id="76" name="Conector recto 75"/>
          <p:cNvCxnSpPr>
            <a:cxnSpLocks/>
          </p:cNvCxnSpPr>
          <p:nvPr/>
        </p:nvCxnSpPr>
        <p:spPr>
          <a:xfrm flipV="1">
            <a:off x="3791861" y="1928049"/>
            <a:ext cx="1875462" cy="80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ángulo redondeado 36"/>
          <p:cNvSpPr/>
          <p:nvPr/>
        </p:nvSpPr>
        <p:spPr>
          <a:xfrm>
            <a:off x="7694331" y="2044533"/>
            <a:ext cx="2143387" cy="726878"/>
          </a:xfrm>
          <a:prstGeom prst="roundRect">
            <a:avLst>
              <a:gd name="adj" fmla="val 12552"/>
            </a:avLst>
          </a:prstGeom>
          <a:solidFill>
            <a:srgbClr val="00B2D5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39"/>
            <a:endParaRPr lang="es-ES" sz="12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787608" y="2098118"/>
            <a:ext cx="1929048" cy="611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 defTabSz="877739">
              <a:buFont typeface="Wingdings" charset="2"/>
              <a:buChar char="§"/>
            </a:pP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Next-gen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architecture</a:t>
            </a:r>
            <a:endParaRPr lang="es-ES" sz="844" dirty="0">
              <a:solidFill>
                <a:srgbClr val="FFFFFF"/>
              </a:solidFill>
              <a:latin typeface="Flexo"/>
              <a:cs typeface="Flexo"/>
            </a:endParaRPr>
          </a:p>
          <a:p>
            <a:pPr marL="120558" indent="-120558" defTabSz="877739">
              <a:buFont typeface="Wingdings" charset="2"/>
              <a:buChar char="§"/>
            </a:pP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IT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infrastructure</a:t>
            </a: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optimisation</a:t>
            </a:r>
            <a:endParaRPr lang="es-ES" sz="844" dirty="0">
              <a:solidFill>
                <a:srgbClr val="FFFFFF"/>
              </a:solidFill>
              <a:latin typeface="Flexo"/>
              <a:cs typeface="Flexo"/>
            </a:endParaRPr>
          </a:p>
          <a:p>
            <a:pPr marL="120558" indent="-120558" defTabSz="877739">
              <a:buFont typeface="Wingdings" charset="2"/>
              <a:buChar char="§"/>
            </a:pP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Cloud,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APIs</a:t>
            </a: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 and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Ecosystems</a:t>
            </a:r>
            <a:endParaRPr lang="es-ES" sz="844" dirty="0">
              <a:solidFill>
                <a:srgbClr val="FFFFFF"/>
              </a:solidFill>
              <a:latin typeface="Flexo"/>
              <a:cs typeface="Flexo"/>
            </a:endParaRPr>
          </a:p>
          <a:p>
            <a:pPr marL="120558" indent="-120558" defTabSz="877739">
              <a:buFont typeface="Wingdings" charset="2"/>
              <a:buChar char="§"/>
            </a:pPr>
            <a:r>
              <a:rPr lang="es-ES" sz="844" err="1">
                <a:solidFill>
                  <a:srgbClr val="FFFFFF"/>
                </a:solidFill>
                <a:latin typeface="Flexo"/>
                <a:cs typeface="Flexo"/>
              </a:rPr>
              <a:t>Efficiency</a:t>
            </a:r>
            <a:endParaRPr lang="es-ES" sz="844">
              <a:solidFill>
                <a:srgbClr val="FFFFFF"/>
              </a:solidFill>
              <a:latin typeface="Flexo"/>
              <a:cs typeface="Flexo"/>
            </a:endParaRPr>
          </a:p>
        </p:txBody>
      </p:sp>
      <p:cxnSp>
        <p:nvCxnSpPr>
          <p:cNvPr id="80" name="Conector recto 79"/>
          <p:cNvCxnSpPr>
            <a:cxnSpLocks/>
          </p:cNvCxnSpPr>
          <p:nvPr/>
        </p:nvCxnSpPr>
        <p:spPr>
          <a:xfrm>
            <a:off x="6533870" y="2652839"/>
            <a:ext cx="116046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7215181" y="2330434"/>
            <a:ext cx="333361" cy="308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77739"/>
            <a:r>
              <a:rPr lang="es-ES" sz="1405" b="1">
                <a:solidFill>
                  <a:srgbClr val="002960"/>
                </a:solidFill>
                <a:latin typeface="Flexo"/>
                <a:cs typeface="Flexo"/>
              </a:rPr>
              <a:t>IT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2666583" y="3045226"/>
            <a:ext cx="3000741" cy="1074344"/>
            <a:chOff x="1142582" y="2886536"/>
            <a:chExt cx="3000741" cy="1074344"/>
          </a:xfrm>
        </p:grpSpPr>
        <p:cxnSp>
          <p:nvCxnSpPr>
            <p:cNvPr id="61" name="Conector recto 60"/>
            <p:cNvCxnSpPr/>
            <p:nvPr/>
          </p:nvCxnSpPr>
          <p:spPr>
            <a:xfrm>
              <a:off x="1732013" y="3187195"/>
              <a:ext cx="0" cy="18425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2267860" y="3187195"/>
              <a:ext cx="1875463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/>
            <p:cNvSpPr txBox="1"/>
            <p:nvPr/>
          </p:nvSpPr>
          <p:spPr>
            <a:xfrm>
              <a:off x="1959015" y="2886536"/>
              <a:ext cx="1920398" cy="308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77739"/>
              <a:r>
                <a:rPr lang="es-ES" sz="1405" b="1">
                  <a:solidFill>
                    <a:srgbClr val="002960"/>
                  </a:solidFill>
                  <a:latin typeface="Flexo"/>
                  <a:cs typeface="Flexo"/>
                </a:rPr>
                <a:t>Culture &amp; </a:t>
              </a:r>
              <a:r>
                <a:rPr lang="es-ES" sz="1405" b="1" err="1">
                  <a:solidFill>
                    <a:srgbClr val="002960"/>
                  </a:solidFill>
                  <a:latin typeface="Flexo"/>
                  <a:cs typeface="Flexo"/>
                </a:rPr>
                <a:t>Leadership</a:t>
              </a:r>
              <a:endParaRPr lang="es-ES" sz="1405" b="1">
                <a:solidFill>
                  <a:srgbClr val="002960"/>
                </a:solidFill>
                <a:latin typeface="Flexo"/>
                <a:cs typeface="Flexo"/>
              </a:endParaRPr>
            </a:p>
          </p:txBody>
        </p:sp>
        <p:sp>
          <p:nvSpPr>
            <p:cNvPr id="65" name="Rectángulo redondeado 64"/>
            <p:cNvSpPr/>
            <p:nvPr/>
          </p:nvSpPr>
          <p:spPr>
            <a:xfrm>
              <a:off x="1142582" y="3371449"/>
              <a:ext cx="2210864" cy="589431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39"/>
              <a:endParaRPr lang="es-ES" sz="1266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1249751" y="3425033"/>
              <a:ext cx="2036217" cy="48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558" indent="-120558" defTabSz="877739">
                <a:buFont typeface="Wingdings" charset="2"/>
                <a:buChar char="§"/>
              </a:pPr>
              <a:r>
                <a:rPr lang="es-ES" sz="844" dirty="0">
                  <a:solidFill>
                    <a:srgbClr val="FFFFFF"/>
                  </a:solidFill>
                  <a:latin typeface="Flexo"/>
                  <a:cs typeface="Flexo"/>
                </a:rPr>
                <a:t>Change Management</a:t>
              </a:r>
            </a:p>
            <a:p>
              <a:pPr marL="120558" indent="-120558" defTabSz="877739">
                <a:buFont typeface="Wingdings" charset="2"/>
                <a:buChar char="§"/>
              </a:pPr>
              <a:r>
                <a:rPr lang="es-ES" sz="844" dirty="0" err="1">
                  <a:solidFill>
                    <a:srgbClr val="FFFFFF"/>
                  </a:solidFill>
                  <a:latin typeface="Flexo"/>
                  <a:cs typeface="Flexo"/>
                </a:rPr>
                <a:t>Talent</a:t>
              </a:r>
              <a:r>
                <a:rPr lang="es-ES" sz="844" dirty="0">
                  <a:solidFill>
                    <a:srgbClr val="FFFFFF"/>
                  </a:solidFill>
                  <a:latin typeface="Flexo"/>
                  <a:cs typeface="Flexo"/>
                </a:rPr>
                <a:t> </a:t>
              </a:r>
              <a:r>
                <a:rPr lang="es-ES" sz="844" dirty="0" err="1">
                  <a:solidFill>
                    <a:srgbClr val="FFFFFF"/>
                  </a:solidFill>
                  <a:latin typeface="Flexo"/>
                  <a:cs typeface="Flexo"/>
                </a:rPr>
                <a:t>strategy</a:t>
              </a:r>
              <a:endParaRPr lang="es-ES" sz="844" dirty="0">
                <a:solidFill>
                  <a:srgbClr val="FFFFFF"/>
                </a:solidFill>
                <a:latin typeface="Flexo"/>
                <a:cs typeface="Flexo"/>
              </a:endParaRPr>
            </a:p>
            <a:p>
              <a:pPr marL="120558" indent="-120558" defTabSz="877739">
                <a:buFont typeface="Wingdings" charset="2"/>
                <a:buChar char="§"/>
              </a:pP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Communication</a:t>
              </a:r>
              <a:endParaRPr lang="es-ES" sz="844">
                <a:solidFill>
                  <a:srgbClr val="FFFFFF"/>
                </a:solidFill>
                <a:latin typeface="Flexo"/>
                <a:cs typeface="Flexo"/>
              </a:endParaRPr>
            </a:p>
          </p:txBody>
        </p:sp>
        <p:cxnSp>
          <p:nvCxnSpPr>
            <p:cNvPr id="84" name="Conector recto 83"/>
            <p:cNvCxnSpPr/>
            <p:nvPr/>
          </p:nvCxnSpPr>
          <p:spPr>
            <a:xfrm>
              <a:off x="1732013" y="3187195"/>
              <a:ext cx="241131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Conector recto 87"/>
          <p:cNvCxnSpPr>
            <a:cxnSpLocks/>
          </p:cNvCxnSpPr>
          <p:nvPr/>
        </p:nvCxnSpPr>
        <p:spPr>
          <a:xfrm flipV="1">
            <a:off x="2689561" y="5138529"/>
            <a:ext cx="2137955" cy="2212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uadroTexto 88"/>
          <p:cNvSpPr txBox="1"/>
          <p:nvPr/>
        </p:nvSpPr>
        <p:spPr>
          <a:xfrm>
            <a:off x="2850315" y="4839144"/>
            <a:ext cx="1129605" cy="308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77739"/>
            <a:r>
              <a:rPr lang="es-ES" sz="1405" b="1">
                <a:solidFill>
                  <a:srgbClr val="002960"/>
                </a:solidFill>
                <a:latin typeface="Flexo"/>
                <a:cs typeface="Flexo"/>
              </a:rPr>
              <a:t>Digital </a:t>
            </a:r>
            <a:r>
              <a:rPr lang="es-ES" sz="1405" b="1" err="1">
                <a:solidFill>
                  <a:srgbClr val="002960"/>
                </a:solidFill>
                <a:latin typeface="Flexo"/>
                <a:cs typeface="Flexo"/>
              </a:rPr>
              <a:t>Risk</a:t>
            </a:r>
            <a:endParaRPr lang="es-ES" sz="1405" b="1">
              <a:solidFill>
                <a:srgbClr val="002960"/>
              </a:solidFill>
              <a:latin typeface="Flexo"/>
              <a:cs typeface="Flexo"/>
            </a:endParaRPr>
          </a:p>
        </p:txBody>
      </p:sp>
      <p:sp>
        <p:nvSpPr>
          <p:cNvPr id="90" name="Rectángulo redondeado 89"/>
          <p:cNvSpPr/>
          <p:nvPr/>
        </p:nvSpPr>
        <p:spPr>
          <a:xfrm>
            <a:off x="1738930" y="4356883"/>
            <a:ext cx="1915157" cy="428677"/>
          </a:xfrm>
          <a:prstGeom prst="roundRect">
            <a:avLst/>
          </a:prstGeom>
          <a:solidFill>
            <a:srgbClr val="00488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39"/>
            <a:endParaRPr lang="es-ES" sz="1266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1795365" y="4392427"/>
            <a:ext cx="1929049" cy="3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 defTabSz="877739">
              <a:buFont typeface="Wingdings" charset="2"/>
              <a:buChar char="§"/>
            </a:pP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Digital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Risk</a:t>
            </a: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capabilities</a:t>
            </a:r>
            <a:endParaRPr lang="es-ES" sz="844" dirty="0">
              <a:solidFill>
                <a:srgbClr val="FFFFFF"/>
              </a:solidFill>
              <a:latin typeface="Flexo"/>
              <a:cs typeface="Flexo"/>
            </a:endParaRPr>
          </a:p>
          <a:p>
            <a:pPr marL="120558" indent="-120558" defTabSz="877739">
              <a:buFont typeface="Wingdings" charset="2"/>
              <a:buChar char="§"/>
            </a:pP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Cybersecurity</a:t>
            </a:r>
            <a:r>
              <a:rPr lang="es-ES" sz="844" dirty="0">
                <a:solidFill>
                  <a:srgbClr val="FFFFFF"/>
                </a:solidFill>
                <a:latin typeface="Flexo"/>
                <a:cs typeface="Flexo"/>
              </a:rPr>
              <a:t> </a:t>
            </a:r>
            <a:r>
              <a:rPr lang="es-ES" sz="844" dirty="0" err="1">
                <a:solidFill>
                  <a:srgbClr val="FFFFFF"/>
                </a:solidFill>
                <a:latin typeface="Flexo"/>
                <a:cs typeface="Flexo"/>
              </a:rPr>
              <a:t>program</a:t>
            </a:r>
            <a:endParaRPr lang="es-ES" sz="844" dirty="0">
              <a:solidFill>
                <a:srgbClr val="FFFFFF"/>
              </a:solidFill>
              <a:latin typeface="Flexo"/>
              <a:cs typeface="Flexo"/>
            </a:endParaRPr>
          </a:p>
        </p:txBody>
      </p:sp>
      <p:cxnSp>
        <p:nvCxnSpPr>
          <p:cNvPr id="92" name="Conector recto 91"/>
          <p:cNvCxnSpPr/>
          <p:nvPr/>
        </p:nvCxnSpPr>
        <p:spPr>
          <a:xfrm>
            <a:off x="2695285" y="4785559"/>
            <a:ext cx="0" cy="3814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/>
          <p:cNvCxnSpPr>
            <a:cxnSpLocks/>
          </p:cNvCxnSpPr>
          <p:nvPr/>
        </p:nvCxnSpPr>
        <p:spPr>
          <a:xfrm flipV="1">
            <a:off x="6533870" y="4040843"/>
            <a:ext cx="2488782" cy="128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uadroTexto 94"/>
          <p:cNvSpPr txBox="1"/>
          <p:nvPr/>
        </p:nvSpPr>
        <p:spPr>
          <a:xfrm>
            <a:off x="7406403" y="3728288"/>
            <a:ext cx="1091133" cy="308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77739"/>
            <a:r>
              <a:rPr lang="es-ES" sz="1405" b="1">
                <a:solidFill>
                  <a:srgbClr val="002960"/>
                </a:solidFill>
                <a:latin typeface="Flexo"/>
                <a:cs typeface="Flexo"/>
              </a:rPr>
              <a:t>Digital </a:t>
            </a:r>
            <a:r>
              <a:rPr lang="es-ES" sz="1405" b="1" err="1">
                <a:solidFill>
                  <a:srgbClr val="002960"/>
                </a:solidFill>
                <a:latin typeface="Flexo"/>
                <a:cs typeface="Flexo"/>
              </a:rPr>
              <a:t>Ops</a:t>
            </a:r>
            <a:endParaRPr lang="es-ES" sz="1405" b="1">
              <a:solidFill>
                <a:srgbClr val="002960"/>
              </a:solidFill>
              <a:latin typeface="Flexo"/>
              <a:cs typeface="Flexo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7897374" y="3218686"/>
            <a:ext cx="2143387" cy="428677"/>
            <a:chOff x="6373373" y="3059994"/>
            <a:chExt cx="2143387" cy="428677"/>
          </a:xfrm>
        </p:grpSpPr>
        <p:sp>
          <p:nvSpPr>
            <p:cNvPr id="96" name="Rectángulo redondeado 95"/>
            <p:cNvSpPr/>
            <p:nvPr/>
          </p:nvSpPr>
          <p:spPr>
            <a:xfrm>
              <a:off x="6373373" y="3059994"/>
              <a:ext cx="2143387" cy="428677"/>
            </a:xfrm>
            <a:prstGeom prst="roundRect">
              <a:avLst/>
            </a:prstGeom>
            <a:solidFill>
              <a:srgbClr val="00488C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39"/>
              <a:endParaRPr lang="es-ES" sz="1266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CuadroTexto 96"/>
            <p:cNvSpPr txBox="1"/>
            <p:nvPr/>
          </p:nvSpPr>
          <p:spPr>
            <a:xfrm>
              <a:off x="6466650" y="3095539"/>
              <a:ext cx="1929048" cy="35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558" indent="-120558" defTabSz="877739">
                <a:buFont typeface="Wingdings" charset="2"/>
                <a:buChar char="§"/>
              </a:pP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Digitalisation</a:t>
              </a:r>
              <a:r>
                <a:rPr lang="es-ES" sz="844">
                  <a:solidFill>
                    <a:srgbClr val="FFFFFF"/>
                  </a:solidFill>
                  <a:latin typeface="Flexo"/>
                  <a:cs typeface="Flexo"/>
                </a:rPr>
                <a:t> and </a:t>
              </a: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automation</a:t>
              </a:r>
              <a:r>
                <a:rPr lang="es-ES" sz="844">
                  <a:solidFill>
                    <a:srgbClr val="FFFFFF"/>
                  </a:solidFill>
                  <a:latin typeface="Flexo"/>
                  <a:cs typeface="Flexo"/>
                </a:rPr>
                <a:t> </a:t>
              </a: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of</a:t>
              </a:r>
              <a:r>
                <a:rPr lang="es-ES" sz="844">
                  <a:solidFill>
                    <a:srgbClr val="FFFFFF"/>
                  </a:solidFill>
                  <a:latin typeface="Flexo"/>
                  <a:cs typeface="Flexo"/>
                </a:rPr>
                <a:t> </a:t>
              </a: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operating</a:t>
              </a:r>
              <a:r>
                <a:rPr lang="es-ES" sz="844">
                  <a:solidFill>
                    <a:srgbClr val="FFFFFF"/>
                  </a:solidFill>
                  <a:latin typeface="Flexo"/>
                  <a:cs typeface="Flexo"/>
                </a:rPr>
                <a:t> </a:t>
              </a: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processes</a:t>
              </a:r>
              <a:endParaRPr lang="es-ES" sz="844">
                <a:solidFill>
                  <a:srgbClr val="FFFFFF"/>
                </a:solidFill>
                <a:latin typeface="Flexo"/>
                <a:cs typeface="Flexo"/>
              </a:endParaRPr>
            </a:p>
          </p:txBody>
        </p:sp>
      </p:grpSp>
      <p:cxnSp>
        <p:nvCxnSpPr>
          <p:cNvPr id="98" name="Conector recto 97"/>
          <p:cNvCxnSpPr>
            <a:cxnSpLocks/>
          </p:cNvCxnSpPr>
          <p:nvPr/>
        </p:nvCxnSpPr>
        <p:spPr>
          <a:xfrm>
            <a:off x="9022651" y="3647364"/>
            <a:ext cx="0" cy="3998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/>
          <p:cNvCxnSpPr>
            <a:cxnSpLocks/>
          </p:cNvCxnSpPr>
          <p:nvPr/>
        </p:nvCxnSpPr>
        <p:spPr>
          <a:xfrm flipV="1">
            <a:off x="3242121" y="6424513"/>
            <a:ext cx="2060415" cy="31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CuadroTexto 100"/>
          <p:cNvSpPr txBox="1"/>
          <p:nvPr/>
        </p:nvSpPr>
        <p:spPr>
          <a:xfrm>
            <a:off x="3319113" y="5918692"/>
            <a:ext cx="1563082" cy="52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7739"/>
            <a:r>
              <a:rPr lang="es-ES" sz="1405" b="1" dirty="0" err="1">
                <a:solidFill>
                  <a:srgbClr val="002960"/>
                </a:solidFill>
                <a:latin typeface="Flexo"/>
                <a:cs typeface="Flexo"/>
              </a:rPr>
              <a:t>Distribution</a:t>
            </a:r>
            <a:r>
              <a:rPr lang="es-ES" sz="1405" b="1" dirty="0">
                <a:solidFill>
                  <a:srgbClr val="002960"/>
                </a:solidFill>
                <a:latin typeface="Flexo"/>
                <a:cs typeface="Flexo"/>
              </a:rPr>
              <a:t> </a:t>
            </a:r>
            <a:r>
              <a:rPr lang="es-ES" sz="1405" b="1" dirty="0" err="1">
                <a:solidFill>
                  <a:srgbClr val="002960"/>
                </a:solidFill>
                <a:latin typeface="Flexo"/>
                <a:cs typeface="Flexo"/>
              </a:rPr>
              <a:t>Model</a:t>
            </a:r>
            <a:endParaRPr lang="es-ES" sz="1405" b="1" dirty="0">
              <a:solidFill>
                <a:srgbClr val="002960"/>
              </a:solidFill>
              <a:latin typeface="Flexo"/>
              <a:cs typeface="Flexo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2347279" y="5445399"/>
            <a:ext cx="2022325" cy="428677"/>
            <a:chOff x="823279" y="5286708"/>
            <a:chExt cx="2022325" cy="428677"/>
          </a:xfrm>
        </p:grpSpPr>
        <p:sp>
          <p:nvSpPr>
            <p:cNvPr id="102" name="Rectángulo redondeado 101"/>
            <p:cNvSpPr/>
            <p:nvPr/>
          </p:nvSpPr>
          <p:spPr>
            <a:xfrm>
              <a:off x="823279" y="5286708"/>
              <a:ext cx="1968740" cy="42867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39"/>
              <a:endParaRPr lang="es-ES" sz="1266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CuadroTexto 102"/>
            <p:cNvSpPr txBox="1"/>
            <p:nvPr/>
          </p:nvSpPr>
          <p:spPr>
            <a:xfrm>
              <a:off x="916556" y="5322252"/>
              <a:ext cx="1929048" cy="35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558" indent="-120558" defTabSz="877739">
                <a:buFont typeface="Wingdings" charset="2"/>
                <a:buChar char="§"/>
              </a:pP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Distribution</a:t>
              </a:r>
              <a:r>
                <a:rPr lang="es-ES" sz="844">
                  <a:solidFill>
                    <a:srgbClr val="FFFFFF"/>
                  </a:solidFill>
                  <a:latin typeface="Flexo"/>
                  <a:cs typeface="Flexo"/>
                </a:rPr>
                <a:t> </a:t>
              </a: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model</a:t>
              </a:r>
              <a:r>
                <a:rPr lang="es-ES" sz="844">
                  <a:solidFill>
                    <a:srgbClr val="FFFFFF"/>
                  </a:solidFill>
                  <a:latin typeface="Flexo"/>
                  <a:cs typeface="Flexo"/>
                </a:rPr>
                <a:t> </a:t>
              </a: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transformation</a:t>
              </a:r>
              <a:endParaRPr lang="es-ES" sz="844">
                <a:solidFill>
                  <a:srgbClr val="FFFFFF"/>
                </a:solidFill>
                <a:latin typeface="Flexo"/>
                <a:cs typeface="Flexo"/>
              </a:endParaRPr>
            </a:p>
          </p:txBody>
        </p:sp>
      </p:grpSp>
      <p:cxnSp>
        <p:nvCxnSpPr>
          <p:cNvPr id="104" name="Conector recto 103"/>
          <p:cNvCxnSpPr>
            <a:cxnSpLocks/>
          </p:cNvCxnSpPr>
          <p:nvPr/>
        </p:nvCxnSpPr>
        <p:spPr>
          <a:xfrm>
            <a:off x="3247845" y="5874076"/>
            <a:ext cx="0" cy="5599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Agrupar 8"/>
          <p:cNvGrpSpPr/>
          <p:nvPr/>
        </p:nvGrpSpPr>
        <p:grpSpPr>
          <a:xfrm>
            <a:off x="6899771" y="4663538"/>
            <a:ext cx="3371868" cy="970849"/>
            <a:chOff x="5375770" y="4447109"/>
            <a:chExt cx="3371868" cy="970849"/>
          </a:xfrm>
        </p:grpSpPr>
        <p:cxnSp>
          <p:nvCxnSpPr>
            <p:cNvPr id="106" name="Conector recto 105"/>
            <p:cNvCxnSpPr/>
            <p:nvPr/>
          </p:nvCxnSpPr>
          <p:spPr>
            <a:xfrm>
              <a:off x="5375770" y="5411633"/>
              <a:ext cx="235375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CuadroTexto 106"/>
            <p:cNvSpPr txBox="1"/>
            <p:nvPr/>
          </p:nvSpPr>
          <p:spPr>
            <a:xfrm>
              <a:off x="6443497" y="5036540"/>
              <a:ext cx="1170513" cy="308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77739"/>
              <a:r>
                <a:rPr lang="es-ES" sz="1405" b="1" err="1">
                  <a:solidFill>
                    <a:srgbClr val="002960"/>
                  </a:solidFill>
                  <a:latin typeface="Flexo"/>
                  <a:cs typeface="Flexo"/>
                </a:rPr>
                <a:t>Governance</a:t>
              </a:r>
              <a:endParaRPr lang="es-ES" sz="1405" b="1">
                <a:solidFill>
                  <a:srgbClr val="002960"/>
                </a:solidFill>
                <a:latin typeface="Flexo"/>
                <a:cs typeface="Flexo"/>
              </a:endParaRPr>
            </a:p>
          </p:txBody>
        </p:sp>
        <p:sp>
          <p:nvSpPr>
            <p:cNvPr id="108" name="Rectángulo redondeado 107"/>
            <p:cNvSpPr/>
            <p:nvPr/>
          </p:nvSpPr>
          <p:spPr>
            <a:xfrm>
              <a:off x="6604251" y="4447109"/>
              <a:ext cx="2143387" cy="42867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39"/>
              <a:endParaRPr lang="es-ES" sz="1266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CuadroTexto 108"/>
            <p:cNvSpPr txBox="1"/>
            <p:nvPr/>
          </p:nvSpPr>
          <p:spPr>
            <a:xfrm>
              <a:off x="6622109" y="4492576"/>
              <a:ext cx="1929048" cy="22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558" indent="-120558" defTabSz="877739">
                <a:buFont typeface="Wingdings" charset="2"/>
                <a:buChar char="§"/>
              </a:pP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Capex</a:t>
              </a:r>
              <a:r>
                <a:rPr lang="es-ES" sz="844">
                  <a:solidFill>
                    <a:srgbClr val="FFFFFF"/>
                  </a:solidFill>
                  <a:latin typeface="Flexo"/>
                  <a:cs typeface="Flexo"/>
                </a:rPr>
                <a:t> and </a:t>
              </a: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Opex</a:t>
              </a:r>
              <a:r>
                <a:rPr lang="es-ES" sz="844">
                  <a:solidFill>
                    <a:srgbClr val="FFFFFF"/>
                  </a:solidFill>
                  <a:latin typeface="Flexo"/>
                  <a:cs typeface="Flexo"/>
                </a:rPr>
                <a:t> </a:t>
              </a:r>
              <a:r>
                <a:rPr lang="es-ES" sz="844" err="1">
                  <a:solidFill>
                    <a:srgbClr val="FFFFFF"/>
                  </a:solidFill>
                  <a:latin typeface="Flexo"/>
                  <a:cs typeface="Flexo"/>
                </a:rPr>
                <a:t>governance</a:t>
              </a:r>
              <a:endParaRPr lang="es-ES" sz="844">
                <a:solidFill>
                  <a:srgbClr val="FFFFFF"/>
                </a:solidFill>
                <a:latin typeface="Flexo"/>
                <a:cs typeface="Flexo"/>
              </a:endParaRPr>
            </a:p>
          </p:txBody>
        </p:sp>
        <p:cxnSp>
          <p:nvCxnSpPr>
            <p:cNvPr id="110" name="Conector recto 109"/>
            <p:cNvCxnSpPr/>
            <p:nvPr/>
          </p:nvCxnSpPr>
          <p:spPr>
            <a:xfrm>
              <a:off x="7729529" y="4875786"/>
              <a:ext cx="0" cy="5421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8CF17C5C-B412-4101-B58E-D07D71738571}"/>
              </a:ext>
            </a:extLst>
          </p:cNvPr>
          <p:cNvCxnSpPr>
            <a:cxnSpLocks/>
          </p:cNvCxnSpPr>
          <p:nvPr/>
        </p:nvCxnSpPr>
        <p:spPr>
          <a:xfrm>
            <a:off x="6635813" y="6695599"/>
            <a:ext cx="27248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2F77AB97-E0B4-4A16-92EB-39477D54BAD5}"/>
              </a:ext>
            </a:extLst>
          </p:cNvPr>
          <p:cNvSpPr txBox="1"/>
          <p:nvPr/>
        </p:nvSpPr>
        <p:spPr>
          <a:xfrm>
            <a:off x="8074668" y="6389653"/>
            <a:ext cx="1298625" cy="308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77739"/>
            <a:r>
              <a:rPr lang="es-ES" sz="1405" b="1">
                <a:solidFill>
                  <a:srgbClr val="002960"/>
                </a:solidFill>
                <a:latin typeface="Flexo"/>
                <a:cs typeface="Flexo"/>
              </a:rPr>
              <a:t>Agile @ </a:t>
            </a:r>
            <a:r>
              <a:rPr lang="es-ES" sz="1405" b="1" err="1">
                <a:solidFill>
                  <a:srgbClr val="002960"/>
                </a:solidFill>
                <a:latin typeface="Flexo"/>
                <a:cs typeface="Flexo"/>
              </a:rPr>
              <a:t>Scale</a:t>
            </a:r>
            <a:endParaRPr lang="es-ES" sz="1405" b="1">
              <a:solidFill>
                <a:srgbClr val="002960"/>
              </a:solidFill>
              <a:latin typeface="Flexo"/>
              <a:cs typeface="Flexo"/>
            </a:endParaRPr>
          </a:p>
        </p:txBody>
      </p:sp>
      <p:sp>
        <p:nvSpPr>
          <p:cNvPr id="114" name="Rectángulo redondeado 107">
            <a:extLst>
              <a:ext uri="{FF2B5EF4-FFF2-40B4-BE49-F238E27FC236}">
                <a16:creationId xmlns:a16="http://schemas.microsoft.com/office/drawing/2014/main" id="{B637E9E2-B8B4-4428-A2D7-B18F56B40BE1}"/>
              </a:ext>
            </a:extLst>
          </p:cNvPr>
          <p:cNvSpPr/>
          <p:nvPr/>
        </p:nvSpPr>
        <p:spPr>
          <a:xfrm>
            <a:off x="8235421" y="5731075"/>
            <a:ext cx="2143386" cy="428677"/>
          </a:xfrm>
          <a:prstGeom prst="roundRect">
            <a:avLst/>
          </a:prstGeom>
          <a:solidFill>
            <a:srgbClr val="00488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7739"/>
            <a:endParaRPr lang="es-ES" sz="1266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CE1B2989-3FBE-475F-9E35-07031498829B}"/>
              </a:ext>
            </a:extLst>
          </p:cNvPr>
          <p:cNvSpPr txBox="1"/>
          <p:nvPr/>
        </p:nvSpPr>
        <p:spPr>
          <a:xfrm>
            <a:off x="8328697" y="5838245"/>
            <a:ext cx="1929048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 defTabSz="877739">
              <a:buFont typeface="Wingdings" charset="2"/>
              <a:buChar char="§"/>
            </a:pPr>
            <a:r>
              <a:rPr lang="es-ES" sz="844">
                <a:solidFill>
                  <a:srgbClr val="FFFFFF"/>
                </a:solidFill>
                <a:latin typeface="Flexo"/>
                <a:cs typeface="Flexo"/>
              </a:rPr>
              <a:t>Agile </a:t>
            </a:r>
            <a:r>
              <a:rPr lang="es-ES" sz="844" err="1">
                <a:solidFill>
                  <a:srgbClr val="FFFFFF"/>
                </a:solidFill>
                <a:latin typeface="Flexo"/>
                <a:cs typeface="Flexo"/>
              </a:rPr>
              <a:t>organisation</a:t>
            </a:r>
            <a:endParaRPr lang="es-ES" sz="844">
              <a:solidFill>
                <a:srgbClr val="FFFFFF"/>
              </a:solidFill>
              <a:latin typeface="Flexo"/>
              <a:cs typeface="Flexo"/>
            </a:endParaRPr>
          </a:p>
        </p:txBody>
      </p: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72148856-F883-4BCE-B343-1E30B4250489}"/>
              </a:ext>
            </a:extLst>
          </p:cNvPr>
          <p:cNvCxnSpPr>
            <a:cxnSpLocks/>
          </p:cNvCxnSpPr>
          <p:nvPr/>
        </p:nvCxnSpPr>
        <p:spPr>
          <a:xfrm>
            <a:off x="9360698" y="6153428"/>
            <a:ext cx="0" cy="5421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ítulo 1">
            <a:extLst>
              <a:ext uri="{FF2B5EF4-FFF2-40B4-BE49-F238E27FC236}">
                <a16:creationId xmlns:a16="http://schemas.microsoft.com/office/drawing/2014/main" id="{08FFC160-5FD4-4D76-A21C-D30CEF347028}"/>
              </a:ext>
            </a:extLst>
          </p:cNvPr>
          <p:cNvSpPr txBox="1">
            <a:spLocks/>
          </p:cNvSpPr>
          <p:nvPr/>
        </p:nvSpPr>
        <p:spPr>
          <a:xfrm>
            <a:off x="945329" y="188969"/>
            <a:ext cx="8149357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PE" sz="2000" b="0" i="0" kern="1200" dirty="0">
                <a:solidFill>
                  <a:srgbClr val="FF4F00"/>
                </a:solidFill>
                <a:latin typeface="Flexo" pitchFamily="50" charset="0"/>
                <a:ea typeface="+mn-ea"/>
                <a:cs typeface="Flexo" pitchFamily="50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352"/>
            <a:r>
              <a:rPr lang="en-US" sz="3100" b="1" i="1" kern="0" dirty="0">
                <a:solidFill>
                  <a:srgbClr val="002960"/>
                </a:solidFill>
                <a:latin typeface="Flexo"/>
                <a:cs typeface="+mj-cs"/>
              </a:rPr>
              <a:t>BCP’s Transformation Program</a:t>
            </a:r>
            <a:endParaRPr lang="en-US" sz="1800" dirty="0">
              <a:solidFill>
                <a:srgbClr val="002960"/>
              </a:solidFill>
            </a:endParaRPr>
          </a:p>
        </p:txBody>
      </p:sp>
      <p:sp>
        <p:nvSpPr>
          <p:cNvPr id="60" name="Footer Placeholder 2">
            <a:extLst>
              <a:ext uri="{FF2B5EF4-FFF2-40B4-BE49-F238E27FC236}">
                <a16:creationId xmlns:a16="http://schemas.microsoft.com/office/drawing/2014/main" id="{0B7E4479-5BD5-5446-A8FB-1E4309D504D9}"/>
              </a:ext>
            </a:extLst>
          </p:cNvPr>
          <p:cNvSpPr txBox="1">
            <a:spLocks/>
          </p:cNvSpPr>
          <p:nvPr/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Montserrat" pitchFamily="2" charset="77"/>
              </a:rPr>
              <a:t>Copyright 2020 FAIR Institute, Inc.</a:t>
            </a:r>
          </a:p>
        </p:txBody>
      </p: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226B27B6-6434-5444-8B5F-B285EABD3A6B}"/>
              </a:ext>
            </a:extLst>
          </p:cNvPr>
          <p:cNvSpPr txBox="1">
            <a:spLocks/>
          </p:cNvSpPr>
          <p:nvPr/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21B8DD-CCB1-FE44-BBCE-B13A044F5D06}" type="slidenum">
              <a:rPr lang="en-US" sz="1000" b="1" smtClean="0">
                <a:solidFill>
                  <a:schemeClr val="tx1"/>
                </a:solidFill>
                <a:latin typeface="Montserrat" pitchFamily="2" charset="77"/>
              </a:rPr>
              <a:pPr/>
              <a:t>6</a:t>
            </a:fld>
            <a:endParaRPr lang="en-US" sz="1000" b="1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767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199896E-2828-4FDC-A35C-20AE1DF4F95A}"/>
              </a:ext>
            </a:extLst>
          </p:cNvPr>
          <p:cNvSpPr/>
          <p:nvPr/>
        </p:nvSpPr>
        <p:spPr>
          <a:xfrm>
            <a:off x="529263" y="379456"/>
            <a:ext cx="8692412" cy="745731"/>
          </a:xfrm>
          <a:prstGeom prst="rect">
            <a:avLst/>
          </a:prstGeom>
        </p:spPr>
        <p:txBody>
          <a:bodyPr wrap="none" lIns="80280" tIns="40139" rIns="80280" bIns="40139">
            <a:spAutoFit/>
          </a:bodyPr>
          <a:lstStyle/>
          <a:p>
            <a:pPr defTabSz="509895"/>
            <a:r>
              <a:rPr lang="es-PE" sz="4319" b="1" i="1" dirty="0" err="1">
                <a:solidFill>
                  <a:srgbClr val="002D74"/>
                </a:solidFill>
                <a:latin typeface="Flexo" pitchFamily="50" charset="0"/>
              </a:rPr>
              <a:t>Why</a:t>
            </a:r>
            <a:r>
              <a:rPr lang="es-PE" sz="4319" b="1" i="1" dirty="0">
                <a:solidFill>
                  <a:srgbClr val="002D74"/>
                </a:solidFill>
                <a:latin typeface="Flexo" pitchFamily="50" charset="0"/>
              </a:rPr>
              <a:t> </a:t>
            </a:r>
            <a:r>
              <a:rPr lang="es-PE" sz="4319" b="1" i="1" dirty="0" err="1">
                <a:solidFill>
                  <a:srgbClr val="002D74"/>
                </a:solidFill>
                <a:latin typeface="Flexo" pitchFamily="50" charset="0"/>
              </a:rPr>
              <a:t>transform</a:t>
            </a:r>
            <a:r>
              <a:rPr lang="es-PE" sz="4319" b="1" i="1" dirty="0">
                <a:solidFill>
                  <a:srgbClr val="002D74"/>
                </a:solidFill>
                <a:latin typeface="Flexo" pitchFamily="50" charset="0"/>
              </a:rPr>
              <a:t> </a:t>
            </a:r>
            <a:r>
              <a:rPr lang="es-PE" sz="4319" b="1" i="1" dirty="0" err="1">
                <a:solidFill>
                  <a:srgbClr val="002D74"/>
                </a:solidFill>
                <a:latin typeface="Flexo" pitchFamily="50" charset="0"/>
              </a:rPr>
              <a:t>risk</a:t>
            </a:r>
            <a:r>
              <a:rPr lang="es-PE" sz="4319" b="1" i="1" dirty="0">
                <a:solidFill>
                  <a:srgbClr val="002D74"/>
                </a:solidFill>
                <a:latin typeface="Flexo" pitchFamily="50" charset="0"/>
              </a:rPr>
              <a:t> </a:t>
            </a:r>
            <a:r>
              <a:rPr lang="es-PE" sz="4319" b="1" i="1" dirty="0" err="1">
                <a:solidFill>
                  <a:srgbClr val="002D74"/>
                </a:solidFill>
                <a:latin typeface="Flexo" pitchFamily="50" charset="0"/>
              </a:rPr>
              <a:t>management</a:t>
            </a:r>
            <a:r>
              <a:rPr lang="es-PE" sz="4319" b="1" i="1" dirty="0">
                <a:solidFill>
                  <a:srgbClr val="002D74"/>
                </a:solidFill>
                <a:latin typeface="Flexo" pitchFamily="50" charset="0"/>
              </a:rPr>
              <a:t>?</a:t>
            </a:r>
            <a:endParaRPr lang="es-ES" sz="4319" b="1" i="1" dirty="0">
              <a:solidFill>
                <a:srgbClr val="002D74"/>
              </a:solidFill>
              <a:latin typeface="Flexo" pitchFamily="50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E10F4A7-C107-473B-8A3D-05790BBCB542}"/>
              </a:ext>
            </a:extLst>
          </p:cNvPr>
          <p:cNvSpPr/>
          <p:nvPr/>
        </p:nvSpPr>
        <p:spPr>
          <a:xfrm>
            <a:off x="1908077" y="2260088"/>
            <a:ext cx="8126877" cy="21083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9895"/>
            <a:r>
              <a:rPr lang="es-PE" sz="4319" b="1" i="1" dirty="0">
                <a:solidFill>
                  <a:srgbClr val="002D74"/>
                </a:solidFill>
                <a:latin typeface="Flexo" pitchFamily="50" charset="0"/>
              </a:rPr>
              <a:t>Transform plans into reality</a:t>
            </a:r>
          </a:p>
          <a:p>
            <a:pPr algn="ctr" defTabSz="509895"/>
            <a:endParaRPr lang="es-PE" sz="4319" b="1" i="1" dirty="0">
              <a:solidFill>
                <a:srgbClr val="002D74"/>
              </a:solidFill>
              <a:latin typeface="Flexo" pitchFamily="50" charset="0"/>
            </a:endParaRPr>
          </a:p>
          <a:p>
            <a:pPr algn="ctr" defTabSz="509895"/>
            <a:r>
              <a:rPr lang="es-PE" sz="4319" b="1" i="1" dirty="0">
                <a:solidFill>
                  <a:srgbClr val="002D74"/>
                </a:solidFill>
                <a:latin typeface="Flexo" pitchFamily="50" charset="0"/>
              </a:rPr>
              <a:t>for more people</a:t>
            </a:r>
          </a:p>
          <a:p>
            <a:pPr algn="ctr" defTabSz="509895"/>
            <a:endParaRPr lang="es-PE" sz="4319" b="1" i="1" dirty="0">
              <a:solidFill>
                <a:srgbClr val="002D74"/>
              </a:solidFill>
              <a:latin typeface="Flexo" pitchFamily="50" charset="0"/>
            </a:endParaRPr>
          </a:p>
          <a:p>
            <a:pPr algn="ctr" defTabSz="509895"/>
            <a:r>
              <a:rPr lang="es-PE" sz="4319" b="1" i="1" dirty="0">
                <a:solidFill>
                  <a:srgbClr val="002D74"/>
                </a:solidFill>
                <a:latin typeface="Flexo" pitchFamily="50" charset="0"/>
              </a:rPr>
              <a:t>and </a:t>
            </a:r>
            <a:r>
              <a:rPr lang="es-PE" sz="4319" b="1" i="1" dirty="0" err="1">
                <a:solidFill>
                  <a:srgbClr val="002D74"/>
                </a:solidFill>
                <a:latin typeface="Flexo" pitchFamily="50" charset="0"/>
              </a:rPr>
              <a:t>many</a:t>
            </a:r>
            <a:r>
              <a:rPr lang="es-PE" sz="4319" b="1" i="1" dirty="0">
                <a:solidFill>
                  <a:srgbClr val="002D74"/>
                </a:solidFill>
                <a:latin typeface="Flexo" pitchFamily="50" charset="0"/>
              </a:rPr>
              <a:t> </a:t>
            </a:r>
            <a:r>
              <a:rPr lang="es-PE" sz="4319" b="1" i="1" dirty="0" err="1">
                <a:solidFill>
                  <a:srgbClr val="002D74"/>
                </a:solidFill>
                <a:latin typeface="Flexo" pitchFamily="50" charset="0"/>
              </a:rPr>
              <a:t>generations</a:t>
            </a:r>
            <a:r>
              <a:rPr lang="es-PE" sz="4319" b="1" i="1" dirty="0">
                <a:solidFill>
                  <a:srgbClr val="002D74"/>
                </a:solidFill>
                <a:latin typeface="Flexo" pitchFamily="50" charset="0"/>
              </a:rPr>
              <a:t> </a:t>
            </a:r>
            <a:r>
              <a:rPr lang="es-PE" sz="4319" b="1" i="1" dirty="0" err="1">
                <a:solidFill>
                  <a:srgbClr val="002D74"/>
                </a:solidFill>
                <a:latin typeface="Flexo" pitchFamily="50" charset="0"/>
              </a:rPr>
              <a:t>to</a:t>
            </a:r>
            <a:r>
              <a:rPr lang="es-PE" sz="4319" b="1" i="1" dirty="0">
                <a:solidFill>
                  <a:srgbClr val="002D74"/>
                </a:solidFill>
                <a:latin typeface="Flexo" pitchFamily="50" charset="0"/>
              </a:rPr>
              <a:t> come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1168BF4-1D0B-2742-A5C7-4F6CB04DC496}"/>
              </a:ext>
            </a:extLst>
          </p:cNvPr>
          <p:cNvSpPr txBox="1">
            <a:spLocks/>
          </p:cNvSpPr>
          <p:nvPr/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Montserrat" pitchFamily="2" charset="77"/>
              </a:rPr>
              <a:t>Copyright 2020 FAIR Institute, Inc.</a:t>
            </a:r>
            <a:endParaRPr lang="en-US" sz="1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F37BD6E-2C44-9543-AAA8-F1882F847B6E}"/>
              </a:ext>
            </a:extLst>
          </p:cNvPr>
          <p:cNvSpPr txBox="1">
            <a:spLocks/>
          </p:cNvSpPr>
          <p:nvPr/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21B8DD-CCB1-FE44-BBCE-B13A044F5D06}" type="slidenum">
              <a:rPr lang="en-US" sz="1000" b="1" smtClean="0">
                <a:solidFill>
                  <a:schemeClr val="tx1"/>
                </a:solidFill>
                <a:latin typeface="Montserrat" pitchFamily="2" charset="77"/>
              </a:rPr>
              <a:pPr/>
              <a:t>7</a:t>
            </a:fld>
            <a:endParaRPr lang="en-US" sz="1000" b="1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921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57974-6FD3-4DA3-8868-84EFE7EF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223" y="393862"/>
            <a:ext cx="9060671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lexo"/>
              </a:rPr>
              <a:t>We started managing our Cybersecurity Program </a:t>
            </a:r>
            <a:r>
              <a:rPr lang="en-US" sz="2800" dirty="0" err="1">
                <a:latin typeface="Flexo"/>
              </a:rPr>
              <a:t>Program</a:t>
            </a:r>
            <a:r>
              <a:rPr lang="en-US" sz="2800" dirty="0">
                <a:latin typeface="Flexo"/>
              </a:rPr>
              <a:t> with FFIEC's Cybersecurity Assessment Tool (CAT)</a:t>
            </a:r>
            <a:endParaRPr lang="es-PE" sz="2800" dirty="0">
              <a:latin typeface="Flexo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B96D-15F9-427D-8031-15A3518E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077" y="5755991"/>
            <a:ext cx="6026675" cy="10043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45" dirty="0"/>
              <a:t>The Federal Financial Institutions Examination Council (FFIEC) is a formal U.S. government interagency body composed of five banking regulators that is "empowered to prescribe uniform principles, standards, and report forms to promote uniformity in the supervision of financial institutions".</a:t>
            </a:r>
          </a:p>
          <a:p>
            <a:pPr marL="0" indent="0">
              <a:buNone/>
            </a:pPr>
            <a:r>
              <a:rPr lang="en-US" sz="945" dirty="0"/>
              <a:t>FFIEC developed the Cybersecurity Assessment Tool (Assessment) to help institutions identify their risks and determine their cybersecurity preparedness.</a:t>
            </a:r>
            <a:endParaRPr lang="es-PE" sz="945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8ED109-27AE-8045-87E9-0C3EAD23E4AC}"/>
              </a:ext>
            </a:extLst>
          </p:cNvPr>
          <p:cNvGrpSpPr/>
          <p:nvPr/>
        </p:nvGrpSpPr>
        <p:grpSpPr>
          <a:xfrm>
            <a:off x="1527516" y="1799207"/>
            <a:ext cx="8700378" cy="3374812"/>
            <a:chOff x="1527516" y="2010221"/>
            <a:chExt cx="8700378" cy="337481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E19F3CD-EA42-4846-9C3D-993ECA694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250" t="47129" r="32263" b="27711"/>
            <a:stretch/>
          </p:blipFill>
          <p:spPr>
            <a:xfrm>
              <a:off x="1527516" y="2010221"/>
              <a:ext cx="8700378" cy="3374812"/>
            </a:xfrm>
            <a:prstGeom prst="rect">
              <a:avLst/>
            </a:prstGeom>
          </p:spPr>
        </p:pic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642A8DE3-B818-4CE3-B6AF-9FF96A75C497}"/>
                </a:ext>
              </a:extLst>
            </p:cNvPr>
            <p:cNvSpPr/>
            <p:nvPr/>
          </p:nvSpPr>
          <p:spPr>
            <a:xfrm>
              <a:off x="7711775" y="2833011"/>
              <a:ext cx="1168733" cy="392695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7739"/>
              <a:endParaRPr lang="es-PE" sz="172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0510278-F3F8-470A-ABB6-0894C0115DFA}"/>
                </a:ext>
              </a:extLst>
            </p:cNvPr>
            <p:cNvSpPr txBox="1"/>
            <p:nvPr/>
          </p:nvSpPr>
          <p:spPr>
            <a:xfrm>
              <a:off x="7926821" y="4523380"/>
              <a:ext cx="738640" cy="358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77739"/>
              <a:r>
                <a:rPr lang="es-PE" sz="1728" b="1">
                  <a:solidFill>
                    <a:prstClr val="black"/>
                  </a:solidFill>
                  <a:latin typeface="Calibri" panose="020F0502020204030204"/>
                </a:rPr>
                <a:t>2019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8678A17-4085-43B5-B697-602F48842336}"/>
                </a:ext>
              </a:extLst>
            </p:cNvPr>
            <p:cNvSpPr txBox="1"/>
            <p:nvPr/>
          </p:nvSpPr>
          <p:spPr>
            <a:xfrm>
              <a:off x="7920440" y="4124747"/>
              <a:ext cx="738640" cy="358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77739"/>
              <a:r>
                <a:rPr lang="es-PE" sz="1728" b="1">
                  <a:solidFill>
                    <a:prstClr val="black"/>
                  </a:solidFill>
                  <a:latin typeface="Calibri" panose="020F0502020204030204"/>
                </a:rPr>
                <a:t>2020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84D7D4C-5B48-4602-8D89-72A8BA65EB4D}"/>
                </a:ext>
              </a:extLst>
            </p:cNvPr>
            <p:cNvSpPr txBox="1"/>
            <p:nvPr/>
          </p:nvSpPr>
          <p:spPr>
            <a:xfrm>
              <a:off x="7919135" y="3716926"/>
              <a:ext cx="738640" cy="358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77739"/>
              <a:r>
                <a:rPr lang="es-PE" sz="1728" b="1">
                  <a:solidFill>
                    <a:prstClr val="black"/>
                  </a:solidFill>
                  <a:latin typeface="Calibri" panose="020F0502020204030204"/>
                </a:rPr>
                <a:t>2021</a:t>
              </a:r>
            </a:p>
          </p:txBody>
        </p:sp>
      </p:grp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1D5C794-CC62-BD49-A462-AD40698E0A95}"/>
              </a:ext>
            </a:extLst>
          </p:cNvPr>
          <p:cNvSpPr txBox="1">
            <a:spLocks/>
          </p:cNvSpPr>
          <p:nvPr/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  <a:latin typeface="Montserrat" pitchFamily="2" charset="77"/>
              </a:rPr>
              <a:t>Copyright 2020 FAIR Institute, Inc.</a:t>
            </a:r>
            <a:endParaRPr lang="en-US" sz="1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1A19E9C-8EEA-3B49-9DD7-911E6192DDA5}"/>
              </a:ext>
            </a:extLst>
          </p:cNvPr>
          <p:cNvSpPr txBox="1">
            <a:spLocks/>
          </p:cNvSpPr>
          <p:nvPr/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21B8DD-CCB1-FE44-BBCE-B13A044F5D06}" type="slidenum">
              <a:rPr lang="en-US" sz="1000" b="1" smtClean="0">
                <a:solidFill>
                  <a:schemeClr val="tx1"/>
                </a:solidFill>
                <a:latin typeface="Montserrat" pitchFamily="2" charset="77"/>
              </a:rPr>
              <a:pPr/>
              <a:t>8</a:t>
            </a:fld>
            <a:endParaRPr lang="en-US" sz="1000" b="1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894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565" y="88275"/>
            <a:ext cx="8827212" cy="90223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Flexo"/>
              </a:rPr>
              <a:t>However, cybersecurity frameworks aren't enough. We aspire to manage cybersecurity as a risk with decisions made based on cost-effectiveness.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FC03787-DDA9-4EF3-88D4-DE6E444291F0}"/>
              </a:ext>
            </a:extLst>
          </p:cNvPr>
          <p:cNvSpPr/>
          <p:nvPr/>
        </p:nvSpPr>
        <p:spPr>
          <a:xfrm>
            <a:off x="217170" y="5596309"/>
            <a:ext cx="5746847" cy="118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802"/>
            <a:endParaRPr lang="es-PE" sz="162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FC218F88-E8E8-4F70-8538-AEC7D6F50735}"/>
              </a:ext>
            </a:extLst>
          </p:cNvPr>
          <p:cNvGrpSpPr/>
          <p:nvPr/>
        </p:nvGrpSpPr>
        <p:grpSpPr>
          <a:xfrm>
            <a:off x="5293401" y="1687181"/>
            <a:ext cx="6159519" cy="3909139"/>
            <a:chOff x="142250" y="1158524"/>
            <a:chExt cx="6217963" cy="4063618"/>
          </a:xfrm>
        </p:grpSpPr>
        <p:sp>
          <p:nvSpPr>
            <p:cNvPr id="21" name="TextBox 121">
              <a:extLst>
                <a:ext uri="{FF2B5EF4-FFF2-40B4-BE49-F238E27FC236}">
                  <a16:creationId xmlns:a16="http://schemas.microsoft.com/office/drawing/2014/main" id="{0E7F2E35-891A-4CDD-A322-83CE40483DF0}"/>
                </a:ext>
              </a:extLst>
            </p:cNvPr>
            <p:cNvSpPr txBox="1">
              <a:spLocks/>
            </p:cNvSpPr>
            <p:nvPr/>
          </p:nvSpPr>
          <p:spPr>
            <a:xfrm>
              <a:off x="4449829" y="3832854"/>
              <a:ext cx="1910384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defPPr>
                <a:defRPr lang="en-US"/>
              </a:defPPr>
              <a:lvl1pPr marL="0" lvl="0" indent="0" algn="ctr" defTabSz="877533" eaLnBrk="1" latinLnBrk="0" hangingPunct="1">
                <a:buClr>
                  <a:srgbClr val="000000"/>
                </a:buClr>
                <a:buSzPct val="100000"/>
                <a:defRPr sz="1100" b="1" baseline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solidFill>
                    <a:srgbClr val="002960"/>
                  </a:solidFill>
                  <a:latin typeface="Arial"/>
                </a:rPr>
                <a:t>Very high</a:t>
              </a:r>
            </a:p>
          </p:txBody>
        </p:sp>
        <p:sp>
          <p:nvSpPr>
            <p:cNvPr id="22" name="TextBox 84">
              <a:extLst>
                <a:ext uri="{FF2B5EF4-FFF2-40B4-BE49-F238E27FC236}">
                  <a16:creationId xmlns:a16="http://schemas.microsoft.com/office/drawing/2014/main" id="{0C17DDAE-B97A-48FC-B663-B5371C6BBA88}"/>
                </a:ext>
              </a:extLst>
            </p:cNvPr>
            <p:cNvSpPr txBox="1">
              <a:spLocks/>
            </p:cNvSpPr>
            <p:nvPr/>
          </p:nvSpPr>
          <p:spPr>
            <a:xfrm>
              <a:off x="236092" y="1589678"/>
              <a:ext cx="561846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defPPr>
                <a:defRPr lang="en-US"/>
              </a:defPPr>
              <a:lvl1pPr marL="0" lvl="0" indent="0" defTabSz="877533" eaLnBrk="1" latinLnBrk="0" hangingPunct="1">
                <a:buClr>
                  <a:srgbClr val="000000"/>
                </a:buClr>
                <a:buSzPct val="100000"/>
                <a:defRPr sz="1100" baseline="0">
                  <a:solidFill>
                    <a:schemeClr val="accent6"/>
                  </a:solidFill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solidFill>
                    <a:srgbClr val="808080"/>
                  </a:solidFill>
                  <a:latin typeface="Arial"/>
                </a:rPr>
                <a:t>Impact</a:t>
              </a:r>
            </a:p>
          </p:txBody>
        </p:sp>
        <p:sp>
          <p:nvSpPr>
            <p:cNvPr id="23" name="TextBox 97">
              <a:extLst>
                <a:ext uri="{FF2B5EF4-FFF2-40B4-BE49-F238E27FC236}">
                  <a16:creationId xmlns:a16="http://schemas.microsoft.com/office/drawing/2014/main" id="{00972F60-472F-4562-9B98-A2DB66D12844}"/>
                </a:ext>
              </a:extLst>
            </p:cNvPr>
            <p:cNvSpPr txBox="1">
              <a:spLocks/>
            </p:cNvSpPr>
            <p:nvPr/>
          </p:nvSpPr>
          <p:spPr>
            <a:xfrm>
              <a:off x="236092" y="3524903"/>
              <a:ext cx="894047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808080"/>
                  </a:solidFill>
                  <a:latin typeface="Arial"/>
                  <a:cs typeface="Arial" panose="020B0604020202020204" pitchFamily="34" charset="0"/>
                </a:rPr>
                <a:t>Very low</a:t>
              </a:r>
            </a:p>
          </p:txBody>
        </p:sp>
        <p:sp>
          <p:nvSpPr>
            <p:cNvPr id="24" name="TextBox 98">
              <a:extLst>
                <a:ext uri="{FF2B5EF4-FFF2-40B4-BE49-F238E27FC236}">
                  <a16:creationId xmlns:a16="http://schemas.microsoft.com/office/drawing/2014/main" id="{40F7B02C-AB2B-4D46-986F-D4D39CDBA279}"/>
                </a:ext>
              </a:extLst>
            </p:cNvPr>
            <p:cNvSpPr txBox="1">
              <a:spLocks/>
            </p:cNvSpPr>
            <p:nvPr/>
          </p:nvSpPr>
          <p:spPr>
            <a:xfrm>
              <a:off x="236092" y="3093843"/>
              <a:ext cx="894047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808080"/>
                  </a:solidFill>
                  <a:latin typeface="Arial"/>
                  <a:cs typeface="Arial" panose="020B0604020202020204" pitchFamily="34" charset="0"/>
                </a:rPr>
                <a:t>Low</a:t>
              </a:r>
            </a:p>
          </p:txBody>
        </p:sp>
        <p:sp>
          <p:nvSpPr>
            <p:cNvPr id="25" name="TextBox 99">
              <a:extLst>
                <a:ext uri="{FF2B5EF4-FFF2-40B4-BE49-F238E27FC236}">
                  <a16:creationId xmlns:a16="http://schemas.microsoft.com/office/drawing/2014/main" id="{B7014D09-A9FF-46FF-A2B9-91B10DDAC197}"/>
                </a:ext>
              </a:extLst>
            </p:cNvPr>
            <p:cNvSpPr txBox="1">
              <a:spLocks/>
            </p:cNvSpPr>
            <p:nvPr/>
          </p:nvSpPr>
          <p:spPr>
            <a:xfrm>
              <a:off x="236092" y="2688545"/>
              <a:ext cx="894047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808080"/>
                  </a:solidFill>
                  <a:latin typeface="Arial"/>
                  <a:cs typeface="Arial" panose="020B0604020202020204" pitchFamily="34" charset="0"/>
                </a:rPr>
                <a:t>Medium</a:t>
              </a:r>
            </a:p>
          </p:txBody>
        </p:sp>
        <p:sp>
          <p:nvSpPr>
            <p:cNvPr id="26" name="TextBox 100">
              <a:extLst>
                <a:ext uri="{FF2B5EF4-FFF2-40B4-BE49-F238E27FC236}">
                  <a16:creationId xmlns:a16="http://schemas.microsoft.com/office/drawing/2014/main" id="{EBFEB8A3-A517-4A9E-805B-1D69D100F3B8}"/>
                </a:ext>
              </a:extLst>
            </p:cNvPr>
            <p:cNvSpPr txBox="1">
              <a:spLocks/>
            </p:cNvSpPr>
            <p:nvPr/>
          </p:nvSpPr>
          <p:spPr>
            <a:xfrm>
              <a:off x="236092" y="2290308"/>
              <a:ext cx="894047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808080"/>
                  </a:solidFill>
                  <a:latin typeface="Arial"/>
                  <a:cs typeface="Arial" panose="020B0604020202020204" pitchFamily="34" charset="0"/>
                </a:rPr>
                <a:t>High</a:t>
              </a:r>
            </a:p>
          </p:txBody>
        </p:sp>
        <p:sp>
          <p:nvSpPr>
            <p:cNvPr id="27" name="TextBox 101">
              <a:extLst>
                <a:ext uri="{FF2B5EF4-FFF2-40B4-BE49-F238E27FC236}">
                  <a16:creationId xmlns:a16="http://schemas.microsoft.com/office/drawing/2014/main" id="{8EF38A11-0E76-4444-AC6B-354A9178275D}"/>
                </a:ext>
              </a:extLst>
            </p:cNvPr>
            <p:cNvSpPr txBox="1">
              <a:spLocks/>
            </p:cNvSpPr>
            <p:nvPr/>
          </p:nvSpPr>
          <p:spPr>
            <a:xfrm>
              <a:off x="236092" y="1867914"/>
              <a:ext cx="894047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808080"/>
                  </a:solidFill>
                  <a:latin typeface="Arial"/>
                  <a:cs typeface="Arial" panose="020B0604020202020204" pitchFamily="34" charset="0"/>
                </a:rPr>
                <a:t>Very high</a:t>
              </a:r>
            </a:p>
          </p:txBody>
        </p:sp>
        <p:sp>
          <p:nvSpPr>
            <p:cNvPr id="28" name="TextBox 115">
              <a:extLst>
                <a:ext uri="{FF2B5EF4-FFF2-40B4-BE49-F238E27FC236}">
                  <a16:creationId xmlns:a16="http://schemas.microsoft.com/office/drawing/2014/main" id="{33DA4CD4-F58A-4726-BE5F-D5E12EFAA962}"/>
                </a:ext>
              </a:extLst>
            </p:cNvPr>
            <p:cNvSpPr txBox="1">
              <a:spLocks/>
            </p:cNvSpPr>
            <p:nvPr/>
          </p:nvSpPr>
          <p:spPr>
            <a:xfrm>
              <a:off x="1052300" y="3822350"/>
              <a:ext cx="1910384" cy="107029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no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rPr>
                <a:t>Very low</a:t>
              </a:r>
            </a:p>
          </p:txBody>
        </p:sp>
        <p:sp>
          <p:nvSpPr>
            <p:cNvPr id="29" name="TextBox 119">
              <a:extLst>
                <a:ext uri="{FF2B5EF4-FFF2-40B4-BE49-F238E27FC236}">
                  <a16:creationId xmlns:a16="http://schemas.microsoft.com/office/drawing/2014/main" id="{4F5124D7-BFFA-4286-A758-0DD779690F86}"/>
                </a:ext>
              </a:extLst>
            </p:cNvPr>
            <p:cNvSpPr txBox="1">
              <a:spLocks/>
            </p:cNvSpPr>
            <p:nvPr/>
          </p:nvSpPr>
          <p:spPr>
            <a:xfrm>
              <a:off x="3029780" y="3822350"/>
              <a:ext cx="1910384" cy="107029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no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rPr>
                <a:t>Low</a:t>
              </a:r>
            </a:p>
          </p:txBody>
        </p:sp>
        <p:sp>
          <p:nvSpPr>
            <p:cNvPr id="30" name="TextBox 120">
              <a:extLst>
                <a:ext uri="{FF2B5EF4-FFF2-40B4-BE49-F238E27FC236}">
                  <a16:creationId xmlns:a16="http://schemas.microsoft.com/office/drawing/2014/main" id="{DE58FD09-F0F7-451A-89F4-EA161115DF4B}"/>
                </a:ext>
              </a:extLst>
            </p:cNvPr>
            <p:cNvSpPr txBox="1">
              <a:spLocks/>
            </p:cNvSpPr>
            <p:nvPr/>
          </p:nvSpPr>
          <p:spPr>
            <a:xfrm>
              <a:off x="603154" y="3822350"/>
              <a:ext cx="1910384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defPPr>
                <a:defRPr lang="en-US"/>
              </a:defPPr>
              <a:lvl1pPr marL="0" lvl="0" indent="0" algn="ctr" defTabSz="877533" eaLnBrk="1" latinLnBrk="0" hangingPunct="1">
                <a:buClr>
                  <a:srgbClr val="000000"/>
                </a:buClr>
                <a:buSzPct val="100000"/>
                <a:defRPr sz="1100" b="1" baseline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solidFill>
                    <a:srgbClr val="002960"/>
                  </a:solidFill>
                  <a:latin typeface="Arial"/>
                </a:rPr>
                <a:t>Very low</a:t>
              </a:r>
            </a:p>
          </p:txBody>
        </p:sp>
        <p:sp>
          <p:nvSpPr>
            <p:cNvPr id="31" name="TextBox 122">
              <a:extLst>
                <a:ext uri="{FF2B5EF4-FFF2-40B4-BE49-F238E27FC236}">
                  <a16:creationId xmlns:a16="http://schemas.microsoft.com/office/drawing/2014/main" id="{3F2C2024-5ED4-4273-8AD5-DD732C529464}"/>
                </a:ext>
              </a:extLst>
            </p:cNvPr>
            <p:cNvSpPr txBox="1">
              <a:spLocks/>
            </p:cNvSpPr>
            <p:nvPr/>
          </p:nvSpPr>
          <p:spPr>
            <a:xfrm>
              <a:off x="3342824" y="3838777"/>
              <a:ext cx="1910384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defPPr>
                <a:defRPr lang="en-US"/>
              </a:defPPr>
              <a:lvl1pPr marL="0" lvl="0" indent="0" algn="ctr" defTabSz="877533" eaLnBrk="1" latinLnBrk="0" hangingPunct="1">
                <a:buClr>
                  <a:srgbClr val="000000"/>
                </a:buClr>
                <a:buSzPct val="100000"/>
                <a:defRPr sz="1100" b="1" baseline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solidFill>
                    <a:srgbClr val="002960"/>
                  </a:solidFill>
                  <a:latin typeface="Arial"/>
                </a:rPr>
                <a:t>High</a:t>
              </a:r>
            </a:p>
          </p:txBody>
        </p:sp>
        <p:sp>
          <p:nvSpPr>
            <p:cNvPr id="32" name="TextBox 123">
              <a:extLst>
                <a:ext uri="{FF2B5EF4-FFF2-40B4-BE49-F238E27FC236}">
                  <a16:creationId xmlns:a16="http://schemas.microsoft.com/office/drawing/2014/main" id="{1FE118A0-0A80-4B1C-B26B-197AAA32FEB9}"/>
                </a:ext>
              </a:extLst>
            </p:cNvPr>
            <p:cNvSpPr txBox="1">
              <a:spLocks/>
            </p:cNvSpPr>
            <p:nvPr/>
          </p:nvSpPr>
          <p:spPr>
            <a:xfrm>
              <a:off x="2486136" y="3822350"/>
              <a:ext cx="1910384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defPPr>
                <a:defRPr lang="en-US"/>
              </a:defPPr>
              <a:lvl1pPr marL="0" lvl="0" indent="0" algn="ctr" defTabSz="877533" eaLnBrk="1" latinLnBrk="0" hangingPunct="1">
                <a:buClr>
                  <a:srgbClr val="000000"/>
                </a:buClr>
                <a:buSzPct val="100000"/>
                <a:defRPr sz="1100" b="1" baseline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solidFill>
                    <a:srgbClr val="002960"/>
                  </a:solidFill>
                  <a:latin typeface="Arial"/>
                </a:rPr>
                <a:t>Medium</a:t>
              </a:r>
            </a:p>
          </p:txBody>
        </p:sp>
        <p:sp>
          <p:nvSpPr>
            <p:cNvPr id="33" name="TextBox 124">
              <a:extLst>
                <a:ext uri="{FF2B5EF4-FFF2-40B4-BE49-F238E27FC236}">
                  <a16:creationId xmlns:a16="http://schemas.microsoft.com/office/drawing/2014/main" id="{8B371B10-6325-4A77-88FA-B5B9A27F8B89}"/>
                </a:ext>
              </a:extLst>
            </p:cNvPr>
            <p:cNvSpPr txBox="1">
              <a:spLocks/>
            </p:cNvSpPr>
            <p:nvPr/>
          </p:nvSpPr>
          <p:spPr>
            <a:xfrm>
              <a:off x="1506696" y="3822350"/>
              <a:ext cx="1910384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defPPr>
                <a:defRPr lang="en-US"/>
              </a:defPPr>
              <a:lvl1pPr marL="0" lvl="0" indent="0" algn="ctr" defTabSz="877533" eaLnBrk="1" latinLnBrk="0" hangingPunct="1">
                <a:buClr>
                  <a:srgbClr val="000000"/>
                </a:buClr>
                <a:buSzPct val="100000"/>
                <a:defRPr sz="1100" b="1" baseline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solidFill>
                    <a:srgbClr val="002960"/>
                  </a:solidFill>
                  <a:latin typeface="Arial"/>
                </a:rPr>
                <a:t>Low</a:t>
              </a:r>
            </a:p>
          </p:txBody>
        </p:sp>
        <p:sp>
          <p:nvSpPr>
            <p:cNvPr id="34" name="TextBox 125">
              <a:extLst>
                <a:ext uri="{FF2B5EF4-FFF2-40B4-BE49-F238E27FC236}">
                  <a16:creationId xmlns:a16="http://schemas.microsoft.com/office/drawing/2014/main" id="{9CE129DC-0DF9-4836-A669-AF3EDA13EFB3}"/>
                </a:ext>
              </a:extLst>
            </p:cNvPr>
            <p:cNvSpPr txBox="1">
              <a:spLocks/>
            </p:cNvSpPr>
            <p:nvPr/>
          </p:nvSpPr>
          <p:spPr>
            <a:xfrm>
              <a:off x="142250" y="3854413"/>
              <a:ext cx="1013098" cy="174572"/>
            </a:xfrm>
            <a:prstGeom prst="rect">
              <a:avLst/>
            </a:prstGeom>
          </p:spPr>
          <p:txBody>
            <a:bodyPr vert="horz" wrap="square" lIns="0" tIns="0" rIns="0" bIns="16071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sz="986" b="1" kern="0" dirty="0">
                  <a:solidFill>
                    <a:srgbClr val="002960"/>
                  </a:solidFill>
                  <a:latin typeface="Arial"/>
                  <a:cs typeface="Arial" panose="020B0604020202020204" pitchFamily="34" charset="0"/>
                </a:rPr>
                <a:t>Likelihood</a:t>
              </a:r>
            </a:p>
          </p:txBody>
        </p:sp>
        <p:sp>
          <p:nvSpPr>
            <p:cNvPr id="35" name="TextBox 85">
              <a:extLst>
                <a:ext uri="{FF2B5EF4-FFF2-40B4-BE49-F238E27FC236}">
                  <a16:creationId xmlns:a16="http://schemas.microsoft.com/office/drawing/2014/main" id="{FC4BB520-D8CE-4179-8050-3C145BB030CD}"/>
                </a:ext>
              </a:extLst>
            </p:cNvPr>
            <p:cNvSpPr txBox="1">
              <a:spLocks/>
            </p:cNvSpPr>
            <p:nvPr/>
          </p:nvSpPr>
          <p:spPr>
            <a:xfrm>
              <a:off x="1987899" y="2615826"/>
              <a:ext cx="900736" cy="354582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" name="TextBox 86">
              <a:extLst>
                <a:ext uri="{FF2B5EF4-FFF2-40B4-BE49-F238E27FC236}">
                  <a16:creationId xmlns:a16="http://schemas.microsoft.com/office/drawing/2014/main" id="{7056508A-185F-46AE-8E54-331DFF154AA4}"/>
                </a:ext>
              </a:extLst>
            </p:cNvPr>
            <p:cNvSpPr txBox="1">
              <a:spLocks/>
            </p:cNvSpPr>
            <p:nvPr/>
          </p:nvSpPr>
          <p:spPr>
            <a:xfrm>
              <a:off x="2923498" y="2615826"/>
              <a:ext cx="900736" cy="35458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2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" name="TextBox 87">
              <a:extLst>
                <a:ext uri="{FF2B5EF4-FFF2-40B4-BE49-F238E27FC236}">
                  <a16:creationId xmlns:a16="http://schemas.microsoft.com/office/drawing/2014/main" id="{D534EED5-C114-44D6-B478-86EA4EC40E64}"/>
                </a:ext>
              </a:extLst>
            </p:cNvPr>
            <p:cNvSpPr txBox="1">
              <a:spLocks/>
            </p:cNvSpPr>
            <p:nvPr/>
          </p:nvSpPr>
          <p:spPr>
            <a:xfrm>
              <a:off x="4794695" y="2615826"/>
              <a:ext cx="900736" cy="354582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" name="TextBox 88">
              <a:extLst>
                <a:ext uri="{FF2B5EF4-FFF2-40B4-BE49-F238E27FC236}">
                  <a16:creationId xmlns:a16="http://schemas.microsoft.com/office/drawing/2014/main" id="{E78A42FD-74BE-41A9-9139-FB75B66D9A52}"/>
                </a:ext>
              </a:extLst>
            </p:cNvPr>
            <p:cNvSpPr txBox="1">
              <a:spLocks/>
            </p:cNvSpPr>
            <p:nvPr/>
          </p:nvSpPr>
          <p:spPr>
            <a:xfrm>
              <a:off x="3859096" y="2615826"/>
              <a:ext cx="900736" cy="35458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" name="TextBox 89">
              <a:extLst>
                <a:ext uri="{FF2B5EF4-FFF2-40B4-BE49-F238E27FC236}">
                  <a16:creationId xmlns:a16="http://schemas.microsoft.com/office/drawing/2014/main" id="{8B75A824-DF2A-4DD3-9E43-AF42483942B6}"/>
                </a:ext>
              </a:extLst>
            </p:cNvPr>
            <p:cNvSpPr txBox="1">
              <a:spLocks/>
            </p:cNvSpPr>
            <p:nvPr/>
          </p:nvSpPr>
          <p:spPr>
            <a:xfrm>
              <a:off x="1987899" y="2206868"/>
              <a:ext cx="900736" cy="35458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TextBox 90">
              <a:extLst>
                <a:ext uri="{FF2B5EF4-FFF2-40B4-BE49-F238E27FC236}">
                  <a16:creationId xmlns:a16="http://schemas.microsoft.com/office/drawing/2014/main" id="{587C0F44-8C09-431E-9DDE-39FC252EB42E}"/>
                </a:ext>
              </a:extLst>
            </p:cNvPr>
            <p:cNvSpPr txBox="1">
              <a:spLocks/>
            </p:cNvSpPr>
            <p:nvPr/>
          </p:nvSpPr>
          <p:spPr>
            <a:xfrm>
              <a:off x="2923498" y="2206868"/>
              <a:ext cx="900736" cy="35458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TextBox 91">
              <a:extLst>
                <a:ext uri="{FF2B5EF4-FFF2-40B4-BE49-F238E27FC236}">
                  <a16:creationId xmlns:a16="http://schemas.microsoft.com/office/drawing/2014/main" id="{0BCEF849-86BB-4099-B5AC-1180F43E1E56}"/>
                </a:ext>
              </a:extLst>
            </p:cNvPr>
            <p:cNvSpPr txBox="1">
              <a:spLocks/>
            </p:cNvSpPr>
            <p:nvPr/>
          </p:nvSpPr>
          <p:spPr>
            <a:xfrm>
              <a:off x="3859096" y="2206868"/>
              <a:ext cx="900736" cy="354582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TextBox 92">
              <a:extLst>
                <a:ext uri="{FF2B5EF4-FFF2-40B4-BE49-F238E27FC236}">
                  <a16:creationId xmlns:a16="http://schemas.microsoft.com/office/drawing/2014/main" id="{BDA43B87-129A-4E44-86F8-9DD4802D6AF7}"/>
                </a:ext>
              </a:extLst>
            </p:cNvPr>
            <p:cNvSpPr txBox="1">
              <a:spLocks/>
            </p:cNvSpPr>
            <p:nvPr/>
          </p:nvSpPr>
          <p:spPr>
            <a:xfrm>
              <a:off x="4794695" y="2206868"/>
              <a:ext cx="900736" cy="354582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TextBox 93">
              <a:extLst>
                <a:ext uri="{FF2B5EF4-FFF2-40B4-BE49-F238E27FC236}">
                  <a16:creationId xmlns:a16="http://schemas.microsoft.com/office/drawing/2014/main" id="{B96B83E2-65FD-412C-9EC9-40C29194FDA9}"/>
                </a:ext>
              </a:extLst>
            </p:cNvPr>
            <p:cNvSpPr txBox="1">
              <a:spLocks/>
            </p:cNvSpPr>
            <p:nvPr/>
          </p:nvSpPr>
          <p:spPr>
            <a:xfrm>
              <a:off x="1987899" y="1790778"/>
              <a:ext cx="900736" cy="354582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1" name="TextBox 94">
              <a:extLst>
                <a:ext uri="{FF2B5EF4-FFF2-40B4-BE49-F238E27FC236}">
                  <a16:creationId xmlns:a16="http://schemas.microsoft.com/office/drawing/2014/main" id="{B42706AD-D9A8-4FA6-8C22-488ED69B537A}"/>
                </a:ext>
              </a:extLst>
            </p:cNvPr>
            <p:cNvSpPr txBox="1">
              <a:spLocks/>
            </p:cNvSpPr>
            <p:nvPr/>
          </p:nvSpPr>
          <p:spPr>
            <a:xfrm>
              <a:off x="2923498" y="1790778"/>
              <a:ext cx="900736" cy="354582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TextBox 95">
              <a:extLst>
                <a:ext uri="{FF2B5EF4-FFF2-40B4-BE49-F238E27FC236}">
                  <a16:creationId xmlns:a16="http://schemas.microsoft.com/office/drawing/2014/main" id="{71622A6C-722E-4E27-9C6C-11D5C7A9E44B}"/>
                </a:ext>
              </a:extLst>
            </p:cNvPr>
            <p:cNvSpPr txBox="1">
              <a:spLocks/>
            </p:cNvSpPr>
            <p:nvPr/>
          </p:nvSpPr>
          <p:spPr>
            <a:xfrm>
              <a:off x="3859096" y="1790778"/>
              <a:ext cx="900736" cy="354582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" name="TextBox 96">
              <a:extLst>
                <a:ext uri="{FF2B5EF4-FFF2-40B4-BE49-F238E27FC236}">
                  <a16:creationId xmlns:a16="http://schemas.microsoft.com/office/drawing/2014/main" id="{9792C83E-4B26-4CF4-90DE-B3E31CCC93AE}"/>
                </a:ext>
              </a:extLst>
            </p:cNvPr>
            <p:cNvSpPr txBox="1">
              <a:spLocks/>
            </p:cNvSpPr>
            <p:nvPr/>
          </p:nvSpPr>
          <p:spPr>
            <a:xfrm>
              <a:off x="4794695" y="1790778"/>
              <a:ext cx="900736" cy="354582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" name="TextBox 102">
              <a:extLst>
                <a:ext uri="{FF2B5EF4-FFF2-40B4-BE49-F238E27FC236}">
                  <a16:creationId xmlns:a16="http://schemas.microsoft.com/office/drawing/2014/main" id="{4D74E57B-50D3-4DFD-A862-B0C19387C0B2}"/>
                </a:ext>
              </a:extLst>
            </p:cNvPr>
            <p:cNvSpPr txBox="1">
              <a:spLocks/>
            </p:cNvSpPr>
            <p:nvPr/>
          </p:nvSpPr>
          <p:spPr>
            <a:xfrm>
              <a:off x="1052300" y="2615826"/>
              <a:ext cx="900736" cy="354582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2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" name="TextBox 103">
              <a:extLst>
                <a:ext uri="{FF2B5EF4-FFF2-40B4-BE49-F238E27FC236}">
                  <a16:creationId xmlns:a16="http://schemas.microsoft.com/office/drawing/2014/main" id="{119A4B90-FDEE-4637-BE95-0A228EE2B772}"/>
                </a:ext>
              </a:extLst>
            </p:cNvPr>
            <p:cNvSpPr txBox="1">
              <a:spLocks/>
            </p:cNvSpPr>
            <p:nvPr/>
          </p:nvSpPr>
          <p:spPr>
            <a:xfrm>
              <a:off x="1052300" y="3026912"/>
              <a:ext cx="900736" cy="354582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300" baseline="0">
                  <a:solidFill>
                    <a:schemeClr val="bg1"/>
                  </a:solidFill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8" name="TextBox 104">
              <a:extLst>
                <a:ext uri="{FF2B5EF4-FFF2-40B4-BE49-F238E27FC236}">
                  <a16:creationId xmlns:a16="http://schemas.microsoft.com/office/drawing/2014/main" id="{BC44348D-85CA-4924-B0D9-5F9F8BEDA058}"/>
                </a:ext>
              </a:extLst>
            </p:cNvPr>
            <p:cNvSpPr txBox="1">
              <a:spLocks/>
            </p:cNvSpPr>
            <p:nvPr/>
          </p:nvSpPr>
          <p:spPr>
            <a:xfrm>
              <a:off x="2923498" y="3026912"/>
              <a:ext cx="900736" cy="354582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2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TextBox 105">
              <a:extLst>
                <a:ext uri="{FF2B5EF4-FFF2-40B4-BE49-F238E27FC236}">
                  <a16:creationId xmlns:a16="http://schemas.microsoft.com/office/drawing/2014/main" id="{3ABFB2B3-E084-4563-ACC2-FB8EBFB4B4CF}"/>
                </a:ext>
              </a:extLst>
            </p:cNvPr>
            <p:cNvSpPr txBox="1">
              <a:spLocks/>
            </p:cNvSpPr>
            <p:nvPr/>
          </p:nvSpPr>
          <p:spPr>
            <a:xfrm>
              <a:off x="1987899" y="3026912"/>
              <a:ext cx="900736" cy="354582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2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TextBox 106">
              <a:extLst>
                <a:ext uri="{FF2B5EF4-FFF2-40B4-BE49-F238E27FC236}">
                  <a16:creationId xmlns:a16="http://schemas.microsoft.com/office/drawing/2014/main" id="{FBD2FEB3-B5F8-43DF-8F9C-509BDEE1C810}"/>
                </a:ext>
              </a:extLst>
            </p:cNvPr>
            <p:cNvSpPr txBox="1">
              <a:spLocks/>
            </p:cNvSpPr>
            <p:nvPr/>
          </p:nvSpPr>
          <p:spPr>
            <a:xfrm>
              <a:off x="3859096" y="3026912"/>
              <a:ext cx="900736" cy="35458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" name="TextBox 107">
              <a:extLst>
                <a:ext uri="{FF2B5EF4-FFF2-40B4-BE49-F238E27FC236}">
                  <a16:creationId xmlns:a16="http://schemas.microsoft.com/office/drawing/2014/main" id="{6C88E44E-CEAB-4848-866B-946885272892}"/>
                </a:ext>
              </a:extLst>
            </p:cNvPr>
            <p:cNvSpPr txBox="1">
              <a:spLocks/>
            </p:cNvSpPr>
            <p:nvPr/>
          </p:nvSpPr>
          <p:spPr>
            <a:xfrm>
              <a:off x="4794695" y="3026912"/>
              <a:ext cx="900736" cy="35458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" name="TextBox 108">
              <a:extLst>
                <a:ext uri="{FF2B5EF4-FFF2-40B4-BE49-F238E27FC236}">
                  <a16:creationId xmlns:a16="http://schemas.microsoft.com/office/drawing/2014/main" id="{86EC2A54-9580-430F-B7A8-F0EA7B0BA2D1}"/>
                </a:ext>
              </a:extLst>
            </p:cNvPr>
            <p:cNvSpPr txBox="1">
              <a:spLocks/>
            </p:cNvSpPr>
            <p:nvPr/>
          </p:nvSpPr>
          <p:spPr>
            <a:xfrm>
              <a:off x="1052300" y="3438957"/>
              <a:ext cx="900736" cy="354582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300" baseline="0">
                  <a:solidFill>
                    <a:schemeClr val="bg1"/>
                  </a:solidFill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63" name="TextBox 109">
              <a:extLst>
                <a:ext uri="{FF2B5EF4-FFF2-40B4-BE49-F238E27FC236}">
                  <a16:creationId xmlns:a16="http://schemas.microsoft.com/office/drawing/2014/main" id="{2492792D-ABFA-4A2A-BF1C-739D1C498F28}"/>
                </a:ext>
              </a:extLst>
            </p:cNvPr>
            <p:cNvSpPr txBox="1">
              <a:spLocks/>
            </p:cNvSpPr>
            <p:nvPr/>
          </p:nvSpPr>
          <p:spPr>
            <a:xfrm>
              <a:off x="1987899" y="3438957"/>
              <a:ext cx="900736" cy="354582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300" baseline="0">
                  <a:solidFill>
                    <a:schemeClr val="bg1"/>
                  </a:solidFill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64" name="TextBox 110">
              <a:extLst>
                <a:ext uri="{FF2B5EF4-FFF2-40B4-BE49-F238E27FC236}">
                  <a16:creationId xmlns:a16="http://schemas.microsoft.com/office/drawing/2014/main" id="{C147A3B5-1EC0-4FD7-A09E-73FAF1BFEFE8}"/>
                </a:ext>
              </a:extLst>
            </p:cNvPr>
            <p:cNvSpPr txBox="1">
              <a:spLocks/>
            </p:cNvSpPr>
            <p:nvPr/>
          </p:nvSpPr>
          <p:spPr>
            <a:xfrm>
              <a:off x="2923498" y="3438957"/>
              <a:ext cx="900736" cy="354582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TextBox 111">
              <a:extLst>
                <a:ext uri="{FF2B5EF4-FFF2-40B4-BE49-F238E27FC236}">
                  <a16:creationId xmlns:a16="http://schemas.microsoft.com/office/drawing/2014/main" id="{04BC7D38-6C75-48E6-9B30-0AB003DB9391}"/>
                </a:ext>
              </a:extLst>
            </p:cNvPr>
            <p:cNvSpPr txBox="1">
              <a:spLocks/>
            </p:cNvSpPr>
            <p:nvPr/>
          </p:nvSpPr>
          <p:spPr>
            <a:xfrm>
              <a:off x="3859096" y="3438957"/>
              <a:ext cx="900736" cy="354582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2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" name="TextBox 112">
              <a:extLst>
                <a:ext uri="{FF2B5EF4-FFF2-40B4-BE49-F238E27FC236}">
                  <a16:creationId xmlns:a16="http://schemas.microsoft.com/office/drawing/2014/main" id="{A7A10F55-1333-43B1-81CF-AD3C70DAEDEC}"/>
                </a:ext>
              </a:extLst>
            </p:cNvPr>
            <p:cNvSpPr txBox="1">
              <a:spLocks/>
            </p:cNvSpPr>
            <p:nvPr/>
          </p:nvSpPr>
          <p:spPr>
            <a:xfrm>
              <a:off x="4794695" y="3438957"/>
              <a:ext cx="900736" cy="354582"/>
            </a:xfrm>
            <a:prstGeom prst="rect">
              <a:avLst/>
            </a:prstGeom>
            <a:solidFill>
              <a:srgbClr val="00ADEF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4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" name="TextBox 113">
              <a:extLst>
                <a:ext uri="{FF2B5EF4-FFF2-40B4-BE49-F238E27FC236}">
                  <a16:creationId xmlns:a16="http://schemas.microsoft.com/office/drawing/2014/main" id="{1AAE2CA6-15A2-43DE-A19C-12961277A6EE}"/>
                </a:ext>
              </a:extLst>
            </p:cNvPr>
            <p:cNvSpPr txBox="1">
              <a:spLocks/>
            </p:cNvSpPr>
            <p:nvPr/>
          </p:nvSpPr>
          <p:spPr>
            <a:xfrm>
              <a:off x="1052300" y="2206868"/>
              <a:ext cx="900736" cy="35458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2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TextBox 114">
              <a:extLst>
                <a:ext uri="{FF2B5EF4-FFF2-40B4-BE49-F238E27FC236}">
                  <a16:creationId xmlns:a16="http://schemas.microsoft.com/office/drawing/2014/main" id="{E48E9403-33B5-480A-8CFB-6EB10DA0ABB6}"/>
                </a:ext>
              </a:extLst>
            </p:cNvPr>
            <p:cNvSpPr txBox="1">
              <a:spLocks/>
            </p:cNvSpPr>
            <p:nvPr/>
          </p:nvSpPr>
          <p:spPr>
            <a:xfrm>
              <a:off x="1052300" y="1790778"/>
              <a:ext cx="900736" cy="35458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txBody>
            <a:bodyPr vert="horz" wrap="square" lIns="63278" tIns="63278" rIns="63278" bIns="63278" rtlCol="0" anchor="ctr" anchorCtr="0">
              <a:noAutofit/>
            </a:bodyPr>
            <a:lstStyle>
              <a:defPPr>
                <a:defRPr lang="en-GB"/>
              </a:defPPr>
              <a:lvl1pPr marL="0" lvl="0" indent="0" defTabSz="895350" eaLnBrk="1" latinLnBrk="0" hangingPunct="1">
                <a:buClr>
                  <a:schemeClr val="bg1"/>
                </a:buClr>
                <a:buSzPct val="100000"/>
                <a:defRPr sz="1200" baseline="0">
                  <a:latin typeface="+mn-lt"/>
                  <a:cs typeface="Arial" panose="020B0604020202020204" pitchFamily="34" charset="0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endParaRPr lang="en-US" sz="986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ectangle 286">
              <a:extLst>
                <a:ext uri="{FF2B5EF4-FFF2-40B4-BE49-F238E27FC236}">
                  <a16:creationId xmlns:a16="http://schemas.microsoft.com/office/drawing/2014/main" id="{CC918767-A985-443C-BEE3-09B187C57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806" y="2863752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defTabSz="786778"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FFFFFF"/>
                  </a:solidFill>
                  <a:latin typeface="Arial"/>
                </a:rPr>
                <a:t>8</a:t>
              </a:r>
            </a:p>
          </p:txBody>
        </p:sp>
        <p:sp>
          <p:nvSpPr>
            <p:cNvPr id="70" name="Rectangle 286">
              <a:extLst>
                <a:ext uri="{FF2B5EF4-FFF2-40B4-BE49-F238E27FC236}">
                  <a16:creationId xmlns:a16="http://schemas.microsoft.com/office/drawing/2014/main" id="{A71290C7-5E7D-4BC9-9441-49F51AE4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9197" y="2242907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defTabSz="786778"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FFFFFF"/>
                  </a:solidFill>
                  <a:latin typeface="Arial"/>
                </a:rPr>
                <a:t>2</a:t>
              </a:r>
            </a:p>
          </p:txBody>
        </p:sp>
        <p:sp>
          <p:nvSpPr>
            <p:cNvPr id="71" name="Rectangle 286">
              <a:extLst>
                <a:ext uri="{FF2B5EF4-FFF2-40B4-BE49-F238E27FC236}">
                  <a16:creationId xmlns:a16="http://schemas.microsoft.com/office/drawing/2014/main" id="{8165E324-FC42-4553-9F44-2C7FDDD17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804" y="1811739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defTabSz="8027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latin typeface="Arial"/>
                </a:rPr>
                <a:t>7</a:t>
              </a:r>
            </a:p>
          </p:txBody>
        </p:sp>
        <p:sp>
          <p:nvSpPr>
            <p:cNvPr id="72" name="Rectangle 286">
              <a:extLst>
                <a:ext uri="{FF2B5EF4-FFF2-40B4-BE49-F238E27FC236}">
                  <a16:creationId xmlns:a16="http://schemas.microsoft.com/office/drawing/2014/main" id="{0E10E20B-FD6E-40EE-8A49-E06221A55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2474" y="1854918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8027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73" name="Rectangle 286">
              <a:extLst>
                <a:ext uri="{FF2B5EF4-FFF2-40B4-BE49-F238E27FC236}">
                  <a16:creationId xmlns:a16="http://schemas.microsoft.com/office/drawing/2014/main" id="{5C4850C6-95BD-46D7-BA97-F659A3246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387" y="1854918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defTabSz="8027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latin typeface="Arial"/>
                </a:rPr>
                <a:t>1</a:t>
              </a:r>
            </a:p>
          </p:txBody>
        </p:sp>
        <p:cxnSp>
          <p:nvCxnSpPr>
            <p:cNvPr id="74" name="Straight Arrow Connector 138">
              <a:extLst>
                <a:ext uri="{FF2B5EF4-FFF2-40B4-BE49-F238E27FC236}">
                  <a16:creationId xmlns:a16="http://schemas.microsoft.com/office/drawing/2014/main" id="{D40C87C0-AAE9-49DF-9A29-65B5F5229837}"/>
                </a:ext>
              </a:extLst>
            </p:cNvPr>
            <p:cNvCxnSpPr>
              <a:cxnSpLocks/>
              <a:stCxn id="72" idx="2"/>
              <a:endCxn id="86" idx="6"/>
            </p:cNvCxnSpPr>
            <p:nvPr/>
          </p:nvCxnSpPr>
          <p:spPr bwMode="auto">
            <a:xfrm flipH="1">
              <a:off x="5112755" y="1946358"/>
              <a:ext cx="439719" cy="0"/>
            </a:xfrm>
            <a:prstGeom prst="straightConnector1">
              <a:avLst/>
            </a:prstGeom>
            <a:solidFill>
              <a:srgbClr val="C5C5C5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Rectangle 286">
              <a:extLst>
                <a:ext uri="{FF2B5EF4-FFF2-40B4-BE49-F238E27FC236}">
                  <a16:creationId xmlns:a16="http://schemas.microsoft.com/office/drawing/2014/main" id="{D6FABCA8-C62A-41C9-BFA6-41DBCB887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623" y="2242907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defTabSz="786778"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FFFFFF"/>
                  </a:solidFill>
                  <a:latin typeface="Arial"/>
                </a:rPr>
                <a:t>2</a:t>
              </a:r>
            </a:p>
          </p:txBody>
        </p:sp>
        <p:sp>
          <p:nvSpPr>
            <p:cNvPr id="76" name="Rectangle 286">
              <a:extLst>
                <a:ext uri="{FF2B5EF4-FFF2-40B4-BE49-F238E27FC236}">
                  <a16:creationId xmlns:a16="http://schemas.microsoft.com/office/drawing/2014/main" id="{61F542C9-504C-4F70-A531-652F87369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415" y="2242907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defTabSz="8027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latin typeface="Arial"/>
                </a:rPr>
                <a:t>2</a:t>
              </a:r>
            </a:p>
          </p:txBody>
        </p:sp>
        <p:cxnSp>
          <p:nvCxnSpPr>
            <p:cNvPr id="77" name="Straight Arrow Connector 141">
              <a:extLst>
                <a:ext uri="{FF2B5EF4-FFF2-40B4-BE49-F238E27FC236}">
                  <a16:creationId xmlns:a16="http://schemas.microsoft.com/office/drawing/2014/main" id="{167B69C5-F923-41A4-9582-AB69BC3E6476}"/>
                </a:ext>
              </a:extLst>
            </p:cNvPr>
            <p:cNvCxnSpPr>
              <a:cxnSpLocks/>
              <a:stCxn id="70" idx="2"/>
              <a:endCxn id="94" idx="6"/>
            </p:cNvCxnSpPr>
            <p:nvPr/>
          </p:nvCxnSpPr>
          <p:spPr bwMode="auto">
            <a:xfrm flipH="1">
              <a:off x="3339523" y="2334347"/>
              <a:ext cx="169674" cy="0"/>
            </a:xfrm>
            <a:prstGeom prst="straightConnector1">
              <a:avLst/>
            </a:prstGeom>
            <a:solidFill>
              <a:srgbClr val="C5C5C5"/>
            </a:solidFill>
            <a:ln w="127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Rectangle 286">
              <a:extLst>
                <a:ext uri="{FF2B5EF4-FFF2-40B4-BE49-F238E27FC236}">
                  <a16:creationId xmlns:a16="http://schemas.microsoft.com/office/drawing/2014/main" id="{9841F5A8-5DDF-439C-9588-4BD72FB31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1880" y="1811739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defTabSz="8027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latin typeface="Arial"/>
                </a:rPr>
                <a:t>7</a:t>
              </a:r>
            </a:p>
          </p:txBody>
        </p:sp>
        <p:sp>
          <p:nvSpPr>
            <p:cNvPr id="79" name="Rectangle 286">
              <a:extLst>
                <a:ext uri="{FF2B5EF4-FFF2-40B4-BE49-F238E27FC236}">
                  <a16:creationId xmlns:a16="http://schemas.microsoft.com/office/drawing/2014/main" id="{8506833C-5592-405A-9919-4EE0B8F88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2562" y="1811739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defTabSz="8027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latin typeface="Arial"/>
                </a:rPr>
                <a:t>7</a:t>
              </a:r>
            </a:p>
          </p:txBody>
        </p:sp>
        <p:cxnSp>
          <p:nvCxnSpPr>
            <p:cNvPr id="80" name="Straight Arrow Connector 156">
              <a:extLst>
                <a:ext uri="{FF2B5EF4-FFF2-40B4-BE49-F238E27FC236}">
                  <a16:creationId xmlns:a16="http://schemas.microsoft.com/office/drawing/2014/main" id="{AE99DC1A-1BB6-4379-9C9A-9769066CFB4C}"/>
                </a:ext>
              </a:extLst>
            </p:cNvPr>
            <p:cNvCxnSpPr>
              <a:cxnSpLocks/>
              <a:stCxn id="78" idx="2"/>
              <a:endCxn id="79" idx="6"/>
            </p:cNvCxnSpPr>
            <p:nvPr/>
          </p:nvCxnSpPr>
          <p:spPr bwMode="auto">
            <a:xfrm flipH="1">
              <a:off x="2865442" y="1903179"/>
              <a:ext cx="96438" cy="0"/>
            </a:xfrm>
            <a:prstGeom prst="straightConnector1">
              <a:avLst/>
            </a:prstGeom>
            <a:solidFill>
              <a:srgbClr val="C5C5C5"/>
            </a:solidFill>
            <a:ln w="12700" cap="flat" cmpd="sng" algn="ctr">
              <a:solidFill>
                <a:srgbClr val="00296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" name="Rectangle 286">
              <a:extLst>
                <a:ext uri="{FF2B5EF4-FFF2-40B4-BE49-F238E27FC236}">
                  <a16:creationId xmlns:a16="http://schemas.microsoft.com/office/drawing/2014/main" id="{F376D124-FEAD-43EE-BACC-C00F236C0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469" y="2863752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defTabSz="786778"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FFFFFF"/>
                  </a:solidFill>
                  <a:latin typeface="Arial"/>
                </a:rPr>
                <a:t>8</a:t>
              </a:r>
            </a:p>
          </p:txBody>
        </p:sp>
        <p:cxnSp>
          <p:nvCxnSpPr>
            <p:cNvPr id="82" name="Straight Arrow Connector 158">
              <a:extLst>
                <a:ext uri="{FF2B5EF4-FFF2-40B4-BE49-F238E27FC236}">
                  <a16:creationId xmlns:a16="http://schemas.microsoft.com/office/drawing/2014/main" id="{17869DCB-EB38-4B61-A722-C44731D2B052}"/>
                </a:ext>
              </a:extLst>
            </p:cNvPr>
            <p:cNvCxnSpPr>
              <a:cxnSpLocks/>
              <a:stCxn id="69" idx="2"/>
              <a:endCxn id="81" idx="6"/>
            </p:cNvCxnSpPr>
            <p:nvPr/>
          </p:nvCxnSpPr>
          <p:spPr bwMode="auto">
            <a:xfrm flipH="1">
              <a:off x="2550349" y="2955192"/>
              <a:ext cx="204457" cy="0"/>
            </a:xfrm>
            <a:prstGeom prst="straightConnector1">
              <a:avLst/>
            </a:prstGeom>
            <a:solidFill>
              <a:srgbClr val="C5C5C5"/>
            </a:solidFill>
            <a:ln w="12700" cap="flat" cmpd="sng" algn="ctr">
              <a:solidFill>
                <a:srgbClr val="00296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159">
              <a:extLst>
                <a:ext uri="{FF2B5EF4-FFF2-40B4-BE49-F238E27FC236}">
                  <a16:creationId xmlns:a16="http://schemas.microsoft.com/office/drawing/2014/main" id="{7718234E-48E6-446F-B99D-77572EFDE476}"/>
                </a:ext>
              </a:extLst>
            </p:cNvPr>
            <p:cNvCxnSpPr>
              <a:cxnSpLocks/>
              <a:stCxn id="79" idx="2"/>
              <a:endCxn id="71" idx="6"/>
            </p:cNvCxnSpPr>
            <p:nvPr/>
          </p:nvCxnSpPr>
          <p:spPr bwMode="auto">
            <a:xfrm>
              <a:off x="2682562" y="1903179"/>
              <a:ext cx="34122" cy="0"/>
            </a:xfrm>
            <a:prstGeom prst="straightConnector1">
              <a:avLst/>
            </a:prstGeom>
            <a:solidFill>
              <a:srgbClr val="C5C5C5"/>
            </a:solidFill>
            <a:ln w="127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160">
              <a:extLst>
                <a:ext uri="{FF2B5EF4-FFF2-40B4-BE49-F238E27FC236}">
                  <a16:creationId xmlns:a16="http://schemas.microsoft.com/office/drawing/2014/main" id="{043B29D2-B9B8-4E58-AFAC-BD8F5D127767}"/>
                </a:ext>
              </a:extLst>
            </p:cNvPr>
            <p:cNvCxnSpPr>
              <a:cxnSpLocks/>
              <a:stCxn id="81" idx="2"/>
              <a:endCxn id="91" idx="6"/>
            </p:cNvCxnSpPr>
            <p:nvPr/>
          </p:nvCxnSpPr>
          <p:spPr bwMode="auto">
            <a:xfrm flipH="1">
              <a:off x="2299686" y="2955192"/>
              <a:ext cx="67783" cy="0"/>
            </a:xfrm>
            <a:prstGeom prst="straightConnector1">
              <a:avLst/>
            </a:prstGeom>
            <a:solidFill>
              <a:srgbClr val="C5C5C5"/>
            </a:solidFill>
            <a:ln w="127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169">
              <a:extLst>
                <a:ext uri="{FF2B5EF4-FFF2-40B4-BE49-F238E27FC236}">
                  <a16:creationId xmlns:a16="http://schemas.microsoft.com/office/drawing/2014/main" id="{D19C1373-846E-4447-8031-9C4909F9CA1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55493" y="2321402"/>
              <a:ext cx="340923" cy="0"/>
            </a:xfrm>
            <a:prstGeom prst="straightConnector1">
              <a:avLst/>
            </a:prstGeom>
            <a:solidFill>
              <a:srgbClr val="C5C5C5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Rectangle 286">
              <a:extLst>
                <a:ext uri="{FF2B5EF4-FFF2-40B4-BE49-F238E27FC236}">
                  <a16:creationId xmlns:a16="http://schemas.microsoft.com/office/drawing/2014/main" id="{9F274F84-7201-4760-9D4F-845CF43F4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875" y="1854918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8027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87" name="Rectangle 286">
              <a:extLst>
                <a:ext uri="{FF2B5EF4-FFF2-40B4-BE49-F238E27FC236}">
                  <a16:creationId xmlns:a16="http://schemas.microsoft.com/office/drawing/2014/main" id="{523FBFFA-61C6-48AA-867A-31DE6A009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8908" y="1854918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defTabSz="8027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latin typeface="Arial"/>
                </a:rPr>
                <a:t>1</a:t>
              </a:r>
            </a:p>
          </p:txBody>
        </p:sp>
        <p:cxnSp>
          <p:nvCxnSpPr>
            <p:cNvPr id="88" name="Straight Arrow Connector 182">
              <a:extLst>
                <a:ext uri="{FF2B5EF4-FFF2-40B4-BE49-F238E27FC236}">
                  <a16:creationId xmlns:a16="http://schemas.microsoft.com/office/drawing/2014/main" id="{8F3BB8B1-B453-4360-8080-C6C9D63D2D0F}"/>
                </a:ext>
              </a:extLst>
            </p:cNvPr>
            <p:cNvCxnSpPr>
              <a:cxnSpLocks/>
              <a:stCxn id="86" idx="2"/>
              <a:endCxn id="87" idx="6"/>
            </p:cNvCxnSpPr>
            <p:nvPr/>
          </p:nvCxnSpPr>
          <p:spPr bwMode="auto">
            <a:xfrm>
              <a:off x="4929875" y="1946358"/>
              <a:ext cx="51913" cy="0"/>
            </a:xfrm>
            <a:prstGeom prst="straightConnector1">
              <a:avLst/>
            </a:prstGeom>
            <a:solidFill>
              <a:srgbClr val="C5C5C5"/>
            </a:solidFill>
            <a:ln w="127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183">
              <a:extLst>
                <a:ext uri="{FF2B5EF4-FFF2-40B4-BE49-F238E27FC236}">
                  <a16:creationId xmlns:a16="http://schemas.microsoft.com/office/drawing/2014/main" id="{B115368E-DB31-4AA1-BE5A-2DECF428B40C}"/>
                </a:ext>
              </a:extLst>
            </p:cNvPr>
            <p:cNvCxnSpPr>
              <a:cxnSpLocks/>
              <a:stCxn id="87" idx="2"/>
              <a:endCxn id="73" idx="6"/>
            </p:cNvCxnSpPr>
            <p:nvPr/>
          </p:nvCxnSpPr>
          <p:spPr bwMode="auto">
            <a:xfrm flipH="1">
              <a:off x="4470267" y="1946358"/>
              <a:ext cx="328641" cy="0"/>
            </a:xfrm>
            <a:prstGeom prst="straightConnector1">
              <a:avLst/>
            </a:prstGeom>
            <a:solidFill>
              <a:srgbClr val="C5C5C5"/>
            </a:solidFill>
            <a:ln w="127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184">
              <a:extLst>
                <a:ext uri="{FF2B5EF4-FFF2-40B4-BE49-F238E27FC236}">
                  <a16:creationId xmlns:a16="http://schemas.microsoft.com/office/drawing/2014/main" id="{F54D5B4C-A42B-41A8-AB8C-7871610D6A71}"/>
                </a:ext>
              </a:extLst>
            </p:cNvPr>
            <p:cNvCxnSpPr>
              <a:cxnSpLocks/>
              <a:stCxn id="75" idx="2"/>
              <a:endCxn id="70" idx="6"/>
            </p:cNvCxnSpPr>
            <p:nvPr/>
          </p:nvCxnSpPr>
          <p:spPr bwMode="auto">
            <a:xfrm>
              <a:off x="3670623" y="2334347"/>
              <a:ext cx="21454" cy="0"/>
            </a:xfrm>
            <a:prstGeom prst="straightConnector1">
              <a:avLst/>
            </a:prstGeom>
            <a:solidFill>
              <a:srgbClr val="C5C5C5"/>
            </a:solidFill>
            <a:ln w="127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Rectangle 286">
              <a:extLst>
                <a:ext uri="{FF2B5EF4-FFF2-40B4-BE49-F238E27FC236}">
                  <a16:creationId xmlns:a16="http://schemas.microsoft.com/office/drawing/2014/main" id="{607DC9AB-6881-411B-9E4B-11AFD1C72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806" y="2863752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defTabSz="786778"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FFFFFF"/>
                  </a:solidFill>
                  <a:latin typeface="Arial"/>
                </a:rPr>
                <a:t>8</a:t>
              </a:r>
            </a:p>
          </p:txBody>
        </p:sp>
        <p:sp>
          <p:nvSpPr>
            <p:cNvPr id="92" name="Rectangle 286">
              <a:extLst>
                <a:ext uri="{FF2B5EF4-FFF2-40B4-BE49-F238E27FC236}">
                  <a16:creationId xmlns:a16="http://schemas.microsoft.com/office/drawing/2014/main" id="{598D0DD5-55A8-4B1F-AF65-D79105DFF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060" y="1809277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kumimoji="0" sz="7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defTabSz="8027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latin typeface="Arial"/>
                </a:rPr>
                <a:t>7</a:t>
              </a:r>
            </a:p>
          </p:txBody>
        </p:sp>
        <p:cxnSp>
          <p:nvCxnSpPr>
            <p:cNvPr id="93" name="Straight Arrow Connector 190">
              <a:extLst>
                <a:ext uri="{FF2B5EF4-FFF2-40B4-BE49-F238E27FC236}">
                  <a16:creationId xmlns:a16="http://schemas.microsoft.com/office/drawing/2014/main" id="{F4E2F565-C98E-4540-A24E-F9850B8A3681}"/>
                </a:ext>
              </a:extLst>
            </p:cNvPr>
            <p:cNvCxnSpPr>
              <a:cxnSpLocks/>
              <a:stCxn id="71" idx="2"/>
              <a:endCxn id="92" idx="6"/>
            </p:cNvCxnSpPr>
            <p:nvPr/>
          </p:nvCxnSpPr>
          <p:spPr bwMode="auto">
            <a:xfrm flipH="1" flipV="1">
              <a:off x="2446940" y="1900717"/>
              <a:ext cx="86864" cy="2462"/>
            </a:xfrm>
            <a:prstGeom prst="straightConnector1">
              <a:avLst/>
            </a:prstGeom>
            <a:solidFill>
              <a:srgbClr val="C5C5C5"/>
            </a:solidFill>
            <a:ln w="12700" cap="flat" cmpd="sng" algn="ctr">
              <a:solidFill>
                <a:srgbClr val="92D05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Rectangle 286">
              <a:extLst>
                <a:ext uri="{FF2B5EF4-FFF2-40B4-BE49-F238E27FC236}">
                  <a16:creationId xmlns:a16="http://schemas.microsoft.com/office/drawing/2014/main" id="{06B33CB4-2C88-4F36-82AF-90242E35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643" y="2242907"/>
              <a:ext cx="182880" cy="18288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defTabSz="786778">
                <a:buClr>
                  <a:srgbClr val="000000"/>
                </a:buClr>
                <a:defRPr/>
              </a:pPr>
              <a:r>
                <a:rPr lang="en-US" sz="986" kern="0" dirty="0">
                  <a:solidFill>
                    <a:srgbClr val="FFFFFF"/>
                  </a:solidFill>
                  <a:latin typeface="Arial"/>
                </a:rPr>
                <a:t>2</a:t>
              </a:r>
            </a:p>
          </p:txBody>
        </p:sp>
        <p:grpSp>
          <p:nvGrpSpPr>
            <p:cNvPr id="96" name="Group 198">
              <a:extLst>
                <a:ext uri="{FF2B5EF4-FFF2-40B4-BE49-F238E27FC236}">
                  <a16:creationId xmlns:a16="http://schemas.microsoft.com/office/drawing/2014/main" id="{8059CA88-AF98-4762-8616-84F1C54DF854}"/>
                </a:ext>
              </a:extLst>
            </p:cNvPr>
            <p:cNvGrpSpPr/>
            <p:nvPr/>
          </p:nvGrpSpPr>
          <p:grpSpPr>
            <a:xfrm>
              <a:off x="3052434" y="1225076"/>
              <a:ext cx="1115911" cy="157703"/>
              <a:chOff x="9961913" y="1139871"/>
              <a:chExt cx="1115911" cy="157703"/>
            </a:xfrm>
          </p:grpSpPr>
          <p:cxnSp>
            <p:nvCxnSpPr>
              <p:cNvPr id="121" name="Straight Arrow Connector 199">
                <a:extLst>
                  <a:ext uri="{FF2B5EF4-FFF2-40B4-BE49-F238E27FC236}">
                    <a16:creationId xmlns:a16="http://schemas.microsoft.com/office/drawing/2014/main" id="{755C28E1-F22B-4FFE-8938-6FE7948BFC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961913" y="1224509"/>
                <a:ext cx="353813" cy="0"/>
              </a:xfrm>
              <a:prstGeom prst="straightConnector1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002960"/>
                </a:solidFill>
                <a:prstDash val="solid"/>
                <a:round/>
                <a:headEnd type="none" w="sm" len="sm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2" name="TextBox 200">
                <a:extLst>
                  <a:ext uri="{FF2B5EF4-FFF2-40B4-BE49-F238E27FC236}">
                    <a16:creationId xmlns:a16="http://schemas.microsoft.com/office/drawing/2014/main" id="{19B5A190-657B-4811-ABFB-CCD63C51DD40}"/>
                  </a:ext>
                </a:extLst>
              </p:cNvPr>
              <p:cNvSpPr txBox="1"/>
              <p:nvPr/>
            </p:nvSpPr>
            <p:spPr>
              <a:xfrm>
                <a:off x="10365811" y="1139871"/>
                <a:ext cx="712013" cy="1577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180975" lvl="0" indent="-180975" eaLnBrk="1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200">
                    <a:solidFill>
                      <a:schemeClr val="tx1"/>
                    </a:solidFill>
                  </a:defRPr>
                </a:lvl1pPr>
                <a:lvl2pPr marL="363538" lvl="1" indent="-182563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Century Gothic" panose="020B0502020202020204" pitchFamily="34" charset="0"/>
                  <a:buChar char="►"/>
                  <a:defRPr sz="2200">
                    <a:solidFill>
                      <a:schemeClr val="tx1"/>
                    </a:solidFill>
                  </a:defRPr>
                </a:lvl2pPr>
                <a:lvl3pPr marL="534988" lvl="2" indent="-171450"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Times" panose="02020603050405020304" pitchFamily="18" charset="0"/>
                  <a:buChar char="–"/>
                  <a:defRPr sz="2200">
                    <a:solidFill>
                      <a:schemeClr val="tx1"/>
                    </a:solidFill>
                  </a:defRPr>
                </a:lvl3pPr>
                <a:lvl4pPr marL="4173538" indent="-228600" eaLnBrk="1" hangingPunct="1">
                  <a:spcBef>
                    <a:spcPct val="20000"/>
                  </a:spcBef>
                  <a:defRPr sz="2400">
                    <a:solidFill>
                      <a:srgbClr val="4C4C4C"/>
                    </a:solidFill>
                  </a:defRPr>
                </a:lvl4pPr>
                <a:lvl5pPr marL="4581525" indent="-228600" eaLnBrk="1" hangingPunct="1">
                  <a:spcBef>
                    <a:spcPct val="20000"/>
                  </a:spcBef>
                  <a:buChar char="»"/>
                  <a:defRPr sz="2400">
                    <a:solidFill>
                      <a:srgbClr val="4C4C4C"/>
                    </a:solidFill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9pPr>
              </a:lstStyle>
              <a:p>
                <a:pPr marL="0" indent="0" defTabSz="819832" fontAlgn="base">
                  <a:spcAft>
                    <a:spcPct val="0"/>
                  </a:spcAft>
                  <a:buClr>
                    <a:srgbClr val="C5C5C5"/>
                  </a:buClr>
                  <a:buNone/>
                  <a:defRPr/>
                </a:pPr>
                <a:r>
                  <a:rPr lang="en-GB" sz="986" b="1" kern="0" dirty="0">
                    <a:solidFill>
                      <a:srgbClr val="002960"/>
                    </a:solidFill>
                    <a:latin typeface="Arial"/>
                  </a:rPr>
                  <a:t>2018 – 2019</a:t>
                </a:r>
                <a:endParaRPr lang="en-GB" sz="986" kern="0" dirty="0">
                  <a:solidFill>
                    <a:srgbClr val="002960"/>
                  </a:solidFill>
                  <a:latin typeface="Arial"/>
                </a:endParaRPr>
              </a:p>
            </p:txBody>
          </p:sp>
        </p:grpSp>
        <p:grpSp>
          <p:nvGrpSpPr>
            <p:cNvPr id="97" name="Group 201">
              <a:extLst>
                <a:ext uri="{FF2B5EF4-FFF2-40B4-BE49-F238E27FC236}">
                  <a16:creationId xmlns:a16="http://schemas.microsoft.com/office/drawing/2014/main" id="{4A9E11F5-C6BB-475A-9BE6-47E2E886B863}"/>
                </a:ext>
              </a:extLst>
            </p:cNvPr>
            <p:cNvGrpSpPr/>
            <p:nvPr/>
          </p:nvGrpSpPr>
          <p:grpSpPr>
            <a:xfrm>
              <a:off x="4362979" y="1225076"/>
              <a:ext cx="1115911" cy="157703"/>
              <a:chOff x="9961913" y="1334750"/>
              <a:chExt cx="1115911" cy="157703"/>
            </a:xfrm>
          </p:grpSpPr>
          <p:sp>
            <p:nvSpPr>
              <p:cNvPr id="119" name="TextBox 202">
                <a:extLst>
                  <a:ext uri="{FF2B5EF4-FFF2-40B4-BE49-F238E27FC236}">
                    <a16:creationId xmlns:a16="http://schemas.microsoft.com/office/drawing/2014/main" id="{0F2834F4-C8E6-4903-BD44-86CA9E08E032}"/>
                  </a:ext>
                </a:extLst>
              </p:cNvPr>
              <p:cNvSpPr txBox="1"/>
              <p:nvPr/>
            </p:nvSpPr>
            <p:spPr>
              <a:xfrm>
                <a:off x="10365811" y="1334750"/>
                <a:ext cx="712013" cy="1577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180975" lvl="0" indent="-180975" eaLnBrk="1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200">
                    <a:solidFill>
                      <a:schemeClr val="tx1"/>
                    </a:solidFill>
                  </a:defRPr>
                </a:lvl1pPr>
                <a:lvl2pPr marL="363538" lvl="1" indent="-182563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Century Gothic" panose="020B0502020202020204" pitchFamily="34" charset="0"/>
                  <a:buChar char="►"/>
                  <a:defRPr sz="2200">
                    <a:solidFill>
                      <a:schemeClr val="tx1"/>
                    </a:solidFill>
                  </a:defRPr>
                </a:lvl2pPr>
                <a:lvl3pPr marL="534988" lvl="2" indent="-171450"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Times" panose="02020603050405020304" pitchFamily="18" charset="0"/>
                  <a:buChar char="–"/>
                  <a:defRPr sz="2200">
                    <a:solidFill>
                      <a:schemeClr val="tx1"/>
                    </a:solidFill>
                  </a:defRPr>
                </a:lvl3pPr>
                <a:lvl4pPr marL="4173538" indent="-228600" eaLnBrk="1" hangingPunct="1">
                  <a:spcBef>
                    <a:spcPct val="20000"/>
                  </a:spcBef>
                  <a:defRPr sz="2400">
                    <a:solidFill>
                      <a:srgbClr val="4C4C4C"/>
                    </a:solidFill>
                  </a:defRPr>
                </a:lvl4pPr>
                <a:lvl5pPr marL="4581525" indent="-228600" eaLnBrk="1" hangingPunct="1">
                  <a:spcBef>
                    <a:spcPct val="20000"/>
                  </a:spcBef>
                  <a:buChar char="»"/>
                  <a:defRPr sz="2400">
                    <a:solidFill>
                      <a:srgbClr val="4C4C4C"/>
                    </a:solidFill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9pPr>
              </a:lstStyle>
              <a:p>
                <a:pPr marL="0" indent="0" defTabSz="819832" fontAlgn="base">
                  <a:spcAft>
                    <a:spcPct val="0"/>
                  </a:spcAft>
                  <a:buClr>
                    <a:srgbClr val="C5C5C5"/>
                  </a:buClr>
                  <a:buNone/>
                  <a:defRPr/>
                </a:pPr>
                <a:r>
                  <a:rPr lang="en-GB" sz="986" b="1" kern="0" dirty="0">
                    <a:solidFill>
                      <a:srgbClr val="002960"/>
                    </a:solidFill>
                    <a:latin typeface="Arial"/>
                  </a:rPr>
                  <a:t>2019 – 2020</a:t>
                </a:r>
                <a:endParaRPr lang="en-GB" sz="986" kern="0" dirty="0">
                  <a:solidFill>
                    <a:srgbClr val="002960"/>
                  </a:solidFill>
                  <a:latin typeface="Arial"/>
                </a:endParaRPr>
              </a:p>
            </p:txBody>
          </p:sp>
          <p:cxnSp>
            <p:nvCxnSpPr>
              <p:cNvPr id="120" name="Straight Arrow Connector 203">
                <a:extLst>
                  <a:ext uri="{FF2B5EF4-FFF2-40B4-BE49-F238E27FC236}">
                    <a16:creationId xmlns:a16="http://schemas.microsoft.com/office/drawing/2014/main" id="{B81FA47E-97E8-4542-A690-56F94565344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961913" y="1419388"/>
                <a:ext cx="353813" cy="0"/>
              </a:xfrm>
              <a:prstGeom prst="straightConnector1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66CCFF"/>
                </a:solidFill>
                <a:prstDash val="solid"/>
                <a:round/>
                <a:headEnd type="none" w="sm" len="sm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8" name="Group 204">
              <a:extLst>
                <a:ext uri="{FF2B5EF4-FFF2-40B4-BE49-F238E27FC236}">
                  <a16:creationId xmlns:a16="http://schemas.microsoft.com/office/drawing/2014/main" id="{A33CC3CD-4300-4FF3-B3BB-F1FAE9ADB474}"/>
                </a:ext>
              </a:extLst>
            </p:cNvPr>
            <p:cNvGrpSpPr/>
            <p:nvPr/>
          </p:nvGrpSpPr>
          <p:grpSpPr>
            <a:xfrm>
              <a:off x="3584910" y="1558767"/>
              <a:ext cx="1115911" cy="157703"/>
              <a:chOff x="9961913" y="1529629"/>
              <a:chExt cx="1115911" cy="157703"/>
            </a:xfrm>
          </p:grpSpPr>
          <p:sp>
            <p:nvSpPr>
              <p:cNvPr id="117" name="TextBox 205">
                <a:extLst>
                  <a:ext uri="{FF2B5EF4-FFF2-40B4-BE49-F238E27FC236}">
                    <a16:creationId xmlns:a16="http://schemas.microsoft.com/office/drawing/2014/main" id="{11085668-6CD2-48D5-A8B2-8BEDED93B615}"/>
                  </a:ext>
                </a:extLst>
              </p:cNvPr>
              <p:cNvSpPr txBox="1"/>
              <p:nvPr/>
            </p:nvSpPr>
            <p:spPr>
              <a:xfrm>
                <a:off x="10365811" y="1529629"/>
                <a:ext cx="712013" cy="1577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180975" lvl="0" indent="-180975" eaLnBrk="1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200">
                    <a:solidFill>
                      <a:schemeClr val="tx1"/>
                    </a:solidFill>
                  </a:defRPr>
                </a:lvl1pPr>
                <a:lvl2pPr marL="363538" lvl="1" indent="-182563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Century Gothic" panose="020B0502020202020204" pitchFamily="34" charset="0"/>
                  <a:buChar char="►"/>
                  <a:defRPr sz="2200">
                    <a:solidFill>
                      <a:schemeClr val="tx1"/>
                    </a:solidFill>
                  </a:defRPr>
                </a:lvl2pPr>
                <a:lvl3pPr marL="534988" lvl="2" indent="-171450"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Times" panose="02020603050405020304" pitchFamily="18" charset="0"/>
                  <a:buChar char="–"/>
                  <a:defRPr sz="2200">
                    <a:solidFill>
                      <a:schemeClr val="tx1"/>
                    </a:solidFill>
                  </a:defRPr>
                </a:lvl3pPr>
                <a:lvl4pPr marL="4173538" indent="-228600" eaLnBrk="1" hangingPunct="1">
                  <a:spcBef>
                    <a:spcPct val="20000"/>
                  </a:spcBef>
                  <a:defRPr sz="2400">
                    <a:solidFill>
                      <a:srgbClr val="4C4C4C"/>
                    </a:solidFill>
                  </a:defRPr>
                </a:lvl4pPr>
                <a:lvl5pPr marL="4581525" indent="-228600" eaLnBrk="1" hangingPunct="1">
                  <a:spcBef>
                    <a:spcPct val="20000"/>
                  </a:spcBef>
                  <a:buChar char="»"/>
                  <a:defRPr sz="2400">
                    <a:solidFill>
                      <a:srgbClr val="4C4C4C"/>
                    </a:solidFill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</a:defRPr>
                </a:lvl9pPr>
              </a:lstStyle>
              <a:p>
                <a:pPr marL="0" indent="0" defTabSz="819832" fontAlgn="base">
                  <a:spcAft>
                    <a:spcPct val="0"/>
                  </a:spcAft>
                  <a:buClr>
                    <a:srgbClr val="C5C5C5"/>
                  </a:buClr>
                  <a:buNone/>
                  <a:defRPr/>
                </a:pPr>
                <a:r>
                  <a:rPr lang="en-GB" sz="986" b="1" kern="0" dirty="0">
                    <a:solidFill>
                      <a:srgbClr val="002960"/>
                    </a:solidFill>
                    <a:latin typeface="Arial"/>
                  </a:rPr>
                  <a:t>2020 – 2021</a:t>
                </a:r>
                <a:endParaRPr lang="en-GB" sz="986" kern="0" dirty="0">
                  <a:solidFill>
                    <a:srgbClr val="002960"/>
                  </a:solidFill>
                  <a:latin typeface="Arial"/>
                </a:endParaRPr>
              </a:p>
            </p:txBody>
          </p:sp>
          <p:cxnSp>
            <p:nvCxnSpPr>
              <p:cNvPr id="118" name="Straight Arrow Connector 206">
                <a:extLst>
                  <a:ext uri="{FF2B5EF4-FFF2-40B4-BE49-F238E27FC236}">
                    <a16:creationId xmlns:a16="http://schemas.microsoft.com/office/drawing/2014/main" id="{5CB5F34A-ED90-4F5B-BB7E-507C0EF7FE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961913" y="1614267"/>
                <a:ext cx="353813" cy="0"/>
              </a:xfrm>
              <a:prstGeom prst="straightConnector1">
                <a:avLst/>
              </a:prstGeom>
              <a:solidFill>
                <a:srgbClr val="A5A5A5"/>
              </a:solidFill>
              <a:ln w="12700" cap="flat" cmpd="sng" algn="ctr">
                <a:solidFill>
                  <a:srgbClr val="92D050"/>
                </a:solidFill>
                <a:prstDash val="solid"/>
                <a:round/>
                <a:headEnd type="none" w="sm" len="sm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9" name="Group 231">
              <a:extLst>
                <a:ext uri="{FF2B5EF4-FFF2-40B4-BE49-F238E27FC236}">
                  <a16:creationId xmlns:a16="http://schemas.microsoft.com/office/drawing/2014/main" id="{5376488D-A7CD-4C5C-B141-9E15961E565B}"/>
                </a:ext>
              </a:extLst>
            </p:cNvPr>
            <p:cNvGrpSpPr/>
            <p:nvPr/>
          </p:nvGrpSpPr>
          <p:grpSpPr>
            <a:xfrm>
              <a:off x="229778" y="1158524"/>
              <a:ext cx="5505576" cy="328307"/>
              <a:chOff x="475488" y="1430518"/>
              <a:chExt cx="10969498" cy="328307"/>
            </a:xfrm>
          </p:grpSpPr>
          <p:sp>
            <p:nvSpPr>
              <p:cNvPr id="114" name="TextBox 232">
                <a:extLst>
                  <a:ext uri="{FF2B5EF4-FFF2-40B4-BE49-F238E27FC236}">
                    <a16:creationId xmlns:a16="http://schemas.microsoft.com/office/drawing/2014/main" id="{8049EC75-80AE-4B5A-9DA5-2997BB0933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488" y="1494644"/>
                <a:ext cx="10969498" cy="200055"/>
              </a:xfrm>
              <a:prstGeom prst="rect">
                <a:avLst/>
              </a:prstGeom>
            </p:spPr>
            <p:txBody>
              <a:bodyPr vert="horz" wrap="square" lIns="0" tIns="0" rIns="0" bIns="0" rtlCol="0" anchor="b">
                <a:noAutofit/>
              </a:bodyPr>
              <a:lstStyle>
                <a:defPPr>
                  <a:defRPr lang="en-US"/>
                </a:defPPr>
                <a:lvl1pPr marL="0" lvl="0" indent="0" defTabSz="877533" eaLnBrk="1" latinLnBrk="0" hangingPunct="1">
                  <a:buClr>
                    <a:srgbClr val="000000"/>
                  </a:buClr>
                  <a:buSzPct val="100000"/>
                  <a:defRPr sz="1300" baseline="0">
                    <a:solidFill>
                      <a:schemeClr val="accent2"/>
                    </a:solidFill>
                    <a:latin typeface="+mj-lt"/>
                  </a:defRPr>
                </a:lvl1pPr>
                <a:lvl2pPr marL="193675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defTabSz="7867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65" kern="0" dirty="0">
                    <a:solidFill>
                      <a:srgbClr val="00ADEF"/>
                    </a:solidFill>
                    <a:latin typeface="Georgia"/>
                  </a:rPr>
                  <a:t>Projected enterprise risk reduction</a:t>
                </a:r>
              </a:p>
            </p:txBody>
          </p:sp>
          <p:cxnSp>
            <p:nvCxnSpPr>
              <p:cNvPr id="115" name="Straight Connector 233">
                <a:extLst>
                  <a:ext uri="{FF2B5EF4-FFF2-40B4-BE49-F238E27FC236}">
                    <a16:creationId xmlns:a16="http://schemas.microsoft.com/office/drawing/2014/main" id="{2D99691E-653E-492B-AEE6-A765A518E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488" y="1430518"/>
                <a:ext cx="1096949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ADEF"/>
                </a:solidFill>
                <a:prstDash val="solid"/>
              </a:ln>
              <a:effectLst/>
            </p:spPr>
          </p:cxnSp>
          <p:cxnSp>
            <p:nvCxnSpPr>
              <p:cNvPr id="116" name="Straight Connector 234">
                <a:extLst>
                  <a:ext uri="{FF2B5EF4-FFF2-40B4-BE49-F238E27FC236}">
                    <a16:creationId xmlns:a16="http://schemas.microsoft.com/office/drawing/2014/main" id="{1DF151EF-DC00-4E9F-AD3E-DC9AB1A84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488" y="1758825"/>
                <a:ext cx="1096949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ADEF"/>
                </a:solidFill>
                <a:prstDash val="solid"/>
              </a:ln>
              <a:effectLst/>
            </p:spPr>
          </p:cxnSp>
        </p:grpSp>
        <p:sp>
          <p:nvSpPr>
            <p:cNvPr id="100" name="Rectangle 286">
              <a:extLst>
                <a:ext uri="{FF2B5EF4-FFF2-40B4-BE49-F238E27FC236}">
                  <a16:creationId xmlns:a16="http://schemas.microsoft.com/office/drawing/2014/main" id="{1F0D08F6-7C17-4A61-B67F-CEE9B6122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79" y="4521278"/>
              <a:ext cx="259488" cy="25200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defTabSz="8027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1" name="Rectangle 208">
              <a:extLst>
                <a:ext uri="{FF2B5EF4-FFF2-40B4-BE49-F238E27FC236}">
                  <a16:creationId xmlns:a16="http://schemas.microsoft.com/office/drawing/2014/main" id="{CE4643AC-A14F-4502-99C9-013B6D6ED52E}"/>
                </a:ext>
              </a:extLst>
            </p:cNvPr>
            <p:cNvSpPr>
              <a:spLocks/>
            </p:cNvSpPr>
            <p:nvPr/>
          </p:nvSpPr>
          <p:spPr>
            <a:xfrm>
              <a:off x="626344" y="4521278"/>
              <a:ext cx="1838604" cy="33855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1394" lvl="1"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25000"/>
                <a:defRPr/>
              </a:pPr>
              <a:r>
                <a:rPr lang="en-US" sz="986" b="1" kern="0" dirty="0">
                  <a:solidFill>
                    <a:srgbClr val="0029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Unauthorized transactions and monetary loss</a:t>
              </a:r>
            </a:p>
          </p:txBody>
        </p:sp>
        <p:sp>
          <p:nvSpPr>
            <p:cNvPr id="102" name="Rectangle 286">
              <a:extLst>
                <a:ext uri="{FF2B5EF4-FFF2-40B4-BE49-F238E27FC236}">
                  <a16:creationId xmlns:a16="http://schemas.microsoft.com/office/drawing/2014/main" id="{8DC8637D-78E0-45AE-B4A0-FB05691DF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79" y="4970142"/>
              <a:ext cx="259488" cy="25200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sz="800">
                  <a:solidFill>
                    <a:srgbClr val="FFFFFF"/>
                  </a:solidFill>
                  <a:latin typeface="Century Gothic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3" name="TextBox 216">
              <a:extLst>
                <a:ext uri="{FF2B5EF4-FFF2-40B4-BE49-F238E27FC236}">
                  <a16:creationId xmlns:a16="http://schemas.microsoft.com/office/drawing/2014/main" id="{9ED5064A-64B6-4CB3-84AF-FAB05CA9F4C8}"/>
                </a:ext>
              </a:extLst>
            </p:cNvPr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626344" y="5011504"/>
              <a:ext cx="1838604" cy="1692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394" lvl="1" indent="0"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  <a:defRPr/>
              </a:pPr>
              <a:r>
                <a:rPr lang="en-US" sz="986" b="1" kern="0" dirty="0">
                  <a:solidFill>
                    <a:srgbClr val="0029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leakage</a:t>
              </a:r>
            </a:p>
          </p:txBody>
        </p:sp>
        <p:grpSp>
          <p:nvGrpSpPr>
            <p:cNvPr id="104" name="Group 235">
              <a:extLst>
                <a:ext uri="{FF2B5EF4-FFF2-40B4-BE49-F238E27FC236}">
                  <a16:creationId xmlns:a16="http://schemas.microsoft.com/office/drawing/2014/main" id="{CE35F5B5-7C29-4CC7-AA6A-0B4FC91EAF9F}"/>
                </a:ext>
              </a:extLst>
            </p:cNvPr>
            <p:cNvGrpSpPr/>
            <p:nvPr/>
          </p:nvGrpSpPr>
          <p:grpSpPr>
            <a:xfrm>
              <a:off x="254078" y="4137816"/>
              <a:ext cx="5541753" cy="328307"/>
              <a:chOff x="475488" y="1430518"/>
              <a:chExt cx="10969498" cy="328307"/>
            </a:xfrm>
          </p:grpSpPr>
          <p:sp>
            <p:nvSpPr>
              <p:cNvPr id="111" name="TextBox 236">
                <a:extLst>
                  <a:ext uri="{FF2B5EF4-FFF2-40B4-BE49-F238E27FC236}">
                    <a16:creationId xmlns:a16="http://schemas.microsoft.com/office/drawing/2014/main" id="{89102F22-F51C-4EDE-BBCB-86CDCE3244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488" y="1494644"/>
                <a:ext cx="10969498" cy="200055"/>
              </a:xfrm>
              <a:prstGeom prst="rect">
                <a:avLst/>
              </a:prstGeom>
            </p:spPr>
            <p:txBody>
              <a:bodyPr vert="horz" wrap="square" lIns="0" tIns="0" rIns="0" bIns="0" rtlCol="0" anchor="b">
                <a:noAutofit/>
              </a:bodyPr>
              <a:lstStyle>
                <a:defPPr>
                  <a:defRPr lang="en-US"/>
                </a:defPPr>
                <a:lvl1pPr marL="0" lvl="0" indent="0" defTabSz="877533" eaLnBrk="1" latinLnBrk="0" hangingPunct="1">
                  <a:buClr>
                    <a:srgbClr val="000000"/>
                  </a:buClr>
                  <a:buSzPct val="100000"/>
                  <a:defRPr sz="1300" baseline="0">
                    <a:solidFill>
                      <a:schemeClr val="accent2"/>
                    </a:solidFill>
                    <a:latin typeface="+mj-lt"/>
                  </a:defRPr>
                </a:lvl1pPr>
                <a:lvl2pPr marL="193675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400" baseline="0">
                    <a:latin typeface="+mn-lt"/>
                  </a:defRPr>
                </a:lvl2pPr>
                <a:lvl3pPr marL="457200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400" baseline="0">
                    <a:latin typeface="+mn-lt"/>
                  </a:defRPr>
                </a:lvl3pPr>
                <a:lvl4pPr marL="61436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400" baseline="0">
                    <a:latin typeface="+mn-lt"/>
                  </a:defRPr>
                </a:lvl4pPr>
                <a:lvl5pPr marL="749808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sz="1400"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defTabSz="78677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65" kern="0" dirty="0">
                    <a:solidFill>
                      <a:srgbClr val="00ADEF"/>
                    </a:solidFill>
                    <a:latin typeface="Georgia"/>
                  </a:rPr>
                  <a:t>Enterprise risks</a:t>
                </a:r>
              </a:p>
            </p:txBody>
          </p:sp>
          <p:cxnSp>
            <p:nvCxnSpPr>
              <p:cNvPr id="112" name="Straight Connector 237">
                <a:extLst>
                  <a:ext uri="{FF2B5EF4-FFF2-40B4-BE49-F238E27FC236}">
                    <a16:creationId xmlns:a16="http://schemas.microsoft.com/office/drawing/2014/main" id="{5826D852-B23D-45A4-8F4E-ECD8F938C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488" y="1430518"/>
                <a:ext cx="1096949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ADEF"/>
                </a:solidFill>
                <a:prstDash val="solid"/>
              </a:ln>
              <a:effectLst/>
            </p:spPr>
          </p:cxnSp>
          <p:cxnSp>
            <p:nvCxnSpPr>
              <p:cNvPr id="113" name="Straight Connector 238">
                <a:extLst>
                  <a:ext uri="{FF2B5EF4-FFF2-40B4-BE49-F238E27FC236}">
                    <a16:creationId xmlns:a16="http://schemas.microsoft.com/office/drawing/2014/main" id="{B7AB53C6-BED6-4636-A781-649AEA7A7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488" y="1758825"/>
                <a:ext cx="1096949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ADEF"/>
                </a:solidFill>
                <a:prstDash val="solid"/>
              </a:ln>
              <a:effectLst/>
            </p:spPr>
          </p:cxnSp>
        </p:grpSp>
        <p:cxnSp>
          <p:nvCxnSpPr>
            <p:cNvPr id="105" name="Straight Connector 250">
              <a:extLst>
                <a:ext uri="{FF2B5EF4-FFF2-40B4-BE49-F238E27FC236}">
                  <a16:creationId xmlns:a16="http://schemas.microsoft.com/office/drawing/2014/main" id="{D84E09B6-C731-47BC-A3B2-E2F1783440F2}"/>
                </a:ext>
              </a:extLst>
            </p:cNvPr>
            <p:cNvCxnSpPr>
              <a:cxnSpLocks/>
            </p:cNvCxnSpPr>
            <p:nvPr/>
          </p:nvCxnSpPr>
          <p:spPr>
            <a:xfrm>
              <a:off x="229778" y="4914987"/>
              <a:ext cx="2338771" cy="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</p:cxnSp>
        <p:sp>
          <p:nvSpPr>
            <p:cNvPr id="106" name="Rectangle 286">
              <a:extLst>
                <a:ext uri="{FF2B5EF4-FFF2-40B4-BE49-F238E27FC236}">
                  <a16:creationId xmlns:a16="http://schemas.microsoft.com/office/drawing/2014/main" id="{E585254D-CAC9-48A2-95DC-C8D6A1613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5146" y="4521278"/>
              <a:ext cx="259488" cy="25200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defTabSz="8027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7" name="Rectangle 286">
              <a:extLst>
                <a:ext uri="{FF2B5EF4-FFF2-40B4-BE49-F238E27FC236}">
                  <a16:creationId xmlns:a16="http://schemas.microsoft.com/office/drawing/2014/main" id="{0D38DF50-7FE5-42BD-B74F-9E2B0E770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5146" y="4970142"/>
              <a:ext cx="259488" cy="252000"/>
            </a:xfrm>
            <a:prstGeom prst="ellipse">
              <a:avLst/>
            </a:prstGeom>
            <a:solidFill>
              <a:srgbClr val="00296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63278" tIns="63278" rIns="63278" bIns="63278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lvl="0" indent="0" algn="ctr" defTabSz="895350" eaLnBrk="1" latinLnBrk="0" hangingPunct="1">
                <a:lnSpc>
                  <a:spcPct val="100000"/>
                </a:lnSpc>
                <a:buClr>
                  <a:srgbClr val="000000"/>
                </a:buClr>
                <a:buSzTx/>
                <a:buFontTx/>
                <a:buNone/>
                <a:tabLst/>
                <a:defRPr sz="800">
                  <a:solidFill>
                    <a:srgbClr val="FFFFFF"/>
                  </a:solidFill>
                  <a:latin typeface="Century Gothic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defTabSz="78677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86" kern="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08" name="TextBox 210">
              <a:extLst>
                <a:ext uri="{FF2B5EF4-FFF2-40B4-BE49-F238E27FC236}">
                  <a16:creationId xmlns:a16="http://schemas.microsoft.com/office/drawing/2014/main" id="{C546E22E-762A-4BBE-BAF1-C8F33BEA4E45}"/>
                </a:ext>
              </a:extLst>
            </p:cNvPr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3016931" y="4562640"/>
              <a:ext cx="2678500" cy="15770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394" lvl="1" indent="0"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  <a:defRPr/>
              </a:pPr>
              <a:r>
                <a:rPr lang="en-US" sz="986" b="1" kern="0" dirty="0">
                  <a:solidFill>
                    <a:srgbClr val="0029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Insufficient technical disaster recovery</a:t>
              </a:r>
            </a:p>
          </p:txBody>
        </p:sp>
        <p:sp>
          <p:nvSpPr>
            <p:cNvPr id="109" name="TextBox 218">
              <a:extLst>
                <a:ext uri="{FF2B5EF4-FFF2-40B4-BE49-F238E27FC236}">
                  <a16:creationId xmlns:a16="http://schemas.microsoft.com/office/drawing/2014/main" id="{2FD2F79C-FEB3-4B2B-91A5-5370A11258E4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3016931" y="5011504"/>
              <a:ext cx="2678500" cy="15770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394" lvl="1" indent="0" defTabSz="786778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  <a:defRPr/>
              </a:pPr>
              <a:r>
                <a:rPr lang="en-US" sz="986" b="1" kern="0" dirty="0">
                  <a:solidFill>
                    <a:srgbClr val="0029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Disruption of services/ DDoS</a:t>
              </a:r>
            </a:p>
          </p:txBody>
        </p:sp>
        <p:cxnSp>
          <p:nvCxnSpPr>
            <p:cNvPr id="110" name="Straight Connector 243">
              <a:extLst>
                <a:ext uri="{FF2B5EF4-FFF2-40B4-BE49-F238E27FC236}">
                  <a16:creationId xmlns:a16="http://schemas.microsoft.com/office/drawing/2014/main" id="{8B69E370-7F60-433A-8CF5-1F9D798F6459}"/>
                </a:ext>
              </a:extLst>
            </p:cNvPr>
            <p:cNvCxnSpPr>
              <a:cxnSpLocks/>
            </p:cNvCxnSpPr>
            <p:nvPr/>
          </p:nvCxnSpPr>
          <p:spPr>
            <a:xfrm>
              <a:off x="2745146" y="4914987"/>
              <a:ext cx="2450185" cy="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</a:ln>
            <a:effectLst/>
          </p:spPr>
        </p:cxnSp>
      </p:grpSp>
      <p:pic>
        <p:nvPicPr>
          <p:cNvPr id="125" name="Picture 2" descr="wall-stree-journal-top-cio-priorities.png">
            <a:extLst>
              <a:ext uri="{FF2B5EF4-FFF2-40B4-BE49-F238E27FC236}">
                <a16:creationId xmlns:a16="http://schemas.microsoft.com/office/drawing/2014/main" id="{CC39EC63-CD7B-0646-8349-3BDBE7286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87" y="1809144"/>
            <a:ext cx="3334035" cy="33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Footer Placeholder 2">
            <a:extLst>
              <a:ext uri="{FF2B5EF4-FFF2-40B4-BE49-F238E27FC236}">
                <a16:creationId xmlns:a16="http://schemas.microsoft.com/office/drawing/2014/main" id="{FE2F6425-2BFC-E144-85A6-453445D052FE}"/>
              </a:ext>
            </a:extLst>
          </p:cNvPr>
          <p:cNvSpPr txBox="1">
            <a:spLocks/>
          </p:cNvSpPr>
          <p:nvPr/>
        </p:nvSpPr>
        <p:spPr>
          <a:xfrm>
            <a:off x="750908" y="6258181"/>
            <a:ext cx="782782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Montserrat" pitchFamily="2" charset="77"/>
              </a:rPr>
              <a:t>Copyright 2020 FAIR Institute, Inc.</a:t>
            </a:r>
          </a:p>
        </p:txBody>
      </p:sp>
      <p:sp>
        <p:nvSpPr>
          <p:cNvPr id="124" name="Slide Number Placeholder 3">
            <a:extLst>
              <a:ext uri="{FF2B5EF4-FFF2-40B4-BE49-F238E27FC236}">
                <a16:creationId xmlns:a16="http://schemas.microsoft.com/office/drawing/2014/main" id="{8A3F67A1-B7DB-6A42-A7D9-711924F6BB2D}"/>
              </a:ext>
            </a:extLst>
          </p:cNvPr>
          <p:cNvSpPr txBox="1">
            <a:spLocks/>
          </p:cNvSpPr>
          <p:nvPr/>
        </p:nvSpPr>
        <p:spPr>
          <a:xfrm>
            <a:off x="390228" y="6258181"/>
            <a:ext cx="4961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21B8DD-CCB1-FE44-BBCE-B13A044F5D06}" type="slidenum">
              <a:rPr lang="en-US" sz="1000" b="1" smtClean="0">
                <a:solidFill>
                  <a:schemeClr val="tx1"/>
                </a:solidFill>
                <a:latin typeface="Montserrat" pitchFamily="2" charset="77"/>
              </a:rPr>
              <a:pPr/>
              <a:t>9</a:t>
            </a:fld>
            <a:endParaRPr lang="en-US" sz="1000" b="1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0590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i="0" u="none" strike="noStrike" kern="1200" cap="none" spc="0" normalizeH="0" baseline="0" noProof="0" dirty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Museo Sans 5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irm Format - templat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LOP - wide" id="{5979B165-12DB-457B-8358-415C02440B71}" vid="{CA867880-09AE-48DD-8C7D-1A941E59D4E6}"/>
    </a:ext>
  </a:extLst>
</a:theme>
</file>

<file path=ppt/theme/theme3.xml><?xml version="1.0" encoding="utf-8"?>
<a:theme xmlns:a="http://schemas.openxmlformats.org/drawingml/2006/main" name="6_Firm Format - templat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LOP - wide" id="{5979B165-12DB-457B-8358-415C02440B71}" vid="{CA867880-09AE-48DD-8C7D-1A941E59D4E6}"/>
    </a:ext>
  </a:extLst>
</a:theme>
</file>

<file path=ppt/theme/theme4.xml><?xml version="1.0" encoding="utf-8"?>
<a:theme xmlns:a="http://schemas.openxmlformats.org/drawingml/2006/main" name="2_Firm Format - templat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LOP - wide" id="{5979B165-12DB-457B-8358-415C02440B71}" vid="{CA867880-09AE-48DD-8C7D-1A941E59D4E6}"/>
    </a:ext>
  </a:extLst>
</a:theme>
</file>

<file path=ppt/theme/theme5.xml><?xml version="1.0" encoding="utf-8"?>
<a:theme xmlns:a="http://schemas.openxmlformats.org/drawingml/2006/main" name="7_Firm Format - templat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LOP - wide" id="{5979B165-12DB-457B-8358-415C02440B71}" vid="{CA867880-09AE-48DD-8C7D-1A941E59D4E6}"/>
    </a:ext>
  </a:extLst>
</a:theme>
</file>

<file path=ppt/theme/theme6.xml><?xml version="1.0" encoding="utf-8"?>
<a:theme xmlns:a="http://schemas.openxmlformats.org/drawingml/2006/main" name="3_Firm Format - templat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LOP - wide" id="{5979B165-12DB-457B-8358-415C02440B71}" vid="{CA867880-09AE-48DD-8C7D-1A941E59D4E6}"/>
    </a:ext>
  </a:extLst>
</a:theme>
</file>

<file path=ppt/theme/theme7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21FF0FD279F54495522685729280EA" ma:contentTypeVersion="6" ma:contentTypeDescription="Crear nuevo documento." ma:contentTypeScope="" ma:versionID="0b6a3af1888957994fb63455efceb20c">
  <xsd:schema xmlns:xsd="http://www.w3.org/2001/XMLSchema" xmlns:xs="http://www.w3.org/2001/XMLSchema" xmlns:p="http://schemas.microsoft.com/office/2006/metadata/properties" xmlns:ns1="http://schemas.microsoft.com/sharepoint/v3" xmlns:ns2="03f0059d-bc27-4f9b-bf95-0aa88eb0ffe4" targetNamespace="http://schemas.microsoft.com/office/2006/metadata/properties" ma:root="true" ma:fieldsID="819204493dbf7a1f5065463de553a63c" ns1:_="" ns2:_="">
    <xsd:import namespace="http://schemas.microsoft.com/sharepoint/v3"/>
    <xsd:import namespace="03f0059d-bc27-4f9b-bf95-0aa88eb0ff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0059d-bc27-4f9b-bf95-0aa88eb0f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9B5C3E4-4330-4FD1-8CE9-CA06A70DB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f0059d-bc27-4f9b-bf95-0aa88eb0ff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EA4AF1-8C3E-44A8-8100-DFB4B41E4B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F9D653-1B4A-47A5-B702-31D0FE322221}">
  <ds:schemaRefs>
    <ds:schemaRef ds:uri="03f0059d-bc27-4f9b-bf95-0aa88eb0ffe4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1594</Words>
  <Application>Microsoft Office PowerPoint</Application>
  <PresentationFormat>Widescreen</PresentationFormat>
  <Paragraphs>272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Flexo</vt:lpstr>
      <vt:lpstr>Georgia</vt:lpstr>
      <vt:lpstr>Montserrat</vt:lpstr>
      <vt:lpstr>Wingdings</vt:lpstr>
      <vt:lpstr>1_Office Theme</vt:lpstr>
      <vt:lpstr>1_Firm Format - template</vt:lpstr>
      <vt:lpstr>6_Firm Format - template</vt:lpstr>
      <vt:lpstr>2_Firm Format - template</vt:lpstr>
      <vt:lpstr>7_Firm Format - template</vt:lpstr>
      <vt:lpstr>3_Firm Format - template</vt:lpstr>
      <vt:lpstr>2_Tema de Office</vt:lpstr>
      <vt:lpstr>Tema de Office</vt:lpstr>
      <vt:lpstr>Diapositiva de think-cell</vt:lpstr>
      <vt:lpstr>PowerPoint Presentation</vt:lpstr>
      <vt:lpstr>Agenda</vt:lpstr>
      <vt:lpstr>About BCP</vt:lpstr>
      <vt:lpstr>BCP’s ”Burning Platform”</vt:lpstr>
      <vt:lpstr>BCP’s North Star for 2021</vt:lpstr>
      <vt:lpstr>PowerPoint Presentation</vt:lpstr>
      <vt:lpstr>PowerPoint Presentation</vt:lpstr>
      <vt:lpstr>We started managing our Cybersecurity Program Program with FFIEC's Cybersecurity Assessment Tool (CAT)</vt:lpstr>
      <vt:lpstr>However, cybersecurity frameworks aren't enough. We aspire to manage cybersecurity as a risk with decisions made based on cost-effectiveness.</vt:lpstr>
      <vt:lpstr>Why FAIR?</vt:lpstr>
      <vt:lpstr>Quantitative Cybersecurity Risk Management</vt:lpstr>
      <vt:lpstr>Our Plan</vt:lpstr>
      <vt:lpstr>El mundo está cambiando</vt:lpstr>
      <vt:lpstr>Agility is business´ response</vt:lpstr>
      <vt:lpstr>With inspiration from software development and digital natives</vt:lpstr>
      <vt:lpstr>What is agility?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Bader</dc:creator>
  <cp:lastModifiedBy>Luke Bader</cp:lastModifiedBy>
  <cp:revision>372</cp:revision>
  <cp:lastPrinted>2019-09-16T15:29:33Z</cp:lastPrinted>
  <dcterms:created xsi:type="dcterms:W3CDTF">2017-10-09T19:51:38Z</dcterms:created>
  <dcterms:modified xsi:type="dcterms:W3CDTF">2020-08-25T12:22:34Z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0x0101007421FF0FD279F54495522685729280EA</vt:lpwstr>
  </property>
</Properties>
</file>