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1" r:id="rId4"/>
    <p:sldId id="262" r:id="rId5"/>
    <p:sldId id="263" r:id="rId6"/>
    <p:sldId id="264" r:id="rId7"/>
    <p:sldId id="259" r:id="rId8"/>
    <p:sldId id="266" r:id="rId9"/>
    <p:sldId id="267" r:id="rId10"/>
    <p:sldId id="269" r:id="rId11"/>
    <p:sldId id="26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7EA5BFF-3844-F849-BB77-306017F3C3C6}">
          <p14:sldIdLst>
            <p14:sldId id="257"/>
            <p14:sldId id="260"/>
            <p14:sldId id="261"/>
            <p14:sldId id="262"/>
            <p14:sldId id="263"/>
            <p14:sldId id="264"/>
            <p14:sldId id="259"/>
            <p14:sldId id="266"/>
            <p14:sldId id="267"/>
            <p14:sldId id="269"/>
            <p14:sldId id="268"/>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917"/>
    <a:srgbClr val="1E2A56"/>
    <a:srgbClr val="252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78966" autoAdjust="0"/>
  </p:normalViewPr>
  <p:slideViewPr>
    <p:cSldViewPr snapToGrid="0">
      <p:cViewPr varScale="1">
        <p:scale>
          <a:sx n="90" d="100"/>
          <a:sy n="90" d="100"/>
        </p:scale>
        <p:origin x="1302" y="8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0FE76-E5C6-41E2-B918-A2B2FE74C425}"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56068-C9C0-4A6D-B237-5F159603DD9E}" type="slidenum">
              <a:rPr lang="en-US" smtClean="0"/>
              <a:t>‹#›</a:t>
            </a:fld>
            <a:endParaRPr lang="en-US"/>
          </a:p>
        </p:txBody>
      </p:sp>
    </p:spTree>
    <p:extLst>
      <p:ext uri="{BB962C8B-B14F-4D97-AF65-F5344CB8AC3E}">
        <p14:creationId xmlns:p14="http://schemas.microsoft.com/office/powerpoint/2010/main" val="199021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Day, everyone. First thing we want to say up front is that we are going to be discussing what</a:t>
            </a:r>
            <a:r>
              <a:rPr lang="en-US" sz="1200" i="1" kern="1200" dirty="0">
                <a:solidFill>
                  <a:schemeClr val="tx1"/>
                </a:solidFill>
                <a:effectLst/>
                <a:latin typeface="+mn-lt"/>
                <a:ea typeface="+mn-ea"/>
                <a:cs typeface="+mn-cs"/>
              </a:rPr>
              <a:t> we</a:t>
            </a:r>
            <a:r>
              <a:rPr lang="en-US" sz="1200" kern="1200" dirty="0">
                <a:solidFill>
                  <a:schemeClr val="tx1"/>
                </a:solidFill>
                <a:effectLst/>
                <a:latin typeface="+mn-lt"/>
                <a:ea typeface="+mn-ea"/>
                <a:cs typeface="+mn-cs"/>
              </a:rPr>
              <a:t> have done at Highmark Health to integrate the FAIR methodology and the HITRUST Approach in order to operationalize our Risk Quantification program. We recognize that not everything we did will necessarily work at your organizations, but this is what worked well for us.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OK, with that in mind, let’s briefly discuss where we were coming from. I don’t want to spend too much time on this, but it’s helpful to quickly discuss why we went down this path.</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 am guessing We are all pretty familiar with this “classic approach” to InfoSec. Some examples of Security or Risk department statements as to purpose: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 our patients’ data and critical clinical systems.”</a:t>
            </a:r>
          </a:p>
          <a:p>
            <a:pPr lvl="0"/>
            <a:r>
              <a:rPr lang="en-US" sz="1200" kern="1200" dirty="0">
                <a:solidFill>
                  <a:schemeClr val="tx1"/>
                </a:solidFill>
                <a:effectLst/>
                <a:latin typeface="+mn-lt"/>
                <a:ea typeface="+mn-ea"/>
                <a:cs typeface="+mn-cs"/>
              </a:rPr>
              <a:t>“Safeguard customer data entrusted to our organization”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 how do orgs go about reporting on the successes and ongoing challenges of that endeavor?</a:t>
            </a: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1</a:t>
            </a:fld>
            <a:endParaRPr lang="en-US"/>
          </a:p>
        </p:txBody>
      </p:sp>
    </p:spTree>
    <p:extLst>
      <p:ext uri="{BB962C8B-B14F-4D97-AF65-F5344CB8AC3E}">
        <p14:creationId xmlns:p14="http://schemas.microsoft.com/office/powerpoint/2010/main" val="114348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is detailed here, while FAIR provides unquestionable value beyond the benefits your program may realize by simply pursuing the classic cyber risk management approach, leveraging an integration between FAIR and HITRUST even furthers that value.</a:t>
            </a:r>
          </a:p>
          <a:p>
            <a:pPr marL="171450" indent="-171450">
              <a:buFontTx/>
              <a:buChar char="-"/>
            </a:pPr>
            <a:r>
              <a:rPr lang="en-US" dirty="0"/>
              <a:t>FAIR introduces things like:</a:t>
            </a:r>
          </a:p>
          <a:p>
            <a:pPr marL="628650" lvl="1" indent="-171450">
              <a:buFontTx/>
              <a:buChar char="-"/>
            </a:pPr>
            <a:r>
              <a:rPr lang="en-US" dirty="0"/>
              <a:t>Enhanced communication to non-cyber employees or leadership</a:t>
            </a:r>
          </a:p>
          <a:p>
            <a:pPr marL="1085850" lvl="2" indent="-171450">
              <a:buFontTx/>
              <a:buChar char="-"/>
            </a:pPr>
            <a:r>
              <a:rPr lang="en-US" dirty="0"/>
              <a:t>Both in the form of financial language and translating security “concerns” into comprehendible loss scenarios, effectively answering the question of “so what?” </a:t>
            </a:r>
          </a:p>
          <a:p>
            <a:pPr marL="628650" lvl="1" indent="-171450">
              <a:buFontTx/>
              <a:buChar char="-"/>
            </a:pPr>
            <a:r>
              <a:rPr lang="en-US" dirty="0"/>
              <a:t>Brings objectivity into assessments and reduces the rampant FUD (Fear, Uncertainty, and Doubt) that all too often plays into risk assessment</a:t>
            </a:r>
          </a:p>
          <a:p>
            <a:pPr marL="628650" lvl="1" indent="-171450">
              <a:buFontTx/>
              <a:buChar char="-"/>
            </a:pPr>
            <a:r>
              <a:rPr lang="en-US" dirty="0"/>
              <a:t>Sets up for defensible analysis to support resource allocation decisions</a:t>
            </a:r>
          </a:p>
          <a:p>
            <a:pPr marL="171450" lvl="0" indent="-171450">
              <a:buFontTx/>
              <a:buChar char="-"/>
            </a:pPr>
            <a:r>
              <a:rPr lang="en-US" dirty="0"/>
              <a:t>HITRUST and FAIR together can enhance what FAIR alone offers by:</a:t>
            </a:r>
          </a:p>
          <a:p>
            <a:pPr marL="628650" lvl="1" indent="-171450">
              <a:buFontTx/>
              <a:buChar char="-"/>
            </a:pPr>
            <a:r>
              <a:rPr lang="en-US" dirty="0"/>
              <a:t>Connecting risk exposure with controls and ensuring risk scenario inputs that are related to controls are effectively-governed</a:t>
            </a:r>
          </a:p>
          <a:p>
            <a:pPr marL="628650" lvl="1" indent="-171450">
              <a:buFontTx/>
              <a:buChar char="-"/>
            </a:pPr>
            <a:r>
              <a:rPr lang="en-US" dirty="0"/>
              <a:t>Providing for security-control based return on investment analysis</a:t>
            </a:r>
          </a:p>
          <a:p>
            <a:pPr marL="171450" indent="-171450">
              <a:buFontTx/>
              <a:buChar char="-"/>
            </a:pPr>
            <a:r>
              <a:rPr lang="en-US" dirty="0"/>
              <a:t>Such an integration allows you and your decision-makers to understand in even greater detail your threats, connecting controls, and resulting risk exposure, allowing for more informed risk-based decision making and ultimately, more effective cyber risk management.</a:t>
            </a:r>
          </a:p>
        </p:txBody>
      </p:sp>
      <p:sp>
        <p:nvSpPr>
          <p:cNvPr id="4" name="Slide Number Placeholder 3"/>
          <p:cNvSpPr>
            <a:spLocks noGrp="1"/>
          </p:cNvSpPr>
          <p:nvPr>
            <p:ph type="sldNum" sz="quarter" idx="5"/>
          </p:nvPr>
        </p:nvSpPr>
        <p:spPr/>
        <p:txBody>
          <a:bodyPr/>
          <a:lstStyle/>
          <a:p>
            <a:fld id="{2A656068-C9C0-4A6D-B237-5F159603DD9E}" type="slidenum">
              <a:rPr lang="en-US" smtClean="0"/>
              <a:t>10</a:t>
            </a:fld>
            <a:endParaRPr lang="en-US"/>
          </a:p>
        </p:txBody>
      </p:sp>
    </p:spTree>
    <p:extLst>
      <p:ext uri="{BB962C8B-B14F-4D97-AF65-F5344CB8AC3E}">
        <p14:creationId xmlns:p14="http://schemas.microsoft.com/office/powerpoint/2010/main" val="95985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this is of interest to you, please be on the look out for an integration whitepaper that will be published on the FAIR Institute LINK website</a:t>
            </a:r>
          </a:p>
          <a:p>
            <a:pPr marL="171450" indent="-171450">
              <a:buFontTx/>
              <a:buChar char="-"/>
            </a:pPr>
            <a:r>
              <a:rPr lang="en-US" dirty="0"/>
              <a:t>This whitepaper is the outcome of a partnership between FAIR, HITRUST, and Highmark Health</a:t>
            </a:r>
          </a:p>
          <a:p>
            <a:pPr marL="171450" indent="-171450">
              <a:buFontTx/>
              <a:buChar char="-"/>
            </a:pPr>
            <a:r>
              <a:rPr lang="en-US" dirty="0"/>
              <a:t>This whitepaper is merely the beginning, though, as this partnership is ongoing</a:t>
            </a:r>
          </a:p>
          <a:p>
            <a:pPr marL="171450" indent="-171450">
              <a:buFontTx/>
              <a:buChar char="-"/>
            </a:pPr>
            <a:r>
              <a:rPr lang="en-US" dirty="0"/>
              <a:t>The whitepaper will detail integration to a deeper degree, but it also sets the stage for upcoming integration opportunity</a:t>
            </a:r>
          </a:p>
          <a:p>
            <a:pPr marL="171450" indent="-171450">
              <a:buFontTx/>
              <a:buChar char="-"/>
            </a:pPr>
            <a:r>
              <a:rPr lang="en-US" dirty="0"/>
              <a:t>Ideally our goal, is to define actionable guidance for integration between the two methodologies to result in more effective cyber risk management across the industry</a:t>
            </a:r>
          </a:p>
          <a:p>
            <a:pPr marL="171450" indent="-171450">
              <a:buFontTx/>
              <a:buChar char="-"/>
            </a:pPr>
            <a:r>
              <a:rPr lang="en-US" dirty="0"/>
              <a:t>With that, we’re going to invite in two of our other contributing authors, Bryan Cline from HITRUST and Tyler Britton from the FAIR Institute to have a bit of a Q&amp;A session around the intent of this initiative.</a:t>
            </a:r>
          </a:p>
        </p:txBody>
      </p:sp>
      <p:sp>
        <p:nvSpPr>
          <p:cNvPr id="4" name="Slide Number Placeholder 3"/>
          <p:cNvSpPr>
            <a:spLocks noGrp="1"/>
          </p:cNvSpPr>
          <p:nvPr>
            <p:ph type="sldNum" sz="quarter" idx="5"/>
          </p:nvPr>
        </p:nvSpPr>
        <p:spPr/>
        <p:txBody>
          <a:bodyPr/>
          <a:lstStyle/>
          <a:p>
            <a:fld id="{2A656068-C9C0-4A6D-B237-5F159603DD9E}" type="slidenum">
              <a:rPr lang="en-US" smtClean="0"/>
              <a:t>11</a:t>
            </a:fld>
            <a:endParaRPr lang="en-US"/>
          </a:p>
        </p:txBody>
      </p:sp>
    </p:spTree>
    <p:extLst>
      <p:ext uri="{BB962C8B-B14F-4D97-AF65-F5344CB8AC3E}">
        <p14:creationId xmlns:p14="http://schemas.microsoft.com/office/powerpoint/2010/main" val="367050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Greg- Posed to each of you individually – “For your particular organization, what value do you expect to realize from an integrated approach between FAIR and HITRUST?”</a:t>
            </a:r>
          </a:p>
          <a:p>
            <a:pPr lvl="0"/>
            <a:r>
              <a:rPr lang="en-US" sz="1200" kern="1200" dirty="0">
                <a:solidFill>
                  <a:schemeClr val="tx1"/>
                </a:solidFill>
                <a:effectLst/>
                <a:latin typeface="+mn-lt"/>
                <a:ea typeface="+mn-ea"/>
                <a:cs typeface="+mn-cs"/>
              </a:rPr>
              <a:t>Marshall- Posed to Bryan – “Can you provide a little more information on the HITRUST Threat Catalog and how it can help organizations understand the threat landscape they face and the controls for those threats?”</a:t>
            </a:r>
          </a:p>
          <a:p>
            <a:pPr lvl="0"/>
            <a:r>
              <a:rPr lang="en-US" sz="1200" kern="1200" dirty="0">
                <a:solidFill>
                  <a:schemeClr val="tx1"/>
                </a:solidFill>
                <a:effectLst/>
                <a:latin typeface="+mn-lt"/>
                <a:ea typeface="+mn-ea"/>
                <a:cs typeface="+mn-cs"/>
              </a:rPr>
              <a:t>Marshall- Posed to Tyler – “Would you discuss any challenges that you have seen at organizations you have worked with that you feel HITRUST is well-suited to answer?” (I think we are kind of looking for an anecdote here to illustrate that this would work for not just Highmark)</a:t>
            </a:r>
          </a:p>
          <a:p>
            <a:pPr lvl="0"/>
            <a:r>
              <a:rPr lang="en-US" sz="1200" kern="1200" dirty="0">
                <a:solidFill>
                  <a:schemeClr val="tx1"/>
                </a:solidFill>
                <a:effectLst/>
                <a:latin typeface="+mn-lt"/>
                <a:ea typeface="+mn-ea"/>
                <a:cs typeface="+mn-cs"/>
              </a:rPr>
              <a:t>Greg- Posed to Bryan (time allowing) – “We mentioned in our presentation about the ‘Assess once, Attest many’ aspect of HITRUST CSF. Can you discuss a bit about how that works, and how it sets the HITRUST CSF apart from other control frameworks?”</a:t>
            </a:r>
          </a:p>
          <a:p>
            <a:pPr lvl="0"/>
            <a:r>
              <a:rPr lang="en-US" sz="1200" kern="1200" dirty="0">
                <a:solidFill>
                  <a:schemeClr val="tx1"/>
                </a:solidFill>
                <a:effectLst/>
                <a:latin typeface="+mn-lt"/>
                <a:ea typeface="+mn-ea"/>
                <a:cs typeface="+mn-cs"/>
              </a:rPr>
              <a:t>Greg- Posed to Tyler (time allowing) – “What are you most excited to work on or address as we continue to produce detailed integrated processes between FAIR and HITRUST?”</a:t>
            </a:r>
          </a:p>
          <a:p>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12</a:t>
            </a:fld>
            <a:endParaRPr lang="en-US"/>
          </a:p>
        </p:txBody>
      </p:sp>
    </p:spTree>
    <p:extLst>
      <p:ext uri="{BB962C8B-B14F-4D97-AF65-F5344CB8AC3E}">
        <p14:creationId xmlns:p14="http://schemas.microsoft.com/office/powerpoint/2010/main" val="231789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leads to leadership reporting models with limited usefulness that we continue to see across the risk community. Probably nothing new to us - we're at this conference because we know the limitations of this approach. </a:t>
            </a:r>
          </a:p>
          <a:p>
            <a:r>
              <a:rPr lang="en-US" sz="1200" kern="1200" dirty="0">
                <a:solidFill>
                  <a:schemeClr val="tx1"/>
                </a:solidFill>
                <a:effectLst/>
                <a:latin typeface="+mn-lt"/>
                <a:ea typeface="+mn-ea"/>
                <a:cs typeface="+mn-cs"/>
              </a:rPr>
              <a:t>It is easy to imagine (or for some of us, recall) questions that arise from this kind of reporting: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“What does it mean that ‘Cloud’ is ‘likely’?”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“Of the four ‘High’ risks, which one is the biggest risk to the organization?”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“Does this mean we do not need to deal with 3rd party risk right now?”</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Sometimes, organizations address this by providing semi-quantified controls reporting.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2</a:t>
            </a:fld>
            <a:endParaRPr lang="en-US"/>
          </a:p>
        </p:txBody>
      </p:sp>
    </p:spTree>
    <p:extLst>
      <p:ext uri="{BB962C8B-B14F-4D97-AF65-F5344CB8AC3E}">
        <p14:creationId xmlns:p14="http://schemas.microsoft.com/office/powerpoint/2010/main" val="400993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Similarly, if we report out specific control status to leadership, it can look like this. Most of us have probably either produced something like this or consumed it. While it has some usefulness, for risk decision making it is also flawed and is bound to raise more questions we are all probably used to hearing:</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“Does this mean we are in good shape or bad shape?”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“Why is patch management so bad and what does that mean to the organization?”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“Why are both ‘Backup and Recovery’ and ‘Email Security’ yellow with such a difference in score?”</a:t>
            </a:r>
          </a:p>
          <a:p>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Occasionally, organizations combine these approaches. but even together there are clear limitations: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3</a:t>
            </a:fld>
            <a:endParaRPr lang="en-US"/>
          </a:p>
        </p:txBody>
      </p:sp>
    </p:spTree>
    <p:extLst>
      <p:ext uri="{BB962C8B-B14F-4D97-AF65-F5344CB8AC3E}">
        <p14:creationId xmlns:p14="http://schemas.microsoft.com/office/powerpoint/2010/main" val="276412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It is very difficult to make well-informed decisions around monetary and effort investment. (Controls are not connected well to risk outcomes)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It is unrealistic and in many cases unwise to attempt to mature all controls.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These approaches often lead to multiple, simultaneous efforts that each are resource starved and struggle to realize their goals.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So, to change the results, we first have to look at our purpose as an Information Risk function.</a:t>
            </a:r>
            <a:br>
              <a:rPr lang="en-US" sz="1200" b="1" i="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4</a:t>
            </a:fld>
            <a:endParaRPr lang="en-US"/>
          </a:p>
        </p:txBody>
      </p:sp>
    </p:spTree>
    <p:extLst>
      <p:ext uri="{BB962C8B-B14F-4D97-AF65-F5344CB8AC3E}">
        <p14:creationId xmlns:p14="http://schemas.microsoft.com/office/powerpoint/2010/main" val="321009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how we look at our function and purpose in the risk quantification group at Highmark.</a:t>
            </a:r>
          </a:p>
          <a:p>
            <a:r>
              <a:rPr lang="en-US" sz="1200" kern="1200" dirty="0">
                <a:solidFill>
                  <a:schemeClr val="tx1"/>
                </a:solidFill>
                <a:effectLst/>
                <a:latin typeface="+mn-lt"/>
                <a:ea typeface="+mn-ea"/>
                <a:cs typeface="+mn-cs"/>
              </a:rPr>
              <a:t>- Identifies that we have resource limitations </a:t>
            </a:r>
          </a:p>
          <a:p>
            <a:r>
              <a:rPr lang="en-US" sz="1200" kern="1200" dirty="0">
                <a:solidFill>
                  <a:schemeClr val="tx1"/>
                </a:solidFill>
                <a:effectLst/>
                <a:latin typeface="+mn-lt"/>
                <a:ea typeface="+mn-ea"/>
                <a:cs typeface="+mn-cs"/>
              </a:rPr>
              <a:t>- Recognizes that there are business constraints to account for.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Acknowledges that no organization is ever 100% secure and free of risk.</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what we were working to achieve and FAIR alone gets us pretty far along this road. But FAIR alone has some challenges that I have encountered at multiple organizations. A key challenge that we are going to focus on here is how to connect control activity - deficiencies, improvements, or other changes - to the risk scenarios and resulting exposure effects.</a:t>
            </a:r>
          </a:p>
          <a:p>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“Highmark found that an integrated approach between HITRUST CSF and FAIR addresses this challenge”</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5</a:t>
            </a:fld>
            <a:endParaRPr lang="en-US"/>
          </a:p>
        </p:txBody>
      </p:sp>
    </p:spTree>
    <p:extLst>
      <p:ext uri="{BB962C8B-B14F-4D97-AF65-F5344CB8AC3E}">
        <p14:creationId xmlns:p14="http://schemas.microsoft.com/office/powerpoint/2010/main" val="195959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allows us to produce results like this: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Walk through columns.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Armed with this result, organizations can prioritize how they expend their resources to best address risk and a means by which to monitor and measure success. </a:t>
            </a:r>
            <a:r>
              <a:rPr lang="en-US" sz="1200" b="1" i="1" kern="1200" dirty="0">
                <a:solidFill>
                  <a:schemeClr val="tx1"/>
                </a:solidFill>
                <a:effectLst/>
                <a:latin typeface="+mn-lt"/>
                <a:ea typeface="+mn-ea"/>
                <a:cs typeface="+mn-cs"/>
              </a:rPr>
              <a:t>So to discuss some of the specifics on how we look at the integration between FAIR and HITRUST&lt; I will turn it over to my colleague, Marshall.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6</a:t>
            </a:fld>
            <a:endParaRPr lang="en-US"/>
          </a:p>
        </p:txBody>
      </p:sp>
    </p:spTree>
    <p:extLst>
      <p:ext uri="{BB962C8B-B14F-4D97-AF65-F5344CB8AC3E}">
        <p14:creationId xmlns:p14="http://schemas.microsoft.com/office/powerpoint/2010/main" val="95660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Thank you Greg</a:t>
            </a:r>
          </a:p>
          <a:p>
            <a:pPr marL="171450" indent="-171450">
              <a:buFontTx/>
              <a:buChar char="-"/>
            </a:pPr>
            <a:r>
              <a:rPr lang="en-US" dirty="0"/>
              <a:t>As this is a FAIR conference, many of you might have found out “What is FAIR” at this point, but it is important to give you a bit of background around the other approach we’ll be discussing- HITRUST.</a:t>
            </a:r>
          </a:p>
          <a:p>
            <a:r>
              <a:rPr lang="en-US" dirty="0"/>
              <a:t>- HITRUST is an organization that has created a controls framework called the HITRUST CSF </a:t>
            </a:r>
          </a:p>
          <a:p>
            <a:pPr marL="171450" indent="-171450">
              <a:buFontTx/>
              <a:buChar char="-"/>
            </a:pPr>
            <a:r>
              <a:rPr lang="en-US" dirty="0"/>
              <a:t>The CSF encompasses a multitude of regulations and industry standards, including HIPAA, GDPR, ISO</a:t>
            </a:r>
          </a:p>
          <a:p>
            <a:pPr marL="171450" indent="-171450">
              <a:buFontTx/>
              <a:buChar char="-"/>
            </a:pPr>
            <a:r>
              <a:rPr lang="en-US" dirty="0"/>
              <a:t>It’s used by a majority of Fortune 20 companies and hundreds of thousands of organizations</a:t>
            </a:r>
          </a:p>
          <a:p>
            <a:pPr marL="628650" lvl="1" indent="-171450">
              <a:buFontTx/>
              <a:buChar char="-"/>
            </a:pPr>
            <a:r>
              <a:rPr lang="en-US" dirty="0"/>
              <a:t>If I were to run some FAIR-based estimation my head, I’d guess some of you in the audience probably already have familiarity with HITRUST</a:t>
            </a:r>
          </a:p>
          <a:p>
            <a:pPr marL="171450" lvl="0" indent="-171450">
              <a:buFontTx/>
              <a:buChar char="-"/>
            </a:pPr>
            <a:r>
              <a:rPr lang="en-US" dirty="0"/>
              <a:t>What HITRUST brings to the table for your org is rather simple… It keeps things simple. Highmark has found value in the “assess once, attest many” approach, saving time and resources for compliance-focused activities.</a:t>
            </a:r>
          </a:p>
          <a:p>
            <a:pPr marL="628650" lvl="1" indent="-171450">
              <a:buFontTx/>
              <a:buChar char="-"/>
            </a:pPr>
            <a:r>
              <a:rPr lang="en-US" dirty="0"/>
              <a:t>What you may not realize is that HITRUST also brings value to your FAIR program, and that’s what we’re going to touch on today.</a:t>
            </a:r>
          </a:p>
          <a:p>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7</a:t>
            </a:fld>
            <a:endParaRPr lang="en-US"/>
          </a:p>
        </p:txBody>
      </p:sp>
    </p:spTree>
    <p:extLst>
      <p:ext uri="{BB962C8B-B14F-4D97-AF65-F5344CB8AC3E}">
        <p14:creationId xmlns:p14="http://schemas.microsoft.com/office/powerpoint/2010/main" val="383821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how do these differing methodologies begin to connect?</a:t>
            </a:r>
          </a:p>
          <a:p>
            <a:pPr marL="171450" indent="-171450">
              <a:buFontTx/>
              <a:buChar char="-"/>
            </a:pPr>
            <a:r>
              <a:rPr lang="en-US" dirty="0"/>
              <a:t>We’re going to offer you a high-level look at how there are some overlapping components, but we’re just skimming the surface in this presentation. </a:t>
            </a:r>
          </a:p>
          <a:p>
            <a:pPr marL="171450" indent="-171450">
              <a:buFontTx/>
              <a:buChar char="-"/>
            </a:pPr>
            <a:r>
              <a:rPr lang="en-US" dirty="0"/>
              <a:t>For a deeper view, you’ll need to be on the lookout for the integration whitepaper Greg and I have drafted with FAIR and HITRUST. We’ll have more details on that at the end of the presentation.</a:t>
            </a:r>
          </a:p>
          <a:p>
            <a:pPr marL="171450" indent="-171450">
              <a:buFontTx/>
              <a:buChar char="-"/>
            </a:pPr>
            <a:r>
              <a:rPr lang="en-US" dirty="0"/>
              <a:t>What does our “better” risk management approach entail? Understanding of our organizations’ threats, controls, and resulting risk exposure.</a:t>
            </a:r>
          </a:p>
          <a:p>
            <a:pPr marL="171450" indent="-171450">
              <a:buFontTx/>
              <a:buChar char="-"/>
            </a:pPr>
            <a:r>
              <a:rPr lang="en-US" dirty="0"/>
              <a:t>Threats</a:t>
            </a:r>
          </a:p>
          <a:p>
            <a:pPr marL="628650" lvl="1" indent="-171450">
              <a:buFontTx/>
              <a:buChar char="-"/>
            </a:pPr>
            <a:r>
              <a:rPr lang="en-US" dirty="0"/>
              <a:t>Powerful element of FAIR is uniform risk scenario structure, one of the components of which is a threat acting on an asset</a:t>
            </a:r>
          </a:p>
          <a:p>
            <a:pPr marL="628650" lvl="1" indent="-171450">
              <a:buFontTx/>
              <a:buChar char="-"/>
            </a:pPr>
            <a:r>
              <a:rPr lang="en-US" dirty="0"/>
              <a:t>HITRUST has a threat catalogue that ties controls to threat events. This sets up for tying your understanding of controls to the threats and risk scenario they control against.</a:t>
            </a:r>
          </a:p>
          <a:p>
            <a:pPr marL="171450" lvl="0" indent="-171450">
              <a:buFontTx/>
              <a:buChar char="-"/>
            </a:pPr>
            <a:r>
              <a:rPr lang="en-US" dirty="0"/>
              <a:t>Control Metrics</a:t>
            </a:r>
          </a:p>
          <a:p>
            <a:pPr marL="628650" lvl="1" indent="-171450">
              <a:buFontTx/>
              <a:buChar char="-"/>
            </a:pPr>
            <a:r>
              <a:rPr lang="en-US" dirty="0"/>
              <a:t>Another element of FAIR is breaking down risk scenarios into discrete components. Many of you who are practitioners will be aware that more often than not, a cyber risk scenario will be influenced by security control-related metrics or measurements.</a:t>
            </a:r>
          </a:p>
          <a:p>
            <a:pPr marL="628650" lvl="1" indent="-171450">
              <a:buFontTx/>
              <a:buChar char="-"/>
            </a:pPr>
            <a:r>
              <a:rPr lang="en-US" dirty="0"/>
              <a:t>When you go to collect those metrics, is it always readily apparent which team is responsible for them or which individual on that team is the best point of contact? Is it always readily apparent if the metrics themselves are accurate, appropriately scoped, or appropriately collected? The answers to these questions aren’t always “yes” without effective control governance, something HITRUST introduces.</a:t>
            </a:r>
          </a:p>
          <a:p>
            <a:pPr marL="171450" lvl="0" indent="-171450">
              <a:buFontTx/>
              <a:buChar char="-"/>
            </a:pPr>
            <a:r>
              <a:rPr lang="en-US" dirty="0"/>
              <a:t>Security Decision-Making</a:t>
            </a:r>
          </a:p>
          <a:p>
            <a:pPr marL="628650" lvl="1" indent="-171450">
              <a:buFontTx/>
              <a:buChar char="-"/>
            </a:pPr>
            <a:r>
              <a:rPr lang="en-US" dirty="0"/>
              <a:t>HITRUST creates decision-making constructs for your risk management program and leadership in the form of determining existent security control gaps.</a:t>
            </a:r>
          </a:p>
          <a:p>
            <a:pPr marL="628650" lvl="1" indent="-171450">
              <a:buFontTx/>
              <a:buChar char="-"/>
            </a:pPr>
            <a:r>
              <a:rPr lang="en-US" dirty="0"/>
              <a:t>FAIR enhances the decision-making within that construct by providing common language for all stakeholders in the form of financial loss.</a:t>
            </a:r>
          </a:p>
          <a:p>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8</a:t>
            </a:fld>
            <a:endParaRPr lang="en-US"/>
          </a:p>
        </p:txBody>
      </p:sp>
    </p:spTree>
    <p:extLst>
      <p:ext uri="{BB962C8B-B14F-4D97-AF65-F5344CB8AC3E}">
        <p14:creationId xmlns:p14="http://schemas.microsoft.com/office/powerpoint/2010/main" val="331992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That common language and reporting around control gap investment prioritization and corresponding decision-making may begin to look something like this.</a:t>
            </a:r>
          </a:p>
          <a:p>
            <a:pPr marL="171450" indent="-171450">
              <a:buFontTx/>
              <a:buChar char="-"/>
            </a:pPr>
            <a:r>
              <a:rPr lang="en-US" dirty="0"/>
              <a:t>Rather than presenting purely on control gaps, we can present on loss scenarios that they impact as defined by using FAIR.</a:t>
            </a:r>
          </a:p>
          <a:p>
            <a:pPr marL="171450" indent="-171450">
              <a:buFontTx/>
              <a:buChar char="-"/>
            </a:pPr>
            <a:r>
              <a:rPr lang="en-US" dirty="0"/>
              <a:t>Additionally, corresponding risk exposure for such loss scenarios can be presented</a:t>
            </a:r>
          </a:p>
          <a:p>
            <a:pPr marL="628650" lvl="1" indent="-171450">
              <a:buFontTx/>
              <a:buChar char="-"/>
            </a:pPr>
            <a:r>
              <a:rPr lang="en-US" dirty="0"/>
              <a:t>At Highmark, we have found that risk exposure can be calculated more precisely, while still maintaining accuracy, if the calculation inputs, particularly security control metrics, have appropriate governance around them.</a:t>
            </a:r>
          </a:p>
          <a:p>
            <a:pPr marL="171450" lvl="0" indent="-171450">
              <a:buFontTx/>
              <a:buChar char="-"/>
            </a:pPr>
            <a:r>
              <a:rPr lang="en-US" dirty="0"/>
              <a:t>With HITRUST, we can define specific control improvement opportunity with defined scope, as well as the individuals responsible for managing those controls.</a:t>
            </a:r>
          </a:p>
          <a:p>
            <a:pPr marL="171450" lvl="0" indent="-171450">
              <a:buFontTx/>
              <a:buChar char="-"/>
            </a:pPr>
            <a:r>
              <a:rPr lang="en-US" dirty="0"/>
              <a:t>Prioritization of those control improvement opportunities can be determined by the calculated ROI for a particular control investment, which takes into account both forecast risk reduction and the control cost.</a:t>
            </a:r>
          </a:p>
          <a:p>
            <a:pPr marL="628650" lvl="1" indent="-171450">
              <a:buFontTx/>
              <a:buChar char="-"/>
            </a:pPr>
            <a:r>
              <a:rPr lang="en-US" dirty="0"/>
              <a:t>Forecasting risk reduction is dependent upon the change in a security control’s operational metrics, something that is really hard to determine without appropriate governance.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reporting here results in clear options for decision-makers around which security controls they can fund to improve and the risk reduction or value forecasted from those decisions.</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9</a:t>
            </a:fld>
            <a:endParaRPr lang="en-US"/>
          </a:p>
        </p:txBody>
      </p:sp>
    </p:spTree>
    <p:extLst>
      <p:ext uri="{BB962C8B-B14F-4D97-AF65-F5344CB8AC3E}">
        <p14:creationId xmlns:p14="http://schemas.microsoft.com/office/powerpoint/2010/main" val="140898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10BE-6C6C-4AD3-A628-183282BE45CF}"/>
              </a:ext>
            </a:extLst>
          </p:cNvPr>
          <p:cNvSpPr>
            <a:spLocks noGrp="1"/>
          </p:cNvSpPr>
          <p:nvPr>
            <p:ph type="ctrTitle"/>
          </p:nvPr>
        </p:nvSpPr>
        <p:spPr>
          <a:xfrm>
            <a:off x="1524000" y="1478279"/>
            <a:ext cx="9144000" cy="2031683"/>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E1810665-DDF0-4AE1-900D-1853A4C54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2">
            <a:extLst>
              <a:ext uri="{FF2B5EF4-FFF2-40B4-BE49-F238E27FC236}">
                <a16:creationId xmlns:a16="http://schemas.microsoft.com/office/drawing/2014/main" id="{BF8ADA28-2B02-B74F-9998-8A040D5EC9F9}"/>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5" name="Slide Number Placeholder 3">
            <a:extLst>
              <a:ext uri="{FF2B5EF4-FFF2-40B4-BE49-F238E27FC236}">
                <a16:creationId xmlns:a16="http://schemas.microsoft.com/office/drawing/2014/main" id="{B7D08B08-80DA-414A-91E7-27F5A61B6BB3}"/>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1570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C76F-1F52-468F-A7FA-4B43E08938B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1A9731-E1AA-49D2-A7D8-9B92FF8A3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35CF395-474B-4547-93EA-FB6FBC273DF0}"/>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7" name="Slide Number Placeholder 3">
            <a:extLst>
              <a:ext uri="{FF2B5EF4-FFF2-40B4-BE49-F238E27FC236}">
                <a16:creationId xmlns:a16="http://schemas.microsoft.com/office/drawing/2014/main" id="{1B16973C-3C8E-104E-A253-0A783769D73F}"/>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87022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455D-5343-4C5B-8997-51359BE97B02}"/>
              </a:ext>
            </a:extLst>
          </p:cNvPr>
          <p:cNvSpPr>
            <a:spLocks noGrp="1"/>
          </p:cNvSpPr>
          <p:nvPr>
            <p:ph type="title"/>
          </p:nvPr>
        </p:nvSpPr>
        <p:spPr>
          <a:xfrm>
            <a:off x="831850" y="1709738"/>
            <a:ext cx="10515600" cy="2852737"/>
          </a:xfrm>
        </p:spPr>
        <p:txBody>
          <a:bodyPr anchor="t">
            <a:norm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0C3474D3-B7FC-4D73-8E05-3C69C2D38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Footer Placeholder 2">
            <a:extLst>
              <a:ext uri="{FF2B5EF4-FFF2-40B4-BE49-F238E27FC236}">
                <a16:creationId xmlns:a16="http://schemas.microsoft.com/office/drawing/2014/main" id="{C3626A84-B826-1B4E-8A94-0679EEB94141}"/>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7" name="Slide Number Placeholder 3">
            <a:extLst>
              <a:ext uri="{FF2B5EF4-FFF2-40B4-BE49-F238E27FC236}">
                <a16:creationId xmlns:a16="http://schemas.microsoft.com/office/drawing/2014/main" id="{DE76ACFE-4115-DF40-A188-2FAE2F1BBB65}"/>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79019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5F3A-F2EA-4CDE-A6AE-E4CDE5B993C1}"/>
              </a:ext>
            </a:extLst>
          </p:cNvPr>
          <p:cNvSpPr>
            <a:spLocks noGrp="1"/>
          </p:cNvSpPr>
          <p:nvPr>
            <p:ph type="title"/>
          </p:nvPr>
        </p:nvSpPr>
        <p:spPr>
          <a:xfrm>
            <a:off x="838201" y="365126"/>
            <a:ext cx="8168640" cy="9196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8ABA2EB-258D-403D-A878-EB3A8CE89553}"/>
              </a:ext>
            </a:extLst>
          </p:cNvPr>
          <p:cNvSpPr>
            <a:spLocks noGrp="1"/>
          </p:cNvSpPr>
          <p:nvPr>
            <p:ph sz="half" idx="1"/>
          </p:nvPr>
        </p:nvSpPr>
        <p:spPr>
          <a:xfrm>
            <a:off x="838200" y="159583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AE5211-C93E-4B2C-B9EC-F8F41E8DC577}"/>
              </a:ext>
            </a:extLst>
          </p:cNvPr>
          <p:cNvSpPr>
            <a:spLocks noGrp="1"/>
          </p:cNvSpPr>
          <p:nvPr>
            <p:ph sz="half" idx="2"/>
          </p:nvPr>
        </p:nvSpPr>
        <p:spPr>
          <a:xfrm>
            <a:off x="6172200" y="159583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967C5DD5-E9A7-2349-8AEE-1E37FE9AD739}"/>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8" name="Slide Number Placeholder 3">
            <a:extLst>
              <a:ext uri="{FF2B5EF4-FFF2-40B4-BE49-F238E27FC236}">
                <a16:creationId xmlns:a16="http://schemas.microsoft.com/office/drawing/2014/main" id="{F9D4B5F8-EE45-C244-AD7E-191FDC0DEEB0}"/>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253430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679D-6D69-4279-A26E-6C2D82BCC2DA}"/>
              </a:ext>
            </a:extLst>
          </p:cNvPr>
          <p:cNvSpPr>
            <a:spLocks noGrp="1"/>
          </p:cNvSpPr>
          <p:nvPr>
            <p:ph type="title"/>
          </p:nvPr>
        </p:nvSpPr>
        <p:spPr>
          <a:xfrm>
            <a:off x="839788" y="365125"/>
            <a:ext cx="8258492" cy="9607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33C705-A704-4DDF-9C84-CDD87F227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77525D1A-F246-48E3-B9C3-7B955F6C10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F63C59-D652-43FD-8BEF-32C4A7EA0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9BB338-7BDA-47B8-8156-E38B7CBADD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656B0C09-C963-5F44-82B4-683FF50A6304}"/>
              </a:ext>
            </a:extLst>
          </p:cNvPr>
          <p:cNvSpPr>
            <a:spLocks noGrp="1"/>
          </p:cNvSpPr>
          <p:nvPr>
            <p:ph type="ftr" sz="quarter" idx="12"/>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10" name="Slide Number Placeholder 3">
            <a:extLst>
              <a:ext uri="{FF2B5EF4-FFF2-40B4-BE49-F238E27FC236}">
                <a16:creationId xmlns:a16="http://schemas.microsoft.com/office/drawing/2014/main" id="{67950B32-3BF8-054E-B889-A5A41F97B41A}"/>
              </a:ext>
            </a:extLst>
          </p:cNvPr>
          <p:cNvSpPr>
            <a:spLocks noGrp="1"/>
          </p:cNvSpPr>
          <p:nvPr>
            <p:ph type="sldNum" sz="quarter" idx="13"/>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92102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63FA-A76E-4E5F-BF28-F71B94F057E2}"/>
              </a:ext>
            </a:extLst>
          </p:cNvPr>
          <p:cNvSpPr>
            <a:spLocks noGrp="1"/>
          </p:cNvSpPr>
          <p:nvPr>
            <p:ph type="title"/>
          </p:nvPr>
        </p:nvSpPr>
        <p:spPr/>
        <p:txBody>
          <a:bodyPr/>
          <a:lstStyle/>
          <a:p>
            <a:r>
              <a:rPr lang="en-US"/>
              <a:t>Click to edit Master title style</a:t>
            </a:r>
          </a:p>
        </p:txBody>
      </p:sp>
      <p:sp>
        <p:nvSpPr>
          <p:cNvPr id="5" name="Footer Placeholder 2">
            <a:extLst>
              <a:ext uri="{FF2B5EF4-FFF2-40B4-BE49-F238E27FC236}">
                <a16:creationId xmlns:a16="http://schemas.microsoft.com/office/drawing/2014/main" id="{77573751-0CD8-0042-9DCB-0DD9F2EB9E3D}"/>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6" name="Slide Number Placeholder 3">
            <a:extLst>
              <a:ext uri="{FF2B5EF4-FFF2-40B4-BE49-F238E27FC236}">
                <a16:creationId xmlns:a16="http://schemas.microsoft.com/office/drawing/2014/main" id="{97D97E65-9501-064E-94D7-64F40E8F22CB}"/>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35958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6EBD5E6C-9EBB-144E-B30E-194BF267AF3D}"/>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5" name="Slide Number Placeholder 3">
            <a:extLst>
              <a:ext uri="{FF2B5EF4-FFF2-40B4-BE49-F238E27FC236}">
                <a16:creationId xmlns:a16="http://schemas.microsoft.com/office/drawing/2014/main" id="{85EBFE33-B449-1B48-8D95-1D8E2C73E932}"/>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278913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886DB-DE59-4D86-8F91-7E08ADDBBA30}"/>
              </a:ext>
            </a:extLst>
          </p:cNvPr>
          <p:cNvSpPr>
            <a:spLocks noGrp="1"/>
          </p:cNvSpPr>
          <p:nvPr>
            <p:ph type="title"/>
          </p:nvPr>
        </p:nvSpPr>
        <p:spPr>
          <a:xfrm>
            <a:off x="838200" y="365126"/>
            <a:ext cx="8290709" cy="9196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D7C911-0BE8-4E46-8E86-8FB5BC68CD13}"/>
              </a:ext>
            </a:extLst>
          </p:cNvPr>
          <p:cNvSpPr>
            <a:spLocks noGrp="1"/>
          </p:cNvSpPr>
          <p:nvPr>
            <p:ph type="body" idx="1"/>
          </p:nvPr>
        </p:nvSpPr>
        <p:spPr>
          <a:xfrm>
            <a:off x="838200" y="162935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0116489" y="6325230"/>
            <a:ext cx="1850186" cy="338554"/>
          </a:xfrm>
          <a:prstGeom prst="rect">
            <a:avLst/>
          </a:prstGeom>
          <a:noFill/>
        </p:spPr>
        <p:txBody>
          <a:bodyPr wrap="none" rtlCol="0">
            <a:spAutoFit/>
          </a:bodyPr>
          <a:lstStyle/>
          <a:p>
            <a:pPr algn="r"/>
            <a:r>
              <a:rPr lang="en-US" sz="1600" b="1" i="0" dirty="0">
                <a:solidFill>
                  <a:srgbClr val="F6C917"/>
                </a:solidFill>
                <a:latin typeface="Montserrat" pitchFamily="2" charset="77"/>
              </a:rPr>
              <a:t>#</a:t>
            </a:r>
            <a:r>
              <a:rPr lang="en-US" sz="1600" b="1" i="0" dirty="0">
                <a:solidFill>
                  <a:schemeClr val="bg1"/>
                </a:solidFill>
                <a:latin typeface="Montserrat" pitchFamily="2" charset="77"/>
              </a:rPr>
              <a:t>FAIRCON</a:t>
            </a:r>
            <a:r>
              <a:rPr lang="en-US" sz="1600" b="1" i="0" dirty="0">
                <a:solidFill>
                  <a:srgbClr val="F6C917"/>
                </a:solidFill>
                <a:latin typeface="Montserrat" pitchFamily="2" charset="77"/>
              </a:rPr>
              <a:t>2020</a:t>
            </a:r>
          </a:p>
        </p:txBody>
      </p:sp>
      <p:sp>
        <p:nvSpPr>
          <p:cNvPr id="11" name="Footer Placeholder 2">
            <a:extLst>
              <a:ext uri="{FF2B5EF4-FFF2-40B4-BE49-F238E27FC236}">
                <a16:creationId xmlns:a16="http://schemas.microsoft.com/office/drawing/2014/main" id="{2A078E7B-B6D7-A741-8F94-F9B7C62C7AB3}"/>
              </a:ext>
            </a:extLst>
          </p:cNvPr>
          <p:cNvSpPr>
            <a:spLocks noGrp="1"/>
          </p:cNvSpPr>
          <p:nvPr>
            <p:ph type="ftr" sz="quarter" idx="3"/>
          </p:nvPr>
        </p:nvSpPr>
        <p:spPr>
          <a:xfrm>
            <a:off x="750908" y="6258181"/>
            <a:ext cx="8513165" cy="365125"/>
          </a:xfrm>
          <a:prstGeom prst="rect">
            <a:avLst/>
          </a:prstGeom>
        </p:spPr>
        <p:txBody>
          <a:bodyPr anchor="ctr"/>
          <a:lstStyle>
            <a:lvl1pPr>
              <a:defRPr sz="800">
                <a:solidFill>
                  <a:schemeClr val="bg1"/>
                </a:solidFill>
                <a:latin typeface="Montserrat" pitchFamily="2" charset="77"/>
              </a:defRPr>
            </a:lvl1pPr>
          </a:lstStyle>
          <a:p>
            <a:r>
              <a:rPr lang="en-US" dirty="0"/>
              <a:t>Copyright 2020 FAIR Institute, Inc.</a:t>
            </a:r>
          </a:p>
        </p:txBody>
      </p:sp>
      <p:sp>
        <p:nvSpPr>
          <p:cNvPr id="12" name="Slide Number Placeholder 3">
            <a:extLst>
              <a:ext uri="{FF2B5EF4-FFF2-40B4-BE49-F238E27FC236}">
                <a16:creationId xmlns:a16="http://schemas.microsoft.com/office/drawing/2014/main" id="{B03A344D-7B26-4E43-80A7-3FB74E25D39C}"/>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latin typeface="Montserrat" pitchFamily="2" charset="77"/>
              </a:defRPr>
            </a:lvl1pPr>
          </a:lstStyle>
          <a:p>
            <a:fld id="{6321B8DD-CCB1-FE44-BBCE-B13A044F5D06}" type="slidenum">
              <a:rPr lang="en-US" sz="1000" b="1" smtClean="0"/>
              <a:pPr/>
              <a:t>‹#›</a:t>
            </a:fld>
            <a:endParaRPr lang="en-US" sz="1000" b="1" dirty="0"/>
          </a:p>
        </p:txBody>
      </p:sp>
      <p:pic>
        <p:nvPicPr>
          <p:cNvPr id="15" name="Picture 14">
            <a:extLst>
              <a:ext uri="{FF2B5EF4-FFF2-40B4-BE49-F238E27FC236}">
                <a16:creationId xmlns:a16="http://schemas.microsoft.com/office/drawing/2014/main" id="{64CAC350-EDB1-C645-B276-0F27FD90A349}"/>
              </a:ext>
            </a:extLst>
          </p:cNvPr>
          <p:cNvPicPr>
            <a:picLocks noChangeAspect="1"/>
          </p:cNvPicPr>
          <p:nvPr userDrawn="1"/>
        </p:nvPicPr>
        <p:blipFill>
          <a:blip r:embed="rId10"/>
          <a:stretch>
            <a:fillRect/>
          </a:stretch>
        </p:blipFill>
        <p:spPr>
          <a:xfrm>
            <a:off x="9311653" y="6394516"/>
            <a:ext cx="461010" cy="181610"/>
          </a:xfrm>
          <a:prstGeom prst="rect">
            <a:avLst/>
          </a:prstGeom>
        </p:spPr>
      </p:pic>
      <p:pic>
        <p:nvPicPr>
          <p:cNvPr id="10" name="Picture 9">
            <a:extLst>
              <a:ext uri="{FF2B5EF4-FFF2-40B4-BE49-F238E27FC236}">
                <a16:creationId xmlns:a16="http://schemas.microsoft.com/office/drawing/2014/main" id="{2A4464BF-C6ED-CC42-8390-4F5EF2A74288}"/>
              </a:ext>
            </a:extLst>
          </p:cNvPr>
          <p:cNvPicPr>
            <a:picLocks noChangeAspect="1"/>
          </p:cNvPicPr>
          <p:nvPr userDrawn="1"/>
        </p:nvPicPr>
        <p:blipFill>
          <a:blip r:embed="rId11"/>
          <a:stretch>
            <a:fillRect/>
          </a:stretch>
        </p:blipFill>
        <p:spPr>
          <a:xfrm>
            <a:off x="9863275" y="6408203"/>
            <a:ext cx="254291" cy="184939"/>
          </a:xfrm>
          <a:prstGeom prst="rect">
            <a:avLst/>
          </a:prstGeom>
        </p:spPr>
      </p:pic>
    </p:spTree>
    <p:extLst>
      <p:ext uri="{BB962C8B-B14F-4D97-AF65-F5344CB8AC3E}">
        <p14:creationId xmlns:p14="http://schemas.microsoft.com/office/powerpoint/2010/main" val="1418747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9DDA8CF4-17F2-AA45-A5ED-F763C39912C4}"/>
              </a:ext>
            </a:extLst>
          </p:cNvPr>
          <p:cNvSpPr>
            <a:spLocks noGrp="1"/>
          </p:cNvSpPr>
          <p:nvPr>
            <p:ph type="ftr" sz="quarter" idx="3"/>
          </p:nvPr>
        </p:nvSpPr>
        <p:spPr>
          <a:xfrm>
            <a:off x="750908" y="6258181"/>
            <a:ext cx="7827827" cy="365125"/>
          </a:xfrm>
          <a:prstGeom prst="rect">
            <a:avLst/>
          </a:prstGeom>
        </p:spPr>
        <p:txBody>
          <a:bodyPr anchor="ctr"/>
          <a:lstStyle>
            <a:lvl1pPr>
              <a:defRPr>
                <a:solidFill>
                  <a:schemeClr val="bg1"/>
                </a:solidFill>
              </a:defRPr>
            </a:lvl1pPr>
          </a:lstStyle>
          <a:p>
            <a:r>
              <a:rPr lang="en-US" sz="1000" dirty="0"/>
              <a:t>Copyright 2020 FAIR Institute, Inc.</a:t>
            </a:r>
          </a:p>
        </p:txBody>
      </p:sp>
      <p:sp>
        <p:nvSpPr>
          <p:cNvPr id="14" name="Slide Number Placeholder 3">
            <a:extLst>
              <a:ext uri="{FF2B5EF4-FFF2-40B4-BE49-F238E27FC236}">
                <a16:creationId xmlns:a16="http://schemas.microsoft.com/office/drawing/2014/main" id="{0B4EE908-7489-8F40-87D3-3C895452727F}"/>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1</a:t>
            </a:fld>
            <a:endParaRPr lang="en-US" sz="1000" b="1" dirty="0"/>
          </a:p>
        </p:txBody>
      </p:sp>
      <p:sp>
        <p:nvSpPr>
          <p:cNvPr id="8" name="Title 1">
            <a:extLst>
              <a:ext uri="{FF2B5EF4-FFF2-40B4-BE49-F238E27FC236}">
                <a16:creationId xmlns:a16="http://schemas.microsoft.com/office/drawing/2014/main" id="{89784250-3C3D-44F6-A6A5-626C89F9EC82}"/>
              </a:ext>
            </a:extLst>
          </p:cNvPr>
          <p:cNvSpPr txBox="1">
            <a:spLocks/>
          </p:cNvSpPr>
          <p:nvPr/>
        </p:nvSpPr>
        <p:spPr>
          <a:xfrm>
            <a:off x="1340528" y="1865978"/>
            <a:ext cx="9827581" cy="221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a:lstStyle>
          <a:p>
            <a:pPr algn="ctr"/>
            <a:r>
              <a:rPr lang="en-US" dirty="0"/>
              <a:t>HITRUST and FAIR Integration</a:t>
            </a:r>
            <a:br>
              <a:rPr lang="en-US" dirty="0"/>
            </a:br>
            <a:r>
              <a:rPr lang="en-US" sz="2000" i="1" dirty="0"/>
              <a:t>Leveraging two methodologies’ strengths to improve your risk management program</a:t>
            </a:r>
            <a:endParaRPr lang="en-US" i="1" dirty="0"/>
          </a:p>
        </p:txBody>
      </p:sp>
      <p:sp>
        <p:nvSpPr>
          <p:cNvPr id="9" name="Subtitle 2">
            <a:extLst>
              <a:ext uri="{FF2B5EF4-FFF2-40B4-BE49-F238E27FC236}">
                <a16:creationId xmlns:a16="http://schemas.microsoft.com/office/drawing/2014/main" id="{942ECD12-6915-4A18-846B-6097E938AD7D}"/>
              </a:ext>
            </a:extLst>
          </p:cNvPr>
          <p:cNvSpPr txBox="1">
            <a:spLocks/>
          </p:cNvSpPr>
          <p:nvPr/>
        </p:nvSpPr>
        <p:spPr>
          <a:xfrm>
            <a:off x="1524000" y="4079210"/>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p>
          <a:p>
            <a:pPr marL="0" indent="0" algn="ctr">
              <a:buNone/>
            </a:pPr>
            <a:r>
              <a:rPr lang="en-US" dirty="0"/>
              <a:t>Marshall Lambert and Greg Rothauser</a:t>
            </a:r>
          </a:p>
        </p:txBody>
      </p:sp>
    </p:spTree>
    <p:extLst>
      <p:ext uri="{BB962C8B-B14F-4D97-AF65-F5344CB8AC3E}">
        <p14:creationId xmlns:p14="http://schemas.microsoft.com/office/powerpoint/2010/main" val="401630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23A0-A329-4F29-BFBA-B45DA06C7E47}"/>
              </a:ext>
            </a:extLst>
          </p:cNvPr>
          <p:cNvSpPr>
            <a:spLocks noGrp="1"/>
          </p:cNvSpPr>
          <p:nvPr>
            <p:ph type="title"/>
          </p:nvPr>
        </p:nvSpPr>
        <p:spPr>
          <a:xfrm>
            <a:off x="838200" y="392422"/>
            <a:ext cx="10515600" cy="919696"/>
          </a:xfrm>
        </p:spPr>
        <p:txBody>
          <a:bodyPr>
            <a:normAutofit/>
          </a:bodyPr>
          <a:lstStyle/>
          <a:p>
            <a:r>
              <a:rPr lang="en-US" dirty="0"/>
              <a:t>Integration Approach Value</a:t>
            </a:r>
          </a:p>
        </p:txBody>
      </p:sp>
      <p:sp>
        <p:nvSpPr>
          <p:cNvPr id="4" name="Footer Placeholder 3">
            <a:extLst>
              <a:ext uri="{FF2B5EF4-FFF2-40B4-BE49-F238E27FC236}">
                <a16:creationId xmlns:a16="http://schemas.microsoft.com/office/drawing/2014/main" id="{2C4A5713-5E2E-4318-9C82-B8478E10F6DD}"/>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7DF85A00-ECF2-401F-A292-2FC77A286EBC}"/>
              </a:ext>
            </a:extLst>
          </p:cNvPr>
          <p:cNvSpPr>
            <a:spLocks noGrp="1"/>
          </p:cNvSpPr>
          <p:nvPr>
            <p:ph type="sldNum" sz="quarter" idx="4"/>
          </p:nvPr>
        </p:nvSpPr>
        <p:spPr/>
        <p:txBody>
          <a:bodyPr/>
          <a:lstStyle/>
          <a:p>
            <a:fld id="{6321B8DD-CCB1-FE44-BBCE-B13A044F5D06}" type="slidenum">
              <a:rPr lang="en-US" sz="1000" b="1" smtClean="0"/>
              <a:pPr/>
              <a:t>10</a:t>
            </a:fld>
            <a:endParaRPr lang="en-US" sz="1000" b="1" dirty="0"/>
          </a:p>
        </p:txBody>
      </p:sp>
      <p:pic>
        <p:nvPicPr>
          <p:cNvPr id="7" name="Picture 6"/>
          <p:cNvPicPr>
            <a:picLocks noChangeAspect="1"/>
          </p:cNvPicPr>
          <p:nvPr/>
        </p:nvPicPr>
        <p:blipFill>
          <a:blip r:embed="rId3">
            <a:clrChange>
              <a:clrFrom>
                <a:srgbClr val="00B050"/>
              </a:clrFrom>
              <a:clrTo>
                <a:srgbClr val="00B050">
                  <a:alpha val="0"/>
                </a:srgbClr>
              </a:clrTo>
            </a:clrChange>
          </a:blip>
          <a:stretch>
            <a:fillRect/>
          </a:stretch>
        </p:blipFill>
        <p:spPr>
          <a:xfrm>
            <a:off x="1377002" y="1243878"/>
            <a:ext cx="9410700" cy="4886325"/>
          </a:xfrm>
          <a:prstGeom prst="rect">
            <a:avLst/>
          </a:prstGeom>
        </p:spPr>
      </p:pic>
    </p:spTree>
    <p:extLst>
      <p:ext uri="{BB962C8B-B14F-4D97-AF65-F5344CB8AC3E}">
        <p14:creationId xmlns:p14="http://schemas.microsoft.com/office/powerpoint/2010/main" val="95487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6AC4-6AD6-4B62-B4D3-BFABBBD74A23}"/>
              </a:ext>
            </a:extLst>
          </p:cNvPr>
          <p:cNvSpPr>
            <a:spLocks noGrp="1"/>
          </p:cNvSpPr>
          <p:nvPr>
            <p:ph type="title"/>
          </p:nvPr>
        </p:nvSpPr>
        <p:spPr/>
        <p:txBody>
          <a:bodyPr/>
          <a:lstStyle/>
          <a:p>
            <a:r>
              <a:rPr lang="en-US" dirty="0"/>
              <a:t>But Wait… There’s More!</a:t>
            </a:r>
          </a:p>
        </p:txBody>
      </p:sp>
      <p:sp>
        <p:nvSpPr>
          <p:cNvPr id="3" name="Content Placeholder 2">
            <a:extLst>
              <a:ext uri="{FF2B5EF4-FFF2-40B4-BE49-F238E27FC236}">
                <a16:creationId xmlns:a16="http://schemas.microsoft.com/office/drawing/2014/main" id="{A727335F-A131-4D72-A9F9-5338A50CFF8A}"/>
              </a:ext>
            </a:extLst>
          </p:cNvPr>
          <p:cNvSpPr>
            <a:spLocks noGrp="1"/>
          </p:cNvSpPr>
          <p:nvPr>
            <p:ph idx="1"/>
          </p:nvPr>
        </p:nvSpPr>
        <p:spPr/>
        <p:txBody>
          <a:bodyPr/>
          <a:lstStyle/>
          <a:p>
            <a:r>
              <a:rPr lang="en-US" dirty="0"/>
              <a:t>Jointly-authored whitepaper</a:t>
            </a:r>
          </a:p>
          <a:p>
            <a:pPr lvl="1"/>
            <a:r>
              <a:rPr lang="en-US" dirty="0"/>
              <a:t>FAIR</a:t>
            </a:r>
          </a:p>
          <a:p>
            <a:pPr lvl="1"/>
            <a:r>
              <a:rPr lang="en-US" dirty="0"/>
              <a:t>HITRUST</a:t>
            </a:r>
          </a:p>
          <a:p>
            <a:pPr lvl="1"/>
            <a:r>
              <a:rPr lang="en-US" dirty="0"/>
              <a:t>Highmark Health</a:t>
            </a:r>
          </a:p>
          <a:p>
            <a:r>
              <a:rPr lang="en-US" dirty="0"/>
              <a:t>Further detail on integration use cases and upcoming initiatives</a:t>
            </a:r>
          </a:p>
          <a:p>
            <a:r>
              <a:rPr lang="en-US" dirty="0"/>
              <a:t>Available on FAIR Institute LINK’s blog and member resource library</a:t>
            </a:r>
          </a:p>
        </p:txBody>
      </p:sp>
      <p:sp>
        <p:nvSpPr>
          <p:cNvPr id="4" name="Footer Placeholder 3">
            <a:extLst>
              <a:ext uri="{FF2B5EF4-FFF2-40B4-BE49-F238E27FC236}">
                <a16:creationId xmlns:a16="http://schemas.microsoft.com/office/drawing/2014/main" id="{49FDECAC-1EE1-4912-A76E-5853B1324D53}"/>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A545EA8F-18B3-4E09-9CBB-697C3B44C205}"/>
              </a:ext>
            </a:extLst>
          </p:cNvPr>
          <p:cNvSpPr>
            <a:spLocks noGrp="1"/>
          </p:cNvSpPr>
          <p:nvPr>
            <p:ph type="sldNum" sz="quarter" idx="4"/>
          </p:nvPr>
        </p:nvSpPr>
        <p:spPr/>
        <p:txBody>
          <a:bodyPr/>
          <a:lstStyle/>
          <a:p>
            <a:fld id="{6321B8DD-CCB1-FE44-BBCE-B13A044F5D06}" type="slidenum">
              <a:rPr lang="en-US" sz="1000" b="1" smtClean="0"/>
              <a:pPr/>
              <a:t>11</a:t>
            </a:fld>
            <a:endParaRPr lang="en-US" sz="1000" b="1" dirty="0"/>
          </a:p>
        </p:txBody>
      </p:sp>
    </p:spTree>
    <p:extLst>
      <p:ext uri="{BB962C8B-B14F-4D97-AF65-F5344CB8AC3E}">
        <p14:creationId xmlns:p14="http://schemas.microsoft.com/office/powerpoint/2010/main" val="20944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1183-42DE-4070-A923-697399C9C638}"/>
              </a:ext>
            </a:extLst>
          </p:cNvPr>
          <p:cNvSpPr>
            <a:spLocks noGrp="1"/>
          </p:cNvSpPr>
          <p:nvPr>
            <p:ph type="title"/>
          </p:nvPr>
        </p:nvSpPr>
        <p:spPr/>
        <p:txBody>
          <a:bodyPr/>
          <a:lstStyle/>
          <a:p>
            <a:r>
              <a:rPr lang="en-US" dirty="0"/>
              <a:t>Author Q&amp;A</a:t>
            </a:r>
          </a:p>
        </p:txBody>
      </p:sp>
      <p:sp>
        <p:nvSpPr>
          <p:cNvPr id="3" name="Content Placeholder 2">
            <a:extLst>
              <a:ext uri="{FF2B5EF4-FFF2-40B4-BE49-F238E27FC236}">
                <a16:creationId xmlns:a16="http://schemas.microsoft.com/office/drawing/2014/main" id="{6AF325C2-984D-4FAE-ABDF-8FA654279EBE}"/>
              </a:ext>
            </a:extLst>
          </p:cNvPr>
          <p:cNvSpPr>
            <a:spLocks noGrp="1"/>
          </p:cNvSpPr>
          <p:nvPr>
            <p:ph idx="1"/>
          </p:nvPr>
        </p:nvSpPr>
        <p:spPr/>
        <p:txBody>
          <a:bodyPr/>
          <a:lstStyle/>
          <a:p>
            <a:r>
              <a:rPr lang="en-US" dirty="0"/>
              <a:t>Bryan Cline, HITRUST</a:t>
            </a:r>
          </a:p>
          <a:p>
            <a:r>
              <a:rPr lang="en-US" dirty="0"/>
              <a:t>Tyler Britton, FAIR Institute</a:t>
            </a:r>
          </a:p>
          <a:p>
            <a:r>
              <a:rPr lang="en-US" dirty="0"/>
              <a:t>Greg Rothauser, Highmark Health</a:t>
            </a:r>
          </a:p>
          <a:p>
            <a:r>
              <a:rPr lang="en-US" dirty="0"/>
              <a:t>Marshall Lambert, Highmark Health</a:t>
            </a:r>
          </a:p>
        </p:txBody>
      </p:sp>
      <p:sp>
        <p:nvSpPr>
          <p:cNvPr id="4" name="Footer Placeholder 3">
            <a:extLst>
              <a:ext uri="{FF2B5EF4-FFF2-40B4-BE49-F238E27FC236}">
                <a16:creationId xmlns:a16="http://schemas.microsoft.com/office/drawing/2014/main" id="{B48AFF67-1F38-4202-BD74-59EB760618AE}"/>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AE27E3E2-7E8A-4BB2-B4CD-B517203DBD9E}"/>
              </a:ext>
            </a:extLst>
          </p:cNvPr>
          <p:cNvSpPr>
            <a:spLocks noGrp="1"/>
          </p:cNvSpPr>
          <p:nvPr>
            <p:ph type="sldNum" sz="quarter" idx="4"/>
          </p:nvPr>
        </p:nvSpPr>
        <p:spPr/>
        <p:txBody>
          <a:bodyPr/>
          <a:lstStyle/>
          <a:p>
            <a:fld id="{6321B8DD-CCB1-FE44-BBCE-B13A044F5D06}" type="slidenum">
              <a:rPr lang="en-US" sz="1000" b="1" smtClean="0"/>
              <a:pPr/>
              <a:t>12</a:t>
            </a:fld>
            <a:endParaRPr lang="en-US" sz="1000" b="1" dirty="0"/>
          </a:p>
        </p:txBody>
      </p:sp>
    </p:spTree>
    <p:extLst>
      <p:ext uri="{BB962C8B-B14F-4D97-AF65-F5344CB8AC3E}">
        <p14:creationId xmlns:p14="http://schemas.microsoft.com/office/powerpoint/2010/main" val="317067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70F6-C765-A34D-99D5-E616DEF8DE72}"/>
              </a:ext>
            </a:extLst>
          </p:cNvPr>
          <p:cNvSpPr>
            <a:spLocks noGrp="1"/>
          </p:cNvSpPr>
          <p:nvPr>
            <p:ph type="title"/>
          </p:nvPr>
        </p:nvSpPr>
        <p:spPr/>
        <p:txBody>
          <a:bodyPr>
            <a:normAutofit/>
          </a:bodyPr>
          <a:lstStyle/>
          <a:p>
            <a:r>
              <a:rPr lang="en-US" sz="3600" dirty="0"/>
              <a:t>The “Classic” Approach to Information Risk</a:t>
            </a:r>
          </a:p>
        </p:txBody>
      </p:sp>
      <p:sp>
        <p:nvSpPr>
          <p:cNvPr id="4" name="Footer Placeholder 3">
            <a:extLst>
              <a:ext uri="{FF2B5EF4-FFF2-40B4-BE49-F238E27FC236}">
                <a16:creationId xmlns:a16="http://schemas.microsoft.com/office/drawing/2014/main" id="{DACD3C1E-145E-A34A-8387-5E1EE0C01315}"/>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488EFFA5-A365-034C-BEC6-A2DECCBFD5C6}"/>
              </a:ext>
            </a:extLst>
          </p:cNvPr>
          <p:cNvSpPr>
            <a:spLocks noGrp="1"/>
          </p:cNvSpPr>
          <p:nvPr>
            <p:ph type="sldNum" sz="quarter" idx="4"/>
          </p:nvPr>
        </p:nvSpPr>
        <p:spPr/>
        <p:txBody>
          <a:bodyPr/>
          <a:lstStyle/>
          <a:p>
            <a:fld id="{6321B8DD-CCB1-FE44-BBCE-B13A044F5D06}" type="slidenum">
              <a:rPr lang="en-US" sz="1000" b="1" smtClean="0"/>
              <a:pPr/>
              <a:t>2</a:t>
            </a:fld>
            <a:endParaRPr lang="en-US" sz="1000" b="1" dirty="0"/>
          </a:p>
        </p:txBody>
      </p:sp>
      <p:pic>
        <p:nvPicPr>
          <p:cNvPr id="7" name="Picture 6"/>
          <p:cNvPicPr>
            <a:picLocks noChangeAspect="1"/>
          </p:cNvPicPr>
          <p:nvPr/>
        </p:nvPicPr>
        <p:blipFill>
          <a:blip r:embed="rId3"/>
          <a:stretch>
            <a:fillRect/>
          </a:stretch>
        </p:blipFill>
        <p:spPr>
          <a:xfrm>
            <a:off x="2657474" y="2381570"/>
            <a:ext cx="6877050" cy="1828800"/>
          </a:xfrm>
          <a:prstGeom prst="rect">
            <a:avLst/>
          </a:prstGeom>
        </p:spPr>
      </p:pic>
      <p:sp>
        <p:nvSpPr>
          <p:cNvPr id="8" name="Content Placeholder 7"/>
          <p:cNvSpPr>
            <a:spLocks noGrp="1"/>
          </p:cNvSpPr>
          <p:nvPr>
            <p:ph idx="1"/>
          </p:nvPr>
        </p:nvSpPr>
        <p:spPr>
          <a:xfrm>
            <a:off x="838199" y="4805428"/>
            <a:ext cx="10515600" cy="912986"/>
          </a:xfrm>
        </p:spPr>
        <p:txBody>
          <a:bodyPr/>
          <a:lstStyle/>
          <a:p>
            <a:pPr marL="0" indent="0">
              <a:buNone/>
            </a:pPr>
            <a:r>
              <a:rPr lang="en-US" dirty="0">
                <a:solidFill>
                  <a:srgbClr val="F6C917"/>
                </a:solidFill>
              </a:rPr>
              <a:t>This often leads to difficult questions…</a:t>
            </a:r>
          </a:p>
        </p:txBody>
      </p:sp>
      <p:sp>
        <p:nvSpPr>
          <p:cNvPr id="9" name="Title 1">
            <a:extLst>
              <a:ext uri="{FF2B5EF4-FFF2-40B4-BE49-F238E27FC236}">
                <a16:creationId xmlns:a16="http://schemas.microsoft.com/office/drawing/2014/main" id="{055170F6-C765-A34D-99D5-E616DEF8DE72}"/>
              </a:ext>
            </a:extLst>
          </p:cNvPr>
          <p:cNvSpPr txBox="1">
            <a:spLocks/>
          </p:cNvSpPr>
          <p:nvPr/>
        </p:nvSpPr>
        <p:spPr>
          <a:xfrm>
            <a:off x="838199" y="1173855"/>
            <a:ext cx="8290709" cy="919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a:lstStyle>
          <a:p>
            <a:r>
              <a:rPr lang="en-US" sz="2400" dirty="0">
                <a:solidFill>
                  <a:srgbClr val="F6C917"/>
                </a:solidFill>
              </a:rPr>
              <a:t>Often, a qualitative “Top Risk” view is the result:</a:t>
            </a:r>
          </a:p>
        </p:txBody>
      </p:sp>
    </p:spTree>
    <p:extLst>
      <p:ext uri="{BB962C8B-B14F-4D97-AF65-F5344CB8AC3E}">
        <p14:creationId xmlns:p14="http://schemas.microsoft.com/office/powerpoint/2010/main" val="317214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70F6-C765-A34D-99D5-E616DEF8DE72}"/>
              </a:ext>
            </a:extLst>
          </p:cNvPr>
          <p:cNvSpPr>
            <a:spLocks noGrp="1"/>
          </p:cNvSpPr>
          <p:nvPr>
            <p:ph type="title"/>
          </p:nvPr>
        </p:nvSpPr>
        <p:spPr/>
        <p:txBody>
          <a:bodyPr>
            <a:normAutofit/>
          </a:bodyPr>
          <a:lstStyle/>
          <a:p>
            <a:r>
              <a:rPr lang="en-US" sz="3600" dirty="0"/>
              <a:t>The “Classic” Approach to Information Risk</a:t>
            </a:r>
          </a:p>
        </p:txBody>
      </p:sp>
      <p:sp>
        <p:nvSpPr>
          <p:cNvPr id="4" name="Footer Placeholder 3">
            <a:extLst>
              <a:ext uri="{FF2B5EF4-FFF2-40B4-BE49-F238E27FC236}">
                <a16:creationId xmlns:a16="http://schemas.microsoft.com/office/drawing/2014/main" id="{DACD3C1E-145E-A34A-8387-5E1EE0C01315}"/>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488EFFA5-A365-034C-BEC6-A2DECCBFD5C6}"/>
              </a:ext>
            </a:extLst>
          </p:cNvPr>
          <p:cNvSpPr>
            <a:spLocks noGrp="1"/>
          </p:cNvSpPr>
          <p:nvPr>
            <p:ph type="sldNum" sz="quarter" idx="4"/>
          </p:nvPr>
        </p:nvSpPr>
        <p:spPr/>
        <p:txBody>
          <a:bodyPr/>
          <a:lstStyle/>
          <a:p>
            <a:fld id="{6321B8DD-CCB1-FE44-BBCE-B13A044F5D06}" type="slidenum">
              <a:rPr lang="en-US" sz="1000" b="1" smtClean="0"/>
              <a:pPr/>
              <a:t>3</a:t>
            </a:fld>
            <a:endParaRPr lang="en-US" sz="1000" b="1" dirty="0"/>
          </a:p>
        </p:txBody>
      </p:sp>
      <p:sp>
        <p:nvSpPr>
          <p:cNvPr id="8" name="Content Placeholder 7"/>
          <p:cNvSpPr>
            <a:spLocks noGrp="1"/>
          </p:cNvSpPr>
          <p:nvPr>
            <p:ph idx="1"/>
          </p:nvPr>
        </p:nvSpPr>
        <p:spPr>
          <a:xfrm>
            <a:off x="822229" y="4664469"/>
            <a:ext cx="10515600" cy="568266"/>
          </a:xfrm>
        </p:spPr>
        <p:txBody>
          <a:bodyPr>
            <a:normAutofit/>
          </a:bodyPr>
          <a:lstStyle/>
          <a:p>
            <a:pPr marL="0" indent="0">
              <a:buNone/>
            </a:pPr>
            <a:r>
              <a:rPr lang="en-US" dirty="0">
                <a:solidFill>
                  <a:srgbClr val="F6C917"/>
                </a:solidFill>
              </a:rPr>
              <a:t>And again, hard questions arise…</a:t>
            </a:r>
          </a:p>
        </p:txBody>
      </p:sp>
      <p:sp>
        <p:nvSpPr>
          <p:cNvPr id="9" name="Title 1">
            <a:extLst>
              <a:ext uri="{FF2B5EF4-FFF2-40B4-BE49-F238E27FC236}">
                <a16:creationId xmlns:a16="http://schemas.microsoft.com/office/drawing/2014/main" id="{055170F6-C765-A34D-99D5-E616DEF8DE72}"/>
              </a:ext>
            </a:extLst>
          </p:cNvPr>
          <p:cNvSpPr txBox="1">
            <a:spLocks/>
          </p:cNvSpPr>
          <p:nvPr/>
        </p:nvSpPr>
        <p:spPr>
          <a:xfrm>
            <a:off x="838199" y="1173855"/>
            <a:ext cx="8290709" cy="919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a:lstStyle>
          <a:p>
            <a:r>
              <a:rPr lang="en-US" sz="2400" dirty="0">
                <a:solidFill>
                  <a:srgbClr val="F6C917"/>
                </a:solidFill>
              </a:rPr>
              <a:t>Sometimes, a controls-focused report is provided:</a:t>
            </a:r>
          </a:p>
        </p:txBody>
      </p:sp>
      <p:pic>
        <p:nvPicPr>
          <p:cNvPr id="3" name="Picture 2"/>
          <p:cNvPicPr>
            <a:picLocks noChangeAspect="1"/>
          </p:cNvPicPr>
          <p:nvPr/>
        </p:nvPicPr>
        <p:blipFill>
          <a:blip r:embed="rId3"/>
          <a:stretch>
            <a:fillRect/>
          </a:stretch>
        </p:blipFill>
        <p:spPr>
          <a:xfrm>
            <a:off x="3500648" y="2260352"/>
            <a:ext cx="5158763" cy="1946937"/>
          </a:xfrm>
          <a:prstGeom prst="rect">
            <a:avLst/>
          </a:prstGeom>
        </p:spPr>
      </p:pic>
    </p:spTree>
    <p:extLst>
      <p:ext uri="{BB962C8B-B14F-4D97-AF65-F5344CB8AC3E}">
        <p14:creationId xmlns:p14="http://schemas.microsoft.com/office/powerpoint/2010/main" val="148983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70F6-C765-A34D-99D5-E616DEF8DE72}"/>
              </a:ext>
            </a:extLst>
          </p:cNvPr>
          <p:cNvSpPr>
            <a:spLocks noGrp="1"/>
          </p:cNvSpPr>
          <p:nvPr>
            <p:ph type="title"/>
          </p:nvPr>
        </p:nvSpPr>
        <p:spPr/>
        <p:txBody>
          <a:bodyPr>
            <a:normAutofit/>
          </a:bodyPr>
          <a:lstStyle/>
          <a:p>
            <a:r>
              <a:rPr lang="en-US" sz="3600" dirty="0"/>
              <a:t>The “Classic” Approach to Information Risk</a:t>
            </a:r>
          </a:p>
        </p:txBody>
      </p:sp>
      <p:sp>
        <p:nvSpPr>
          <p:cNvPr id="4" name="Footer Placeholder 3">
            <a:extLst>
              <a:ext uri="{FF2B5EF4-FFF2-40B4-BE49-F238E27FC236}">
                <a16:creationId xmlns:a16="http://schemas.microsoft.com/office/drawing/2014/main" id="{DACD3C1E-145E-A34A-8387-5E1EE0C01315}"/>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488EFFA5-A365-034C-BEC6-A2DECCBFD5C6}"/>
              </a:ext>
            </a:extLst>
          </p:cNvPr>
          <p:cNvSpPr>
            <a:spLocks noGrp="1"/>
          </p:cNvSpPr>
          <p:nvPr>
            <p:ph type="sldNum" sz="quarter" idx="4"/>
          </p:nvPr>
        </p:nvSpPr>
        <p:spPr/>
        <p:txBody>
          <a:bodyPr/>
          <a:lstStyle/>
          <a:p>
            <a:fld id="{6321B8DD-CCB1-FE44-BBCE-B13A044F5D06}" type="slidenum">
              <a:rPr lang="en-US" sz="1000" b="1" smtClean="0"/>
              <a:pPr/>
              <a:t>4</a:t>
            </a:fld>
            <a:endParaRPr lang="en-US" sz="1000" b="1" dirty="0"/>
          </a:p>
        </p:txBody>
      </p:sp>
      <p:sp>
        <p:nvSpPr>
          <p:cNvPr id="8" name="Content Placeholder 7"/>
          <p:cNvSpPr>
            <a:spLocks noGrp="1"/>
          </p:cNvSpPr>
          <p:nvPr>
            <p:ph idx="1"/>
          </p:nvPr>
        </p:nvSpPr>
        <p:spPr>
          <a:xfrm>
            <a:off x="838199" y="2353174"/>
            <a:ext cx="10515600" cy="3096278"/>
          </a:xfrm>
        </p:spPr>
        <p:txBody>
          <a:bodyPr>
            <a:normAutofit/>
          </a:bodyPr>
          <a:lstStyle/>
          <a:p>
            <a:r>
              <a:rPr lang="en-US" dirty="0">
                <a:solidFill>
                  <a:schemeClr val="bg1">
                    <a:lumMod val="95000"/>
                  </a:schemeClr>
                </a:solidFill>
              </a:rPr>
              <a:t>Well-informed decisions – How?</a:t>
            </a:r>
          </a:p>
          <a:p>
            <a:r>
              <a:rPr lang="en-US" dirty="0">
                <a:solidFill>
                  <a:schemeClr val="bg1">
                    <a:lumMod val="95000"/>
                  </a:schemeClr>
                </a:solidFill>
              </a:rPr>
              <a:t>Boiling the ocean</a:t>
            </a:r>
          </a:p>
          <a:p>
            <a:r>
              <a:rPr lang="en-US" dirty="0">
                <a:solidFill>
                  <a:schemeClr val="bg1">
                    <a:lumMod val="95000"/>
                  </a:schemeClr>
                </a:solidFill>
              </a:rPr>
              <a:t>Failure to focus = Failure to succeed</a:t>
            </a:r>
          </a:p>
          <a:p>
            <a:endParaRPr lang="en-US" dirty="0"/>
          </a:p>
          <a:p>
            <a:pPr marL="0" indent="0">
              <a:buNone/>
            </a:pPr>
            <a:r>
              <a:rPr lang="en-US" dirty="0">
                <a:solidFill>
                  <a:srgbClr val="F6C917"/>
                </a:solidFill>
              </a:rPr>
              <a:t>Do any of us have unlimited budgets, resources, and time to throw at our programs?</a:t>
            </a:r>
          </a:p>
        </p:txBody>
      </p:sp>
      <p:sp>
        <p:nvSpPr>
          <p:cNvPr id="9" name="Title 1">
            <a:extLst>
              <a:ext uri="{FF2B5EF4-FFF2-40B4-BE49-F238E27FC236}">
                <a16:creationId xmlns:a16="http://schemas.microsoft.com/office/drawing/2014/main" id="{055170F6-C765-A34D-99D5-E616DEF8DE72}"/>
              </a:ext>
            </a:extLst>
          </p:cNvPr>
          <p:cNvSpPr txBox="1">
            <a:spLocks/>
          </p:cNvSpPr>
          <p:nvPr/>
        </p:nvSpPr>
        <p:spPr>
          <a:xfrm>
            <a:off x="838199" y="1173855"/>
            <a:ext cx="8290709" cy="919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a:lstStyle>
          <a:p>
            <a:r>
              <a:rPr lang="en-US" sz="2400" dirty="0">
                <a:solidFill>
                  <a:srgbClr val="F6C917"/>
                </a:solidFill>
              </a:rPr>
              <a:t>For both solutions, there are clear limitations:</a:t>
            </a:r>
          </a:p>
        </p:txBody>
      </p:sp>
    </p:spTree>
    <p:extLst>
      <p:ext uri="{BB962C8B-B14F-4D97-AF65-F5344CB8AC3E}">
        <p14:creationId xmlns:p14="http://schemas.microsoft.com/office/powerpoint/2010/main" val="155289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70F6-C765-A34D-99D5-E616DEF8DE72}"/>
              </a:ext>
            </a:extLst>
          </p:cNvPr>
          <p:cNvSpPr>
            <a:spLocks noGrp="1"/>
          </p:cNvSpPr>
          <p:nvPr>
            <p:ph type="title"/>
          </p:nvPr>
        </p:nvSpPr>
        <p:spPr/>
        <p:txBody>
          <a:bodyPr>
            <a:normAutofit/>
          </a:bodyPr>
          <a:lstStyle/>
          <a:p>
            <a:r>
              <a:rPr lang="en-US" dirty="0"/>
              <a:t>A Better Approach</a:t>
            </a:r>
          </a:p>
        </p:txBody>
      </p:sp>
      <p:sp>
        <p:nvSpPr>
          <p:cNvPr id="4" name="Footer Placeholder 3">
            <a:extLst>
              <a:ext uri="{FF2B5EF4-FFF2-40B4-BE49-F238E27FC236}">
                <a16:creationId xmlns:a16="http://schemas.microsoft.com/office/drawing/2014/main" id="{DACD3C1E-145E-A34A-8387-5E1EE0C01315}"/>
              </a:ext>
            </a:extLst>
          </p:cNvPr>
          <p:cNvSpPr>
            <a:spLocks noGrp="1"/>
          </p:cNvSpPr>
          <p:nvPr>
            <p:ph type="ftr" sz="quarter" idx="3"/>
          </p:nvPr>
        </p:nvSpPr>
        <p:spPr/>
        <p:txBody>
          <a:bodyPr/>
          <a:lstStyle/>
          <a:p>
            <a:r>
              <a:rPr lang="en-US" dirty="0"/>
              <a:t>Copyright 2020 FAIR Institute, Inc.</a:t>
            </a:r>
          </a:p>
        </p:txBody>
      </p:sp>
      <p:sp>
        <p:nvSpPr>
          <p:cNvPr id="5" name="Slide Number Placeholder 4">
            <a:extLst>
              <a:ext uri="{FF2B5EF4-FFF2-40B4-BE49-F238E27FC236}">
                <a16:creationId xmlns:a16="http://schemas.microsoft.com/office/drawing/2014/main" id="{488EFFA5-A365-034C-BEC6-A2DECCBFD5C6}"/>
              </a:ext>
            </a:extLst>
          </p:cNvPr>
          <p:cNvSpPr>
            <a:spLocks noGrp="1"/>
          </p:cNvSpPr>
          <p:nvPr>
            <p:ph type="sldNum" sz="quarter" idx="4"/>
          </p:nvPr>
        </p:nvSpPr>
        <p:spPr/>
        <p:txBody>
          <a:bodyPr/>
          <a:lstStyle/>
          <a:p>
            <a:fld id="{6321B8DD-CCB1-FE44-BBCE-B13A044F5D06}" type="slidenum">
              <a:rPr lang="en-US" sz="1000" b="1" smtClean="0"/>
              <a:pPr/>
              <a:t>5</a:t>
            </a:fld>
            <a:endParaRPr lang="en-US" sz="1000" b="1" dirty="0"/>
          </a:p>
        </p:txBody>
      </p:sp>
      <p:sp>
        <p:nvSpPr>
          <p:cNvPr id="8" name="Content Placeholder 7"/>
          <p:cNvSpPr>
            <a:spLocks noGrp="1"/>
          </p:cNvSpPr>
          <p:nvPr>
            <p:ph idx="1"/>
          </p:nvPr>
        </p:nvSpPr>
        <p:spPr>
          <a:xfrm>
            <a:off x="750908" y="2677271"/>
            <a:ext cx="10515600" cy="3096278"/>
          </a:xfrm>
        </p:spPr>
        <p:txBody>
          <a:bodyPr>
            <a:normAutofit/>
          </a:bodyPr>
          <a:lstStyle/>
          <a:p>
            <a:pPr marL="0" indent="0">
              <a:buNone/>
            </a:pPr>
            <a:endParaRPr lang="en-US" dirty="0"/>
          </a:p>
          <a:p>
            <a:pPr marL="0" indent="0">
              <a:buNone/>
            </a:pPr>
            <a:r>
              <a:rPr lang="en-US" dirty="0"/>
              <a:t>This requires an understanding of </a:t>
            </a:r>
            <a:r>
              <a:rPr lang="en-US" i="1" dirty="0">
                <a:solidFill>
                  <a:srgbClr val="F6C917"/>
                </a:solidFill>
              </a:rPr>
              <a:t>threats</a:t>
            </a:r>
            <a:r>
              <a:rPr lang="en-US" dirty="0"/>
              <a:t> to your organization, the </a:t>
            </a:r>
            <a:r>
              <a:rPr lang="en-US" i="1" dirty="0">
                <a:solidFill>
                  <a:srgbClr val="F6C917"/>
                </a:solidFill>
              </a:rPr>
              <a:t>controls</a:t>
            </a:r>
            <a:r>
              <a:rPr lang="en-US" dirty="0"/>
              <a:t> for those threats, and the resulting </a:t>
            </a:r>
            <a:r>
              <a:rPr lang="en-US" i="1" dirty="0">
                <a:solidFill>
                  <a:srgbClr val="F6C917"/>
                </a:solidFill>
              </a:rPr>
              <a:t>risk exposure</a:t>
            </a:r>
            <a:r>
              <a:rPr lang="en-US" dirty="0"/>
              <a:t>. </a:t>
            </a:r>
          </a:p>
          <a:p>
            <a:pPr marL="0" indent="0">
              <a:buNone/>
            </a:pPr>
            <a:r>
              <a:rPr lang="en-US" dirty="0"/>
              <a:t>(FAIR &amp; HITRUST together)</a:t>
            </a:r>
          </a:p>
          <a:p>
            <a:pPr marL="0" indent="0">
              <a:buNone/>
            </a:pPr>
            <a:endParaRPr lang="en-US" dirty="0"/>
          </a:p>
        </p:txBody>
      </p:sp>
      <p:sp>
        <p:nvSpPr>
          <p:cNvPr id="9" name="Title 1">
            <a:extLst>
              <a:ext uri="{FF2B5EF4-FFF2-40B4-BE49-F238E27FC236}">
                <a16:creationId xmlns:a16="http://schemas.microsoft.com/office/drawing/2014/main" id="{055170F6-C765-A34D-99D5-E616DEF8DE72}"/>
              </a:ext>
            </a:extLst>
          </p:cNvPr>
          <p:cNvSpPr txBox="1">
            <a:spLocks/>
          </p:cNvSpPr>
          <p:nvPr/>
        </p:nvSpPr>
        <p:spPr>
          <a:xfrm>
            <a:off x="838199" y="1173854"/>
            <a:ext cx="8290709" cy="16229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a:lstStyle>
          <a:p>
            <a:r>
              <a:rPr lang="en-US" sz="2400" dirty="0">
                <a:solidFill>
                  <a:srgbClr val="F6C917"/>
                </a:solidFill>
              </a:rPr>
              <a:t>“Cost effectively achieve business objectives while maintaining an acceptable level of risk from probable threats to our confidential data and critical systems.”</a:t>
            </a:r>
          </a:p>
        </p:txBody>
      </p:sp>
    </p:spTree>
    <p:extLst>
      <p:ext uri="{BB962C8B-B14F-4D97-AF65-F5344CB8AC3E}">
        <p14:creationId xmlns:p14="http://schemas.microsoft.com/office/powerpoint/2010/main" val="335600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70F6-C765-A34D-99D5-E616DEF8DE72}"/>
              </a:ext>
            </a:extLst>
          </p:cNvPr>
          <p:cNvSpPr>
            <a:spLocks noGrp="1"/>
          </p:cNvSpPr>
          <p:nvPr>
            <p:ph type="title"/>
          </p:nvPr>
        </p:nvSpPr>
        <p:spPr/>
        <p:txBody>
          <a:bodyPr>
            <a:normAutofit/>
          </a:bodyPr>
          <a:lstStyle/>
          <a:p>
            <a:r>
              <a:rPr lang="en-US" dirty="0"/>
              <a:t>A Better Approach</a:t>
            </a:r>
          </a:p>
        </p:txBody>
      </p:sp>
      <p:sp>
        <p:nvSpPr>
          <p:cNvPr id="4" name="Footer Placeholder 3">
            <a:extLst>
              <a:ext uri="{FF2B5EF4-FFF2-40B4-BE49-F238E27FC236}">
                <a16:creationId xmlns:a16="http://schemas.microsoft.com/office/drawing/2014/main" id="{DACD3C1E-145E-A34A-8387-5E1EE0C01315}"/>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488EFFA5-A365-034C-BEC6-A2DECCBFD5C6}"/>
              </a:ext>
            </a:extLst>
          </p:cNvPr>
          <p:cNvSpPr>
            <a:spLocks noGrp="1"/>
          </p:cNvSpPr>
          <p:nvPr>
            <p:ph type="sldNum" sz="quarter" idx="4"/>
          </p:nvPr>
        </p:nvSpPr>
        <p:spPr/>
        <p:txBody>
          <a:bodyPr/>
          <a:lstStyle/>
          <a:p>
            <a:fld id="{6321B8DD-CCB1-FE44-BBCE-B13A044F5D06}" type="slidenum">
              <a:rPr lang="en-US" sz="1000" b="1" smtClean="0"/>
              <a:pPr/>
              <a:t>6</a:t>
            </a:fld>
            <a:endParaRPr lang="en-US" sz="1000" b="1" dirty="0"/>
          </a:p>
        </p:txBody>
      </p:sp>
      <p:sp>
        <p:nvSpPr>
          <p:cNvPr id="9" name="Title 1">
            <a:extLst>
              <a:ext uri="{FF2B5EF4-FFF2-40B4-BE49-F238E27FC236}">
                <a16:creationId xmlns:a16="http://schemas.microsoft.com/office/drawing/2014/main" id="{055170F6-C765-A34D-99D5-E616DEF8DE72}"/>
              </a:ext>
            </a:extLst>
          </p:cNvPr>
          <p:cNvSpPr txBox="1">
            <a:spLocks/>
          </p:cNvSpPr>
          <p:nvPr/>
        </p:nvSpPr>
        <p:spPr>
          <a:xfrm>
            <a:off x="838199" y="1173854"/>
            <a:ext cx="8290709" cy="1378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a:lstStyle>
          <a:p>
            <a:r>
              <a:rPr lang="en-US" sz="2400" dirty="0">
                <a:solidFill>
                  <a:srgbClr val="F6C917"/>
                </a:solidFill>
              </a:rPr>
              <a:t>Leveraging this integration provides more valuable results:</a:t>
            </a:r>
          </a:p>
        </p:txBody>
      </p:sp>
      <p:pic>
        <p:nvPicPr>
          <p:cNvPr id="6" name="Picture 5"/>
          <p:cNvPicPr>
            <a:picLocks noChangeAspect="1"/>
          </p:cNvPicPr>
          <p:nvPr/>
        </p:nvPicPr>
        <p:blipFill>
          <a:blip r:embed="rId3"/>
          <a:stretch>
            <a:fillRect/>
          </a:stretch>
        </p:blipFill>
        <p:spPr>
          <a:xfrm>
            <a:off x="485762" y="2487745"/>
            <a:ext cx="11237666" cy="2503127"/>
          </a:xfrm>
          <a:prstGeom prst="rect">
            <a:avLst/>
          </a:prstGeom>
        </p:spPr>
      </p:pic>
      <p:sp>
        <p:nvSpPr>
          <p:cNvPr id="3" name="Up Arrow 2"/>
          <p:cNvSpPr/>
          <p:nvPr/>
        </p:nvSpPr>
        <p:spPr>
          <a:xfrm>
            <a:off x="1528550" y="5145205"/>
            <a:ext cx="450376" cy="641445"/>
          </a:xfrm>
          <a:prstGeom prst="upArrow">
            <a:avLst/>
          </a:prstGeom>
          <a:solidFill>
            <a:srgbClr val="F6C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5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08333E-7 -7.40741E-7 L 0.15925 -0.00046 " pathEditMode="relative" rAng="0" ptsTypes="AA">
                                      <p:cBhvr>
                                        <p:cTn id="10" dur="2000" fill="hold"/>
                                        <p:tgtEl>
                                          <p:spTgt spid="3"/>
                                        </p:tgtEl>
                                        <p:attrNameLst>
                                          <p:attrName>ppt_x</p:attrName>
                                          <p:attrName>ppt_y</p:attrName>
                                        </p:attrNameLst>
                                      </p:cBhvr>
                                      <p:rCtr x="7956" y="-23"/>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2" nodeType="clickEffect">
                                  <p:stCondLst>
                                    <p:cond delay="0"/>
                                  </p:stCondLst>
                                  <p:childTnLst>
                                    <p:animMotion origin="layout" path="M 0.15925 -0.00046 L 0.303 -0.00046 " pathEditMode="relative" rAng="0" ptsTypes="AA">
                                      <p:cBhvr>
                                        <p:cTn id="14" dur="2000" fill="hold"/>
                                        <p:tgtEl>
                                          <p:spTgt spid="3"/>
                                        </p:tgtEl>
                                        <p:attrNameLst>
                                          <p:attrName>ppt_x</p:attrName>
                                          <p:attrName>ppt_y</p:attrName>
                                        </p:attrNameLst>
                                      </p:cBhvr>
                                      <p:rCtr x="7187" y="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0.303 -0.00046 L 0.44362 -0.00046 " pathEditMode="relative" rAng="0" ptsTypes="AA">
                                      <p:cBhvr>
                                        <p:cTn id="18" dur="2000" fill="hold"/>
                                        <p:tgtEl>
                                          <p:spTgt spid="3"/>
                                        </p:tgtEl>
                                        <p:attrNameLst>
                                          <p:attrName>ppt_x</p:attrName>
                                          <p:attrName>ppt_y</p:attrName>
                                        </p:attrNameLst>
                                      </p:cBhvr>
                                      <p:rCtr x="7031" y="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0.44362 -0.00046 L 0.57018 -0.00046 " pathEditMode="relative" rAng="0" ptsTypes="AA">
                                      <p:cBhvr>
                                        <p:cTn id="22" dur="2000" fill="hold"/>
                                        <p:tgtEl>
                                          <p:spTgt spid="3"/>
                                        </p:tgtEl>
                                        <p:attrNameLst>
                                          <p:attrName>ppt_x</p:attrName>
                                          <p:attrName>ppt_y</p:attrName>
                                        </p:attrNameLst>
                                      </p:cBhvr>
                                      <p:rCtr x="6641" y="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5" nodeType="clickEffect">
                                  <p:stCondLst>
                                    <p:cond delay="0"/>
                                  </p:stCondLst>
                                  <p:childTnLst>
                                    <p:animMotion origin="layout" path="M 0.57018 -0.00046 L 0.68268 -0.00046 " pathEditMode="relative" rAng="0" ptsTypes="AA">
                                      <p:cBhvr>
                                        <p:cTn id="26" dur="2000" fill="hold"/>
                                        <p:tgtEl>
                                          <p:spTgt spid="3"/>
                                        </p:tgtEl>
                                        <p:attrNameLst>
                                          <p:attrName>ppt_x</p:attrName>
                                          <p:attrName>ppt_y</p:attrName>
                                        </p:attrNameLst>
                                      </p:cBhvr>
                                      <p:rCtr x="5156" y="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6" nodeType="clickEffect">
                                  <p:stCondLst>
                                    <p:cond delay="0"/>
                                  </p:stCondLst>
                                  <p:childTnLst>
                                    <p:animMotion origin="layout" path="M 0.68268 -0.00046 L 0.77018 0.00023 " pathEditMode="relative" rAng="0" ptsTypes="AA">
                                      <p:cBhvr>
                                        <p:cTn id="30" dur="2000" fill="hold"/>
                                        <p:tgtEl>
                                          <p:spTgt spid="3"/>
                                        </p:tgtEl>
                                        <p:attrNameLst>
                                          <p:attrName>ppt_x</p:attrName>
                                          <p:attrName>ppt_y</p:attrName>
                                        </p:attrNameLst>
                                      </p:cBhvr>
                                      <p:rCtr x="437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3" grpId="5" animBg="1"/>
      <p:bldP spid="3" grpId="6"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12F6-D8D2-A543-AF6A-80DC5C2A4B92}"/>
              </a:ext>
            </a:extLst>
          </p:cNvPr>
          <p:cNvSpPr>
            <a:spLocks noGrp="1"/>
          </p:cNvSpPr>
          <p:nvPr>
            <p:ph type="title"/>
          </p:nvPr>
        </p:nvSpPr>
        <p:spPr/>
        <p:txBody>
          <a:bodyPr/>
          <a:lstStyle/>
          <a:p>
            <a:r>
              <a:rPr lang="en-US" dirty="0"/>
              <a:t>What is HITRUST?</a:t>
            </a:r>
          </a:p>
        </p:txBody>
      </p:sp>
      <p:sp>
        <p:nvSpPr>
          <p:cNvPr id="3" name="Content Placeholder 2">
            <a:extLst>
              <a:ext uri="{FF2B5EF4-FFF2-40B4-BE49-F238E27FC236}">
                <a16:creationId xmlns:a16="http://schemas.microsoft.com/office/drawing/2014/main" id="{19C50AB6-D0C2-7A40-B4E3-C3932077A44E}"/>
              </a:ext>
            </a:extLst>
          </p:cNvPr>
          <p:cNvSpPr>
            <a:spLocks noGrp="1"/>
          </p:cNvSpPr>
          <p:nvPr>
            <p:ph idx="1"/>
          </p:nvPr>
        </p:nvSpPr>
        <p:spPr>
          <a:xfrm>
            <a:off x="838200" y="1478468"/>
            <a:ext cx="10515600" cy="4586066"/>
          </a:xfrm>
        </p:spPr>
        <p:txBody>
          <a:bodyPr>
            <a:normAutofit/>
          </a:bodyPr>
          <a:lstStyle/>
          <a:p>
            <a:r>
              <a:rPr lang="en-US" dirty="0"/>
              <a:t>Responsible for the development of HITRUST CSF</a:t>
            </a:r>
          </a:p>
          <a:p>
            <a:pPr lvl="1"/>
            <a:r>
              <a:rPr lang="en-US" dirty="0"/>
              <a:t>Comprehensive, prescriptive, certifiable</a:t>
            </a:r>
          </a:p>
          <a:p>
            <a:pPr lvl="1"/>
            <a:r>
              <a:rPr lang="en-US" dirty="0"/>
              <a:t>International, federal, and state regulations</a:t>
            </a:r>
          </a:p>
          <a:p>
            <a:pPr lvl="1"/>
            <a:r>
              <a:rPr lang="en-US" dirty="0"/>
              <a:t>HIPAA, GDPR, ISO 27000, </a:t>
            </a:r>
            <a:r>
              <a:rPr lang="en-US" dirty="0" err="1"/>
              <a:t>etc</a:t>
            </a:r>
            <a:endParaRPr lang="en-US" dirty="0"/>
          </a:p>
          <a:p>
            <a:r>
              <a:rPr lang="en-US" dirty="0"/>
              <a:t>“Assess once, attest many” approach</a:t>
            </a:r>
          </a:p>
          <a:p>
            <a:r>
              <a:rPr lang="en-US" dirty="0">
                <a:solidFill>
                  <a:schemeClr val="bg1">
                    <a:lumMod val="95000"/>
                  </a:schemeClr>
                </a:solidFill>
              </a:rPr>
              <a:t>Hundreds of thousands of organizations </a:t>
            </a:r>
          </a:p>
          <a:p>
            <a:r>
              <a:rPr lang="en-US" dirty="0">
                <a:solidFill>
                  <a:schemeClr val="bg1">
                    <a:lumMod val="95000"/>
                  </a:schemeClr>
                </a:solidFill>
              </a:rPr>
              <a:t>8 of 10 top cloud service providers</a:t>
            </a:r>
          </a:p>
          <a:p>
            <a:r>
              <a:rPr lang="en-US" dirty="0">
                <a:solidFill>
                  <a:schemeClr val="bg1">
                    <a:lumMod val="95000"/>
                  </a:schemeClr>
                </a:solidFill>
              </a:rPr>
              <a:t>75% of Fortune 20 companies</a:t>
            </a:r>
          </a:p>
        </p:txBody>
      </p:sp>
      <p:sp>
        <p:nvSpPr>
          <p:cNvPr id="4" name="Footer Placeholder 3">
            <a:extLst>
              <a:ext uri="{FF2B5EF4-FFF2-40B4-BE49-F238E27FC236}">
                <a16:creationId xmlns:a16="http://schemas.microsoft.com/office/drawing/2014/main" id="{2D693722-CF00-6349-9464-25255988920D}"/>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FA47ED6B-60E3-B343-8A31-68714B9386C0}"/>
              </a:ext>
            </a:extLst>
          </p:cNvPr>
          <p:cNvSpPr>
            <a:spLocks noGrp="1"/>
          </p:cNvSpPr>
          <p:nvPr>
            <p:ph type="sldNum" sz="quarter" idx="4"/>
          </p:nvPr>
        </p:nvSpPr>
        <p:spPr/>
        <p:txBody>
          <a:bodyPr/>
          <a:lstStyle/>
          <a:p>
            <a:fld id="{6321B8DD-CCB1-FE44-BBCE-B13A044F5D06}" type="slidenum">
              <a:rPr lang="en-US" sz="1000" b="1" smtClean="0"/>
              <a:pPr/>
              <a:t>7</a:t>
            </a:fld>
            <a:endParaRPr lang="en-US" sz="1000" b="1" dirty="0"/>
          </a:p>
        </p:txBody>
      </p:sp>
      <p:pic>
        <p:nvPicPr>
          <p:cNvPr id="7" name="Picture 6" descr="A close up of a sign&#10;&#10;Description automatically generated">
            <a:extLst>
              <a:ext uri="{FF2B5EF4-FFF2-40B4-BE49-F238E27FC236}">
                <a16:creationId xmlns:a16="http://schemas.microsoft.com/office/drawing/2014/main" id="{EBF368D9-D8FC-4FD9-ABC0-C5D7381F1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205" y="3147701"/>
            <a:ext cx="4686954" cy="1743318"/>
          </a:xfrm>
          <a:prstGeom prst="rect">
            <a:avLst/>
          </a:prstGeom>
        </p:spPr>
      </p:pic>
    </p:spTree>
    <p:extLst>
      <p:ext uri="{BB962C8B-B14F-4D97-AF65-F5344CB8AC3E}">
        <p14:creationId xmlns:p14="http://schemas.microsoft.com/office/powerpoint/2010/main" val="268698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C8B4-3566-4290-A757-AF8046780876}"/>
              </a:ext>
            </a:extLst>
          </p:cNvPr>
          <p:cNvSpPr>
            <a:spLocks noGrp="1"/>
          </p:cNvSpPr>
          <p:nvPr>
            <p:ph type="title"/>
          </p:nvPr>
        </p:nvSpPr>
        <p:spPr/>
        <p:txBody>
          <a:bodyPr>
            <a:normAutofit/>
          </a:bodyPr>
          <a:lstStyle/>
          <a:p>
            <a:r>
              <a:rPr lang="en-US" dirty="0"/>
              <a:t>Marrying the Methodologies</a:t>
            </a:r>
            <a:endParaRPr lang="en-US" dirty="0">
              <a:solidFill>
                <a:srgbClr val="FF0000"/>
              </a:solidFill>
            </a:endParaRPr>
          </a:p>
        </p:txBody>
      </p:sp>
      <p:sp>
        <p:nvSpPr>
          <p:cNvPr id="3" name="Content Placeholder 2">
            <a:extLst>
              <a:ext uri="{FF2B5EF4-FFF2-40B4-BE49-F238E27FC236}">
                <a16:creationId xmlns:a16="http://schemas.microsoft.com/office/drawing/2014/main" id="{A4EB76AD-C611-46F8-B09E-F9CC60E2B112}"/>
              </a:ext>
            </a:extLst>
          </p:cNvPr>
          <p:cNvSpPr>
            <a:spLocks noGrp="1"/>
          </p:cNvSpPr>
          <p:nvPr>
            <p:ph idx="1"/>
          </p:nvPr>
        </p:nvSpPr>
        <p:spPr>
          <a:xfrm>
            <a:off x="838200" y="1629357"/>
            <a:ext cx="5257800" cy="4351338"/>
          </a:xfrm>
        </p:spPr>
        <p:txBody>
          <a:bodyPr/>
          <a:lstStyle/>
          <a:p>
            <a:pPr marL="0" indent="0" algn="ctr">
              <a:buNone/>
            </a:pPr>
            <a:r>
              <a:rPr lang="en-US" sz="2800" u="sng" dirty="0"/>
              <a:t>FAIR</a:t>
            </a:r>
          </a:p>
          <a:p>
            <a:endParaRPr lang="en-US" dirty="0"/>
          </a:p>
          <a:p>
            <a:r>
              <a:rPr lang="en-US" dirty="0"/>
              <a:t>Uniform risk scenario structure (asset, </a:t>
            </a:r>
            <a:r>
              <a:rPr lang="en-US" dirty="0">
                <a:solidFill>
                  <a:srgbClr val="F6C917"/>
                </a:solidFill>
              </a:rPr>
              <a:t>threat</a:t>
            </a:r>
            <a:r>
              <a:rPr lang="en-US" dirty="0"/>
              <a:t>, effect)</a:t>
            </a:r>
          </a:p>
          <a:p>
            <a:r>
              <a:rPr lang="en-US" dirty="0"/>
              <a:t>Discrete risk scenario components, e.g. </a:t>
            </a:r>
            <a:r>
              <a:rPr lang="en-US" dirty="0">
                <a:solidFill>
                  <a:srgbClr val="F6C917"/>
                </a:solidFill>
              </a:rPr>
              <a:t>security control metrics</a:t>
            </a:r>
          </a:p>
          <a:p>
            <a:r>
              <a:rPr lang="en-US" dirty="0"/>
              <a:t>Common language for </a:t>
            </a:r>
            <a:r>
              <a:rPr lang="en-US" dirty="0">
                <a:solidFill>
                  <a:srgbClr val="F6C917"/>
                </a:solidFill>
              </a:rPr>
              <a:t>security decision-making</a:t>
            </a:r>
            <a:endParaRPr lang="en-US" dirty="0">
              <a:solidFill>
                <a:srgbClr val="FFFF00"/>
              </a:solidFill>
            </a:endParaRPr>
          </a:p>
          <a:p>
            <a:endParaRPr lang="en-US" dirty="0"/>
          </a:p>
        </p:txBody>
      </p:sp>
      <p:sp>
        <p:nvSpPr>
          <p:cNvPr id="4" name="Footer Placeholder 3">
            <a:extLst>
              <a:ext uri="{FF2B5EF4-FFF2-40B4-BE49-F238E27FC236}">
                <a16:creationId xmlns:a16="http://schemas.microsoft.com/office/drawing/2014/main" id="{3DCBECA1-C2B6-4642-90EC-49173EB053CA}"/>
              </a:ext>
            </a:extLst>
          </p:cNvPr>
          <p:cNvSpPr>
            <a:spLocks noGrp="1"/>
          </p:cNvSpPr>
          <p:nvPr>
            <p:ph type="ftr" sz="quarter" idx="3"/>
          </p:nvPr>
        </p:nvSpPr>
        <p:spPr/>
        <p:txBody>
          <a:bodyPr/>
          <a:lstStyle/>
          <a:p>
            <a:r>
              <a:rPr lang="en-US" dirty="0"/>
              <a:t>Copyright 2020 FAIR Institute, Inc.</a:t>
            </a:r>
          </a:p>
        </p:txBody>
      </p:sp>
      <p:sp>
        <p:nvSpPr>
          <p:cNvPr id="5" name="Slide Number Placeholder 4">
            <a:extLst>
              <a:ext uri="{FF2B5EF4-FFF2-40B4-BE49-F238E27FC236}">
                <a16:creationId xmlns:a16="http://schemas.microsoft.com/office/drawing/2014/main" id="{68985DF0-4613-492C-95C1-1BD95BFA8560}"/>
              </a:ext>
            </a:extLst>
          </p:cNvPr>
          <p:cNvSpPr>
            <a:spLocks noGrp="1"/>
          </p:cNvSpPr>
          <p:nvPr>
            <p:ph type="sldNum" sz="quarter" idx="4"/>
          </p:nvPr>
        </p:nvSpPr>
        <p:spPr/>
        <p:txBody>
          <a:bodyPr/>
          <a:lstStyle/>
          <a:p>
            <a:fld id="{6321B8DD-CCB1-FE44-BBCE-B13A044F5D06}" type="slidenum">
              <a:rPr lang="en-US" sz="1000" b="1" smtClean="0"/>
              <a:pPr/>
              <a:t>8</a:t>
            </a:fld>
            <a:endParaRPr lang="en-US" sz="1000" b="1" dirty="0"/>
          </a:p>
        </p:txBody>
      </p:sp>
      <p:sp>
        <p:nvSpPr>
          <p:cNvPr id="6" name="Content Placeholder 2">
            <a:extLst>
              <a:ext uri="{FF2B5EF4-FFF2-40B4-BE49-F238E27FC236}">
                <a16:creationId xmlns:a16="http://schemas.microsoft.com/office/drawing/2014/main" id="{3B517D82-5853-48DA-A7EC-B47AE8AF27A0}"/>
              </a:ext>
            </a:extLst>
          </p:cNvPr>
          <p:cNvSpPr txBox="1">
            <a:spLocks/>
          </p:cNvSpPr>
          <p:nvPr/>
        </p:nvSpPr>
        <p:spPr>
          <a:xfrm>
            <a:off x="6096000" y="1625223"/>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u="sng" dirty="0"/>
              <a:t>HITRUST</a:t>
            </a:r>
          </a:p>
          <a:p>
            <a:endParaRPr lang="en-US" dirty="0"/>
          </a:p>
          <a:p>
            <a:r>
              <a:rPr lang="en-US" dirty="0"/>
              <a:t>HITRUST Threat Catalogue maps cyber </a:t>
            </a:r>
            <a:r>
              <a:rPr lang="en-US" dirty="0">
                <a:solidFill>
                  <a:srgbClr val="F6C917"/>
                </a:solidFill>
              </a:rPr>
              <a:t>threat </a:t>
            </a:r>
            <a:r>
              <a:rPr lang="en-US" dirty="0"/>
              <a:t>events to controls</a:t>
            </a:r>
          </a:p>
          <a:p>
            <a:r>
              <a:rPr lang="en-US" dirty="0"/>
              <a:t>Necessary control governance for </a:t>
            </a:r>
            <a:r>
              <a:rPr lang="en-US" dirty="0">
                <a:solidFill>
                  <a:srgbClr val="F6C917"/>
                </a:solidFill>
              </a:rPr>
              <a:t>security control metrics</a:t>
            </a:r>
            <a:endParaRPr lang="en-US" dirty="0"/>
          </a:p>
          <a:p>
            <a:r>
              <a:rPr lang="en-US" dirty="0"/>
              <a:t>Structures useful </a:t>
            </a:r>
            <a:r>
              <a:rPr lang="en-US" dirty="0">
                <a:solidFill>
                  <a:srgbClr val="F6C917"/>
                </a:solidFill>
              </a:rPr>
              <a:t>security decision-making</a:t>
            </a:r>
            <a:endParaRPr lang="en-US" dirty="0"/>
          </a:p>
        </p:txBody>
      </p:sp>
      <p:cxnSp>
        <p:nvCxnSpPr>
          <p:cNvPr id="8" name="Straight Connector 7">
            <a:extLst>
              <a:ext uri="{FF2B5EF4-FFF2-40B4-BE49-F238E27FC236}">
                <a16:creationId xmlns:a16="http://schemas.microsoft.com/office/drawing/2014/main" id="{0B722AE1-D49D-4941-BAF2-FDC566196021}"/>
              </a:ext>
            </a:extLst>
          </p:cNvPr>
          <p:cNvCxnSpPr/>
          <p:nvPr/>
        </p:nvCxnSpPr>
        <p:spPr>
          <a:xfrm>
            <a:off x="6096000" y="1562308"/>
            <a:ext cx="0" cy="4418387"/>
          </a:xfrm>
          <a:prstGeom prst="line">
            <a:avLst/>
          </a:prstGeom>
          <a:ln w="28575">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291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2F28-0CCE-4DA9-9696-67EAB0A2DF7D}"/>
              </a:ext>
            </a:extLst>
          </p:cNvPr>
          <p:cNvSpPr>
            <a:spLocks noGrp="1"/>
          </p:cNvSpPr>
          <p:nvPr>
            <p:ph type="title"/>
          </p:nvPr>
        </p:nvSpPr>
        <p:spPr>
          <a:xfrm>
            <a:off x="750908" y="382327"/>
            <a:ext cx="8290709" cy="919696"/>
          </a:xfrm>
        </p:spPr>
        <p:txBody>
          <a:bodyPr/>
          <a:lstStyle/>
          <a:p>
            <a:r>
              <a:rPr lang="en-US" dirty="0"/>
              <a:t>Roles In Effective Risk Reporting</a:t>
            </a:r>
          </a:p>
        </p:txBody>
      </p:sp>
      <p:sp>
        <p:nvSpPr>
          <p:cNvPr id="4" name="Footer Placeholder 3">
            <a:extLst>
              <a:ext uri="{FF2B5EF4-FFF2-40B4-BE49-F238E27FC236}">
                <a16:creationId xmlns:a16="http://schemas.microsoft.com/office/drawing/2014/main" id="{0E874F8A-FD12-43E5-B20F-ADBD2CB4CD72}"/>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B3F3E56F-60C6-4CE0-9640-80A2F3713E4A}"/>
              </a:ext>
            </a:extLst>
          </p:cNvPr>
          <p:cNvSpPr>
            <a:spLocks noGrp="1"/>
          </p:cNvSpPr>
          <p:nvPr>
            <p:ph type="sldNum" sz="quarter" idx="4"/>
          </p:nvPr>
        </p:nvSpPr>
        <p:spPr/>
        <p:txBody>
          <a:bodyPr/>
          <a:lstStyle/>
          <a:p>
            <a:fld id="{6321B8DD-CCB1-FE44-BBCE-B13A044F5D06}" type="slidenum">
              <a:rPr lang="en-US" sz="1000" b="1" smtClean="0"/>
              <a:pPr/>
              <a:t>9</a:t>
            </a:fld>
            <a:endParaRPr lang="en-US" sz="1000" b="1" dirty="0"/>
          </a:p>
        </p:txBody>
      </p:sp>
      <p:sp>
        <p:nvSpPr>
          <p:cNvPr id="9" name="TextBox 8">
            <a:extLst>
              <a:ext uri="{FF2B5EF4-FFF2-40B4-BE49-F238E27FC236}">
                <a16:creationId xmlns:a16="http://schemas.microsoft.com/office/drawing/2014/main" id="{3950ADCA-BC32-4CD5-BFB0-02FE289C57AD}"/>
              </a:ext>
            </a:extLst>
          </p:cNvPr>
          <p:cNvSpPr txBox="1"/>
          <p:nvPr/>
        </p:nvSpPr>
        <p:spPr>
          <a:xfrm>
            <a:off x="642151" y="1815988"/>
            <a:ext cx="1429305"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kumimoji="0" lang="en-US" sz="2400" i="0" u="none" strike="noStrike" kern="1200" cap="none" spc="0" normalizeH="0" baseline="0" noProof="0" dirty="0">
                <a:ln>
                  <a:noFill/>
                </a:ln>
                <a:solidFill>
                  <a:srgbClr val="F6C917"/>
                </a:solidFill>
                <a:effectLst/>
                <a:uLnTx/>
                <a:uFillTx/>
                <a:latin typeface="Montserrat"/>
              </a:rPr>
              <a:t>FAIR</a:t>
            </a:r>
          </a:p>
        </p:txBody>
      </p:sp>
      <p:cxnSp>
        <p:nvCxnSpPr>
          <p:cNvPr id="11" name="Straight Connector 10">
            <a:extLst>
              <a:ext uri="{FF2B5EF4-FFF2-40B4-BE49-F238E27FC236}">
                <a16:creationId xmlns:a16="http://schemas.microsoft.com/office/drawing/2014/main" id="{E13792B5-6E58-408D-BF71-3D2E131640F4}"/>
              </a:ext>
            </a:extLst>
          </p:cNvPr>
          <p:cNvCxnSpPr/>
          <p:nvPr/>
        </p:nvCxnSpPr>
        <p:spPr>
          <a:xfrm>
            <a:off x="1041646" y="2263196"/>
            <a:ext cx="248575" cy="4579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6CF56E6-2D7E-4501-9296-2C33FA360A00}"/>
              </a:ext>
            </a:extLst>
          </p:cNvPr>
          <p:cNvSpPr txBox="1"/>
          <p:nvPr/>
        </p:nvSpPr>
        <p:spPr>
          <a:xfrm>
            <a:off x="2971799" y="1473360"/>
            <a:ext cx="1429305" cy="83099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400" i="0" u="none" strike="noStrike" kern="1200" cap="none" spc="0" normalizeH="0" baseline="0" noProof="0" dirty="0">
                <a:ln>
                  <a:noFill/>
                </a:ln>
                <a:solidFill>
                  <a:srgbClr val="F6C917"/>
                </a:solidFill>
                <a:effectLst/>
                <a:uLnTx/>
                <a:uFillTx/>
                <a:latin typeface="Montserrat"/>
              </a:rPr>
              <a:t>FAIR +</a:t>
            </a:r>
            <a:br>
              <a:rPr kumimoji="0" lang="en-US" sz="2400" i="0" u="none" strike="noStrike" kern="1200" cap="none" spc="0" normalizeH="0" baseline="0" noProof="0" dirty="0">
                <a:ln>
                  <a:noFill/>
                </a:ln>
                <a:solidFill>
                  <a:srgbClr val="F6C917"/>
                </a:solidFill>
                <a:effectLst/>
                <a:uLnTx/>
                <a:uFillTx/>
                <a:latin typeface="Montserrat"/>
              </a:rPr>
            </a:br>
            <a:r>
              <a:rPr kumimoji="0" lang="en-US" sz="2400" i="0" u="none" strike="noStrike" kern="1200" cap="none" spc="0" normalizeH="0" baseline="0" noProof="0" dirty="0">
                <a:ln>
                  <a:noFill/>
                </a:ln>
                <a:solidFill>
                  <a:srgbClr val="F6C917"/>
                </a:solidFill>
                <a:effectLst/>
                <a:uLnTx/>
                <a:uFillTx/>
                <a:latin typeface="Montserrat"/>
              </a:rPr>
              <a:t>HITRUST</a:t>
            </a:r>
          </a:p>
        </p:txBody>
      </p:sp>
      <p:cxnSp>
        <p:nvCxnSpPr>
          <p:cNvPr id="13" name="Straight Connector 12">
            <a:extLst>
              <a:ext uri="{FF2B5EF4-FFF2-40B4-BE49-F238E27FC236}">
                <a16:creationId xmlns:a16="http://schemas.microsoft.com/office/drawing/2014/main" id="{52E25422-8B2A-4015-8217-1FCB5B9FAB57}"/>
              </a:ext>
            </a:extLst>
          </p:cNvPr>
          <p:cNvCxnSpPr/>
          <p:nvPr/>
        </p:nvCxnSpPr>
        <p:spPr>
          <a:xfrm>
            <a:off x="3408284" y="2273480"/>
            <a:ext cx="248575" cy="4579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45A5E-4690-49A2-8E6D-01DBD68A8423}"/>
              </a:ext>
            </a:extLst>
          </p:cNvPr>
          <p:cNvSpPr txBox="1"/>
          <p:nvPr/>
        </p:nvSpPr>
        <p:spPr>
          <a:xfrm>
            <a:off x="5774922" y="1842692"/>
            <a:ext cx="1429305"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2400" dirty="0">
                <a:solidFill>
                  <a:srgbClr val="F6C917"/>
                </a:solidFill>
                <a:latin typeface="Montserrat"/>
              </a:rPr>
              <a:t>HITRUST</a:t>
            </a:r>
            <a:endParaRPr kumimoji="0" lang="en-US" sz="2400" i="0" u="none" strike="noStrike" kern="1200" cap="none" spc="0" normalizeH="0" baseline="0" noProof="0" dirty="0">
              <a:ln>
                <a:noFill/>
              </a:ln>
              <a:solidFill>
                <a:srgbClr val="F6C917"/>
              </a:solidFill>
              <a:effectLst/>
              <a:uLnTx/>
              <a:uFillTx/>
              <a:latin typeface="Montserrat"/>
            </a:endParaRPr>
          </a:p>
        </p:txBody>
      </p:sp>
      <p:cxnSp>
        <p:nvCxnSpPr>
          <p:cNvPr id="15" name="Straight Connector 14">
            <a:extLst>
              <a:ext uri="{FF2B5EF4-FFF2-40B4-BE49-F238E27FC236}">
                <a16:creationId xmlns:a16="http://schemas.microsoft.com/office/drawing/2014/main" id="{5B50C7B7-F070-4DE1-81FA-AFD4357D0F9A}"/>
              </a:ext>
            </a:extLst>
          </p:cNvPr>
          <p:cNvCxnSpPr/>
          <p:nvPr/>
        </p:nvCxnSpPr>
        <p:spPr>
          <a:xfrm>
            <a:off x="6835804" y="2308571"/>
            <a:ext cx="248575" cy="4579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886B697-908F-4E55-8100-61115FD32538}"/>
              </a:ext>
            </a:extLst>
          </p:cNvPr>
          <p:cNvSpPr txBox="1"/>
          <p:nvPr/>
        </p:nvSpPr>
        <p:spPr>
          <a:xfrm>
            <a:off x="8968900" y="1888858"/>
            <a:ext cx="2095129" cy="83099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400" i="0" u="none" strike="noStrike" kern="1200" cap="none" spc="0" normalizeH="0" baseline="0" noProof="0" dirty="0">
                <a:ln>
                  <a:noFill/>
                </a:ln>
                <a:solidFill>
                  <a:srgbClr val="F6C917"/>
                </a:solidFill>
                <a:effectLst/>
                <a:uLnTx/>
                <a:uFillTx/>
                <a:latin typeface="Montserrat"/>
              </a:rPr>
              <a:t>FAIR + HITRUST</a:t>
            </a:r>
          </a:p>
        </p:txBody>
      </p:sp>
      <p:cxnSp>
        <p:nvCxnSpPr>
          <p:cNvPr id="19" name="Straight Connector 18">
            <a:extLst>
              <a:ext uri="{FF2B5EF4-FFF2-40B4-BE49-F238E27FC236}">
                <a16:creationId xmlns:a16="http://schemas.microsoft.com/office/drawing/2014/main" id="{F591F68C-9354-4A23-A0D5-422585418CF6}"/>
              </a:ext>
            </a:extLst>
          </p:cNvPr>
          <p:cNvCxnSpPr/>
          <p:nvPr/>
        </p:nvCxnSpPr>
        <p:spPr>
          <a:xfrm>
            <a:off x="10782667" y="2308571"/>
            <a:ext cx="248575" cy="4579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5B544E-1295-402B-B641-E95080C9180D}"/>
              </a:ext>
            </a:extLst>
          </p:cNvPr>
          <p:cNvCxnSpPr>
            <a:cxnSpLocks/>
          </p:cNvCxnSpPr>
          <p:nvPr/>
        </p:nvCxnSpPr>
        <p:spPr>
          <a:xfrm flipV="1">
            <a:off x="5697614" y="2308571"/>
            <a:ext cx="248575" cy="4579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78CC4E-1AA5-4152-8B25-203F6A05D3ED}"/>
              </a:ext>
            </a:extLst>
          </p:cNvPr>
          <p:cNvCxnSpPr>
            <a:cxnSpLocks/>
          </p:cNvCxnSpPr>
          <p:nvPr/>
        </p:nvCxnSpPr>
        <p:spPr>
          <a:xfrm flipV="1">
            <a:off x="8968900" y="2313250"/>
            <a:ext cx="248575" cy="4579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499410" y="2926784"/>
            <a:ext cx="11237666" cy="2503127"/>
          </a:xfrm>
          <a:prstGeom prst="rect">
            <a:avLst/>
          </a:prstGeom>
        </p:spPr>
      </p:pic>
    </p:spTree>
    <p:extLst>
      <p:ext uri="{BB962C8B-B14F-4D97-AF65-F5344CB8AC3E}">
        <p14:creationId xmlns:p14="http://schemas.microsoft.com/office/powerpoint/2010/main" val="395249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0" sz="3200" i="0" u="none" strike="noStrike" kern="1200" cap="none" spc="0" normalizeH="0" baseline="0" noProof="0" dirty="0" smtClean="0">
            <a:ln>
              <a:noFill/>
            </a:ln>
            <a:solidFill>
              <a:prstClr val="white"/>
            </a:solidFill>
            <a:effectLst/>
            <a:uLnTx/>
            <a:uFillTx/>
            <a:latin typeface="Museo Sans 500" pitchFamily="50"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4748</TotalTime>
  <Words>2466</Words>
  <Application>Microsoft Office PowerPoint</Application>
  <PresentationFormat>Widescreen</PresentationFormat>
  <Paragraphs>167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Montserrat</vt:lpstr>
      <vt:lpstr>1_Office Theme</vt:lpstr>
      <vt:lpstr>PowerPoint Presentation</vt:lpstr>
      <vt:lpstr>The “Classic” Approach to Information Risk</vt:lpstr>
      <vt:lpstr>The “Classic” Approach to Information Risk</vt:lpstr>
      <vt:lpstr>The “Classic” Approach to Information Risk</vt:lpstr>
      <vt:lpstr>A Better Approach</vt:lpstr>
      <vt:lpstr>A Better Approach</vt:lpstr>
      <vt:lpstr>What is HITRUST?</vt:lpstr>
      <vt:lpstr>Marrying the Methodologies</vt:lpstr>
      <vt:lpstr>Roles In Effective Risk Reporting</vt:lpstr>
      <vt:lpstr>Integration Approach Value</vt:lpstr>
      <vt:lpstr>But Wait… There’s More!</vt:lpstr>
      <vt:lpstr>Author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Bader</dc:creator>
  <cp:lastModifiedBy>Lambert, Marshall K (Highmark Health)</cp:lastModifiedBy>
  <cp:revision>170</cp:revision>
  <cp:lastPrinted>2019-09-16T15:29:33Z</cp:lastPrinted>
  <dcterms:created xsi:type="dcterms:W3CDTF">2017-10-09T19:51:38Z</dcterms:created>
  <dcterms:modified xsi:type="dcterms:W3CDTF">2020-09-28T16:30:13Z</dcterms:modified>
</cp:coreProperties>
</file>