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3"/>
  </p:notesMasterIdLst>
  <p:sldIdLst>
    <p:sldId id="295" r:id="rId5"/>
    <p:sldId id="294" r:id="rId6"/>
    <p:sldId id="280" r:id="rId7"/>
    <p:sldId id="293" r:id="rId8"/>
    <p:sldId id="281" r:id="rId9"/>
    <p:sldId id="300" r:id="rId10"/>
    <p:sldId id="282" r:id="rId11"/>
    <p:sldId id="301" r:id="rId12"/>
    <p:sldId id="283" r:id="rId13"/>
    <p:sldId id="284" r:id="rId14"/>
    <p:sldId id="285" r:id="rId15"/>
    <p:sldId id="286" r:id="rId16"/>
    <p:sldId id="288" r:id="rId17"/>
    <p:sldId id="298" r:id="rId18"/>
    <p:sldId id="289" r:id="rId19"/>
    <p:sldId id="299" r:id="rId20"/>
    <p:sldId id="292" r:id="rId21"/>
    <p:sldId id="291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572B2EE-5AC2-4370-8622-B479881C0241}">
          <p14:sldIdLst>
            <p14:sldId id="295"/>
            <p14:sldId id="294"/>
          </p14:sldIdLst>
        </p14:section>
        <p14:section name="Who's Maersk?" id="{392C556E-D90F-4EAF-9B54-860CFE3C665A}">
          <p14:sldIdLst>
            <p14:sldId id="280"/>
            <p14:sldId id="293"/>
          </p14:sldIdLst>
        </p14:section>
        <p14:section name="Timeline: 2017" id="{2429D47C-9A35-4B46-961A-9503209A5F34}">
          <p14:sldIdLst>
            <p14:sldId id="281"/>
            <p14:sldId id="300"/>
          </p14:sldIdLst>
        </p14:section>
        <p14:section name="Timeline: 2023" id="{681009B6-6C09-4D80-8D0D-0E7B3E02F37D}">
          <p14:sldIdLst>
            <p14:sldId id="282"/>
          </p14:sldIdLst>
        </p14:section>
        <p14:section name="How we work" id="{031F04C7-2134-415A-9670-A74EC774E4D3}">
          <p14:sldIdLst>
            <p14:sldId id="301"/>
            <p14:sldId id="283"/>
            <p14:sldId id="284"/>
            <p14:sldId id="285"/>
            <p14:sldId id="286"/>
          </p14:sldIdLst>
        </p14:section>
        <p14:section name="Case study" id="{32A7C6C0-36F0-432C-BEE9-1A981A57113F}">
          <p14:sldIdLst>
            <p14:sldId id="288"/>
            <p14:sldId id="298"/>
            <p14:sldId id="289"/>
            <p14:sldId id="299"/>
          </p14:sldIdLst>
        </p14:section>
        <p14:section name="Key messages" id="{E613EAAE-C3AF-4254-91C1-DC6C5B68B990}">
          <p14:sldIdLst>
            <p14:sldId id="292"/>
          </p14:sldIdLst>
        </p14:section>
        <p14:section name="End" id="{3133F885-741E-4FAD-8F14-3AF5056FF9B7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7016A6-6968-0986-0CDD-B11B26D154B5}" name="Rebekka Kurland" initials="RK" userId="S::rebekka.kurland@maersk.com::ddf2d79a-d3ef-435f-aa64-25e98a6b9a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129"/>
    <a:srgbClr val="42B0D5"/>
    <a:srgbClr val="000000"/>
    <a:srgbClr val="4D4D4D"/>
    <a:srgbClr val="FBCA71"/>
    <a:srgbClr val="FEF4E2"/>
    <a:srgbClr val="FDE8C3"/>
    <a:srgbClr val="69C9E9"/>
    <a:srgbClr val="33CCFF"/>
    <a:srgbClr val="C5D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34" autoAdjust="0"/>
  </p:normalViewPr>
  <p:slideViewPr>
    <p:cSldViewPr snapToGrid="0">
      <p:cViewPr varScale="1">
        <p:scale>
          <a:sx n="56" d="100"/>
          <a:sy n="56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kka Kurland" userId="ddf2d79a-d3ef-435f-aa64-25e98a6b9a45" providerId="ADAL" clId="{3AFA2B12-D885-4726-BDB4-AC0F0C290A8E}"/>
    <pc:docChg chg="modSld">
      <pc:chgData name="Rebekka Kurland" userId="ddf2d79a-d3ef-435f-aa64-25e98a6b9a45" providerId="ADAL" clId="{3AFA2B12-D885-4726-BDB4-AC0F0C290A8E}" dt="2023-05-23T11:26:06.114" v="8" actId="20577"/>
      <pc:docMkLst>
        <pc:docMk/>
      </pc:docMkLst>
      <pc:sldChg chg="modNotesTx">
        <pc:chgData name="Rebekka Kurland" userId="ddf2d79a-d3ef-435f-aa64-25e98a6b9a45" providerId="ADAL" clId="{3AFA2B12-D885-4726-BDB4-AC0F0C290A8E}" dt="2023-05-23T11:25:24.197" v="0" actId="20577"/>
        <pc:sldMkLst>
          <pc:docMk/>
          <pc:sldMk cId="3720895664" sldId="280"/>
        </pc:sldMkLst>
      </pc:sldChg>
      <pc:sldChg chg="modNotesTx">
        <pc:chgData name="Rebekka Kurland" userId="ddf2d79a-d3ef-435f-aa64-25e98a6b9a45" providerId="ADAL" clId="{3AFA2B12-D885-4726-BDB4-AC0F0C290A8E}" dt="2023-05-23T11:25:29.907" v="3" actId="5793"/>
        <pc:sldMkLst>
          <pc:docMk/>
          <pc:sldMk cId="1700978139" sldId="281"/>
        </pc:sldMkLst>
      </pc:sldChg>
      <pc:sldChg chg="modNotesTx">
        <pc:chgData name="Rebekka Kurland" userId="ddf2d79a-d3ef-435f-aa64-25e98a6b9a45" providerId="ADAL" clId="{3AFA2B12-D885-4726-BDB4-AC0F0C290A8E}" dt="2023-05-23T11:25:49.362" v="6" actId="20577"/>
        <pc:sldMkLst>
          <pc:docMk/>
          <pc:sldMk cId="732940288" sldId="282"/>
        </pc:sldMkLst>
      </pc:sldChg>
      <pc:sldChg chg="modNotesTx">
        <pc:chgData name="Rebekka Kurland" userId="ddf2d79a-d3ef-435f-aa64-25e98a6b9a45" providerId="ADAL" clId="{3AFA2B12-D885-4726-BDB4-AC0F0C290A8E}" dt="2023-05-23T11:26:06.114" v="8" actId="20577"/>
        <pc:sldMkLst>
          <pc:docMk/>
          <pc:sldMk cId="3333422412" sldId="286"/>
        </pc:sldMkLst>
      </pc:sldChg>
      <pc:sldChg chg="modNotesTx">
        <pc:chgData name="Rebekka Kurland" userId="ddf2d79a-d3ef-435f-aa64-25e98a6b9a45" providerId="ADAL" clId="{3AFA2B12-D885-4726-BDB4-AC0F0C290A8E}" dt="2023-05-23T11:25:26.392" v="1" actId="20577"/>
        <pc:sldMkLst>
          <pc:docMk/>
          <pc:sldMk cId="1060911809" sldId="293"/>
        </pc:sldMkLst>
      </pc:sldChg>
      <pc:sldChg chg="modNotesTx">
        <pc:chgData name="Rebekka Kurland" userId="ddf2d79a-d3ef-435f-aa64-25e98a6b9a45" providerId="ADAL" clId="{3AFA2B12-D885-4726-BDB4-AC0F0C290A8E}" dt="2023-05-23T11:25:40.914" v="5" actId="5793"/>
        <pc:sldMkLst>
          <pc:docMk/>
          <pc:sldMk cId="2436856872" sldId="300"/>
        </pc:sldMkLst>
      </pc:sldChg>
      <pc:sldChg chg="modNotesTx">
        <pc:chgData name="Rebekka Kurland" userId="ddf2d79a-d3ef-435f-aa64-25e98a6b9a45" providerId="ADAL" clId="{3AFA2B12-D885-4726-BDB4-AC0F0C290A8E}" dt="2023-05-23T11:25:56.395" v="7" actId="20577"/>
        <pc:sldMkLst>
          <pc:docMk/>
          <pc:sldMk cId="3338169945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D698-2D3E-8A45-8AD3-4B1127DDD21B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A4386-AC99-7F45-96DC-35E6FE67D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7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04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5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4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8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66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i="0" dirty="0">
              <a:solidFill>
                <a:srgbClr val="172B4D"/>
              </a:solidFill>
              <a:effectLst/>
              <a:latin typeface="-apple-system"/>
              <a:sym typeface="Wingdings" panose="05000000000000000000" pitchFamily="2" charset="2"/>
            </a:endParaRP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6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9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67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42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4386-AC99-7F45-96DC-35E6FE67D1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1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A851-F26A-A845-850E-464B9669C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3577A-0FD2-144B-8892-0E06CCC09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13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8BBD-16AD-6943-825D-9A571CA0C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C37F6-9F4E-BE4A-9A87-20AA46027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10C7B4-FB27-2C45-8E22-5310CAE0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3119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5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2F7D2-3AAB-D64F-9993-BB8499890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6E7097-07ED-8647-A032-93223779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872" y="6312043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0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929A-C451-1E46-98F5-E53EC33F5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4BB8-1B86-BC49-B816-5739F463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45B3-6288-9144-B347-5C9A41D2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087" y="6311900"/>
            <a:ext cx="73942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43AB-E930-9B4C-B7C4-F146855B1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5D491-7381-D840-9249-F8E98F5B3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BB6739-61DF-A54C-B66A-4AD110D7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550" y="6312043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7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0CCB-4E7A-DF42-9086-C6D42739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3806-09B6-8E41-8BD3-01D9FD91F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6349E-3247-7D48-ACED-D8B03623B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AF1E20-CADA-3741-B08B-033EC979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3119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1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1ED3-2485-F24C-A15C-C2DFC4992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23F9-8973-0347-B412-27D78362D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69BC7-F4BD-844E-9643-2E12E1CB1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736E9-99D5-BF40-AE92-D51D16788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3A95-1A24-B846-A16B-6DDD70DB8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80F5A9-4BD5-FF40-B2EE-F19E14E8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0312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7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CA1-B663-4E48-A56D-B2AF716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F947-AE34-EA4E-8ED9-B4C8D522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310312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1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357A4B-0A28-524C-AA77-0932C7BE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872" y="6312043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70D8-3DD2-A046-8E81-E1B944F6E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D135-5A0A-AB41-9287-4AE91DAF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781D0-0520-AC43-95AB-D32782FC4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83707E-01D6-B742-90A3-ECA62D3B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2044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4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CA0A-C2EB-CE4D-8647-17CD5964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F56B6-8573-394B-8EFB-BB2C237D6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6589E-4167-0643-A962-2A757EA2C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A26489-9794-7143-BA79-030C58B1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2044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0E1B3A-80CC-0812-F75E-29A147DA94C8}"/>
              </a:ext>
            </a:extLst>
          </p:cNvPr>
          <p:cNvSpPr txBox="1"/>
          <p:nvPr userDrawn="1"/>
        </p:nvSpPr>
        <p:spPr>
          <a:xfrm>
            <a:off x="9826906" y="5937813"/>
            <a:ext cx="2129742" cy="706055"/>
          </a:xfrm>
          <a:prstGeom prst="rect">
            <a:avLst/>
          </a:prstGeom>
          <a:solidFill>
            <a:srgbClr val="02012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5444F-C091-224F-AB24-6A5DDB5D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4A742C-2C49-D240-B5A4-7846A1B47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EDE08-F922-AC5F-9029-217EFC10C15E}"/>
              </a:ext>
            </a:extLst>
          </p:cNvPr>
          <p:cNvSpPr txBox="1"/>
          <p:nvPr userDrawn="1"/>
        </p:nvSpPr>
        <p:spPr>
          <a:xfrm>
            <a:off x="4940166" y="6536146"/>
            <a:ext cx="2311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2023 FAIR Institute, All Rights Reserved</a:t>
            </a:r>
          </a:p>
        </p:txBody>
      </p:sp>
      <p:sp>
        <p:nvSpPr>
          <p:cNvPr id="5" name="MSIPCMContentMarking" descr="{&quot;HashCode&quot;:8713258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16E83D16-C4E6-5DE1-4E73-67E8CF29A97E}"/>
              </a:ext>
            </a:extLst>
          </p:cNvPr>
          <p:cNvSpPr txBox="1"/>
          <p:nvPr userDrawn="1"/>
        </p:nvSpPr>
        <p:spPr>
          <a:xfrm>
            <a:off x="0" y="6595656"/>
            <a:ext cx="143701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Classification: Internal</a:t>
            </a:r>
            <a:endParaRPr lang="en-DK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F2B2-C27C-EA4E-B839-2112712A7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388" y="1041400"/>
            <a:ext cx="10091224" cy="2387600"/>
          </a:xfrm>
        </p:spPr>
        <p:txBody>
          <a:bodyPr>
            <a:normAutofit/>
          </a:bodyPr>
          <a:lstStyle/>
          <a:p>
            <a:r>
              <a:rPr lang="en-US" dirty="0"/>
              <a:t>Improving Cyber Visibility and Decision-Making at Maersk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120F5-3C3B-E443-86A2-F926B96E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9866"/>
          </a:xfrm>
        </p:spPr>
        <p:txBody>
          <a:bodyPr>
            <a:normAutofit/>
          </a:bodyPr>
          <a:lstStyle/>
          <a:p>
            <a:r>
              <a:rPr lang="en-US" dirty="0"/>
              <a:t>Pooya Alai – Senior Cyber Security Risk Manager</a:t>
            </a:r>
          </a:p>
          <a:p>
            <a:r>
              <a:rPr lang="en-US" dirty="0"/>
              <a:t>Rebekka Kurland – Cyber Security Risk Manager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99D60C-BEBA-5864-DD24-75CAE75F5359}"/>
              </a:ext>
            </a:extLst>
          </p:cNvPr>
          <p:cNvGrpSpPr/>
          <p:nvPr/>
        </p:nvGrpSpPr>
        <p:grpSpPr>
          <a:xfrm>
            <a:off x="677156" y="700616"/>
            <a:ext cx="2146725" cy="836547"/>
            <a:chOff x="1849437" y="2605088"/>
            <a:chExt cx="8272463" cy="30226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71ED175-3377-BF49-0C85-F0661DAEDE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775" y="4743450"/>
              <a:ext cx="6207125" cy="884238"/>
            </a:xfrm>
            <a:custGeom>
              <a:avLst/>
              <a:gdLst>
                <a:gd name="T0" fmla="*/ 5141 w 7820"/>
                <a:gd name="T1" fmla="*/ 742 h 1114"/>
                <a:gd name="T2" fmla="*/ 5268 w 7820"/>
                <a:gd name="T3" fmla="*/ 902 h 1114"/>
                <a:gd name="T4" fmla="*/ 5489 w 7820"/>
                <a:gd name="T5" fmla="*/ 916 h 1114"/>
                <a:gd name="T6" fmla="*/ 5632 w 7820"/>
                <a:gd name="T7" fmla="*/ 781 h 1114"/>
                <a:gd name="T8" fmla="*/ 5852 w 7820"/>
                <a:gd name="T9" fmla="*/ 37 h 1114"/>
                <a:gd name="T10" fmla="*/ 5803 w 7820"/>
                <a:gd name="T11" fmla="*/ 882 h 1114"/>
                <a:gd name="T12" fmla="*/ 5618 w 7820"/>
                <a:gd name="T13" fmla="*/ 1064 h 1114"/>
                <a:gd name="T14" fmla="*/ 5344 w 7820"/>
                <a:gd name="T15" fmla="*/ 1106 h 1114"/>
                <a:gd name="T16" fmla="*/ 5109 w 7820"/>
                <a:gd name="T17" fmla="*/ 1024 h 1114"/>
                <a:gd name="T18" fmla="*/ 4959 w 7820"/>
                <a:gd name="T19" fmla="*/ 820 h 1114"/>
                <a:gd name="T20" fmla="*/ 7035 w 7820"/>
                <a:gd name="T21" fmla="*/ 36 h 1114"/>
                <a:gd name="T22" fmla="*/ 7799 w 7820"/>
                <a:gd name="T23" fmla="*/ 470 h 1114"/>
                <a:gd name="T24" fmla="*/ 7820 w 7820"/>
                <a:gd name="T25" fmla="*/ 1087 h 1114"/>
                <a:gd name="T26" fmla="*/ 6371 w 7820"/>
                <a:gd name="T27" fmla="*/ 36 h 1114"/>
                <a:gd name="T28" fmla="*/ 6554 w 7820"/>
                <a:gd name="T29" fmla="*/ 216 h 1114"/>
                <a:gd name="T30" fmla="*/ 6023 w 7820"/>
                <a:gd name="T31" fmla="*/ 36 h 1114"/>
                <a:gd name="T32" fmla="*/ 4570 w 7820"/>
                <a:gd name="T33" fmla="*/ 36 h 1114"/>
                <a:gd name="T34" fmla="*/ 4216 w 7820"/>
                <a:gd name="T35" fmla="*/ 1087 h 1114"/>
                <a:gd name="T36" fmla="*/ 3696 w 7820"/>
                <a:gd name="T37" fmla="*/ 36 h 1114"/>
                <a:gd name="T38" fmla="*/ 2660 w 7820"/>
                <a:gd name="T39" fmla="*/ 36 h 1114"/>
                <a:gd name="T40" fmla="*/ 3347 w 7820"/>
                <a:gd name="T41" fmla="*/ 216 h 1114"/>
                <a:gd name="T42" fmla="*/ 2483 w 7820"/>
                <a:gd name="T43" fmla="*/ 216 h 1114"/>
                <a:gd name="T44" fmla="*/ 0 w 7820"/>
                <a:gd name="T45" fmla="*/ 1087 h 1114"/>
                <a:gd name="T46" fmla="*/ 1160 w 7820"/>
                <a:gd name="T47" fmla="*/ 1087 h 1114"/>
                <a:gd name="T48" fmla="*/ 411 w 7820"/>
                <a:gd name="T49" fmla="*/ 36 h 1114"/>
                <a:gd name="T50" fmla="*/ 1962 w 7820"/>
                <a:gd name="T51" fmla="*/ 2 h 1114"/>
                <a:gd name="T52" fmla="*/ 2192 w 7820"/>
                <a:gd name="T53" fmla="*/ 65 h 1114"/>
                <a:gd name="T54" fmla="*/ 2168 w 7820"/>
                <a:gd name="T55" fmla="*/ 290 h 1114"/>
                <a:gd name="T56" fmla="*/ 1973 w 7820"/>
                <a:gd name="T57" fmla="*/ 177 h 1114"/>
                <a:gd name="T58" fmla="*/ 1767 w 7820"/>
                <a:gd name="T59" fmla="*/ 205 h 1114"/>
                <a:gd name="T60" fmla="*/ 1701 w 7820"/>
                <a:gd name="T61" fmla="*/ 313 h 1114"/>
                <a:gd name="T62" fmla="*/ 1770 w 7820"/>
                <a:gd name="T63" fmla="*/ 408 h 1114"/>
                <a:gd name="T64" fmla="*/ 1934 w 7820"/>
                <a:gd name="T65" fmla="*/ 445 h 1114"/>
                <a:gd name="T66" fmla="*/ 2155 w 7820"/>
                <a:gd name="T67" fmla="*/ 491 h 1114"/>
                <a:gd name="T68" fmla="*/ 2313 w 7820"/>
                <a:gd name="T69" fmla="*/ 607 h 1114"/>
                <a:gd name="T70" fmla="*/ 2354 w 7820"/>
                <a:gd name="T71" fmla="*/ 831 h 1114"/>
                <a:gd name="T72" fmla="*/ 2243 w 7820"/>
                <a:gd name="T73" fmla="*/ 1021 h 1114"/>
                <a:gd name="T74" fmla="*/ 2021 w 7820"/>
                <a:gd name="T75" fmla="*/ 1106 h 1114"/>
                <a:gd name="T76" fmla="*/ 1738 w 7820"/>
                <a:gd name="T77" fmla="*/ 1093 h 1114"/>
                <a:gd name="T78" fmla="*/ 1516 w 7820"/>
                <a:gd name="T79" fmla="*/ 956 h 1114"/>
                <a:gd name="T80" fmla="*/ 1666 w 7820"/>
                <a:gd name="T81" fmla="*/ 837 h 1114"/>
                <a:gd name="T82" fmla="*/ 1836 w 7820"/>
                <a:gd name="T83" fmla="*/ 929 h 1114"/>
                <a:gd name="T84" fmla="*/ 2026 w 7820"/>
                <a:gd name="T85" fmla="*/ 924 h 1114"/>
                <a:gd name="T86" fmla="*/ 2148 w 7820"/>
                <a:gd name="T87" fmla="*/ 839 h 1114"/>
                <a:gd name="T88" fmla="*/ 2129 w 7820"/>
                <a:gd name="T89" fmla="*/ 697 h 1114"/>
                <a:gd name="T90" fmla="*/ 1963 w 7820"/>
                <a:gd name="T91" fmla="*/ 630 h 1114"/>
                <a:gd name="T92" fmla="*/ 1743 w 7820"/>
                <a:gd name="T93" fmla="*/ 591 h 1114"/>
                <a:gd name="T94" fmla="*/ 1572 w 7820"/>
                <a:gd name="T95" fmla="*/ 496 h 1114"/>
                <a:gd name="T96" fmla="*/ 1505 w 7820"/>
                <a:gd name="T97" fmla="*/ 306 h 1114"/>
                <a:gd name="T98" fmla="*/ 1587 w 7820"/>
                <a:gd name="T99" fmla="*/ 111 h 1114"/>
                <a:gd name="T100" fmla="*/ 1778 w 7820"/>
                <a:gd name="T101" fmla="*/ 15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20" h="1114">
                  <a:moveTo>
                    <a:pt x="4932" y="37"/>
                  </a:moveTo>
                  <a:lnTo>
                    <a:pt x="5128" y="37"/>
                  </a:lnTo>
                  <a:lnTo>
                    <a:pt x="5128" y="639"/>
                  </a:lnTo>
                  <a:lnTo>
                    <a:pt x="5132" y="692"/>
                  </a:lnTo>
                  <a:lnTo>
                    <a:pt x="5141" y="742"/>
                  </a:lnTo>
                  <a:lnTo>
                    <a:pt x="5156" y="786"/>
                  </a:lnTo>
                  <a:lnTo>
                    <a:pt x="5177" y="823"/>
                  </a:lnTo>
                  <a:lnTo>
                    <a:pt x="5202" y="855"/>
                  </a:lnTo>
                  <a:lnTo>
                    <a:pt x="5233" y="881"/>
                  </a:lnTo>
                  <a:lnTo>
                    <a:pt x="5268" y="902"/>
                  </a:lnTo>
                  <a:lnTo>
                    <a:pt x="5309" y="916"/>
                  </a:lnTo>
                  <a:lnTo>
                    <a:pt x="5352" y="926"/>
                  </a:lnTo>
                  <a:lnTo>
                    <a:pt x="5399" y="929"/>
                  </a:lnTo>
                  <a:lnTo>
                    <a:pt x="5447" y="926"/>
                  </a:lnTo>
                  <a:lnTo>
                    <a:pt x="5489" y="916"/>
                  </a:lnTo>
                  <a:lnTo>
                    <a:pt x="5527" y="900"/>
                  </a:lnTo>
                  <a:lnTo>
                    <a:pt x="5560" y="879"/>
                  </a:lnTo>
                  <a:lnTo>
                    <a:pt x="5589" y="852"/>
                  </a:lnTo>
                  <a:lnTo>
                    <a:pt x="5613" y="820"/>
                  </a:lnTo>
                  <a:lnTo>
                    <a:pt x="5632" y="781"/>
                  </a:lnTo>
                  <a:lnTo>
                    <a:pt x="5645" y="739"/>
                  </a:lnTo>
                  <a:lnTo>
                    <a:pt x="5653" y="691"/>
                  </a:lnTo>
                  <a:lnTo>
                    <a:pt x="5656" y="639"/>
                  </a:lnTo>
                  <a:lnTo>
                    <a:pt x="5656" y="37"/>
                  </a:lnTo>
                  <a:lnTo>
                    <a:pt x="5852" y="37"/>
                  </a:lnTo>
                  <a:lnTo>
                    <a:pt x="5852" y="639"/>
                  </a:lnTo>
                  <a:lnTo>
                    <a:pt x="5849" y="708"/>
                  </a:lnTo>
                  <a:lnTo>
                    <a:pt x="5840" y="771"/>
                  </a:lnTo>
                  <a:lnTo>
                    <a:pt x="5824" y="829"/>
                  </a:lnTo>
                  <a:lnTo>
                    <a:pt x="5803" y="882"/>
                  </a:lnTo>
                  <a:lnTo>
                    <a:pt x="5775" y="931"/>
                  </a:lnTo>
                  <a:lnTo>
                    <a:pt x="5741" y="971"/>
                  </a:lnTo>
                  <a:lnTo>
                    <a:pt x="5704" y="1008"/>
                  </a:lnTo>
                  <a:lnTo>
                    <a:pt x="5663" y="1038"/>
                  </a:lnTo>
                  <a:lnTo>
                    <a:pt x="5618" y="1064"/>
                  </a:lnTo>
                  <a:lnTo>
                    <a:pt x="5568" y="1083"/>
                  </a:lnTo>
                  <a:lnTo>
                    <a:pt x="5515" y="1098"/>
                  </a:lnTo>
                  <a:lnTo>
                    <a:pt x="5458" y="1106"/>
                  </a:lnTo>
                  <a:lnTo>
                    <a:pt x="5399" y="1109"/>
                  </a:lnTo>
                  <a:lnTo>
                    <a:pt x="5344" y="1106"/>
                  </a:lnTo>
                  <a:lnTo>
                    <a:pt x="5293" y="1100"/>
                  </a:lnTo>
                  <a:lnTo>
                    <a:pt x="5243" y="1088"/>
                  </a:lnTo>
                  <a:lnTo>
                    <a:pt x="5196" y="1071"/>
                  </a:lnTo>
                  <a:lnTo>
                    <a:pt x="5151" y="1050"/>
                  </a:lnTo>
                  <a:lnTo>
                    <a:pt x="5109" y="1024"/>
                  </a:lnTo>
                  <a:lnTo>
                    <a:pt x="5070" y="993"/>
                  </a:lnTo>
                  <a:lnTo>
                    <a:pt x="5035" y="956"/>
                  </a:lnTo>
                  <a:lnTo>
                    <a:pt x="5006" y="916"/>
                  </a:lnTo>
                  <a:lnTo>
                    <a:pt x="4980" y="871"/>
                  </a:lnTo>
                  <a:lnTo>
                    <a:pt x="4959" y="820"/>
                  </a:lnTo>
                  <a:lnTo>
                    <a:pt x="4943" y="765"/>
                  </a:lnTo>
                  <a:lnTo>
                    <a:pt x="4935" y="705"/>
                  </a:lnTo>
                  <a:lnTo>
                    <a:pt x="4932" y="639"/>
                  </a:lnTo>
                  <a:lnTo>
                    <a:pt x="4932" y="37"/>
                  </a:lnTo>
                  <a:close/>
                  <a:moveTo>
                    <a:pt x="7035" y="36"/>
                  </a:moveTo>
                  <a:lnTo>
                    <a:pt x="7820" y="36"/>
                  </a:lnTo>
                  <a:lnTo>
                    <a:pt x="7820" y="227"/>
                  </a:lnTo>
                  <a:lnTo>
                    <a:pt x="7231" y="227"/>
                  </a:lnTo>
                  <a:lnTo>
                    <a:pt x="7231" y="470"/>
                  </a:lnTo>
                  <a:lnTo>
                    <a:pt x="7799" y="470"/>
                  </a:lnTo>
                  <a:lnTo>
                    <a:pt x="7799" y="654"/>
                  </a:lnTo>
                  <a:lnTo>
                    <a:pt x="7231" y="654"/>
                  </a:lnTo>
                  <a:lnTo>
                    <a:pt x="7231" y="892"/>
                  </a:lnTo>
                  <a:lnTo>
                    <a:pt x="7820" y="892"/>
                  </a:lnTo>
                  <a:lnTo>
                    <a:pt x="7820" y="1087"/>
                  </a:lnTo>
                  <a:lnTo>
                    <a:pt x="7035" y="1087"/>
                  </a:lnTo>
                  <a:lnTo>
                    <a:pt x="7035" y="36"/>
                  </a:lnTo>
                  <a:close/>
                  <a:moveTo>
                    <a:pt x="6023" y="36"/>
                  </a:moveTo>
                  <a:lnTo>
                    <a:pt x="6200" y="36"/>
                  </a:lnTo>
                  <a:lnTo>
                    <a:pt x="6371" y="36"/>
                  </a:lnTo>
                  <a:lnTo>
                    <a:pt x="6538" y="36"/>
                  </a:lnTo>
                  <a:lnTo>
                    <a:pt x="6709" y="36"/>
                  </a:lnTo>
                  <a:lnTo>
                    <a:pt x="6887" y="36"/>
                  </a:lnTo>
                  <a:lnTo>
                    <a:pt x="6887" y="216"/>
                  </a:lnTo>
                  <a:lnTo>
                    <a:pt x="6554" y="216"/>
                  </a:lnTo>
                  <a:lnTo>
                    <a:pt x="6554" y="1087"/>
                  </a:lnTo>
                  <a:lnTo>
                    <a:pt x="6356" y="1087"/>
                  </a:lnTo>
                  <a:lnTo>
                    <a:pt x="6356" y="216"/>
                  </a:lnTo>
                  <a:lnTo>
                    <a:pt x="6023" y="216"/>
                  </a:lnTo>
                  <a:lnTo>
                    <a:pt x="6023" y="36"/>
                  </a:lnTo>
                  <a:close/>
                  <a:moveTo>
                    <a:pt x="3883" y="36"/>
                  </a:moveTo>
                  <a:lnTo>
                    <a:pt x="4060" y="36"/>
                  </a:lnTo>
                  <a:lnTo>
                    <a:pt x="4231" y="36"/>
                  </a:lnTo>
                  <a:lnTo>
                    <a:pt x="4399" y="36"/>
                  </a:lnTo>
                  <a:lnTo>
                    <a:pt x="4570" y="36"/>
                  </a:lnTo>
                  <a:lnTo>
                    <a:pt x="4747" y="36"/>
                  </a:lnTo>
                  <a:lnTo>
                    <a:pt x="4747" y="216"/>
                  </a:lnTo>
                  <a:lnTo>
                    <a:pt x="4414" y="216"/>
                  </a:lnTo>
                  <a:lnTo>
                    <a:pt x="4414" y="1087"/>
                  </a:lnTo>
                  <a:lnTo>
                    <a:pt x="4216" y="1087"/>
                  </a:lnTo>
                  <a:lnTo>
                    <a:pt x="4216" y="216"/>
                  </a:lnTo>
                  <a:lnTo>
                    <a:pt x="3883" y="216"/>
                  </a:lnTo>
                  <a:lnTo>
                    <a:pt x="3883" y="36"/>
                  </a:lnTo>
                  <a:close/>
                  <a:moveTo>
                    <a:pt x="3500" y="36"/>
                  </a:moveTo>
                  <a:lnTo>
                    <a:pt x="3696" y="36"/>
                  </a:lnTo>
                  <a:lnTo>
                    <a:pt x="3696" y="1087"/>
                  </a:lnTo>
                  <a:lnTo>
                    <a:pt x="3500" y="1087"/>
                  </a:lnTo>
                  <a:lnTo>
                    <a:pt x="3500" y="36"/>
                  </a:lnTo>
                  <a:close/>
                  <a:moveTo>
                    <a:pt x="2483" y="36"/>
                  </a:moveTo>
                  <a:lnTo>
                    <a:pt x="2660" y="36"/>
                  </a:lnTo>
                  <a:lnTo>
                    <a:pt x="2831" y="36"/>
                  </a:lnTo>
                  <a:lnTo>
                    <a:pt x="2998" y="36"/>
                  </a:lnTo>
                  <a:lnTo>
                    <a:pt x="3169" y="36"/>
                  </a:lnTo>
                  <a:lnTo>
                    <a:pt x="3347" y="36"/>
                  </a:lnTo>
                  <a:lnTo>
                    <a:pt x="3347" y="216"/>
                  </a:lnTo>
                  <a:lnTo>
                    <a:pt x="3014" y="216"/>
                  </a:lnTo>
                  <a:lnTo>
                    <a:pt x="3014" y="1087"/>
                  </a:lnTo>
                  <a:lnTo>
                    <a:pt x="2816" y="1087"/>
                  </a:lnTo>
                  <a:lnTo>
                    <a:pt x="2816" y="216"/>
                  </a:lnTo>
                  <a:lnTo>
                    <a:pt x="2483" y="216"/>
                  </a:lnTo>
                  <a:lnTo>
                    <a:pt x="2483" y="36"/>
                  </a:lnTo>
                  <a:close/>
                  <a:moveTo>
                    <a:pt x="0" y="36"/>
                  </a:moveTo>
                  <a:lnTo>
                    <a:pt x="197" y="36"/>
                  </a:lnTo>
                  <a:lnTo>
                    <a:pt x="197" y="1087"/>
                  </a:lnTo>
                  <a:lnTo>
                    <a:pt x="0" y="1087"/>
                  </a:lnTo>
                  <a:lnTo>
                    <a:pt x="0" y="36"/>
                  </a:lnTo>
                  <a:close/>
                  <a:moveTo>
                    <a:pt x="1086" y="34"/>
                  </a:moveTo>
                  <a:lnTo>
                    <a:pt x="1284" y="34"/>
                  </a:lnTo>
                  <a:lnTo>
                    <a:pt x="1284" y="1087"/>
                  </a:lnTo>
                  <a:lnTo>
                    <a:pt x="1160" y="1087"/>
                  </a:lnTo>
                  <a:lnTo>
                    <a:pt x="1160" y="1088"/>
                  </a:lnTo>
                  <a:lnTo>
                    <a:pt x="609" y="379"/>
                  </a:lnTo>
                  <a:lnTo>
                    <a:pt x="609" y="1087"/>
                  </a:lnTo>
                  <a:lnTo>
                    <a:pt x="411" y="1087"/>
                  </a:lnTo>
                  <a:lnTo>
                    <a:pt x="411" y="36"/>
                  </a:lnTo>
                  <a:lnTo>
                    <a:pt x="571" y="36"/>
                  </a:lnTo>
                  <a:lnTo>
                    <a:pt x="1086" y="688"/>
                  </a:lnTo>
                  <a:lnTo>
                    <a:pt x="1086" y="34"/>
                  </a:lnTo>
                  <a:close/>
                  <a:moveTo>
                    <a:pt x="1912" y="0"/>
                  </a:moveTo>
                  <a:lnTo>
                    <a:pt x="1962" y="2"/>
                  </a:lnTo>
                  <a:lnTo>
                    <a:pt x="2010" y="7"/>
                  </a:lnTo>
                  <a:lnTo>
                    <a:pt x="2058" y="15"/>
                  </a:lnTo>
                  <a:lnTo>
                    <a:pt x="2105" y="26"/>
                  </a:lnTo>
                  <a:lnTo>
                    <a:pt x="2150" y="44"/>
                  </a:lnTo>
                  <a:lnTo>
                    <a:pt x="2192" y="65"/>
                  </a:lnTo>
                  <a:lnTo>
                    <a:pt x="2230" y="92"/>
                  </a:lnTo>
                  <a:lnTo>
                    <a:pt x="2267" y="124"/>
                  </a:lnTo>
                  <a:lnTo>
                    <a:pt x="2298" y="163"/>
                  </a:lnTo>
                  <a:lnTo>
                    <a:pt x="2324" y="208"/>
                  </a:lnTo>
                  <a:lnTo>
                    <a:pt x="2168" y="290"/>
                  </a:lnTo>
                  <a:lnTo>
                    <a:pt x="2144" y="259"/>
                  </a:lnTo>
                  <a:lnTo>
                    <a:pt x="2111" y="232"/>
                  </a:lnTo>
                  <a:lnTo>
                    <a:pt x="2071" y="208"/>
                  </a:lnTo>
                  <a:lnTo>
                    <a:pt x="2024" y="190"/>
                  </a:lnTo>
                  <a:lnTo>
                    <a:pt x="1973" y="177"/>
                  </a:lnTo>
                  <a:lnTo>
                    <a:pt x="1918" y="173"/>
                  </a:lnTo>
                  <a:lnTo>
                    <a:pt x="1872" y="174"/>
                  </a:lnTo>
                  <a:lnTo>
                    <a:pt x="1831" y="181"/>
                  </a:lnTo>
                  <a:lnTo>
                    <a:pt x="1796" y="192"/>
                  </a:lnTo>
                  <a:lnTo>
                    <a:pt x="1767" y="205"/>
                  </a:lnTo>
                  <a:lnTo>
                    <a:pt x="1743" y="222"/>
                  </a:lnTo>
                  <a:lnTo>
                    <a:pt x="1724" y="242"/>
                  </a:lnTo>
                  <a:lnTo>
                    <a:pt x="1711" y="263"/>
                  </a:lnTo>
                  <a:lnTo>
                    <a:pt x="1703" y="287"/>
                  </a:lnTo>
                  <a:lnTo>
                    <a:pt x="1701" y="313"/>
                  </a:lnTo>
                  <a:lnTo>
                    <a:pt x="1704" y="338"/>
                  </a:lnTo>
                  <a:lnTo>
                    <a:pt x="1712" y="359"/>
                  </a:lnTo>
                  <a:lnTo>
                    <a:pt x="1727" y="379"/>
                  </a:lnTo>
                  <a:lnTo>
                    <a:pt x="1746" y="393"/>
                  </a:lnTo>
                  <a:lnTo>
                    <a:pt x="1770" y="408"/>
                  </a:lnTo>
                  <a:lnTo>
                    <a:pt x="1798" y="417"/>
                  </a:lnTo>
                  <a:lnTo>
                    <a:pt x="1828" y="427"/>
                  </a:lnTo>
                  <a:lnTo>
                    <a:pt x="1862" y="433"/>
                  </a:lnTo>
                  <a:lnTo>
                    <a:pt x="1897" y="440"/>
                  </a:lnTo>
                  <a:lnTo>
                    <a:pt x="1934" y="445"/>
                  </a:lnTo>
                  <a:lnTo>
                    <a:pt x="1981" y="451"/>
                  </a:lnTo>
                  <a:lnTo>
                    <a:pt x="2026" y="457"/>
                  </a:lnTo>
                  <a:lnTo>
                    <a:pt x="2071" y="467"/>
                  </a:lnTo>
                  <a:lnTo>
                    <a:pt x="2115" y="478"/>
                  </a:lnTo>
                  <a:lnTo>
                    <a:pt x="2155" y="491"/>
                  </a:lnTo>
                  <a:lnTo>
                    <a:pt x="2193" y="509"/>
                  </a:lnTo>
                  <a:lnTo>
                    <a:pt x="2229" y="528"/>
                  </a:lnTo>
                  <a:lnTo>
                    <a:pt x="2259" y="551"/>
                  </a:lnTo>
                  <a:lnTo>
                    <a:pt x="2288" y="577"/>
                  </a:lnTo>
                  <a:lnTo>
                    <a:pt x="2313" y="607"/>
                  </a:lnTo>
                  <a:lnTo>
                    <a:pt x="2332" y="642"/>
                  </a:lnTo>
                  <a:lnTo>
                    <a:pt x="2346" y="683"/>
                  </a:lnTo>
                  <a:lnTo>
                    <a:pt x="2354" y="728"/>
                  </a:lnTo>
                  <a:lnTo>
                    <a:pt x="2358" y="779"/>
                  </a:lnTo>
                  <a:lnTo>
                    <a:pt x="2354" y="831"/>
                  </a:lnTo>
                  <a:lnTo>
                    <a:pt x="2343" y="877"/>
                  </a:lnTo>
                  <a:lnTo>
                    <a:pt x="2327" y="919"/>
                  </a:lnTo>
                  <a:lnTo>
                    <a:pt x="2304" y="958"/>
                  </a:lnTo>
                  <a:lnTo>
                    <a:pt x="2276" y="992"/>
                  </a:lnTo>
                  <a:lnTo>
                    <a:pt x="2243" y="1021"/>
                  </a:lnTo>
                  <a:lnTo>
                    <a:pt x="2206" y="1046"/>
                  </a:lnTo>
                  <a:lnTo>
                    <a:pt x="2164" y="1067"/>
                  </a:lnTo>
                  <a:lnTo>
                    <a:pt x="2119" y="1083"/>
                  </a:lnTo>
                  <a:lnTo>
                    <a:pt x="2071" y="1096"/>
                  </a:lnTo>
                  <a:lnTo>
                    <a:pt x="2021" y="1106"/>
                  </a:lnTo>
                  <a:lnTo>
                    <a:pt x="1970" y="1111"/>
                  </a:lnTo>
                  <a:lnTo>
                    <a:pt x="1917" y="1114"/>
                  </a:lnTo>
                  <a:lnTo>
                    <a:pt x="1854" y="1111"/>
                  </a:lnTo>
                  <a:lnTo>
                    <a:pt x="1794" y="1104"/>
                  </a:lnTo>
                  <a:lnTo>
                    <a:pt x="1738" y="1093"/>
                  </a:lnTo>
                  <a:lnTo>
                    <a:pt x="1685" y="1077"/>
                  </a:lnTo>
                  <a:lnTo>
                    <a:pt x="1637" y="1056"/>
                  </a:lnTo>
                  <a:lnTo>
                    <a:pt x="1592" y="1029"/>
                  </a:lnTo>
                  <a:lnTo>
                    <a:pt x="1551" y="995"/>
                  </a:lnTo>
                  <a:lnTo>
                    <a:pt x="1516" y="956"/>
                  </a:lnTo>
                  <a:lnTo>
                    <a:pt x="1485" y="910"/>
                  </a:lnTo>
                  <a:lnTo>
                    <a:pt x="1460" y="855"/>
                  </a:lnTo>
                  <a:lnTo>
                    <a:pt x="1624" y="770"/>
                  </a:lnTo>
                  <a:lnTo>
                    <a:pt x="1642" y="805"/>
                  </a:lnTo>
                  <a:lnTo>
                    <a:pt x="1666" y="837"/>
                  </a:lnTo>
                  <a:lnTo>
                    <a:pt x="1693" y="865"/>
                  </a:lnTo>
                  <a:lnTo>
                    <a:pt x="1724" y="887"/>
                  </a:lnTo>
                  <a:lnTo>
                    <a:pt x="1759" y="905"/>
                  </a:lnTo>
                  <a:lnTo>
                    <a:pt x="1796" y="919"/>
                  </a:lnTo>
                  <a:lnTo>
                    <a:pt x="1836" y="929"/>
                  </a:lnTo>
                  <a:lnTo>
                    <a:pt x="1878" y="934"/>
                  </a:lnTo>
                  <a:lnTo>
                    <a:pt x="1920" y="935"/>
                  </a:lnTo>
                  <a:lnTo>
                    <a:pt x="1957" y="935"/>
                  </a:lnTo>
                  <a:lnTo>
                    <a:pt x="1992" y="931"/>
                  </a:lnTo>
                  <a:lnTo>
                    <a:pt x="2026" y="924"/>
                  </a:lnTo>
                  <a:lnTo>
                    <a:pt x="2058" y="913"/>
                  </a:lnTo>
                  <a:lnTo>
                    <a:pt x="2087" y="900"/>
                  </a:lnTo>
                  <a:lnTo>
                    <a:pt x="2111" y="884"/>
                  </a:lnTo>
                  <a:lnTo>
                    <a:pt x="2132" y="863"/>
                  </a:lnTo>
                  <a:lnTo>
                    <a:pt x="2148" y="839"/>
                  </a:lnTo>
                  <a:lnTo>
                    <a:pt x="2158" y="811"/>
                  </a:lnTo>
                  <a:lnTo>
                    <a:pt x="2161" y="779"/>
                  </a:lnTo>
                  <a:lnTo>
                    <a:pt x="2156" y="747"/>
                  </a:lnTo>
                  <a:lnTo>
                    <a:pt x="2147" y="721"/>
                  </a:lnTo>
                  <a:lnTo>
                    <a:pt x="2129" y="697"/>
                  </a:lnTo>
                  <a:lnTo>
                    <a:pt x="2105" y="678"/>
                  </a:lnTo>
                  <a:lnTo>
                    <a:pt x="2076" y="662"/>
                  </a:lnTo>
                  <a:lnTo>
                    <a:pt x="2042" y="649"/>
                  </a:lnTo>
                  <a:lnTo>
                    <a:pt x="2005" y="638"/>
                  </a:lnTo>
                  <a:lnTo>
                    <a:pt x="1963" y="630"/>
                  </a:lnTo>
                  <a:lnTo>
                    <a:pt x="1918" y="625"/>
                  </a:lnTo>
                  <a:lnTo>
                    <a:pt x="1872" y="618"/>
                  </a:lnTo>
                  <a:lnTo>
                    <a:pt x="1828" y="610"/>
                  </a:lnTo>
                  <a:lnTo>
                    <a:pt x="1785" y="602"/>
                  </a:lnTo>
                  <a:lnTo>
                    <a:pt x="1743" y="591"/>
                  </a:lnTo>
                  <a:lnTo>
                    <a:pt x="1703" y="578"/>
                  </a:lnTo>
                  <a:lnTo>
                    <a:pt x="1666" y="562"/>
                  </a:lnTo>
                  <a:lnTo>
                    <a:pt x="1632" y="544"/>
                  </a:lnTo>
                  <a:lnTo>
                    <a:pt x="1600" y="522"/>
                  </a:lnTo>
                  <a:lnTo>
                    <a:pt x="1572" y="496"/>
                  </a:lnTo>
                  <a:lnTo>
                    <a:pt x="1550" y="467"/>
                  </a:lnTo>
                  <a:lnTo>
                    <a:pt x="1531" y="435"/>
                  </a:lnTo>
                  <a:lnTo>
                    <a:pt x="1518" y="396"/>
                  </a:lnTo>
                  <a:lnTo>
                    <a:pt x="1508" y="354"/>
                  </a:lnTo>
                  <a:lnTo>
                    <a:pt x="1505" y="306"/>
                  </a:lnTo>
                  <a:lnTo>
                    <a:pt x="1510" y="258"/>
                  </a:lnTo>
                  <a:lnTo>
                    <a:pt x="1519" y="216"/>
                  </a:lnTo>
                  <a:lnTo>
                    <a:pt x="1537" y="176"/>
                  </a:lnTo>
                  <a:lnTo>
                    <a:pt x="1559" y="142"/>
                  </a:lnTo>
                  <a:lnTo>
                    <a:pt x="1587" y="111"/>
                  </a:lnTo>
                  <a:lnTo>
                    <a:pt x="1619" y="84"/>
                  </a:lnTo>
                  <a:lnTo>
                    <a:pt x="1654" y="62"/>
                  </a:lnTo>
                  <a:lnTo>
                    <a:pt x="1693" y="42"/>
                  </a:lnTo>
                  <a:lnTo>
                    <a:pt x="1735" y="28"/>
                  </a:lnTo>
                  <a:lnTo>
                    <a:pt x="1778" y="15"/>
                  </a:lnTo>
                  <a:lnTo>
                    <a:pt x="1822" y="7"/>
                  </a:lnTo>
                  <a:lnTo>
                    <a:pt x="1867" y="2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117B8C1-CAF3-9E9E-5999-C21B7208A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6363" y="2605088"/>
              <a:ext cx="6197600" cy="1982788"/>
            </a:xfrm>
            <a:custGeom>
              <a:avLst/>
              <a:gdLst>
                <a:gd name="T0" fmla="*/ 2669 w 7809"/>
                <a:gd name="T1" fmla="*/ 1588 h 2497"/>
                <a:gd name="T2" fmla="*/ 3133 w 7809"/>
                <a:gd name="T3" fmla="*/ 527 h 2497"/>
                <a:gd name="T4" fmla="*/ 6069 w 7809"/>
                <a:gd name="T5" fmla="*/ 1239 h 2497"/>
                <a:gd name="T6" fmla="*/ 6848 w 7809"/>
                <a:gd name="T7" fmla="*/ 1237 h 2497"/>
                <a:gd name="T8" fmla="*/ 6956 w 7809"/>
                <a:gd name="T9" fmla="*/ 1215 h 2497"/>
                <a:gd name="T10" fmla="*/ 7043 w 7809"/>
                <a:gd name="T11" fmla="*/ 1173 h 2497"/>
                <a:gd name="T12" fmla="*/ 7112 w 7809"/>
                <a:gd name="T13" fmla="*/ 1115 h 2497"/>
                <a:gd name="T14" fmla="*/ 7162 w 7809"/>
                <a:gd name="T15" fmla="*/ 1046 h 2497"/>
                <a:gd name="T16" fmla="*/ 7196 w 7809"/>
                <a:gd name="T17" fmla="*/ 967 h 2497"/>
                <a:gd name="T18" fmla="*/ 7212 w 7809"/>
                <a:gd name="T19" fmla="*/ 883 h 2497"/>
                <a:gd name="T20" fmla="*/ 7212 w 7809"/>
                <a:gd name="T21" fmla="*/ 798 h 2497"/>
                <a:gd name="T22" fmla="*/ 7196 w 7809"/>
                <a:gd name="T23" fmla="*/ 714 h 2497"/>
                <a:gd name="T24" fmla="*/ 7162 w 7809"/>
                <a:gd name="T25" fmla="*/ 635 h 2497"/>
                <a:gd name="T26" fmla="*/ 7110 w 7809"/>
                <a:gd name="T27" fmla="*/ 566 h 2497"/>
                <a:gd name="T28" fmla="*/ 7041 w 7809"/>
                <a:gd name="T29" fmla="*/ 508 h 2497"/>
                <a:gd name="T30" fmla="*/ 6954 w 7809"/>
                <a:gd name="T31" fmla="*/ 466 h 2497"/>
                <a:gd name="T32" fmla="*/ 6847 w 7809"/>
                <a:gd name="T33" fmla="*/ 444 h 2497"/>
                <a:gd name="T34" fmla="*/ 6069 w 7809"/>
                <a:gd name="T35" fmla="*/ 442 h 2497"/>
                <a:gd name="T36" fmla="*/ 1791 w 7809"/>
                <a:gd name="T37" fmla="*/ 6 h 2497"/>
                <a:gd name="T38" fmla="*/ 470 w 7809"/>
                <a:gd name="T39" fmla="*/ 460 h 2497"/>
                <a:gd name="T40" fmla="*/ 1720 w 7809"/>
                <a:gd name="T41" fmla="*/ 1139 h 2497"/>
                <a:gd name="T42" fmla="*/ 470 w 7809"/>
                <a:gd name="T43" fmla="*/ 1575 h 2497"/>
                <a:gd name="T44" fmla="*/ 0 w 7809"/>
                <a:gd name="T45" fmla="*/ 2497 h 2497"/>
                <a:gd name="T46" fmla="*/ 4764 w 7809"/>
                <a:gd name="T47" fmla="*/ 3 h 2497"/>
                <a:gd name="T48" fmla="*/ 5231 w 7809"/>
                <a:gd name="T49" fmla="*/ 2497 h 2497"/>
                <a:gd name="T50" fmla="*/ 4764 w 7809"/>
                <a:gd name="T51" fmla="*/ 3 h 2497"/>
                <a:gd name="T52" fmla="*/ 3390 w 7809"/>
                <a:gd name="T53" fmla="*/ 3 h 2497"/>
                <a:gd name="T54" fmla="*/ 3995 w 7809"/>
                <a:gd name="T55" fmla="*/ 2497 h 2497"/>
                <a:gd name="T56" fmla="*/ 2481 w 7809"/>
                <a:gd name="T57" fmla="*/ 2027 h 2497"/>
                <a:gd name="T58" fmla="*/ 1759 w 7809"/>
                <a:gd name="T59" fmla="*/ 2497 h 2497"/>
                <a:gd name="T60" fmla="*/ 5599 w 7809"/>
                <a:gd name="T61" fmla="*/ 0 h 2497"/>
                <a:gd name="T62" fmla="*/ 6785 w 7809"/>
                <a:gd name="T63" fmla="*/ 3 h 2497"/>
                <a:gd name="T64" fmla="*/ 6972 w 7809"/>
                <a:gd name="T65" fmla="*/ 19 h 2497"/>
                <a:gd name="T66" fmla="*/ 7136 w 7809"/>
                <a:gd name="T67" fmla="*/ 59 h 2497"/>
                <a:gd name="T68" fmla="*/ 7279 w 7809"/>
                <a:gd name="T69" fmla="*/ 123 h 2497"/>
                <a:gd name="T70" fmla="*/ 7402 w 7809"/>
                <a:gd name="T71" fmla="*/ 207 h 2497"/>
                <a:gd name="T72" fmla="*/ 7503 w 7809"/>
                <a:gd name="T73" fmla="*/ 309 h 2497"/>
                <a:gd name="T74" fmla="*/ 7582 w 7809"/>
                <a:gd name="T75" fmla="*/ 424 h 2497"/>
                <a:gd name="T76" fmla="*/ 7638 w 7809"/>
                <a:gd name="T77" fmla="*/ 552 h 2497"/>
                <a:gd name="T78" fmla="*/ 7672 w 7809"/>
                <a:gd name="T79" fmla="*/ 688 h 2497"/>
                <a:gd name="T80" fmla="*/ 7683 w 7809"/>
                <a:gd name="T81" fmla="*/ 830 h 2497"/>
                <a:gd name="T82" fmla="*/ 7677 w 7809"/>
                <a:gd name="T83" fmla="*/ 951 h 2497"/>
                <a:gd name="T84" fmla="*/ 7656 w 7809"/>
                <a:gd name="T85" fmla="*/ 1068 h 2497"/>
                <a:gd name="T86" fmla="*/ 7619 w 7809"/>
                <a:gd name="T87" fmla="*/ 1182 h 2497"/>
                <a:gd name="T88" fmla="*/ 7563 w 7809"/>
                <a:gd name="T89" fmla="*/ 1289 h 2497"/>
                <a:gd name="T90" fmla="*/ 7489 w 7809"/>
                <a:gd name="T91" fmla="*/ 1385 h 2497"/>
                <a:gd name="T92" fmla="*/ 7394 w 7809"/>
                <a:gd name="T93" fmla="*/ 1470 h 2497"/>
                <a:gd name="T94" fmla="*/ 7275 w 7809"/>
                <a:gd name="T95" fmla="*/ 1541 h 2497"/>
                <a:gd name="T96" fmla="*/ 7133 w 7809"/>
                <a:gd name="T97" fmla="*/ 1594 h 2497"/>
                <a:gd name="T98" fmla="*/ 7809 w 7809"/>
                <a:gd name="T99" fmla="*/ 2465 h 2497"/>
                <a:gd name="T100" fmla="*/ 7249 w 7809"/>
                <a:gd name="T101" fmla="*/ 2497 h 2497"/>
                <a:gd name="T102" fmla="*/ 6069 w 7809"/>
                <a:gd name="T103" fmla="*/ 1663 h 2497"/>
                <a:gd name="T104" fmla="*/ 5599 w 7809"/>
                <a:gd name="T105" fmla="*/ 2497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9" h="2497">
                  <a:moveTo>
                    <a:pt x="3133" y="527"/>
                  </a:moveTo>
                  <a:lnTo>
                    <a:pt x="2669" y="1588"/>
                  </a:lnTo>
                  <a:lnTo>
                    <a:pt x="3596" y="1588"/>
                  </a:lnTo>
                  <a:lnTo>
                    <a:pt x="3133" y="527"/>
                  </a:lnTo>
                  <a:close/>
                  <a:moveTo>
                    <a:pt x="6069" y="442"/>
                  </a:moveTo>
                  <a:lnTo>
                    <a:pt x="6069" y="1239"/>
                  </a:lnTo>
                  <a:lnTo>
                    <a:pt x="6785" y="1239"/>
                  </a:lnTo>
                  <a:lnTo>
                    <a:pt x="6848" y="1237"/>
                  </a:lnTo>
                  <a:lnTo>
                    <a:pt x="6904" y="1227"/>
                  </a:lnTo>
                  <a:lnTo>
                    <a:pt x="6956" y="1215"/>
                  </a:lnTo>
                  <a:lnTo>
                    <a:pt x="7001" y="1195"/>
                  </a:lnTo>
                  <a:lnTo>
                    <a:pt x="7043" y="1173"/>
                  </a:lnTo>
                  <a:lnTo>
                    <a:pt x="7080" y="1145"/>
                  </a:lnTo>
                  <a:lnTo>
                    <a:pt x="7112" y="1115"/>
                  </a:lnTo>
                  <a:lnTo>
                    <a:pt x="7139" y="1081"/>
                  </a:lnTo>
                  <a:lnTo>
                    <a:pt x="7162" y="1046"/>
                  </a:lnTo>
                  <a:lnTo>
                    <a:pt x="7181" y="1007"/>
                  </a:lnTo>
                  <a:lnTo>
                    <a:pt x="7196" y="967"/>
                  </a:lnTo>
                  <a:lnTo>
                    <a:pt x="7205" y="925"/>
                  </a:lnTo>
                  <a:lnTo>
                    <a:pt x="7212" y="883"/>
                  </a:lnTo>
                  <a:lnTo>
                    <a:pt x="7213" y="840"/>
                  </a:lnTo>
                  <a:lnTo>
                    <a:pt x="7212" y="798"/>
                  </a:lnTo>
                  <a:lnTo>
                    <a:pt x="7205" y="756"/>
                  </a:lnTo>
                  <a:lnTo>
                    <a:pt x="7196" y="714"/>
                  </a:lnTo>
                  <a:lnTo>
                    <a:pt x="7181" y="674"/>
                  </a:lnTo>
                  <a:lnTo>
                    <a:pt x="7162" y="635"/>
                  </a:lnTo>
                  <a:lnTo>
                    <a:pt x="7138" y="600"/>
                  </a:lnTo>
                  <a:lnTo>
                    <a:pt x="7110" y="566"/>
                  </a:lnTo>
                  <a:lnTo>
                    <a:pt x="7078" y="535"/>
                  </a:lnTo>
                  <a:lnTo>
                    <a:pt x="7041" y="508"/>
                  </a:lnTo>
                  <a:lnTo>
                    <a:pt x="6999" y="486"/>
                  </a:lnTo>
                  <a:lnTo>
                    <a:pt x="6954" y="466"/>
                  </a:lnTo>
                  <a:lnTo>
                    <a:pt x="6903" y="453"/>
                  </a:lnTo>
                  <a:lnTo>
                    <a:pt x="6847" y="444"/>
                  </a:lnTo>
                  <a:lnTo>
                    <a:pt x="6785" y="442"/>
                  </a:lnTo>
                  <a:lnTo>
                    <a:pt x="6069" y="442"/>
                  </a:lnTo>
                  <a:close/>
                  <a:moveTo>
                    <a:pt x="0" y="6"/>
                  </a:moveTo>
                  <a:lnTo>
                    <a:pt x="1791" y="6"/>
                  </a:lnTo>
                  <a:lnTo>
                    <a:pt x="1791" y="460"/>
                  </a:lnTo>
                  <a:lnTo>
                    <a:pt x="470" y="460"/>
                  </a:lnTo>
                  <a:lnTo>
                    <a:pt x="470" y="1139"/>
                  </a:lnTo>
                  <a:lnTo>
                    <a:pt x="1720" y="1139"/>
                  </a:lnTo>
                  <a:lnTo>
                    <a:pt x="1720" y="1575"/>
                  </a:lnTo>
                  <a:lnTo>
                    <a:pt x="470" y="1575"/>
                  </a:lnTo>
                  <a:lnTo>
                    <a:pt x="470" y="2497"/>
                  </a:lnTo>
                  <a:lnTo>
                    <a:pt x="0" y="2497"/>
                  </a:lnTo>
                  <a:lnTo>
                    <a:pt x="0" y="6"/>
                  </a:lnTo>
                  <a:close/>
                  <a:moveTo>
                    <a:pt x="4764" y="3"/>
                  </a:moveTo>
                  <a:lnTo>
                    <a:pt x="5231" y="3"/>
                  </a:lnTo>
                  <a:lnTo>
                    <a:pt x="5231" y="2497"/>
                  </a:lnTo>
                  <a:lnTo>
                    <a:pt x="4764" y="2497"/>
                  </a:lnTo>
                  <a:lnTo>
                    <a:pt x="4764" y="3"/>
                  </a:lnTo>
                  <a:close/>
                  <a:moveTo>
                    <a:pt x="2877" y="3"/>
                  </a:moveTo>
                  <a:lnTo>
                    <a:pt x="3390" y="3"/>
                  </a:lnTo>
                  <a:lnTo>
                    <a:pt x="4509" y="2497"/>
                  </a:lnTo>
                  <a:lnTo>
                    <a:pt x="3995" y="2497"/>
                  </a:lnTo>
                  <a:lnTo>
                    <a:pt x="3786" y="2027"/>
                  </a:lnTo>
                  <a:lnTo>
                    <a:pt x="2481" y="2027"/>
                  </a:lnTo>
                  <a:lnTo>
                    <a:pt x="2267" y="2497"/>
                  </a:lnTo>
                  <a:lnTo>
                    <a:pt x="1759" y="2497"/>
                  </a:lnTo>
                  <a:lnTo>
                    <a:pt x="2877" y="3"/>
                  </a:lnTo>
                  <a:close/>
                  <a:moveTo>
                    <a:pt x="5599" y="0"/>
                  </a:moveTo>
                  <a:lnTo>
                    <a:pt x="6193" y="1"/>
                  </a:lnTo>
                  <a:lnTo>
                    <a:pt x="6785" y="3"/>
                  </a:lnTo>
                  <a:lnTo>
                    <a:pt x="6882" y="8"/>
                  </a:lnTo>
                  <a:lnTo>
                    <a:pt x="6972" y="19"/>
                  </a:lnTo>
                  <a:lnTo>
                    <a:pt x="7057" y="35"/>
                  </a:lnTo>
                  <a:lnTo>
                    <a:pt x="7136" y="59"/>
                  </a:lnTo>
                  <a:lnTo>
                    <a:pt x="7210" y="88"/>
                  </a:lnTo>
                  <a:lnTo>
                    <a:pt x="7279" y="123"/>
                  </a:lnTo>
                  <a:lnTo>
                    <a:pt x="7344" y="162"/>
                  </a:lnTo>
                  <a:lnTo>
                    <a:pt x="7402" y="207"/>
                  </a:lnTo>
                  <a:lnTo>
                    <a:pt x="7455" y="255"/>
                  </a:lnTo>
                  <a:lnTo>
                    <a:pt x="7503" y="309"/>
                  </a:lnTo>
                  <a:lnTo>
                    <a:pt x="7545" y="365"/>
                  </a:lnTo>
                  <a:lnTo>
                    <a:pt x="7582" y="424"/>
                  </a:lnTo>
                  <a:lnTo>
                    <a:pt x="7612" y="487"/>
                  </a:lnTo>
                  <a:lnTo>
                    <a:pt x="7638" y="552"/>
                  </a:lnTo>
                  <a:lnTo>
                    <a:pt x="7657" y="619"/>
                  </a:lnTo>
                  <a:lnTo>
                    <a:pt x="7672" y="688"/>
                  </a:lnTo>
                  <a:lnTo>
                    <a:pt x="7682" y="757"/>
                  </a:lnTo>
                  <a:lnTo>
                    <a:pt x="7683" y="830"/>
                  </a:lnTo>
                  <a:lnTo>
                    <a:pt x="7682" y="889"/>
                  </a:lnTo>
                  <a:lnTo>
                    <a:pt x="7677" y="951"/>
                  </a:lnTo>
                  <a:lnTo>
                    <a:pt x="7669" y="1010"/>
                  </a:lnTo>
                  <a:lnTo>
                    <a:pt x="7656" y="1068"/>
                  </a:lnTo>
                  <a:lnTo>
                    <a:pt x="7638" y="1126"/>
                  </a:lnTo>
                  <a:lnTo>
                    <a:pt x="7619" y="1182"/>
                  </a:lnTo>
                  <a:lnTo>
                    <a:pt x="7593" y="1237"/>
                  </a:lnTo>
                  <a:lnTo>
                    <a:pt x="7563" y="1289"/>
                  </a:lnTo>
                  <a:lnTo>
                    <a:pt x="7529" y="1338"/>
                  </a:lnTo>
                  <a:lnTo>
                    <a:pt x="7489" y="1385"/>
                  </a:lnTo>
                  <a:lnTo>
                    <a:pt x="7443" y="1430"/>
                  </a:lnTo>
                  <a:lnTo>
                    <a:pt x="7394" y="1470"/>
                  </a:lnTo>
                  <a:lnTo>
                    <a:pt x="7337" y="1507"/>
                  </a:lnTo>
                  <a:lnTo>
                    <a:pt x="7275" y="1541"/>
                  </a:lnTo>
                  <a:lnTo>
                    <a:pt x="7207" y="1570"/>
                  </a:lnTo>
                  <a:lnTo>
                    <a:pt x="7133" y="1594"/>
                  </a:lnTo>
                  <a:lnTo>
                    <a:pt x="7052" y="1614"/>
                  </a:lnTo>
                  <a:lnTo>
                    <a:pt x="7809" y="2465"/>
                  </a:lnTo>
                  <a:lnTo>
                    <a:pt x="7809" y="2497"/>
                  </a:lnTo>
                  <a:lnTo>
                    <a:pt x="7249" y="2497"/>
                  </a:lnTo>
                  <a:lnTo>
                    <a:pt x="6523" y="1663"/>
                  </a:lnTo>
                  <a:lnTo>
                    <a:pt x="6069" y="1663"/>
                  </a:lnTo>
                  <a:lnTo>
                    <a:pt x="6069" y="2497"/>
                  </a:lnTo>
                  <a:lnTo>
                    <a:pt x="5599" y="2497"/>
                  </a:lnTo>
                  <a:lnTo>
                    <a:pt x="559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7010595-75FC-C9C3-8B46-7D3222531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9437" y="2632075"/>
              <a:ext cx="1870075" cy="2974975"/>
            </a:xfrm>
            <a:custGeom>
              <a:avLst/>
              <a:gdLst>
                <a:gd name="T0" fmla="*/ 779 w 2356"/>
                <a:gd name="T1" fmla="*/ 926 h 3748"/>
                <a:gd name="T2" fmla="*/ 919 w 2356"/>
                <a:gd name="T3" fmla="*/ 1238 h 3748"/>
                <a:gd name="T4" fmla="*/ 499 w 2356"/>
                <a:gd name="T5" fmla="*/ 1420 h 3748"/>
                <a:gd name="T6" fmla="*/ 475 w 2356"/>
                <a:gd name="T7" fmla="*/ 1421 h 3748"/>
                <a:gd name="T8" fmla="*/ 361 w 2356"/>
                <a:gd name="T9" fmla="*/ 1595 h 3748"/>
                <a:gd name="T10" fmla="*/ 475 w 2356"/>
                <a:gd name="T11" fmla="*/ 1896 h 3748"/>
                <a:gd name="T12" fmla="*/ 295 w 2356"/>
                <a:gd name="T13" fmla="*/ 2052 h 3748"/>
                <a:gd name="T14" fmla="*/ 274 w 2356"/>
                <a:gd name="T15" fmla="*/ 2245 h 3748"/>
                <a:gd name="T16" fmla="*/ 169 w 2356"/>
                <a:gd name="T17" fmla="*/ 2516 h 3748"/>
                <a:gd name="T18" fmla="*/ 428 w 2356"/>
                <a:gd name="T19" fmla="*/ 2265 h 3748"/>
                <a:gd name="T20" fmla="*/ 317 w 2356"/>
                <a:gd name="T21" fmla="*/ 2120 h 3748"/>
                <a:gd name="T22" fmla="*/ 673 w 2356"/>
                <a:gd name="T23" fmla="*/ 2294 h 3748"/>
                <a:gd name="T24" fmla="*/ 547 w 2356"/>
                <a:gd name="T25" fmla="*/ 2590 h 3748"/>
                <a:gd name="T26" fmla="*/ 861 w 2356"/>
                <a:gd name="T27" fmla="*/ 2318 h 3748"/>
                <a:gd name="T28" fmla="*/ 726 w 2356"/>
                <a:gd name="T29" fmla="*/ 2084 h 3748"/>
                <a:gd name="T30" fmla="*/ 699 w 2356"/>
                <a:gd name="T31" fmla="*/ 2083 h 3748"/>
                <a:gd name="T32" fmla="*/ 673 w 2356"/>
                <a:gd name="T33" fmla="*/ 2081 h 3748"/>
                <a:gd name="T34" fmla="*/ 523 w 2356"/>
                <a:gd name="T35" fmla="*/ 1898 h 3748"/>
                <a:gd name="T36" fmla="*/ 647 w 2356"/>
                <a:gd name="T37" fmla="*/ 1585 h 3748"/>
                <a:gd name="T38" fmla="*/ 523 w 2356"/>
                <a:gd name="T39" fmla="*/ 1486 h 3748"/>
                <a:gd name="T40" fmla="*/ 1465 w 2356"/>
                <a:gd name="T41" fmla="*/ 1555 h 3748"/>
                <a:gd name="T42" fmla="*/ 1292 w 2356"/>
                <a:gd name="T43" fmla="*/ 1927 h 3748"/>
                <a:gd name="T44" fmla="*/ 1465 w 2356"/>
                <a:gd name="T45" fmla="*/ 2141 h 3748"/>
                <a:gd name="T46" fmla="*/ 1193 w 2356"/>
                <a:gd name="T47" fmla="*/ 2121 h 3748"/>
                <a:gd name="T48" fmla="*/ 1161 w 2356"/>
                <a:gd name="T49" fmla="*/ 2355 h 3748"/>
                <a:gd name="T50" fmla="*/ 1006 w 2356"/>
                <a:gd name="T51" fmla="*/ 2680 h 3748"/>
                <a:gd name="T52" fmla="*/ 1394 w 2356"/>
                <a:gd name="T53" fmla="*/ 2384 h 3748"/>
                <a:gd name="T54" fmla="*/ 1225 w 2356"/>
                <a:gd name="T55" fmla="*/ 2203 h 3748"/>
                <a:gd name="T56" fmla="*/ 1769 w 2356"/>
                <a:gd name="T57" fmla="*/ 2430 h 3748"/>
                <a:gd name="T58" fmla="*/ 1576 w 2356"/>
                <a:gd name="T59" fmla="*/ 2791 h 3748"/>
                <a:gd name="T60" fmla="*/ 2066 w 2356"/>
                <a:gd name="T61" fmla="*/ 2467 h 3748"/>
                <a:gd name="T62" fmla="*/ 1851 w 2356"/>
                <a:gd name="T63" fmla="*/ 2171 h 3748"/>
                <a:gd name="T64" fmla="*/ 1769 w 2356"/>
                <a:gd name="T65" fmla="*/ 2165 h 3748"/>
                <a:gd name="T66" fmla="*/ 1539 w 2356"/>
                <a:gd name="T67" fmla="*/ 1935 h 3748"/>
                <a:gd name="T68" fmla="*/ 1730 w 2356"/>
                <a:gd name="T69" fmla="*/ 1545 h 3748"/>
                <a:gd name="T70" fmla="*/ 1539 w 2356"/>
                <a:gd name="T71" fmla="*/ 1341 h 3748"/>
                <a:gd name="T72" fmla="*/ 1502 w 2356"/>
                <a:gd name="T73" fmla="*/ 1344 h 3748"/>
                <a:gd name="T74" fmla="*/ 977 w 2356"/>
                <a:gd name="T75" fmla="*/ 1231 h 3748"/>
                <a:gd name="T76" fmla="*/ 1130 w 2356"/>
                <a:gd name="T77" fmla="*/ 863 h 3748"/>
                <a:gd name="T78" fmla="*/ 2356 w 2356"/>
                <a:gd name="T79" fmla="*/ 3748 h 3748"/>
                <a:gd name="T80" fmla="*/ 0 w 2356"/>
                <a:gd name="T81" fmla="*/ 692 h 3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6" h="3748">
                  <a:moveTo>
                    <a:pt x="1130" y="863"/>
                  </a:moveTo>
                  <a:lnTo>
                    <a:pt x="779" y="926"/>
                  </a:lnTo>
                  <a:lnTo>
                    <a:pt x="779" y="1252"/>
                  </a:lnTo>
                  <a:lnTo>
                    <a:pt x="919" y="1238"/>
                  </a:lnTo>
                  <a:lnTo>
                    <a:pt x="919" y="1387"/>
                  </a:lnTo>
                  <a:lnTo>
                    <a:pt x="499" y="1420"/>
                  </a:lnTo>
                  <a:lnTo>
                    <a:pt x="499" y="1420"/>
                  </a:lnTo>
                  <a:lnTo>
                    <a:pt x="475" y="1421"/>
                  </a:lnTo>
                  <a:lnTo>
                    <a:pt x="475" y="1590"/>
                  </a:lnTo>
                  <a:lnTo>
                    <a:pt x="361" y="1595"/>
                  </a:lnTo>
                  <a:lnTo>
                    <a:pt x="361" y="1893"/>
                  </a:lnTo>
                  <a:lnTo>
                    <a:pt x="475" y="1896"/>
                  </a:lnTo>
                  <a:lnTo>
                    <a:pt x="475" y="2067"/>
                  </a:lnTo>
                  <a:lnTo>
                    <a:pt x="295" y="2052"/>
                  </a:lnTo>
                  <a:lnTo>
                    <a:pt x="274" y="2051"/>
                  </a:lnTo>
                  <a:lnTo>
                    <a:pt x="274" y="2245"/>
                  </a:lnTo>
                  <a:lnTo>
                    <a:pt x="169" y="2231"/>
                  </a:lnTo>
                  <a:lnTo>
                    <a:pt x="169" y="2516"/>
                  </a:lnTo>
                  <a:lnTo>
                    <a:pt x="428" y="2565"/>
                  </a:lnTo>
                  <a:lnTo>
                    <a:pt x="428" y="2265"/>
                  </a:lnTo>
                  <a:lnTo>
                    <a:pt x="317" y="2250"/>
                  </a:lnTo>
                  <a:lnTo>
                    <a:pt x="317" y="2120"/>
                  </a:lnTo>
                  <a:lnTo>
                    <a:pt x="673" y="2152"/>
                  </a:lnTo>
                  <a:lnTo>
                    <a:pt x="673" y="2294"/>
                  </a:lnTo>
                  <a:lnTo>
                    <a:pt x="547" y="2279"/>
                  </a:lnTo>
                  <a:lnTo>
                    <a:pt x="547" y="2590"/>
                  </a:lnTo>
                  <a:lnTo>
                    <a:pt x="861" y="2651"/>
                  </a:lnTo>
                  <a:lnTo>
                    <a:pt x="861" y="2318"/>
                  </a:lnTo>
                  <a:lnTo>
                    <a:pt x="726" y="2300"/>
                  </a:lnTo>
                  <a:lnTo>
                    <a:pt x="726" y="2084"/>
                  </a:lnTo>
                  <a:lnTo>
                    <a:pt x="699" y="2083"/>
                  </a:lnTo>
                  <a:lnTo>
                    <a:pt x="699" y="2083"/>
                  </a:lnTo>
                  <a:lnTo>
                    <a:pt x="673" y="2081"/>
                  </a:lnTo>
                  <a:lnTo>
                    <a:pt x="673" y="2081"/>
                  </a:lnTo>
                  <a:lnTo>
                    <a:pt x="523" y="2070"/>
                  </a:lnTo>
                  <a:lnTo>
                    <a:pt x="523" y="1898"/>
                  </a:lnTo>
                  <a:lnTo>
                    <a:pt x="647" y="1902"/>
                  </a:lnTo>
                  <a:lnTo>
                    <a:pt x="647" y="1585"/>
                  </a:lnTo>
                  <a:lnTo>
                    <a:pt x="523" y="1589"/>
                  </a:lnTo>
                  <a:lnTo>
                    <a:pt x="523" y="1486"/>
                  </a:lnTo>
                  <a:lnTo>
                    <a:pt x="1465" y="1429"/>
                  </a:lnTo>
                  <a:lnTo>
                    <a:pt x="1465" y="1555"/>
                  </a:lnTo>
                  <a:lnTo>
                    <a:pt x="1292" y="1561"/>
                  </a:lnTo>
                  <a:lnTo>
                    <a:pt x="1292" y="1927"/>
                  </a:lnTo>
                  <a:lnTo>
                    <a:pt x="1465" y="1931"/>
                  </a:lnTo>
                  <a:lnTo>
                    <a:pt x="1465" y="2141"/>
                  </a:lnTo>
                  <a:lnTo>
                    <a:pt x="1193" y="2121"/>
                  </a:lnTo>
                  <a:lnTo>
                    <a:pt x="1193" y="2121"/>
                  </a:lnTo>
                  <a:lnTo>
                    <a:pt x="1161" y="2118"/>
                  </a:lnTo>
                  <a:lnTo>
                    <a:pt x="1161" y="2355"/>
                  </a:lnTo>
                  <a:lnTo>
                    <a:pt x="1006" y="2335"/>
                  </a:lnTo>
                  <a:lnTo>
                    <a:pt x="1006" y="2680"/>
                  </a:lnTo>
                  <a:lnTo>
                    <a:pt x="1394" y="2755"/>
                  </a:lnTo>
                  <a:lnTo>
                    <a:pt x="1394" y="2384"/>
                  </a:lnTo>
                  <a:lnTo>
                    <a:pt x="1225" y="2363"/>
                  </a:lnTo>
                  <a:lnTo>
                    <a:pt x="1225" y="2203"/>
                  </a:lnTo>
                  <a:lnTo>
                    <a:pt x="1769" y="2253"/>
                  </a:lnTo>
                  <a:lnTo>
                    <a:pt x="1769" y="2430"/>
                  </a:lnTo>
                  <a:lnTo>
                    <a:pt x="1576" y="2406"/>
                  </a:lnTo>
                  <a:lnTo>
                    <a:pt x="1576" y="2791"/>
                  </a:lnTo>
                  <a:lnTo>
                    <a:pt x="2066" y="2887"/>
                  </a:lnTo>
                  <a:lnTo>
                    <a:pt x="2066" y="2467"/>
                  </a:lnTo>
                  <a:lnTo>
                    <a:pt x="1851" y="2440"/>
                  </a:lnTo>
                  <a:lnTo>
                    <a:pt x="1851" y="2171"/>
                  </a:lnTo>
                  <a:lnTo>
                    <a:pt x="1769" y="2165"/>
                  </a:lnTo>
                  <a:lnTo>
                    <a:pt x="1769" y="2165"/>
                  </a:lnTo>
                  <a:lnTo>
                    <a:pt x="1539" y="2147"/>
                  </a:lnTo>
                  <a:lnTo>
                    <a:pt x="1539" y="1935"/>
                  </a:lnTo>
                  <a:lnTo>
                    <a:pt x="1730" y="1941"/>
                  </a:lnTo>
                  <a:lnTo>
                    <a:pt x="1730" y="1545"/>
                  </a:lnTo>
                  <a:lnTo>
                    <a:pt x="1539" y="1553"/>
                  </a:lnTo>
                  <a:lnTo>
                    <a:pt x="1539" y="1341"/>
                  </a:lnTo>
                  <a:lnTo>
                    <a:pt x="1502" y="1344"/>
                  </a:lnTo>
                  <a:lnTo>
                    <a:pt x="1502" y="1344"/>
                  </a:lnTo>
                  <a:lnTo>
                    <a:pt x="977" y="1383"/>
                  </a:lnTo>
                  <a:lnTo>
                    <a:pt x="977" y="1231"/>
                  </a:lnTo>
                  <a:lnTo>
                    <a:pt x="1130" y="1215"/>
                  </a:lnTo>
                  <a:lnTo>
                    <a:pt x="1130" y="863"/>
                  </a:lnTo>
                  <a:close/>
                  <a:moveTo>
                    <a:pt x="2356" y="0"/>
                  </a:moveTo>
                  <a:lnTo>
                    <a:pt x="2356" y="3748"/>
                  </a:lnTo>
                  <a:lnTo>
                    <a:pt x="0" y="3056"/>
                  </a:lnTo>
                  <a:lnTo>
                    <a:pt x="0" y="692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81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DF52F-0678-5E5C-DD7E-1C18F5B6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>
                <a:latin typeface="+mj-lt"/>
              </a:rPr>
              <a:pPr/>
              <a:t>10</a:t>
            </a:fld>
            <a:endParaRPr lang="en-US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3C3FBB-9F8D-C3E0-6D94-B53B5547A7A4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922519" cy="97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Multiple Cyber Risk Lenses…</a:t>
            </a:r>
            <a:endParaRPr lang="en-DK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E13B6F-1780-4F0A-7162-9AC37D199E17}"/>
              </a:ext>
            </a:extLst>
          </p:cNvPr>
          <p:cNvGrpSpPr/>
          <p:nvPr/>
        </p:nvGrpSpPr>
        <p:grpSpPr>
          <a:xfrm>
            <a:off x="839788" y="1576142"/>
            <a:ext cx="3200400" cy="1775637"/>
            <a:chOff x="839788" y="2099930"/>
            <a:chExt cx="3200400" cy="177563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D1D624-F764-7B64-BD9F-AF1C41064B0C}"/>
                </a:ext>
              </a:extLst>
            </p:cNvPr>
            <p:cNvSpPr/>
            <p:nvPr/>
          </p:nvSpPr>
          <p:spPr>
            <a:xfrm>
              <a:off x="839788" y="2099930"/>
              <a:ext cx="3200400" cy="1775637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+mj-lt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3963173-6CC3-AD08-DD1D-FB2E8667E7BE}"/>
                </a:ext>
              </a:extLst>
            </p:cNvPr>
            <p:cNvSpPr/>
            <p:nvPr/>
          </p:nvSpPr>
          <p:spPr>
            <a:xfrm>
              <a:off x="1009909" y="2517926"/>
              <a:ext cx="2860157" cy="520995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u="sng" dirty="0">
                  <a:solidFill>
                    <a:schemeClr val="tx1"/>
                  </a:solidFill>
                  <a:latin typeface="+mj-lt"/>
                </a:rPr>
                <a:t>Possible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Bears could attack Maersk employees</a:t>
              </a:r>
              <a:endParaRPr lang="en-DK" sz="105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2E5611D-A466-4AA9-6F51-61EDDDA325E6}"/>
                </a:ext>
              </a:extLst>
            </p:cNvPr>
            <p:cNvSpPr/>
            <p:nvPr/>
          </p:nvSpPr>
          <p:spPr>
            <a:xfrm>
              <a:off x="1009909" y="3169389"/>
              <a:ext cx="2860157" cy="520995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u="sng" dirty="0">
                  <a:solidFill>
                    <a:schemeClr val="tx1"/>
                  </a:solidFill>
                  <a:latin typeface="+mj-lt"/>
                </a:rPr>
                <a:t>Probable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Bears have attacked office workers in some European countries</a:t>
              </a:r>
              <a:endParaRPr lang="en-DK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E6F3BE-8C44-EBAA-DDA7-A10013BBCE7D}"/>
                </a:ext>
              </a:extLst>
            </p:cNvPr>
            <p:cNvSpPr txBox="1"/>
            <p:nvPr/>
          </p:nvSpPr>
          <p:spPr>
            <a:xfrm>
              <a:off x="1763713" y="2168598"/>
              <a:ext cx="22764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+mj-lt"/>
                </a:rPr>
                <a:t>Foresight: Radar</a:t>
              </a:r>
              <a:endParaRPr lang="en-DK" sz="1050" b="1">
                <a:latin typeface="+mj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FBB7CF-F213-AB8A-BBD0-5746254E7900}"/>
              </a:ext>
            </a:extLst>
          </p:cNvPr>
          <p:cNvGrpSpPr/>
          <p:nvPr/>
        </p:nvGrpSpPr>
        <p:grpSpPr>
          <a:xfrm>
            <a:off x="5782820" y="1573387"/>
            <a:ext cx="3229243" cy="1760468"/>
            <a:chOff x="5030788" y="2154640"/>
            <a:chExt cx="3229243" cy="176046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C907CA0-5947-FA44-EC9D-19021E6181A1}"/>
                </a:ext>
              </a:extLst>
            </p:cNvPr>
            <p:cNvSpPr/>
            <p:nvPr/>
          </p:nvSpPr>
          <p:spPr>
            <a:xfrm>
              <a:off x="5030788" y="2944666"/>
              <a:ext cx="3200399" cy="970442"/>
            </a:xfrm>
            <a:prstGeom prst="roundRect">
              <a:avLst/>
            </a:prstGeom>
            <a:solidFill>
              <a:srgbClr val="69C9E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Business Risks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Risk to Maersk from bears attacking employees</a:t>
              </a:r>
              <a:endParaRPr lang="en-DK" sz="105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CDE329-1525-8D4D-CEC4-13E43B7034F9}"/>
                </a:ext>
              </a:extLst>
            </p:cNvPr>
            <p:cNvSpPr txBox="1"/>
            <p:nvPr/>
          </p:nvSpPr>
          <p:spPr>
            <a:xfrm>
              <a:off x="7822091" y="2987748"/>
              <a:ext cx="4379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70C0"/>
                  </a:solidFill>
                  <a:latin typeface="+mj-lt"/>
                </a:rPr>
                <a:t>FAIR</a:t>
              </a:r>
              <a:endParaRPr lang="en-DK" sz="8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CB57F3C-8F0E-751C-5F99-6582549AB1AD}"/>
                </a:ext>
              </a:extLst>
            </p:cNvPr>
            <p:cNvSpPr/>
            <p:nvPr/>
          </p:nvSpPr>
          <p:spPr>
            <a:xfrm>
              <a:off x="5039163" y="2154640"/>
              <a:ext cx="3192024" cy="618642"/>
            </a:xfrm>
            <a:prstGeom prst="roundRect">
              <a:avLst/>
            </a:prstGeom>
            <a:solidFill>
              <a:srgbClr val="C5D7E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Enterprise Risks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Risk to Employee Safety</a:t>
              </a:r>
              <a:endParaRPr lang="en-DK" sz="105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330EAE-BB91-3556-3009-5A229DCF9E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988" y="2773282"/>
              <a:ext cx="4187" cy="171384"/>
            </a:xfrm>
            <a:prstGeom prst="line">
              <a:avLst/>
            </a:prstGeom>
            <a:ln>
              <a:solidFill>
                <a:srgbClr val="FBCA7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436B775-FCC7-FF5D-4FB2-053490058FB9}"/>
              </a:ext>
            </a:extLst>
          </p:cNvPr>
          <p:cNvCxnSpPr>
            <a:cxnSpLocks/>
          </p:cNvCxnSpPr>
          <p:nvPr/>
        </p:nvCxnSpPr>
        <p:spPr>
          <a:xfrm flipH="1">
            <a:off x="4040188" y="2848634"/>
            <a:ext cx="1742632" cy="0"/>
          </a:xfrm>
          <a:prstGeom prst="line">
            <a:avLst/>
          </a:prstGeom>
          <a:ln>
            <a:solidFill>
              <a:srgbClr val="FBCA7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505EE8C-CB3E-A092-8BE5-0409B7AE64BA}"/>
              </a:ext>
            </a:extLst>
          </p:cNvPr>
          <p:cNvSpPr txBox="1"/>
          <p:nvPr/>
        </p:nvSpPr>
        <p:spPr>
          <a:xfrm>
            <a:off x="6732926" y="2381337"/>
            <a:ext cx="12971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+mj-lt"/>
              </a:rPr>
              <a:t>“Forward looking”</a:t>
            </a:r>
            <a:endParaRPr lang="en-DK" sz="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45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DF52F-0678-5E5C-DD7E-1C18F5B6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>
                <a:latin typeface="+mj-lt"/>
              </a:rPr>
              <a:pPr/>
              <a:t>11</a:t>
            </a:fld>
            <a:endParaRPr lang="en-US" dirty="0"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6509E91-56AE-04DD-4974-8473EED5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22519" cy="972217"/>
          </a:xfrm>
        </p:spPr>
        <p:txBody>
          <a:bodyPr/>
          <a:lstStyle/>
          <a:p>
            <a:r>
              <a:rPr lang="en-US" dirty="0"/>
              <a:t>Multiple Cyber Risk Lenses…</a:t>
            </a:r>
            <a:endParaRPr lang="en-DK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C59777-4601-D3A2-A65A-36CFDF49C146}"/>
              </a:ext>
            </a:extLst>
          </p:cNvPr>
          <p:cNvGrpSpPr/>
          <p:nvPr/>
        </p:nvGrpSpPr>
        <p:grpSpPr>
          <a:xfrm>
            <a:off x="839788" y="1576142"/>
            <a:ext cx="3200400" cy="1775637"/>
            <a:chOff x="839788" y="2099930"/>
            <a:chExt cx="3200400" cy="177563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07B52F8-96D6-21C5-034A-1360C3C4000A}"/>
                </a:ext>
              </a:extLst>
            </p:cNvPr>
            <p:cNvSpPr/>
            <p:nvPr/>
          </p:nvSpPr>
          <p:spPr>
            <a:xfrm>
              <a:off x="839788" y="2099930"/>
              <a:ext cx="3200400" cy="1775637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+mj-lt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226A924-AD90-F9A5-4E00-3F6F62123CD9}"/>
                </a:ext>
              </a:extLst>
            </p:cNvPr>
            <p:cNvSpPr/>
            <p:nvPr/>
          </p:nvSpPr>
          <p:spPr>
            <a:xfrm>
              <a:off x="1009909" y="2517926"/>
              <a:ext cx="2860157" cy="520995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u="sng" dirty="0">
                  <a:solidFill>
                    <a:schemeClr val="tx1"/>
                  </a:solidFill>
                  <a:latin typeface="+mj-lt"/>
                </a:rPr>
                <a:t>Possible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Bears could attack Maersk employees</a:t>
              </a:r>
              <a:endParaRPr lang="en-DK" sz="105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9F08316-D6F0-72F6-A83C-1436CB0EE6A8}"/>
                </a:ext>
              </a:extLst>
            </p:cNvPr>
            <p:cNvSpPr/>
            <p:nvPr/>
          </p:nvSpPr>
          <p:spPr>
            <a:xfrm>
              <a:off x="1009909" y="3169389"/>
              <a:ext cx="2860157" cy="520995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u="sng" dirty="0">
                  <a:solidFill>
                    <a:schemeClr val="tx1"/>
                  </a:solidFill>
                  <a:latin typeface="+mj-lt"/>
                </a:rPr>
                <a:t>Probable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Bears have attacked office workers in some European countries</a:t>
              </a:r>
              <a:endParaRPr lang="en-DK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7A6321-8548-FB27-33B6-B87BD97111CF}"/>
                </a:ext>
              </a:extLst>
            </p:cNvPr>
            <p:cNvSpPr txBox="1"/>
            <p:nvPr/>
          </p:nvSpPr>
          <p:spPr>
            <a:xfrm>
              <a:off x="1763713" y="2168598"/>
              <a:ext cx="22764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+mj-lt"/>
                </a:rPr>
                <a:t>Foresight: Radar</a:t>
              </a:r>
              <a:endParaRPr lang="en-DK" sz="1050" b="1">
                <a:latin typeface="+mj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A46002-87E0-FE40-ACDC-F7B91172D76E}"/>
              </a:ext>
            </a:extLst>
          </p:cNvPr>
          <p:cNvGrpSpPr/>
          <p:nvPr/>
        </p:nvGrpSpPr>
        <p:grpSpPr>
          <a:xfrm>
            <a:off x="5782820" y="1573387"/>
            <a:ext cx="3229243" cy="1760468"/>
            <a:chOff x="5030788" y="2154640"/>
            <a:chExt cx="3229243" cy="1760468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EBCAA10-7A6D-FDC1-198F-023DDE12CFBE}"/>
                </a:ext>
              </a:extLst>
            </p:cNvPr>
            <p:cNvSpPr/>
            <p:nvPr/>
          </p:nvSpPr>
          <p:spPr>
            <a:xfrm>
              <a:off x="5030788" y="2944666"/>
              <a:ext cx="3200399" cy="970442"/>
            </a:xfrm>
            <a:prstGeom prst="roundRect">
              <a:avLst/>
            </a:prstGeom>
            <a:solidFill>
              <a:srgbClr val="69C9E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Business Risks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Risk to Maersk from bears attacking employees</a:t>
              </a:r>
              <a:endParaRPr lang="en-DK" sz="105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03E0B7-0896-3B7C-EA5D-62E50ACBFA68}"/>
                </a:ext>
              </a:extLst>
            </p:cNvPr>
            <p:cNvSpPr txBox="1"/>
            <p:nvPr/>
          </p:nvSpPr>
          <p:spPr>
            <a:xfrm>
              <a:off x="7822091" y="2987748"/>
              <a:ext cx="4379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70C0"/>
                  </a:solidFill>
                  <a:latin typeface="+mj-lt"/>
                </a:rPr>
                <a:t>FAIR</a:t>
              </a:r>
              <a:endParaRPr lang="en-DK" sz="8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C339655-6A54-A830-EC3A-885FE0A1D2C2}"/>
                </a:ext>
              </a:extLst>
            </p:cNvPr>
            <p:cNvSpPr/>
            <p:nvPr/>
          </p:nvSpPr>
          <p:spPr>
            <a:xfrm>
              <a:off x="5039163" y="2154640"/>
              <a:ext cx="3192024" cy="618642"/>
            </a:xfrm>
            <a:prstGeom prst="roundRect">
              <a:avLst/>
            </a:prstGeom>
            <a:solidFill>
              <a:srgbClr val="C5D7E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Enterprise Risks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Risk to Employee Safety</a:t>
              </a:r>
              <a:endParaRPr lang="en-DK" sz="105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C408D24-7C12-85E9-2A4B-34B2D0BC9E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988" y="2773282"/>
              <a:ext cx="4187" cy="171384"/>
            </a:xfrm>
            <a:prstGeom prst="line">
              <a:avLst/>
            </a:prstGeom>
            <a:ln>
              <a:solidFill>
                <a:srgbClr val="FBCA7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BE9C29-0D04-16C7-DB53-72AD74355C9D}"/>
              </a:ext>
            </a:extLst>
          </p:cNvPr>
          <p:cNvCxnSpPr>
            <a:cxnSpLocks/>
          </p:cNvCxnSpPr>
          <p:nvPr/>
        </p:nvCxnSpPr>
        <p:spPr>
          <a:xfrm flipH="1">
            <a:off x="4040188" y="2848634"/>
            <a:ext cx="1742632" cy="0"/>
          </a:xfrm>
          <a:prstGeom prst="line">
            <a:avLst/>
          </a:prstGeom>
          <a:ln>
            <a:solidFill>
              <a:srgbClr val="FBCA7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9DE0F42-2488-ADEE-AE11-A45B97D0CA98}"/>
              </a:ext>
            </a:extLst>
          </p:cNvPr>
          <p:cNvSpPr/>
          <p:nvPr/>
        </p:nvSpPr>
        <p:spPr>
          <a:xfrm>
            <a:off x="2901950" y="3617189"/>
            <a:ext cx="4021166" cy="970440"/>
          </a:xfrm>
          <a:prstGeom prst="roundRect">
            <a:avLst/>
          </a:prstGeom>
          <a:solidFill>
            <a:srgbClr val="69C9E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+mj-lt"/>
              </a:rPr>
              <a:t>Risk Scenarios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+mj-lt"/>
              </a:rPr>
              <a:t>Employees attacked by bears whilst commuting to/from office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+mj-lt"/>
              </a:rPr>
              <a:t>Employees attacked by bears whilst taking breaks/getting lunch</a:t>
            </a:r>
            <a:endParaRPr lang="en-DK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31693F-AF7B-4975-0D2E-D1588962A738}"/>
              </a:ext>
            </a:extLst>
          </p:cNvPr>
          <p:cNvSpPr txBox="1"/>
          <p:nvPr/>
        </p:nvSpPr>
        <p:spPr>
          <a:xfrm>
            <a:off x="6485176" y="3670261"/>
            <a:ext cx="437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70C0"/>
                </a:solidFill>
                <a:latin typeface="+mj-lt"/>
              </a:rPr>
              <a:t>FAIR</a:t>
            </a:r>
            <a:endParaRPr lang="en-DK" sz="8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171944C-5299-1444-BC29-109FF5035BB1}"/>
              </a:ext>
            </a:extLst>
          </p:cNvPr>
          <p:cNvCxnSpPr>
            <a:cxnSpLocks/>
          </p:cNvCxnSpPr>
          <p:nvPr/>
        </p:nvCxnSpPr>
        <p:spPr>
          <a:xfrm rot="10800000">
            <a:off x="2439988" y="3351779"/>
            <a:ext cx="461962" cy="750630"/>
          </a:xfrm>
          <a:prstGeom prst="bentConnector2">
            <a:avLst/>
          </a:prstGeom>
          <a:ln>
            <a:solidFill>
              <a:srgbClr val="FBCA7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79842DBA-DC52-829F-64DC-F3F842CCF77F}"/>
              </a:ext>
            </a:extLst>
          </p:cNvPr>
          <p:cNvCxnSpPr>
            <a:cxnSpLocks/>
          </p:cNvCxnSpPr>
          <p:nvPr/>
        </p:nvCxnSpPr>
        <p:spPr>
          <a:xfrm rot="5400000">
            <a:off x="6768791" y="3488180"/>
            <a:ext cx="768554" cy="459904"/>
          </a:xfrm>
          <a:prstGeom prst="bentConnector2">
            <a:avLst/>
          </a:prstGeom>
          <a:ln>
            <a:solidFill>
              <a:srgbClr val="FBCA7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925F38C-64BA-9699-1CF8-726BAC61C70B}"/>
              </a:ext>
            </a:extLst>
          </p:cNvPr>
          <p:cNvSpPr txBox="1"/>
          <p:nvPr/>
        </p:nvSpPr>
        <p:spPr>
          <a:xfrm>
            <a:off x="6732926" y="2381337"/>
            <a:ext cx="12971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+mj-lt"/>
              </a:rPr>
              <a:t>“Forward looking”</a:t>
            </a:r>
            <a:endParaRPr lang="en-DK" sz="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7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DF52F-0678-5E5C-DD7E-1C18F5B6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>
                <a:latin typeface="+mj-lt"/>
              </a:rPr>
              <a:pPr/>
              <a:t>12</a:t>
            </a:fld>
            <a:endParaRPr lang="en-US" dirty="0">
              <a:latin typeface="+mj-lt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6BDF338-1189-C806-BF85-0CF75515187D}"/>
              </a:ext>
            </a:extLst>
          </p:cNvPr>
          <p:cNvCxnSpPr>
            <a:cxnSpLocks/>
            <a:stCxn id="23" idx="2"/>
            <a:endCxn id="39" idx="3"/>
          </p:cNvCxnSpPr>
          <p:nvPr/>
        </p:nvCxnSpPr>
        <p:spPr>
          <a:xfrm rot="5400000">
            <a:off x="6768791" y="3488180"/>
            <a:ext cx="768554" cy="459904"/>
          </a:xfrm>
          <a:prstGeom prst="bentConnector2">
            <a:avLst/>
          </a:prstGeom>
          <a:ln>
            <a:solidFill>
              <a:srgbClr val="FBCA7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2FEDC93E-489F-458C-FF03-3F0ED842C974}"/>
              </a:ext>
            </a:extLst>
          </p:cNvPr>
          <p:cNvCxnSpPr>
            <a:cxnSpLocks/>
            <a:stCxn id="17" idx="0"/>
            <a:endCxn id="39" idx="3"/>
          </p:cNvCxnSpPr>
          <p:nvPr/>
        </p:nvCxnSpPr>
        <p:spPr>
          <a:xfrm rot="16200000" flipV="1">
            <a:off x="6716508" y="4309018"/>
            <a:ext cx="871603" cy="458386"/>
          </a:xfrm>
          <a:prstGeom prst="bentConnector2">
            <a:avLst/>
          </a:prstGeom>
          <a:ln>
            <a:solidFill>
              <a:srgbClr val="FBCA7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6DF6CE-B422-0459-B65C-EB6DF7133725}"/>
              </a:ext>
            </a:extLst>
          </p:cNvPr>
          <p:cNvGrpSpPr/>
          <p:nvPr/>
        </p:nvGrpSpPr>
        <p:grpSpPr>
          <a:xfrm>
            <a:off x="981414" y="4921131"/>
            <a:ext cx="7965718" cy="1077080"/>
            <a:chOff x="1111058" y="5366073"/>
            <a:chExt cx="7965718" cy="107708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066391D-31C6-8C5D-F33A-EC692B8FC03C}"/>
                </a:ext>
              </a:extLst>
            </p:cNvPr>
            <p:cNvGrpSpPr/>
            <p:nvPr/>
          </p:nvGrpSpPr>
          <p:grpSpPr>
            <a:xfrm>
              <a:off x="1111058" y="5375467"/>
              <a:ext cx="3192024" cy="1065368"/>
              <a:chOff x="1111058" y="5362810"/>
              <a:chExt cx="3192024" cy="72854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E26E353-3C6E-B028-43ED-7915A341541F}"/>
                  </a:ext>
                </a:extLst>
              </p:cNvPr>
              <p:cNvSpPr/>
              <p:nvPr/>
            </p:nvSpPr>
            <p:spPr>
              <a:xfrm>
                <a:off x="1111058" y="5362810"/>
                <a:ext cx="3192024" cy="728546"/>
              </a:xfrm>
              <a:prstGeom prst="roundRect">
                <a:avLst/>
              </a:prstGeom>
              <a:solidFill>
                <a:srgbClr val="FEF4E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Enterprise Cyber Issues mgmt. (ECIM)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+mj-lt"/>
                  </a:rPr>
                  <a:t>Gates to the office car park are broken</a:t>
                </a:r>
                <a:endParaRPr lang="en-DK" sz="105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DB45A2-260F-B113-5C00-825352A0188F}"/>
                  </a:ext>
                </a:extLst>
              </p:cNvPr>
              <p:cNvSpPr txBox="1"/>
              <p:nvPr/>
            </p:nvSpPr>
            <p:spPr>
              <a:xfrm>
                <a:off x="1667362" y="5398256"/>
                <a:ext cx="2079415" cy="1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latin typeface="+mj-lt"/>
                  </a:rPr>
                  <a:t>“Known Vulnerability Focused”</a:t>
                </a:r>
                <a:endParaRPr lang="en-DK" sz="900" b="1" dirty="0">
                  <a:latin typeface="+mj-lt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DE921A-45F8-0DE8-D0A8-4A6BBD3CFFDF}"/>
                </a:ext>
              </a:extLst>
            </p:cNvPr>
            <p:cNvGrpSpPr/>
            <p:nvPr/>
          </p:nvGrpSpPr>
          <p:grpSpPr>
            <a:xfrm>
              <a:off x="5884752" y="5366073"/>
              <a:ext cx="3192024" cy="1077080"/>
              <a:chOff x="5876377" y="5334119"/>
              <a:chExt cx="3192024" cy="107708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234C70A-5FEE-434F-E405-12B47E8CB016}"/>
                  </a:ext>
                </a:extLst>
              </p:cNvPr>
              <p:cNvSpPr/>
              <p:nvPr/>
            </p:nvSpPr>
            <p:spPr>
              <a:xfrm>
                <a:off x="5876377" y="5334119"/>
                <a:ext cx="3192024" cy="1077080"/>
              </a:xfrm>
              <a:prstGeom prst="roundRect">
                <a:avLst/>
              </a:prstGeom>
              <a:solidFill>
                <a:srgbClr val="FEF4E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Operational Risk(s)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+mj-lt"/>
                  </a:rPr>
                  <a:t>Bears could attack employees as the car park gates are broken, resulting in injury</a:t>
                </a:r>
                <a:endParaRPr lang="en-DK" sz="105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B3036C-D90A-418B-2885-689F0F93A86D}"/>
                  </a:ext>
                </a:extLst>
              </p:cNvPr>
              <p:cNvSpPr txBox="1"/>
              <p:nvPr/>
            </p:nvSpPr>
            <p:spPr>
              <a:xfrm>
                <a:off x="6463063" y="5387000"/>
                <a:ext cx="207941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latin typeface="+mj-lt"/>
                  </a:rPr>
                  <a:t>“Known Vulnerability Focused”</a:t>
                </a:r>
                <a:endParaRPr lang="en-DK" sz="900" b="1" dirty="0">
                  <a:latin typeface="+mj-lt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E71267-A7F3-F85F-CD18-9B682CEB093E}"/>
                </a:ext>
              </a:extLst>
            </p:cNvPr>
            <p:cNvCxnSpPr>
              <a:cxnSpLocks/>
              <a:stCxn id="16" idx="1"/>
              <a:endCxn id="27" idx="3"/>
            </p:cNvCxnSpPr>
            <p:nvPr/>
          </p:nvCxnSpPr>
          <p:spPr>
            <a:xfrm flipH="1">
              <a:off x="4303082" y="5904613"/>
              <a:ext cx="1581670" cy="3538"/>
            </a:xfrm>
            <a:prstGeom prst="line">
              <a:avLst/>
            </a:prstGeom>
            <a:ln>
              <a:solidFill>
                <a:srgbClr val="FBCA7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29555B-78D8-44AE-695A-73570C980521}"/>
              </a:ext>
            </a:extLst>
          </p:cNvPr>
          <p:cNvCxnSpPr>
            <a:cxnSpLocks/>
          </p:cNvCxnSpPr>
          <p:nvPr/>
        </p:nvCxnSpPr>
        <p:spPr>
          <a:xfrm>
            <a:off x="7610468" y="3351779"/>
            <a:ext cx="0" cy="1569352"/>
          </a:xfrm>
          <a:prstGeom prst="line">
            <a:avLst/>
          </a:prstGeom>
          <a:ln>
            <a:solidFill>
              <a:srgbClr val="FBCA7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A71CD7C-173A-505A-C1FB-9518EE9D59D0}"/>
              </a:ext>
            </a:extLst>
          </p:cNvPr>
          <p:cNvSpPr txBox="1"/>
          <p:nvPr/>
        </p:nvSpPr>
        <p:spPr>
          <a:xfrm>
            <a:off x="9102561" y="2459177"/>
            <a:ext cx="2818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What needs building soon to protect us in the future</a:t>
            </a:r>
            <a:endParaRPr lang="en-DK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6FD2B-C2FC-E098-4D26-166B965F1460}"/>
              </a:ext>
            </a:extLst>
          </p:cNvPr>
          <p:cNvSpPr txBox="1"/>
          <p:nvPr/>
        </p:nvSpPr>
        <p:spPr>
          <a:xfrm>
            <a:off x="9102561" y="5167283"/>
            <a:ext cx="2482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What needs to be fixed right now!</a:t>
            </a:r>
            <a:endParaRPr lang="en-DK" sz="1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AB9760-A0FF-E0C6-7294-D8997EC1A86C}"/>
              </a:ext>
            </a:extLst>
          </p:cNvPr>
          <p:cNvGrpSpPr/>
          <p:nvPr/>
        </p:nvGrpSpPr>
        <p:grpSpPr>
          <a:xfrm>
            <a:off x="839788" y="1576142"/>
            <a:ext cx="3200400" cy="1775637"/>
            <a:chOff x="839788" y="2099930"/>
            <a:chExt cx="3200400" cy="177563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89F91D3-3039-A043-28DE-2CFEF5A598E1}"/>
                </a:ext>
              </a:extLst>
            </p:cNvPr>
            <p:cNvSpPr/>
            <p:nvPr/>
          </p:nvSpPr>
          <p:spPr>
            <a:xfrm>
              <a:off x="839788" y="2099930"/>
              <a:ext cx="3200400" cy="1775637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+mj-lt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1C26E06-9D88-33ED-0F9A-2990299AC81C}"/>
                </a:ext>
              </a:extLst>
            </p:cNvPr>
            <p:cNvSpPr/>
            <p:nvPr/>
          </p:nvSpPr>
          <p:spPr>
            <a:xfrm>
              <a:off x="1009909" y="2517926"/>
              <a:ext cx="2860157" cy="520995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u="sng" dirty="0">
                  <a:solidFill>
                    <a:schemeClr val="tx1"/>
                  </a:solidFill>
                  <a:latin typeface="+mj-lt"/>
                </a:rPr>
                <a:t>Possible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Bears could attack Maersk employees</a:t>
              </a:r>
              <a:endParaRPr lang="en-DK" sz="105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88D5DE6-0AB8-7212-E1A0-D888AB2E4F8C}"/>
                </a:ext>
              </a:extLst>
            </p:cNvPr>
            <p:cNvSpPr/>
            <p:nvPr/>
          </p:nvSpPr>
          <p:spPr>
            <a:xfrm>
              <a:off x="1009909" y="3169389"/>
              <a:ext cx="2860157" cy="520995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u="sng" dirty="0">
                  <a:solidFill>
                    <a:schemeClr val="tx1"/>
                  </a:solidFill>
                  <a:latin typeface="+mj-lt"/>
                </a:rPr>
                <a:t>Probable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Bears have attacked office workers in some European countries</a:t>
              </a:r>
              <a:endParaRPr lang="en-DK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7FDBF8-B344-C01B-1E3E-3F34A507C544}"/>
                </a:ext>
              </a:extLst>
            </p:cNvPr>
            <p:cNvSpPr txBox="1"/>
            <p:nvPr/>
          </p:nvSpPr>
          <p:spPr>
            <a:xfrm>
              <a:off x="1763713" y="2168598"/>
              <a:ext cx="22764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+mj-lt"/>
                </a:rPr>
                <a:t>Foresight: Radar</a:t>
              </a:r>
              <a:endParaRPr lang="en-DK" sz="1050" b="1">
                <a:latin typeface="+mj-lt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79B464-8CF6-639A-7244-AE746E522EEC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4040188" y="2848634"/>
            <a:ext cx="1742632" cy="0"/>
          </a:xfrm>
          <a:prstGeom prst="line">
            <a:avLst/>
          </a:prstGeom>
          <a:ln>
            <a:solidFill>
              <a:srgbClr val="FBCA7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E5E96A7-7D4B-333E-AD8F-4B04A97C86B4}"/>
              </a:ext>
            </a:extLst>
          </p:cNvPr>
          <p:cNvGrpSpPr/>
          <p:nvPr/>
        </p:nvGrpSpPr>
        <p:grpSpPr>
          <a:xfrm>
            <a:off x="2901950" y="3617189"/>
            <a:ext cx="4021166" cy="970440"/>
            <a:chOff x="2435800" y="3626266"/>
            <a:chExt cx="4021166" cy="97044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6B2B3BD-D17F-4C79-F5BA-2115E79D9284}"/>
                </a:ext>
              </a:extLst>
            </p:cNvPr>
            <p:cNvSpPr/>
            <p:nvPr/>
          </p:nvSpPr>
          <p:spPr>
            <a:xfrm>
              <a:off x="2435800" y="3626266"/>
              <a:ext cx="4021166" cy="970440"/>
            </a:xfrm>
            <a:prstGeom prst="roundRect">
              <a:avLst/>
            </a:prstGeom>
            <a:solidFill>
              <a:srgbClr val="69C9E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Risk Scenarios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Employees attacked by bears whilst commuting to/from office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Employees attacked by bears whilst taking breaks/getting lunch</a:t>
              </a:r>
              <a:endParaRPr lang="en-DK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E92C3D-6A4F-CC82-9174-60606A44A097}"/>
                </a:ext>
              </a:extLst>
            </p:cNvPr>
            <p:cNvSpPr txBox="1"/>
            <p:nvPr/>
          </p:nvSpPr>
          <p:spPr>
            <a:xfrm>
              <a:off x="6019026" y="3679338"/>
              <a:ext cx="4379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70C0"/>
                  </a:solidFill>
                  <a:latin typeface="+mj-lt"/>
                </a:rPr>
                <a:t>FAIR</a:t>
              </a:r>
              <a:endParaRPr lang="en-DK" sz="800" b="1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795265-1D59-7847-A308-503295499715}"/>
              </a:ext>
            </a:extLst>
          </p:cNvPr>
          <p:cNvGrpSpPr/>
          <p:nvPr/>
        </p:nvGrpSpPr>
        <p:grpSpPr>
          <a:xfrm>
            <a:off x="5782820" y="1573387"/>
            <a:ext cx="3229243" cy="1760468"/>
            <a:chOff x="5030788" y="2154640"/>
            <a:chExt cx="3229243" cy="176046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EF9FB1-7AEA-87A0-9E0C-D65E301D236A}"/>
                </a:ext>
              </a:extLst>
            </p:cNvPr>
            <p:cNvSpPr/>
            <p:nvPr/>
          </p:nvSpPr>
          <p:spPr>
            <a:xfrm>
              <a:off x="5030788" y="2944666"/>
              <a:ext cx="3200399" cy="970442"/>
            </a:xfrm>
            <a:prstGeom prst="roundRect">
              <a:avLst/>
            </a:prstGeom>
            <a:solidFill>
              <a:srgbClr val="69C9E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Business Risks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Risk to Maersk from bears attacking employees</a:t>
              </a:r>
              <a:endParaRPr lang="en-DK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8D2D16-1589-B225-C0FA-ED56CD11A0DE}"/>
                </a:ext>
              </a:extLst>
            </p:cNvPr>
            <p:cNvSpPr txBox="1"/>
            <p:nvPr/>
          </p:nvSpPr>
          <p:spPr>
            <a:xfrm>
              <a:off x="5980894" y="2962590"/>
              <a:ext cx="12971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latin typeface="+mj-lt"/>
                </a:rPr>
                <a:t>“Forward looking”</a:t>
              </a:r>
              <a:endParaRPr lang="en-DK" sz="900" b="1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070304-B53F-6FA8-9F80-D4C11BFD9FF8}"/>
                </a:ext>
              </a:extLst>
            </p:cNvPr>
            <p:cNvSpPr txBox="1"/>
            <p:nvPr/>
          </p:nvSpPr>
          <p:spPr>
            <a:xfrm>
              <a:off x="7822091" y="2987748"/>
              <a:ext cx="4379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70C0"/>
                  </a:solidFill>
                  <a:latin typeface="+mj-lt"/>
                </a:rPr>
                <a:t>FAIR</a:t>
              </a:r>
              <a:endParaRPr lang="en-DK" sz="8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F5E16DD-7D3A-583B-D159-7D190C3A964C}"/>
                </a:ext>
              </a:extLst>
            </p:cNvPr>
            <p:cNvSpPr/>
            <p:nvPr/>
          </p:nvSpPr>
          <p:spPr>
            <a:xfrm>
              <a:off x="5039163" y="2154640"/>
              <a:ext cx="3192024" cy="618642"/>
            </a:xfrm>
            <a:prstGeom prst="roundRect">
              <a:avLst/>
            </a:prstGeom>
            <a:solidFill>
              <a:srgbClr val="C5D7E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+mj-lt"/>
                </a:rPr>
                <a:t>Enterprise Risks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Risk to Employee Safety</a:t>
              </a:r>
              <a:endParaRPr lang="en-DK" sz="105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27846DD-DE43-F606-26DB-C9E36513DA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988" y="2773282"/>
              <a:ext cx="4187" cy="171384"/>
            </a:xfrm>
            <a:prstGeom prst="line">
              <a:avLst/>
            </a:prstGeom>
            <a:ln>
              <a:solidFill>
                <a:srgbClr val="FBCA7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EF83777-5AED-3951-F744-6559F574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22519" cy="972217"/>
          </a:xfrm>
        </p:spPr>
        <p:txBody>
          <a:bodyPr/>
          <a:lstStyle/>
          <a:p>
            <a:r>
              <a:rPr lang="en-US" dirty="0"/>
              <a:t>Multiple Cyber Risk Lenses…</a:t>
            </a:r>
            <a:endParaRPr lang="en-DK" dirty="0"/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A17E5E08-8170-4478-6A54-3486F2033D3C}"/>
              </a:ext>
            </a:extLst>
          </p:cNvPr>
          <p:cNvCxnSpPr>
            <a:cxnSpLocks/>
            <a:stCxn id="39" idx="1"/>
            <a:endCxn id="29" idx="2"/>
          </p:cNvCxnSpPr>
          <p:nvPr/>
        </p:nvCxnSpPr>
        <p:spPr>
          <a:xfrm rot="10800000">
            <a:off x="2439988" y="3351779"/>
            <a:ext cx="461962" cy="750630"/>
          </a:xfrm>
          <a:prstGeom prst="bentConnector2">
            <a:avLst/>
          </a:prstGeom>
          <a:ln>
            <a:solidFill>
              <a:srgbClr val="FBCA7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4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2019-10-Vigo 394">
            <a:extLst>
              <a:ext uri="{FF2B5EF4-FFF2-40B4-BE49-F238E27FC236}">
                <a16:creationId xmlns:a16="http://schemas.microsoft.com/office/drawing/2014/main" id="{601FAC9A-32C2-37F5-A147-CDC9D0EB4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2F056-51EC-747E-8301-1333F35C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19" y="1332688"/>
            <a:ext cx="10515600" cy="1325563"/>
          </a:xfrm>
        </p:spPr>
        <p:txBody>
          <a:bodyPr>
            <a:noAutofit/>
          </a:bodyPr>
          <a:lstStyle/>
          <a:p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Case Study</a:t>
            </a:r>
            <a:endParaRPr lang="en-DK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FAF49-AA1A-ECEF-AF2B-EAB5659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9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DD91-C5DA-47AD-586A-B34DE284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Governance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0987-9F49-21F0-6F8B-DDF61923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A3EEAE-1941-4C90-C9A1-8F79635E59FF}"/>
              </a:ext>
            </a:extLst>
          </p:cNvPr>
          <p:cNvGrpSpPr/>
          <p:nvPr/>
        </p:nvGrpSpPr>
        <p:grpSpPr>
          <a:xfrm>
            <a:off x="1923641" y="3301457"/>
            <a:ext cx="960190" cy="564963"/>
            <a:chOff x="8417806" y="2062743"/>
            <a:chExt cx="775271" cy="501272"/>
          </a:xfrm>
        </p:grpSpPr>
        <p:sp>
          <p:nvSpPr>
            <p:cNvPr id="16" name="AutoShape 13">
              <a:extLst>
                <a:ext uri="{FF2B5EF4-FFF2-40B4-BE49-F238E27FC236}">
                  <a16:creationId xmlns:a16="http://schemas.microsoft.com/office/drawing/2014/main" id="{AB41EC71-0D0E-D3AC-7DD4-97BDDF5D22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417806" y="2071239"/>
              <a:ext cx="773147" cy="49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DD9D7E3-F0FF-2F7F-5009-2C03AC3C6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806" y="2071239"/>
              <a:ext cx="501271" cy="290993"/>
            </a:xfrm>
            <a:custGeom>
              <a:avLst/>
              <a:gdLst>
                <a:gd name="T0" fmla="*/ 222 w 299"/>
                <a:gd name="T1" fmla="*/ 40 h 173"/>
                <a:gd name="T2" fmla="*/ 218 w 299"/>
                <a:gd name="T3" fmla="*/ 40 h 173"/>
                <a:gd name="T4" fmla="*/ 216 w 299"/>
                <a:gd name="T5" fmla="*/ 40 h 173"/>
                <a:gd name="T6" fmla="*/ 209 w 299"/>
                <a:gd name="T7" fmla="*/ 39 h 173"/>
                <a:gd name="T8" fmla="*/ 205 w 299"/>
                <a:gd name="T9" fmla="*/ 38 h 173"/>
                <a:gd name="T10" fmla="*/ 199 w 299"/>
                <a:gd name="T11" fmla="*/ 35 h 173"/>
                <a:gd name="T12" fmla="*/ 196 w 299"/>
                <a:gd name="T13" fmla="*/ 33 h 173"/>
                <a:gd name="T14" fmla="*/ 189 w 299"/>
                <a:gd name="T15" fmla="*/ 27 h 173"/>
                <a:gd name="T16" fmla="*/ 185 w 299"/>
                <a:gd name="T17" fmla="*/ 24 h 173"/>
                <a:gd name="T18" fmla="*/ 182 w 299"/>
                <a:gd name="T19" fmla="*/ 22 h 173"/>
                <a:gd name="T20" fmla="*/ 176 w 299"/>
                <a:gd name="T21" fmla="*/ 17 h 173"/>
                <a:gd name="T22" fmla="*/ 170 w 299"/>
                <a:gd name="T23" fmla="*/ 13 h 173"/>
                <a:gd name="T24" fmla="*/ 165 w 299"/>
                <a:gd name="T25" fmla="*/ 10 h 173"/>
                <a:gd name="T26" fmla="*/ 160 w 299"/>
                <a:gd name="T27" fmla="*/ 7 h 173"/>
                <a:gd name="T28" fmla="*/ 152 w 299"/>
                <a:gd name="T29" fmla="*/ 3 h 173"/>
                <a:gd name="T30" fmla="*/ 147 w 299"/>
                <a:gd name="T31" fmla="*/ 2 h 173"/>
                <a:gd name="T32" fmla="*/ 141 w 299"/>
                <a:gd name="T33" fmla="*/ 0 h 173"/>
                <a:gd name="T34" fmla="*/ 135 w 299"/>
                <a:gd name="T35" fmla="*/ 0 h 173"/>
                <a:gd name="T36" fmla="*/ 128 w 299"/>
                <a:gd name="T37" fmla="*/ 0 h 173"/>
                <a:gd name="T38" fmla="*/ 123 w 299"/>
                <a:gd name="T39" fmla="*/ 0 h 173"/>
                <a:gd name="T40" fmla="*/ 117 w 299"/>
                <a:gd name="T41" fmla="*/ 1 h 173"/>
                <a:gd name="T42" fmla="*/ 111 w 299"/>
                <a:gd name="T43" fmla="*/ 2 h 173"/>
                <a:gd name="T44" fmla="*/ 104 w 299"/>
                <a:gd name="T45" fmla="*/ 5 h 173"/>
                <a:gd name="T46" fmla="*/ 98 w 299"/>
                <a:gd name="T47" fmla="*/ 8 h 173"/>
                <a:gd name="T48" fmla="*/ 91 w 299"/>
                <a:gd name="T49" fmla="*/ 12 h 173"/>
                <a:gd name="T50" fmla="*/ 7 w 299"/>
                <a:gd name="T51" fmla="*/ 66 h 173"/>
                <a:gd name="T52" fmla="*/ 4 w 299"/>
                <a:gd name="T53" fmla="*/ 69 h 173"/>
                <a:gd name="T54" fmla="*/ 2 w 299"/>
                <a:gd name="T55" fmla="*/ 73 h 173"/>
                <a:gd name="T56" fmla="*/ 1 w 299"/>
                <a:gd name="T57" fmla="*/ 77 h 173"/>
                <a:gd name="T58" fmla="*/ 0 w 299"/>
                <a:gd name="T59" fmla="*/ 81 h 173"/>
                <a:gd name="T60" fmla="*/ 0 w 299"/>
                <a:gd name="T61" fmla="*/ 85 h 173"/>
                <a:gd name="T62" fmla="*/ 2 w 299"/>
                <a:gd name="T63" fmla="*/ 89 h 173"/>
                <a:gd name="T64" fmla="*/ 3 w 299"/>
                <a:gd name="T65" fmla="*/ 92 h 173"/>
                <a:gd name="T66" fmla="*/ 7 w 299"/>
                <a:gd name="T67" fmla="*/ 97 h 173"/>
                <a:gd name="T68" fmla="*/ 10 w 299"/>
                <a:gd name="T69" fmla="*/ 99 h 173"/>
                <a:gd name="T70" fmla="*/ 15 w 299"/>
                <a:gd name="T71" fmla="*/ 101 h 173"/>
                <a:gd name="T72" fmla="*/ 18 w 299"/>
                <a:gd name="T73" fmla="*/ 102 h 173"/>
                <a:gd name="T74" fmla="*/ 22 w 299"/>
                <a:gd name="T75" fmla="*/ 102 h 173"/>
                <a:gd name="T76" fmla="*/ 28 w 299"/>
                <a:gd name="T77" fmla="*/ 102 h 173"/>
                <a:gd name="T78" fmla="*/ 32 w 299"/>
                <a:gd name="T79" fmla="*/ 101 h 173"/>
                <a:gd name="T80" fmla="*/ 38 w 299"/>
                <a:gd name="T81" fmla="*/ 98 h 173"/>
                <a:gd name="T82" fmla="*/ 101 w 299"/>
                <a:gd name="T83" fmla="*/ 67 h 173"/>
                <a:gd name="T84" fmla="*/ 104 w 299"/>
                <a:gd name="T85" fmla="*/ 66 h 173"/>
                <a:gd name="T86" fmla="*/ 107 w 299"/>
                <a:gd name="T87" fmla="*/ 66 h 173"/>
                <a:gd name="T88" fmla="*/ 109 w 299"/>
                <a:gd name="T89" fmla="*/ 66 h 173"/>
                <a:gd name="T90" fmla="*/ 113 w 299"/>
                <a:gd name="T91" fmla="*/ 66 h 173"/>
                <a:gd name="T92" fmla="*/ 115 w 299"/>
                <a:gd name="T93" fmla="*/ 68 h 173"/>
                <a:gd name="T94" fmla="*/ 118 w 299"/>
                <a:gd name="T95" fmla="*/ 70 h 173"/>
                <a:gd name="T96" fmla="*/ 121 w 299"/>
                <a:gd name="T97" fmla="*/ 71 h 173"/>
                <a:gd name="T98" fmla="*/ 124 w 299"/>
                <a:gd name="T99" fmla="*/ 74 h 173"/>
                <a:gd name="T100" fmla="*/ 181 w 299"/>
                <a:gd name="T101" fmla="*/ 13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9" h="173">
                  <a:moveTo>
                    <a:pt x="226" y="39"/>
                  </a:moveTo>
                  <a:cubicBezTo>
                    <a:pt x="225" y="39"/>
                    <a:pt x="225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3" y="39"/>
                    <a:pt x="223" y="39"/>
                  </a:cubicBezTo>
                  <a:cubicBezTo>
                    <a:pt x="223" y="39"/>
                    <a:pt x="223" y="40"/>
                    <a:pt x="222" y="40"/>
                  </a:cubicBezTo>
                  <a:cubicBezTo>
                    <a:pt x="222" y="40"/>
                    <a:pt x="222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0" y="40"/>
                    <a:pt x="220" y="40"/>
                    <a:pt x="219" y="40"/>
                  </a:cubicBezTo>
                  <a:cubicBezTo>
                    <a:pt x="219" y="40"/>
                    <a:pt x="219" y="40"/>
                    <a:pt x="219" y="40"/>
                  </a:cubicBezTo>
                  <a:cubicBezTo>
                    <a:pt x="219" y="40"/>
                    <a:pt x="218" y="40"/>
                    <a:pt x="218" y="40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6" y="40"/>
                    <a:pt x="216" y="40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5" y="40"/>
                    <a:pt x="214" y="40"/>
                    <a:pt x="214" y="40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3" y="40"/>
                    <a:pt x="212" y="40"/>
                    <a:pt x="212" y="40"/>
                  </a:cubicBezTo>
                  <a:cubicBezTo>
                    <a:pt x="212" y="40"/>
                    <a:pt x="211" y="40"/>
                    <a:pt x="211" y="40"/>
                  </a:cubicBezTo>
                  <a:cubicBezTo>
                    <a:pt x="211" y="40"/>
                    <a:pt x="210" y="40"/>
                    <a:pt x="209" y="3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09" y="39"/>
                    <a:pt x="208" y="39"/>
                    <a:pt x="207" y="39"/>
                  </a:cubicBezTo>
                  <a:cubicBezTo>
                    <a:pt x="207" y="39"/>
                    <a:pt x="207" y="39"/>
                    <a:pt x="207" y="39"/>
                  </a:cubicBezTo>
                  <a:cubicBezTo>
                    <a:pt x="206" y="39"/>
                    <a:pt x="206" y="38"/>
                    <a:pt x="205" y="38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204" y="38"/>
                    <a:pt x="204" y="38"/>
                    <a:pt x="203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7"/>
                    <a:pt x="202" y="37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0" y="36"/>
                    <a:pt x="199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9" y="35"/>
                    <a:pt x="198" y="34"/>
                    <a:pt x="198" y="34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5" y="32"/>
                    <a:pt x="193" y="31"/>
                    <a:pt x="192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30"/>
                    <a:pt x="191" y="29"/>
                    <a:pt x="191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0" y="28"/>
                    <a:pt x="189" y="28"/>
                    <a:pt x="189" y="27"/>
                  </a:cubicBezTo>
                  <a:cubicBezTo>
                    <a:pt x="188" y="27"/>
                    <a:pt x="188" y="27"/>
                    <a:pt x="187" y="26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6"/>
                    <a:pt x="186" y="25"/>
                    <a:pt x="185" y="25"/>
                  </a:cubicBezTo>
                  <a:cubicBezTo>
                    <a:pt x="185" y="25"/>
                    <a:pt x="185" y="24"/>
                    <a:pt x="185" y="24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84" y="24"/>
                    <a:pt x="184" y="23"/>
                    <a:pt x="184" y="23"/>
                  </a:cubicBezTo>
                  <a:cubicBezTo>
                    <a:pt x="184" y="23"/>
                    <a:pt x="183" y="23"/>
                    <a:pt x="183" y="23"/>
                  </a:cubicBezTo>
                  <a:cubicBezTo>
                    <a:pt x="183" y="23"/>
                    <a:pt x="183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1" y="21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79" y="20"/>
                    <a:pt x="178" y="19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6" y="17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75" y="17"/>
                    <a:pt x="174" y="16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2" y="14"/>
                    <a:pt x="171" y="14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8" y="12"/>
                    <a:pt x="168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6" y="10"/>
                    <a:pt x="165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9"/>
                    <a:pt x="163" y="9"/>
                    <a:pt x="162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1" y="7"/>
                    <a:pt x="160" y="7"/>
                    <a:pt x="160" y="7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59" y="7"/>
                    <a:pt x="159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6"/>
                    <a:pt x="157" y="5"/>
                    <a:pt x="156" y="5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5" y="4"/>
                    <a:pt x="153" y="4"/>
                    <a:pt x="152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9" y="2"/>
                    <a:pt x="148" y="2"/>
                    <a:pt x="147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6" y="2"/>
                    <a:pt x="146" y="2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4" y="1"/>
                    <a:pt x="143" y="1"/>
                    <a:pt x="143" y="1"/>
                  </a:cubicBezTo>
                  <a:cubicBezTo>
                    <a:pt x="143" y="1"/>
                    <a:pt x="143" y="1"/>
                    <a:pt x="142" y="1"/>
                  </a:cubicBezTo>
                  <a:cubicBezTo>
                    <a:pt x="142" y="1"/>
                    <a:pt x="141" y="1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0"/>
                    <a:pt x="139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0"/>
                    <a:pt x="136" y="0"/>
                    <a:pt x="136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2" y="0"/>
                    <a:pt x="131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9" y="0"/>
                    <a:pt x="129" y="0"/>
                    <a:pt x="128" y="0"/>
                  </a:cubicBezTo>
                  <a:cubicBezTo>
                    <a:pt x="128" y="0"/>
                    <a:pt x="128" y="0"/>
                    <a:pt x="127" y="0"/>
                  </a:cubicBezTo>
                  <a:cubicBezTo>
                    <a:pt x="127" y="0"/>
                    <a:pt x="127" y="0"/>
                    <a:pt x="126" y="0"/>
                  </a:cubicBezTo>
                  <a:cubicBezTo>
                    <a:pt x="126" y="0"/>
                    <a:pt x="126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  <a:cubicBezTo>
                    <a:pt x="124" y="0"/>
                    <a:pt x="123" y="0"/>
                    <a:pt x="123" y="0"/>
                  </a:cubicBezTo>
                  <a:cubicBezTo>
                    <a:pt x="123" y="0"/>
                    <a:pt x="122" y="0"/>
                    <a:pt x="12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0" y="0"/>
                    <a:pt x="120" y="0"/>
                    <a:pt x="119" y="1"/>
                  </a:cubicBezTo>
                  <a:cubicBezTo>
                    <a:pt x="119" y="1"/>
                    <a:pt x="118" y="1"/>
                    <a:pt x="118" y="1"/>
                  </a:cubicBezTo>
                  <a:cubicBezTo>
                    <a:pt x="118" y="1"/>
                    <a:pt x="117" y="1"/>
                    <a:pt x="117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1"/>
                    <a:pt x="114" y="2"/>
                  </a:cubicBezTo>
                  <a:cubicBezTo>
                    <a:pt x="114" y="2"/>
                    <a:pt x="114" y="2"/>
                    <a:pt x="113" y="2"/>
                  </a:cubicBezTo>
                  <a:cubicBezTo>
                    <a:pt x="113" y="2"/>
                    <a:pt x="113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3"/>
                    <a:pt x="110" y="3"/>
                    <a:pt x="110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8" y="3"/>
                    <a:pt x="108" y="4"/>
                    <a:pt x="107" y="4"/>
                  </a:cubicBezTo>
                  <a:cubicBezTo>
                    <a:pt x="107" y="4"/>
                    <a:pt x="107" y="4"/>
                    <a:pt x="106" y="4"/>
                  </a:cubicBezTo>
                  <a:cubicBezTo>
                    <a:pt x="106" y="4"/>
                    <a:pt x="105" y="5"/>
                    <a:pt x="104" y="5"/>
                  </a:cubicBezTo>
                  <a:cubicBezTo>
                    <a:pt x="104" y="5"/>
                    <a:pt x="104" y="5"/>
                    <a:pt x="103" y="5"/>
                  </a:cubicBezTo>
                  <a:cubicBezTo>
                    <a:pt x="103" y="5"/>
                    <a:pt x="102" y="6"/>
                    <a:pt x="102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99" y="7"/>
                  </a:cubicBezTo>
                  <a:cubicBezTo>
                    <a:pt x="99" y="7"/>
                    <a:pt x="99" y="7"/>
                    <a:pt x="98" y="8"/>
                  </a:cubicBezTo>
                  <a:cubicBezTo>
                    <a:pt x="98" y="8"/>
                    <a:pt x="97" y="8"/>
                    <a:pt x="9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9"/>
                    <a:pt x="95" y="10"/>
                    <a:pt x="94" y="10"/>
                  </a:cubicBezTo>
                  <a:cubicBezTo>
                    <a:pt x="94" y="10"/>
                    <a:pt x="93" y="10"/>
                    <a:pt x="93" y="10"/>
                  </a:cubicBezTo>
                  <a:cubicBezTo>
                    <a:pt x="92" y="11"/>
                    <a:pt x="92" y="11"/>
                    <a:pt x="91" y="12"/>
                  </a:cubicBezTo>
                  <a:cubicBezTo>
                    <a:pt x="87" y="14"/>
                    <a:pt x="83" y="17"/>
                    <a:pt x="79" y="19"/>
                  </a:cubicBezTo>
                  <a:cubicBezTo>
                    <a:pt x="44" y="41"/>
                    <a:pt x="25" y="53"/>
                    <a:pt x="9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7"/>
                    <a:pt x="6" y="67"/>
                  </a:cubicBezTo>
                  <a:cubicBezTo>
                    <a:pt x="6" y="67"/>
                    <a:pt x="6" y="67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3" y="70"/>
                    <a:pt x="3" y="70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3"/>
                    <a:pt x="2" y="73"/>
                  </a:cubicBezTo>
                  <a:cubicBezTo>
                    <a:pt x="2" y="73"/>
                    <a:pt x="2" y="74"/>
                    <a:pt x="2" y="74"/>
                  </a:cubicBezTo>
                  <a:cubicBezTo>
                    <a:pt x="1" y="74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1"/>
                    <a:pt x="2" y="91"/>
                  </a:cubicBezTo>
                  <a:cubicBezTo>
                    <a:pt x="2" y="91"/>
                    <a:pt x="3" y="91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4" y="93"/>
                    <a:pt x="4" y="94"/>
                    <a:pt x="5" y="94"/>
                  </a:cubicBezTo>
                  <a:cubicBezTo>
                    <a:pt x="5" y="94"/>
                    <a:pt x="5" y="95"/>
                    <a:pt x="5" y="95"/>
                  </a:cubicBezTo>
                  <a:cubicBezTo>
                    <a:pt x="5" y="95"/>
                    <a:pt x="6" y="95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96"/>
                    <a:pt x="7" y="96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8" y="97"/>
                    <a:pt x="8" y="97"/>
                    <a:pt x="8" y="98"/>
                  </a:cubicBezTo>
                  <a:cubicBezTo>
                    <a:pt x="8" y="98"/>
                    <a:pt x="9" y="98"/>
                    <a:pt x="9" y="98"/>
                  </a:cubicBezTo>
                  <a:cubicBezTo>
                    <a:pt x="9" y="98"/>
                    <a:pt x="9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1" y="99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2" y="100"/>
                    <a:pt x="12" y="100"/>
                    <a:pt x="13" y="100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4" y="101"/>
                    <a:pt x="14" y="101"/>
                    <a:pt x="15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2"/>
                  </a:cubicBezTo>
                  <a:cubicBezTo>
                    <a:pt x="17" y="102"/>
                    <a:pt x="18" y="102"/>
                    <a:pt x="18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9" y="102"/>
                    <a:pt x="20" y="102"/>
                    <a:pt x="2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102"/>
                    <a:pt x="21" y="102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2"/>
                    <a:pt x="23" y="102"/>
                    <a:pt x="24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5" y="102"/>
                    <a:pt x="25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7" y="102"/>
                    <a:pt x="27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102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1" y="101"/>
                    <a:pt x="31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0"/>
                    <a:pt x="33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99"/>
                    <a:pt x="37" y="99"/>
                    <a:pt x="38" y="98"/>
                  </a:cubicBezTo>
                  <a:cubicBezTo>
                    <a:pt x="75" y="81"/>
                    <a:pt x="86" y="74"/>
                    <a:pt x="99" y="68"/>
                  </a:cubicBezTo>
                  <a:cubicBezTo>
                    <a:pt x="99" y="68"/>
                    <a:pt x="99" y="68"/>
                    <a:pt x="100" y="67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7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6"/>
                    <a:pt x="102" y="66"/>
                    <a:pt x="103" y="6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3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9" y="66"/>
                    <a:pt x="109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1" y="66"/>
                    <a:pt x="111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13" y="66"/>
                    <a:pt x="113" y="66"/>
                    <a:pt x="113" y="67"/>
                  </a:cubicBezTo>
                  <a:cubicBezTo>
                    <a:pt x="113" y="67"/>
                    <a:pt x="114" y="67"/>
                    <a:pt x="114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4" y="67"/>
                    <a:pt x="115" y="67"/>
                    <a:pt x="115" y="67"/>
                  </a:cubicBezTo>
                  <a:cubicBezTo>
                    <a:pt x="115" y="67"/>
                    <a:pt x="115" y="68"/>
                    <a:pt x="115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7" y="68"/>
                    <a:pt x="117" y="69"/>
                    <a:pt x="117" y="69"/>
                  </a:cubicBezTo>
                  <a:cubicBezTo>
                    <a:pt x="117" y="69"/>
                    <a:pt x="117" y="69"/>
                    <a:pt x="118" y="69"/>
                  </a:cubicBezTo>
                  <a:cubicBezTo>
                    <a:pt x="118" y="69"/>
                    <a:pt x="118" y="69"/>
                    <a:pt x="118" y="70"/>
                  </a:cubicBezTo>
                  <a:cubicBezTo>
                    <a:pt x="118" y="70"/>
                    <a:pt x="118" y="70"/>
                    <a:pt x="119" y="70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0" y="70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72"/>
                    <a:pt x="121" y="72"/>
                    <a:pt x="122" y="72"/>
                  </a:cubicBezTo>
                  <a:cubicBezTo>
                    <a:pt x="122" y="72"/>
                    <a:pt x="122" y="72"/>
                    <a:pt x="122" y="73"/>
                  </a:cubicBezTo>
                  <a:cubicBezTo>
                    <a:pt x="122" y="73"/>
                    <a:pt x="122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4"/>
                    <a:pt x="123" y="74"/>
                    <a:pt x="124" y="74"/>
                  </a:cubicBezTo>
                  <a:cubicBezTo>
                    <a:pt x="124" y="74"/>
                    <a:pt x="124" y="74"/>
                    <a:pt x="124" y="75"/>
                  </a:cubicBezTo>
                  <a:cubicBezTo>
                    <a:pt x="124" y="75"/>
                    <a:pt x="124" y="75"/>
                    <a:pt x="125" y="75"/>
                  </a:cubicBezTo>
                  <a:cubicBezTo>
                    <a:pt x="125" y="75"/>
                    <a:pt x="125" y="76"/>
                    <a:pt x="125" y="76"/>
                  </a:cubicBezTo>
                  <a:cubicBezTo>
                    <a:pt x="125" y="76"/>
                    <a:pt x="126" y="76"/>
                    <a:pt x="126" y="77"/>
                  </a:cubicBezTo>
                  <a:cubicBezTo>
                    <a:pt x="131" y="82"/>
                    <a:pt x="157" y="108"/>
                    <a:pt x="181" y="132"/>
                  </a:cubicBezTo>
                  <a:cubicBezTo>
                    <a:pt x="202" y="153"/>
                    <a:pt x="222" y="173"/>
                    <a:pt x="222" y="173"/>
                  </a:cubicBezTo>
                  <a:cubicBezTo>
                    <a:pt x="299" y="153"/>
                    <a:pt x="299" y="153"/>
                    <a:pt x="299" y="15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45" y="32"/>
                    <a:pt x="226" y="39"/>
                  </a:cubicBez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 dirty="0">
                <a:latin typeface="+mj-lt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0D18377-19B8-7933-CBA4-D4D84F8D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806" y="2062743"/>
              <a:ext cx="635085" cy="490652"/>
            </a:xfrm>
            <a:custGeom>
              <a:avLst/>
              <a:gdLst>
                <a:gd name="T0" fmla="*/ 373 w 379"/>
                <a:gd name="T1" fmla="*/ 190 h 293"/>
                <a:gd name="T2" fmla="*/ 373 w 379"/>
                <a:gd name="T3" fmla="*/ 190 h 293"/>
                <a:gd name="T4" fmla="*/ 277 w 379"/>
                <a:gd name="T5" fmla="*/ 94 h 293"/>
                <a:gd name="T6" fmla="*/ 271 w 379"/>
                <a:gd name="T7" fmla="*/ 89 h 293"/>
                <a:gd name="T8" fmla="*/ 271 w 379"/>
                <a:gd name="T9" fmla="*/ 89 h 293"/>
                <a:gd name="T10" fmla="*/ 259 w 379"/>
                <a:gd name="T11" fmla="*/ 95 h 293"/>
                <a:gd name="T12" fmla="*/ 210 w 379"/>
                <a:gd name="T13" fmla="*/ 119 h 293"/>
                <a:gd name="T14" fmla="*/ 186 w 379"/>
                <a:gd name="T15" fmla="*/ 125 h 293"/>
                <a:gd name="T16" fmla="*/ 162 w 379"/>
                <a:gd name="T17" fmla="*/ 117 h 293"/>
                <a:gd name="T18" fmla="*/ 148 w 379"/>
                <a:gd name="T19" fmla="*/ 97 h 293"/>
                <a:gd name="T20" fmla="*/ 163 w 379"/>
                <a:gd name="T21" fmla="*/ 54 h 293"/>
                <a:gd name="T22" fmla="*/ 226 w 379"/>
                <a:gd name="T23" fmla="*/ 14 h 293"/>
                <a:gd name="T24" fmla="*/ 136 w 379"/>
                <a:gd name="T25" fmla="*/ 25 h 293"/>
                <a:gd name="T26" fmla="*/ 75 w 379"/>
                <a:gd name="T27" fmla="*/ 44 h 293"/>
                <a:gd name="T28" fmla="*/ 1 w 379"/>
                <a:gd name="T29" fmla="*/ 18 h 293"/>
                <a:gd name="T30" fmla="*/ 0 w 379"/>
                <a:gd name="T31" fmla="*/ 158 h 293"/>
                <a:gd name="T32" fmla="*/ 56 w 379"/>
                <a:gd name="T33" fmla="*/ 175 h 293"/>
                <a:gd name="T34" fmla="*/ 64 w 379"/>
                <a:gd name="T35" fmla="*/ 162 h 293"/>
                <a:gd name="T36" fmla="*/ 73 w 379"/>
                <a:gd name="T37" fmla="*/ 154 h 293"/>
                <a:gd name="T38" fmla="*/ 101 w 379"/>
                <a:gd name="T39" fmla="*/ 142 h 293"/>
                <a:gd name="T40" fmla="*/ 129 w 379"/>
                <a:gd name="T41" fmla="*/ 154 h 293"/>
                <a:gd name="T42" fmla="*/ 139 w 379"/>
                <a:gd name="T43" fmla="*/ 172 h 293"/>
                <a:gd name="T44" fmla="*/ 158 w 379"/>
                <a:gd name="T45" fmla="*/ 182 h 293"/>
                <a:gd name="T46" fmla="*/ 167 w 379"/>
                <a:gd name="T47" fmla="*/ 196 h 293"/>
                <a:gd name="T48" fmla="*/ 168 w 379"/>
                <a:gd name="T49" fmla="*/ 201 h 293"/>
                <a:gd name="T50" fmla="*/ 187 w 379"/>
                <a:gd name="T51" fmla="*/ 211 h 293"/>
                <a:gd name="T52" fmla="*/ 197 w 379"/>
                <a:gd name="T53" fmla="*/ 230 h 293"/>
                <a:gd name="T54" fmla="*/ 215 w 379"/>
                <a:gd name="T55" fmla="*/ 240 h 293"/>
                <a:gd name="T56" fmla="*/ 226 w 379"/>
                <a:gd name="T57" fmla="*/ 259 h 293"/>
                <a:gd name="T58" fmla="*/ 227 w 379"/>
                <a:gd name="T59" fmla="*/ 268 h 293"/>
                <a:gd name="T60" fmla="*/ 226 w 379"/>
                <a:gd name="T61" fmla="*/ 278 h 293"/>
                <a:gd name="T62" fmla="*/ 234 w 379"/>
                <a:gd name="T63" fmla="*/ 286 h 293"/>
                <a:gd name="T64" fmla="*/ 258 w 379"/>
                <a:gd name="T65" fmla="*/ 286 h 293"/>
                <a:gd name="T66" fmla="*/ 258 w 379"/>
                <a:gd name="T67" fmla="*/ 262 h 293"/>
                <a:gd name="T68" fmla="*/ 258 w 379"/>
                <a:gd name="T69" fmla="*/ 262 h 293"/>
                <a:gd name="T70" fmla="*/ 248 w 379"/>
                <a:gd name="T71" fmla="*/ 252 h 293"/>
                <a:gd name="T72" fmla="*/ 248 w 379"/>
                <a:gd name="T73" fmla="*/ 245 h 293"/>
                <a:gd name="T74" fmla="*/ 254 w 379"/>
                <a:gd name="T75" fmla="*/ 245 h 293"/>
                <a:gd name="T76" fmla="*/ 266 w 379"/>
                <a:gd name="T77" fmla="*/ 257 h 293"/>
                <a:gd name="T78" fmla="*/ 266 w 379"/>
                <a:gd name="T79" fmla="*/ 257 h 293"/>
                <a:gd name="T80" fmla="*/ 272 w 379"/>
                <a:gd name="T81" fmla="*/ 262 h 293"/>
                <a:gd name="T82" fmla="*/ 296 w 379"/>
                <a:gd name="T83" fmla="*/ 262 h 293"/>
                <a:gd name="T84" fmla="*/ 296 w 379"/>
                <a:gd name="T85" fmla="*/ 238 h 293"/>
                <a:gd name="T86" fmla="*/ 296 w 379"/>
                <a:gd name="T87" fmla="*/ 238 h 293"/>
                <a:gd name="T88" fmla="*/ 279 w 379"/>
                <a:gd name="T89" fmla="*/ 220 h 293"/>
                <a:gd name="T90" fmla="*/ 279 w 379"/>
                <a:gd name="T91" fmla="*/ 214 h 293"/>
                <a:gd name="T92" fmla="*/ 286 w 379"/>
                <a:gd name="T93" fmla="*/ 214 h 293"/>
                <a:gd name="T94" fmla="*/ 305 w 379"/>
                <a:gd name="T95" fmla="*/ 233 h 293"/>
                <a:gd name="T96" fmla="*/ 305 w 379"/>
                <a:gd name="T97" fmla="*/ 233 h 293"/>
                <a:gd name="T98" fmla="*/ 310 w 379"/>
                <a:gd name="T99" fmla="*/ 238 h 293"/>
                <a:gd name="T100" fmla="*/ 334 w 379"/>
                <a:gd name="T101" fmla="*/ 238 h 293"/>
                <a:gd name="T102" fmla="*/ 334 w 379"/>
                <a:gd name="T103" fmla="*/ 214 h 293"/>
                <a:gd name="T104" fmla="*/ 335 w 379"/>
                <a:gd name="T105" fmla="*/ 214 h 293"/>
                <a:gd name="T106" fmla="*/ 310 w 379"/>
                <a:gd name="T107" fmla="*/ 189 h 293"/>
                <a:gd name="T108" fmla="*/ 310 w 379"/>
                <a:gd name="T109" fmla="*/ 183 h 293"/>
                <a:gd name="T110" fmla="*/ 317 w 379"/>
                <a:gd name="T111" fmla="*/ 183 h 293"/>
                <a:gd name="T112" fmla="*/ 343 w 379"/>
                <a:gd name="T113" fmla="*/ 209 h 293"/>
                <a:gd name="T114" fmla="*/ 343 w 379"/>
                <a:gd name="T115" fmla="*/ 209 h 293"/>
                <a:gd name="T116" fmla="*/ 348 w 379"/>
                <a:gd name="T117" fmla="*/ 214 h 293"/>
                <a:gd name="T118" fmla="*/ 373 w 379"/>
                <a:gd name="T119" fmla="*/ 214 h 293"/>
                <a:gd name="T120" fmla="*/ 373 w 379"/>
                <a:gd name="T12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293">
                  <a:moveTo>
                    <a:pt x="373" y="190"/>
                  </a:moveTo>
                  <a:cubicBezTo>
                    <a:pt x="373" y="190"/>
                    <a:pt x="373" y="190"/>
                    <a:pt x="373" y="190"/>
                  </a:cubicBezTo>
                  <a:cubicBezTo>
                    <a:pt x="367" y="184"/>
                    <a:pt x="286" y="104"/>
                    <a:pt x="277" y="94"/>
                  </a:cubicBezTo>
                  <a:cubicBezTo>
                    <a:pt x="274" y="91"/>
                    <a:pt x="272" y="89"/>
                    <a:pt x="271" y="89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67" y="91"/>
                    <a:pt x="263" y="93"/>
                    <a:pt x="259" y="95"/>
                  </a:cubicBezTo>
                  <a:cubicBezTo>
                    <a:pt x="249" y="100"/>
                    <a:pt x="235" y="107"/>
                    <a:pt x="210" y="119"/>
                  </a:cubicBezTo>
                  <a:cubicBezTo>
                    <a:pt x="202" y="123"/>
                    <a:pt x="194" y="125"/>
                    <a:pt x="186" y="125"/>
                  </a:cubicBezTo>
                  <a:cubicBezTo>
                    <a:pt x="177" y="125"/>
                    <a:pt x="169" y="122"/>
                    <a:pt x="162" y="117"/>
                  </a:cubicBezTo>
                  <a:cubicBezTo>
                    <a:pt x="155" y="112"/>
                    <a:pt x="150" y="105"/>
                    <a:pt x="148" y="97"/>
                  </a:cubicBezTo>
                  <a:cubicBezTo>
                    <a:pt x="143" y="81"/>
                    <a:pt x="149" y="64"/>
                    <a:pt x="163" y="54"/>
                  </a:cubicBezTo>
                  <a:cubicBezTo>
                    <a:pt x="177" y="45"/>
                    <a:pt x="194" y="33"/>
                    <a:pt x="226" y="14"/>
                  </a:cubicBezTo>
                  <a:cubicBezTo>
                    <a:pt x="197" y="0"/>
                    <a:pt x="167" y="2"/>
                    <a:pt x="136" y="25"/>
                  </a:cubicBezTo>
                  <a:cubicBezTo>
                    <a:pt x="117" y="39"/>
                    <a:pt x="100" y="51"/>
                    <a:pt x="75" y="44"/>
                  </a:cubicBezTo>
                  <a:cubicBezTo>
                    <a:pt x="34" y="32"/>
                    <a:pt x="1" y="18"/>
                    <a:pt x="1" y="1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8" y="170"/>
                    <a:pt x="61" y="166"/>
                    <a:pt x="64" y="162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80" y="146"/>
                    <a:pt x="90" y="142"/>
                    <a:pt x="101" y="142"/>
                  </a:cubicBezTo>
                  <a:cubicBezTo>
                    <a:pt x="112" y="142"/>
                    <a:pt x="122" y="146"/>
                    <a:pt x="129" y="154"/>
                  </a:cubicBezTo>
                  <a:cubicBezTo>
                    <a:pt x="134" y="159"/>
                    <a:pt x="138" y="165"/>
                    <a:pt x="139" y="172"/>
                  </a:cubicBezTo>
                  <a:cubicBezTo>
                    <a:pt x="146" y="174"/>
                    <a:pt x="153" y="177"/>
                    <a:pt x="158" y="182"/>
                  </a:cubicBezTo>
                  <a:cubicBezTo>
                    <a:pt x="162" y="186"/>
                    <a:pt x="165" y="191"/>
                    <a:pt x="167" y="196"/>
                  </a:cubicBezTo>
                  <a:cubicBezTo>
                    <a:pt x="167" y="197"/>
                    <a:pt x="168" y="199"/>
                    <a:pt x="168" y="201"/>
                  </a:cubicBezTo>
                  <a:cubicBezTo>
                    <a:pt x="175" y="202"/>
                    <a:pt x="181" y="206"/>
                    <a:pt x="187" y="211"/>
                  </a:cubicBezTo>
                  <a:cubicBezTo>
                    <a:pt x="192" y="216"/>
                    <a:pt x="195" y="223"/>
                    <a:pt x="197" y="230"/>
                  </a:cubicBezTo>
                  <a:cubicBezTo>
                    <a:pt x="204" y="231"/>
                    <a:pt x="210" y="235"/>
                    <a:pt x="215" y="240"/>
                  </a:cubicBezTo>
                  <a:cubicBezTo>
                    <a:pt x="221" y="245"/>
                    <a:pt x="224" y="252"/>
                    <a:pt x="226" y="259"/>
                  </a:cubicBezTo>
                  <a:cubicBezTo>
                    <a:pt x="227" y="262"/>
                    <a:pt x="227" y="265"/>
                    <a:pt x="227" y="268"/>
                  </a:cubicBezTo>
                  <a:cubicBezTo>
                    <a:pt x="227" y="272"/>
                    <a:pt x="227" y="275"/>
                    <a:pt x="226" y="278"/>
                  </a:cubicBezTo>
                  <a:cubicBezTo>
                    <a:pt x="234" y="286"/>
                    <a:pt x="234" y="286"/>
                    <a:pt x="234" y="286"/>
                  </a:cubicBezTo>
                  <a:cubicBezTo>
                    <a:pt x="240" y="293"/>
                    <a:pt x="251" y="293"/>
                    <a:pt x="258" y="286"/>
                  </a:cubicBezTo>
                  <a:cubicBezTo>
                    <a:pt x="265" y="279"/>
                    <a:pt x="265" y="269"/>
                    <a:pt x="258" y="262"/>
                  </a:cubicBezTo>
                  <a:cubicBezTo>
                    <a:pt x="258" y="262"/>
                    <a:pt x="258" y="262"/>
                    <a:pt x="258" y="262"/>
                  </a:cubicBezTo>
                  <a:cubicBezTo>
                    <a:pt x="248" y="252"/>
                    <a:pt x="248" y="252"/>
                    <a:pt x="248" y="252"/>
                  </a:cubicBezTo>
                  <a:cubicBezTo>
                    <a:pt x="246" y="250"/>
                    <a:pt x="246" y="247"/>
                    <a:pt x="248" y="245"/>
                  </a:cubicBezTo>
                  <a:cubicBezTo>
                    <a:pt x="250" y="243"/>
                    <a:pt x="253" y="243"/>
                    <a:pt x="254" y="245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279" y="269"/>
                    <a:pt x="289" y="269"/>
                    <a:pt x="296" y="262"/>
                  </a:cubicBezTo>
                  <a:cubicBezTo>
                    <a:pt x="303" y="256"/>
                    <a:pt x="303" y="245"/>
                    <a:pt x="296" y="238"/>
                  </a:cubicBezTo>
                  <a:cubicBezTo>
                    <a:pt x="296" y="238"/>
                    <a:pt x="296" y="238"/>
                    <a:pt x="296" y="238"/>
                  </a:cubicBezTo>
                  <a:cubicBezTo>
                    <a:pt x="279" y="220"/>
                    <a:pt x="279" y="220"/>
                    <a:pt x="279" y="220"/>
                  </a:cubicBezTo>
                  <a:cubicBezTo>
                    <a:pt x="277" y="219"/>
                    <a:pt x="277" y="216"/>
                    <a:pt x="279" y="214"/>
                  </a:cubicBezTo>
                  <a:cubicBezTo>
                    <a:pt x="281" y="212"/>
                    <a:pt x="284" y="212"/>
                    <a:pt x="286" y="214"/>
                  </a:cubicBezTo>
                  <a:cubicBezTo>
                    <a:pt x="305" y="233"/>
                    <a:pt x="305" y="233"/>
                    <a:pt x="305" y="233"/>
                  </a:cubicBezTo>
                  <a:cubicBezTo>
                    <a:pt x="305" y="233"/>
                    <a:pt x="305" y="233"/>
                    <a:pt x="305" y="233"/>
                  </a:cubicBezTo>
                  <a:cubicBezTo>
                    <a:pt x="310" y="238"/>
                    <a:pt x="310" y="238"/>
                    <a:pt x="310" y="238"/>
                  </a:cubicBezTo>
                  <a:cubicBezTo>
                    <a:pt x="317" y="245"/>
                    <a:pt x="328" y="245"/>
                    <a:pt x="334" y="238"/>
                  </a:cubicBezTo>
                  <a:cubicBezTo>
                    <a:pt x="341" y="232"/>
                    <a:pt x="341" y="221"/>
                    <a:pt x="334" y="214"/>
                  </a:cubicBezTo>
                  <a:cubicBezTo>
                    <a:pt x="335" y="214"/>
                    <a:pt x="335" y="214"/>
                    <a:pt x="335" y="214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8" y="187"/>
                    <a:pt x="308" y="184"/>
                    <a:pt x="310" y="183"/>
                  </a:cubicBezTo>
                  <a:cubicBezTo>
                    <a:pt x="312" y="181"/>
                    <a:pt x="315" y="181"/>
                    <a:pt x="317" y="183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348" y="214"/>
                    <a:pt x="348" y="214"/>
                    <a:pt x="348" y="214"/>
                  </a:cubicBezTo>
                  <a:cubicBezTo>
                    <a:pt x="355" y="221"/>
                    <a:pt x="366" y="221"/>
                    <a:pt x="373" y="214"/>
                  </a:cubicBezTo>
                  <a:cubicBezTo>
                    <a:pt x="379" y="208"/>
                    <a:pt x="379" y="197"/>
                    <a:pt x="373" y="190"/>
                  </a:cubicBez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 dirty="0">
                <a:latin typeface="+mj-lt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8B36122-CF1F-A45C-D215-0F0DF90E6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504" y="2330371"/>
              <a:ext cx="237891" cy="233644"/>
            </a:xfrm>
            <a:custGeom>
              <a:avLst/>
              <a:gdLst>
                <a:gd name="T0" fmla="*/ 132 w 142"/>
                <a:gd name="T1" fmla="*/ 91 h 139"/>
                <a:gd name="T2" fmla="*/ 129 w 142"/>
                <a:gd name="T3" fmla="*/ 89 h 139"/>
                <a:gd name="T4" fmla="*/ 126 w 142"/>
                <a:gd name="T5" fmla="*/ 88 h 139"/>
                <a:gd name="T6" fmla="*/ 124 w 142"/>
                <a:gd name="T7" fmla="*/ 87 h 139"/>
                <a:gd name="T8" fmla="*/ 121 w 142"/>
                <a:gd name="T9" fmla="*/ 86 h 139"/>
                <a:gd name="T10" fmla="*/ 116 w 142"/>
                <a:gd name="T11" fmla="*/ 86 h 139"/>
                <a:gd name="T12" fmla="*/ 114 w 142"/>
                <a:gd name="T13" fmla="*/ 87 h 139"/>
                <a:gd name="T14" fmla="*/ 111 w 142"/>
                <a:gd name="T15" fmla="*/ 88 h 139"/>
                <a:gd name="T16" fmla="*/ 110 w 142"/>
                <a:gd name="T17" fmla="*/ 72 h 139"/>
                <a:gd name="T18" fmla="*/ 104 w 142"/>
                <a:gd name="T19" fmla="*/ 62 h 139"/>
                <a:gd name="T20" fmla="*/ 101 w 142"/>
                <a:gd name="T21" fmla="*/ 61 h 139"/>
                <a:gd name="T22" fmla="*/ 98 w 142"/>
                <a:gd name="T23" fmla="*/ 59 h 139"/>
                <a:gd name="T24" fmla="*/ 96 w 142"/>
                <a:gd name="T25" fmla="*/ 58 h 139"/>
                <a:gd name="T26" fmla="*/ 94 w 142"/>
                <a:gd name="T27" fmla="*/ 58 h 139"/>
                <a:gd name="T28" fmla="*/ 90 w 142"/>
                <a:gd name="T29" fmla="*/ 57 h 139"/>
                <a:gd name="T30" fmla="*/ 89 w 142"/>
                <a:gd name="T31" fmla="*/ 57 h 139"/>
                <a:gd name="T32" fmla="*/ 86 w 142"/>
                <a:gd name="T33" fmla="*/ 58 h 139"/>
                <a:gd name="T34" fmla="*/ 85 w 142"/>
                <a:gd name="T35" fmla="*/ 58 h 139"/>
                <a:gd name="T36" fmla="*/ 82 w 142"/>
                <a:gd name="T37" fmla="*/ 59 h 139"/>
                <a:gd name="T38" fmla="*/ 82 w 142"/>
                <a:gd name="T39" fmla="*/ 55 h 139"/>
                <a:gd name="T40" fmla="*/ 74 w 142"/>
                <a:gd name="T41" fmla="*/ 33 h 139"/>
                <a:gd name="T42" fmla="*/ 71 w 142"/>
                <a:gd name="T43" fmla="*/ 31 h 139"/>
                <a:gd name="T44" fmla="*/ 69 w 142"/>
                <a:gd name="T45" fmla="*/ 30 h 139"/>
                <a:gd name="T46" fmla="*/ 65 w 142"/>
                <a:gd name="T47" fmla="*/ 29 h 139"/>
                <a:gd name="T48" fmla="*/ 61 w 142"/>
                <a:gd name="T49" fmla="*/ 29 h 139"/>
                <a:gd name="T50" fmla="*/ 58 w 142"/>
                <a:gd name="T51" fmla="*/ 29 h 139"/>
                <a:gd name="T52" fmla="*/ 56 w 142"/>
                <a:gd name="T53" fmla="*/ 29 h 139"/>
                <a:gd name="T54" fmla="*/ 54 w 142"/>
                <a:gd name="T55" fmla="*/ 30 h 139"/>
                <a:gd name="T56" fmla="*/ 47 w 142"/>
                <a:gd name="T57" fmla="*/ 6 h 139"/>
                <a:gd name="T58" fmla="*/ 8 w 142"/>
                <a:gd name="T59" fmla="*/ 15 h 139"/>
                <a:gd name="T60" fmla="*/ 9 w 142"/>
                <a:gd name="T61" fmla="*/ 47 h 139"/>
                <a:gd name="T62" fmla="*/ 11 w 142"/>
                <a:gd name="T63" fmla="*/ 49 h 139"/>
                <a:gd name="T64" fmla="*/ 15 w 142"/>
                <a:gd name="T65" fmla="*/ 51 h 139"/>
                <a:gd name="T66" fmla="*/ 17 w 142"/>
                <a:gd name="T67" fmla="*/ 51 h 139"/>
                <a:gd name="T68" fmla="*/ 23 w 142"/>
                <a:gd name="T69" fmla="*/ 52 h 139"/>
                <a:gd name="T70" fmla="*/ 26 w 142"/>
                <a:gd name="T71" fmla="*/ 52 h 139"/>
                <a:gd name="T72" fmla="*/ 28 w 142"/>
                <a:gd name="T73" fmla="*/ 52 h 139"/>
                <a:gd name="T74" fmla="*/ 30 w 142"/>
                <a:gd name="T75" fmla="*/ 51 h 139"/>
                <a:gd name="T76" fmla="*/ 37 w 142"/>
                <a:gd name="T77" fmla="*/ 75 h 139"/>
                <a:gd name="T78" fmla="*/ 40 w 142"/>
                <a:gd name="T79" fmla="*/ 77 h 139"/>
                <a:gd name="T80" fmla="*/ 42 w 142"/>
                <a:gd name="T81" fmla="*/ 79 h 139"/>
                <a:gd name="T82" fmla="*/ 46 w 142"/>
                <a:gd name="T83" fmla="*/ 80 h 139"/>
                <a:gd name="T84" fmla="*/ 48 w 142"/>
                <a:gd name="T85" fmla="*/ 81 h 139"/>
                <a:gd name="T86" fmla="*/ 52 w 142"/>
                <a:gd name="T87" fmla="*/ 81 h 139"/>
                <a:gd name="T88" fmla="*/ 55 w 142"/>
                <a:gd name="T89" fmla="*/ 81 h 139"/>
                <a:gd name="T90" fmla="*/ 56 w 142"/>
                <a:gd name="T91" fmla="*/ 80 h 139"/>
                <a:gd name="T92" fmla="*/ 59 w 142"/>
                <a:gd name="T93" fmla="*/ 80 h 139"/>
                <a:gd name="T94" fmla="*/ 65 w 142"/>
                <a:gd name="T95" fmla="*/ 103 h 139"/>
                <a:gd name="T96" fmla="*/ 69 w 142"/>
                <a:gd name="T97" fmla="*/ 106 h 139"/>
                <a:gd name="T98" fmla="*/ 71 w 142"/>
                <a:gd name="T99" fmla="*/ 107 h 139"/>
                <a:gd name="T100" fmla="*/ 74 w 142"/>
                <a:gd name="T101" fmla="*/ 109 h 139"/>
                <a:gd name="T102" fmla="*/ 77 w 142"/>
                <a:gd name="T103" fmla="*/ 109 h 139"/>
                <a:gd name="T104" fmla="*/ 81 w 142"/>
                <a:gd name="T105" fmla="*/ 110 h 139"/>
                <a:gd name="T106" fmla="*/ 83 w 142"/>
                <a:gd name="T107" fmla="*/ 110 h 139"/>
                <a:gd name="T108" fmla="*/ 85 w 142"/>
                <a:gd name="T109" fmla="*/ 109 h 139"/>
                <a:gd name="T110" fmla="*/ 88 w 142"/>
                <a:gd name="T111" fmla="*/ 108 h 139"/>
                <a:gd name="T112" fmla="*/ 94 w 142"/>
                <a:gd name="T113" fmla="*/ 132 h 139"/>
                <a:gd name="T114" fmla="*/ 110 w 142"/>
                <a:gd name="T115" fmla="*/ 139 h 139"/>
                <a:gd name="T116" fmla="*/ 113 w 142"/>
                <a:gd name="T117" fmla="*/ 138 h 139"/>
                <a:gd name="T118" fmla="*/ 134 w 142"/>
                <a:gd name="T119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" h="139">
                  <a:moveTo>
                    <a:pt x="134" y="93"/>
                  </a:moveTo>
                  <a:cubicBezTo>
                    <a:pt x="133" y="92"/>
                    <a:pt x="133" y="92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1" y="91"/>
                    <a:pt x="131" y="90"/>
                    <a:pt x="131" y="90"/>
                  </a:cubicBezTo>
                  <a:cubicBezTo>
                    <a:pt x="131" y="90"/>
                    <a:pt x="130" y="90"/>
                    <a:pt x="130" y="90"/>
                  </a:cubicBezTo>
                  <a:cubicBezTo>
                    <a:pt x="130" y="89"/>
                    <a:pt x="129" y="89"/>
                    <a:pt x="129" y="89"/>
                  </a:cubicBezTo>
                  <a:cubicBezTo>
                    <a:pt x="129" y="89"/>
                    <a:pt x="129" y="89"/>
                    <a:pt x="128" y="89"/>
                  </a:cubicBezTo>
                  <a:cubicBezTo>
                    <a:pt x="128" y="88"/>
                    <a:pt x="127" y="88"/>
                    <a:pt x="127" y="88"/>
                  </a:cubicBezTo>
                  <a:cubicBezTo>
                    <a:pt x="127" y="88"/>
                    <a:pt x="126" y="88"/>
                    <a:pt x="126" y="8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6" y="88"/>
                    <a:pt x="125" y="87"/>
                    <a:pt x="125" y="87"/>
                  </a:cubicBezTo>
                  <a:cubicBezTo>
                    <a:pt x="125" y="87"/>
                    <a:pt x="125" y="87"/>
                    <a:pt x="124" y="87"/>
                  </a:cubicBezTo>
                  <a:cubicBezTo>
                    <a:pt x="124" y="87"/>
                    <a:pt x="123" y="87"/>
                    <a:pt x="123" y="87"/>
                  </a:cubicBezTo>
                  <a:cubicBezTo>
                    <a:pt x="123" y="87"/>
                    <a:pt x="123" y="87"/>
                    <a:pt x="122" y="87"/>
                  </a:cubicBezTo>
                  <a:cubicBezTo>
                    <a:pt x="122" y="87"/>
                    <a:pt x="121" y="86"/>
                    <a:pt x="121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0" y="86"/>
                    <a:pt x="119" y="86"/>
                    <a:pt x="119" y="86"/>
                  </a:cubicBezTo>
                  <a:cubicBezTo>
                    <a:pt x="118" y="86"/>
                    <a:pt x="117" y="86"/>
                    <a:pt x="116" y="86"/>
                  </a:cubicBezTo>
                  <a:cubicBezTo>
                    <a:pt x="116" y="86"/>
                    <a:pt x="116" y="86"/>
                    <a:pt x="115" y="86"/>
                  </a:cubicBezTo>
                  <a:cubicBezTo>
                    <a:pt x="115" y="87"/>
                    <a:pt x="115" y="87"/>
                    <a:pt x="114" y="87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4" y="87"/>
                    <a:pt x="113" y="87"/>
                    <a:pt x="113" y="87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7"/>
                    <a:pt x="112" y="87"/>
                    <a:pt x="111" y="88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10" y="88"/>
                    <a:pt x="110" y="88"/>
                    <a:pt x="109" y="88"/>
                  </a:cubicBezTo>
                  <a:cubicBezTo>
                    <a:pt x="112" y="83"/>
                    <a:pt x="112" y="77"/>
                    <a:pt x="110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09" y="69"/>
                    <a:pt x="107" y="66"/>
                    <a:pt x="105" y="64"/>
                  </a:cubicBezTo>
                  <a:cubicBezTo>
                    <a:pt x="105" y="63"/>
                    <a:pt x="104" y="63"/>
                    <a:pt x="104" y="62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3" y="62"/>
                    <a:pt x="102" y="61"/>
                    <a:pt x="102" y="61"/>
                  </a:cubicBezTo>
                  <a:cubicBezTo>
                    <a:pt x="102" y="61"/>
                    <a:pt x="102" y="61"/>
                    <a:pt x="101" y="61"/>
                  </a:cubicBezTo>
                  <a:cubicBezTo>
                    <a:pt x="101" y="61"/>
                    <a:pt x="101" y="60"/>
                    <a:pt x="100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99" y="60"/>
                    <a:pt x="99" y="59"/>
                    <a:pt x="98" y="59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5" y="58"/>
                    <a:pt x="95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1" y="57"/>
                    <a:pt x="90" y="57"/>
                    <a:pt x="90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8"/>
                    <a:pt x="87" y="58"/>
                  </a:cubicBezTo>
                  <a:cubicBezTo>
                    <a:pt x="87" y="58"/>
                    <a:pt x="87" y="58"/>
                    <a:pt x="87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4" y="58"/>
                    <a:pt x="84" y="58"/>
                  </a:cubicBezTo>
                  <a:cubicBezTo>
                    <a:pt x="84" y="58"/>
                    <a:pt x="84" y="58"/>
                    <a:pt x="83" y="58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9"/>
                    <a:pt x="81" y="59"/>
                    <a:pt x="81" y="59"/>
                  </a:cubicBezTo>
                  <a:cubicBezTo>
                    <a:pt x="81" y="58"/>
                    <a:pt x="82" y="57"/>
                    <a:pt x="82" y="55"/>
                  </a:cubicBezTo>
                  <a:cubicBezTo>
                    <a:pt x="84" y="48"/>
                    <a:pt x="82" y="41"/>
                    <a:pt x="76" y="35"/>
                  </a:cubicBezTo>
                  <a:cubicBezTo>
                    <a:pt x="76" y="35"/>
                    <a:pt x="75" y="34"/>
                    <a:pt x="75" y="34"/>
                  </a:cubicBezTo>
                  <a:cubicBezTo>
                    <a:pt x="75" y="34"/>
                    <a:pt x="74" y="33"/>
                    <a:pt x="74" y="33"/>
                  </a:cubicBezTo>
                  <a:cubicBezTo>
                    <a:pt x="74" y="33"/>
                    <a:pt x="73" y="33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32"/>
                    <a:pt x="72" y="32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0" y="31"/>
                    <a:pt x="70" y="31"/>
                    <a:pt x="69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8" y="30"/>
                    <a:pt x="68" y="30"/>
                    <a:pt x="67" y="30"/>
                  </a:cubicBezTo>
                  <a:cubicBezTo>
                    <a:pt x="67" y="30"/>
                    <a:pt x="67" y="30"/>
                    <a:pt x="67" y="29"/>
                  </a:cubicBezTo>
                  <a:cubicBezTo>
                    <a:pt x="66" y="29"/>
                    <a:pt x="66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2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9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9"/>
                    <a:pt x="56" y="29"/>
                    <a:pt x="56" y="29"/>
                  </a:cubicBezTo>
                  <a:cubicBezTo>
                    <a:pt x="56" y="29"/>
                    <a:pt x="55" y="29"/>
                    <a:pt x="55" y="29"/>
                  </a:cubicBezTo>
                  <a:cubicBezTo>
                    <a:pt x="55" y="29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2" y="30"/>
                    <a:pt x="52" y="31"/>
                  </a:cubicBezTo>
                  <a:cubicBezTo>
                    <a:pt x="55" y="23"/>
                    <a:pt x="54" y="13"/>
                    <a:pt x="47" y="6"/>
                  </a:cubicBezTo>
                  <a:cubicBezTo>
                    <a:pt x="43" y="2"/>
                    <a:pt x="38" y="0"/>
                    <a:pt x="32" y="0"/>
                  </a:cubicBezTo>
                  <a:cubicBezTo>
                    <a:pt x="26" y="0"/>
                    <a:pt x="21" y="2"/>
                    <a:pt x="17" y="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6"/>
                    <a:pt x="5" y="18"/>
                    <a:pt x="4" y="20"/>
                  </a:cubicBezTo>
                  <a:cubicBezTo>
                    <a:pt x="0" y="28"/>
                    <a:pt x="1" y="39"/>
                    <a:pt x="8" y="46"/>
                  </a:cubicBezTo>
                  <a:cubicBezTo>
                    <a:pt x="8" y="46"/>
                    <a:pt x="9" y="47"/>
                    <a:pt x="9" y="47"/>
                  </a:cubicBezTo>
                  <a:cubicBezTo>
                    <a:pt x="9" y="47"/>
                    <a:pt x="10" y="47"/>
                    <a:pt x="10" y="48"/>
                  </a:cubicBezTo>
                  <a:cubicBezTo>
                    <a:pt x="10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2" y="52"/>
                    <a:pt x="23" y="52"/>
                  </a:cubicBezTo>
                  <a:cubicBezTo>
                    <a:pt x="23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8" y="52"/>
                    <a:pt x="28" y="52"/>
                  </a:cubicBezTo>
                  <a:cubicBezTo>
                    <a:pt x="28" y="52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2" y="50"/>
                    <a:pt x="32" y="50"/>
                  </a:cubicBezTo>
                  <a:cubicBezTo>
                    <a:pt x="29" y="58"/>
                    <a:pt x="30" y="68"/>
                    <a:pt x="37" y="75"/>
                  </a:cubicBezTo>
                  <a:cubicBezTo>
                    <a:pt x="37" y="75"/>
                    <a:pt x="38" y="76"/>
                    <a:pt x="38" y="76"/>
                  </a:cubicBezTo>
                  <a:cubicBezTo>
                    <a:pt x="38" y="76"/>
                    <a:pt x="38" y="76"/>
                    <a:pt x="39" y="76"/>
                  </a:cubicBezTo>
                  <a:cubicBezTo>
                    <a:pt x="39" y="77"/>
                    <a:pt x="39" y="77"/>
                    <a:pt x="40" y="77"/>
                  </a:cubicBezTo>
                  <a:cubicBezTo>
                    <a:pt x="40" y="77"/>
                    <a:pt x="40" y="77"/>
                    <a:pt x="40" y="78"/>
                  </a:cubicBezTo>
                  <a:cubicBezTo>
                    <a:pt x="41" y="78"/>
                    <a:pt x="41" y="78"/>
                    <a:pt x="42" y="78"/>
                  </a:cubicBezTo>
                  <a:cubicBezTo>
                    <a:pt x="42" y="78"/>
                    <a:pt x="42" y="78"/>
                    <a:pt x="42" y="79"/>
                  </a:cubicBezTo>
                  <a:cubicBezTo>
                    <a:pt x="43" y="79"/>
                    <a:pt x="43" y="79"/>
                    <a:pt x="4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5" y="80"/>
                    <a:pt x="45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81"/>
                    <a:pt x="49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1" y="81"/>
                    <a:pt x="51" y="81"/>
                    <a:pt x="52" y="81"/>
                  </a:cubicBezTo>
                  <a:cubicBezTo>
                    <a:pt x="52" y="81"/>
                    <a:pt x="53" y="81"/>
                    <a:pt x="53" y="8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4" y="81"/>
                    <a:pt x="54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0"/>
                  </a:cubicBezTo>
                  <a:cubicBezTo>
                    <a:pt x="57" y="80"/>
                    <a:pt x="57" y="80"/>
                    <a:pt x="58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60" y="80"/>
                    <a:pt x="60" y="80"/>
                  </a:cubicBezTo>
                  <a:cubicBezTo>
                    <a:pt x="60" y="79"/>
                    <a:pt x="61" y="79"/>
                    <a:pt x="61" y="79"/>
                  </a:cubicBezTo>
                  <a:cubicBezTo>
                    <a:pt x="57" y="87"/>
                    <a:pt x="59" y="97"/>
                    <a:pt x="65" y="103"/>
                  </a:cubicBezTo>
                  <a:cubicBezTo>
                    <a:pt x="66" y="104"/>
                    <a:pt x="66" y="104"/>
                    <a:pt x="67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05"/>
                    <a:pt x="68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8"/>
                    <a:pt x="72" y="108"/>
                    <a:pt x="73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8"/>
                    <a:pt x="74" y="109"/>
                    <a:pt x="74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6" y="109"/>
                    <a:pt x="76" y="109"/>
                  </a:cubicBezTo>
                  <a:cubicBezTo>
                    <a:pt x="76" y="109"/>
                    <a:pt x="77" y="109"/>
                    <a:pt x="77" y="109"/>
                  </a:cubicBezTo>
                  <a:cubicBezTo>
                    <a:pt x="77" y="110"/>
                    <a:pt x="78" y="110"/>
                    <a:pt x="79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0"/>
                    <a:pt x="80" y="110"/>
                    <a:pt x="81" y="110"/>
                  </a:cubicBezTo>
                  <a:cubicBezTo>
                    <a:pt x="81" y="110"/>
                    <a:pt x="81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3" y="110"/>
                    <a:pt x="83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09"/>
                    <a:pt x="85" y="109"/>
                    <a:pt x="85" y="109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6" y="109"/>
                    <a:pt x="86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8" y="109"/>
                    <a:pt x="88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90" y="108"/>
                  </a:cubicBezTo>
                  <a:cubicBezTo>
                    <a:pt x="86" y="116"/>
                    <a:pt x="88" y="126"/>
                    <a:pt x="94" y="132"/>
                  </a:cubicBezTo>
                  <a:cubicBezTo>
                    <a:pt x="98" y="136"/>
                    <a:pt x="103" y="138"/>
                    <a:pt x="108" y="138"/>
                  </a:cubicBezTo>
                  <a:cubicBezTo>
                    <a:pt x="108" y="139"/>
                    <a:pt x="108" y="139"/>
                    <a:pt x="109" y="139"/>
                  </a:cubicBezTo>
                  <a:cubicBezTo>
                    <a:pt x="109" y="139"/>
                    <a:pt x="109" y="139"/>
                    <a:pt x="110" y="139"/>
                  </a:cubicBezTo>
                  <a:cubicBezTo>
                    <a:pt x="110" y="139"/>
                    <a:pt x="110" y="139"/>
                    <a:pt x="111" y="139"/>
                  </a:cubicBezTo>
                  <a:cubicBezTo>
                    <a:pt x="111" y="138"/>
                    <a:pt x="111" y="139"/>
                    <a:pt x="112" y="138"/>
                  </a:cubicBezTo>
                  <a:cubicBezTo>
                    <a:pt x="112" y="138"/>
                    <a:pt x="113" y="138"/>
                    <a:pt x="113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8" y="137"/>
                    <a:pt x="122" y="135"/>
                    <a:pt x="125" y="132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40" y="117"/>
                    <a:pt x="142" y="108"/>
                    <a:pt x="139" y="100"/>
                  </a:cubicBezTo>
                  <a:cubicBezTo>
                    <a:pt x="138" y="98"/>
                    <a:pt x="136" y="95"/>
                    <a:pt x="134" y="93"/>
                  </a:cubicBez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 dirty="0"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D4BE3D-A69D-7522-124A-47B38FC626FF}"/>
              </a:ext>
            </a:extLst>
          </p:cNvPr>
          <p:cNvGrpSpPr/>
          <p:nvPr/>
        </p:nvGrpSpPr>
        <p:grpSpPr>
          <a:xfrm>
            <a:off x="4060197" y="2885267"/>
            <a:ext cx="831048" cy="981153"/>
            <a:chOff x="838200" y="1369925"/>
            <a:chExt cx="616421" cy="799733"/>
          </a:xfrm>
        </p:grpSpPr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C3764630-440D-D4B7-1619-538FFA846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47" y="1369925"/>
              <a:ext cx="537574" cy="37065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76" y="0"/>
                </a:cxn>
                <a:cxn ang="0">
                  <a:pos x="59" y="4"/>
                </a:cxn>
                <a:cxn ang="0">
                  <a:pos x="44" y="10"/>
                </a:cxn>
                <a:cxn ang="0">
                  <a:pos x="31" y="19"/>
                </a:cxn>
                <a:cxn ang="0">
                  <a:pos x="19" y="31"/>
                </a:cxn>
                <a:cxn ang="0">
                  <a:pos x="10" y="44"/>
                </a:cxn>
                <a:cxn ang="0">
                  <a:pos x="4" y="59"/>
                </a:cxn>
                <a:cxn ang="0">
                  <a:pos x="1" y="76"/>
                </a:cxn>
                <a:cxn ang="0">
                  <a:pos x="0" y="344"/>
                </a:cxn>
                <a:cxn ang="0">
                  <a:pos x="1" y="353"/>
                </a:cxn>
                <a:cxn ang="0">
                  <a:pos x="4" y="369"/>
                </a:cxn>
                <a:cxn ang="0">
                  <a:pos x="10" y="384"/>
                </a:cxn>
                <a:cxn ang="0">
                  <a:pos x="19" y="398"/>
                </a:cxn>
                <a:cxn ang="0">
                  <a:pos x="31" y="409"/>
                </a:cxn>
                <a:cxn ang="0">
                  <a:pos x="44" y="418"/>
                </a:cxn>
                <a:cxn ang="0">
                  <a:pos x="59" y="424"/>
                </a:cxn>
                <a:cxn ang="0">
                  <a:pos x="76" y="428"/>
                </a:cxn>
                <a:cxn ang="0">
                  <a:pos x="95" y="428"/>
                </a:cxn>
                <a:cxn ang="0">
                  <a:pos x="221" y="428"/>
                </a:cxn>
                <a:cxn ang="0">
                  <a:pos x="538" y="428"/>
                </a:cxn>
                <a:cxn ang="0">
                  <a:pos x="555" y="426"/>
                </a:cxn>
                <a:cxn ang="0">
                  <a:pos x="571" y="422"/>
                </a:cxn>
                <a:cxn ang="0">
                  <a:pos x="585" y="414"/>
                </a:cxn>
                <a:cxn ang="0">
                  <a:pos x="597" y="404"/>
                </a:cxn>
                <a:cxn ang="0">
                  <a:pos x="608" y="392"/>
                </a:cxn>
                <a:cxn ang="0">
                  <a:pos x="616" y="377"/>
                </a:cxn>
                <a:cxn ang="0">
                  <a:pos x="620" y="362"/>
                </a:cxn>
                <a:cxn ang="0">
                  <a:pos x="622" y="344"/>
                </a:cxn>
                <a:cxn ang="0">
                  <a:pos x="622" y="84"/>
                </a:cxn>
                <a:cxn ang="0">
                  <a:pos x="620" y="68"/>
                </a:cxn>
                <a:cxn ang="0">
                  <a:pos x="616" y="51"/>
                </a:cxn>
                <a:cxn ang="0">
                  <a:pos x="608" y="37"/>
                </a:cxn>
                <a:cxn ang="0">
                  <a:pos x="597" y="25"/>
                </a:cxn>
                <a:cxn ang="0">
                  <a:pos x="585" y="14"/>
                </a:cxn>
                <a:cxn ang="0">
                  <a:pos x="571" y="6"/>
                </a:cxn>
                <a:cxn ang="0">
                  <a:pos x="555" y="2"/>
                </a:cxn>
                <a:cxn ang="0">
                  <a:pos x="538" y="0"/>
                </a:cxn>
              </a:cxnLst>
              <a:rect l="0" t="0" r="r" b="b"/>
              <a:pathLst>
                <a:path w="622" h="551">
                  <a:moveTo>
                    <a:pt x="538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8" y="2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4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4" y="25"/>
                  </a:lnTo>
                  <a:lnTo>
                    <a:pt x="19" y="31"/>
                  </a:lnTo>
                  <a:lnTo>
                    <a:pt x="14" y="37"/>
                  </a:lnTo>
                  <a:lnTo>
                    <a:pt x="10" y="44"/>
                  </a:lnTo>
                  <a:lnTo>
                    <a:pt x="7" y="51"/>
                  </a:lnTo>
                  <a:lnTo>
                    <a:pt x="4" y="59"/>
                  </a:lnTo>
                  <a:lnTo>
                    <a:pt x="2" y="68"/>
                  </a:lnTo>
                  <a:lnTo>
                    <a:pt x="1" y="76"/>
                  </a:lnTo>
                  <a:lnTo>
                    <a:pt x="0" y="84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" y="353"/>
                  </a:lnTo>
                  <a:lnTo>
                    <a:pt x="2" y="362"/>
                  </a:lnTo>
                  <a:lnTo>
                    <a:pt x="4" y="369"/>
                  </a:lnTo>
                  <a:lnTo>
                    <a:pt x="7" y="377"/>
                  </a:lnTo>
                  <a:lnTo>
                    <a:pt x="10" y="384"/>
                  </a:lnTo>
                  <a:lnTo>
                    <a:pt x="14" y="392"/>
                  </a:lnTo>
                  <a:lnTo>
                    <a:pt x="19" y="398"/>
                  </a:lnTo>
                  <a:lnTo>
                    <a:pt x="24" y="404"/>
                  </a:lnTo>
                  <a:lnTo>
                    <a:pt x="31" y="409"/>
                  </a:lnTo>
                  <a:lnTo>
                    <a:pt x="37" y="414"/>
                  </a:lnTo>
                  <a:lnTo>
                    <a:pt x="44" y="418"/>
                  </a:lnTo>
                  <a:lnTo>
                    <a:pt x="51" y="422"/>
                  </a:lnTo>
                  <a:lnTo>
                    <a:pt x="59" y="424"/>
                  </a:lnTo>
                  <a:lnTo>
                    <a:pt x="68" y="426"/>
                  </a:lnTo>
                  <a:lnTo>
                    <a:pt x="76" y="428"/>
                  </a:lnTo>
                  <a:lnTo>
                    <a:pt x="84" y="428"/>
                  </a:lnTo>
                  <a:lnTo>
                    <a:pt x="95" y="428"/>
                  </a:lnTo>
                  <a:lnTo>
                    <a:pt x="115" y="551"/>
                  </a:lnTo>
                  <a:lnTo>
                    <a:pt x="221" y="428"/>
                  </a:lnTo>
                  <a:lnTo>
                    <a:pt x="538" y="428"/>
                  </a:lnTo>
                  <a:lnTo>
                    <a:pt x="538" y="428"/>
                  </a:lnTo>
                  <a:lnTo>
                    <a:pt x="546" y="428"/>
                  </a:lnTo>
                  <a:lnTo>
                    <a:pt x="555" y="426"/>
                  </a:lnTo>
                  <a:lnTo>
                    <a:pt x="562" y="424"/>
                  </a:lnTo>
                  <a:lnTo>
                    <a:pt x="571" y="422"/>
                  </a:lnTo>
                  <a:lnTo>
                    <a:pt x="578" y="418"/>
                  </a:lnTo>
                  <a:lnTo>
                    <a:pt x="585" y="414"/>
                  </a:lnTo>
                  <a:lnTo>
                    <a:pt x="591" y="409"/>
                  </a:lnTo>
                  <a:lnTo>
                    <a:pt x="597" y="404"/>
                  </a:lnTo>
                  <a:lnTo>
                    <a:pt x="602" y="398"/>
                  </a:lnTo>
                  <a:lnTo>
                    <a:pt x="608" y="392"/>
                  </a:lnTo>
                  <a:lnTo>
                    <a:pt x="612" y="384"/>
                  </a:lnTo>
                  <a:lnTo>
                    <a:pt x="616" y="377"/>
                  </a:lnTo>
                  <a:lnTo>
                    <a:pt x="618" y="369"/>
                  </a:lnTo>
                  <a:lnTo>
                    <a:pt x="620" y="362"/>
                  </a:lnTo>
                  <a:lnTo>
                    <a:pt x="622" y="353"/>
                  </a:lnTo>
                  <a:lnTo>
                    <a:pt x="622" y="344"/>
                  </a:lnTo>
                  <a:lnTo>
                    <a:pt x="622" y="84"/>
                  </a:lnTo>
                  <a:lnTo>
                    <a:pt x="622" y="84"/>
                  </a:lnTo>
                  <a:lnTo>
                    <a:pt x="622" y="76"/>
                  </a:lnTo>
                  <a:lnTo>
                    <a:pt x="620" y="68"/>
                  </a:lnTo>
                  <a:lnTo>
                    <a:pt x="618" y="59"/>
                  </a:lnTo>
                  <a:lnTo>
                    <a:pt x="616" y="51"/>
                  </a:lnTo>
                  <a:lnTo>
                    <a:pt x="612" y="44"/>
                  </a:lnTo>
                  <a:lnTo>
                    <a:pt x="608" y="37"/>
                  </a:lnTo>
                  <a:lnTo>
                    <a:pt x="602" y="31"/>
                  </a:lnTo>
                  <a:lnTo>
                    <a:pt x="597" y="25"/>
                  </a:lnTo>
                  <a:lnTo>
                    <a:pt x="591" y="19"/>
                  </a:lnTo>
                  <a:lnTo>
                    <a:pt x="585" y="14"/>
                  </a:lnTo>
                  <a:lnTo>
                    <a:pt x="578" y="10"/>
                  </a:lnTo>
                  <a:lnTo>
                    <a:pt x="571" y="6"/>
                  </a:lnTo>
                  <a:lnTo>
                    <a:pt x="562" y="4"/>
                  </a:lnTo>
                  <a:lnTo>
                    <a:pt x="555" y="2"/>
                  </a:lnTo>
                  <a:lnTo>
                    <a:pt x="546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2F454E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36000" tIns="45720" rIns="36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Risk?</a:t>
              </a:r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8AEF7E48-2032-91CA-F78F-1F8C4F84D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32" y="1788929"/>
              <a:ext cx="173242" cy="167199"/>
            </a:xfrm>
            <a:custGeom>
              <a:avLst/>
              <a:gdLst/>
              <a:ahLst/>
              <a:cxnLst>
                <a:cxn ang="0">
                  <a:pos x="129" y="249"/>
                </a:cxn>
                <a:cxn ang="0">
                  <a:pos x="155" y="246"/>
                </a:cxn>
                <a:cxn ang="0">
                  <a:pos x="178" y="239"/>
                </a:cxn>
                <a:cxn ang="0">
                  <a:pos x="200" y="228"/>
                </a:cxn>
                <a:cxn ang="0">
                  <a:pos x="220" y="212"/>
                </a:cxn>
                <a:cxn ang="0">
                  <a:pos x="235" y="195"/>
                </a:cxn>
                <a:cxn ang="0">
                  <a:pos x="247" y="173"/>
                </a:cxn>
                <a:cxn ang="0">
                  <a:pos x="255" y="151"/>
                </a:cxn>
                <a:cxn ang="0">
                  <a:pos x="259" y="126"/>
                </a:cxn>
                <a:cxn ang="0">
                  <a:pos x="258" y="113"/>
                </a:cxn>
                <a:cxn ang="0">
                  <a:pos x="252" y="88"/>
                </a:cxn>
                <a:cxn ang="0">
                  <a:pos x="243" y="66"/>
                </a:cxn>
                <a:cxn ang="0">
                  <a:pos x="230" y="45"/>
                </a:cxn>
                <a:cxn ang="0">
                  <a:pos x="211" y="28"/>
                </a:cxn>
                <a:cxn ang="0">
                  <a:pos x="191" y="15"/>
                </a:cxn>
                <a:cxn ang="0">
                  <a:pos x="167" y="5"/>
                </a:cxn>
                <a:cxn ang="0">
                  <a:pos x="141" y="0"/>
                </a:cxn>
                <a:cxn ang="0">
                  <a:pos x="127" y="0"/>
                </a:cxn>
                <a:cxn ang="0">
                  <a:pos x="101" y="3"/>
                </a:cxn>
                <a:cxn ang="0">
                  <a:pos x="77" y="11"/>
                </a:cxn>
                <a:cxn ang="0">
                  <a:pos x="54" y="24"/>
                </a:cxn>
                <a:cxn ang="0">
                  <a:pos x="36" y="39"/>
                </a:cxn>
                <a:cxn ang="0">
                  <a:pos x="19" y="59"/>
                </a:cxn>
                <a:cxn ang="0">
                  <a:pos x="8" y="80"/>
                </a:cxn>
                <a:cxn ang="0">
                  <a:pos x="1" y="104"/>
                </a:cxn>
                <a:cxn ang="0">
                  <a:pos x="0" y="129"/>
                </a:cxn>
                <a:cxn ang="0">
                  <a:pos x="1" y="142"/>
                </a:cxn>
                <a:cxn ang="0">
                  <a:pos x="6" y="165"/>
                </a:cxn>
                <a:cxn ang="0">
                  <a:pos x="16" y="188"/>
                </a:cxn>
                <a:cxn ang="0">
                  <a:pos x="31" y="206"/>
                </a:cxn>
                <a:cxn ang="0">
                  <a:pos x="48" y="223"/>
                </a:cxn>
                <a:cxn ang="0">
                  <a:pos x="69" y="235"/>
                </a:cxn>
                <a:cxn ang="0">
                  <a:pos x="91" y="244"/>
                </a:cxn>
                <a:cxn ang="0">
                  <a:pos x="117" y="248"/>
                </a:cxn>
                <a:cxn ang="0">
                  <a:pos x="129" y="249"/>
                </a:cxn>
              </a:cxnLst>
              <a:rect l="0" t="0" r="r" b="b"/>
              <a:pathLst>
                <a:path w="259" h="249">
                  <a:moveTo>
                    <a:pt x="129" y="249"/>
                  </a:moveTo>
                  <a:lnTo>
                    <a:pt x="129" y="249"/>
                  </a:lnTo>
                  <a:lnTo>
                    <a:pt x="143" y="248"/>
                  </a:lnTo>
                  <a:lnTo>
                    <a:pt x="155" y="246"/>
                  </a:lnTo>
                  <a:lnTo>
                    <a:pt x="167" y="243"/>
                  </a:lnTo>
                  <a:lnTo>
                    <a:pt x="178" y="239"/>
                  </a:lnTo>
                  <a:lnTo>
                    <a:pt x="190" y="234"/>
                  </a:lnTo>
                  <a:lnTo>
                    <a:pt x="200" y="228"/>
                  </a:lnTo>
                  <a:lnTo>
                    <a:pt x="210" y="221"/>
                  </a:lnTo>
                  <a:lnTo>
                    <a:pt x="220" y="212"/>
                  </a:lnTo>
                  <a:lnTo>
                    <a:pt x="228" y="204"/>
                  </a:lnTo>
                  <a:lnTo>
                    <a:pt x="235" y="195"/>
                  </a:lnTo>
                  <a:lnTo>
                    <a:pt x="242" y="185"/>
                  </a:lnTo>
                  <a:lnTo>
                    <a:pt x="247" y="173"/>
                  </a:lnTo>
                  <a:lnTo>
                    <a:pt x="251" y="162"/>
                  </a:lnTo>
                  <a:lnTo>
                    <a:pt x="255" y="151"/>
                  </a:lnTo>
                  <a:lnTo>
                    <a:pt x="258" y="139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58" y="113"/>
                  </a:lnTo>
                  <a:lnTo>
                    <a:pt x="255" y="101"/>
                  </a:lnTo>
                  <a:lnTo>
                    <a:pt x="252" y="88"/>
                  </a:lnTo>
                  <a:lnTo>
                    <a:pt x="248" y="77"/>
                  </a:lnTo>
                  <a:lnTo>
                    <a:pt x="243" y="66"/>
                  </a:lnTo>
                  <a:lnTo>
                    <a:pt x="237" y="56"/>
                  </a:lnTo>
                  <a:lnTo>
                    <a:pt x="230" y="45"/>
                  </a:lnTo>
                  <a:lnTo>
                    <a:pt x="221" y="36"/>
                  </a:lnTo>
                  <a:lnTo>
                    <a:pt x="211" y="28"/>
                  </a:lnTo>
                  <a:lnTo>
                    <a:pt x="201" y="21"/>
                  </a:lnTo>
                  <a:lnTo>
                    <a:pt x="191" y="15"/>
                  </a:lnTo>
                  <a:lnTo>
                    <a:pt x="179" y="9"/>
                  </a:lnTo>
                  <a:lnTo>
                    <a:pt x="167" y="5"/>
                  </a:lnTo>
                  <a:lnTo>
                    <a:pt x="155" y="2"/>
                  </a:lnTo>
                  <a:lnTo>
                    <a:pt x="141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1" y="3"/>
                  </a:lnTo>
                  <a:lnTo>
                    <a:pt x="88" y="6"/>
                  </a:lnTo>
                  <a:lnTo>
                    <a:pt x="77" y="11"/>
                  </a:lnTo>
                  <a:lnTo>
                    <a:pt x="65" y="17"/>
                  </a:lnTo>
                  <a:lnTo>
                    <a:pt x="54" y="24"/>
                  </a:lnTo>
                  <a:lnTo>
                    <a:pt x="44" y="31"/>
                  </a:lnTo>
                  <a:lnTo>
                    <a:pt x="36" y="39"/>
                  </a:lnTo>
                  <a:lnTo>
                    <a:pt x="26" y="48"/>
                  </a:lnTo>
                  <a:lnTo>
                    <a:pt x="19" y="59"/>
                  </a:lnTo>
                  <a:lnTo>
                    <a:pt x="13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4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" y="142"/>
                  </a:lnTo>
                  <a:lnTo>
                    <a:pt x="3" y="154"/>
                  </a:lnTo>
                  <a:lnTo>
                    <a:pt x="6" y="165"/>
                  </a:lnTo>
                  <a:lnTo>
                    <a:pt x="11" y="176"/>
                  </a:lnTo>
                  <a:lnTo>
                    <a:pt x="16" y="188"/>
                  </a:lnTo>
                  <a:lnTo>
                    <a:pt x="23" y="197"/>
                  </a:lnTo>
                  <a:lnTo>
                    <a:pt x="31" y="206"/>
                  </a:lnTo>
                  <a:lnTo>
                    <a:pt x="39" y="214"/>
                  </a:lnTo>
                  <a:lnTo>
                    <a:pt x="48" y="223"/>
                  </a:lnTo>
                  <a:lnTo>
                    <a:pt x="58" y="230"/>
                  </a:lnTo>
                  <a:lnTo>
                    <a:pt x="69" y="235"/>
                  </a:lnTo>
                  <a:lnTo>
                    <a:pt x="80" y="240"/>
                  </a:lnTo>
                  <a:lnTo>
                    <a:pt x="91" y="244"/>
                  </a:lnTo>
                  <a:lnTo>
                    <a:pt x="103" y="247"/>
                  </a:lnTo>
                  <a:lnTo>
                    <a:pt x="117" y="248"/>
                  </a:lnTo>
                  <a:lnTo>
                    <a:pt x="129" y="249"/>
                  </a:lnTo>
                  <a:lnTo>
                    <a:pt x="129" y="249"/>
                  </a:lnTo>
                  <a:close/>
                </a:path>
              </a:pathLst>
            </a:custGeom>
            <a:solidFill>
              <a:srgbClr val="004E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5C935DEB-B3B2-CB01-A2DD-840734F3F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1970228"/>
              <a:ext cx="263892" cy="19943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48" y="0"/>
                </a:cxn>
                <a:cxn ang="0">
                  <a:pos x="126" y="1"/>
                </a:cxn>
                <a:cxn ang="0">
                  <a:pos x="108" y="3"/>
                </a:cxn>
                <a:cxn ang="0">
                  <a:pos x="100" y="5"/>
                </a:cxn>
                <a:cxn ang="0">
                  <a:pos x="91" y="8"/>
                </a:cxn>
                <a:cxn ang="0">
                  <a:pos x="84" y="11"/>
                </a:cxn>
                <a:cxn ang="0">
                  <a:pos x="78" y="16"/>
                </a:cxn>
                <a:cxn ang="0">
                  <a:pos x="72" y="21"/>
                </a:cxn>
                <a:cxn ang="0">
                  <a:pos x="66" y="27"/>
                </a:cxn>
                <a:cxn ang="0">
                  <a:pos x="61" y="36"/>
                </a:cxn>
                <a:cxn ang="0">
                  <a:pos x="56" y="44"/>
                </a:cxn>
                <a:cxn ang="0">
                  <a:pos x="52" y="54"/>
                </a:cxn>
                <a:cxn ang="0">
                  <a:pos x="49" y="66"/>
                </a:cxn>
                <a:cxn ang="0">
                  <a:pos x="0" y="296"/>
                </a:cxn>
                <a:cxn ang="0">
                  <a:pos x="393" y="296"/>
                </a:cxn>
                <a:cxn ang="0">
                  <a:pos x="344" y="66"/>
                </a:cxn>
                <a:cxn ang="0">
                  <a:pos x="344" y="66"/>
                </a:cxn>
                <a:cxn ang="0">
                  <a:pos x="341" y="54"/>
                </a:cxn>
                <a:cxn ang="0">
                  <a:pos x="337" y="44"/>
                </a:cxn>
                <a:cxn ang="0">
                  <a:pos x="333" y="36"/>
                </a:cxn>
                <a:cxn ang="0">
                  <a:pos x="328" y="27"/>
                </a:cxn>
                <a:cxn ang="0">
                  <a:pos x="322" y="21"/>
                </a:cxn>
                <a:cxn ang="0">
                  <a:pos x="316" y="16"/>
                </a:cxn>
                <a:cxn ang="0">
                  <a:pos x="309" y="11"/>
                </a:cxn>
                <a:cxn ang="0">
                  <a:pos x="302" y="8"/>
                </a:cxn>
                <a:cxn ang="0">
                  <a:pos x="295" y="5"/>
                </a:cxn>
                <a:cxn ang="0">
                  <a:pos x="285" y="3"/>
                </a:cxn>
                <a:cxn ang="0">
                  <a:pos x="267" y="1"/>
                </a:cxn>
                <a:cxn ang="0">
                  <a:pos x="245" y="0"/>
                </a:cxn>
                <a:cxn ang="0">
                  <a:pos x="222" y="0"/>
                </a:cxn>
                <a:cxn ang="0">
                  <a:pos x="222" y="0"/>
                </a:cxn>
              </a:cxnLst>
              <a:rect l="0" t="0" r="r" b="b"/>
              <a:pathLst>
                <a:path w="393" h="296">
                  <a:moveTo>
                    <a:pt x="222" y="0"/>
                  </a:moveTo>
                  <a:lnTo>
                    <a:pt x="171" y="0"/>
                  </a:lnTo>
                  <a:lnTo>
                    <a:pt x="171" y="0"/>
                  </a:lnTo>
                  <a:lnTo>
                    <a:pt x="148" y="0"/>
                  </a:lnTo>
                  <a:lnTo>
                    <a:pt x="126" y="1"/>
                  </a:lnTo>
                  <a:lnTo>
                    <a:pt x="108" y="3"/>
                  </a:lnTo>
                  <a:lnTo>
                    <a:pt x="100" y="5"/>
                  </a:lnTo>
                  <a:lnTo>
                    <a:pt x="91" y="8"/>
                  </a:lnTo>
                  <a:lnTo>
                    <a:pt x="84" y="11"/>
                  </a:lnTo>
                  <a:lnTo>
                    <a:pt x="78" y="16"/>
                  </a:lnTo>
                  <a:lnTo>
                    <a:pt x="72" y="21"/>
                  </a:lnTo>
                  <a:lnTo>
                    <a:pt x="66" y="27"/>
                  </a:lnTo>
                  <a:lnTo>
                    <a:pt x="61" y="36"/>
                  </a:lnTo>
                  <a:lnTo>
                    <a:pt x="56" y="44"/>
                  </a:lnTo>
                  <a:lnTo>
                    <a:pt x="52" y="54"/>
                  </a:lnTo>
                  <a:lnTo>
                    <a:pt x="49" y="66"/>
                  </a:lnTo>
                  <a:lnTo>
                    <a:pt x="0" y="296"/>
                  </a:lnTo>
                  <a:lnTo>
                    <a:pt x="393" y="29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1" y="54"/>
                  </a:lnTo>
                  <a:lnTo>
                    <a:pt x="337" y="44"/>
                  </a:lnTo>
                  <a:lnTo>
                    <a:pt x="333" y="36"/>
                  </a:lnTo>
                  <a:lnTo>
                    <a:pt x="328" y="27"/>
                  </a:lnTo>
                  <a:lnTo>
                    <a:pt x="322" y="21"/>
                  </a:lnTo>
                  <a:lnTo>
                    <a:pt x="316" y="16"/>
                  </a:lnTo>
                  <a:lnTo>
                    <a:pt x="309" y="11"/>
                  </a:lnTo>
                  <a:lnTo>
                    <a:pt x="302" y="8"/>
                  </a:lnTo>
                  <a:lnTo>
                    <a:pt x="295" y="5"/>
                  </a:lnTo>
                  <a:lnTo>
                    <a:pt x="285" y="3"/>
                  </a:lnTo>
                  <a:lnTo>
                    <a:pt x="267" y="1"/>
                  </a:lnTo>
                  <a:lnTo>
                    <a:pt x="245" y="0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4E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" name="Freeform 60">
              <a:extLst>
                <a:ext uri="{FF2B5EF4-FFF2-40B4-BE49-F238E27FC236}">
                  <a16:creationId xmlns:a16="http://schemas.microsoft.com/office/drawing/2014/main" id="{979F0EE4-4540-44A8-6322-439181DE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858" y="1788929"/>
              <a:ext cx="173242" cy="167199"/>
            </a:xfrm>
            <a:custGeom>
              <a:avLst/>
              <a:gdLst/>
              <a:ahLst/>
              <a:cxnLst>
                <a:cxn ang="0">
                  <a:pos x="130" y="249"/>
                </a:cxn>
                <a:cxn ang="0">
                  <a:pos x="155" y="246"/>
                </a:cxn>
                <a:cxn ang="0">
                  <a:pos x="179" y="239"/>
                </a:cxn>
                <a:cxn ang="0">
                  <a:pos x="201" y="228"/>
                </a:cxn>
                <a:cxn ang="0">
                  <a:pos x="220" y="212"/>
                </a:cxn>
                <a:cxn ang="0">
                  <a:pos x="236" y="195"/>
                </a:cxn>
                <a:cxn ang="0">
                  <a:pos x="248" y="173"/>
                </a:cxn>
                <a:cxn ang="0">
                  <a:pos x="255" y="151"/>
                </a:cxn>
                <a:cxn ang="0">
                  <a:pos x="258" y="126"/>
                </a:cxn>
                <a:cxn ang="0">
                  <a:pos x="258" y="113"/>
                </a:cxn>
                <a:cxn ang="0">
                  <a:pos x="253" y="88"/>
                </a:cxn>
                <a:cxn ang="0">
                  <a:pos x="244" y="66"/>
                </a:cxn>
                <a:cxn ang="0">
                  <a:pos x="229" y="45"/>
                </a:cxn>
                <a:cxn ang="0">
                  <a:pos x="212" y="28"/>
                </a:cxn>
                <a:cxn ang="0">
                  <a:pos x="191" y="15"/>
                </a:cxn>
                <a:cxn ang="0">
                  <a:pos x="168" y="5"/>
                </a:cxn>
                <a:cxn ang="0">
                  <a:pos x="142" y="0"/>
                </a:cxn>
                <a:cxn ang="0">
                  <a:pos x="128" y="0"/>
                </a:cxn>
                <a:cxn ang="0">
                  <a:pos x="101" y="3"/>
                </a:cxn>
                <a:cxn ang="0">
                  <a:pos x="76" y="11"/>
                </a:cxn>
                <a:cxn ang="0">
                  <a:pos x="55" y="24"/>
                </a:cxn>
                <a:cxn ang="0">
                  <a:pos x="35" y="39"/>
                </a:cxn>
                <a:cxn ang="0">
                  <a:pos x="20" y="59"/>
                </a:cxn>
                <a:cxn ang="0">
                  <a:pos x="9" y="80"/>
                </a:cxn>
                <a:cxn ang="0">
                  <a:pos x="1" y="104"/>
                </a:cxn>
                <a:cxn ang="0">
                  <a:pos x="0" y="129"/>
                </a:cxn>
                <a:cxn ang="0">
                  <a:pos x="1" y="142"/>
                </a:cxn>
                <a:cxn ang="0">
                  <a:pos x="7" y="165"/>
                </a:cxn>
                <a:cxn ang="0">
                  <a:pos x="17" y="188"/>
                </a:cxn>
                <a:cxn ang="0">
                  <a:pos x="31" y="206"/>
                </a:cxn>
                <a:cxn ang="0">
                  <a:pos x="49" y="223"/>
                </a:cxn>
                <a:cxn ang="0">
                  <a:pos x="69" y="235"/>
                </a:cxn>
                <a:cxn ang="0">
                  <a:pos x="92" y="244"/>
                </a:cxn>
                <a:cxn ang="0">
                  <a:pos x="116" y="248"/>
                </a:cxn>
                <a:cxn ang="0">
                  <a:pos x="130" y="249"/>
                </a:cxn>
              </a:cxnLst>
              <a:rect l="0" t="0" r="r" b="b"/>
              <a:pathLst>
                <a:path w="258" h="249">
                  <a:moveTo>
                    <a:pt x="130" y="249"/>
                  </a:moveTo>
                  <a:lnTo>
                    <a:pt x="130" y="249"/>
                  </a:lnTo>
                  <a:lnTo>
                    <a:pt x="142" y="248"/>
                  </a:lnTo>
                  <a:lnTo>
                    <a:pt x="155" y="246"/>
                  </a:lnTo>
                  <a:lnTo>
                    <a:pt x="168" y="243"/>
                  </a:lnTo>
                  <a:lnTo>
                    <a:pt x="179" y="239"/>
                  </a:lnTo>
                  <a:lnTo>
                    <a:pt x="190" y="234"/>
                  </a:lnTo>
                  <a:lnTo>
                    <a:pt x="201" y="228"/>
                  </a:lnTo>
                  <a:lnTo>
                    <a:pt x="211" y="221"/>
                  </a:lnTo>
                  <a:lnTo>
                    <a:pt x="220" y="212"/>
                  </a:lnTo>
                  <a:lnTo>
                    <a:pt x="228" y="204"/>
                  </a:lnTo>
                  <a:lnTo>
                    <a:pt x="236" y="195"/>
                  </a:lnTo>
                  <a:lnTo>
                    <a:pt x="242" y="185"/>
                  </a:lnTo>
                  <a:lnTo>
                    <a:pt x="248" y="173"/>
                  </a:lnTo>
                  <a:lnTo>
                    <a:pt x="252" y="162"/>
                  </a:lnTo>
                  <a:lnTo>
                    <a:pt x="255" y="151"/>
                  </a:lnTo>
                  <a:lnTo>
                    <a:pt x="257" y="139"/>
                  </a:lnTo>
                  <a:lnTo>
                    <a:pt x="258" y="126"/>
                  </a:lnTo>
                  <a:lnTo>
                    <a:pt x="258" y="126"/>
                  </a:lnTo>
                  <a:lnTo>
                    <a:pt x="258" y="113"/>
                  </a:lnTo>
                  <a:lnTo>
                    <a:pt x="256" y="101"/>
                  </a:lnTo>
                  <a:lnTo>
                    <a:pt x="253" y="88"/>
                  </a:lnTo>
                  <a:lnTo>
                    <a:pt x="249" y="77"/>
                  </a:lnTo>
                  <a:lnTo>
                    <a:pt x="244" y="66"/>
                  </a:lnTo>
                  <a:lnTo>
                    <a:pt x="238" y="56"/>
                  </a:lnTo>
                  <a:lnTo>
                    <a:pt x="229" y="45"/>
                  </a:lnTo>
                  <a:lnTo>
                    <a:pt x="221" y="36"/>
                  </a:lnTo>
                  <a:lnTo>
                    <a:pt x="212" y="28"/>
                  </a:lnTo>
                  <a:lnTo>
                    <a:pt x="202" y="21"/>
                  </a:lnTo>
                  <a:lnTo>
                    <a:pt x="191" y="15"/>
                  </a:lnTo>
                  <a:lnTo>
                    <a:pt x="180" y="9"/>
                  </a:lnTo>
                  <a:lnTo>
                    <a:pt x="168" y="5"/>
                  </a:lnTo>
                  <a:lnTo>
                    <a:pt x="154" y="2"/>
                  </a:lnTo>
                  <a:lnTo>
                    <a:pt x="14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4" y="1"/>
                  </a:lnTo>
                  <a:lnTo>
                    <a:pt x="101" y="3"/>
                  </a:lnTo>
                  <a:lnTo>
                    <a:pt x="89" y="6"/>
                  </a:lnTo>
                  <a:lnTo>
                    <a:pt x="76" y="11"/>
                  </a:lnTo>
                  <a:lnTo>
                    <a:pt x="65" y="17"/>
                  </a:lnTo>
                  <a:lnTo>
                    <a:pt x="55" y="24"/>
                  </a:lnTo>
                  <a:lnTo>
                    <a:pt x="45" y="31"/>
                  </a:lnTo>
                  <a:lnTo>
                    <a:pt x="35" y="39"/>
                  </a:lnTo>
                  <a:lnTo>
                    <a:pt x="27" y="48"/>
                  </a:lnTo>
                  <a:lnTo>
                    <a:pt x="20" y="59"/>
                  </a:lnTo>
                  <a:lnTo>
                    <a:pt x="14" y="69"/>
                  </a:lnTo>
                  <a:lnTo>
                    <a:pt x="9" y="80"/>
                  </a:lnTo>
                  <a:lnTo>
                    <a:pt x="5" y="92"/>
                  </a:lnTo>
                  <a:lnTo>
                    <a:pt x="1" y="104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" y="142"/>
                  </a:lnTo>
                  <a:lnTo>
                    <a:pt x="3" y="154"/>
                  </a:lnTo>
                  <a:lnTo>
                    <a:pt x="7" y="165"/>
                  </a:lnTo>
                  <a:lnTo>
                    <a:pt x="12" y="176"/>
                  </a:lnTo>
                  <a:lnTo>
                    <a:pt x="17" y="188"/>
                  </a:lnTo>
                  <a:lnTo>
                    <a:pt x="24" y="197"/>
                  </a:lnTo>
                  <a:lnTo>
                    <a:pt x="31" y="206"/>
                  </a:lnTo>
                  <a:lnTo>
                    <a:pt x="39" y="214"/>
                  </a:lnTo>
                  <a:lnTo>
                    <a:pt x="49" y="223"/>
                  </a:lnTo>
                  <a:lnTo>
                    <a:pt x="59" y="230"/>
                  </a:lnTo>
                  <a:lnTo>
                    <a:pt x="69" y="235"/>
                  </a:lnTo>
                  <a:lnTo>
                    <a:pt x="81" y="240"/>
                  </a:lnTo>
                  <a:lnTo>
                    <a:pt x="92" y="244"/>
                  </a:lnTo>
                  <a:lnTo>
                    <a:pt x="104" y="247"/>
                  </a:lnTo>
                  <a:lnTo>
                    <a:pt x="116" y="248"/>
                  </a:lnTo>
                  <a:lnTo>
                    <a:pt x="130" y="249"/>
                  </a:lnTo>
                  <a:lnTo>
                    <a:pt x="130" y="249"/>
                  </a:lnTo>
                  <a:close/>
                </a:path>
              </a:pathLst>
            </a:custGeom>
            <a:solidFill>
              <a:srgbClr val="2F454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B24CFF61-F305-8930-92DF-9C7288B8E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26" y="1970228"/>
              <a:ext cx="263892" cy="199430"/>
            </a:xfrm>
            <a:custGeom>
              <a:avLst/>
              <a:gdLst/>
              <a:ahLst/>
              <a:cxnLst>
                <a:cxn ang="0">
                  <a:pos x="344" y="66"/>
                </a:cxn>
                <a:cxn ang="0">
                  <a:pos x="344" y="66"/>
                </a:cxn>
                <a:cxn ang="0">
                  <a:pos x="341" y="54"/>
                </a:cxn>
                <a:cxn ang="0">
                  <a:pos x="336" y="44"/>
                </a:cxn>
                <a:cxn ang="0">
                  <a:pos x="332" y="36"/>
                </a:cxn>
                <a:cxn ang="0">
                  <a:pos x="327" y="27"/>
                </a:cxn>
                <a:cxn ang="0">
                  <a:pos x="321" y="21"/>
                </a:cxn>
                <a:cxn ang="0">
                  <a:pos x="316" y="16"/>
                </a:cxn>
                <a:cxn ang="0">
                  <a:pos x="309" y="11"/>
                </a:cxn>
                <a:cxn ang="0">
                  <a:pos x="302" y="8"/>
                </a:cxn>
                <a:cxn ang="0">
                  <a:pos x="293" y="5"/>
                </a:cxn>
                <a:cxn ang="0">
                  <a:pos x="285" y="3"/>
                </a:cxn>
                <a:cxn ang="0">
                  <a:pos x="267" y="1"/>
                </a:cxn>
                <a:cxn ang="0">
                  <a:pos x="245" y="0"/>
                </a:cxn>
                <a:cxn ang="0">
                  <a:pos x="221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48" y="0"/>
                </a:cxn>
                <a:cxn ang="0">
                  <a:pos x="126" y="1"/>
                </a:cxn>
                <a:cxn ang="0">
                  <a:pos x="107" y="3"/>
                </a:cxn>
                <a:cxn ang="0">
                  <a:pos x="99" y="5"/>
                </a:cxn>
                <a:cxn ang="0">
                  <a:pos x="91" y="8"/>
                </a:cxn>
                <a:cxn ang="0">
                  <a:pos x="84" y="11"/>
                </a:cxn>
                <a:cxn ang="0">
                  <a:pos x="77" y="16"/>
                </a:cxn>
                <a:cxn ang="0">
                  <a:pos x="70" y="21"/>
                </a:cxn>
                <a:cxn ang="0">
                  <a:pos x="65" y="27"/>
                </a:cxn>
                <a:cxn ang="0">
                  <a:pos x="60" y="36"/>
                </a:cxn>
                <a:cxn ang="0">
                  <a:pos x="56" y="44"/>
                </a:cxn>
                <a:cxn ang="0">
                  <a:pos x="52" y="54"/>
                </a:cxn>
                <a:cxn ang="0">
                  <a:pos x="49" y="66"/>
                </a:cxn>
                <a:cxn ang="0">
                  <a:pos x="0" y="296"/>
                </a:cxn>
                <a:cxn ang="0">
                  <a:pos x="393" y="296"/>
                </a:cxn>
                <a:cxn ang="0">
                  <a:pos x="344" y="66"/>
                </a:cxn>
              </a:cxnLst>
              <a:rect l="0" t="0" r="r" b="b"/>
              <a:pathLst>
                <a:path w="393" h="296">
                  <a:moveTo>
                    <a:pt x="344" y="66"/>
                  </a:moveTo>
                  <a:lnTo>
                    <a:pt x="344" y="66"/>
                  </a:lnTo>
                  <a:lnTo>
                    <a:pt x="341" y="54"/>
                  </a:lnTo>
                  <a:lnTo>
                    <a:pt x="336" y="44"/>
                  </a:lnTo>
                  <a:lnTo>
                    <a:pt x="332" y="36"/>
                  </a:lnTo>
                  <a:lnTo>
                    <a:pt x="327" y="27"/>
                  </a:lnTo>
                  <a:lnTo>
                    <a:pt x="321" y="21"/>
                  </a:lnTo>
                  <a:lnTo>
                    <a:pt x="316" y="16"/>
                  </a:lnTo>
                  <a:lnTo>
                    <a:pt x="309" y="11"/>
                  </a:lnTo>
                  <a:lnTo>
                    <a:pt x="302" y="8"/>
                  </a:lnTo>
                  <a:lnTo>
                    <a:pt x="293" y="5"/>
                  </a:lnTo>
                  <a:lnTo>
                    <a:pt x="285" y="3"/>
                  </a:lnTo>
                  <a:lnTo>
                    <a:pt x="267" y="1"/>
                  </a:lnTo>
                  <a:lnTo>
                    <a:pt x="245" y="0"/>
                  </a:lnTo>
                  <a:lnTo>
                    <a:pt x="22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48" y="0"/>
                  </a:lnTo>
                  <a:lnTo>
                    <a:pt x="126" y="1"/>
                  </a:lnTo>
                  <a:lnTo>
                    <a:pt x="107" y="3"/>
                  </a:lnTo>
                  <a:lnTo>
                    <a:pt x="99" y="5"/>
                  </a:lnTo>
                  <a:lnTo>
                    <a:pt x="91" y="8"/>
                  </a:lnTo>
                  <a:lnTo>
                    <a:pt x="84" y="11"/>
                  </a:lnTo>
                  <a:lnTo>
                    <a:pt x="77" y="16"/>
                  </a:lnTo>
                  <a:lnTo>
                    <a:pt x="70" y="21"/>
                  </a:lnTo>
                  <a:lnTo>
                    <a:pt x="65" y="27"/>
                  </a:lnTo>
                  <a:lnTo>
                    <a:pt x="60" y="36"/>
                  </a:lnTo>
                  <a:lnTo>
                    <a:pt x="56" y="44"/>
                  </a:lnTo>
                  <a:lnTo>
                    <a:pt x="52" y="54"/>
                  </a:lnTo>
                  <a:lnTo>
                    <a:pt x="49" y="66"/>
                  </a:lnTo>
                  <a:lnTo>
                    <a:pt x="0" y="296"/>
                  </a:lnTo>
                  <a:lnTo>
                    <a:pt x="393" y="296"/>
                  </a:lnTo>
                  <a:lnTo>
                    <a:pt x="344" y="66"/>
                  </a:lnTo>
                  <a:close/>
                </a:path>
              </a:pathLst>
            </a:custGeom>
            <a:solidFill>
              <a:srgbClr val="004E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AD9359-4E62-CFA4-38FE-6B886E554B76}"/>
              </a:ext>
            </a:extLst>
          </p:cNvPr>
          <p:cNvSpPr/>
          <p:nvPr/>
        </p:nvSpPr>
        <p:spPr>
          <a:xfrm>
            <a:off x="1636912" y="2307106"/>
            <a:ext cx="1533648" cy="42693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+mj-lt"/>
              </a:rPr>
              <a:t>Decision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EE4CD6-3D42-534B-BE7A-663492C23082}"/>
              </a:ext>
            </a:extLst>
          </p:cNvPr>
          <p:cNvSpPr/>
          <p:nvPr/>
        </p:nvSpPr>
        <p:spPr>
          <a:xfrm>
            <a:off x="3708897" y="2307106"/>
            <a:ext cx="1533648" cy="426931"/>
          </a:xfrm>
          <a:prstGeom prst="roundRect">
            <a:avLst/>
          </a:prstGeom>
          <a:solidFill>
            <a:srgbClr val="C5D7E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+mj-lt"/>
              </a:rPr>
              <a:t>Risk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1E0DB3-404E-C820-D440-CFA927199E8A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3170560" y="2520572"/>
            <a:ext cx="538337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C57C96-2EB7-D594-E35D-AE435CCAE16E}"/>
              </a:ext>
            </a:extLst>
          </p:cNvPr>
          <p:cNvSpPr/>
          <p:nvPr/>
        </p:nvSpPr>
        <p:spPr>
          <a:xfrm>
            <a:off x="2823339" y="4417172"/>
            <a:ext cx="1232778" cy="1121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GB" sz="17300" noProof="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</a:t>
            </a:r>
            <a:endParaRPr lang="en-GB" sz="17300" noProof="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886B3E-B351-B707-B64B-451681B239E1}"/>
              </a:ext>
            </a:extLst>
          </p:cNvPr>
          <p:cNvGrpSpPr/>
          <p:nvPr/>
        </p:nvGrpSpPr>
        <p:grpSpPr>
          <a:xfrm>
            <a:off x="9584463" y="3288804"/>
            <a:ext cx="977794" cy="564963"/>
            <a:chOff x="8417806" y="2062743"/>
            <a:chExt cx="775271" cy="501272"/>
          </a:xfrm>
        </p:grpSpPr>
        <p:sp>
          <p:nvSpPr>
            <p:cNvPr id="31" name="AutoShape 13">
              <a:extLst>
                <a:ext uri="{FF2B5EF4-FFF2-40B4-BE49-F238E27FC236}">
                  <a16:creationId xmlns:a16="http://schemas.microsoft.com/office/drawing/2014/main" id="{E7B8EC4C-872B-0E76-B5AB-FBD6F644948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417806" y="2071239"/>
              <a:ext cx="773147" cy="49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53BCC3A-B0F5-A0C3-E503-9BB73916C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806" y="2071239"/>
              <a:ext cx="501271" cy="290993"/>
            </a:xfrm>
            <a:custGeom>
              <a:avLst/>
              <a:gdLst>
                <a:gd name="T0" fmla="*/ 222 w 299"/>
                <a:gd name="T1" fmla="*/ 40 h 173"/>
                <a:gd name="T2" fmla="*/ 218 w 299"/>
                <a:gd name="T3" fmla="*/ 40 h 173"/>
                <a:gd name="T4" fmla="*/ 216 w 299"/>
                <a:gd name="T5" fmla="*/ 40 h 173"/>
                <a:gd name="T6" fmla="*/ 209 w 299"/>
                <a:gd name="T7" fmla="*/ 39 h 173"/>
                <a:gd name="T8" fmla="*/ 205 w 299"/>
                <a:gd name="T9" fmla="*/ 38 h 173"/>
                <a:gd name="T10" fmla="*/ 199 w 299"/>
                <a:gd name="T11" fmla="*/ 35 h 173"/>
                <a:gd name="T12" fmla="*/ 196 w 299"/>
                <a:gd name="T13" fmla="*/ 33 h 173"/>
                <a:gd name="T14" fmla="*/ 189 w 299"/>
                <a:gd name="T15" fmla="*/ 27 h 173"/>
                <a:gd name="T16" fmla="*/ 185 w 299"/>
                <a:gd name="T17" fmla="*/ 24 h 173"/>
                <a:gd name="T18" fmla="*/ 182 w 299"/>
                <a:gd name="T19" fmla="*/ 22 h 173"/>
                <a:gd name="T20" fmla="*/ 176 w 299"/>
                <a:gd name="T21" fmla="*/ 17 h 173"/>
                <a:gd name="T22" fmla="*/ 170 w 299"/>
                <a:gd name="T23" fmla="*/ 13 h 173"/>
                <a:gd name="T24" fmla="*/ 165 w 299"/>
                <a:gd name="T25" fmla="*/ 10 h 173"/>
                <a:gd name="T26" fmla="*/ 160 w 299"/>
                <a:gd name="T27" fmla="*/ 7 h 173"/>
                <a:gd name="T28" fmla="*/ 152 w 299"/>
                <a:gd name="T29" fmla="*/ 3 h 173"/>
                <a:gd name="T30" fmla="*/ 147 w 299"/>
                <a:gd name="T31" fmla="*/ 2 h 173"/>
                <a:gd name="T32" fmla="*/ 141 w 299"/>
                <a:gd name="T33" fmla="*/ 0 h 173"/>
                <a:gd name="T34" fmla="*/ 135 w 299"/>
                <a:gd name="T35" fmla="*/ 0 h 173"/>
                <a:gd name="T36" fmla="*/ 128 w 299"/>
                <a:gd name="T37" fmla="*/ 0 h 173"/>
                <a:gd name="T38" fmla="*/ 123 w 299"/>
                <a:gd name="T39" fmla="*/ 0 h 173"/>
                <a:gd name="T40" fmla="*/ 117 w 299"/>
                <a:gd name="T41" fmla="*/ 1 h 173"/>
                <a:gd name="T42" fmla="*/ 111 w 299"/>
                <a:gd name="T43" fmla="*/ 2 h 173"/>
                <a:gd name="T44" fmla="*/ 104 w 299"/>
                <a:gd name="T45" fmla="*/ 5 h 173"/>
                <a:gd name="T46" fmla="*/ 98 w 299"/>
                <a:gd name="T47" fmla="*/ 8 h 173"/>
                <a:gd name="T48" fmla="*/ 91 w 299"/>
                <a:gd name="T49" fmla="*/ 12 h 173"/>
                <a:gd name="T50" fmla="*/ 7 w 299"/>
                <a:gd name="T51" fmla="*/ 66 h 173"/>
                <a:gd name="T52" fmla="*/ 4 w 299"/>
                <a:gd name="T53" fmla="*/ 69 h 173"/>
                <a:gd name="T54" fmla="*/ 2 w 299"/>
                <a:gd name="T55" fmla="*/ 73 h 173"/>
                <a:gd name="T56" fmla="*/ 1 w 299"/>
                <a:gd name="T57" fmla="*/ 77 h 173"/>
                <a:gd name="T58" fmla="*/ 0 w 299"/>
                <a:gd name="T59" fmla="*/ 81 h 173"/>
                <a:gd name="T60" fmla="*/ 0 w 299"/>
                <a:gd name="T61" fmla="*/ 85 h 173"/>
                <a:gd name="T62" fmla="*/ 2 w 299"/>
                <a:gd name="T63" fmla="*/ 89 h 173"/>
                <a:gd name="T64" fmla="*/ 3 w 299"/>
                <a:gd name="T65" fmla="*/ 92 h 173"/>
                <a:gd name="T66" fmla="*/ 7 w 299"/>
                <a:gd name="T67" fmla="*/ 97 h 173"/>
                <a:gd name="T68" fmla="*/ 10 w 299"/>
                <a:gd name="T69" fmla="*/ 99 h 173"/>
                <a:gd name="T70" fmla="*/ 15 w 299"/>
                <a:gd name="T71" fmla="*/ 101 h 173"/>
                <a:gd name="T72" fmla="*/ 18 w 299"/>
                <a:gd name="T73" fmla="*/ 102 h 173"/>
                <a:gd name="T74" fmla="*/ 22 w 299"/>
                <a:gd name="T75" fmla="*/ 102 h 173"/>
                <a:gd name="T76" fmla="*/ 28 w 299"/>
                <a:gd name="T77" fmla="*/ 102 h 173"/>
                <a:gd name="T78" fmla="*/ 32 w 299"/>
                <a:gd name="T79" fmla="*/ 101 h 173"/>
                <a:gd name="T80" fmla="*/ 38 w 299"/>
                <a:gd name="T81" fmla="*/ 98 h 173"/>
                <a:gd name="T82" fmla="*/ 101 w 299"/>
                <a:gd name="T83" fmla="*/ 67 h 173"/>
                <a:gd name="T84" fmla="*/ 104 w 299"/>
                <a:gd name="T85" fmla="*/ 66 h 173"/>
                <a:gd name="T86" fmla="*/ 107 w 299"/>
                <a:gd name="T87" fmla="*/ 66 h 173"/>
                <a:gd name="T88" fmla="*/ 109 w 299"/>
                <a:gd name="T89" fmla="*/ 66 h 173"/>
                <a:gd name="T90" fmla="*/ 113 w 299"/>
                <a:gd name="T91" fmla="*/ 66 h 173"/>
                <a:gd name="T92" fmla="*/ 115 w 299"/>
                <a:gd name="T93" fmla="*/ 68 h 173"/>
                <a:gd name="T94" fmla="*/ 118 w 299"/>
                <a:gd name="T95" fmla="*/ 70 h 173"/>
                <a:gd name="T96" fmla="*/ 121 w 299"/>
                <a:gd name="T97" fmla="*/ 71 h 173"/>
                <a:gd name="T98" fmla="*/ 124 w 299"/>
                <a:gd name="T99" fmla="*/ 74 h 173"/>
                <a:gd name="T100" fmla="*/ 181 w 299"/>
                <a:gd name="T101" fmla="*/ 13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9" h="173">
                  <a:moveTo>
                    <a:pt x="226" y="39"/>
                  </a:moveTo>
                  <a:cubicBezTo>
                    <a:pt x="225" y="39"/>
                    <a:pt x="225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3" y="39"/>
                    <a:pt x="223" y="39"/>
                  </a:cubicBezTo>
                  <a:cubicBezTo>
                    <a:pt x="223" y="39"/>
                    <a:pt x="223" y="40"/>
                    <a:pt x="222" y="40"/>
                  </a:cubicBezTo>
                  <a:cubicBezTo>
                    <a:pt x="222" y="40"/>
                    <a:pt x="222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0" y="40"/>
                    <a:pt x="220" y="40"/>
                    <a:pt x="219" y="40"/>
                  </a:cubicBezTo>
                  <a:cubicBezTo>
                    <a:pt x="219" y="40"/>
                    <a:pt x="219" y="40"/>
                    <a:pt x="219" y="40"/>
                  </a:cubicBezTo>
                  <a:cubicBezTo>
                    <a:pt x="219" y="40"/>
                    <a:pt x="218" y="40"/>
                    <a:pt x="218" y="40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6" y="40"/>
                    <a:pt x="216" y="40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5" y="40"/>
                    <a:pt x="214" y="40"/>
                    <a:pt x="214" y="40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3" y="40"/>
                    <a:pt x="212" y="40"/>
                    <a:pt x="212" y="40"/>
                  </a:cubicBezTo>
                  <a:cubicBezTo>
                    <a:pt x="212" y="40"/>
                    <a:pt x="211" y="40"/>
                    <a:pt x="211" y="40"/>
                  </a:cubicBezTo>
                  <a:cubicBezTo>
                    <a:pt x="211" y="40"/>
                    <a:pt x="210" y="40"/>
                    <a:pt x="209" y="3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09" y="39"/>
                    <a:pt x="208" y="39"/>
                    <a:pt x="207" y="39"/>
                  </a:cubicBezTo>
                  <a:cubicBezTo>
                    <a:pt x="207" y="39"/>
                    <a:pt x="207" y="39"/>
                    <a:pt x="207" y="39"/>
                  </a:cubicBezTo>
                  <a:cubicBezTo>
                    <a:pt x="206" y="39"/>
                    <a:pt x="206" y="38"/>
                    <a:pt x="205" y="38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204" y="38"/>
                    <a:pt x="204" y="38"/>
                    <a:pt x="203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7"/>
                    <a:pt x="202" y="37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0" y="36"/>
                    <a:pt x="199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9" y="35"/>
                    <a:pt x="198" y="34"/>
                    <a:pt x="198" y="34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5" y="32"/>
                    <a:pt x="193" y="31"/>
                    <a:pt x="192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30"/>
                    <a:pt x="191" y="29"/>
                    <a:pt x="191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0" y="28"/>
                    <a:pt x="189" y="28"/>
                    <a:pt x="189" y="27"/>
                  </a:cubicBezTo>
                  <a:cubicBezTo>
                    <a:pt x="188" y="27"/>
                    <a:pt x="188" y="27"/>
                    <a:pt x="187" y="26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6"/>
                    <a:pt x="186" y="25"/>
                    <a:pt x="185" y="25"/>
                  </a:cubicBezTo>
                  <a:cubicBezTo>
                    <a:pt x="185" y="25"/>
                    <a:pt x="185" y="24"/>
                    <a:pt x="185" y="24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84" y="24"/>
                    <a:pt x="184" y="23"/>
                    <a:pt x="184" y="23"/>
                  </a:cubicBezTo>
                  <a:cubicBezTo>
                    <a:pt x="184" y="23"/>
                    <a:pt x="183" y="23"/>
                    <a:pt x="183" y="23"/>
                  </a:cubicBezTo>
                  <a:cubicBezTo>
                    <a:pt x="183" y="23"/>
                    <a:pt x="183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1" y="21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79" y="20"/>
                    <a:pt x="178" y="19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6" y="17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75" y="17"/>
                    <a:pt x="174" y="16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2" y="14"/>
                    <a:pt x="171" y="14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8" y="12"/>
                    <a:pt x="168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6" y="10"/>
                    <a:pt x="165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9"/>
                    <a:pt x="163" y="9"/>
                    <a:pt x="162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1" y="7"/>
                    <a:pt x="160" y="7"/>
                    <a:pt x="160" y="7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59" y="7"/>
                    <a:pt x="159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6"/>
                    <a:pt x="157" y="5"/>
                    <a:pt x="156" y="5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5" y="4"/>
                    <a:pt x="153" y="4"/>
                    <a:pt x="152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9" y="2"/>
                    <a:pt x="148" y="2"/>
                    <a:pt x="147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6" y="2"/>
                    <a:pt x="146" y="2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4" y="1"/>
                    <a:pt x="143" y="1"/>
                    <a:pt x="143" y="1"/>
                  </a:cubicBezTo>
                  <a:cubicBezTo>
                    <a:pt x="143" y="1"/>
                    <a:pt x="143" y="1"/>
                    <a:pt x="142" y="1"/>
                  </a:cubicBezTo>
                  <a:cubicBezTo>
                    <a:pt x="142" y="1"/>
                    <a:pt x="141" y="1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0"/>
                    <a:pt x="139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0"/>
                    <a:pt x="136" y="0"/>
                    <a:pt x="136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2" y="0"/>
                    <a:pt x="131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9" y="0"/>
                    <a:pt x="129" y="0"/>
                    <a:pt x="128" y="0"/>
                  </a:cubicBezTo>
                  <a:cubicBezTo>
                    <a:pt x="128" y="0"/>
                    <a:pt x="128" y="0"/>
                    <a:pt x="127" y="0"/>
                  </a:cubicBezTo>
                  <a:cubicBezTo>
                    <a:pt x="127" y="0"/>
                    <a:pt x="127" y="0"/>
                    <a:pt x="126" y="0"/>
                  </a:cubicBezTo>
                  <a:cubicBezTo>
                    <a:pt x="126" y="0"/>
                    <a:pt x="126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  <a:cubicBezTo>
                    <a:pt x="124" y="0"/>
                    <a:pt x="123" y="0"/>
                    <a:pt x="123" y="0"/>
                  </a:cubicBezTo>
                  <a:cubicBezTo>
                    <a:pt x="123" y="0"/>
                    <a:pt x="122" y="0"/>
                    <a:pt x="12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0" y="0"/>
                    <a:pt x="120" y="0"/>
                    <a:pt x="119" y="1"/>
                  </a:cubicBezTo>
                  <a:cubicBezTo>
                    <a:pt x="119" y="1"/>
                    <a:pt x="118" y="1"/>
                    <a:pt x="118" y="1"/>
                  </a:cubicBezTo>
                  <a:cubicBezTo>
                    <a:pt x="118" y="1"/>
                    <a:pt x="117" y="1"/>
                    <a:pt x="117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1"/>
                    <a:pt x="114" y="2"/>
                  </a:cubicBezTo>
                  <a:cubicBezTo>
                    <a:pt x="114" y="2"/>
                    <a:pt x="114" y="2"/>
                    <a:pt x="113" y="2"/>
                  </a:cubicBezTo>
                  <a:cubicBezTo>
                    <a:pt x="113" y="2"/>
                    <a:pt x="113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3"/>
                    <a:pt x="110" y="3"/>
                    <a:pt x="110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8" y="3"/>
                    <a:pt x="108" y="4"/>
                    <a:pt x="107" y="4"/>
                  </a:cubicBezTo>
                  <a:cubicBezTo>
                    <a:pt x="107" y="4"/>
                    <a:pt x="107" y="4"/>
                    <a:pt x="106" y="4"/>
                  </a:cubicBezTo>
                  <a:cubicBezTo>
                    <a:pt x="106" y="4"/>
                    <a:pt x="105" y="5"/>
                    <a:pt x="104" y="5"/>
                  </a:cubicBezTo>
                  <a:cubicBezTo>
                    <a:pt x="104" y="5"/>
                    <a:pt x="104" y="5"/>
                    <a:pt x="103" y="5"/>
                  </a:cubicBezTo>
                  <a:cubicBezTo>
                    <a:pt x="103" y="5"/>
                    <a:pt x="102" y="6"/>
                    <a:pt x="102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99" y="7"/>
                  </a:cubicBezTo>
                  <a:cubicBezTo>
                    <a:pt x="99" y="7"/>
                    <a:pt x="99" y="7"/>
                    <a:pt x="98" y="8"/>
                  </a:cubicBezTo>
                  <a:cubicBezTo>
                    <a:pt x="98" y="8"/>
                    <a:pt x="97" y="8"/>
                    <a:pt x="9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9"/>
                    <a:pt x="95" y="10"/>
                    <a:pt x="94" y="10"/>
                  </a:cubicBezTo>
                  <a:cubicBezTo>
                    <a:pt x="94" y="10"/>
                    <a:pt x="93" y="10"/>
                    <a:pt x="93" y="10"/>
                  </a:cubicBezTo>
                  <a:cubicBezTo>
                    <a:pt x="92" y="11"/>
                    <a:pt x="92" y="11"/>
                    <a:pt x="91" y="12"/>
                  </a:cubicBezTo>
                  <a:cubicBezTo>
                    <a:pt x="87" y="14"/>
                    <a:pt x="83" y="17"/>
                    <a:pt x="79" y="19"/>
                  </a:cubicBezTo>
                  <a:cubicBezTo>
                    <a:pt x="44" y="41"/>
                    <a:pt x="25" y="53"/>
                    <a:pt x="9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7"/>
                    <a:pt x="6" y="67"/>
                  </a:cubicBezTo>
                  <a:cubicBezTo>
                    <a:pt x="6" y="67"/>
                    <a:pt x="6" y="67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3" y="70"/>
                    <a:pt x="3" y="70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3"/>
                    <a:pt x="2" y="73"/>
                  </a:cubicBezTo>
                  <a:cubicBezTo>
                    <a:pt x="2" y="73"/>
                    <a:pt x="2" y="74"/>
                    <a:pt x="2" y="74"/>
                  </a:cubicBezTo>
                  <a:cubicBezTo>
                    <a:pt x="1" y="74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1"/>
                    <a:pt x="2" y="91"/>
                  </a:cubicBezTo>
                  <a:cubicBezTo>
                    <a:pt x="2" y="91"/>
                    <a:pt x="3" y="91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4" y="93"/>
                    <a:pt x="4" y="94"/>
                    <a:pt x="5" y="94"/>
                  </a:cubicBezTo>
                  <a:cubicBezTo>
                    <a:pt x="5" y="94"/>
                    <a:pt x="5" y="95"/>
                    <a:pt x="5" y="95"/>
                  </a:cubicBezTo>
                  <a:cubicBezTo>
                    <a:pt x="5" y="95"/>
                    <a:pt x="6" y="95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96"/>
                    <a:pt x="7" y="96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8" y="97"/>
                    <a:pt x="8" y="97"/>
                    <a:pt x="8" y="98"/>
                  </a:cubicBezTo>
                  <a:cubicBezTo>
                    <a:pt x="8" y="98"/>
                    <a:pt x="9" y="98"/>
                    <a:pt x="9" y="98"/>
                  </a:cubicBezTo>
                  <a:cubicBezTo>
                    <a:pt x="9" y="98"/>
                    <a:pt x="9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1" y="99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2" y="100"/>
                    <a:pt x="12" y="100"/>
                    <a:pt x="13" y="100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4" y="101"/>
                    <a:pt x="14" y="101"/>
                    <a:pt x="15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2"/>
                  </a:cubicBezTo>
                  <a:cubicBezTo>
                    <a:pt x="17" y="102"/>
                    <a:pt x="18" y="102"/>
                    <a:pt x="18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9" y="102"/>
                    <a:pt x="20" y="102"/>
                    <a:pt x="2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102"/>
                    <a:pt x="21" y="102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2"/>
                    <a:pt x="23" y="102"/>
                    <a:pt x="24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5" y="102"/>
                    <a:pt x="25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7" y="102"/>
                    <a:pt x="27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102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1" y="101"/>
                    <a:pt x="31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0"/>
                    <a:pt x="33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99"/>
                    <a:pt x="37" y="99"/>
                    <a:pt x="38" y="98"/>
                  </a:cubicBezTo>
                  <a:cubicBezTo>
                    <a:pt x="75" y="81"/>
                    <a:pt x="86" y="74"/>
                    <a:pt x="99" y="68"/>
                  </a:cubicBezTo>
                  <a:cubicBezTo>
                    <a:pt x="99" y="68"/>
                    <a:pt x="99" y="68"/>
                    <a:pt x="100" y="67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7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6"/>
                    <a:pt x="102" y="66"/>
                    <a:pt x="103" y="6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3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9" y="66"/>
                    <a:pt x="109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1" y="66"/>
                    <a:pt x="111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13" y="66"/>
                    <a:pt x="113" y="66"/>
                    <a:pt x="113" y="67"/>
                  </a:cubicBezTo>
                  <a:cubicBezTo>
                    <a:pt x="113" y="67"/>
                    <a:pt x="114" y="67"/>
                    <a:pt x="114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4" y="67"/>
                    <a:pt x="115" y="67"/>
                    <a:pt x="115" y="67"/>
                  </a:cubicBezTo>
                  <a:cubicBezTo>
                    <a:pt x="115" y="67"/>
                    <a:pt x="115" y="68"/>
                    <a:pt x="115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7" y="68"/>
                    <a:pt x="117" y="69"/>
                    <a:pt x="117" y="69"/>
                  </a:cubicBezTo>
                  <a:cubicBezTo>
                    <a:pt x="117" y="69"/>
                    <a:pt x="117" y="69"/>
                    <a:pt x="118" y="69"/>
                  </a:cubicBezTo>
                  <a:cubicBezTo>
                    <a:pt x="118" y="69"/>
                    <a:pt x="118" y="69"/>
                    <a:pt x="118" y="70"/>
                  </a:cubicBezTo>
                  <a:cubicBezTo>
                    <a:pt x="118" y="70"/>
                    <a:pt x="118" y="70"/>
                    <a:pt x="119" y="70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0" y="70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72"/>
                    <a:pt x="121" y="72"/>
                    <a:pt x="122" y="72"/>
                  </a:cubicBezTo>
                  <a:cubicBezTo>
                    <a:pt x="122" y="72"/>
                    <a:pt x="122" y="72"/>
                    <a:pt x="122" y="73"/>
                  </a:cubicBezTo>
                  <a:cubicBezTo>
                    <a:pt x="122" y="73"/>
                    <a:pt x="122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4"/>
                    <a:pt x="123" y="74"/>
                    <a:pt x="124" y="74"/>
                  </a:cubicBezTo>
                  <a:cubicBezTo>
                    <a:pt x="124" y="74"/>
                    <a:pt x="124" y="74"/>
                    <a:pt x="124" y="75"/>
                  </a:cubicBezTo>
                  <a:cubicBezTo>
                    <a:pt x="124" y="75"/>
                    <a:pt x="124" y="75"/>
                    <a:pt x="125" y="75"/>
                  </a:cubicBezTo>
                  <a:cubicBezTo>
                    <a:pt x="125" y="75"/>
                    <a:pt x="125" y="76"/>
                    <a:pt x="125" y="76"/>
                  </a:cubicBezTo>
                  <a:cubicBezTo>
                    <a:pt x="125" y="76"/>
                    <a:pt x="126" y="76"/>
                    <a:pt x="126" y="77"/>
                  </a:cubicBezTo>
                  <a:cubicBezTo>
                    <a:pt x="131" y="82"/>
                    <a:pt x="157" y="108"/>
                    <a:pt x="181" y="132"/>
                  </a:cubicBezTo>
                  <a:cubicBezTo>
                    <a:pt x="202" y="153"/>
                    <a:pt x="222" y="173"/>
                    <a:pt x="222" y="173"/>
                  </a:cubicBezTo>
                  <a:cubicBezTo>
                    <a:pt x="299" y="153"/>
                    <a:pt x="299" y="153"/>
                    <a:pt x="299" y="15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45" y="32"/>
                    <a:pt x="226" y="39"/>
                  </a:cubicBez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 dirty="0">
                <a:latin typeface="+mj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EF462B1-03BD-A49A-6456-EBA732EF4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806" y="2062743"/>
              <a:ext cx="635085" cy="490652"/>
            </a:xfrm>
            <a:custGeom>
              <a:avLst/>
              <a:gdLst>
                <a:gd name="T0" fmla="*/ 373 w 379"/>
                <a:gd name="T1" fmla="*/ 190 h 293"/>
                <a:gd name="T2" fmla="*/ 373 w 379"/>
                <a:gd name="T3" fmla="*/ 190 h 293"/>
                <a:gd name="T4" fmla="*/ 277 w 379"/>
                <a:gd name="T5" fmla="*/ 94 h 293"/>
                <a:gd name="T6" fmla="*/ 271 w 379"/>
                <a:gd name="T7" fmla="*/ 89 h 293"/>
                <a:gd name="T8" fmla="*/ 271 w 379"/>
                <a:gd name="T9" fmla="*/ 89 h 293"/>
                <a:gd name="T10" fmla="*/ 259 w 379"/>
                <a:gd name="T11" fmla="*/ 95 h 293"/>
                <a:gd name="T12" fmla="*/ 210 w 379"/>
                <a:gd name="T13" fmla="*/ 119 h 293"/>
                <a:gd name="T14" fmla="*/ 186 w 379"/>
                <a:gd name="T15" fmla="*/ 125 h 293"/>
                <a:gd name="T16" fmla="*/ 162 w 379"/>
                <a:gd name="T17" fmla="*/ 117 h 293"/>
                <a:gd name="T18" fmla="*/ 148 w 379"/>
                <a:gd name="T19" fmla="*/ 97 h 293"/>
                <a:gd name="T20" fmla="*/ 163 w 379"/>
                <a:gd name="T21" fmla="*/ 54 h 293"/>
                <a:gd name="T22" fmla="*/ 226 w 379"/>
                <a:gd name="T23" fmla="*/ 14 h 293"/>
                <a:gd name="T24" fmla="*/ 136 w 379"/>
                <a:gd name="T25" fmla="*/ 25 h 293"/>
                <a:gd name="T26" fmla="*/ 75 w 379"/>
                <a:gd name="T27" fmla="*/ 44 h 293"/>
                <a:gd name="T28" fmla="*/ 1 w 379"/>
                <a:gd name="T29" fmla="*/ 18 h 293"/>
                <a:gd name="T30" fmla="*/ 0 w 379"/>
                <a:gd name="T31" fmla="*/ 158 h 293"/>
                <a:gd name="T32" fmla="*/ 56 w 379"/>
                <a:gd name="T33" fmla="*/ 175 h 293"/>
                <a:gd name="T34" fmla="*/ 64 w 379"/>
                <a:gd name="T35" fmla="*/ 162 h 293"/>
                <a:gd name="T36" fmla="*/ 73 w 379"/>
                <a:gd name="T37" fmla="*/ 154 h 293"/>
                <a:gd name="T38" fmla="*/ 101 w 379"/>
                <a:gd name="T39" fmla="*/ 142 h 293"/>
                <a:gd name="T40" fmla="*/ 129 w 379"/>
                <a:gd name="T41" fmla="*/ 154 h 293"/>
                <a:gd name="T42" fmla="*/ 139 w 379"/>
                <a:gd name="T43" fmla="*/ 172 h 293"/>
                <a:gd name="T44" fmla="*/ 158 w 379"/>
                <a:gd name="T45" fmla="*/ 182 h 293"/>
                <a:gd name="T46" fmla="*/ 167 w 379"/>
                <a:gd name="T47" fmla="*/ 196 h 293"/>
                <a:gd name="T48" fmla="*/ 168 w 379"/>
                <a:gd name="T49" fmla="*/ 201 h 293"/>
                <a:gd name="T50" fmla="*/ 187 w 379"/>
                <a:gd name="T51" fmla="*/ 211 h 293"/>
                <a:gd name="T52" fmla="*/ 197 w 379"/>
                <a:gd name="T53" fmla="*/ 230 h 293"/>
                <a:gd name="T54" fmla="*/ 215 w 379"/>
                <a:gd name="T55" fmla="*/ 240 h 293"/>
                <a:gd name="T56" fmla="*/ 226 w 379"/>
                <a:gd name="T57" fmla="*/ 259 h 293"/>
                <a:gd name="T58" fmla="*/ 227 w 379"/>
                <a:gd name="T59" fmla="*/ 268 h 293"/>
                <a:gd name="T60" fmla="*/ 226 w 379"/>
                <a:gd name="T61" fmla="*/ 278 h 293"/>
                <a:gd name="T62" fmla="*/ 234 w 379"/>
                <a:gd name="T63" fmla="*/ 286 h 293"/>
                <a:gd name="T64" fmla="*/ 258 w 379"/>
                <a:gd name="T65" fmla="*/ 286 h 293"/>
                <a:gd name="T66" fmla="*/ 258 w 379"/>
                <a:gd name="T67" fmla="*/ 262 h 293"/>
                <a:gd name="T68" fmla="*/ 258 w 379"/>
                <a:gd name="T69" fmla="*/ 262 h 293"/>
                <a:gd name="T70" fmla="*/ 248 w 379"/>
                <a:gd name="T71" fmla="*/ 252 h 293"/>
                <a:gd name="T72" fmla="*/ 248 w 379"/>
                <a:gd name="T73" fmla="*/ 245 h 293"/>
                <a:gd name="T74" fmla="*/ 254 w 379"/>
                <a:gd name="T75" fmla="*/ 245 h 293"/>
                <a:gd name="T76" fmla="*/ 266 w 379"/>
                <a:gd name="T77" fmla="*/ 257 h 293"/>
                <a:gd name="T78" fmla="*/ 266 w 379"/>
                <a:gd name="T79" fmla="*/ 257 h 293"/>
                <a:gd name="T80" fmla="*/ 272 w 379"/>
                <a:gd name="T81" fmla="*/ 262 h 293"/>
                <a:gd name="T82" fmla="*/ 296 w 379"/>
                <a:gd name="T83" fmla="*/ 262 h 293"/>
                <a:gd name="T84" fmla="*/ 296 w 379"/>
                <a:gd name="T85" fmla="*/ 238 h 293"/>
                <a:gd name="T86" fmla="*/ 296 w 379"/>
                <a:gd name="T87" fmla="*/ 238 h 293"/>
                <a:gd name="T88" fmla="*/ 279 w 379"/>
                <a:gd name="T89" fmla="*/ 220 h 293"/>
                <a:gd name="T90" fmla="*/ 279 w 379"/>
                <a:gd name="T91" fmla="*/ 214 h 293"/>
                <a:gd name="T92" fmla="*/ 286 w 379"/>
                <a:gd name="T93" fmla="*/ 214 h 293"/>
                <a:gd name="T94" fmla="*/ 305 w 379"/>
                <a:gd name="T95" fmla="*/ 233 h 293"/>
                <a:gd name="T96" fmla="*/ 305 w 379"/>
                <a:gd name="T97" fmla="*/ 233 h 293"/>
                <a:gd name="T98" fmla="*/ 310 w 379"/>
                <a:gd name="T99" fmla="*/ 238 h 293"/>
                <a:gd name="T100" fmla="*/ 334 w 379"/>
                <a:gd name="T101" fmla="*/ 238 h 293"/>
                <a:gd name="T102" fmla="*/ 334 w 379"/>
                <a:gd name="T103" fmla="*/ 214 h 293"/>
                <a:gd name="T104" fmla="*/ 335 w 379"/>
                <a:gd name="T105" fmla="*/ 214 h 293"/>
                <a:gd name="T106" fmla="*/ 310 w 379"/>
                <a:gd name="T107" fmla="*/ 189 h 293"/>
                <a:gd name="T108" fmla="*/ 310 w 379"/>
                <a:gd name="T109" fmla="*/ 183 h 293"/>
                <a:gd name="T110" fmla="*/ 317 w 379"/>
                <a:gd name="T111" fmla="*/ 183 h 293"/>
                <a:gd name="T112" fmla="*/ 343 w 379"/>
                <a:gd name="T113" fmla="*/ 209 h 293"/>
                <a:gd name="T114" fmla="*/ 343 w 379"/>
                <a:gd name="T115" fmla="*/ 209 h 293"/>
                <a:gd name="T116" fmla="*/ 348 w 379"/>
                <a:gd name="T117" fmla="*/ 214 h 293"/>
                <a:gd name="T118" fmla="*/ 373 w 379"/>
                <a:gd name="T119" fmla="*/ 214 h 293"/>
                <a:gd name="T120" fmla="*/ 373 w 379"/>
                <a:gd name="T12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293">
                  <a:moveTo>
                    <a:pt x="373" y="190"/>
                  </a:moveTo>
                  <a:cubicBezTo>
                    <a:pt x="373" y="190"/>
                    <a:pt x="373" y="190"/>
                    <a:pt x="373" y="190"/>
                  </a:cubicBezTo>
                  <a:cubicBezTo>
                    <a:pt x="367" y="184"/>
                    <a:pt x="286" y="104"/>
                    <a:pt x="277" y="94"/>
                  </a:cubicBezTo>
                  <a:cubicBezTo>
                    <a:pt x="274" y="91"/>
                    <a:pt x="272" y="89"/>
                    <a:pt x="271" y="89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67" y="91"/>
                    <a:pt x="263" y="93"/>
                    <a:pt x="259" y="95"/>
                  </a:cubicBezTo>
                  <a:cubicBezTo>
                    <a:pt x="249" y="100"/>
                    <a:pt x="235" y="107"/>
                    <a:pt x="210" y="119"/>
                  </a:cubicBezTo>
                  <a:cubicBezTo>
                    <a:pt x="202" y="123"/>
                    <a:pt x="194" y="125"/>
                    <a:pt x="186" y="125"/>
                  </a:cubicBezTo>
                  <a:cubicBezTo>
                    <a:pt x="177" y="125"/>
                    <a:pt x="169" y="122"/>
                    <a:pt x="162" y="117"/>
                  </a:cubicBezTo>
                  <a:cubicBezTo>
                    <a:pt x="155" y="112"/>
                    <a:pt x="150" y="105"/>
                    <a:pt x="148" y="97"/>
                  </a:cubicBezTo>
                  <a:cubicBezTo>
                    <a:pt x="143" y="81"/>
                    <a:pt x="149" y="64"/>
                    <a:pt x="163" y="54"/>
                  </a:cubicBezTo>
                  <a:cubicBezTo>
                    <a:pt x="177" y="45"/>
                    <a:pt x="194" y="33"/>
                    <a:pt x="226" y="14"/>
                  </a:cubicBezTo>
                  <a:cubicBezTo>
                    <a:pt x="197" y="0"/>
                    <a:pt x="167" y="2"/>
                    <a:pt x="136" y="25"/>
                  </a:cubicBezTo>
                  <a:cubicBezTo>
                    <a:pt x="117" y="39"/>
                    <a:pt x="100" y="51"/>
                    <a:pt x="75" y="44"/>
                  </a:cubicBezTo>
                  <a:cubicBezTo>
                    <a:pt x="34" y="32"/>
                    <a:pt x="1" y="18"/>
                    <a:pt x="1" y="1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8" y="170"/>
                    <a:pt x="61" y="166"/>
                    <a:pt x="64" y="162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80" y="146"/>
                    <a:pt x="90" y="142"/>
                    <a:pt x="101" y="142"/>
                  </a:cubicBezTo>
                  <a:cubicBezTo>
                    <a:pt x="112" y="142"/>
                    <a:pt x="122" y="146"/>
                    <a:pt x="129" y="154"/>
                  </a:cubicBezTo>
                  <a:cubicBezTo>
                    <a:pt x="134" y="159"/>
                    <a:pt x="138" y="165"/>
                    <a:pt x="139" y="172"/>
                  </a:cubicBezTo>
                  <a:cubicBezTo>
                    <a:pt x="146" y="174"/>
                    <a:pt x="153" y="177"/>
                    <a:pt x="158" y="182"/>
                  </a:cubicBezTo>
                  <a:cubicBezTo>
                    <a:pt x="162" y="186"/>
                    <a:pt x="165" y="191"/>
                    <a:pt x="167" y="196"/>
                  </a:cubicBezTo>
                  <a:cubicBezTo>
                    <a:pt x="167" y="197"/>
                    <a:pt x="168" y="199"/>
                    <a:pt x="168" y="201"/>
                  </a:cubicBezTo>
                  <a:cubicBezTo>
                    <a:pt x="175" y="202"/>
                    <a:pt x="181" y="206"/>
                    <a:pt x="187" y="211"/>
                  </a:cubicBezTo>
                  <a:cubicBezTo>
                    <a:pt x="192" y="216"/>
                    <a:pt x="195" y="223"/>
                    <a:pt x="197" y="230"/>
                  </a:cubicBezTo>
                  <a:cubicBezTo>
                    <a:pt x="204" y="231"/>
                    <a:pt x="210" y="235"/>
                    <a:pt x="215" y="240"/>
                  </a:cubicBezTo>
                  <a:cubicBezTo>
                    <a:pt x="221" y="245"/>
                    <a:pt x="224" y="252"/>
                    <a:pt x="226" y="259"/>
                  </a:cubicBezTo>
                  <a:cubicBezTo>
                    <a:pt x="227" y="262"/>
                    <a:pt x="227" y="265"/>
                    <a:pt x="227" y="268"/>
                  </a:cubicBezTo>
                  <a:cubicBezTo>
                    <a:pt x="227" y="272"/>
                    <a:pt x="227" y="275"/>
                    <a:pt x="226" y="278"/>
                  </a:cubicBezTo>
                  <a:cubicBezTo>
                    <a:pt x="234" y="286"/>
                    <a:pt x="234" y="286"/>
                    <a:pt x="234" y="286"/>
                  </a:cubicBezTo>
                  <a:cubicBezTo>
                    <a:pt x="240" y="293"/>
                    <a:pt x="251" y="293"/>
                    <a:pt x="258" y="286"/>
                  </a:cubicBezTo>
                  <a:cubicBezTo>
                    <a:pt x="265" y="279"/>
                    <a:pt x="265" y="269"/>
                    <a:pt x="258" y="262"/>
                  </a:cubicBezTo>
                  <a:cubicBezTo>
                    <a:pt x="258" y="262"/>
                    <a:pt x="258" y="262"/>
                    <a:pt x="258" y="262"/>
                  </a:cubicBezTo>
                  <a:cubicBezTo>
                    <a:pt x="248" y="252"/>
                    <a:pt x="248" y="252"/>
                    <a:pt x="248" y="252"/>
                  </a:cubicBezTo>
                  <a:cubicBezTo>
                    <a:pt x="246" y="250"/>
                    <a:pt x="246" y="247"/>
                    <a:pt x="248" y="245"/>
                  </a:cubicBezTo>
                  <a:cubicBezTo>
                    <a:pt x="250" y="243"/>
                    <a:pt x="253" y="243"/>
                    <a:pt x="254" y="245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279" y="269"/>
                    <a:pt x="289" y="269"/>
                    <a:pt x="296" y="262"/>
                  </a:cubicBezTo>
                  <a:cubicBezTo>
                    <a:pt x="303" y="256"/>
                    <a:pt x="303" y="245"/>
                    <a:pt x="296" y="238"/>
                  </a:cubicBezTo>
                  <a:cubicBezTo>
                    <a:pt x="296" y="238"/>
                    <a:pt x="296" y="238"/>
                    <a:pt x="296" y="238"/>
                  </a:cubicBezTo>
                  <a:cubicBezTo>
                    <a:pt x="279" y="220"/>
                    <a:pt x="279" y="220"/>
                    <a:pt x="279" y="220"/>
                  </a:cubicBezTo>
                  <a:cubicBezTo>
                    <a:pt x="277" y="219"/>
                    <a:pt x="277" y="216"/>
                    <a:pt x="279" y="214"/>
                  </a:cubicBezTo>
                  <a:cubicBezTo>
                    <a:pt x="281" y="212"/>
                    <a:pt x="284" y="212"/>
                    <a:pt x="286" y="214"/>
                  </a:cubicBezTo>
                  <a:cubicBezTo>
                    <a:pt x="305" y="233"/>
                    <a:pt x="305" y="233"/>
                    <a:pt x="305" y="233"/>
                  </a:cubicBezTo>
                  <a:cubicBezTo>
                    <a:pt x="305" y="233"/>
                    <a:pt x="305" y="233"/>
                    <a:pt x="305" y="233"/>
                  </a:cubicBezTo>
                  <a:cubicBezTo>
                    <a:pt x="310" y="238"/>
                    <a:pt x="310" y="238"/>
                    <a:pt x="310" y="238"/>
                  </a:cubicBezTo>
                  <a:cubicBezTo>
                    <a:pt x="317" y="245"/>
                    <a:pt x="328" y="245"/>
                    <a:pt x="334" y="238"/>
                  </a:cubicBezTo>
                  <a:cubicBezTo>
                    <a:pt x="341" y="232"/>
                    <a:pt x="341" y="221"/>
                    <a:pt x="334" y="214"/>
                  </a:cubicBezTo>
                  <a:cubicBezTo>
                    <a:pt x="335" y="214"/>
                    <a:pt x="335" y="214"/>
                    <a:pt x="335" y="214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8" y="187"/>
                    <a:pt x="308" y="184"/>
                    <a:pt x="310" y="183"/>
                  </a:cubicBezTo>
                  <a:cubicBezTo>
                    <a:pt x="312" y="181"/>
                    <a:pt x="315" y="181"/>
                    <a:pt x="317" y="183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348" y="214"/>
                    <a:pt x="348" y="214"/>
                    <a:pt x="348" y="214"/>
                  </a:cubicBezTo>
                  <a:cubicBezTo>
                    <a:pt x="355" y="221"/>
                    <a:pt x="366" y="221"/>
                    <a:pt x="373" y="214"/>
                  </a:cubicBezTo>
                  <a:cubicBezTo>
                    <a:pt x="379" y="208"/>
                    <a:pt x="379" y="197"/>
                    <a:pt x="373" y="190"/>
                  </a:cubicBez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 dirty="0">
                <a:latin typeface="+mj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BCACD587-9AA2-4406-B0E6-F1DF74D79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504" y="2330371"/>
              <a:ext cx="237891" cy="233644"/>
            </a:xfrm>
            <a:custGeom>
              <a:avLst/>
              <a:gdLst>
                <a:gd name="T0" fmla="*/ 132 w 142"/>
                <a:gd name="T1" fmla="*/ 91 h 139"/>
                <a:gd name="T2" fmla="*/ 129 w 142"/>
                <a:gd name="T3" fmla="*/ 89 h 139"/>
                <a:gd name="T4" fmla="*/ 126 w 142"/>
                <a:gd name="T5" fmla="*/ 88 h 139"/>
                <a:gd name="T6" fmla="*/ 124 w 142"/>
                <a:gd name="T7" fmla="*/ 87 h 139"/>
                <a:gd name="T8" fmla="*/ 121 w 142"/>
                <a:gd name="T9" fmla="*/ 86 h 139"/>
                <a:gd name="T10" fmla="*/ 116 w 142"/>
                <a:gd name="T11" fmla="*/ 86 h 139"/>
                <a:gd name="T12" fmla="*/ 114 w 142"/>
                <a:gd name="T13" fmla="*/ 87 h 139"/>
                <a:gd name="T14" fmla="*/ 111 w 142"/>
                <a:gd name="T15" fmla="*/ 88 h 139"/>
                <a:gd name="T16" fmla="*/ 110 w 142"/>
                <a:gd name="T17" fmla="*/ 72 h 139"/>
                <a:gd name="T18" fmla="*/ 104 w 142"/>
                <a:gd name="T19" fmla="*/ 62 h 139"/>
                <a:gd name="T20" fmla="*/ 101 w 142"/>
                <a:gd name="T21" fmla="*/ 61 h 139"/>
                <a:gd name="T22" fmla="*/ 98 w 142"/>
                <a:gd name="T23" fmla="*/ 59 h 139"/>
                <a:gd name="T24" fmla="*/ 96 w 142"/>
                <a:gd name="T25" fmla="*/ 58 h 139"/>
                <a:gd name="T26" fmla="*/ 94 w 142"/>
                <a:gd name="T27" fmla="*/ 58 h 139"/>
                <a:gd name="T28" fmla="*/ 90 w 142"/>
                <a:gd name="T29" fmla="*/ 57 h 139"/>
                <a:gd name="T30" fmla="*/ 89 w 142"/>
                <a:gd name="T31" fmla="*/ 57 h 139"/>
                <a:gd name="T32" fmla="*/ 86 w 142"/>
                <a:gd name="T33" fmla="*/ 58 h 139"/>
                <a:gd name="T34" fmla="*/ 85 w 142"/>
                <a:gd name="T35" fmla="*/ 58 h 139"/>
                <a:gd name="T36" fmla="*/ 82 w 142"/>
                <a:gd name="T37" fmla="*/ 59 h 139"/>
                <a:gd name="T38" fmla="*/ 82 w 142"/>
                <a:gd name="T39" fmla="*/ 55 h 139"/>
                <a:gd name="T40" fmla="*/ 74 w 142"/>
                <a:gd name="T41" fmla="*/ 33 h 139"/>
                <a:gd name="T42" fmla="*/ 71 w 142"/>
                <a:gd name="T43" fmla="*/ 31 h 139"/>
                <a:gd name="T44" fmla="*/ 69 w 142"/>
                <a:gd name="T45" fmla="*/ 30 h 139"/>
                <a:gd name="T46" fmla="*/ 65 w 142"/>
                <a:gd name="T47" fmla="*/ 29 h 139"/>
                <a:gd name="T48" fmla="*/ 61 w 142"/>
                <a:gd name="T49" fmla="*/ 29 h 139"/>
                <a:gd name="T50" fmla="*/ 58 w 142"/>
                <a:gd name="T51" fmla="*/ 29 h 139"/>
                <a:gd name="T52" fmla="*/ 56 w 142"/>
                <a:gd name="T53" fmla="*/ 29 h 139"/>
                <a:gd name="T54" fmla="*/ 54 w 142"/>
                <a:gd name="T55" fmla="*/ 30 h 139"/>
                <a:gd name="T56" fmla="*/ 47 w 142"/>
                <a:gd name="T57" fmla="*/ 6 h 139"/>
                <a:gd name="T58" fmla="*/ 8 w 142"/>
                <a:gd name="T59" fmla="*/ 15 h 139"/>
                <a:gd name="T60" fmla="*/ 9 w 142"/>
                <a:gd name="T61" fmla="*/ 47 h 139"/>
                <a:gd name="T62" fmla="*/ 11 w 142"/>
                <a:gd name="T63" fmla="*/ 49 h 139"/>
                <a:gd name="T64" fmla="*/ 15 w 142"/>
                <a:gd name="T65" fmla="*/ 51 h 139"/>
                <a:gd name="T66" fmla="*/ 17 w 142"/>
                <a:gd name="T67" fmla="*/ 51 h 139"/>
                <a:gd name="T68" fmla="*/ 23 w 142"/>
                <a:gd name="T69" fmla="*/ 52 h 139"/>
                <a:gd name="T70" fmla="*/ 26 w 142"/>
                <a:gd name="T71" fmla="*/ 52 h 139"/>
                <a:gd name="T72" fmla="*/ 28 w 142"/>
                <a:gd name="T73" fmla="*/ 52 h 139"/>
                <a:gd name="T74" fmla="*/ 30 w 142"/>
                <a:gd name="T75" fmla="*/ 51 h 139"/>
                <a:gd name="T76" fmla="*/ 37 w 142"/>
                <a:gd name="T77" fmla="*/ 75 h 139"/>
                <a:gd name="T78" fmla="*/ 40 w 142"/>
                <a:gd name="T79" fmla="*/ 77 h 139"/>
                <a:gd name="T80" fmla="*/ 42 w 142"/>
                <a:gd name="T81" fmla="*/ 79 h 139"/>
                <a:gd name="T82" fmla="*/ 46 w 142"/>
                <a:gd name="T83" fmla="*/ 80 h 139"/>
                <a:gd name="T84" fmla="*/ 48 w 142"/>
                <a:gd name="T85" fmla="*/ 81 h 139"/>
                <a:gd name="T86" fmla="*/ 52 w 142"/>
                <a:gd name="T87" fmla="*/ 81 h 139"/>
                <a:gd name="T88" fmla="*/ 55 w 142"/>
                <a:gd name="T89" fmla="*/ 81 h 139"/>
                <a:gd name="T90" fmla="*/ 56 w 142"/>
                <a:gd name="T91" fmla="*/ 80 h 139"/>
                <a:gd name="T92" fmla="*/ 59 w 142"/>
                <a:gd name="T93" fmla="*/ 80 h 139"/>
                <a:gd name="T94" fmla="*/ 65 w 142"/>
                <a:gd name="T95" fmla="*/ 103 h 139"/>
                <a:gd name="T96" fmla="*/ 69 w 142"/>
                <a:gd name="T97" fmla="*/ 106 h 139"/>
                <a:gd name="T98" fmla="*/ 71 w 142"/>
                <a:gd name="T99" fmla="*/ 107 h 139"/>
                <a:gd name="T100" fmla="*/ 74 w 142"/>
                <a:gd name="T101" fmla="*/ 109 h 139"/>
                <a:gd name="T102" fmla="*/ 77 w 142"/>
                <a:gd name="T103" fmla="*/ 109 h 139"/>
                <a:gd name="T104" fmla="*/ 81 w 142"/>
                <a:gd name="T105" fmla="*/ 110 h 139"/>
                <a:gd name="T106" fmla="*/ 83 w 142"/>
                <a:gd name="T107" fmla="*/ 110 h 139"/>
                <a:gd name="T108" fmla="*/ 85 w 142"/>
                <a:gd name="T109" fmla="*/ 109 h 139"/>
                <a:gd name="T110" fmla="*/ 88 w 142"/>
                <a:gd name="T111" fmla="*/ 108 h 139"/>
                <a:gd name="T112" fmla="*/ 94 w 142"/>
                <a:gd name="T113" fmla="*/ 132 h 139"/>
                <a:gd name="T114" fmla="*/ 110 w 142"/>
                <a:gd name="T115" fmla="*/ 139 h 139"/>
                <a:gd name="T116" fmla="*/ 113 w 142"/>
                <a:gd name="T117" fmla="*/ 138 h 139"/>
                <a:gd name="T118" fmla="*/ 134 w 142"/>
                <a:gd name="T119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" h="139">
                  <a:moveTo>
                    <a:pt x="134" y="93"/>
                  </a:moveTo>
                  <a:cubicBezTo>
                    <a:pt x="133" y="92"/>
                    <a:pt x="133" y="92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1" y="91"/>
                    <a:pt x="131" y="90"/>
                    <a:pt x="131" y="90"/>
                  </a:cubicBezTo>
                  <a:cubicBezTo>
                    <a:pt x="131" y="90"/>
                    <a:pt x="130" y="90"/>
                    <a:pt x="130" y="90"/>
                  </a:cubicBezTo>
                  <a:cubicBezTo>
                    <a:pt x="130" y="89"/>
                    <a:pt x="129" y="89"/>
                    <a:pt x="129" y="89"/>
                  </a:cubicBezTo>
                  <a:cubicBezTo>
                    <a:pt x="129" y="89"/>
                    <a:pt x="129" y="89"/>
                    <a:pt x="128" y="89"/>
                  </a:cubicBezTo>
                  <a:cubicBezTo>
                    <a:pt x="128" y="88"/>
                    <a:pt x="127" y="88"/>
                    <a:pt x="127" y="88"/>
                  </a:cubicBezTo>
                  <a:cubicBezTo>
                    <a:pt x="127" y="88"/>
                    <a:pt x="126" y="88"/>
                    <a:pt x="126" y="8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6" y="88"/>
                    <a:pt x="125" y="87"/>
                    <a:pt x="125" y="87"/>
                  </a:cubicBezTo>
                  <a:cubicBezTo>
                    <a:pt x="125" y="87"/>
                    <a:pt x="125" y="87"/>
                    <a:pt x="124" y="87"/>
                  </a:cubicBezTo>
                  <a:cubicBezTo>
                    <a:pt x="124" y="87"/>
                    <a:pt x="123" y="87"/>
                    <a:pt x="123" y="87"/>
                  </a:cubicBezTo>
                  <a:cubicBezTo>
                    <a:pt x="123" y="87"/>
                    <a:pt x="123" y="87"/>
                    <a:pt x="122" y="87"/>
                  </a:cubicBezTo>
                  <a:cubicBezTo>
                    <a:pt x="122" y="87"/>
                    <a:pt x="121" y="86"/>
                    <a:pt x="121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0" y="86"/>
                    <a:pt x="119" y="86"/>
                    <a:pt x="119" y="86"/>
                  </a:cubicBezTo>
                  <a:cubicBezTo>
                    <a:pt x="118" y="86"/>
                    <a:pt x="117" y="86"/>
                    <a:pt x="116" y="86"/>
                  </a:cubicBezTo>
                  <a:cubicBezTo>
                    <a:pt x="116" y="86"/>
                    <a:pt x="116" y="86"/>
                    <a:pt x="115" y="86"/>
                  </a:cubicBezTo>
                  <a:cubicBezTo>
                    <a:pt x="115" y="87"/>
                    <a:pt x="115" y="87"/>
                    <a:pt x="114" y="87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4" y="87"/>
                    <a:pt x="113" y="87"/>
                    <a:pt x="113" y="87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7"/>
                    <a:pt x="112" y="87"/>
                    <a:pt x="111" y="88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10" y="88"/>
                    <a:pt x="110" y="88"/>
                    <a:pt x="109" y="88"/>
                  </a:cubicBezTo>
                  <a:cubicBezTo>
                    <a:pt x="112" y="83"/>
                    <a:pt x="112" y="77"/>
                    <a:pt x="110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09" y="69"/>
                    <a:pt x="107" y="66"/>
                    <a:pt x="105" y="64"/>
                  </a:cubicBezTo>
                  <a:cubicBezTo>
                    <a:pt x="105" y="63"/>
                    <a:pt x="104" y="63"/>
                    <a:pt x="104" y="62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3" y="62"/>
                    <a:pt x="102" y="61"/>
                    <a:pt x="102" y="61"/>
                  </a:cubicBezTo>
                  <a:cubicBezTo>
                    <a:pt x="102" y="61"/>
                    <a:pt x="102" y="61"/>
                    <a:pt x="101" y="61"/>
                  </a:cubicBezTo>
                  <a:cubicBezTo>
                    <a:pt x="101" y="61"/>
                    <a:pt x="101" y="60"/>
                    <a:pt x="100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99" y="60"/>
                    <a:pt x="99" y="59"/>
                    <a:pt x="98" y="59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5" y="58"/>
                    <a:pt x="95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1" y="57"/>
                    <a:pt x="90" y="57"/>
                    <a:pt x="90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8"/>
                    <a:pt x="87" y="58"/>
                  </a:cubicBezTo>
                  <a:cubicBezTo>
                    <a:pt x="87" y="58"/>
                    <a:pt x="87" y="58"/>
                    <a:pt x="87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4" y="58"/>
                    <a:pt x="84" y="58"/>
                  </a:cubicBezTo>
                  <a:cubicBezTo>
                    <a:pt x="84" y="58"/>
                    <a:pt x="84" y="58"/>
                    <a:pt x="83" y="58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9"/>
                    <a:pt x="81" y="59"/>
                    <a:pt x="81" y="59"/>
                  </a:cubicBezTo>
                  <a:cubicBezTo>
                    <a:pt x="81" y="58"/>
                    <a:pt x="82" y="57"/>
                    <a:pt x="82" y="55"/>
                  </a:cubicBezTo>
                  <a:cubicBezTo>
                    <a:pt x="84" y="48"/>
                    <a:pt x="82" y="41"/>
                    <a:pt x="76" y="35"/>
                  </a:cubicBezTo>
                  <a:cubicBezTo>
                    <a:pt x="76" y="35"/>
                    <a:pt x="75" y="34"/>
                    <a:pt x="75" y="34"/>
                  </a:cubicBezTo>
                  <a:cubicBezTo>
                    <a:pt x="75" y="34"/>
                    <a:pt x="74" y="33"/>
                    <a:pt x="74" y="33"/>
                  </a:cubicBezTo>
                  <a:cubicBezTo>
                    <a:pt x="74" y="33"/>
                    <a:pt x="73" y="33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32"/>
                    <a:pt x="72" y="32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0" y="31"/>
                    <a:pt x="70" y="31"/>
                    <a:pt x="69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8" y="30"/>
                    <a:pt x="68" y="30"/>
                    <a:pt x="67" y="30"/>
                  </a:cubicBezTo>
                  <a:cubicBezTo>
                    <a:pt x="67" y="30"/>
                    <a:pt x="67" y="30"/>
                    <a:pt x="67" y="29"/>
                  </a:cubicBezTo>
                  <a:cubicBezTo>
                    <a:pt x="66" y="29"/>
                    <a:pt x="66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2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9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9"/>
                    <a:pt x="56" y="29"/>
                    <a:pt x="56" y="29"/>
                  </a:cubicBezTo>
                  <a:cubicBezTo>
                    <a:pt x="56" y="29"/>
                    <a:pt x="55" y="29"/>
                    <a:pt x="55" y="29"/>
                  </a:cubicBezTo>
                  <a:cubicBezTo>
                    <a:pt x="55" y="29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2" y="30"/>
                    <a:pt x="52" y="31"/>
                  </a:cubicBezTo>
                  <a:cubicBezTo>
                    <a:pt x="55" y="23"/>
                    <a:pt x="54" y="13"/>
                    <a:pt x="47" y="6"/>
                  </a:cubicBezTo>
                  <a:cubicBezTo>
                    <a:pt x="43" y="2"/>
                    <a:pt x="38" y="0"/>
                    <a:pt x="32" y="0"/>
                  </a:cubicBezTo>
                  <a:cubicBezTo>
                    <a:pt x="26" y="0"/>
                    <a:pt x="21" y="2"/>
                    <a:pt x="17" y="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6"/>
                    <a:pt x="5" y="18"/>
                    <a:pt x="4" y="20"/>
                  </a:cubicBezTo>
                  <a:cubicBezTo>
                    <a:pt x="0" y="28"/>
                    <a:pt x="1" y="39"/>
                    <a:pt x="8" y="46"/>
                  </a:cubicBezTo>
                  <a:cubicBezTo>
                    <a:pt x="8" y="46"/>
                    <a:pt x="9" y="47"/>
                    <a:pt x="9" y="47"/>
                  </a:cubicBezTo>
                  <a:cubicBezTo>
                    <a:pt x="9" y="47"/>
                    <a:pt x="10" y="47"/>
                    <a:pt x="10" y="48"/>
                  </a:cubicBezTo>
                  <a:cubicBezTo>
                    <a:pt x="10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2" y="52"/>
                    <a:pt x="23" y="52"/>
                  </a:cubicBezTo>
                  <a:cubicBezTo>
                    <a:pt x="23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8" y="52"/>
                    <a:pt x="28" y="52"/>
                  </a:cubicBezTo>
                  <a:cubicBezTo>
                    <a:pt x="28" y="52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2" y="50"/>
                    <a:pt x="32" y="50"/>
                  </a:cubicBezTo>
                  <a:cubicBezTo>
                    <a:pt x="29" y="58"/>
                    <a:pt x="30" y="68"/>
                    <a:pt x="37" y="75"/>
                  </a:cubicBezTo>
                  <a:cubicBezTo>
                    <a:pt x="37" y="75"/>
                    <a:pt x="38" y="76"/>
                    <a:pt x="38" y="76"/>
                  </a:cubicBezTo>
                  <a:cubicBezTo>
                    <a:pt x="38" y="76"/>
                    <a:pt x="38" y="76"/>
                    <a:pt x="39" y="76"/>
                  </a:cubicBezTo>
                  <a:cubicBezTo>
                    <a:pt x="39" y="77"/>
                    <a:pt x="39" y="77"/>
                    <a:pt x="40" y="77"/>
                  </a:cubicBezTo>
                  <a:cubicBezTo>
                    <a:pt x="40" y="77"/>
                    <a:pt x="40" y="77"/>
                    <a:pt x="40" y="78"/>
                  </a:cubicBezTo>
                  <a:cubicBezTo>
                    <a:pt x="41" y="78"/>
                    <a:pt x="41" y="78"/>
                    <a:pt x="42" y="78"/>
                  </a:cubicBezTo>
                  <a:cubicBezTo>
                    <a:pt x="42" y="78"/>
                    <a:pt x="42" y="78"/>
                    <a:pt x="42" y="79"/>
                  </a:cubicBezTo>
                  <a:cubicBezTo>
                    <a:pt x="43" y="79"/>
                    <a:pt x="43" y="79"/>
                    <a:pt x="4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5" y="80"/>
                    <a:pt x="45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81"/>
                    <a:pt x="49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1" y="81"/>
                    <a:pt x="51" y="81"/>
                    <a:pt x="52" y="81"/>
                  </a:cubicBezTo>
                  <a:cubicBezTo>
                    <a:pt x="52" y="81"/>
                    <a:pt x="53" y="81"/>
                    <a:pt x="53" y="8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4" y="81"/>
                    <a:pt x="54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0"/>
                  </a:cubicBezTo>
                  <a:cubicBezTo>
                    <a:pt x="57" y="80"/>
                    <a:pt x="57" y="80"/>
                    <a:pt x="58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60" y="80"/>
                    <a:pt x="60" y="80"/>
                  </a:cubicBezTo>
                  <a:cubicBezTo>
                    <a:pt x="60" y="79"/>
                    <a:pt x="61" y="79"/>
                    <a:pt x="61" y="79"/>
                  </a:cubicBezTo>
                  <a:cubicBezTo>
                    <a:pt x="57" y="87"/>
                    <a:pt x="59" y="97"/>
                    <a:pt x="65" y="103"/>
                  </a:cubicBezTo>
                  <a:cubicBezTo>
                    <a:pt x="66" y="104"/>
                    <a:pt x="66" y="104"/>
                    <a:pt x="67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05"/>
                    <a:pt x="68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8"/>
                    <a:pt x="72" y="108"/>
                    <a:pt x="73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8"/>
                    <a:pt x="74" y="109"/>
                    <a:pt x="74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6" y="109"/>
                    <a:pt x="76" y="109"/>
                  </a:cubicBezTo>
                  <a:cubicBezTo>
                    <a:pt x="76" y="109"/>
                    <a:pt x="77" y="109"/>
                    <a:pt x="77" y="109"/>
                  </a:cubicBezTo>
                  <a:cubicBezTo>
                    <a:pt x="77" y="110"/>
                    <a:pt x="78" y="110"/>
                    <a:pt x="79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0"/>
                    <a:pt x="80" y="110"/>
                    <a:pt x="81" y="110"/>
                  </a:cubicBezTo>
                  <a:cubicBezTo>
                    <a:pt x="81" y="110"/>
                    <a:pt x="81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3" y="110"/>
                    <a:pt x="83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09"/>
                    <a:pt x="85" y="109"/>
                    <a:pt x="85" y="109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6" y="109"/>
                    <a:pt x="86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8" y="109"/>
                    <a:pt x="88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90" y="108"/>
                  </a:cubicBezTo>
                  <a:cubicBezTo>
                    <a:pt x="86" y="116"/>
                    <a:pt x="88" y="126"/>
                    <a:pt x="94" y="132"/>
                  </a:cubicBezTo>
                  <a:cubicBezTo>
                    <a:pt x="98" y="136"/>
                    <a:pt x="103" y="138"/>
                    <a:pt x="108" y="138"/>
                  </a:cubicBezTo>
                  <a:cubicBezTo>
                    <a:pt x="108" y="139"/>
                    <a:pt x="108" y="139"/>
                    <a:pt x="109" y="139"/>
                  </a:cubicBezTo>
                  <a:cubicBezTo>
                    <a:pt x="109" y="139"/>
                    <a:pt x="109" y="139"/>
                    <a:pt x="110" y="139"/>
                  </a:cubicBezTo>
                  <a:cubicBezTo>
                    <a:pt x="110" y="139"/>
                    <a:pt x="110" y="139"/>
                    <a:pt x="111" y="139"/>
                  </a:cubicBezTo>
                  <a:cubicBezTo>
                    <a:pt x="111" y="138"/>
                    <a:pt x="111" y="139"/>
                    <a:pt x="112" y="138"/>
                  </a:cubicBezTo>
                  <a:cubicBezTo>
                    <a:pt x="112" y="138"/>
                    <a:pt x="113" y="138"/>
                    <a:pt x="113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8" y="137"/>
                    <a:pt x="122" y="135"/>
                    <a:pt x="125" y="132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40" y="117"/>
                    <a:pt x="142" y="108"/>
                    <a:pt x="139" y="100"/>
                  </a:cubicBezTo>
                  <a:cubicBezTo>
                    <a:pt x="138" y="98"/>
                    <a:pt x="136" y="95"/>
                    <a:pt x="134" y="93"/>
                  </a:cubicBez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 dirty="0"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273349-7964-1694-61A9-9ADBB3F0A60E}"/>
              </a:ext>
            </a:extLst>
          </p:cNvPr>
          <p:cNvGrpSpPr/>
          <p:nvPr/>
        </p:nvGrpSpPr>
        <p:grpSpPr>
          <a:xfrm>
            <a:off x="7552447" y="2872614"/>
            <a:ext cx="846283" cy="981153"/>
            <a:chOff x="838200" y="1369925"/>
            <a:chExt cx="616420" cy="799733"/>
          </a:xfrm>
        </p:grpSpPr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08931C4A-79C7-0112-C506-11AC9F0FC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18" y="1369925"/>
              <a:ext cx="529202" cy="37065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76" y="0"/>
                </a:cxn>
                <a:cxn ang="0">
                  <a:pos x="59" y="4"/>
                </a:cxn>
                <a:cxn ang="0">
                  <a:pos x="44" y="10"/>
                </a:cxn>
                <a:cxn ang="0">
                  <a:pos x="31" y="19"/>
                </a:cxn>
                <a:cxn ang="0">
                  <a:pos x="19" y="31"/>
                </a:cxn>
                <a:cxn ang="0">
                  <a:pos x="10" y="44"/>
                </a:cxn>
                <a:cxn ang="0">
                  <a:pos x="4" y="59"/>
                </a:cxn>
                <a:cxn ang="0">
                  <a:pos x="1" y="76"/>
                </a:cxn>
                <a:cxn ang="0">
                  <a:pos x="0" y="344"/>
                </a:cxn>
                <a:cxn ang="0">
                  <a:pos x="1" y="353"/>
                </a:cxn>
                <a:cxn ang="0">
                  <a:pos x="4" y="369"/>
                </a:cxn>
                <a:cxn ang="0">
                  <a:pos x="10" y="384"/>
                </a:cxn>
                <a:cxn ang="0">
                  <a:pos x="19" y="398"/>
                </a:cxn>
                <a:cxn ang="0">
                  <a:pos x="31" y="409"/>
                </a:cxn>
                <a:cxn ang="0">
                  <a:pos x="44" y="418"/>
                </a:cxn>
                <a:cxn ang="0">
                  <a:pos x="59" y="424"/>
                </a:cxn>
                <a:cxn ang="0">
                  <a:pos x="76" y="428"/>
                </a:cxn>
                <a:cxn ang="0">
                  <a:pos x="95" y="428"/>
                </a:cxn>
                <a:cxn ang="0">
                  <a:pos x="221" y="428"/>
                </a:cxn>
                <a:cxn ang="0">
                  <a:pos x="538" y="428"/>
                </a:cxn>
                <a:cxn ang="0">
                  <a:pos x="555" y="426"/>
                </a:cxn>
                <a:cxn ang="0">
                  <a:pos x="571" y="422"/>
                </a:cxn>
                <a:cxn ang="0">
                  <a:pos x="585" y="414"/>
                </a:cxn>
                <a:cxn ang="0">
                  <a:pos x="597" y="404"/>
                </a:cxn>
                <a:cxn ang="0">
                  <a:pos x="608" y="392"/>
                </a:cxn>
                <a:cxn ang="0">
                  <a:pos x="616" y="377"/>
                </a:cxn>
                <a:cxn ang="0">
                  <a:pos x="620" y="362"/>
                </a:cxn>
                <a:cxn ang="0">
                  <a:pos x="622" y="344"/>
                </a:cxn>
                <a:cxn ang="0">
                  <a:pos x="622" y="84"/>
                </a:cxn>
                <a:cxn ang="0">
                  <a:pos x="620" y="68"/>
                </a:cxn>
                <a:cxn ang="0">
                  <a:pos x="616" y="51"/>
                </a:cxn>
                <a:cxn ang="0">
                  <a:pos x="608" y="37"/>
                </a:cxn>
                <a:cxn ang="0">
                  <a:pos x="597" y="25"/>
                </a:cxn>
                <a:cxn ang="0">
                  <a:pos x="585" y="14"/>
                </a:cxn>
                <a:cxn ang="0">
                  <a:pos x="571" y="6"/>
                </a:cxn>
                <a:cxn ang="0">
                  <a:pos x="555" y="2"/>
                </a:cxn>
                <a:cxn ang="0">
                  <a:pos x="538" y="0"/>
                </a:cxn>
              </a:cxnLst>
              <a:rect l="0" t="0" r="r" b="b"/>
              <a:pathLst>
                <a:path w="622" h="551">
                  <a:moveTo>
                    <a:pt x="538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8" y="2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4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4" y="25"/>
                  </a:lnTo>
                  <a:lnTo>
                    <a:pt x="19" y="31"/>
                  </a:lnTo>
                  <a:lnTo>
                    <a:pt x="14" y="37"/>
                  </a:lnTo>
                  <a:lnTo>
                    <a:pt x="10" y="44"/>
                  </a:lnTo>
                  <a:lnTo>
                    <a:pt x="7" y="51"/>
                  </a:lnTo>
                  <a:lnTo>
                    <a:pt x="4" y="59"/>
                  </a:lnTo>
                  <a:lnTo>
                    <a:pt x="2" y="68"/>
                  </a:lnTo>
                  <a:lnTo>
                    <a:pt x="1" y="76"/>
                  </a:lnTo>
                  <a:lnTo>
                    <a:pt x="0" y="84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" y="353"/>
                  </a:lnTo>
                  <a:lnTo>
                    <a:pt x="2" y="362"/>
                  </a:lnTo>
                  <a:lnTo>
                    <a:pt x="4" y="369"/>
                  </a:lnTo>
                  <a:lnTo>
                    <a:pt x="7" y="377"/>
                  </a:lnTo>
                  <a:lnTo>
                    <a:pt x="10" y="384"/>
                  </a:lnTo>
                  <a:lnTo>
                    <a:pt x="14" y="392"/>
                  </a:lnTo>
                  <a:lnTo>
                    <a:pt x="19" y="398"/>
                  </a:lnTo>
                  <a:lnTo>
                    <a:pt x="24" y="404"/>
                  </a:lnTo>
                  <a:lnTo>
                    <a:pt x="31" y="409"/>
                  </a:lnTo>
                  <a:lnTo>
                    <a:pt x="37" y="414"/>
                  </a:lnTo>
                  <a:lnTo>
                    <a:pt x="44" y="418"/>
                  </a:lnTo>
                  <a:lnTo>
                    <a:pt x="51" y="422"/>
                  </a:lnTo>
                  <a:lnTo>
                    <a:pt x="59" y="424"/>
                  </a:lnTo>
                  <a:lnTo>
                    <a:pt x="68" y="426"/>
                  </a:lnTo>
                  <a:lnTo>
                    <a:pt x="76" y="428"/>
                  </a:lnTo>
                  <a:lnTo>
                    <a:pt x="84" y="428"/>
                  </a:lnTo>
                  <a:lnTo>
                    <a:pt x="95" y="428"/>
                  </a:lnTo>
                  <a:lnTo>
                    <a:pt x="115" y="551"/>
                  </a:lnTo>
                  <a:lnTo>
                    <a:pt x="221" y="428"/>
                  </a:lnTo>
                  <a:lnTo>
                    <a:pt x="538" y="428"/>
                  </a:lnTo>
                  <a:lnTo>
                    <a:pt x="538" y="428"/>
                  </a:lnTo>
                  <a:lnTo>
                    <a:pt x="546" y="428"/>
                  </a:lnTo>
                  <a:lnTo>
                    <a:pt x="555" y="426"/>
                  </a:lnTo>
                  <a:lnTo>
                    <a:pt x="562" y="424"/>
                  </a:lnTo>
                  <a:lnTo>
                    <a:pt x="571" y="422"/>
                  </a:lnTo>
                  <a:lnTo>
                    <a:pt x="578" y="418"/>
                  </a:lnTo>
                  <a:lnTo>
                    <a:pt x="585" y="414"/>
                  </a:lnTo>
                  <a:lnTo>
                    <a:pt x="591" y="409"/>
                  </a:lnTo>
                  <a:lnTo>
                    <a:pt x="597" y="404"/>
                  </a:lnTo>
                  <a:lnTo>
                    <a:pt x="602" y="398"/>
                  </a:lnTo>
                  <a:lnTo>
                    <a:pt x="608" y="392"/>
                  </a:lnTo>
                  <a:lnTo>
                    <a:pt x="612" y="384"/>
                  </a:lnTo>
                  <a:lnTo>
                    <a:pt x="616" y="377"/>
                  </a:lnTo>
                  <a:lnTo>
                    <a:pt x="618" y="369"/>
                  </a:lnTo>
                  <a:lnTo>
                    <a:pt x="620" y="362"/>
                  </a:lnTo>
                  <a:lnTo>
                    <a:pt x="622" y="353"/>
                  </a:lnTo>
                  <a:lnTo>
                    <a:pt x="622" y="344"/>
                  </a:lnTo>
                  <a:lnTo>
                    <a:pt x="622" y="84"/>
                  </a:lnTo>
                  <a:lnTo>
                    <a:pt x="622" y="84"/>
                  </a:lnTo>
                  <a:lnTo>
                    <a:pt x="622" y="76"/>
                  </a:lnTo>
                  <a:lnTo>
                    <a:pt x="620" y="68"/>
                  </a:lnTo>
                  <a:lnTo>
                    <a:pt x="618" y="59"/>
                  </a:lnTo>
                  <a:lnTo>
                    <a:pt x="616" y="51"/>
                  </a:lnTo>
                  <a:lnTo>
                    <a:pt x="612" y="44"/>
                  </a:lnTo>
                  <a:lnTo>
                    <a:pt x="608" y="37"/>
                  </a:lnTo>
                  <a:lnTo>
                    <a:pt x="602" y="31"/>
                  </a:lnTo>
                  <a:lnTo>
                    <a:pt x="597" y="25"/>
                  </a:lnTo>
                  <a:lnTo>
                    <a:pt x="591" y="19"/>
                  </a:lnTo>
                  <a:lnTo>
                    <a:pt x="585" y="14"/>
                  </a:lnTo>
                  <a:lnTo>
                    <a:pt x="578" y="10"/>
                  </a:lnTo>
                  <a:lnTo>
                    <a:pt x="571" y="6"/>
                  </a:lnTo>
                  <a:lnTo>
                    <a:pt x="562" y="4"/>
                  </a:lnTo>
                  <a:lnTo>
                    <a:pt x="555" y="2"/>
                  </a:lnTo>
                  <a:lnTo>
                    <a:pt x="546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2F454E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36000" tIns="45720" rIns="36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Risk?</a:t>
              </a:r>
            </a:p>
          </p:txBody>
        </p:sp>
        <p:sp>
          <p:nvSpPr>
            <p:cNvPr id="27" name="Freeform 58">
              <a:extLst>
                <a:ext uri="{FF2B5EF4-FFF2-40B4-BE49-F238E27FC236}">
                  <a16:creationId xmlns:a16="http://schemas.microsoft.com/office/drawing/2014/main" id="{B2297524-80EB-EFC8-00A4-BAB283814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32" y="1788929"/>
              <a:ext cx="173242" cy="167199"/>
            </a:xfrm>
            <a:custGeom>
              <a:avLst/>
              <a:gdLst/>
              <a:ahLst/>
              <a:cxnLst>
                <a:cxn ang="0">
                  <a:pos x="129" y="249"/>
                </a:cxn>
                <a:cxn ang="0">
                  <a:pos x="155" y="246"/>
                </a:cxn>
                <a:cxn ang="0">
                  <a:pos x="178" y="239"/>
                </a:cxn>
                <a:cxn ang="0">
                  <a:pos x="200" y="228"/>
                </a:cxn>
                <a:cxn ang="0">
                  <a:pos x="220" y="212"/>
                </a:cxn>
                <a:cxn ang="0">
                  <a:pos x="235" y="195"/>
                </a:cxn>
                <a:cxn ang="0">
                  <a:pos x="247" y="173"/>
                </a:cxn>
                <a:cxn ang="0">
                  <a:pos x="255" y="151"/>
                </a:cxn>
                <a:cxn ang="0">
                  <a:pos x="259" y="126"/>
                </a:cxn>
                <a:cxn ang="0">
                  <a:pos x="258" y="113"/>
                </a:cxn>
                <a:cxn ang="0">
                  <a:pos x="252" y="88"/>
                </a:cxn>
                <a:cxn ang="0">
                  <a:pos x="243" y="66"/>
                </a:cxn>
                <a:cxn ang="0">
                  <a:pos x="230" y="45"/>
                </a:cxn>
                <a:cxn ang="0">
                  <a:pos x="211" y="28"/>
                </a:cxn>
                <a:cxn ang="0">
                  <a:pos x="191" y="15"/>
                </a:cxn>
                <a:cxn ang="0">
                  <a:pos x="167" y="5"/>
                </a:cxn>
                <a:cxn ang="0">
                  <a:pos x="141" y="0"/>
                </a:cxn>
                <a:cxn ang="0">
                  <a:pos x="127" y="0"/>
                </a:cxn>
                <a:cxn ang="0">
                  <a:pos x="101" y="3"/>
                </a:cxn>
                <a:cxn ang="0">
                  <a:pos x="77" y="11"/>
                </a:cxn>
                <a:cxn ang="0">
                  <a:pos x="54" y="24"/>
                </a:cxn>
                <a:cxn ang="0">
                  <a:pos x="36" y="39"/>
                </a:cxn>
                <a:cxn ang="0">
                  <a:pos x="19" y="59"/>
                </a:cxn>
                <a:cxn ang="0">
                  <a:pos x="8" y="80"/>
                </a:cxn>
                <a:cxn ang="0">
                  <a:pos x="1" y="104"/>
                </a:cxn>
                <a:cxn ang="0">
                  <a:pos x="0" y="129"/>
                </a:cxn>
                <a:cxn ang="0">
                  <a:pos x="1" y="142"/>
                </a:cxn>
                <a:cxn ang="0">
                  <a:pos x="6" y="165"/>
                </a:cxn>
                <a:cxn ang="0">
                  <a:pos x="16" y="188"/>
                </a:cxn>
                <a:cxn ang="0">
                  <a:pos x="31" y="206"/>
                </a:cxn>
                <a:cxn ang="0">
                  <a:pos x="48" y="223"/>
                </a:cxn>
                <a:cxn ang="0">
                  <a:pos x="69" y="235"/>
                </a:cxn>
                <a:cxn ang="0">
                  <a:pos x="91" y="244"/>
                </a:cxn>
                <a:cxn ang="0">
                  <a:pos x="117" y="248"/>
                </a:cxn>
                <a:cxn ang="0">
                  <a:pos x="129" y="249"/>
                </a:cxn>
              </a:cxnLst>
              <a:rect l="0" t="0" r="r" b="b"/>
              <a:pathLst>
                <a:path w="259" h="249">
                  <a:moveTo>
                    <a:pt x="129" y="249"/>
                  </a:moveTo>
                  <a:lnTo>
                    <a:pt x="129" y="249"/>
                  </a:lnTo>
                  <a:lnTo>
                    <a:pt x="143" y="248"/>
                  </a:lnTo>
                  <a:lnTo>
                    <a:pt x="155" y="246"/>
                  </a:lnTo>
                  <a:lnTo>
                    <a:pt x="167" y="243"/>
                  </a:lnTo>
                  <a:lnTo>
                    <a:pt x="178" y="239"/>
                  </a:lnTo>
                  <a:lnTo>
                    <a:pt x="190" y="234"/>
                  </a:lnTo>
                  <a:lnTo>
                    <a:pt x="200" y="228"/>
                  </a:lnTo>
                  <a:lnTo>
                    <a:pt x="210" y="221"/>
                  </a:lnTo>
                  <a:lnTo>
                    <a:pt x="220" y="212"/>
                  </a:lnTo>
                  <a:lnTo>
                    <a:pt x="228" y="204"/>
                  </a:lnTo>
                  <a:lnTo>
                    <a:pt x="235" y="195"/>
                  </a:lnTo>
                  <a:lnTo>
                    <a:pt x="242" y="185"/>
                  </a:lnTo>
                  <a:lnTo>
                    <a:pt x="247" y="173"/>
                  </a:lnTo>
                  <a:lnTo>
                    <a:pt x="251" y="162"/>
                  </a:lnTo>
                  <a:lnTo>
                    <a:pt x="255" y="151"/>
                  </a:lnTo>
                  <a:lnTo>
                    <a:pt x="258" y="139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58" y="113"/>
                  </a:lnTo>
                  <a:lnTo>
                    <a:pt x="255" y="101"/>
                  </a:lnTo>
                  <a:lnTo>
                    <a:pt x="252" y="88"/>
                  </a:lnTo>
                  <a:lnTo>
                    <a:pt x="248" y="77"/>
                  </a:lnTo>
                  <a:lnTo>
                    <a:pt x="243" y="66"/>
                  </a:lnTo>
                  <a:lnTo>
                    <a:pt x="237" y="56"/>
                  </a:lnTo>
                  <a:lnTo>
                    <a:pt x="230" y="45"/>
                  </a:lnTo>
                  <a:lnTo>
                    <a:pt x="221" y="36"/>
                  </a:lnTo>
                  <a:lnTo>
                    <a:pt x="211" y="28"/>
                  </a:lnTo>
                  <a:lnTo>
                    <a:pt x="201" y="21"/>
                  </a:lnTo>
                  <a:lnTo>
                    <a:pt x="191" y="15"/>
                  </a:lnTo>
                  <a:lnTo>
                    <a:pt x="179" y="9"/>
                  </a:lnTo>
                  <a:lnTo>
                    <a:pt x="167" y="5"/>
                  </a:lnTo>
                  <a:lnTo>
                    <a:pt x="155" y="2"/>
                  </a:lnTo>
                  <a:lnTo>
                    <a:pt x="141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1" y="3"/>
                  </a:lnTo>
                  <a:lnTo>
                    <a:pt x="88" y="6"/>
                  </a:lnTo>
                  <a:lnTo>
                    <a:pt x="77" y="11"/>
                  </a:lnTo>
                  <a:lnTo>
                    <a:pt x="65" y="17"/>
                  </a:lnTo>
                  <a:lnTo>
                    <a:pt x="54" y="24"/>
                  </a:lnTo>
                  <a:lnTo>
                    <a:pt x="44" y="31"/>
                  </a:lnTo>
                  <a:lnTo>
                    <a:pt x="36" y="39"/>
                  </a:lnTo>
                  <a:lnTo>
                    <a:pt x="26" y="48"/>
                  </a:lnTo>
                  <a:lnTo>
                    <a:pt x="19" y="59"/>
                  </a:lnTo>
                  <a:lnTo>
                    <a:pt x="13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4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" y="142"/>
                  </a:lnTo>
                  <a:lnTo>
                    <a:pt x="3" y="154"/>
                  </a:lnTo>
                  <a:lnTo>
                    <a:pt x="6" y="165"/>
                  </a:lnTo>
                  <a:lnTo>
                    <a:pt x="11" y="176"/>
                  </a:lnTo>
                  <a:lnTo>
                    <a:pt x="16" y="188"/>
                  </a:lnTo>
                  <a:lnTo>
                    <a:pt x="23" y="197"/>
                  </a:lnTo>
                  <a:lnTo>
                    <a:pt x="31" y="206"/>
                  </a:lnTo>
                  <a:lnTo>
                    <a:pt x="39" y="214"/>
                  </a:lnTo>
                  <a:lnTo>
                    <a:pt x="48" y="223"/>
                  </a:lnTo>
                  <a:lnTo>
                    <a:pt x="58" y="230"/>
                  </a:lnTo>
                  <a:lnTo>
                    <a:pt x="69" y="235"/>
                  </a:lnTo>
                  <a:lnTo>
                    <a:pt x="80" y="240"/>
                  </a:lnTo>
                  <a:lnTo>
                    <a:pt x="91" y="244"/>
                  </a:lnTo>
                  <a:lnTo>
                    <a:pt x="103" y="247"/>
                  </a:lnTo>
                  <a:lnTo>
                    <a:pt x="117" y="248"/>
                  </a:lnTo>
                  <a:lnTo>
                    <a:pt x="129" y="249"/>
                  </a:lnTo>
                  <a:lnTo>
                    <a:pt x="129" y="249"/>
                  </a:lnTo>
                  <a:close/>
                </a:path>
              </a:pathLst>
            </a:custGeom>
            <a:solidFill>
              <a:srgbClr val="004E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68FC87D-0A94-05C7-D8D3-D88EE62EA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1970228"/>
              <a:ext cx="263892" cy="19943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48" y="0"/>
                </a:cxn>
                <a:cxn ang="0">
                  <a:pos x="126" y="1"/>
                </a:cxn>
                <a:cxn ang="0">
                  <a:pos x="108" y="3"/>
                </a:cxn>
                <a:cxn ang="0">
                  <a:pos x="100" y="5"/>
                </a:cxn>
                <a:cxn ang="0">
                  <a:pos x="91" y="8"/>
                </a:cxn>
                <a:cxn ang="0">
                  <a:pos x="84" y="11"/>
                </a:cxn>
                <a:cxn ang="0">
                  <a:pos x="78" y="16"/>
                </a:cxn>
                <a:cxn ang="0">
                  <a:pos x="72" y="21"/>
                </a:cxn>
                <a:cxn ang="0">
                  <a:pos x="66" y="27"/>
                </a:cxn>
                <a:cxn ang="0">
                  <a:pos x="61" y="36"/>
                </a:cxn>
                <a:cxn ang="0">
                  <a:pos x="56" y="44"/>
                </a:cxn>
                <a:cxn ang="0">
                  <a:pos x="52" y="54"/>
                </a:cxn>
                <a:cxn ang="0">
                  <a:pos x="49" y="66"/>
                </a:cxn>
                <a:cxn ang="0">
                  <a:pos x="0" y="296"/>
                </a:cxn>
                <a:cxn ang="0">
                  <a:pos x="393" y="296"/>
                </a:cxn>
                <a:cxn ang="0">
                  <a:pos x="344" y="66"/>
                </a:cxn>
                <a:cxn ang="0">
                  <a:pos x="344" y="66"/>
                </a:cxn>
                <a:cxn ang="0">
                  <a:pos x="341" y="54"/>
                </a:cxn>
                <a:cxn ang="0">
                  <a:pos x="337" y="44"/>
                </a:cxn>
                <a:cxn ang="0">
                  <a:pos x="333" y="36"/>
                </a:cxn>
                <a:cxn ang="0">
                  <a:pos x="328" y="27"/>
                </a:cxn>
                <a:cxn ang="0">
                  <a:pos x="322" y="21"/>
                </a:cxn>
                <a:cxn ang="0">
                  <a:pos x="316" y="16"/>
                </a:cxn>
                <a:cxn ang="0">
                  <a:pos x="309" y="11"/>
                </a:cxn>
                <a:cxn ang="0">
                  <a:pos x="302" y="8"/>
                </a:cxn>
                <a:cxn ang="0">
                  <a:pos x="295" y="5"/>
                </a:cxn>
                <a:cxn ang="0">
                  <a:pos x="285" y="3"/>
                </a:cxn>
                <a:cxn ang="0">
                  <a:pos x="267" y="1"/>
                </a:cxn>
                <a:cxn ang="0">
                  <a:pos x="245" y="0"/>
                </a:cxn>
                <a:cxn ang="0">
                  <a:pos x="222" y="0"/>
                </a:cxn>
                <a:cxn ang="0">
                  <a:pos x="222" y="0"/>
                </a:cxn>
              </a:cxnLst>
              <a:rect l="0" t="0" r="r" b="b"/>
              <a:pathLst>
                <a:path w="393" h="296">
                  <a:moveTo>
                    <a:pt x="222" y="0"/>
                  </a:moveTo>
                  <a:lnTo>
                    <a:pt x="171" y="0"/>
                  </a:lnTo>
                  <a:lnTo>
                    <a:pt x="171" y="0"/>
                  </a:lnTo>
                  <a:lnTo>
                    <a:pt x="148" y="0"/>
                  </a:lnTo>
                  <a:lnTo>
                    <a:pt x="126" y="1"/>
                  </a:lnTo>
                  <a:lnTo>
                    <a:pt x="108" y="3"/>
                  </a:lnTo>
                  <a:lnTo>
                    <a:pt x="100" y="5"/>
                  </a:lnTo>
                  <a:lnTo>
                    <a:pt x="91" y="8"/>
                  </a:lnTo>
                  <a:lnTo>
                    <a:pt x="84" y="11"/>
                  </a:lnTo>
                  <a:lnTo>
                    <a:pt x="78" y="16"/>
                  </a:lnTo>
                  <a:lnTo>
                    <a:pt x="72" y="21"/>
                  </a:lnTo>
                  <a:lnTo>
                    <a:pt x="66" y="27"/>
                  </a:lnTo>
                  <a:lnTo>
                    <a:pt x="61" y="36"/>
                  </a:lnTo>
                  <a:lnTo>
                    <a:pt x="56" y="44"/>
                  </a:lnTo>
                  <a:lnTo>
                    <a:pt x="52" y="54"/>
                  </a:lnTo>
                  <a:lnTo>
                    <a:pt x="49" y="66"/>
                  </a:lnTo>
                  <a:lnTo>
                    <a:pt x="0" y="296"/>
                  </a:lnTo>
                  <a:lnTo>
                    <a:pt x="393" y="29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1" y="54"/>
                  </a:lnTo>
                  <a:lnTo>
                    <a:pt x="337" y="44"/>
                  </a:lnTo>
                  <a:lnTo>
                    <a:pt x="333" y="36"/>
                  </a:lnTo>
                  <a:lnTo>
                    <a:pt x="328" y="27"/>
                  </a:lnTo>
                  <a:lnTo>
                    <a:pt x="322" y="21"/>
                  </a:lnTo>
                  <a:lnTo>
                    <a:pt x="316" y="16"/>
                  </a:lnTo>
                  <a:lnTo>
                    <a:pt x="309" y="11"/>
                  </a:lnTo>
                  <a:lnTo>
                    <a:pt x="302" y="8"/>
                  </a:lnTo>
                  <a:lnTo>
                    <a:pt x="295" y="5"/>
                  </a:lnTo>
                  <a:lnTo>
                    <a:pt x="285" y="3"/>
                  </a:lnTo>
                  <a:lnTo>
                    <a:pt x="267" y="1"/>
                  </a:lnTo>
                  <a:lnTo>
                    <a:pt x="245" y="0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4E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FC5CD266-4CFC-5485-9B6D-76FB0104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858" y="1788929"/>
              <a:ext cx="173242" cy="167199"/>
            </a:xfrm>
            <a:custGeom>
              <a:avLst/>
              <a:gdLst/>
              <a:ahLst/>
              <a:cxnLst>
                <a:cxn ang="0">
                  <a:pos x="130" y="249"/>
                </a:cxn>
                <a:cxn ang="0">
                  <a:pos x="155" y="246"/>
                </a:cxn>
                <a:cxn ang="0">
                  <a:pos x="179" y="239"/>
                </a:cxn>
                <a:cxn ang="0">
                  <a:pos x="201" y="228"/>
                </a:cxn>
                <a:cxn ang="0">
                  <a:pos x="220" y="212"/>
                </a:cxn>
                <a:cxn ang="0">
                  <a:pos x="236" y="195"/>
                </a:cxn>
                <a:cxn ang="0">
                  <a:pos x="248" y="173"/>
                </a:cxn>
                <a:cxn ang="0">
                  <a:pos x="255" y="151"/>
                </a:cxn>
                <a:cxn ang="0">
                  <a:pos x="258" y="126"/>
                </a:cxn>
                <a:cxn ang="0">
                  <a:pos x="258" y="113"/>
                </a:cxn>
                <a:cxn ang="0">
                  <a:pos x="253" y="88"/>
                </a:cxn>
                <a:cxn ang="0">
                  <a:pos x="244" y="66"/>
                </a:cxn>
                <a:cxn ang="0">
                  <a:pos x="229" y="45"/>
                </a:cxn>
                <a:cxn ang="0">
                  <a:pos x="212" y="28"/>
                </a:cxn>
                <a:cxn ang="0">
                  <a:pos x="191" y="15"/>
                </a:cxn>
                <a:cxn ang="0">
                  <a:pos x="168" y="5"/>
                </a:cxn>
                <a:cxn ang="0">
                  <a:pos x="142" y="0"/>
                </a:cxn>
                <a:cxn ang="0">
                  <a:pos x="128" y="0"/>
                </a:cxn>
                <a:cxn ang="0">
                  <a:pos x="101" y="3"/>
                </a:cxn>
                <a:cxn ang="0">
                  <a:pos x="76" y="11"/>
                </a:cxn>
                <a:cxn ang="0">
                  <a:pos x="55" y="24"/>
                </a:cxn>
                <a:cxn ang="0">
                  <a:pos x="35" y="39"/>
                </a:cxn>
                <a:cxn ang="0">
                  <a:pos x="20" y="59"/>
                </a:cxn>
                <a:cxn ang="0">
                  <a:pos x="9" y="80"/>
                </a:cxn>
                <a:cxn ang="0">
                  <a:pos x="1" y="104"/>
                </a:cxn>
                <a:cxn ang="0">
                  <a:pos x="0" y="129"/>
                </a:cxn>
                <a:cxn ang="0">
                  <a:pos x="1" y="142"/>
                </a:cxn>
                <a:cxn ang="0">
                  <a:pos x="7" y="165"/>
                </a:cxn>
                <a:cxn ang="0">
                  <a:pos x="17" y="188"/>
                </a:cxn>
                <a:cxn ang="0">
                  <a:pos x="31" y="206"/>
                </a:cxn>
                <a:cxn ang="0">
                  <a:pos x="49" y="223"/>
                </a:cxn>
                <a:cxn ang="0">
                  <a:pos x="69" y="235"/>
                </a:cxn>
                <a:cxn ang="0">
                  <a:pos x="92" y="244"/>
                </a:cxn>
                <a:cxn ang="0">
                  <a:pos x="116" y="248"/>
                </a:cxn>
                <a:cxn ang="0">
                  <a:pos x="130" y="249"/>
                </a:cxn>
              </a:cxnLst>
              <a:rect l="0" t="0" r="r" b="b"/>
              <a:pathLst>
                <a:path w="258" h="249">
                  <a:moveTo>
                    <a:pt x="130" y="249"/>
                  </a:moveTo>
                  <a:lnTo>
                    <a:pt x="130" y="249"/>
                  </a:lnTo>
                  <a:lnTo>
                    <a:pt x="142" y="248"/>
                  </a:lnTo>
                  <a:lnTo>
                    <a:pt x="155" y="246"/>
                  </a:lnTo>
                  <a:lnTo>
                    <a:pt x="168" y="243"/>
                  </a:lnTo>
                  <a:lnTo>
                    <a:pt x="179" y="239"/>
                  </a:lnTo>
                  <a:lnTo>
                    <a:pt x="190" y="234"/>
                  </a:lnTo>
                  <a:lnTo>
                    <a:pt x="201" y="228"/>
                  </a:lnTo>
                  <a:lnTo>
                    <a:pt x="211" y="221"/>
                  </a:lnTo>
                  <a:lnTo>
                    <a:pt x="220" y="212"/>
                  </a:lnTo>
                  <a:lnTo>
                    <a:pt x="228" y="204"/>
                  </a:lnTo>
                  <a:lnTo>
                    <a:pt x="236" y="195"/>
                  </a:lnTo>
                  <a:lnTo>
                    <a:pt x="242" y="185"/>
                  </a:lnTo>
                  <a:lnTo>
                    <a:pt x="248" y="173"/>
                  </a:lnTo>
                  <a:lnTo>
                    <a:pt x="252" y="162"/>
                  </a:lnTo>
                  <a:lnTo>
                    <a:pt x="255" y="151"/>
                  </a:lnTo>
                  <a:lnTo>
                    <a:pt x="257" y="139"/>
                  </a:lnTo>
                  <a:lnTo>
                    <a:pt x="258" y="126"/>
                  </a:lnTo>
                  <a:lnTo>
                    <a:pt x="258" y="126"/>
                  </a:lnTo>
                  <a:lnTo>
                    <a:pt x="258" y="113"/>
                  </a:lnTo>
                  <a:lnTo>
                    <a:pt x="256" y="101"/>
                  </a:lnTo>
                  <a:lnTo>
                    <a:pt x="253" y="88"/>
                  </a:lnTo>
                  <a:lnTo>
                    <a:pt x="249" y="77"/>
                  </a:lnTo>
                  <a:lnTo>
                    <a:pt x="244" y="66"/>
                  </a:lnTo>
                  <a:lnTo>
                    <a:pt x="238" y="56"/>
                  </a:lnTo>
                  <a:lnTo>
                    <a:pt x="229" y="45"/>
                  </a:lnTo>
                  <a:lnTo>
                    <a:pt x="221" y="36"/>
                  </a:lnTo>
                  <a:lnTo>
                    <a:pt x="212" y="28"/>
                  </a:lnTo>
                  <a:lnTo>
                    <a:pt x="202" y="21"/>
                  </a:lnTo>
                  <a:lnTo>
                    <a:pt x="191" y="15"/>
                  </a:lnTo>
                  <a:lnTo>
                    <a:pt x="180" y="9"/>
                  </a:lnTo>
                  <a:lnTo>
                    <a:pt x="168" y="5"/>
                  </a:lnTo>
                  <a:lnTo>
                    <a:pt x="154" y="2"/>
                  </a:lnTo>
                  <a:lnTo>
                    <a:pt x="14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4" y="1"/>
                  </a:lnTo>
                  <a:lnTo>
                    <a:pt x="101" y="3"/>
                  </a:lnTo>
                  <a:lnTo>
                    <a:pt x="89" y="6"/>
                  </a:lnTo>
                  <a:lnTo>
                    <a:pt x="76" y="11"/>
                  </a:lnTo>
                  <a:lnTo>
                    <a:pt x="65" y="17"/>
                  </a:lnTo>
                  <a:lnTo>
                    <a:pt x="55" y="24"/>
                  </a:lnTo>
                  <a:lnTo>
                    <a:pt x="45" y="31"/>
                  </a:lnTo>
                  <a:lnTo>
                    <a:pt x="35" y="39"/>
                  </a:lnTo>
                  <a:lnTo>
                    <a:pt x="27" y="48"/>
                  </a:lnTo>
                  <a:lnTo>
                    <a:pt x="20" y="59"/>
                  </a:lnTo>
                  <a:lnTo>
                    <a:pt x="14" y="69"/>
                  </a:lnTo>
                  <a:lnTo>
                    <a:pt x="9" y="80"/>
                  </a:lnTo>
                  <a:lnTo>
                    <a:pt x="5" y="92"/>
                  </a:lnTo>
                  <a:lnTo>
                    <a:pt x="1" y="104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" y="142"/>
                  </a:lnTo>
                  <a:lnTo>
                    <a:pt x="3" y="154"/>
                  </a:lnTo>
                  <a:lnTo>
                    <a:pt x="7" y="165"/>
                  </a:lnTo>
                  <a:lnTo>
                    <a:pt x="12" y="176"/>
                  </a:lnTo>
                  <a:lnTo>
                    <a:pt x="17" y="188"/>
                  </a:lnTo>
                  <a:lnTo>
                    <a:pt x="24" y="197"/>
                  </a:lnTo>
                  <a:lnTo>
                    <a:pt x="31" y="206"/>
                  </a:lnTo>
                  <a:lnTo>
                    <a:pt x="39" y="214"/>
                  </a:lnTo>
                  <a:lnTo>
                    <a:pt x="49" y="223"/>
                  </a:lnTo>
                  <a:lnTo>
                    <a:pt x="59" y="230"/>
                  </a:lnTo>
                  <a:lnTo>
                    <a:pt x="69" y="235"/>
                  </a:lnTo>
                  <a:lnTo>
                    <a:pt x="81" y="240"/>
                  </a:lnTo>
                  <a:lnTo>
                    <a:pt x="92" y="244"/>
                  </a:lnTo>
                  <a:lnTo>
                    <a:pt x="104" y="247"/>
                  </a:lnTo>
                  <a:lnTo>
                    <a:pt x="116" y="248"/>
                  </a:lnTo>
                  <a:lnTo>
                    <a:pt x="130" y="249"/>
                  </a:lnTo>
                  <a:lnTo>
                    <a:pt x="130" y="249"/>
                  </a:lnTo>
                  <a:close/>
                </a:path>
              </a:pathLst>
            </a:custGeom>
            <a:solidFill>
              <a:srgbClr val="2F454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66A705A7-6828-3460-52F0-274E3B047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26" y="1970228"/>
              <a:ext cx="263892" cy="199430"/>
            </a:xfrm>
            <a:custGeom>
              <a:avLst/>
              <a:gdLst/>
              <a:ahLst/>
              <a:cxnLst>
                <a:cxn ang="0">
                  <a:pos x="344" y="66"/>
                </a:cxn>
                <a:cxn ang="0">
                  <a:pos x="344" y="66"/>
                </a:cxn>
                <a:cxn ang="0">
                  <a:pos x="341" y="54"/>
                </a:cxn>
                <a:cxn ang="0">
                  <a:pos x="336" y="44"/>
                </a:cxn>
                <a:cxn ang="0">
                  <a:pos x="332" y="36"/>
                </a:cxn>
                <a:cxn ang="0">
                  <a:pos x="327" y="27"/>
                </a:cxn>
                <a:cxn ang="0">
                  <a:pos x="321" y="21"/>
                </a:cxn>
                <a:cxn ang="0">
                  <a:pos x="316" y="16"/>
                </a:cxn>
                <a:cxn ang="0">
                  <a:pos x="309" y="11"/>
                </a:cxn>
                <a:cxn ang="0">
                  <a:pos x="302" y="8"/>
                </a:cxn>
                <a:cxn ang="0">
                  <a:pos x="293" y="5"/>
                </a:cxn>
                <a:cxn ang="0">
                  <a:pos x="285" y="3"/>
                </a:cxn>
                <a:cxn ang="0">
                  <a:pos x="267" y="1"/>
                </a:cxn>
                <a:cxn ang="0">
                  <a:pos x="245" y="0"/>
                </a:cxn>
                <a:cxn ang="0">
                  <a:pos x="221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48" y="0"/>
                </a:cxn>
                <a:cxn ang="0">
                  <a:pos x="126" y="1"/>
                </a:cxn>
                <a:cxn ang="0">
                  <a:pos x="107" y="3"/>
                </a:cxn>
                <a:cxn ang="0">
                  <a:pos x="99" y="5"/>
                </a:cxn>
                <a:cxn ang="0">
                  <a:pos x="91" y="8"/>
                </a:cxn>
                <a:cxn ang="0">
                  <a:pos x="84" y="11"/>
                </a:cxn>
                <a:cxn ang="0">
                  <a:pos x="77" y="16"/>
                </a:cxn>
                <a:cxn ang="0">
                  <a:pos x="70" y="21"/>
                </a:cxn>
                <a:cxn ang="0">
                  <a:pos x="65" y="27"/>
                </a:cxn>
                <a:cxn ang="0">
                  <a:pos x="60" y="36"/>
                </a:cxn>
                <a:cxn ang="0">
                  <a:pos x="56" y="44"/>
                </a:cxn>
                <a:cxn ang="0">
                  <a:pos x="52" y="54"/>
                </a:cxn>
                <a:cxn ang="0">
                  <a:pos x="49" y="66"/>
                </a:cxn>
                <a:cxn ang="0">
                  <a:pos x="0" y="296"/>
                </a:cxn>
                <a:cxn ang="0">
                  <a:pos x="393" y="296"/>
                </a:cxn>
                <a:cxn ang="0">
                  <a:pos x="344" y="66"/>
                </a:cxn>
              </a:cxnLst>
              <a:rect l="0" t="0" r="r" b="b"/>
              <a:pathLst>
                <a:path w="393" h="296">
                  <a:moveTo>
                    <a:pt x="344" y="66"/>
                  </a:moveTo>
                  <a:lnTo>
                    <a:pt x="344" y="66"/>
                  </a:lnTo>
                  <a:lnTo>
                    <a:pt x="341" y="54"/>
                  </a:lnTo>
                  <a:lnTo>
                    <a:pt x="336" y="44"/>
                  </a:lnTo>
                  <a:lnTo>
                    <a:pt x="332" y="36"/>
                  </a:lnTo>
                  <a:lnTo>
                    <a:pt x="327" y="27"/>
                  </a:lnTo>
                  <a:lnTo>
                    <a:pt x="321" y="21"/>
                  </a:lnTo>
                  <a:lnTo>
                    <a:pt x="316" y="16"/>
                  </a:lnTo>
                  <a:lnTo>
                    <a:pt x="309" y="11"/>
                  </a:lnTo>
                  <a:lnTo>
                    <a:pt x="302" y="8"/>
                  </a:lnTo>
                  <a:lnTo>
                    <a:pt x="293" y="5"/>
                  </a:lnTo>
                  <a:lnTo>
                    <a:pt x="285" y="3"/>
                  </a:lnTo>
                  <a:lnTo>
                    <a:pt x="267" y="1"/>
                  </a:lnTo>
                  <a:lnTo>
                    <a:pt x="245" y="0"/>
                  </a:lnTo>
                  <a:lnTo>
                    <a:pt x="22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48" y="0"/>
                  </a:lnTo>
                  <a:lnTo>
                    <a:pt x="126" y="1"/>
                  </a:lnTo>
                  <a:lnTo>
                    <a:pt x="107" y="3"/>
                  </a:lnTo>
                  <a:lnTo>
                    <a:pt x="99" y="5"/>
                  </a:lnTo>
                  <a:lnTo>
                    <a:pt x="91" y="8"/>
                  </a:lnTo>
                  <a:lnTo>
                    <a:pt x="84" y="11"/>
                  </a:lnTo>
                  <a:lnTo>
                    <a:pt x="77" y="16"/>
                  </a:lnTo>
                  <a:lnTo>
                    <a:pt x="70" y="21"/>
                  </a:lnTo>
                  <a:lnTo>
                    <a:pt x="65" y="27"/>
                  </a:lnTo>
                  <a:lnTo>
                    <a:pt x="60" y="36"/>
                  </a:lnTo>
                  <a:lnTo>
                    <a:pt x="56" y="44"/>
                  </a:lnTo>
                  <a:lnTo>
                    <a:pt x="52" y="54"/>
                  </a:lnTo>
                  <a:lnTo>
                    <a:pt x="49" y="66"/>
                  </a:lnTo>
                  <a:lnTo>
                    <a:pt x="0" y="296"/>
                  </a:lnTo>
                  <a:lnTo>
                    <a:pt x="393" y="296"/>
                  </a:lnTo>
                  <a:lnTo>
                    <a:pt x="344" y="66"/>
                  </a:lnTo>
                  <a:close/>
                </a:path>
              </a:pathLst>
            </a:custGeom>
            <a:solidFill>
              <a:srgbClr val="004E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F90C66-95B7-6B51-C1CB-D33490F32C35}"/>
              </a:ext>
            </a:extLst>
          </p:cNvPr>
          <p:cNvSpPr/>
          <p:nvPr/>
        </p:nvSpPr>
        <p:spPr>
          <a:xfrm>
            <a:off x="9292478" y="2307106"/>
            <a:ext cx="1561765" cy="42693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+mj-lt"/>
              </a:rPr>
              <a:t>Decision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CD912C-5FBC-7ED9-E1D8-84A949488B39}"/>
              </a:ext>
            </a:extLst>
          </p:cNvPr>
          <p:cNvSpPr/>
          <p:nvPr/>
        </p:nvSpPr>
        <p:spPr>
          <a:xfrm>
            <a:off x="7194706" y="2307106"/>
            <a:ext cx="1561765" cy="426931"/>
          </a:xfrm>
          <a:prstGeom prst="roundRect">
            <a:avLst/>
          </a:prstGeom>
          <a:solidFill>
            <a:srgbClr val="C5D7E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+mj-lt"/>
              </a:rPr>
              <a:t>Risk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E0500D-9190-B155-F204-AC86C996FFE2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8756471" y="2520572"/>
            <a:ext cx="536007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ACF1EF3-3A3A-B356-CF34-E0C42A52375C}"/>
              </a:ext>
            </a:extLst>
          </p:cNvPr>
          <p:cNvSpPr/>
          <p:nvPr/>
        </p:nvSpPr>
        <p:spPr>
          <a:xfrm>
            <a:off x="8396784" y="4472954"/>
            <a:ext cx="1255380" cy="1121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GB" sz="17300" noProof="0" dirty="0">
                <a:solidFill>
                  <a:srgbClr val="92D05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17300" noProof="0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064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D54E-208D-DA87-F891-904BD6E1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of ACME Inc.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F05CD-6F90-2ED1-C5C1-700B3E57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Acme Corporation Looney Tunes Movie Poster Prin... - Folksy">
            <a:extLst>
              <a:ext uri="{FF2B5EF4-FFF2-40B4-BE49-F238E27FC236}">
                <a16:creationId xmlns:a16="http://schemas.microsoft.com/office/drawing/2014/main" id="{FEE220D6-692A-E6EB-08EE-513D6866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792249"/>
            <a:ext cx="5846286" cy="43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ersk Logo, symbol, meaning, history, PNG, brand">
            <a:extLst>
              <a:ext uri="{FF2B5EF4-FFF2-40B4-BE49-F238E27FC236}">
                <a16:creationId xmlns:a16="http://schemas.microsoft.com/office/drawing/2014/main" id="{3A78146C-D8B1-AC18-6C87-48626EC5C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32" y="179546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kLens - MassMutual® Ventures">
            <a:extLst>
              <a:ext uri="{FF2B5EF4-FFF2-40B4-BE49-F238E27FC236}">
                <a16:creationId xmlns:a16="http://schemas.microsoft.com/office/drawing/2014/main" id="{2D4507F2-78CF-AACC-7D36-DCD9220D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32" y="5100637"/>
            <a:ext cx="42576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th Great Powerpoint Comes Great Responsibility - de Burgh">
            <a:extLst>
              <a:ext uri="{FF2B5EF4-FFF2-40B4-BE49-F238E27FC236}">
                <a16:creationId xmlns:a16="http://schemas.microsoft.com/office/drawing/2014/main" id="{CD0A9AA6-DE8D-6611-9786-57139B70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32" y="3530599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8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2F004-19E1-9360-62AB-F50307DF0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1713"/>
            <a:ext cx="8943389" cy="48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83DD91-C5DA-47AD-586A-B34DE284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narrative tailored to the audience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0987-9F49-21F0-6F8B-DDF61923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A41753-CBEC-CADE-F8E5-ACC903415FDF}"/>
              </a:ext>
            </a:extLst>
          </p:cNvPr>
          <p:cNvSpPr/>
          <p:nvPr/>
        </p:nvSpPr>
        <p:spPr>
          <a:xfrm>
            <a:off x="1273556" y="3991694"/>
            <a:ext cx="7226300" cy="6900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73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Maersk_WD_LA9-19-34">
            <a:extLst>
              <a:ext uri="{FF2B5EF4-FFF2-40B4-BE49-F238E27FC236}">
                <a16:creationId xmlns:a16="http://schemas.microsoft.com/office/drawing/2014/main" id="{823E6F4D-F3C6-F87E-A5DA-B48054111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3CF1-D294-B642-F78A-BC8B59F68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484"/>
            <a:ext cx="10033000" cy="5432683"/>
          </a:xfrm>
          <a:solidFill>
            <a:srgbClr val="020129">
              <a:alpha val="85098"/>
            </a:srgbClr>
          </a:solidFill>
        </p:spPr>
        <p:txBody>
          <a:bodyPr rIns="720000">
            <a:noAutofit/>
          </a:bodyPr>
          <a:lstStyle/>
          <a:p>
            <a:pPr marL="0" indent="0">
              <a:buNone/>
            </a:pPr>
            <a:r>
              <a:rPr lang="en-US" sz="3600" b="1" dirty="0"/>
              <a:t>Summary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GB" sz="2400" u="sng" dirty="0"/>
              <a:t>Risk Analysis</a:t>
            </a:r>
            <a:r>
              <a:rPr lang="en-GB" sz="2400" dirty="0"/>
              <a:t>: We use FAIR to provide quick answers to difficult questions e.g. “what’s the risk from … [this Threat] / [that Vulnerability]?”</a:t>
            </a:r>
          </a:p>
          <a:p>
            <a:pPr>
              <a:spcAft>
                <a:spcPts val="1200"/>
              </a:spcAft>
            </a:pPr>
            <a:r>
              <a:rPr lang="en-GB" sz="2400" u="sng" dirty="0"/>
              <a:t>Risk Governance</a:t>
            </a:r>
            <a:r>
              <a:rPr lang="en-GB" sz="2400" dirty="0"/>
              <a:t>: ShiftLeft doesn’t just apply to developers, risk should be taken into account before all major decisions.</a:t>
            </a:r>
          </a:p>
          <a:p>
            <a:pPr>
              <a:spcAft>
                <a:spcPts val="1200"/>
              </a:spcAft>
            </a:pPr>
            <a:r>
              <a:rPr lang="en-GB" sz="2400" u="sng" dirty="0"/>
              <a:t>Risk Communication</a:t>
            </a:r>
            <a:r>
              <a:rPr lang="en-GB" sz="2400" dirty="0"/>
              <a:t>: The best way to talk about risk is not to talk about risk, but about the variance around the metrics that matter (Forecasts, Returns, Multiples)</a:t>
            </a:r>
            <a:endParaRPr lang="en-US" sz="2400" dirty="0"/>
          </a:p>
          <a:p>
            <a:endParaRPr lang="en-DK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9B24B-D44A-2B75-D9AE-69FBB9E8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2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utterstock_708817909">
            <a:extLst>
              <a:ext uri="{FF2B5EF4-FFF2-40B4-BE49-F238E27FC236}">
                <a16:creationId xmlns:a16="http://schemas.microsoft.com/office/drawing/2014/main" id="{F2BD1CEB-2210-D40E-7CCA-287D1722A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84919-CB77-814F-5D52-568D3746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0E514-66F0-9BC2-9CB8-7F172F19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5ACB-CB26-1A45-01E4-0E2D11B1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CAA2-C8D7-A3BB-6B0C-E2ECD9459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600" dirty="0"/>
              <a:t>The following presentation is based on the presenters’ own opinions and may not necessarily reflect those of Maersk or The FAIR Institute or any other body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Neither the presenters nor Maersk nor The FAIR Institute make any attestation as to the accuracy of the content presented 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Neither the presenters nor Maersk nor The FAIR Institute accept any liability for any decisions made or not made based on the content presented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C00DD-6376-918D-295D-73D20611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178E1-9920-0371-03A6-37D1CE87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>
                <a:latin typeface="+mj-lt"/>
              </a:rPr>
              <a:pPr/>
              <a:t>3</a:t>
            </a:fld>
            <a:endParaRPr lang="en-US" dirty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D65BCD-B1D5-EE43-A93B-12AFE1F4C18E}"/>
              </a:ext>
            </a:extLst>
          </p:cNvPr>
          <p:cNvGrpSpPr/>
          <p:nvPr/>
        </p:nvGrpSpPr>
        <p:grpSpPr>
          <a:xfrm>
            <a:off x="2818911" y="666492"/>
            <a:ext cx="9013989" cy="5350708"/>
            <a:chOff x="2036656" y="704903"/>
            <a:chExt cx="9566080" cy="5416962"/>
          </a:xfrm>
        </p:grpSpPr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1B26CA01-46D5-9E40-A28B-D1AB5241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4558" y="1366706"/>
              <a:ext cx="8636000" cy="3975100"/>
            </a:xfrm>
            <a:prstGeom prst="rect">
              <a:avLst/>
            </a:prstGeom>
          </p:spPr>
        </p:pic>
        <p:pic>
          <p:nvPicPr>
            <p:cNvPr id="9" name="Graphic 5">
              <a:extLst>
                <a:ext uri="{FF2B5EF4-FFF2-40B4-BE49-F238E27FC236}">
                  <a16:creationId xmlns:a16="http://schemas.microsoft.com/office/drawing/2014/main" id="{1B7EB28A-A897-2948-B991-7F6EA1C36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6922" y="819686"/>
              <a:ext cx="652697" cy="793821"/>
            </a:xfrm>
            <a:prstGeom prst="rect">
              <a:avLst/>
            </a:prstGeom>
          </p:spPr>
        </p:pic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10D2DDB5-E777-F54D-AA18-38CFC885A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85497" y="704903"/>
              <a:ext cx="2065458" cy="829569"/>
            </a:xfrm>
            <a:prstGeom prst="rect">
              <a:avLst/>
            </a:prstGeom>
          </p:spPr>
        </p:pic>
        <p:pic>
          <p:nvPicPr>
            <p:cNvPr id="11" name="Graphic 7">
              <a:extLst>
                <a:ext uri="{FF2B5EF4-FFF2-40B4-BE49-F238E27FC236}">
                  <a16:creationId xmlns:a16="http://schemas.microsoft.com/office/drawing/2014/main" id="{0F6BA406-A399-CE46-A6CB-F0368AE15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7255" y="1064226"/>
              <a:ext cx="711059" cy="304740"/>
            </a:xfrm>
            <a:prstGeom prst="rect">
              <a:avLst/>
            </a:prstGeom>
          </p:spPr>
        </p:pic>
        <p:pic>
          <p:nvPicPr>
            <p:cNvPr id="12" name="Graphic 8">
              <a:extLst>
                <a:ext uri="{FF2B5EF4-FFF2-40B4-BE49-F238E27FC236}">
                  <a16:creationId xmlns:a16="http://schemas.microsoft.com/office/drawing/2014/main" id="{EB6A521C-E7EC-AD43-8456-E472DCC5D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62542" y="902262"/>
              <a:ext cx="914219" cy="626409"/>
            </a:xfrm>
            <a:prstGeom prst="rect">
              <a:avLst/>
            </a:prstGeom>
          </p:spPr>
        </p:pic>
        <p:pic>
          <p:nvPicPr>
            <p:cNvPr id="13" name="Graphic 9">
              <a:extLst>
                <a:ext uri="{FF2B5EF4-FFF2-40B4-BE49-F238E27FC236}">
                  <a16:creationId xmlns:a16="http://schemas.microsoft.com/office/drawing/2014/main" id="{C1B83617-83C9-6D4F-91CC-9E2E4FCAD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77788" y="986911"/>
              <a:ext cx="795709" cy="457110"/>
            </a:xfrm>
            <a:prstGeom prst="rect">
              <a:avLst/>
            </a:prstGeom>
          </p:spPr>
        </p:pic>
        <p:pic>
          <p:nvPicPr>
            <p:cNvPr id="14" name="Graphic 10">
              <a:extLst>
                <a:ext uri="{FF2B5EF4-FFF2-40B4-BE49-F238E27FC236}">
                  <a16:creationId xmlns:a16="http://schemas.microsoft.com/office/drawing/2014/main" id="{0D21B9E2-568C-3745-B5DF-DAB011DBA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804247" y="2954005"/>
              <a:ext cx="1026694" cy="513347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327A7CB0-E22C-D241-8508-FDD226F4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14479" y="2626844"/>
              <a:ext cx="342230" cy="102669"/>
            </a:xfrm>
            <a:prstGeom prst="rect">
              <a:avLst/>
            </a:prstGeom>
          </p:spPr>
        </p:pic>
        <p:pic>
          <p:nvPicPr>
            <p:cNvPr id="16" name="Graphic 12">
              <a:extLst>
                <a:ext uri="{FF2B5EF4-FFF2-40B4-BE49-F238E27FC236}">
                  <a16:creationId xmlns:a16="http://schemas.microsoft.com/office/drawing/2014/main" id="{3E02D7CA-FC84-0B4D-AEAE-BDBDD745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481383" y="3416182"/>
              <a:ext cx="1129366" cy="256674"/>
            </a:xfrm>
            <a:prstGeom prst="rect">
              <a:avLst/>
            </a:prstGeom>
          </p:spPr>
        </p:pic>
        <p:pic>
          <p:nvPicPr>
            <p:cNvPr id="17" name="Graphic 13">
              <a:extLst>
                <a:ext uri="{FF2B5EF4-FFF2-40B4-BE49-F238E27FC236}">
                  <a16:creationId xmlns:a16="http://schemas.microsoft.com/office/drawing/2014/main" id="{573E5597-2B98-454B-ABB0-2E701223E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99440" y="3010528"/>
              <a:ext cx="925373" cy="320322"/>
            </a:xfrm>
            <a:prstGeom prst="rect">
              <a:avLst/>
            </a:prstGeom>
          </p:spPr>
        </p:pic>
        <p:pic>
          <p:nvPicPr>
            <p:cNvPr id="18" name="Graphic 14">
              <a:extLst>
                <a:ext uri="{FF2B5EF4-FFF2-40B4-BE49-F238E27FC236}">
                  <a16:creationId xmlns:a16="http://schemas.microsoft.com/office/drawing/2014/main" id="{F51FE62A-A20B-9B4B-AC82-5BBCA776E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97038" y="4538890"/>
              <a:ext cx="1889834" cy="868302"/>
            </a:xfrm>
            <a:prstGeom prst="rect">
              <a:avLst/>
            </a:prstGeom>
          </p:spPr>
        </p:pic>
        <p:pic>
          <p:nvPicPr>
            <p:cNvPr id="19" name="Graphic 15">
              <a:extLst>
                <a:ext uri="{FF2B5EF4-FFF2-40B4-BE49-F238E27FC236}">
                  <a16:creationId xmlns:a16="http://schemas.microsoft.com/office/drawing/2014/main" id="{C093B268-0A70-1D4F-AC50-94123579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563414" y="4692341"/>
              <a:ext cx="1991987" cy="766149"/>
            </a:xfrm>
            <a:prstGeom prst="rect">
              <a:avLst/>
            </a:prstGeom>
          </p:spPr>
        </p:pic>
        <p:pic>
          <p:nvPicPr>
            <p:cNvPr id="20" name="Graphic 16">
              <a:extLst>
                <a:ext uri="{FF2B5EF4-FFF2-40B4-BE49-F238E27FC236}">
                  <a16:creationId xmlns:a16="http://schemas.microsoft.com/office/drawing/2014/main" id="{BDC97185-8FB4-4A4A-8548-87446007D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858696" y="4731783"/>
              <a:ext cx="1855783" cy="663996"/>
            </a:xfrm>
            <a:prstGeom prst="rect">
              <a:avLst/>
            </a:prstGeom>
          </p:spPr>
        </p:pic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68F5164A-C8B1-314D-B92A-29AD1004169E}"/>
                </a:ext>
              </a:extLst>
            </p:cNvPr>
            <p:cNvSpPr txBox="1"/>
            <p:nvPr/>
          </p:nvSpPr>
          <p:spPr>
            <a:xfrm>
              <a:off x="2036656" y="1366706"/>
              <a:ext cx="2242923" cy="890846"/>
            </a:xfrm>
            <a:prstGeom prst="rect">
              <a:avLst/>
            </a:prstGeom>
            <a:noFill/>
          </p:spPr>
          <p:txBody>
            <a:bodyPr wrap="square" lIns="237600" tIns="237600" rIns="237600" bIns="2376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chemeClr val="bg2"/>
                  </a:solidFill>
                  <a:latin typeface="+mj-lt"/>
                </a:rPr>
                <a:t>START</a:t>
              </a:r>
            </a:p>
            <a:p>
              <a:r>
                <a:rPr lang="en-US" sz="1100" b="1" dirty="0">
                  <a:solidFill>
                    <a:schemeClr val="bg2"/>
                  </a:solidFill>
                  <a:latin typeface="+mj-lt"/>
                </a:rPr>
                <a:t>Meet the customer</a:t>
              </a:r>
            </a:p>
            <a:p>
              <a:endParaRPr lang="en-US" sz="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FE32A7FF-9A3C-8240-BD49-F700D57D6D72}"/>
                </a:ext>
              </a:extLst>
            </p:cNvPr>
            <p:cNvSpPr txBox="1"/>
            <p:nvPr/>
          </p:nvSpPr>
          <p:spPr>
            <a:xfrm>
              <a:off x="4023969" y="1487906"/>
              <a:ext cx="1948858" cy="766211"/>
            </a:xfrm>
            <a:prstGeom prst="rect">
              <a:avLst/>
            </a:prstGeom>
            <a:noFill/>
          </p:spPr>
          <p:txBody>
            <a:bodyPr wrap="square" lIns="237600" tIns="237600" rIns="237600" bIns="2376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>
                  <a:solidFill>
                    <a:schemeClr val="bg2"/>
                  </a:solidFill>
                  <a:latin typeface="+mj-lt"/>
                </a:rPr>
                <a:t>Collect the goods</a:t>
              </a:r>
            </a:p>
            <a:p>
              <a:endParaRPr lang="en-US" sz="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70512BC0-781D-A142-81D2-2FA80E555420}"/>
                </a:ext>
              </a:extLst>
            </p:cNvPr>
            <p:cNvSpPr txBox="1"/>
            <p:nvPr/>
          </p:nvSpPr>
          <p:spPr>
            <a:xfrm>
              <a:off x="5742662" y="1487906"/>
              <a:ext cx="1939036" cy="766211"/>
            </a:xfrm>
            <a:prstGeom prst="rect">
              <a:avLst/>
            </a:prstGeom>
            <a:noFill/>
          </p:spPr>
          <p:txBody>
            <a:bodyPr wrap="square" lIns="237600" tIns="237600" rIns="237600" bIns="2376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>
                  <a:solidFill>
                    <a:schemeClr val="bg2"/>
                  </a:solidFill>
                  <a:latin typeface="+mj-lt"/>
                </a:rPr>
                <a:t>Store the goods</a:t>
              </a:r>
            </a:p>
            <a:p>
              <a:endParaRPr lang="en-US" sz="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BBDA882A-2D45-6E42-B787-1B4E138374FB}"/>
                </a:ext>
              </a:extLst>
            </p:cNvPr>
            <p:cNvSpPr txBox="1"/>
            <p:nvPr/>
          </p:nvSpPr>
          <p:spPr>
            <a:xfrm>
              <a:off x="4146822" y="3429000"/>
              <a:ext cx="2140048" cy="766211"/>
            </a:xfrm>
            <a:prstGeom prst="rect">
              <a:avLst/>
            </a:prstGeom>
            <a:noFill/>
          </p:spPr>
          <p:txBody>
            <a:bodyPr wrap="square" lIns="237600" tIns="237600" rIns="237600" bIns="2376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>
                  <a:solidFill>
                    <a:schemeClr val="bg2"/>
                  </a:solidFill>
                  <a:latin typeface="+mj-lt"/>
                </a:rPr>
                <a:t>Transport the goods</a:t>
              </a:r>
            </a:p>
            <a:p>
              <a:endParaRPr lang="en-US" sz="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5" name="TextBox 21">
              <a:extLst>
                <a:ext uri="{FF2B5EF4-FFF2-40B4-BE49-F238E27FC236}">
                  <a16:creationId xmlns:a16="http://schemas.microsoft.com/office/drawing/2014/main" id="{4E09A398-A852-5C4E-9D9E-E99D1559F4D2}"/>
                </a:ext>
              </a:extLst>
            </p:cNvPr>
            <p:cNvSpPr txBox="1"/>
            <p:nvPr/>
          </p:nvSpPr>
          <p:spPr>
            <a:xfrm>
              <a:off x="4146822" y="5293149"/>
              <a:ext cx="2529492" cy="766211"/>
            </a:xfrm>
            <a:prstGeom prst="rect">
              <a:avLst/>
            </a:prstGeom>
            <a:noFill/>
          </p:spPr>
          <p:txBody>
            <a:bodyPr wrap="square" lIns="237600" tIns="237600" rIns="237600" bIns="2376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>
                  <a:solidFill>
                    <a:schemeClr val="bg2"/>
                  </a:solidFill>
                  <a:latin typeface="+mj-lt"/>
                </a:rPr>
                <a:t>Clear the goods at arrival</a:t>
              </a:r>
            </a:p>
            <a:p>
              <a:endParaRPr lang="en-US" sz="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6" name="TextBox 22">
              <a:extLst>
                <a:ext uri="{FF2B5EF4-FFF2-40B4-BE49-F238E27FC236}">
                  <a16:creationId xmlns:a16="http://schemas.microsoft.com/office/drawing/2014/main" id="{6EC8E2E5-0991-C94D-A0D6-840855242EB1}"/>
                </a:ext>
              </a:extLst>
            </p:cNvPr>
            <p:cNvSpPr txBox="1"/>
            <p:nvPr/>
          </p:nvSpPr>
          <p:spPr>
            <a:xfrm>
              <a:off x="7109101" y="5305694"/>
              <a:ext cx="2529492" cy="766211"/>
            </a:xfrm>
            <a:prstGeom prst="rect">
              <a:avLst/>
            </a:prstGeom>
            <a:noFill/>
          </p:spPr>
          <p:txBody>
            <a:bodyPr wrap="square" lIns="237600" tIns="237600" rIns="237600" bIns="2376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>
                  <a:solidFill>
                    <a:schemeClr val="bg2"/>
                  </a:solidFill>
                  <a:latin typeface="+mj-lt"/>
                </a:rPr>
                <a:t>Store the goods</a:t>
              </a:r>
            </a:p>
            <a:p>
              <a:endParaRPr lang="en-US" sz="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4F7C0145-9DC6-064E-A07E-E32D30B77708}"/>
                </a:ext>
              </a:extLst>
            </p:cNvPr>
            <p:cNvSpPr txBox="1"/>
            <p:nvPr/>
          </p:nvSpPr>
          <p:spPr>
            <a:xfrm>
              <a:off x="9610749" y="5231019"/>
              <a:ext cx="1991987" cy="890846"/>
            </a:xfrm>
            <a:prstGeom prst="rect">
              <a:avLst/>
            </a:prstGeom>
            <a:noFill/>
          </p:spPr>
          <p:txBody>
            <a:bodyPr wrap="square" lIns="237600" tIns="237600" rIns="237600" bIns="23760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chemeClr val="bg2"/>
                  </a:solidFill>
                  <a:latin typeface="+mj-lt"/>
                </a:rPr>
                <a:t>END</a:t>
              </a:r>
            </a:p>
            <a:p>
              <a:r>
                <a:rPr lang="en-US" sz="1100" b="1" dirty="0">
                  <a:solidFill>
                    <a:schemeClr val="bg2"/>
                  </a:solidFill>
                  <a:latin typeface="+mj-lt"/>
                </a:rPr>
                <a:t>Deliver the goods</a:t>
              </a:r>
            </a:p>
            <a:p>
              <a:endParaRPr lang="en-US" sz="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8" name="TextBox 24">
              <a:extLst>
                <a:ext uri="{FF2B5EF4-FFF2-40B4-BE49-F238E27FC236}">
                  <a16:creationId xmlns:a16="http://schemas.microsoft.com/office/drawing/2014/main" id="{E1EC5383-4790-9042-BEFC-97E66E384E90}"/>
                </a:ext>
              </a:extLst>
            </p:cNvPr>
            <p:cNvSpPr txBox="1"/>
            <p:nvPr/>
          </p:nvSpPr>
          <p:spPr>
            <a:xfrm>
              <a:off x="7533881" y="1487906"/>
              <a:ext cx="2000432" cy="766211"/>
            </a:xfrm>
            <a:prstGeom prst="rect">
              <a:avLst/>
            </a:prstGeom>
            <a:noFill/>
          </p:spPr>
          <p:txBody>
            <a:bodyPr wrap="square" lIns="237600" tIns="237600" rIns="237600" bIns="2376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>
                  <a:solidFill>
                    <a:schemeClr val="bg2"/>
                  </a:solidFill>
                  <a:latin typeface="+mj-lt"/>
                </a:rPr>
                <a:t>Clear the goods</a:t>
              </a:r>
            </a:p>
            <a:p>
              <a:endParaRPr lang="en-US" sz="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4D4C8AF7-FFF5-2E4C-906F-0DE3008BBD52}"/>
                </a:ext>
              </a:extLst>
            </p:cNvPr>
            <p:cNvSpPr txBox="1"/>
            <p:nvPr/>
          </p:nvSpPr>
          <p:spPr>
            <a:xfrm>
              <a:off x="6177713" y="3298399"/>
              <a:ext cx="2242923" cy="984322"/>
            </a:xfrm>
            <a:prstGeom prst="rect">
              <a:avLst/>
            </a:prstGeom>
            <a:noFill/>
          </p:spPr>
          <p:txBody>
            <a:bodyPr wrap="square" lIns="237600" tIns="237600" rIns="237600" bIns="2376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2"/>
                  </a:solidFill>
                  <a:latin typeface="+mj-lt"/>
                </a:rPr>
                <a:t>ALL THE WAY</a:t>
              </a:r>
            </a:p>
            <a:p>
              <a:pPr algn="ctr"/>
              <a:r>
                <a:rPr lang="en-US" sz="700" dirty="0">
                  <a:solidFill>
                    <a:schemeClr val="bg2"/>
                  </a:solidFill>
                  <a:latin typeface="+mj-lt"/>
                </a:rPr>
                <a:t>Connecting and simplifying</a:t>
              </a:r>
            </a:p>
            <a:p>
              <a:pPr algn="ctr"/>
              <a:r>
                <a:rPr lang="en-US" sz="700" dirty="0">
                  <a:solidFill>
                    <a:schemeClr val="bg2"/>
                  </a:solidFill>
                  <a:latin typeface="+mj-lt"/>
                </a:rPr>
                <a:t>our customers’ supply chains</a:t>
              </a:r>
            </a:p>
            <a:p>
              <a:pPr algn="ctr"/>
              <a:endParaRPr lang="en-US" sz="7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DC27493E-0E6E-E647-A5FD-E45A3F15A30E}"/>
                </a:ext>
              </a:extLst>
            </p:cNvPr>
            <p:cNvSpPr txBox="1"/>
            <p:nvPr/>
          </p:nvSpPr>
          <p:spPr>
            <a:xfrm>
              <a:off x="4901736" y="2779830"/>
              <a:ext cx="1202574" cy="594837"/>
            </a:xfrm>
            <a:prstGeom prst="rect">
              <a:avLst/>
            </a:prstGeom>
            <a:noFill/>
          </p:spPr>
          <p:txBody>
            <a:bodyPr wrap="square" lIns="237600" tIns="237600" rIns="237600" bIns="2376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>
                  <a:solidFill>
                    <a:schemeClr val="accent2"/>
                  </a:solidFill>
                  <a:latin typeface="+mj-lt"/>
                </a:rPr>
                <a:t>Rail Freight</a:t>
              </a:r>
            </a:p>
          </p:txBody>
        </p:sp>
        <p:pic>
          <p:nvPicPr>
            <p:cNvPr id="31" name="Graphic 27">
              <a:extLst>
                <a:ext uri="{FF2B5EF4-FFF2-40B4-BE49-F238E27FC236}">
                  <a16:creationId xmlns:a16="http://schemas.microsoft.com/office/drawing/2014/main" id="{52C0611F-C991-F041-9D8C-3D7B6E69F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119214" y="1382306"/>
              <a:ext cx="437707" cy="228369"/>
            </a:xfrm>
            <a:prstGeom prst="rect">
              <a:avLst/>
            </a:prstGeom>
          </p:spPr>
        </p:pic>
        <p:pic>
          <p:nvPicPr>
            <p:cNvPr id="32" name="Graphic 28">
              <a:extLst>
                <a:ext uri="{FF2B5EF4-FFF2-40B4-BE49-F238E27FC236}">
                  <a16:creationId xmlns:a16="http://schemas.microsoft.com/office/drawing/2014/main" id="{3353A8A9-FCAD-E540-A73A-5EEA8421C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723491" y="4395615"/>
              <a:ext cx="209338" cy="380615"/>
            </a:xfrm>
            <a:prstGeom prst="rect">
              <a:avLst/>
            </a:prstGeom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DFCECC25-A2EC-704D-9259-765BF074440D}"/>
              </a:ext>
            </a:extLst>
          </p:cNvPr>
          <p:cNvSpPr txBox="1">
            <a:spLocks/>
          </p:cNvSpPr>
          <p:nvPr/>
        </p:nvSpPr>
        <p:spPr>
          <a:xfrm>
            <a:off x="802750" y="2776378"/>
            <a:ext cx="5473700" cy="196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Connecting and 			simplifying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rgbClr val="42B0D5"/>
                </a:solidFill>
                <a:latin typeface="+mj-lt"/>
              </a:rPr>
              <a:t>global supply chains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3CAB77-8202-20EC-852D-C25948783D9F}"/>
              </a:ext>
            </a:extLst>
          </p:cNvPr>
          <p:cNvSpPr txBox="1"/>
          <p:nvPr/>
        </p:nvSpPr>
        <p:spPr>
          <a:xfrm>
            <a:off x="798049" y="4035106"/>
            <a:ext cx="3497162" cy="1476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A.P. Moller - Maersk enables its customers to trade and grow by transporting goods anywhere.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Maersk works to provide customers with a simple end-to-end offering of products and services, seamless customer engagement and a superior end-to-end delivery network, taking the complexity out of global supply chains.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9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00BD2-EB01-7927-86EB-3CA9147B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A7EA63-77E5-6058-A0D9-0D1E072B7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7715" t="34870" r="44634" b="30796"/>
          <a:stretch/>
        </p:blipFill>
        <p:spPr>
          <a:xfrm>
            <a:off x="2765562" y="1306288"/>
            <a:ext cx="6072051" cy="4241074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36185D6A-9655-B0C9-C305-D86BDD042AFA}"/>
              </a:ext>
            </a:extLst>
          </p:cNvPr>
          <p:cNvSpPr txBox="1">
            <a:spLocks/>
          </p:cNvSpPr>
          <p:nvPr/>
        </p:nvSpPr>
        <p:spPr>
          <a:xfrm>
            <a:off x="9202997" y="4170375"/>
            <a:ext cx="2614613" cy="2108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chemeClr val="bg2"/>
                </a:solidFill>
              </a:rPr>
              <a:t>of the world’s food, materials and goods – </a:t>
            </a:r>
            <a:r>
              <a:rPr lang="en-GB" sz="1600" dirty="0">
                <a:solidFill>
                  <a:srgbClr val="42B0D5"/>
                </a:solidFill>
              </a:rPr>
              <a:t>items we all depend on</a:t>
            </a:r>
            <a:r>
              <a:rPr lang="en-GB" sz="1600" dirty="0">
                <a:solidFill>
                  <a:schemeClr val="bg2"/>
                </a:solidFill>
              </a:rPr>
              <a:t> to live, work and thrive.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5D2C5C-9D88-AE88-C22D-53094811C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5308" y="1964741"/>
            <a:ext cx="1647305" cy="1890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6205B6-04DC-B6BE-4B5F-C2684C2803BD}"/>
              </a:ext>
            </a:extLst>
          </p:cNvPr>
          <p:cNvSpPr txBox="1"/>
          <p:nvPr/>
        </p:nvSpPr>
        <p:spPr>
          <a:xfrm>
            <a:off x="520364" y="382958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Every day, we help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rgbClr val="42B0D5"/>
                </a:solidFill>
              </a:rPr>
              <a:t>our customers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move almost</a:t>
            </a:r>
            <a:endParaRPr lang="en-DK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_Y9A6946">
            <a:extLst>
              <a:ext uri="{FF2B5EF4-FFF2-40B4-BE49-F238E27FC236}">
                <a16:creationId xmlns:a16="http://schemas.microsoft.com/office/drawing/2014/main" id="{F4123499-1E9F-ED0E-F0B0-4FA37C915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4872"/>
            <a:ext cx="12192000" cy="28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D819F-D65A-ACA5-FD1B-429F06C6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2998018"/>
            <a:ext cx="6838949" cy="184020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Cyber attack in 2017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B851-73AD-BE3B-D545-B1A89BE8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B324A-DF97-24A7-5D0B-7A362A61B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42"/>
          <a:stretch/>
        </p:blipFill>
        <p:spPr>
          <a:xfrm>
            <a:off x="7444841" y="1652529"/>
            <a:ext cx="3539246" cy="438551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009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46D6-0661-5D4E-1C13-19DEC02E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200" dirty="0"/>
              <a:t>“ What’s the risk from Log4j? “</a:t>
            </a:r>
            <a:endParaRPr lang="en-DK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7A1D22-B00E-33A8-FB31-A82B63363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729" y="1825625"/>
            <a:ext cx="3549678" cy="406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7BD81E2-A12C-1EA7-8A68-697D50136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400" b="1" dirty="0"/>
              <a:t>From a big list of risks (issues) needing to be fixed ..</a:t>
            </a:r>
            <a:endParaRPr lang="en-US" sz="24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600D-8ACD-C5F9-442F-B5CD4357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2044"/>
            <a:ext cx="685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6F7B27-699C-F048-A4E3-8E879A8DCBD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5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7CEB-F665-D121-BF54-051184F2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... to a </a:t>
            </a:r>
            <a:br>
              <a:rPr lang="en-US" dirty="0"/>
            </a:br>
            <a:r>
              <a:rPr lang="en-US" dirty="0"/>
              <a:t>forward-looking risk register</a:t>
            </a:r>
            <a:endParaRPr lang="en-DK" dirty="0"/>
          </a:p>
        </p:txBody>
      </p:sp>
      <p:pic>
        <p:nvPicPr>
          <p:cNvPr id="2050" name="Picture 2" descr="275929322_379669037496385_4607846153319832501_n">
            <a:extLst>
              <a:ext uri="{FF2B5EF4-FFF2-40B4-BE49-F238E27FC236}">
                <a16:creationId xmlns:a16="http://schemas.microsoft.com/office/drawing/2014/main" id="{BEF205BD-E74D-AA86-A2A7-144431A01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4970462" y="0"/>
            <a:ext cx="7221538" cy="6858000"/>
          </a:xfrm>
          <a:prstGeom prst="rect">
            <a:avLst/>
          </a:prstGeom>
          <a:solidFill>
            <a:srgbClr val="C5D7E5"/>
          </a:solidFill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A6F9A-8CAA-5521-2D00-E104FD6C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9920" y="6339476"/>
            <a:ext cx="685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6F7B27-699C-F048-A4E3-8E879A8DCBD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4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itle 1">
            <a:extLst>
              <a:ext uri="{FF2B5EF4-FFF2-40B4-BE49-F238E27FC236}">
                <a16:creationId xmlns:a16="http://schemas.microsoft.com/office/drawing/2014/main" id="{AB9DFE9A-63D3-3524-1CF3-971B9754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3000" dirty="0"/>
              <a:t>A bear means </a:t>
            </a:r>
            <a:r>
              <a:rPr lang="en-US" sz="3000" dirty="0">
                <a:solidFill>
                  <a:srgbClr val="FFC000"/>
                </a:solidFill>
              </a:rPr>
              <a:t>different things </a:t>
            </a:r>
            <a:br>
              <a:rPr lang="en-US" sz="3000" dirty="0">
                <a:solidFill>
                  <a:srgbClr val="42B0D5"/>
                </a:solidFill>
              </a:rPr>
            </a:br>
            <a:r>
              <a:rPr lang="en-US" sz="3000" dirty="0"/>
              <a:t>to </a:t>
            </a:r>
            <a:r>
              <a:rPr lang="en-US" sz="3000" dirty="0">
                <a:solidFill>
                  <a:srgbClr val="FFC000"/>
                </a:solidFill>
              </a:rPr>
              <a:t>different people</a:t>
            </a:r>
          </a:p>
        </p:txBody>
      </p:sp>
      <p:pic>
        <p:nvPicPr>
          <p:cNvPr id="1026" name="Picture 2" descr="Free Brown Bear Stock Photo">
            <a:extLst>
              <a:ext uri="{FF2B5EF4-FFF2-40B4-BE49-F238E27FC236}">
                <a16:creationId xmlns:a16="http://schemas.microsoft.com/office/drawing/2014/main" id="{CB6A5064-3AA3-86C8-F1FA-9AAFDE179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r="11461"/>
          <a:stretch/>
        </p:blipFill>
        <p:spPr bwMode="auto">
          <a:xfrm>
            <a:off x="5183188" y="987425"/>
            <a:ext cx="6172200" cy="4873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0C7FA-89A3-899B-BACB-96A8308C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2044"/>
            <a:ext cx="685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6F7B27-699C-F048-A4E3-8E879A8DCBD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F8A9-501D-1496-E844-7FAFD4D3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22519" cy="972217"/>
          </a:xfrm>
        </p:spPr>
        <p:txBody>
          <a:bodyPr/>
          <a:lstStyle/>
          <a:p>
            <a:r>
              <a:rPr lang="en-US" dirty="0"/>
              <a:t>Multiple Cyber Risk Lenses…</a:t>
            </a:r>
            <a:endParaRPr lang="en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DF52F-0678-5E5C-DD7E-1C18F5B6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7B27-699C-F048-A4E3-8E879A8DCBDA}" type="slidenum">
              <a:rPr lang="en-US" smtClean="0">
                <a:latin typeface="+mj-lt"/>
              </a:rPr>
              <a:pPr/>
              <a:t>9</a:t>
            </a:fld>
            <a:endParaRPr lang="en-US" dirty="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E2807D-3BE3-9062-A3AC-87B3EA902827}"/>
              </a:ext>
            </a:extLst>
          </p:cNvPr>
          <p:cNvGrpSpPr/>
          <p:nvPr/>
        </p:nvGrpSpPr>
        <p:grpSpPr>
          <a:xfrm>
            <a:off x="839788" y="1576142"/>
            <a:ext cx="3200400" cy="1775637"/>
            <a:chOff x="839788" y="2099930"/>
            <a:chExt cx="3200400" cy="177563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A41EA70-7455-0A42-BAE3-FFCFBDD249EA}"/>
                </a:ext>
              </a:extLst>
            </p:cNvPr>
            <p:cNvSpPr/>
            <p:nvPr/>
          </p:nvSpPr>
          <p:spPr>
            <a:xfrm>
              <a:off x="839788" y="2099930"/>
              <a:ext cx="3200400" cy="1775637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+mj-lt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CD0E95D-E335-20A7-76FE-B1410E54B86D}"/>
                </a:ext>
              </a:extLst>
            </p:cNvPr>
            <p:cNvSpPr/>
            <p:nvPr/>
          </p:nvSpPr>
          <p:spPr>
            <a:xfrm>
              <a:off x="1009909" y="2517926"/>
              <a:ext cx="2860157" cy="520995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u="sng" dirty="0">
                  <a:solidFill>
                    <a:schemeClr val="tx1"/>
                  </a:solidFill>
                  <a:latin typeface="+mj-lt"/>
                </a:rPr>
                <a:t>Possible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Bears could attack Maersk employees</a:t>
              </a:r>
              <a:endParaRPr lang="en-DK" sz="105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1D9A66-44B0-6CD5-7547-71BC28D194D1}"/>
                </a:ext>
              </a:extLst>
            </p:cNvPr>
            <p:cNvSpPr/>
            <p:nvPr/>
          </p:nvSpPr>
          <p:spPr>
            <a:xfrm>
              <a:off x="1009909" y="3169389"/>
              <a:ext cx="2860157" cy="520995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u="sng" dirty="0">
                  <a:solidFill>
                    <a:schemeClr val="tx1"/>
                  </a:solidFill>
                  <a:latin typeface="+mj-lt"/>
                </a:rPr>
                <a:t>Probable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Bears have attacked office workers in some European countries</a:t>
              </a:r>
              <a:endParaRPr lang="en-DK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9CDD08-ED40-1F7A-E508-07CABA4A2007}"/>
                </a:ext>
              </a:extLst>
            </p:cNvPr>
            <p:cNvSpPr txBox="1"/>
            <p:nvPr/>
          </p:nvSpPr>
          <p:spPr>
            <a:xfrm>
              <a:off x="1763713" y="2168598"/>
              <a:ext cx="22764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+mj-lt"/>
                </a:rPr>
                <a:t>Foresight: Radar</a:t>
              </a:r>
              <a:endParaRPr lang="en-DK" sz="1050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76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IR2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Draft1" id="{5806300F-522B-4697-818B-3D8765C532D3}" vid="{13CD32E5-3344-4840-B7C4-968238E1D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66C032793F448964A81BD0EF37DE6" ma:contentTypeVersion="17" ma:contentTypeDescription="Create a new document." ma:contentTypeScope="" ma:versionID="25d2bc3dc0100b42b1b43219d60ac2fa">
  <xsd:schema xmlns:xsd="http://www.w3.org/2001/XMLSchema" xmlns:xs="http://www.w3.org/2001/XMLSchema" xmlns:p="http://schemas.microsoft.com/office/2006/metadata/properties" xmlns:ns2="6c349806-5e56-406e-a1c3-d058bf669b4a" xmlns:ns3="321d168a-5ccf-4f75-b2ef-1ec1d993e5b0" targetNamespace="http://schemas.microsoft.com/office/2006/metadata/properties" ma:root="true" ma:fieldsID="c1d6597b95dca38407627499261fff64" ns2:_="" ns3:_="">
    <xsd:import namespace="6c349806-5e56-406e-a1c3-d058bf669b4a"/>
    <xsd:import namespace="321d168a-5ccf-4f75-b2ef-1ec1d99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49806-5e56-406e-a1c3-d058bf669b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0b4256-1d99-4aa0-bb2f-af81be7c9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d168a-5ccf-4f75-b2ef-1ec1d993e5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ce4630e-cd6b-48f9-9ded-36dd7202141f}" ma:internalName="TaxCatchAll" ma:showField="CatchAllData" ma:web="321d168a-5ccf-4f75-b2ef-1ec1d99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1d168a-5ccf-4f75-b2ef-1ec1d993e5b0" xsi:nil="true"/>
    <lcf76f155ced4ddcb4097134ff3c332f xmlns="6c349806-5e56-406e-a1c3-d058bf669b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4BE8F7-7EEA-4E10-BEB1-5B344B4B85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E1E1EF-58B9-4C9C-B7D4-1C816D198193}">
  <ds:schemaRefs>
    <ds:schemaRef ds:uri="321d168a-5ccf-4f75-b2ef-1ec1d993e5b0"/>
    <ds:schemaRef ds:uri="6c349806-5e56-406e-a1c3-d058bf669b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CBFC47-1CC1-48EE-B4A8-45123E02DD66}">
  <ds:schemaRefs>
    <ds:schemaRef ds:uri="321d168a-5ccf-4f75-b2ef-1ec1d993e5b0"/>
    <ds:schemaRef ds:uri="6c349806-5e56-406e-a1c3-d058bf669b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687</Words>
  <Application>Microsoft Office PowerPoint</Application>
  <PresentationFormat>Widescreen</PresentationFormat>
  <Paragraphs>143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Montserrat</vt:lpstr>
      <vt:lpstr>-apple-system</vt:lpstr>
      <vt:lpstr>Calibri</vt:lpstr>
      <vt:lpstr>Office Theme</vt:lpstr>
      <vt:lpstr>Improving Cyber Visibility and Decision-Making at Maersk</vt:lpstr>
      <vt:lpstr>Disclaimer</vt:lpstr>
      <vt:lpstr>PowerPoint Presentation</vt:lpstr>
      <vt:lpstr>PowerPoint Presentation</vt:lpstr>
      <vt:lpstr>Cyber attack in 2017  </vt:lpstr>
      <vt:lpstr>“ What’s the risk from Log4j? “</vt:lpstr>
      <vt:lpstr>... to a  forward-looking risk register</vt:lpstr>
      <vt:lpstr>A bear means different things  to different people</vt:lpstr>
      <vt:lpstr>Multiple Cyber Risk Lenses…</vt:lpstr>
      <vt:lpstr>PowerPoint Presentation</vt:lpstr>
      <vt:lpstr>Multiple Cyber Risk Lenses…</vt:lpstr>
      <vt:lpstr>Multiple Cyber Risk Lenses…</vt:lpstr>
      <vt:lpstr>    Case Study</vt:lpstr>
      <vt:lpstr>Risk Governance</vt:lpstr>
      <vt:lpstr>Acquisition of ACME Inc.</vt:lpstr>
      <vt:lpstr>A narrative tailored to the audience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Bader</dc:creator>
  <cp:lastModifiedBy>Rebekka Kurland</cp:lastModifiedBy>
  <cp:revision>18</cp:revision>
  <dcterms:created xsi:type="dcterms:W3CDTF">2022-08-11T18:02:41Z</dcterms:created>
  <dcterms:modified xsi:type="dcterms:W3CDTF">2023-05-23T11:26:25Z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SIP_Label_71bba39d-4745-4e9d-97db-0c1927b54242_Enabled">
    <vt:lpwstr>true</vt:lpwstr>
  </property>
  <property fmtid="{D5CDD505-2E9C-101B-9397-08002B2CF9AE}" pid="4" name="MSIP_Label_71bba39d-4745-4e9d-97db-0c1927b54242_SetDate">
    <vt:lpwstr>2023-03-01T14:14:17Z</vt:lpwstr>
  </property>
  <property fmtid="{D5CDD505-2E9C-101B-9397-08002B2CF9AE}" pid="5" name="MSIP_Label_71bba39d-4745-4e9d-97db-0c1927b54242_Method">
    <vt:lpwstr>Privileged</vt:lpwstr>
  </property>
  <property fmtid="{D5CDD505-2E9C-101B-9397-08002B2CF9AE}" pid="6" name="MSIP_Label_71bba39d-4745-4e9d-97db-0c1927b54242_Name">
    <vt:lpwstr>Internal</vt:lpwstr>
  </property>
  <property fmtid="{D5CDD505-2E9C-101B-9397-08002B2CF9AE}" pid="7" name="MSIP_Label_71bba39d-4745-4e9d-97db-0c1927b54242_SiteId">
    <vt:lpwstr>05d75c05-fa1a-42e7-9cf1-eb416c396f2d</vt:lpwstr>
  </property>
  <property fmtid="{D5CDD505-2E9C-101B-9397-08002B2CF9AE}" pid="8" name="MSIP_Label_71bba39d-4745-4e9d-97db-0c1927b54242_ActionId">
    <vt:lpwstr>d9e3e825-a924-44a7-b969-0a1b07ad6fa3</vt:lpwstr>
  </property>
  <property fmtid="{D5CDD505-2E9C-101B-9397-08002B2CF9AE}" pid="9" name="MSIP_Label_71bba39d-4745-4e9d-97db-0c1927b54242_ContentBits">
    <vt:lpwstr>2</vt:lpwstr>
  </property>
</Properties>
</file>