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eg" ContentType="image/jpeg"/>
  <Override PartName="/ppt/media/image3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Tw Cen MT"/>
        <a:ea typeface="Tw Cen MT"/>
        <a:cs typeface="Tw Cen MT"/>
        <a:sym typeface="Tw Cen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 b="def" i="def"/>
      <a:tcStyle>
        <a:tcBdr/>
        <a:fill>
          <a:solidFill>
            <a:srgbClr val="F9F9F9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9410"/>
            </a:schemeClr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w Cen MT"/>
          <a:ea typeface="Tw Cen MT"/>
          <a:cs typeface="Tw Cen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1" name="Shape 11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hape 1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/>
            <a:r>
              <a:t>This is our taxonomy... don’t worry it goes deeper, but rarely do we go there.</a:t>
            </a:r>
          </a:p>
          <a:p>
            <a:pPr defTabSz="584200"/>
          </a:p>
          <a:p>
            <a:pPr defTabSz="584200">
              <a:defRPr b="1"/>
            </a:pPr>
            <a:r>
              <a:t>Discussion opportunity!</a:t>
            </a:r>
          </a:p>
          <a:p>
            <a:pPr defTabSz="584200"/>
            <a:r>
              <a:t>Notice that risk is made up of what?</a:t>
            </a:r>
          </a:p>
          <a:p>
            <a:pPr defTabSz="584200"/>
            <a:r>
              <a:t>Where is vulnerability?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2" name="Shape 40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7" name="Shape 40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5" name="Shape 41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ICK TO EDIT MASTER TITLE STYLE"/>
          <p:cNvSpPr txBox="1"/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50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000"/>
              </a:spcBef>
              <a:buSzTx/>
              <a:buFontTx/>
              <a:buNone/>
              <a:defRPr sz="2400">
                <a:latin typeface="+mj-lt"/>
                <a:ea typeface="+mj-ea"/>
                <a:cs typeface="+mj-cs"/>
                <a:sym typeface="Helvetica"/>
              </a:defRPr>
            </a:lvl1pPr>
            <a:lvl2pPr marL="0" indent="457200" algn="ctr">
              <a:buSzTx/>
              <a:buFontTx/>
              <a:buNone/>
              <a:defRPr sz="2400">
                <a:latin typeface="+mj-lt"/>
                <a:ea typeface="+mj-ea"/>
                <a:cs typeface="+mj-cs"/>
                <a:sym typeface="Helvetica"/>
              </a:defRPr>
            </a:lvl2pPr>
            <a:lvl3pPr marL="0" indent="914400" algn="ctr">
              <a:buSzTx/>
              <a:buFontTx/>
              <a:buNone/>
              <a:defRPr>
                <a:latin typeface="+mj-lt"/>
                <a:ea typeface="+mj-ea"/>
                <a:cs typeface="+mj-cs"/>
                <a:sym typeface="Helvetica"/>
              </a:defRPr>
            </a:lvl3pPr>
            <a:lvl4pPr marL="0" indent="1371600" algn="ctr">
              <a:buSzTx/>
              <a:buFontTx/>
              <a:buNone/>
              <a:defRPr sz="2400">
                <a:latin typeface="+mj-lt"/>
                <a:ea typeface="+mj-ea"/>
                <a:cs typeface="+mj-cs"/>
                <a:sym typeface="Helvetica"/>
              </a:defRPr>
            </a:lvl4pPr>
            <a:lvl5pPr marL="0" indent="1828800" algn="ctr">
              <a:buSzTx/>
              <a:buFontTx/>
              <a:buNone/>
              <a:defRPr sz="24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LICK TO EDIT MASTER TITLE STY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93" name="Rectangle"/>
          <p:cNvSpPr/>
          <p:nvPr/>
        </p:nvSpPr>
        <p:spPr>
          <a:xfrm>
            <a:off x="9890124" y="6024453"/>
            <a:ext cx="2008281" cy="635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Montserrat"/>
                <a:ea typeface="Montserrat"/>
                <a:cs typeface="Montserrat"/>
                <a:sym typeface="Montserrat"/>
              </a:defRPr>
            </a:pPr>
          </a:p>
        </p:txBody>
      </p:sp>
      <p:sp>
        <p:nvSpPr>
          <p:cNvPr id="94" name="TextBox 5"/>
          <p:cNvSpPr txBox="1"/>
          <p:nvPr/>
        </p:nvSpPr>
        <p:spPr>
          <a:xfrm>
            <a:off x="788669" y="6215876"/>
            <a:ext cx="3680461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pPr/>
            <a:r>
              <a:t>Copyright 2022 FAIR Institute, Inc.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xfrm>
            <a:off x="9482459" y="6231020"/>
            <a:ext cx="358414" cy="370841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LICK TO EDIT MASTER TITLE STY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03" name="Rectangle"/>
          <p:cNvSpPr/>
          <p:nvPr/>
        </p:nvSpPr>
        <p:spPr>
          <a:xfrm>
            <a:off x="9690877" y="5935817"/>
            <a:ext cx="2397757" cy="71006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Montserrat"/>
                <a:ea typeface="Montserrat"/>
                <a:cs typeface="Montserrat"/>
                <a:sym typeface="Montserrat"/>
              </a:defRPr>
            </a:pP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xfrm>
            <a:off x="9482459" y="6231020"/>
            <a:ext cx="358414" cy="370841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LICK TO EDIT MASTER TITLE STYLE"/>
          <p:cNvSpPr txBox="1"/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2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0" indent="914400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LICK TO EDIT MASTER TITLE STY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"/>
          <p:cNvSpPr/>
          <p:nvPr/>
        </p:nvSpPr>
        <p:spPr>
          <a:xfrm>
            <a:off x="182879" y="6074228"/>
            <a:ext cx="1658985" cy="653144"/>
          </a:xfrm>
          <a:prstGeom prst="rect">
            <a:avLst/>
          </a:prstGeom>
          <a:solidFill>
            <a:srgbClr val="03002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6" name="TextBox 5"/>
          <p:cNvSpPr txBox="1"/>
          <p:nvPr/>
        </p:nvSpPr>
        <p:spPr>
          <a:xfrm>
            <a:off x="788669" y="6215877"/>
            <a:ext cx="3680462" cy="20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pPr/>
            <a:r>
              <a:t>Copyright 2023 FAIR Institute, Inc.</a:t>
            </a:r>
          </a:p>
        </p:txBody>
      </p:sp>
      <p:sp>
        <p:nvSpPr>
          <p:cNvPr id="57" name="CLICK TO EDIT MASTER TITLE STY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/>
            <a:r>
              <a:t>CLICK TO EDIT MASTER TITLE STYLE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xfrm>
            <a:off x="11541872" y="6231020"/>
            <a:ext cx="356402" cy="332739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4"/>
          <p:cNvSpPr/>
          <p:nvPr/>
        </p:nvSpPr>
        <p:spPr>
          <a:xfrm>
            <a:off x="182879" y="6074228"/>
            <a:ext cx="1658985" cy="653144"/>
          </a:xfrm>
          <a:prstGeom prst="rect">
            <a:avLst/>
          </a:prstGeom>
          <a:solidFill>
            <a:srgbClr val="03002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6" name="TextBox 5"/>
          <p:cNvSpPr txBox="1"/>
          <p:nvPr/>
        </p:nvSpPr>
        <p:spPr>
          <a:xfrm>
            <a:off x="788669" y="6215877"/>
            <a:ext cx="3680462" cy="20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pPr/>
            <a:r>
              <a:t>Copyright 2023 FAIR Institute, Inc.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xfrm>
            <a:off x="11541872" y="6231020"/>
            <a:ext cx="356402" cy="332739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LICK TO EDIT MASTER TITLE STYLE"/>
          <p:cNvSpPr txBox="1"/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75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indent="914400">
              <a:buSzTx/>
              <a:buFontTx/>
              <a:buNone/>
              <a:defRPr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xfrm>
            <a:off x="9482459" y="6231020"/>
            <a:ext cx="358414" cy="370841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"/>
          <p:cNvSpPr/>
          <p:nvPr/>
        </p:nvSpPr>
        <p:spPr>
          <a:xfrm>
            <a:off x="412750" y="361950"/>
            <a:ext cx="11366500" cy="568389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Montserrat"/>
                <a:ea typeface="Montserrat"/>
                <a:cs typeface="Montserrat"/>
                <a:sym typeface="Montserrat"/>
              </a:defRPr>
            </a:pPr>
          </a:p>
        </p:txBody>
      </p:sp>
      <p:sp>
        <p:nvSpPr>
          <p:cNvPr id="84" name="Rectangle"/>
          <p:cNvSpPr/>
          <p:nvPr/>
        </p:nvSpPr>
        <p:spPr>
          <a:xfrm>
            <a:off x="412750" y="476250"/>
            <a:ext cx="9519395" cy="600754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Montserrat"/>
                <a:ea typeface="Montserrat"/>
                <a:cs typeface="Montserrat"/>
                <a:sym typeface="Montserrat"/>
              </a:defRPr>
            </a:pP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xfrm>
            <a:off x="9482459" y="6231020"/>
            <a:ext cx="358414" cy="370841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82879" y="6074228"/>
            <a:ext cx="1658985" cy="653143"/>
          </a:xfrm>
          <a:prstGeom prst="rect">
            <a:avLst/>
          </a:prstGeom>
          <a:solidFill>
            <a:srgbClr val="03002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TextBox 5"/>
          <p:cNvSpPr txBox="1"/>
          <p:nvPr/>
        </p:nvSpPr>
        <p:spPr>
          <a:xfrm>
            <a:off x="788669" y="6215876"/>
            <a:ext cx="3680461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pPr/>
            <a:r>
              <a:t>Copyright 2022 FAIR Institute, Inc.</a:t>
            </a:r>
          </a:p>
        </p:txBody>
      </p:sp>
      <p:sp>
        <p:nvSpPr>
          <p:cNvPr id="4" name="CLICK TO EDIT MASTER TITLE STYLE"/>
          <p:cNvSpPr txBox="1"/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2pPr marL="723900" indent="-266700">
              <a:spcBef>
                <a:spcPts val="1000"/>
              </a:spcBef>
              <a:buChar char="-"/>
              <a:defRPr sz="2800"/>
            </a:lvl2pPr>
            <a:lvl3pPr marL="1234439" indent="-320039">
              <a:spcBef>
                <a:spcPts val="1000"/>
              </a:spcBef>
              <a:buChar char="‣"/>
              <a:defRPr sz="2400"/>
            </a:lvl3pPr>
            <a:lvl4pPr marL="1727200" indent="-355600">
              <a:spcBef>
                <a:spcPts val="1000"/>
              </a:spcBef>
              <a:defRPr sz="2200"/>
            </a:lvl4pPr>
            <a:lvl5pPr marL="2184400" indent="-355600">
              <a:spcBef>
                <a:spcPts val="1000"/>
              </a:spcBef>
              <a:buChar char="-"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1541868" y="6231020"/>
            <a:ext cx="356405" cy="3327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228600" marR="0" indent="-228600" algn="l" defTabSz="9144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1pPr>
      <a:lvl2pPr marL="762000" marR="0" indent="-304800" algn="l" defTabSz="9144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1280160" marR="0" indent="-365760" algn="l" defTabSz="9144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1778000" marR="0" indent="-406400" algn="l" defTabSz="9144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2235200" marR="0" indent="-406400" algn="l" defTabSz="9144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2692400" marR="0" indent="-406400" algn="l" defTabSz="9144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3149600" marR="0" indent="-406400" algn="l" defTabSz="9144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3606800" marR="0" indent="-406400" algn="l" defTabSz="9144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4064000" marR="0" indent="-406400" algn="l" defTabSz="9144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w Cen M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"/><Relationship Id="rId4" Type="http://schemas.openxmlformats.org/officeDocument/2006/relationships/image" Target="../media/image2.tif"/><Relationship Id="rId5" Type="http://schemas.openxmlformats.org/officeDocument/2006/relationships/image" Target="../media/image2.png"/><Relationship Id="rId6" Type="http://schemas.openxmlformats.org/officeDocument/2006/relationships/image" Target="../media/image3.tif"/><Relationship Id="rId7" Type="http://schemas.openxmlformats.org/officeDocument/2006/relationships/image" Target="../media/image3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"/>
          <p:cNvGrpSpPr/>
          <p:nvPr/>
        </p:nvGrpSpPr>
        <p:grpSpPr>
          <a:xfrm>
            <a:off x="726907" y="2992925"/>
            <a:ext cx="6770567" cy="1885291"/>
            <a:chOff x="0" y="655320"/>
            <a:chExt cx="6770565" cy="1885289"/>
          </a:xfrm>
        </p:grpSpPr>
        <p:sp>
          <p:nvSpPr>
            <p:cNvPr id="113" name="TextBox 2"/>
            <p:cNvSpPr/>
            <p:nvPr/>
          </p:nvSpPr>
          <p:spPr>
            <a:xfrm>
              <a:off x="0" y="655320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defTabSz="457200">
                <a:defRPr sz="4400">
                  <a:solidFill>
                    <a:srgbClr val="F5C834"/>
                  </a:solidFill>
                </a:defRPr>
              </a:pPr>
              <a:r>
                <a:t>The Future of Cybersecurity</a:t>
              </a:r>
            </a:p>
            <a:p>
              <a:pPr defTabSz="457200">
                <a:defRPr sz="4400">
                  <a:solidFill>
                    <a:srgbClr val="F5C834"/>
                  </a:solidFill>
                </a:defRPr>
              </a:pPr>
              <a:r>
                <a:t>Risk Measurement</a:t>
              </a:r>
            </a:p>
          </p:txBody>
        </p:sp>
        <p:sp>
          <p:nvSpPr>
            <p:cNvPr id="114" name="Content Placeholder 2"/>
            <p:cNvSpPr txBox="1"/>
            <p:nvPr/>
          </p:nvSpPr>
          <p:spPr>
            <a:xfrm>
              <a:off x="21186" y="1569969"/>
              <a:ext cx="6749380" cy="970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rmAutofit fontScale="100000" lnSpcReduction="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defRPr sz="24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/>
              <a:r>
                <a:t>Jack Jones</a:t>
              </a:r>
            </a:p>
          </p:txBody>
        </p:sp>
      </p:grpSp>
      <p:sp>
        <p:nvSpPr>
          <p:cNvPr id="116" name="Straight Connector 4"/>
          <p:cNvSpPr/>
          <p:nvPr/>
        </p:nvSpPr>
        <p:spPr>
          <a:xfrm>
            <a:off x="753871" y="3762054"/>
            <a:ext cx="9658097" cy="30871"/>
          </a:xfrm>
          <a:prstGeom prst="line">
            <a:avLst/>
          </a:prstGeom>
          <a:ln w="190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17" name="Straight Connector 10"/>
          <p:cNvSpPr/>
          <p:nvPr/>
        </p:nvSpPr>
        <p:spPr>
          <a:xfrm>
            <a:off x="758433" y="2206806"/>
            <a:ext cx="9798024" cy="1"/>
          </a:xfrm>
          <a:prstGeom prst="line">
            <a:avLst/>
          </a:prstGeom>
          <a:ln w="1905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22" name="Group 5"/>
          <p:cNvGrpSpPr/>
          <p:nvPr/>
        </p:nvGrpSpPr>
        <p:grpSpPr>
          <a:xfrm>
            <a:off x="8896507" y="-4"/>
            <a:ext cx="3035681" cy="6858004"/>
            <a:chOff x="0" y="0"/>
            <a:chExt cx="3035680" cy="6858003"/>
          </a:xfrm>
        </p:grpSpPr>
        <p:sp>
          <p:nvSpPr>
            <p:cNvPr id="118" name="Freeform 6"/>
            <p:cNvSpPr/>
            <p:nvPr/>
          </p:nvSpPr>
          <p:spPr>
            <a:xfrm rot="5400000">
              <a:off x="537595" y="224920"/>
              <a:ext cx="2723006" cy="2273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563"/>
                  </a:moveTo>
                  <a:lnTo>
                    <a:pt x="21600" y="0"/>
                  </a:lnTo>
                  <a:lnTo>
                    <a:pt x="21600" y="11611"/>
                  </a:lnTo>
                  <a:lnTo>
                    <a:pt x="58" y="21600"/>
                  </a:lnTo>
                  <a:lnTo>
                    <a:pt x="0" y="16563"/>
                  </a:lnTo>
                  <a:close/>
                </a:path>
              </a:pathLst>
            </a:custGeom>
            <a:solidFill>
              <a:srgbClr val="4472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>
                  <a:solidFill>
                    <a:srgbClr val="FFFFFF"/>
                  </a:solidFill>
                  <a:latin typeface="Gotham Light"/>
                  <a:ea typeface="Gotham Light"/>
                  <a:cs typeface="Gotham Light"/>
                  <a:sym typeface="Gotham Light"/>
                </a:defRPr>
              </a:pPr>
            </a:p>
          </p:txBody>
        </p:sp>
        <p:sp>
          <p:nvSpPr>
            <p:cNvPr id="119" name="Freeform 7"/>
            <p:cNvSpPr/>
            <p:nvPr/>
          </p:nvSpPr>
          <p:spPr>
            <a:xfrm flipH="1" rot="5400000">
              <a:off x="-549659" y="3272663"/>
              <a:ext cx="4134999" cy="3035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" y="18371"/>
                  </a:moveTo>
                  <a:lnTo>
                    <a:pt x="21600" y="0"/>
                  </a:lnTo>
                  <a:lnTo>
                    <a:pt x="21600" y="8695"/>
                  </a:lnTo>
                  <a:lnTo>
                    <a:pt x="0" y="21600"/>
                  </a:lnTo>
                  <a:cubicBezTo>
                    <a:pt x="1" y="20524"/>
                    <a:pt x="2" y="19447"/>
                    <a:pt x="3" y="18371"/>
                  </a:cubicBezTo>
                  <a:close/>
                </a:path>
              </a:pathLst>
            </a:custGeom>
            <a:solidFill>
              <a:srgbClr val="2F55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>
                  <a:solidFill>
                    <a:srgbClr val="FFFFFF"/>
                  </a:solidFill>
                  <a:latin typeface="Gotham Light"/>
                  <a:ea typeface="Gotham Light"/>
                  <a:cs typeface="Gotham Light"/>
                  <a:sym typeface="Gotham Light"/>
                </a:defRPr>
              </a:pPr>
            </a:p>
          </p:txBody>
        </p:sp>
        <p:sp>
          <p:nvSpPr>
            <p:cNvPr id="120" name="Freeform 8"/>
            <p:cNvSpPr/>
            <p:nvPr/>
          </p:nvSpPr>
          <p:spPr>
            <a:xfrm rot="5400000">
              <a:off x="57285" y="710826"/>
              <a:ext cx="2717412" cy="130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4226"/>
                  </a:lnTo>
                  <a:lnTo>
                    <a:pt x="14" y="21600"/>
                  </a:lnTo>
                  <a:lnTo>
                    <a:pt x="0" y="19536"/>
                  </a:lnTo>
                  <a:close/>
                </a:path>
              </a:pathLst>
            </a:custGeom>
            <a:solidFill>
              <a:srgbClr val="2F559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>
                  <a:solidFill>
                    <a:srgbClr val="FFFFFF"/>
                  </a:solidFill>
                  <a:latin typeface="Gotham Light"/>
                  <a:ea typeface="Gotham Light"/>
                  <a:cs typeface="Gotham Light"/>
                  <a:sym typeface="Gotham Light"/>
                </a:defRPr>
              </a:pPr>
            </a:p>
          </p:txBody>
        </p:sp>
        <p:sp>
          <p:nvSpPr>
            <p:cNvPr id="121" name="Freeform 9"/>
            <p:cNvSpPr/>
            <p:nvPr/>
          </p:nvSpPr>
          <p:spPr>
            <a:xfrm flipH="1" rot="5400000">
              <a:off x="-1030486" y="3753490"/>
              <a:ext cx="4134999" cy="2074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" y="20833"/>
                  </a:lnTo>
                  <a:lnTo>
                    <a:pt x="0" y="21600"/>
                  </a:lnTo>
                  <a:lnTo>
                    <a:pt x="21600" y="2711"/>
                  </a:lnTo>
                  <a:close/>
                </a:path>
              </a:pathLst>
            </a:custGeom>
            <a:solidFill>
              <a:srgbClr val="2038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200">
                <a:defRPr>
                  <a:solidFill>
                    <a:srgbClr val="FFFFFF"/>
                  </a:solidFill>
                  <a:latin typeface="Gotham Light"/>
                  <a:ea typeface="Gotham Light"/>
                  <a:cs typeface="Gotham Light"/>
                  <a:sym typeface="Gotham Light"/>
                </a:defRPr>
              </a:pPr>
            </a:p>
          </p:txBody>
        </p:sp>
      </p:grpSp>
      <p:sp>
        <p:nvSpPr>
          <p:cNvPr id="123" name="Slide Number"/>
          <p:cNvSpPr txBox="1"/>
          <p:nvPr>
            <p:ph type="sldNum" sz="quarter" idx="2"/>
          </p:nvPr>
        </p:nvSpPr>
        <p:spPr>
          <a:xfrm>
            <a:off x="11668000" y="6231020"/>
            <a:ext cx="230273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member these…?"/>
          <p:cNvSpPr txBox="1"/>
          <p:nvPr>
            <p:ph type="title"/>
          </p:nvPr>
        </p:nvSpPr>
        <p:spPr>
          <a:xfrm>
            <a:off x="838200" y="187324"/>
            <a:ext cx="10515600" cy="13255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Remember these…?</a:t>
            </a:r>
          </a:p>
        </p:txBody>
      </p:sp>
      <p:sp>
        <p:nvSpPr>
          <p:cNvPr id="356" name="“Religious battles” over risk ratings.…"/>
          <p:cNvSpPr txBox="1"/>
          <p:nvPr>
            <p:ph type="body" idx="1"/>
          </p:nvPr>
        </p:nvSpPr>
        <p:spPr>
          <a:xfrm>
            <a:off x="749663" y="1541689"/>
            <a:ext cx="10692674" cy="4351339"/>
          </a:xfrm>
          <a:prstGeom prst="rect">
            <a:avLst/>
          </a:prstGeom>
        </p:spPr>
        <p:txBody>
          <a:bodyPr/>
          <a:lstStyle/>
          <a:p>
            <a:pPr>
              <a:defRPr sz="2900"/>
            </a:pPr>
            <a:r>
              <a:t>“Religious battles” over risk ratings.</a:t>
            </a:r>
          </a:p>
          <a:p>
            <a:pPr>
              <a:defRPr sz="2900"/>
            </a:pPr>
            <a:r>
              <a:t>Too much to do — everything’s important.</a:t>
            </a:r>
          </a:p>
          <a:p>
            <a:pPr>
              <a:defRPr sz="2900"/>
            </a:pPr>
            <a:r>
              <a:t>How many mediums equals a high? </a:t>
            </a:r>
          </a:p>
          <a:p>
            <a:pPr>
              <a:defRPr sz="2900"/>
            </a:pPr>
            <a:r>
              <a:t>Difficulty cost-justifying expensive cybersecurity improvements.</a:t>
            </a:r>
          </a:p>
          <a:p>
            <a:pPr>
              <a:defRPr sz="2900"/>
            </a:pPr>
            <a:r>
              <a:t>What should the thresholds be for KRIs and KPIs?</a:t>
            </a:r>
          </a:p>
          <a:p>
            <a:pPr>
              <a:defRPr sz="2900"/>
            </a:pPr>
            <a:r>
              <a:t>Executives that are too quick to accept risk.</a:t>
            </a:r>
          </a:p>
        </p:txBody>
      </p:sp>
      <p:sp>
        <p:nvSpPr>
          <p:cNvPr id="3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0" name="Over 70% of “high risk” findings aren’t, in fact, high risk."/>
          <p:cNvSpPr txBox="1"/>
          <p:nvPr/>
        </p:nvSpPr>
        <p:spPr>
          <a:xfrm>
            <a:off x="2679140" y="2646225"/>
            <a:ext cx="6833720" cy="1070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There is no evidence that existing risk measurement methods are effective.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RQ to the rescue?"/>
          <p:cNvSpPr txBox="1"/>
          <p:nvPr>
            <p:ph type="title"/>
          </p:nvPr>
        </p:nvSpPr>
        <p:spPr>
          <a:xfrm>
            <a:off x="2078086" y="3321411"/>
            <a:ext cx="2604990" cy="991493"/>
          </a:xfrm>
          <a:prstGeom prst="rect">
            <a:avLst/>
          </a:prstGeom>
        </p:spPr>
        <p:txBody>
          <a:bodyPr/>
          <a:lstStyle>
            <a:lvl1pPr defTabSz="804672">
              <a:defRPr sz="3168"/>
            </a:lvl1pPr>
          </a:lstStyle>
          <a:p>
            <a:pPr/>
            <a:r>
              <a:t>CRQ to the rescue?</a:t>
            </a:r>
          </a:p>
        </p:txBody>
      </p:sp>
      <p:sp>
        <p:nvSpPr>
          <p:cNvPr id="3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51350" y="1963765"/>
            <a:ext cx="4942380" cy="3706785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CRQ"/>
          <p:cNvSpPr txBox="1"/>
          <p:nvPr/>
        </p:nvSpPr>
        <p:spPr>
          <a:xfrm>
            <a:off x="6198102" y="2952978"/>
            <a:ext cx="490370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500">
                <a:solidFill>
                  <a:srgbClr val="6E6E6E"/>
                </a:solidFill>
              </a:defRPr>
            </a:lvl1pPr>
          </a:lstStyle>
          <a:p>
            <a:pPr/>
            <a:r>
              <a:t>CRQ</a:t>
            </a:r>
          </a:p>
        </p:txBody>
      </p:sp>
      <p:sp>
        <p:nvSpPr>
          <p:cNvPr id="366" name="Rectangle"/>
          <p:cNvSpPr/>
          <p:nvPr/>
        </p:nvSpPr>
        <p:spPr>
          <a:xfrm rot="18075883">
            <a:off x="6233895" y="3065553"/>
            <a:ext cx="321683" cy="69490"/>
          </a:xfrm>
          <a:prstGeom prst="rect">
            <a:avLst/>
          </a:prstGeom>
          <a:solidFill>
            <a:srgbClr val="BED3EB">
              <a:alpha val="5387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RQ Past and Present"/>
          <p:cNvSpPr txBox="1"/>
          <p:nvPr>
            <p:ph type="title"/>
          </p:nvPr>
        </p:nvSpPr>
        <p:spPr>
          <a:xfrm>
            <a:off x="743050" y="4049928"/>
            <a:ext cx="4744676" cy="1139676"/>
          </a:xfrm>
          <a:prstGeom prst="rect">
            <a:avLst/>
          </a:prstGeom>
        </p:spPr>
        <p:txBody>
          <a:bodyPr/>
          <a:lstStyle/>
          <a:p>
            <a:pPr/>
            <a:r>
              <a:t>CRQ Past and Present</a:t>
            </a:r>
          </a:p>
        </p:txBody>
      </p:sp>
      <p:sp>
        <p:nvSpPr>
          <p:cNvPr id="3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70" name="Group" descr="Group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387" y="1151729"/>
            <a:ext cx="7375826" cy="5007771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Mid-to-late1980’s - early attempts to quantify information security risk in economic terms failed, creating a perception that it couldn’t be done."/>
          <p:cNvSpPr txBox="1"/>
          <p:nvPr/>
        </p:nvSpPr>
        <p:spPr>
          <a:xfrm>
            <a:off x="2168018" y="552607"/>
            <a:ext cx="6659961" cy="542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Mid-to-late1980’s - early attempts to quantify information security risk in economic terms failed, creating a perception that it couldn’t be done.</a:t>
            </a:r>
          </a:p>
        </p:txBody>
      </p:sp>
      <p:sp>
        <p:nvSpPr>
          <p:cNvPr id="372" name="Late1990’s - Interest in cyber risk quantification (CRQ) resurfaced, but approaches were complicated and deemed impractical.  This reinforced the perception that qualitative measurement was the only choice."/>
          <p:cNvSpPr txBox="1"/>
          <p:nvPr/>
        </p:nvSpPr>
        <p:spPr>
          <a:xfrm>
            <a:off x="3831837" y="1290615"/>
            <a:ext cx="6442573" cy="771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Late1990’s - Interest in cyber risk quantification (CRQ) resurfaced, but approaches were complicated and deemed impractical.  This reinforced the perception that qualitative measurement was the only choice. </a:t>
            </a:r>
          </a:p>
        </p:txBody>
      </p:sp>
      <p:sp>
        <p:nvSpPr>
          <p:cNvPr id="373" name="Early-to-mid 2000’s - FAIR developed and published.  Was seen as relatively easy to understand and use.  Adoption was slow due to established perception that CRQ can’t be done."/>
          <p:cNvSpPr txBox="1"/>
          <p:nvPr/>
        </p:nvSpPr>
        <p:spPr>
          <a:xfrm>
            <a:off x="3170584" y="2252310"/>
            <a:ext cx="8563863" cy="542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Early-to-mid 2000’s - FAIR developed and published.  Was seen as relatively easy to understand and use.  Adoption was slow due to established perception that CRQ can’t be done.</a:t>
            </a:r>
          </a:p>
        </p:txBody>
      </p:sp>
      <p:sp>
        <p:nvSpPr>
          <p:cNvPr id="374" name="Early 2010’s - FAIR adopted by The Open Group as an international standard."/>
          <p:cNvSpPr txBox="1"/>
          <p:nvPr/>
        </p:nvSpPr>
        <p:spPr>
          <a:xfrm>
            <a:off x="5217553" y="2987861"/>
            <a:ext cx="4299800" cy="542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Early 2010’s - FAIR adopted by The Open Group as an international standard.</a:t>
            </a:r>
          </a:p>
        </p:txBody>
      </p:sp>
      <p:sp>
        <p:nvSpPr>
          <p:cNvPr id="375" name="Mid 2010’s - FAIR Institute established.  Now with over 14,000 members."/>
          <p:cNvSpPr txBox="1"/>
          <p:nvPr/>
        </p:nvSpPr>
        <p:spPr>
          <a:xfrm>
            <a:off x="7417965" y="3723413"/>
            <a:ext cx="3788410" cy="542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Mid 2010’s - FAIR Institute established.  Now with over 14,000 members.</a:t>
            </a:r>
          </a:p>
        </p:txBody>
      </p:sp>
      <p:sp>
        <p:nvSpPr>
          <p:cNvPr id="376" name="Late 2010’s - the question regarding CRQ began to change from “Can it be done?” to “Should it be done?”"/>
          <p:cNvSpPr txBox="1"/>
          <p:nvPr/>
        </p:nvSpPr>
        <p:spPr>
          <a:xfrm>
            <a:off x="8029939" y="4458964"/>
            <a:ext cx="3680461" cy="771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Late 2010’s - the question regarding CRQ began to change from “Can it be done?” to “Should it be done?”</a:t>
            </a:r>
          </a:p>
        </p:txBody>
      </p:sp>
      <p:sp>
        <p:nvSpPr>
          <p:cNvPr id="377" name="Today - the question regarding CRQ has changed from “Should it be done?” to “How do we do it — easily and at scale?”"/>
          <p:cNvSpPr txBox="1"/>
          <p:nvPr/>
        </p:nvSpPr>
        <p:spPr>
          <a:xfrm>
            <a:off x="7570988" y="5423116"/>
            <a:ext cx="3788409" cy="771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Today - the question regarding CRQ has changed from “Should it be done?” to “How do we do it — </a:t>
            </a:r>
            <a:r>
              <a:rPr u="sng"/>
              <a:t>easily and at scale</a:t>
            </a:r>
            <a:r>
              <a:t>?”</a:t>
            </a:r>
          </a:p>
        </p:txBody>
      </p:sp>
      <p:grpSp>
        <p:nvGrpSpPr>
          <p:cNvPr id="381" name="Group"/>
          <p:cNvGrpSpPr/>
          <p:nvPr/>
        </p:nvGrpSpPr>
        <p:grpSpPr>
          <a:xfrm>
            <a:off x="4605638" y="5179932"/>
            <a:ext cx="2103224" cy="759269"/>
            <a:chOff x="0" y="0"/>
            <a:chExt cx="2103223" cy="759268"/>
          </a:xfrm>
        </p:grpSpPr>
        <p:sp>
          <p:nvSpPr>
            <p:cNvPr id="378" name="We are here"/>
            <p:cNvSpPr txBox="1"/>
            <p:nvPr/>
          </p:nvSpPr>
          <p:spPr>
            <a:xfrm>
              <a:off x="0" y="416194"/>
              <a:ext cx="1276274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FFD479"/>
                  </a:solidFill>
                </a:defRPr>
              </a:lvl1pPr>
            </a:lstStyle>
            <a:p>
              <a:pPr/>
              <a:r>
                <a:t>We are here</a:t>
              </a:r>
            </a:p>
          </p:txBody>
        </p:sp>
        <p:sp>
          <p:nvSpPr>
            <p:cNvPr id="379" name="Female"/>
            <p:cNvSpPr/>
            <p:nvPr/>
          </p:nvSpPr>
          <p:spPr>
            <a:xfrm>
              <a:off x="1399643" y="0"/>
              <a:ext cx="343275" cy="759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600" fill="norm" stroke="1" extrusionOk="0">
                  <a:moveTo>
                    <a:pt x="10652" y="0"/>
                  </a:moveTo>
                  <a:cubicBezTo>
                    <a:pt x="9610" y="0"/>
                    <a:pt x="8570" y="182"/>
                    <a:pt x="7774" y="547"/>
                  </a:cubicBezTo>
                  <a:cubicBezTo>
                    <a:pt x="6184" y="1276"/>
                    <a:pt x="6184" y="2458"/>
                    <a:pt x="7774" y="3188"/>
                  </a:cubicBezTo>
                  <a:cubicBezTo>
                    <a:pt x="9365" y="3917"/>
                    <a:pt x="11943" y="3917"/>
                    <a:pt x="13534" y="3188"/>
                  </a:cubicBezTo>
                  <a:cubicBezTo>
                    <a:pt x="15124" y="2458"/>
                    <a:pt x="15124" y="1276"/>
                    <a:pt x="13534" y="547"/>
                  </a:cubicBezTo>
                  <a:cubicBezTo>
                    <a:pt x="12738" y="182"/>
                    <a:pt x="11695" y="0"/>
                    <a:pt x="10652" y="0"/>
                  </a:cubicBezTo>
                  <a:close/>
                  <a:moveTo>
                    <a:pt x="7859" y="4109"/>
                  </a:moveTo>
                  <a:cubicBezTo>
                    <a:pt x="5671" y="4109"/>
                    <a:pt x="4499" y="4934"/>
                    <a:pt x="4153" y="5420"/>
                  </a:cubicBezTo>
                  <a:lnTo>
                    <a:pt x="50" y="11877"/>
                  </a:lnTo>
                  <a:cubicBezTo>
                    <a:pt x="-150" y="12205"/>
                    <a:pt x="268" y="12546"/>
                    <a:pt x="985" y="12638"/>
                  </a:cubicBezTo>
                  <a:cubicBezTo>
                    <a:pt x="1106" y="12653"/>
                    <a:pt x="1229" y="12661"/>
                    <a:pt x="1349" y="12661"/>
                  </a:cubicBezTo>
                  <a:cubicBezTo>
                    <a:pt x="1938" y="12661"/>
                    <a:pt x="2478" y="12482"/>
                    <a:pt x="2644" y="12209"/>
                  </a:cubicBezTo>
                  <a:lnTo>
                    <a:pt x="6269" y="6537"/>
                  </a:lnTo>
                  <a:lnTo>
                    <a:pt x="6994" y="6537"/>
                  </a:lnTo>
                  <a:cubicBezTo>
                    <a:pt x="6989" y="6544"/>
                    <a:pt x="6983" y="6551"/>
                    <a:pt x="6979" y="6558"/>
                  </a:cubicBezTo>
                  <a:lnTo>
                    <a:pt x="2405" y="14438"/>
                  </a:lnTo>
                  <a:cubicBezTo>
                    <a:pt x="2329" y="14570"/>
                    <a:pt x="2507" y="14676"/>
                    <a:pt x="2803" y="14676"/>
                  </a:cubicBezTo>
                  <a:lnTo>
                    <a:pt x="6067" y="14676"/>
                  </a:lnTo>
                  <a:lnTo>
                    <a:pt x="6067" y="20674"/>
                  </a:lnTo>
                  <a:cubicBezTo>
                    <a:pt x="6067" y="21185"/>
                    <a:pt x="6972" y="21600"/>
                    <a:pt x="8087" y="21600"/>
                  </a:cubicBezTo>
                  <a:cubicBezTo>
                    <a:pt x="9203" y="21600"/>
                    <a:pt x="10104" y="21185"/>
                    <a:pt x="10104" y="20674"/>
                  </a:cubicBezTo>
                  <a:lnTo>
                    <a:pt x="10104" y="14676"/>
                  </a:lnTo>
                  <a:cubicBezTo>
                    <a:pt x="10326" y="14676"/>
                    <a:pt x="10531" y="14676"/>
                    <a:pt x="10608" y="14676"/>
                  </a:cubicBezTo>
                  <a:cubicBezTo>
                    <a:pt x="10695" y="14676"/>
                    <a:pt x="10945" y="14676"/>
                    <a:pt x="11201" y="14676"/>
                  </a:cubicBezTo>
                  <a:lnTo>
                    <a:pt x="11201" y="20674"/>
                  </a:lnTo>
                  <a:cubicBezTo>
                    <a:pt x="11201" y="21185"/>
                    <a:pt x="12105" y="21600"/>
                    <a:pt x="13221" y="21600"/>
                  </a:cubicBezTo>
                  <a:cubicBezTo>
                    <a:pt x="14337" y="21600"/>
                    <a:pt x="15238" y="21185"/>
                    <a:pt x="15238" y="20674"/>
                  </a:cubicBezTo>
                  <a:lnTo>
                    <a:pt x="15238" y="14676"/>
                  </a:lnTo>
                  <a:lnTo>
                    <a:pt x="18410" y="14676"/>
                  </a:lnTo>
                  <a:cubicBezTo>
                    <a:pt x="18706" y="14676"/>
                    <a:pt x="18887" y="14570"/>
                    <a:pt x="18811" y="14438"/>
                  </a:cubicBezTo>
                  <a:lnTo>
                    <a:pt x="14237" y="6558"/>
                  </a:lnTo>
                  <a:cubicBezTo>
                    <a:pt x="14233" y="6551"/>
                    <a:pt x="14227" y="6544"/>
                    <a:pt x="14222" y="6537"/>
                  </a:cubicBezTo>
                  <a:lnTo>
                    <a:pt x="14932" y="6537"/>
                  </a:lnTo>
                  <a:lnTo>
                    <a:pt x="18656" y="12192"/>
                  </a:lnTo>
                  <a:cubicBezTo>
                    <a:pt x="18827" y="12463"/>
                    <a:pt x="19364" y="12638"/>
                    <a:pt x="19948" y="12638"/>
                  </a:cubicBezTo>
                  <a:cubicBezTo>
                    <a:pt x="20072" y="12638"/>
                    <a:pt x="20199" y="12631"/>
                    <a:pt x="20324" y="12614"/>
                  </a:cubicBezTo>
                  <a:cubicBezTo>
                    <a:pt x="21038" y="12519"/>
                    <a:pt x="21450" y="12177"/>
                    <a:pt x="21244" y="11850"/>
                  </a:cubicBezTo>
                  <a:lnTo>
                    <a:pt x="17037" y="5432"/>
                  </a:lnTo>
                  <a:lnTo>
                    <a:pt x="17022" y="5407"/>
                  </a:lnTo>
                  <a:cubicBezTo>
                    <a:pt x="16669" y="4924"/>
                    <a:pt x="15494" y="4112"/>
                    <a:pt x="13328" y="4112"/>
                  </a:cubicBezTo>
                  <a:cubicBezTo>
                    <a:pt x="13316" y="4112"/>
                    <a:pt x="13303" y="4112"/>
                    <a:pt x="13291" y="4112"/>
                  </a:cubicBezTo>
                  <a:lnTo>
                    <a:pt x="12768" y="4114"/>
                  </a:lnTo>
                  <a:cubicBezTo>
                    <a:pt x="12732" y="4113"/>
                    <a:pt x="12698" y="4109"/>
                    <a:pt x="12662" y="4109"/>
                  </a:cubicBezTo>
                  <a:lnTo>
                    <a:pt x="7859" y="4109"/>
                  </a:lnTo>
                  <a:close/>
                </a:path>
              </a:pathLst>
            </a:custGeom>
            <a:solidFill>
              <a:srgbClr val="FFD479"/>
            </a:solidFill>
            <a:ln w="12700" cap="flat">
              <a:solidFill>
                <a:srgbClr val="FFD47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0" name="Male"/>
            <p:cNvSpPr/>
            <p:nvPr/>
          </p:nvSpPr>
          <p:spPr>
            <a:xfrm>
              <a:off x="1821837" y="0"/>
              <a:ext cx="281387" cy="759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FFD479"/>
            </a:solidFill>
            <a:ln w="12700" cap="flat">
              <a:solidFill>
                <a:srgbClr val="FFD47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3" grpId="3"/>
      <p:bldP build="whole" bldLvl="1" animBg="1" rev="0" advAuto="0" spid="372" grpId="2"/>
      <p:bldP build="whole" bldLvl="1" animBg="1" rev="0" advAuto="0" spid="371" grpId="1"/>
      <p:bldP build="whole" bldLvl="1" animBg="1" rev="0" advAuto="0" spid="375" grpId="5"/>
      <p:bldP build="whole" bldLvl="1" animBg="1" rev="0" advAuto="0" spid="376" grpId="6"/>
      <p:bldP build="whole" bldLvl="1" animBg="1" rev="0" advAuto="0" spid="381" grpId="8"/>
      <p:bldP build="whole" bldLvl="1" animBg="1" rev="0" advAuto="0" spid="377" grpId="7"/>
      <p:bldP build="whole" bldLvl="1" animBg="1" rev="0" advAuto="0" spid="374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he Future of Cybersecurity Risk Measurement"/>
          <p:cNvSpPr txBox="1"/>
          <p:nvPr>
            <p:ph type="title"/>
          </p:nvPr>
        </p:nvSpPr>
        <p:spPr>
          <a:xfrm>
            <a:off x="1247162" y="1143516"/>
            <a:ext cx="5814032" cy="1231475"/>
          </a:xfrm>
          <a:prstGeom prst="rect">
            <a:avLst/>
          </a:prstGeom>
        </p:spPr>
        <p:txBody>
          <a:bodyPr/>
          <a:lstStyle/>
          <a:p>
            <a:pPr/>
            <a:r>
              <a:t>The Future of Cybersecurity Risk Measurement</a:t>
            </a:r>
          </a:p>
        </p:txBody>
      </p:sp>
      <p:sp>
        <p:nvSpPr>
          <p:cNvPr id="3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394" name="Group"/>
          <p:cNvGrpSpPr/>
          <p:nvPr/>
        </p:nvGrpSpPr>
        <p:grpSpPr>
          <a:xfrm>
            <a:off x="3919799" y="1601442"/>
            <a:ext cx="6389332" cy="4735426"/>
            <a:chOff x="0" y="0"/>
            <a:chExt cx="6389330" cy="4735424"/>
          </a:xfrm>
        </p:grpSpPr>
        <p:pic>
          <p:nvPicPr>
            <p:cNvPr id="385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flipH="1">
              <a:off x="0" y="397428"/>
              <a:ext cx="6389331" cy="43379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6" name="We are here"/>
            <p:cNvSpPr txBox="1"/>
            <p:nvPr/>
          </p:nvSpPr>
          <p:spPr>
            <a:xfrm>
              <a:off x="1801564" y="4220524"/>
              <a:ext cx="1351994" cy="3155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>
                  <a:solidFill>
                    <a:srgbClr val="FFD479"/>
                  </a:solidFill>
                </a:defRPr>
              </a:lvl1pPr>
            </a:lstStyle>
            <a:p>
              <a:pPr/>
              <a:r>
                <a:t>We are here</a:t>
              </a:r>
            </a:p>
          </p:txBody>
        </p:sp>
        <p:sp>
          <p:nvSpPr>
            <p:cNvPr id="387" name="Female"/>
            <p:cNvSpPr/>
            <p:nvPr/>
          </p:nvSpPr>
          <p:spPr>
            <a:xfrm>
              <a:off x="1403819" y="3861992"/>
              <a:ext cx="325516" cy="719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600" fill="norm" stroke="1" extrusionOk="0">
                  <a:moveTo>
                    <a:pt x="10652" y="0"/>
                  </a:moveTo>
                  <a:cubicBezTo>
                    <a:pt x="9610" y="0"/>
                    <a:pt x="8570" y="182"/>
                    <a:pt x="7774" y="547"/>
                  </a:cubicBezTo>
                  <a:cubicBezTo>
                    <a:pt x="6184" y="1276"/>
                    <a:pt x="6184" y="2458"/>
                    <a:pt x="7774" y="3188"/>
                  </a:cubicBezTo>
                  <a:cubicBezTo>
                    <a:pt x="9365" y="3917"/>
                    <a:pt x="11943" y="3917"/>
                    <a:pt x="13534" y="3188"/>
                  </a:cubicBezTo>
                  <a:cubicBezTo>
                    <a:pt x="15124" y="2458"/>
                    <a:pt x="15124" y="1276"/>
                    <a:pt x="13534" y="547"/>
                  </a:cubicBezTo>
                  <a:cubicBezTo>
                    <a:pt x="12738" y="182"/>
                    <a:pt x="11695" y="0"/>
                    <a:pt x="10652" y="0"/>
                  </a:cubicBezTo>
                  <a:close/>
                  <a:moveTo>
                    <a:pt x="7859" y="4109"/>
                  </a:moveTo>
                  <a:cubicBezTo>
                    <a:pt x="5671" y="4109"/>
                    <a:pt x="4499" y="4934"/>
                    <a:pt x="4153" y="5420"/>
                  </a:cubicBezTo>
                  <a:lnTo>
                    <a:pt x="50" y="11877"/>
                  </a:lnTo>
                  <a:cubicBezTo>
                    <a:pt x="-150" y="12205"/>
                    <a:pt x="268" y="12546"/>
                    <a:pt x="985" y="12638"/>
                  </a:cubicBezTo>
                  <a:cubicBezTo>
                    <a:pt x="1106" y="12653"/>
                    <a:pt x="1229" y="12661"/>
                    <a:pt x="1349" y="12661"/>
                  </a:cubicBezTo>
                  <a:cubicBezTo>
                    <a:pt x="1938" y="12661"/>
                    <a:pt x="2478" y="12482"/>
                    <a:pt x="2644" y="12209"/>
                  </a:cubicBezTo>
                  <a:lnTo>
                    <a:pt x="6269" y="6537"/>
                  </a:lnTo>
                  <a:lnTo>
                    <a:pt x="6994" y="6537"/>
                  </a:lnTo>
                  <a:cubicBezTo>
                    <a:pt x="6989" y="6544"/>
                    <a:pt x="6983" y="6551"/>
                    <a:pt x="6979" y="6558"/>
                  </a:cubicBezTo>
                  <a:lnTo>
                    <a:pt x="2405" y="14438"/>
                  </a:lnTo>
                  <a:cubicBezTo>
                    <a:pt x="2329" y="14570"/>
                    <a:pt x="2507" y="14676"/>
                    <a:pt x="2803" y="14676"/>
                  </a:cubicBezTo>
                  <a:lnTo>
                    <a:pt x="6067" y="14676"/>
                  </a:lnTo>
                  <a:lnTo>
                    <a:pt x="6067" y="20674"/>
                  </a:lnTo>
                  <a:cubicBezTo>
                    <a:pt x="6067" y="21185"/>
                    <a:pt x="6972" y="21600"/>
                    <a:pt x="8087" y="21600"/>
                  </a:cubicBezTo>
                  <a:cubicBezTo>
                    <a:pt x="9203" y="21600"/>
                    <a:pt x="10104" y="21185"/>
                    <a:pt x="10104" y="20674"/>
                  </a:cubicBezTo>
                  <a:lnTo>
                    <a:pt x="10104" y="14676"/>
                  </a:lnTo>
                  <a:cubicBezTo>
                    <a:pt x="10326" y="14676"/>
                    <a:pt x="10531" y="14676"/>
                    <a:pt x="10608" y="14676"/>
                  </a:cubicBezTo>
                  <a:cubicBezTo>
                    <a:pt x="10695" y="14676"/>
                    <a:pt x="10945" y="14676"/>
                    <a:pt x="11201" y="14676"/>
                  </a:cubicBezTo>
                  <a:lnTo>
                    <a:pt x="11201" y="20674"/>
                  </a:lnTo>
                  <a:cubicBezTo>
                    <a:pt x="11201" y="21185"/>
                    <a:pt x="12105" y="21600"/>
                    <a:pt x="13221" y="21600"/>
                  </a:cubicBezTo>
                  <a:cubicBezTo>
                    <a:pt x="14337" y="21600"/>
                    <a:pt x="15238" y="21185"/>
                    <a:pt x="15238" y="20674"/>
                  </a:cubicBezTo>
                  <a:lnTo>
                    <a:pt x="15238" y="14676"/>
                  </a:lnTo>
                  <a:lnTo>
                    <a:pt x="18410" y="14676"/>
                  </a:lnTo>
                  <a:cubicBezTo>
                    <a:pt x="18706" y="14676"/>
                    <a:pt x="18887" y="14570"/>
                    <a:pt x="18811" y="14438"/>
                  </a:cubicBezTo>
                  <a:lnTo>
                    <a:pt x="14237" y="6558"/>
                  </a:lnTo>
                  <a:cubicBezTo>
                    <a:pt x="14233" y="6551"/>
                    <a:pt x="14227" y="6544"/>
                    <a:pt x="14222" y="6537"/>
                  </a:cubicBezTo>
                  <a:lnTo>
                    <a:pt x="14932" y="6537"/>
                  </a:lnTo>
                  <a:lnTo>
                    <a:pt x="18656" y="12192"/>
                  </a:lnTo>
                  <a:cubicBezTo>
                    <a:pt x="18827" y="12463"/>
                    <a:pt x="19364" y="12638"/>
                    <a:pt x="19948" y="12638"/>
                  </a:cubicBezTo>
                  <a:cubicBezTo>
                    <a:pt x="20072" y="12638"/>
                    <a:pt x="20199" y="12631"/>
                    <a:pt x="20324" y="12614"/>
                  </a:cubicBezTo>
                  <a:cubicBezTo>
                    <a:pt x="21038" y="12519"/>
                    <a:pt x="21450" y="12177"/>
                    <a:pt x="21244" y="11850"/>
                  </a:cubicBezTo>
                  <a:lnTo>
                    <a:pt x="17037" y="5432"/>
                  </a:lnTo>
                  <a:lnTo>
                    <a:pt x="17022" y="5407"/>
                  </a:lnTo>
                  <a:cubicBezTo>
                    <a:pt x="16669" y="4924"/>
                    <a:pt x="15494" y="4112"/>
                    <a:pt x="13328" y="4112"/>
                  </a:cubicBezTo>
                  <a:cubicBezTo>
                    <a:pt x="13316" y="4112"/>
                    <a:pt x="13303" y="4112"/>
                    <a:pt x="13291" y="4112"/>
                  </a:cubicBezTo>
                  <a:lnTo>
                    <a:pt x="12768" y="4114"/>
                  </a:lnTo>
                  <a:cubicBezTo>
                    <a:pt x="12732" y="4113"/>
                    <a:pt x="12698" y="4109"/>
                    <a:pt x="12662" y="4109"/>
                  </a:cubicBezTo>
                  <a:lnTo>
                    <a:pt x="7859" y="4109"/>
                  </a:lnTo>
                  <a:close/>
                </a:path>
              </a:pathLst>
            </a:custGeom>
            <a:solidFill>
              <a:srgbClr val="FFD479"/>
            </a:solidFill>
            <a:ln w="12700" cap="flat">
              <a:solidFill>
                <a:srgbClr val="FFD47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8" name="Male"/>
            <p:cNvSpPr/>
            <p:nvPr/>
          </p:nvSpPr>
          <p:spPr>
            <a:xfrm>
              <a:off x="1065325" y="3861992"/>
              <a:ext cx="266829" cy="719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0777" y="0"/>
                  </a:moveTo>
                  <a:cubicBezTo>
                    <a:pt x="9509" y="0"/>
                    <a:pt x="8239" y="180"/>
                    <a:pt x="7271" y="540"/>
                  </a:cubicBezTo>
                  <a:cubicBezTo>
                    <a:pt x="5335" y="1259"/>
                    <a:pt x="5335" y="2425"/>
                    <a:pt x="7271" y="3144"/>
                  </a:cubicBezTo>
                  <a:cubicBezTo>
                    <a:pt x="9206" y="3863"/>
                    <a:pt x="12348" y="3863"/>
                    <a:pt x="14284" y="3144"/>
                  </a:cubicBezTo>
                  <a:cubicBezTo>
                    <a:pt x="16220" y="2425"/>
                    <a:pt x="16220" y="1259"/>
                    <a:pt x="14284" y="540"/>
                  </a:cubicBezTo>
                  <a:cubicBezTo>
                    <a:pt x="13316" y="180"/>
                    <a:pt x="12046" y="0"/>
                    <a:pt x="10777" y="0"/>
                  </a:cubicBezTo>
                  <a:close/>
                  <a:moveTo>
                    <a:pt x="4845" y="4060"/>
                  </a:moveTo>
                  <a:cubicBezTo>
                    <a:pt x="2970" y="4060"/>
                    <a:pt x="1445" y="4331"/>
                    <a:pt x="907" y="4563"/>
                  </a:cubicBezTo>
                  <a:cubicBezTo>
                    <a:pt x="-23" y="4963"/>
                    <a:pt x="-21" y="5438"/>
                    <a:pt x="8" y="5606"/>
                  </a:cubicBezTo>
                  <a:lnTo>
                    <a:pt x="8" y="12393"/>
                  </a:lnTo>
                  <a:cubicBezTo>
                    <a:pt x="8" y="12733"/>
                    <a:pt x="732" y="13004"/>
                    <a:pt x="1648" y="13004"/>
                  </a:cubicBezTo>
                  <a:cubicBezTo>
                    <a:pt x="2563" y="13004"/>
                    <a:pt x="3292" y="12728"/>
                    <a:pt x="3292" y="12393"/>
                  </a:cubicBezTo>
                  <a:lnTo>
                    <a:pt x="3292" y="6777"/>
                  </a:lnTo>
                  <a:lnTo>
                    <a:pt x="4791" y="6777"/>
                  </a:lnTo>
                  <a:lnTo>
                    <a:pt x="4791" y="12641"/>
                  </a:lnTo>
                  <a:lnTo>
                    <a:pt x="4804" y="12641"/>
                  </a:lnTo>
                  <a:lnTo>
                    <a:pt x="4804" y="20628"/>
                  </a:lnTo>
                  <a:cubicBezTo>
                    <a:pt x="4804" y="21163"/>
                    <a:pt x="5982" y="21600"/>
                    <a:pt x="7421" y="21600"/>
                  </a:cubicBezTo>
                  <a:cubicBezTo>
                    <a:pt x="8860" y="21600"/>
                    <a:pt x="10037" y="21163"/>
                    <a:pt x="10037" y="20628"/>
                  </a:cubicBezTo>
                  <a:lnTo>
                    <a:pt x="10037" y="12641"/>
                  </a:lnTo>
                  <a:lnTo>
                    <a:pt x="10777" y="12641"/>
                  </a:lnTo>
                  <a:lnTo>
                    <a:pt x="11504" y="12641"/>
                  </a:lnTo>
                  <a:lnTo>
                    <a:pt x="11504" y="20628"/>
                  </a:lnTo>
                  <a:cubicBezTo>
                    <a:pt x="11504" y="21163"/>
                    <a:pt x="12682" y="21600"/>
                    <a:pt x="14121" y="21600"/>
                  </a:cubicBezTo>
                  <a:cubicBezTo>
                    <a:pt x="15559" y="21600"/>
                    <a:pt x="16737" y="21163"/>
                    <a:pt x="16737" y="20628"/>
                  </a:cubicBezTo>
                  <a:lnTo>
                    <a:pt x="16737" y="12636"/>
                  </a:lnTo>
                  <a:lnTo>
                    <a:pt x="16750" y="12636"/>
                  </a:lnTo>
                  <a:lnTo>
                    <a:pt x="16750" y="6772"/>
                  </a:lnTo>
                  <a:lnTo>
                    <a:pt x="18249" y="6772"/>
                  </a:lnTo>
                  <a:lnTo>
                    <a:pt x="18249" y="12388"/>
                  </a:lnTo>
                  <a:cubicBezTo>
                    <a:pt x="18249" y="12728"/>
                    <a:pt x="18973" y="12997"/>
                    <a:pt x="19889" y="12997"/>
                  </a:cubicBezTo>
                  <a:cubicBezTo>
                    <a:pt x="20805" y="12997"/>
                    <a:pt x="21533" y="12723"/>
                    <a:pt x="21533" y="12388"/>
                  </a:cubicBezTo>
                  <a:lnTo>
                    <a:pt x="21533" y="5606"/>
                  </a:lnTo>
                  <a:cubicBezTo>
                    <a:pt x="21577" y="5438"/>
                    <a:pt x="21564" y="4957"/>
                    <a:pt x="20634" y="4563"/>
                  </a:cubicBezTo>
                  <a:cubicBezTo>
                    <a:pt x="20096" y="4336"/>
                    <a:pt x="18566" y="4060"/>
                    <a:pt x="16691" y="4060"/>
                  </a:cubicBezTo>
                  <a:lnTo>
                    <a:pt x="10777" y="4060"/>
                  </a:lnTo>
                  <a:lnTo>
                    <a:pt x="4845" y="4060"/>
                  </a:lnTo>
                  <a:close/>
                </a:path>
              </a:pathLst>
            </a:custGeom>
            <a:solidFill>
              <a:srgbClr val="FFD479"/>
            </a:solidFill>
            <a:ln w="12700" cap="flat">
              <a:solidFill>
                <a:srgbClr val="FFD47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9" name="Telescope"/>
            <p:cNvSpPr/>
            <p:nvPr/>
          </p:nvSpPr>
          <p:spPr>
            <a:xfrm>
              <a:off x="1717263" y="3513118"/>
              <a:ext cx="506171" cy="605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6" y="0"/>
                  </a:moveTo>
                  <a:lnTo>
                    <a:pt x="16276" y="1451"/>
                  </a:lnTo>
                  <a:lnTo>
                    <a:pt x="18550" y="4798"/>
                  </a:lnTo>
                  <a:lnTo>
                    <a:pt x="21600" y="3348"/>
                  </a:lnTo>
                  <a:lnTo>
                    <a:pt x="19326" y="0"/>
                  </a:lnTo>
                  <a:close/>
                  <a:moveTo>
                    <a:pt x="15925" y="2086"/>
                  </a:moveTo>
                  <a:lnTo>
                    <a:pt x="2336" y="8535"/>
                  </a:lnTo>
                  <a:lnTo>
                    <a:pt x="2887" y="9345"/>
                  </a:lnTo>
                  <a:lnTo>
                    <a:pt x="1596" y="9345"/>
                  </a:lnTo>
                  <a:lnTo>
                    <a:pt x="1001" y="8453"/>
                  </a:lnTo>
                  <a:lnTo>
                    <a:pt x="0" y="8929"/>
                  </a:lnTo>
                  <a:lnTo>
                    <a:pt x="978" y="10383"/>
                  </a:lnTo>
                  <a:lnTo>
                    <a:pt x="3593" y="10383"/>
                  </a:lnTo>
                  <a:lnTo>
                    <a:pt x="4111" y="11144"/>
                  </a:lnTo>
                  <a:lnTo>
                    <a:pt x="9812" y="8436"/>
                  </a:lnTo>
                  <a:lnTo>
                    <a:pt x="9812" y="10059"/>
                  </a:lnTo>
                  <a:lnTo>
                    <a:pt x="13335" y="10059"/>
                  </a:lnTo>
                  <a:lnTo>
                    <a:pt x="13335" y="6762"/>
                  </a:lnTo>
                  <a:lnTo>
                    <a:pt x="17700" y="4696"/>
                  </a:lnTo>
                  <a:lnTo>
                    <a:pt x="15925" y="2086"/>
                  </a:lnTo>
                  <a:close/>
                  <a:moveTo>
                    <a:pt x="7753" y="10636"/>
                  </a:moveTo>
                  <a:lnTo>
                    <a:pt x="7753" y="11932"/>
                  </a:lnTo>
                  <a:lnTo>
                    <a:pt x="8695" y="11932"/>
                  </a:lnTo>
                  <a:lnTo>
                    <a:pt x="3938" y="21600"/>
                  </a:lnTo>
                  <a:lnTo>
                    <a:pt x="4852" y="21600"/>
                  </a:lnTo>
                  <a:lnTo>
                    <a:pt x="10589" y="11932"/>
                  </a:lnTo>
                  <a:lnTo>
                    <a:pt x="10591" y="11932"/>
                  </a:lnTo>
                  <a:lnTo>
                    <a:pt x="10997" y="21600"/>
                  </a:lnTo>
                  <a:lnTo>
                    <a:pt x="11911" y="21600"/>
                  </a:lnTo>
                  <a:lnTo>
                    <a:pt x="12483" y="11983"/>
                  </a:lnTo>
                  <a:lnTo>
                    <a:pt x="18189" y="21600"/>
                  </a:lnTo>
                  <a:lnTo>
                    <a:pt x="19105" y="21600"/>
                  </a:lnTo>
                  <a:lnTo>
                    <a:pt x="14348" y="11932"/>
                  </a:lnTo>
                  <a:lnTo>
                    <a:pt x="15183" y="11932"/>
                  </a:lnTo>
                  <a:lnTo>
                    <a:pt x="15183" y="10636"/>
                  </a:lnTo>
                  <a:lnTo>
                    <a:pt x="7753" y="10636"/>
                  </a:lnTo>
                  <a:close/>
                </a:path>
              </a:pathLst>
            </a:custGeom>
            <a:solidFill>
              <a:srgbClr val="FFD47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0" name="?"/>
            <p:cNvSpPr txBox="1"/>
            <p:nvPr/>
          </p:nvSpPr>
          <p:spPr>
            <a:xfrm>
              <a:off x="334780" y="1982545"/>
              <a:ext cx="631775" cy="11677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77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/>
              <a:r>
                <a:t>?</a:t>
              </a:r>
            </a:p>
          </p:txBody>
        </p:sp>
        <p:sp>
          <p:nvSpPr>
            <p:cNvPr id="391" name="?"/>
            <p:cNvSpPr txBox="1"/>
            <p:nvPr/>
          </p:nvSpPr>
          <p:spPr>
            <a:xfrm>
              <a:off x="4074959" y="1360852"/>
              <a:ext cx="506171" cy="827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52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/>
              <a:r>
                <a:t>?</a:t>
              </a:r>
            </a:p>
          </p:txBody>
        </p:sp>
        <p:sp>
          <p:nvSpPr>
            <p:cNvPr id="392" name="?"/>
            <p:cNvSpPr txBox="1"/>
            <p:nvPr/>
          </p:nvSpPr>
          <p:spPr>
            <a:xfrm>
              <a:off x="3935619" y="505803"/>
              <a:ext cx="506171" cy="6157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37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/>
              <a:r>
                <a:t>?</a:t>
              </a:r>
            </a:p>
          </p:txBody>
        </p:sp>
        <p:sp>
          <p:nvSpPr>
            <p:cNvPr id="393" name="?"/>
            <p:cNvSpPr txBox="1"/>
            <p:nvPr/>
          </p:nvSpPr>
          <p:spPr>
            <a:xfrm>
              <a:off x="5398078" y="0"/>
              <a:ext cx="278871" cy="4158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>
                <a:defRPr sz="23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/>
              <a:r>
                <a:t>?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Remember “Fast”, “Cheap”, or “Good”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Remember “Fast”, “Cheap”, or “Good”?</a:t>
            </a:r>
          </a:p>
        </p:txBody>
      </p:sp>
      <p:sp>
        <p:nvSpPr>
          <p:cNvPr id="397" name="A “good” risk measurement method does not have significant intrinsic flaws in scoping, modeling, or the use of data."/>
          <p:cNvSpPr txBox="1"/>
          <p:nvPr>
            <p:ph type="body" sz="quarter" idx="1"/>
          </p:nvPr>
        </p:nvSpPr>
        <p:spPr>
          <a:xfrm>
            <a:off x="1561852" y="2420920"/>
            <a:ext cx="9068296" cy="168007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0"/>
              </a:spcBef>
              <a:buSzTx/>
              <a:buFontTx/>
              <a:buNone/>
            </a:lvl1pPr>
          </a:lstStyle>
          <a:p>
            <a:pPr/>
            <a:r>
              <a:t>A “good” risk measurement method does not have significant intrinsic flaws in scoping, modeling, or the use of data.</a:t>
            </a:r>
          </a:p>
        </p:txBody>
      </p:sp>
      <p:sp>
        <p:nvSpPr>
          <p:cNvPr id="3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9" name="You have to be able to defend your results.…"/>
          <p:cNvSpPr txBox="1"/>
          <p:nvPr/>
        </p:nvSpPr>
        <p:spPr>
          <a:xfrm>
            <a:off x="1171103" y="4318398"/>
            <a:ext cx="9849794" cy="1680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3400">
                <a:solidFill>
                  <a:srgbClr val="FFD47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You have to be able to defend your results.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sz="3400">
                <a:solidFill>
                  <a:srgbClr val="FFD47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This should be table-stakes.</a:t>
            </a:r>
          </a:p>
        </p:txBody>
      </p:sp>
      <p:sp>
        <p:nvSpPr>
          <p:cNvPr id="400" name="Rounded Rectangle"/>
          <p:cNvSpPr/>
          <p:nvPr/>
        </p:nvSpPr>
        <p:spPr>
          <a:xfrm>
            <a:off x="7489620" y="606122"/>
            <a:ext cx="1551247" cy="843569"/>
          </a:xfrm>
          <a:prstGeom prst="roundRect">
            <a:avLst>
              <a:gd name="adj" fmla="val 22583"/>
            </a:avLst>
          </a:prstGeom>
          <a:ln w="38100">
            <a:solidFill>
              <a:srgbClr val="FF26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99" grpId="3"/>
      <p:bldP build="p" bldLvl="1" animBg="1" rev="0" advAuto="0" spid="397" grpId="2"/>
      <p:bldP build="whole" bldLvl="1" animBg="1" rev="0" advAuto="0" spid="40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What about “good enough?”"/>
          <p:cNvSpPr txBox="1"/>
          <p:nvPr>
            <p:ph type="body" sz="quarter" idx="1"/>
          </p:nvPr>
        </p:nvSpPr>
        <p:spPr>
          <a:xfrm>
            <a:off x="1561852" y="2420920"/>
            <a:ext cx="9068296" cy="168007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3000"/>
              </a:spcBef>
              <a:buSzTx/>
              <a:buFontTx/>
              <a:buNone/>
              <a:defRPr sz="3800"/>
            </a:lvl1pPr>
          </a:lstStyle>
          <a:p>
            <a:pPr/>
            <a:r>
              <a:t>What about “good enough?”</a:t>
            </a:r>
          </a:p>
        </p:txBody>
      </p:sp>
      <p:sp>
        <p:nvSpPr>
          <p:cNvPr id="4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Remember “Fast”, “Cheap”, or “Good”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Remember “Fast”, “Cheap”, or “Good”?</a:t>
            </a:r>
          </a:p>
        </p:txBody>
      </p:sp>
      <p:sp>
        <p:nvSpPr>
          <p:cNvPr id="410" name="The cyber risk landscape is highly dynamic."/>
          <p:cNvSpPr txBox="1"/>
          <p:nvPr>
            <p:ph type="body" sz="quarter" idx="1"/>
          </p:nvPr>
        </p:nvSpPr>
        <p:spPr>
          <a:xfrm>
            <a:off x="1561852" y="2588964"/>
            <a:ext cx="9068296" cy="168007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0"/>
              </a:spcBef>
              <a:buSzTx/>
              <a:buFontTx/>
              <a:buNone/>
              <a:defRPr sz="3700"/>
            </a:lvl1pPr>
          </a:lstStyle>
          <a:p>
            <a:pPr/>
            <a:r>
              <a:t>The cyber risk landscape is highly dynamic.</a:t>
            </a:r>
          </a:p>
        </p:txBody>
      </p:sp>
      <p:sp>
        <p:nvSpPr>
          <p:cNvPr id="4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2" name="We need to be able to quickly recognize and act on problematic changes."/>
          <p:cNvSpPr txBox="1"/>
          <p:nvPr/>
        </p:nvSpPr>
        <p:spPr>
          <a:xfrm>
            <a:off x="1171103" y="3837182"/>
            <a:ext cx="9849794" cy="1680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3400">
                <a:solidFill>
                  <a:srgbClr val="FFD47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We need to be able to quickly recognize and act on problematic changes.</a:t>
            </a:r>
          </a:p>
        </p:txBody>
      </p:sp>
      <p:sp>
        <p:nvSpPr>
          <p:cNvPr id="413" name="Rounded Rectangle"/>
          <p:cNvSpPr/>
          <p:nvPr/>
        </p:nvSpPr>
        <p:spPr>
          <a:xfrm>
            <a:off x="3319085" y="606122"/>
            <a:ext cx="1551247" cy="843569"/>
          </a:xfrm>
          <a:prstGeom prst="roundRect">
            <a:avLst>
              <a:gd name="adj" fmla="val 22583"/>
            </a:avLst>
          </a:prstGeom>
          <a:ln w="38100">
            <a:solidFill>
              <a:srgbClr val="FF26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0" grpId="1"/>
      <p:bldP build="whole" bldLvl="1" animBg="1" rev="0" advAuto="0" spid="412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Automation and A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Automation and AI</a:t>
            </a:r>
          </a:p>
        </p:txBody>
      </p:sp>
      <p:sp>
        <p:nvSpPr>
          <p:cNvPr id="4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Arrow"/>
          <p:cNvSpPr/>
          <p:nvPr/>
        </p:nvSpPr>
        <p:spPr>
          <a:xfrm>
            <a:off x="1166737" y="3608665"/>
            <a:ext cx="3250263" cy="467045"/>
          </a:xfrm>
          <a:prstGeom prst="rightArrow">
            <a:avLst>
              <a:gd name="adj1" fmla="val 37099"/>
              <a:gd name="adj2" fmla="val 74008"/>
            </a:avLst>
          </a:prstGeom>
          <a:solidFill>
            <a:schemeClr val="accent4">
              <a:lumOff val="24901"/>
            </a:schemeClr>
          </a:solidFill>
          <a:ln w="12700">
            <a:solidFill>
              <a:srgbClr val="DDDDDD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1" name="Arrow"/>
          <p:cNvSpPr/>
          <p:nvPr/>
        </p:nvSpPr>
        <p:spPr>
          <a:xfrm>
            <a:off x="5872888" y="3608665"/>
            <a:ext cx="5147382" cy="467045"/>
          </a:xfrm>
          <a:prstGeom prst="rightArrow">
            <a:avLst>
              <a:gd name="adj1" fmla="val 37099"/>
              <a:gd name="adj2" fmla="val 74008"/>
            </a:avLst>
          </a:prstGeom>
          <a:solidFill>
            <a:schemeClr val="accent4">
              <a:lumOff val="24901"/>
            </a:schemeClr>
          </a:solidFill>
          <a:ln w="12700">
            <a:solidFill>
              <a:srgbClr val="DDDDDD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2" name="Factory"/>
          <p:cNvSpPr/>
          <p:nvPr/>
        </p:nvSpPr>
        <p:spPr>
          <a:xfrm>
            <a:off x="4276889" y="2988073"/>
            <a:ext cx="1760833" cy="11698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898" y="0"/>
                </a:moveTo>
                <a:cubicBezTo>
                  <a:pt x="3750" y="0"/>
                  <a:pt x="3628" y="176"/>
                  <a:pt x="3621" y="399"/>
                </a:cubicBezTo>
                <a:lnTo>
                  <a:pt x="3237" y="13861"/>
                </a:lnTo>
                <a:lnTo>
                  <a:pt x="1804" y="13861"/>
                </a:lnTo>
                <a:lnTo>
                  <a:pt x="1804" y="18222"/>
                </a:lnTo>
                <a:lnTo>
                  <a:pt x="0" y="18222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8222"/>
                </a:lnTo>
                <a:lnTo>
                  <a:pt x="19740" y="18222"/>
                </a:lnTo>
                <a:lnTo>
                  <a:pt x="19740" y="11465"/>
                </a:lnTo>
                <a:lnTo>
                  <a:pt x="18654" y="11465"/>
                </a:lnTo>
                <a:lnTo>
                  <a:pt x="18654" y="6253"/>
                </a:lnTo>
                <a:lnTo>
                  <a:pt x="15598" y="8796"/>
                </a:lnTo>
                <a:lnTo>
                  <a:pt x="15598" y="6253"/>
                </a:lnTo>
                <a:lnTo>
                  <a:pt x="12541" y="8796"/>
                </a:lnTo>
                <a:lnTo>
                  <a:pt x="12541" y="6253"/>
                </a:lnTo>
                <a:lnTo>
                  <a:pt x="8603" y="9530"/>
                </a:lnTo>
                <a:lnTo>
                  <a:pt x="8603" y="13861"/>
                </a:lnTo>
                <a:lnTo>
                  <a:pt x="7624" y="13861"/>
                </a:lnTo>
                <a:lnTo>
                  <a:pt x="7239" y="399"/>
                </a:lnTo>
                <a:cubicBezTo>
                  <a:pt x="7233" y="176"/>
                  <a:pt x="7112" y="0"/>
                  <a:pt x="6964" y="0"/>
                </a:cubicBezTo>
                <a:lnTo>
                  <a:pt x="6488" y="0"/>
                </a:lnTo>
                <a:cubicBezTo>
                  <a:pt x="6340" y="0"/>
                  <a:pt x="6218" y="176"/>
                  <a:pt x="6212" y="399"/>
                </a:cubicBezTo>
                <a:lnTo>
                  <a:pt x="5827" y="13861"/>
                </a:lnTo>
                <a:lnTo>
                  <a:pt x="5034" y="13861"/>
                </a:lnTo>
                <a:lnTo>
                  <a:pt x="4651" y="399"/>
                </a:lnTo>
                <a:cubicBezTo>
                  <a:pt x="4644" y="176"/>
                  <a:pt x="4522" y="0"/>
                  <a:pt x="4374" y="0"/>
                </a:cubicBezTo>
                <a:lnTo>
                  <a:pt x="3898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DDDDDD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4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84903" y="3600548"/>
            <a:ext cx="751769" cy="483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96258" y="3600548"/>
            <a:ext cx="751768" cy="483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0580" y="3600548"/>
            <a:ext cx="751769" cy="483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79226" y="3600548"/>
            <a:ext cx="751768" cy="483280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Automated risk measurement…"/>
          <p:cNvSpPr txBox="1"/>
          <p:nvPr>
            <p:ph type="title"/>
          </p:nvPr>
        </p:nvSpPr>
        <p:spPr>
          <a:xfrm>
            <a:off x="818324" y="277050"/>
            <a:ext cx="10515601" cy="1325564"/>
          </a:xfrm>
          <a:prstGeom prst="rect">
            <a:avLst/>
          </a:prstGeom>
        </p:spPr>
        <p:txBody>
          <a:bodyPr/>
          <a:lstStyle/>
          <a:p>
            <a:pPr/>
            <a:r>
              <a:t>Automated risk measurement…</a:t>
            </a:r>
          </a:p>
        </p:txBody>
      </p:sp>
      <p:sp>
        <p:nvSpPr>
          <p:cNvPr id="4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2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09897" y="3478876"/>
            <a:ext cx="655385" cy="726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0677" y="3515616"/>
            <a:ext cx="628726" cy="6531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11958" y="3451902"/>
            <a:ext cx="655385" cy="780571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Gear"/>
          <p:cNvSpPr/>
          <p:nvPr/>
        </p:nvSpPr>
        <p:spPr>
          <a:xfrm>
            <a:off x="4985453" y="3670302"/>
            <a:ext cx="343705" cy="343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fill="norm" stroke="1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chemeClr val="accent4">
              <a:lumOff val="24901"/>
            </a:schemeClr>
          </a:solidFill>
          <a:ln w="12700">
            <a:solidFill>
              <a:srgbClr val="DDDDDD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3" name="Gear"/>
          <p:cNvSpPr/>
          <p:nvPr/>
        </p:nvSpPr>
        <p:spPr>
          <a:xfrm rot="17714498">
            <a:off x="5314851" y="3670302"/>
            <a:ext cx="343705" cy="3437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fill="norm" stroke="1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chemeClr val="accent4">
              <a:lumOff val="24901"/>
            </a:schemeClr>
          </a:solidFill>
          <a:ln w="12700">
            <a:solidFill>
              <a:srgbClr val="DDDDDD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4" name="Rectangle"/>
          <p:cNvSpPr/>
          <p:nvPr/>
        </p:nvSpPr>
        <p:spPr>
          <a:xfrm>
            <a:off x="3204190" y="3340224"/>
            <a:ext cx="866799" cy="1003927"/>
          </a:xfrm>
          <a:prstGeom prst="rect">
            <a:avLst/>
          </a:prstGeom>
          <a:ln w="25400">
            <a:solidFill>
              <a:srgbClr val="FF26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5" name="Rectangle"/>
          <p:cNvSpPr/>
          <p:nvPr/>
        </p:nvSpPr>
        <p:spPr>
          <a:xfrm>
            <a:off x="2206250" y="3340224"/>
            <a:ext cx="866800" cy="1003927"/>
          </a:xfrm>
          <a:prstGeom prst="rect">
            <a:avLst/>
          </a:prstGeom>
          <a:ln w="25400">
            <a:solidFill>
              <a:srgbClr val="FF26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6" name="Rectangle"/>
          <p:cNvSpPr/>
          <p:nvPr/>
        </p:nvSpPr>
        <p:spPr>
          <a:xfrm>
            <a:off x="1191504" y="3340224"/>
            <a:ext cx="866799" cy="1003927"/>
          </a:xfrm>
          <a:prstGeom prst="rect">
            <a:avLst/>
          </a:prstGeom>
          <a:ln w="25400">
            <a:solidFill>
              <a:srgbClr val="FF26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7" name="Loss data…"/>
          <p:cNvSpPr txBox="1"/>
          <p:nvPr/>
        </p:nvSpPr>
        <p:spPr>
          <a:xfrm>
            <a:off x="4228319" y="4524928"/>
            <a:ext cx="2516760" cy="1797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200" u="sng">
                <a:solidFill>
                  <a:srgbClr val="FFD47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Loss data</a:t>
            </a:r>
          </a:p>
          <a:p>
            <a:pPr>
              <a:defRPr sz="2200">
                <a:solidFill>
                  <a:srgbClr val="FFD47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Verizon DBIR</a:t>
            </a:r>
          </a:p>
          <a:p>
            <a:pPr>
              <a:defRPr sz="2200">
                <a:solidFill>
                  <a:srgbClr val="FFD47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Advisen</a:t>
            </a:r>
          </a:p>
          <a:p>
            <a:pPr>
              <a:defRPr sz="2200">
                <a:solidFill>
                  <a:srgbClr val="FFD47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Insurance providers</a:t>
            </a:r>
          </a:p>
          <a:p>
            <a:pPr>
              <a:defRPr sz="2200">
                <a:solidFill>
                  <a:srgbClr val="FFD47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Proprietary research</a:t>
            </a:r>
          </a:p>
        </p:txBody>
      </p:sp>
      <p:sp>
        <p:nvSpPr>
          <p:cNvPr id="438" name="Threat data…"/>
          <p:cNvSpPr txBox="1"/>
          <p:nvPr/>
        </p:nvSpPr>
        <p:spPr>
          <a:xfrm>
            <a:off x="969721" y="1736150"/>
            <a:ext cx="3318358" cy="1112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200" u="sng">
                <a:solidFill>
                  <a:srgbClr val="FFD47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Threat data</a:t>
            </a:r>
          </a:p>
          <a:p>
            <a:pPr>
              <a:defRPr sz="2200">
                <a:solidFill>
                  <a:srgbClr val="FFD47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Threat intelligence services</a:t>
            </a:r>
          </a:p>
          <a:p>
            <a:pPr>
              <a:defRPr sz="2200">
                <a:solidFill>
                  <a:srgbClr val="FFD47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An organization’s own logs</a:t>
            </a:r>
          </a:p>
        </p:txBody>
      </p:sp>
      <p:sp>
        <p:nvSpPr>
          <p:cNvPr id="439" name="Rectangle"/>
          <p:cNvSpPr/>
          <p:nvPr/>
        </p:nvSpPr>
        <p:spPr>
          <a:xfrm>
            <a:off x="6268527" y="3340224"/>
            <a:ext cx="4361097" cy="1003927"/>
          </a:xfrm>
          <a:prstGeom prst="rect">
            <a:avLst/>
          </a:prstGeom>
          <a:ln w="25400">
            <a:solidFill>
              <a:srgbClr val="FF26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0" name="Control data…"/>
          <p:cNvSpPr txBox="1"/>
          <p:nvPr/>
        </p:nvSpPr>
        <p:spPr>
          <a:xfrm>
            <a:off x="389434" y="4595752"/>
            <a:ext cx="3516069" cy="1112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 u="sng">
                <a:solidFill>
                  <a:srgbClr val="FFD47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Control data</a:t>
            </a:r>
          </a:p>
          <a:p>
            <a:pPr>
              <a:defRPr sz="2200">
                <a:solidFill>
                  <a:srgbClr val="FFD47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Security telemetry</a:t>
            </a:r>
          </a:p>
          <a:p>
            <a:pPr>
              <a:defRPr sz="2200">
                <a:solidFill>
                  <a:srgbClr val="FFD47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Security framework ratings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xit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xit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xit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xit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0" grpId="13"/>
      <p:bldP build="whole" bldLvl="1" animBg="1" rev="0" advAuto="0" spid="437" grpId="2"/>
      <p:bldP build="whole" bldLvl="1" animBg="1" rev="0" advAuto="0" spid="437" grpId="4"/>
      <p:bldP build="whole" bldLvl="1" animBg="1" rev="0" advAuto="0" spid="435" grpId="5"/>
      <p:bldP build="whole" bldLvl="1" animBg="1" rev="0" advAuto="0" spid="436" grpId="9"/>
      <p:bldP build="whole" bldLvl="1" animBg="1" rev="0" advAuto="0" spid="435" grpId="8"/>
      <p:bldP build="whole" bldLvl="1" animBg="1" rev="0" advAuto="0" spid="436" grpId="11"/>
      <p:bldP build="whole" bldLvl="1" animBg="1" rev="0" advAuto="0" spid="439" grpId="12"/>
      <p:bldP build="whole" bldLvl="1" animBg="1" rev="0" advAuto="0" spid="434" grpId="1"/>
      <p:bldP build="whole" bldLvl="1" animBg="1" rev="0" advAuto="0" spid="434" grpId="3"/>
      <p:bldP build="whole" bldLvl="1" animBg="1" rev="0" advAuto="0" spid="438" grpId="6"/>
      <p:bldP build="whole" bldLvl="1" animBg="1" rev="0" advAuto="0" spid="438" grpId="7"/>
      <p:bldP build="whole" bldLvl="1" animBg="1" rev="0" advAuto="0" spid="440" grpId="1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an you relate to one or more of these?"/>
          <p:cNvSpPr txBox="1"/>
          <p:nvPr>
            <p:ph type="title"/>
          </p:nvPr>
        </p:nvSpPr>
        <p:spPr>
          <a:xfrm>
            <a:off x="838200" y="187324"/>
            <a:ext cx="10515600" cy="13255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Can you relate to one or more of these?</a:t>
            </a:r>
          </a:p>
        </p:txBody>
      </p:sp>
      <p:sp>
        <p:nvSpPr>
          <p:cNvPr id="126" name="“Religious battles” over risk ratings.…"/>
          <p:cNvSpPr txBox="1"/>
          <p:nvPr>
            <p:ph type="body" idx="1"/>
          </p:nvPr>
        </p:nvSpPr>
        <p:spPr>
          <a:xfrm>
            <a:off x="749663" y="1541689"/>
            <a:ext cx="10692674" cy="4351339"/>
          </a:xfrm>
          <a:prstGeom prst="rect">
            <a:avLst/>
          </a:prstGeom>
        </p:spPr>
        <p:txBody>
          <a:bodyPr/>
          <a:lstStyle/>
          <a:p>
            <a:pPr>
              <a:defRPr sz="2900"/>
            </a:pPr>
            <a:r>
              <a:t>“Religious battles” over risk ratings.</a:t>
            </a:r>
          </a:p>
          <a:p>
            <a:pPr>
              <a:defRPr sz="2900"/>
            </a:pPr>
            <a:r>
              <a:t>Too much to do — everything’s important.</a:t>
            </a:r>
          </a:p>
          <a:p>
            <a:pPr>
              <a:defRPr sz="2900"/>
            </a:pPr>
            <a:r>
              <a:t>How many mediums equal a high? </a:t>
            </a:r>
          </a:p>
          <a:p>
            <a:pPr>
              <a:defRPr sz="2900"/>
            </a:pPr>
            <a:r>
              <a:t>Difficulty cost-justifying expensive cybersecurity improvements.</a:t>
            </a:r>
          </a:p>
          <a:p>
            <a:pPr>
              <a:defRPr sz="2900"/>
            </a:pPr>
            <a:r>
              <a:t>Uncertainty regarding thresholds for KRIs and KPIs?</a:t>
            </a:r>
          </a:p>
          <a:p>
            <a:pPr>
              <a:defRPr sz="2900"/>
            </a:pPr>
            <a:r>
              <a:t>Executives that are too quick to accept risk.</a:t>
            </a:r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11668000" y="6231020"/>
            <a:ext cx="230273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8" name="These are the result of risk measurement deficiencies."/>
          <p:cNvSpPr txBox="1"/>
          <p:nvPr/>
        </p:nvSpPr>
        <p:spPr>
          <a:xfrm>
            <a:off x="1928101" y="5497470"/>
            <a:ext cx="8335798" cy="500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700">
                <a:solidFill>
                  <a:srgbClr val="FFD4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These are the result of risk measurement deficiencies.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How does a control affect risk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does a control affect risk?</a:t>
            </a:r>
          </a:p>
        </p:txBody>
      </p:sp>
      <p:sp>
        <p:nvSpPr>
          <p:cNvPr id="4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7050" y="4622396"/>
            <a:ext cx="3517900" cy="876301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Does logging affect likelihood or magnitude?"/>
          <p:cNvSpPr txBox="1"/>
          <p:nvPr/>
        </p:nvSpPr>
        <p:spPr>
          <a:xfrm>
            <a:off x="2011995" y="3519744"/>
            <a:ext cx="8168010" cy="653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ctr">
              <a:lnSpc>
                <a:spcPct val="90000"/>
              </a:lnSpc>
              <a:spcBef>
                <a:spcPts val="2000"/>
              </a:spcBef>
              <a:defRPr sz="3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Does logging affect likelihood or magnitude?</a:t>
            </a:r>
          </a:p>
        </p:txBody>
      </p:sp>
      <p:grpSp>
        <p:nvGrpSpPr>
          <p:cNvPr id="449" name="Group"/>
          <p:cNvGrpSpPr/>
          <p:nvPr/>
        </p:nvGrpSpPr>
        <p:grpSpPr>
          <a:xfrm>
            <a:off x="5215583" y="1992595"/>
            <a:ext cx="1760834" cy="1169854"/>
            <a:chOff x="0" y="0"/>
            <a:chExt cx="1760832" cy="1169853"/>
          </a:xfrm>
        </p:grpSpPr>
        <p:sp>
          <p:nvSpPr>
            <p:cNvPr id="446" name="Factory"/>
            <p:cNvSpPr/>
            <p:nvPr/>
          </p:nvSpPr>
          <p:spPr>
            <a:xfrm>
              <a:off x="0" y="0"/>
              <a:ext cx="1760833" cy="1169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98" y="0"/>
                  </a:moveTo>
                  <a:cubicBezTo>
                    <a:pt x="3750" y="0"/>
                    <a:pt x="3628" y="176"/>
                    <a:pt x="3621" y="399"/>
                  </a:cubicBezTo>
                  <a:lnTo>
                    <a:pt x="3237" y="13861"/>
                  </a:lnTo>
                  <a:lnTo>
                    <a:pt x="1804" y="13861"/>
                  </a:lnTo>
                  <a:lnTo>
                    <a:pt x="1804" y="18222"/>
                  </a:lnTo>
                  <a:lnTo>
                    <a:pt x="0" y="1822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222"/>
                  </a:lnTo>
                  <a:lnTo>
                    <a:pt x="19740" y="18222"/>
                  </a:lnTo>
                  <a:lnTo>
                    <a:pt x="19740" y="11465"/>
                  </a:lnTo>
                  <a:lnTo>
                    <a:pt x="18654" y="11465"/>
                  </a:lnTo>
                  <a:lnTo>
                    <a:pt x="18654" y="6253"/>
                  </a:lnTo>
                  <a:lnTo>
                    <a:pt x="15598" y="8796"/>
                  </a:lnTo>
                  <a:lnTo>
                    <a:pt x="15598" y="6253"/>
                  </a:lnTo>
                  <a:lnTo>
                    <a:pt x="12541" y="8796"/>
                  </a:lnTo>
                  <a:lnTo>
                    <a:pt x="12541" y="6253"/>
                  </a:lnTo>
                  <a:lnTo>
                    <a:pt x="8603" y="9530"/>
                  </a:lnTo>
                  <a:lnTo>
                    <a:pt x="8603" y="13861"/>
                  </a:lnTo>
                  <a:lnTo>
                    <a:pt x="7624" y="13861"/>
                  </a:lnTo>
                  <a:lnTo>
                    <a:pt x="7239" y="399"/>
                  </a:lnTo>
                  <a:cubicBezTo>
                    <a:pt x="7233" y="176"/>
                    <a:pt x="7112" y="0"/>
                    <a:pt x="6964" y="0"/>
                  </a:cubicBezTo>
                  <a:lnTo>
                    <a:pt x="6488" y="0"/>
                  </a:lnTo>
                  <a:cubicBezTo>
                    <a:pt x="6340" y="0"/>
                    <a:pt x="6218" y="176"/>
                    <a:pt x="6212" y="399"/>
                  </a:cubicBezTo>
                  <a:lnTo>
                    <a:pt x="5827" y="13861"/>
                  </a:lnTo>
                  <a:lnTo>
                    <a:pt x="5034" y="13861"/>
                  </a:lnTo>
                  <a:lnTo>
                    <a:pt x="4651" y="399"/>
                  </a:lnTo>
                  <a:cubicBezTo>
                    <a:pt x="4644" y="176"/>
                    <a:pt x="4522" y="0"/>
                    <a:pt x="4374" y="0"/>
                  </a:cubicBezTo>
                  <a:lnTo>
                    <a:pt x="389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DDDDD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7" name="Gear"/>
            <p:cNvSpPr/>
            <p:nvPr/>
          </p:nvSpPr>
          <p:spPr>
            <a:xfrm>
              <a:off x="708564" y="682228"/>
              <a:ext cx="343705" cy="343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55" fill="norm" stroke="1" extrusionOk="0">
                  <a:moveTo>
                    <a:pt x="12837" y="2"/>
                  </a:moveTo>
                  <a:cubicBezTo>
                    <a:pt x="12731" y="-11"/>
                    <a:pt x="12661" y="38"/>
                    <a:pt x="12588" y="172"/>
                  </a:cubicBezTo>
                  <a:cubicBezTo>
                    <a:pt x="12292" y="721"/>
                    <a:pt x="11969" y="1258"/>
                    <a:pt x="11661" y="1801"/>
                  </a:cubicBezTo>
                  <a:cubicBezTo>
                    <a:pt x="11547" y="2001"/>
                    <a:pt x="11418" y="2099"/>
                    <a:pt x="11153" y="2073"/>
                  </a:cubicBezTo>
                  <a:cubicBezTo>
                    <a:pt x="10691" y="2028"/>
                    <a:pt x="10220" y="2032"/>
                    <a:pt x="9759" y="2112"/>
                  </a:cubicBezTo>
                  <a:cubicBezTo>
                    <a:pt x="9550" y="2148"/>
                    <a:pt x="9432" y="2095"/>
                    <a:pt x="9318" y="1917"/>
                  </a:cubicBezTo>
                  <a:cubicBezTo>
                    <a:pt x="8969" y="1370"/>
                    <a:pt x="8594" y="841"/>
                    <a:pt x="8243" y="295"/>
                  </a:cubicBezTo>
                  <a:cubicBezTo>
                    <a:pt x="8145" y="142"/>
                    <a:pt x="8068" y="122"/>
                    <a:pt x="7905" y="198"/>
                  </a:cubicBezTo>
                  <a:cubicBezTo>
                    <a:pt x="6845" y="688"/>
                    <a:pt x="5781" y="1174"/>
                    <a:pt x="4712" y="1644"/>
                  </a:cubicBezTo>
                  <a:cubicBezTo>
                    <a:pt x="4517" y="1730"/>
                    <a:pt x="4517" y="1820"/>
                    <a:pt x="4567" y="1996"/>
                  </a:cubicBezTo>
                  <a:cubicBezTo>
                    <a:pt x="4742" y="2608"/>
                    <a:pt x="4890" y="3227"/>
                    <a:pt x="5065" y="3839"/>
                  </a:cubicBezTo>
                  <a:cubicBezTo>
                    <a:pt x="5122" y="4038"/>
                    <a:pt x="5098" y="4170"/>
                    <a:pt x="4932" y="4306"/>
                  </a:cubicBezTo>
                  <a:cubicBezTo>
                    <a:pt x="4561" y="4610"/>
                    <a:pt x="4227" y="4959"/>
                    <a:pt x="3950" y="5348"/>
                  </a:cubicBezTo>
                  <a:cubicBezTo>
                    <a:pt x="3802" y="5555"/>
                    <a:pt x="3648" y="5573"/>
                    <a:pt x="3439" y="5530"/>
                  </a:cubicBezTo>
                  <a:cubicBezTo>
                    <a:pt x="2827" y="5405"/>
                    <a:pt x="2213" y="5295"/>
                    <a:pt x="1605" y="5156"/>
                  </a:cubicBezTo>
                  <a:cubicBezTo>
                    <a:pt x="1409" y="5111"/>
                    <a:pt x="1325" y="5153"/>
                    <a:pt x="1257" y="5338"/>
                  </a:cubicBezTo>
                  <a:cubicBezTo>
                    <a:pt x="856" y="6423"/>
                    <a:pt x="449" y="7506"/>
                    <a:pt x="35" y="8586"/>
                  </a:cubicBezTo>
                  <a:cubicBezTo>
                    <a:pt x="-34" y="8767"/>
                    <a:pt x="-6" y="8857"/>
                    <a:pt x="173" y="8954"/>
                  </a:cubicBezTo>
                  <a:cubicBezTo>
                    <a:pt x="722" y="9251"/>
                    <a:pt x="1256" y="9574"/>
                    <a:pt x="1798" y="9882"/>
                  </a:cubicBezTo>
                  <a:cubicBezTo>
                    <a:pt x="2001" y="9997"/>
                    <a:pt x="2093" y="10127"/>
                    <a:pt x="2064" y="10392"/>
                  </a:cubicBezTo>
                  <a:cubicBezTo>
                    <a:pt x="2014" y="10855"/>
                    <a:pt x="2039" y="11326"/>
                    <a:pt x="2116" y="11788"/>
                  </a:cubicBezTo>
                  <a:cubicBezTo>
                    <a:pt x="2151" y="11998"/>
                    <a:pt x="2089" y="12115"/>
                    <a:pt x="1913" y="12228"/>
                  </a:cubicBezTo>
                  <a:cubicBezTo>
                    <a:pt x="1367" y="12578"/>
                    <a:pt x="837" y="12953"/>
                    <a:pt x="291" y="13303"/>
                  </a:cubicBezTo>
                  <a:cubicBezTo>
                    <a:pt x="136" y="13403"/>
                    <a:pt x="124" y="13482"/>
                    <a:pt x="199" y="13643"/>
                  </a:cubicBezTo>
                  <a:cubicBezTo>
                    <a:pt x="688" y="14705"/>
                    <a:pt x="1172" y="15768"/>
                    <a:pt x="1642" y="16837"/>
                  </a:cubicBezTo>
                  <a:cubicBezTo>
                    <a:pt x="1728" y="17034"/>
                    <a:pt x="1818" y="17032"/>
                    <a:pt x="1994" y="16982"/>
                  </a:cubicBezTo>
                  <a:cubicBezTo>
                    <a:pt x="2605" y="16807"/>
                    <a:pt x="3223" y="16651"/>
                    <a:pt x="3839" y="16489"/>
                  </a:cubicBezTo>
                  <a:cubicBezTo>
                    <a:pt x="3930" y="16465"/>
                    <a:pt x="4023" y="16451"/>
                    <a:pt x="4118" y="16432"/>
                  </a:cubicBezTo>
                  <a:cubicBezTo>
                    <a:pt x="4164" y="16485"/>
                    <a:pt x="4202" y="16532"/>
                    <a:pt x="4241" y="16576"/>
                  </a:cubicBezTo>
                  <a:cubicBezTo>
                    <a:pt x="4568" y="16944"/>
                    <a:pt x="4922" y="17287"/>
                    <a:pt x="5319" y="17573"/>
                  </a:cubicBezTo>
                  <a:cubicBezTo>
                    <a:pt x="5534" y="17728"/>
                    <a:pt x="5572" y="17885"/>
                    <a:pt x="5524" y="18114"/>
                  </a:cubicBezTo>
                  <a:cubicBezTo>
                    <a:pt x="5398" y="18725"/>
                    <a:pt x="5287" y="19339"/>
                    <a:pt x="5149" y="19947"/>
                  </a:cubicBezTo>
                  <a:cubicBezTo>
                    <a:pt x="5105" y="20142"/>
                    <a:pt x="5145" y="20229"/>
                    <a:pt x="5331" y="20297"/>
                  </a:cubicBezTo>
                  <a:cubicBezTo>
                    <a:pt x="6415" y="20698"/>
                    <a:pt x="7497" y="21106"/>
                    <a:pt x="8576" y="21520"/>
                  </a:cubicBezTo>
                  <a:cubicBezTo>
                    <a:pt x="8757" y="21589"/>
                    <a:pt x="8847" y="21563"/>
                    <a:pt x="8944" y="21383"/>
                  </a:cubicBezTo>
                  <a:cubicBezTo>
                    <a:pt x="9241" y="20834"/>
                    <a:pt x="9562" y="20299"/>
                    <a:pt x="9871" y="19757"/>
                  </a:cubicBezTo>
                  <a:cubicBezTo>
                    <a:pt x="9985" y="19558"/>
                    <a:pt x="10110" y="19452"/>
                    <a:pt x="10378" y="19481"/>
                  </a:cubicBezTo>
                  <a:cubicBezTo>
                    <a:pt x="10828" y="19528"/>
                    <a:pt x="11291" y="19534"/>
                    <a:pt x="11737" y="19445"/>
                  </a:cubicBezTo>
                  <a:cubicBezTo>
                    <a:pt x="12009" y="19391"/>
                    <a:pt x="12126" y="19505"/>
                    <a:pt x="12252" y="19698"/>
                  </a:cubicBezTo>
                  <a:cubicBezTo>
                    <a:pt x="12593" y="20221"/>
                    <a:pt x="12952" y="20733"/>
                    <a:pt x="13290" y="21259"/>
                  </a:cubicBezTo>
                  <a:cubicBezTo>
                    <a:pt x="13387" y="21411"/>
                    <a:pt x="13463" y="21432"/>
                    <a:pt x="13628" y="21356"/>
                  </a:cubicBezTo>
                  <a:cubicBezTo>
                    <a:pt x="14687" y="20866"/>
                    <a:pt x="15750" y="20382"/>
                    <a:pt x="16819" y="19912"/>
                  </a:cubicBezTo>
                  <a:cubicBezTo>
                    <a:pt x="17012" y="19827"/>
                    <a:pt x="17018" y="19738"/>
                    <a:pt x="16967" y="19560"/>
                  </a:cubicBezTo>
                  <a:cubicBezTo>
                    <a:pt x="16791" y="18948"/>
                    <a:pt x="16644" y="18329"/>
                    <a:pt x="16469" y="17716"/>
                  </a:cubicBezTo>
                  <a:cubicBezTo>
                    <a:pt x="16412" y="17519"/>
                    <a:pt x="16433" y="17386"/>
                    <a:pt x="16600" y="17250"/>
                  </a:cubicBezTo>
                  <a:cubicBezTo>
                    <a:pt x="16971" y="16946"/>
                    <a:pt x="17305" y="16598"/>
                    <a:pt x="17584" y="16209"/>
                  </a:cubicBezTo>
                  <a:cubicBezTo>
                    <a:pt x="17730" y="16006"/>
                    <a:pt x="17880" y="15980"/>
                    <a:pt x="18092" y="16024"/>
                  </a:cubicBezTo>
                  <a:cubicBezTo>
                    <a:pt x="18703" y="16151"/>
                    <a:pt x="19318" y="16260"/>
                    <a:pt x="19926" y="16398"/>
                  </a:cubicBezTo>
                  <a:cubicBezTo>
                    <a:pt x="20121" y="16442"/>
                    <a:pt x="20207" y="16404"/>
                    <a:pt x="20276" y="16218"/>
                  </a:cubicBezTo>
                  <a:cubicBezTo>
                    <a:pt x="20676" y="15133"/>
                    <a:pt x="21084" y="14050"/>
                    <a:pt x="21497" y="12970"/>
                  </a:cubicBezTo>
                  <a:cubicBezTo>
                    <a:pt x="21566" y="12790"/>
                    <a:pt x="21541" y="12697"/>
                    <a:pt x="21361" y="12600"/>
                  </a:cubicBezTo>
                  <a:cubicBezTo>
                    <a:pt x="20812" y="12303"/>
                    <a:pt x="20278" y="11982"/>
                    <a:pt x="19736" y="11674"/>
                  </a:cubicBezTo>
                  <a:cubicBezTo>
                    <a:pt x="19535" y="11559"/>
                    <a:pt x="19439" y="11431"/>
                    <a:pt x="19468" y="11163"/>
                  </a:cubicBezTo>
                  <a:cubicBezTo>
                    <a:pt x="19519" y="10701"/>
                    <a:pt x="19493" y="10230"/>
                    <a:pt x="19416" y="9768"/>
                  </a:cubicBezTo>
                  <a:cubicBezTo>
                    <a:pt x="19381" y="9559"/>
                    <a:pt x="19443" y="9442"/>
                    <a:pt x="19620" y="9328"/>
                  </a:cubicBezTo>
                  <a:cubicBezTo>
                    <a:pt x="20166" y="8978"/>
                    <a:pt x="20694" y="8603"/>
                    <a:pt x="21240" y="8252"/>
                  </a:cubicBezTo>
                  <a:cubicBezTo>
                    <a:pt x="21393" y="8154"/>
                    <a:pt x="21411" y="8075"/>
                    <a:pt x="21336" y="7912"/>
                  </a:cubicBezTo>
                  <a:cubicBezTo>
                    <a:pt x="20846" y="6851"/>
                    <a:pt x="20362" y="5788"/>
                    <a:pt x="19892" y="4718"/>
                  </a:cubicBezTo>
                  <a:cubicBezTo>
                    <a:pt x="19806" y="4523"/>
                    <a:pt x="19717" y="4523"/>
                    <a:pt x="19541" y="4574"/>
                  </a:cubicBezTo>
                  <a:cubicBezTo>
                    <a:pt x="18917" y="4751"/>
                    <a:pt x="18286" y="4905"/>
                    <a:pt x="17662" y="5080"/>
                  </a:cubicBezTo>
                  <a:cubicBezTo>
                    <a:pt x="17490" y="5129"/>
                    <a:pt x="17378" y="5103"/>
                    <a:pt x="17261" y="4959"/>
                  </a:cubicBezTo>
                  <a:cubicBezTo>
                    <a:pt x="16959" y="4585"/>
                    <a:pt x="16599" y="4263"/>
                    <a:pt x="16213" y="3983"/>
                  </a:cubicBezTo>
                  <a:cubicBezTo>
                    <a:pt x="16001" y="3828"/>
                    <a:pt x="15960" y="3672"/>
                    <a:pt x="16008" y="3442"/>
                  </a:cubicBezTo>
                  <a:cubicBezTo>
                    <a:pt x="16135" y="2831"/>
                    <a:pt x="16245" y="2217"/>
                    <a:pt x="16383" y="1609"/>
                  </a:cubicBezTo>
                  <a:cubicBezTo>
                    <a:pt x="16428" y="1413"/>
                    <a:pt x="16387" y="1327"/>
                    <a:pt x="16201" y="1258"/>
                  </a:cubicBezTo>
                  <a:cubicBezTo>
                    <a:pt x="15118" y="858"/>
                    <a:pt x="14036" y="450"/>
                    <a:pt x="12956" y="36"/>
                  </a:cubicBezTo>
                  <a:cubicBezTo>
                    <a:pt x="12911" y="19"/>
                    <a:pt x="12873" y="7"/>
                    <a:pt x="12837" y="2"/>
                  </a:cubicBezTo>
                  <a:close/>
                  <a:moveTo>
                    <a:pt x="10766" y="5818"/>
                  </a:moveTo>
                  <a:cubicBezTo>
                    <a:pt x="13503" y="5818"/>
                    <a:pt x="15722" y="8039"/>
                    <a:pt x="15722" y="10778"/>
                  </a:cubicBezTo>
                  <a:cubicBezTo>
                    <a:pt x="15722" y="13517"/>
                    <a:pt x="13503" y="15738"/>
                    <a:pt x="10766" y="15738"/>
                  </a:cubicBezTo>
                  <a:cubicBezTo>
                    <a:pt x="8030" y="15738"/>
                    <a:pt x="5810" y="13517"/>
                    <a:pt x="5810" y="10778"/>
                  </a:cubicBezTo>
                  <a:cubicBezTo>
                    <a:pt x="5810" y="8039"/>
                    <a:pt x="8030" y="5818"/>
                    <a:pt x="10766" y="5818"/>
                  </a:cubicBezTo>
                  <a:close/>
                </a:path>
              </a:pathLst>
            </a:custGeom>
            <a:solidFill>
              <a:schemeClr val="accent4">
                <a:lumOff val="24901"/>
              </a:schemeClr>
            </a:solidFill>
            <a:ln w="12700" cap="flat">
              <a:solidFill>
                <a:srgbClr val="DDDDD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8" name="Gear"/>
            <p:cNvSpPr/>
            <p:nvPr/>
          </p:nvSpPr>
          <p:spPr>
            <a:xfrm rot="17714498">
              <a:off x="1037962" y="682228"/>
              <a:ext cx="343704" cy="343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55" fill="norm" stroke="1" extrusionOk="0">
                  <a:moveTo>
                    <a:pt x="12837" y="2"/>
                  </a:moveTo>
                  <a:cubicBezTo>
                    <a:pt x="12731" y="-11"/>
                    <a:pt x="12661" y="38"/>
                    <a:pt x="12588" y="172"/>
                  </a:cubicBezTo>
                  <a:cubicBezTo>
                    <a:pt x="12292" y="721"/>
                    <a:pt x="11969" y="1258"/>
                    <a:pt x="11661" y="1801"/>
                  </a:cubicBezTo>
                  <a:cubicBezTo>
                    <a:pt x="11547" y="2001"/>
                    <a:pt x="11418" y="2099"/>
                    <a:pt x="11153" y="2073"/>
                  </a:cubicBezTo>
                  <a:cubicBezTo>
                    <a:pt x="10691" y="2028"/>
                    <a:pt x="10220" y="2032"/>
                    <a:pt x="9759" y="2112"/>
                  </a:cubicBezTo>
                  <a:cubicBezTo>
                    <a:pt x="9550" y="2148"/>
                    <a:pt x="9432" y="2095"/>
                    <a:pt x="9318" y="1917"/>
                  </a:cubicBezTo>
                  <a:cubicBezTo>
                    <a:pt x="8969" y="1370"/>
                    <a:pt x="8594" y="841"/>
                    <a:pt x="8243" y="295"/>
                  </a:cubicBezTo>
                  <a:cubicBezTo>
                    <a:pt x="8145" y="142"/>
                    <a:pt x="8068" y="122"/>
                    <a:pt x="7905" y="198"/>
                  </a:cubicBezTo>
                  <a:cubicBezTo>
                    <a:pt x="6845" y="688"/>
                    <a:pt x="5781" y="1174"/>
                    <a:pt x="4712" y="1644"/>
                  </a:cubicBezTo>
                  <a:cubicBezTo>
                    <a:pt x="4517" y="1730"/>
                    <a:pt x="4517" y="1820"/>
                    <a:pt x="4567" y="1996"/>
                  </a:cubicBezTo>
                  <a:cubicBezTo>
                    <a:pt x="4742" y="2608"/>
                    <a:pt x="4890" y="3227"/>
                    <a:pt x="5065" y="3839"/>
                  </a:cubicBezTo>
                  <a:cubicBezTo>
                    <a:pt x="5122" y="4038"/>
                    <a:pt x="5098" y="4170"/>
                    <a:pt x="4932" y="4306"/>
                  </a:cubicBezTo>
                  <a:cubicBezTo>
                    <a:pt x="4561" y="4610"/>
                    <a:pt x="4227" y="4959"/>
                    <a:pt x="3950" y="5348"/>
                  </a:cubicBezTo>
                  <a:cubicBezTo>
                    <a:pt x="3802" y="5555"/>
                    <a:pt x="3648" y="5573"/>
                    <a:pt x="3439" y="5530"/>
                  </a:cubicBezTo>
                  <a:cubicBezTo>
                    <a:pt x="2827" y="5405"/>
                    <a:pt x="2213" y="5295"/>
                    <a:pt x="1605" y="5156"/>
                  </a:cubicBezTo>
                  <a:cubicBezTo>
                    <a:pt x="1409" y="5111"/>
                    <a:pt x="1325" y="5153"/>
                    <a:pt x="1257" y="5338"/>
                  </a:cubicBezTo>
                  <a:cubicBezTo>
                    <a:pt x="856" y="6423"/>
                    <a:pt x="449" y="7506"/>
                    <a:pt x="35" y="8586"/>
                  </a:cubicBezTo>
                  <a:cubicBezTo>
                    <a:pt x="-34" y="8767"/>
                    <a:pt x="-6" y="8857"/>
                    <a:pt x="173" y="8954"/>
                  </a:cubicBezTo>
                  <a:cubicBezTo>
                    <a:pt x="722" y="9251"/>
                    <a:pt x="1256" y="9574"/>
                    <a:pt x="1798" y="9882"/>
                  </a:cubicBezTo>
                  <a:cubicBezTo>
                    <a:pt x="2001" y="9997"/>
                    <a:pt x="2093" y="10127"/>
                    <a:pt x="2064" y="10392"/>
                  </a:cubicBezTo>
                  <a:cubicBezTo>
                    <a:pt x="2014" y="10855"/>
                    <a:pt x="2039" y="11326"/>
                    <a:pt x="2116" y="11788"/>
                  </a:cubicBezTo>
                  <a:cubicBezTo>
                    <a:pt x="2151" y="11998"/>
                    <a:pt x="2089" y="12115"/>
                    <a:pt x="1913" y="12228"/>
                  </a:cubicBezTo>
                  <a:cubicBezTo>
                    <a:pt x="1367" y="12578"/>
                    <a:pt x="837" y="12953"/>
                    <a:pt x="291" y="13303"/>
                  </a:cubicBezTo>
                  <a:cubicBezTo>
                    <a:pt x="136" y="13403"/>
                    <a:pt x="124" y="13482"/>
                    <a:pt x="199" y="13643"/>
                  </a:cubicBezTo>
                  <a:cubicBezTo>
                    <a:pt x="688" y="14705"/>
                    <a:pt x="1172" y="15768"/>
                    <a:pt x="1642" y="16837"/>
                  </a:cubicBezTo>
                  <a:cubicBezTo>
                    <a:pt x="1728" y="17034"/>
                    <a:pt x="1818" y="17032"/>
                    <a:pt x="1994" y="16982"/>
                  </a:cubicBezTo>
                  <a:cubicBezTo>
                    <a:pt x="2605" y="16807"/>
                    <a:pt x="3223" y="16651"/>
                    <a:pt x="3839" y="16489"/>
                  </a:cubicBezTo>
                  <a:cubicBezTo>
                    <a:pt x="3930" y="16465"/>
                    <a:pt x="4023" y="16451"/>
                    <a:pt x="4118" y="16432"/>
                  </a:cubicBezTo>
                  <a:cubicBezTo>
                    <a:pt x="4164" y="16485"/>
                    <a:pt x="4202" y="16532"/>
                    <a:pt x="4241" y="16576"/>
                  </a:cubicBezTo>
                  <a:cubicBezTo>
                    <a:pt x="4568" y="16944"/>
                    <a:pt x="4922" y="17287"/>
                    <a:pt x="5319" y="17573"/>
                  </a:cubicBezTo>
                  <a:cubicBezTo>
                    <a:pt x="5534" y="17728"/>
                    <a:pt x="5572" y="17885"/>
                    <a:pt x="5524" y="18114"/>
                  </a:cubicBezTo>
                  <a:cubicBezTo>
                    <a:pt x="5398" y="18725"/>
                    <a:pt x="5287" y="19339"/>
                    <a:pt x="5149" y="19947"/>
                  </a:cubicBezTo>
                  <a:cubicBezTo>
                    <a:pt x="5105" y="20142"/>
                    <a:pt x="5145" y="20229"/>
                    <a:pt x="5331" y="20297"/>
                  </a:cubicBezTo>
                  <a:cubicBezTo>
                    <a:pt x="6415" y="20698"/>
                    <a:pt x="7497" y="21106"/>
                    <a:pt x="8576" y="21520"/>
                  </a:cubicBezTo>
                  <a:cubicBezTo>
                    <a:pt x="8757" y="21589"/>
                    <a:pt x="8847" y="21563"/>
                    <a:pt x="8944" y="21383"/>
                  </a:cubicBezTo>
                  <a:cubicBezTo>
                    <a:pt x="9241" y="20834"/>
                    <a:pt x="9562" y="20299"/>
                    <a:pt x="9871" y="19757"/>
                  </a:cubicBezTo>
                  <a:cubicBezTo>
                    <a:pt x="9985" y="19558"/>
                    <a:pt x="10110" y="19452"/>
                    <a:pt x="10378" y="19481"/>
                  </a:cubicBezTo>
                  <a:cubicBezTo>
                    <a:pt x="10828" y="19528"/>
                    <a:pt x="11291" y="19534"/>
                    <a:pt x="11737" y="19445"/>
                  </a:cubicBezTo>
                  <a:cubicBezTo>
                    <a:pt x="12009" y="19391"/>
                    <a:pt x="12126" y="19505"/>
                    <a:pt x="12252" y="19698"/>
                  </a:cubicBezTo>
                  <a:cubicBezTo>
                    <a:pt x="12593" y="20221"/>
                    <a:pt x="12952" y="20733"/>
                    <a:pt x="13290" y="21259"/>
                  </a:cubicBezTo>
                  <a:cubicBezTo>
                    <a:pt x="13387" y="21411"/>
                    <a:pt x="13463" y="21432"/>
                    <a:pt x="13628" y="21356"/>
                  </a:cubicBezTo>
                  <a:cubicBezTo>
                    <a:pt x="14687" y="20866"/>
                    <a:pt x="15750" y="20382"/>
                    <a:pt x="16819" y="19912"/>
                  </a:cubicBezTo>
                  <a:cubicBezTo>
                    <a:pt x="17012" y="19827"/>
                    <a:pt x="17018" y="19738"/>
                    <a:pt x="16967" y="19560"/>
                  </a:cubicBezTo>
                  <a:cubicBezTo>
                    <a:pt x="16791" y="18948"/>
                    <a:pt x="16644" y="18329"/>
                    <a:pt x="16469" y="17716"/>
                  </a:cubicBezTo>
                  <a:cubicBezTo>
                    <a:pt x="16412" y="17519"/>
                    <a:pt x="16433" y="17386"/>
                    <a:pt x="16600" y="17250"/>
                  </a:cubicBezTo>
                  <a:cubicBezTo>
                    <a:pt x="16971" y="16946"/>
                    <a:pt x="17305" y="16598"/>
                    <a:pt x="17584" y="16209"/>
                  </a:cubicBezTo>
                  <a:cubicBezTo>
                    <a:pt x="17730" y="16006"/>
                    <a:pt x="17880" y="15980"/>
                    <a:pt x="18092" y="16024"/>
                  </a:cubicBezTo>
                  <a:cubicBezTo>
                    <a:pt x="18703" y="16151"/>
                    <a:pt x="19318" y="16260"/>
                    <a:pt x="19926" y="16398"/>
                  </a:cubicBezTo>
                  <a:cubicBezTo>
                    <a:pt x="20121" y="16442"/>
                    <a:pt x="20207" y="16404"/>
                    <a:pt x="20276" y="16218"/>
                  </a:cubicBezTo>
                  <a:cubicBezTo>
                    <a:pt x="20676" y="15133"/>
                    <a:pt x="21084" y="14050"/>
                    <a:pt x="21497" y="12970"/>
                  </a:cubicBezTo>
                  <a:cubicBezTo>
                    <a:pt x="21566" y="12790"/>
                    <a:pt x="21541" y="12697"/>
                    <a:pt x="21361" y="12600"/>
                  </a:cubicBezTo>
                  <a:cubicBezTo>
                    <a:pt x="20812" y="12303"/>
                    <a:pt x="20278" y="11982"/>
                    <a:pt x="19736" y="11674"/>
                  </a:cubicBezTo>
                  <a:cubicBezTo>
                    <a:pt x="19535" y="11559"/>
                    <a:pt x="19439" y="11431"/>
                    <a:pt x="19468" y="11163"/>
                  </a:cubicBezTo>
                  <a:cubicBezTo>
                    <a:pt x="19519" y="10701"/>
                    <a:pt x="19493" y="10230"/>
                    <a:pt x="19416" y="9768"/>
                  </a:cubicBezTo>
                  <a:cubicBezTo>
                    <a:pt x="19381" y="9559"/>
                    <a:pt x="19443" y="9442"/>
                    <a:pt x="19620" y="9328"/>
                  </a:cubicBezTo>
                  <a:cubicBezTo>
                    <a:pt x="20166" y="8978"/>
                    <a:pt x="20694" y="8603"/>
                    <a:pt x="21240" y="8252"/>
                  </a:cubicBezTo>
                  <a:cubicBezTo>
                    <a:pt x="21393" y="8154"/>
                    <a:pt x="21411" y="8075"/>
                    <a:pt x="21336" y="7912"/>
                  </a:cubicBezTo>
                  <a:cubicBezTo>
                    <a:pt x="20846" y="6851"/>
                    <a:pt x="20362" y="5788"/>
                    <a:pt x="19892" y="4718"/>
                  </a:cubicBezTo>
                  <a:cubicBezTo>
                    <a:pt x="19806" y="4523"/>
                    <a:pt x="19717" y="4523"/>
                    <a:pt x="19541" y="4574"/>
                  </a:cubicBezTo>
                  <a:cubicBezTo>
                    <a:pt x="18917" y="4751"/>
                    <a:pt x="18286" y="4905"/>
                    <a:pt x="17662" y="5080"/>
                  </a:cubicBezTo>
                  <a:cubicBezTo>
                    <a:pt x="17490" y="5129"/>
                    <a:pt x="17378" y="5103"/>
                    <a:pt x="17261" y="4959"/>
                  </a:cubicBezTo>
                  <a:cubicBezTo>
                    <a:pt x="16959" y="4585"/>
                    <a:pt x="16599" y="4263"/>
                    <a:pt x="16213" y="3983"/>
                  </a:cubicBezTo>
                  <a:cubicBezTo>
                    <a:pt x="16001" y="3828"/>
                    <a:pt x="15960" y="3672"/>
                    <a:pt x="16008" y="3442"/>
                  </a:cubicBezTo>
                  <a:cubicBezTo>
                    <a:pt x="16135" y="2831"/>
                    <a:pt x="16245" y="2217"/>
                    <a:pt x="16383" y="1609"/>
                  </a:cubicBezTo>
                  <a:cubicBezTo>
                    <a:pt x="16428" y="1413"/>
                    <a:pt x="16387" y="1327"/>
                    <a:pt x="16201" y="1258"/>
                  </a:cubicBezTo>
                  <a:cubicBezTo>
                    <a:pt x="15118" y="858"/>
                    <a:pt x="14036" y="450"/>
                    <a:pt x="12956" y="36"/>
                  </a:cubicBezTo>
                  <a:cubicBezTo>
                    <a:pt x="12911" y="19"/>
                    <a:pt x="12873" y="7"/>
                    <a:pt x="12837" y="2"/>
                  </a:cubicBezTo>
                  <a:close/>
                  <a:moveTo>
                    <a:pt x="10766" y="5818"/>
                  </a:moveTo>
                  <a:cubicBezTo>
                    <a:pt x="13503" y="5818"/>
                    <a:pt x="15722" y="8039"/>
                    <a:pt x="15722" y="10778"/>
                  </a:cubicBezTo>
                  <a:cubicBezTo>
                    <a:pt x="15722" y="13517"/>
                    <a:pt x="13503" y="15738"/>
                    <a:pt x="10766" y="15738"/>
                  </a:cubicBezTo>
                  <a:cubicBezTo>
                    <a:pt x="8030" y="15738"/>
                    <a:pt x="5810" y="13517"/>
                    <a:pt x="5810" y="10778"/>
                  </a:cubicBezTo>
                  <a:cubicBezTo>
                    <a:pt x="5810" y="8039"/>
                    <a:pt x="8030" y="5818"/>
                    <a:pt x="10766" y="5818"/>
                  </a:cubicBezTo>
                  <a:close/>
                </a:path>
              </a:pathLst>
            </a:custGeom>
            <a:solidFill>
              <a:schemeClr val="accent4">
                <a:lumOff val="24901"/>
              </a:schemeClr>
            </a:solidFill>
            <a:ln w="12700" cap="flat">
              <a:solidFill>
                <a:srgbClr val="DDDDD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Which of these is more important?"/>
          <p:cNvSpPr txBox="1"/>
          <p:nvPr>
            <p:ph type="title"/>
          </p:nvPr>
        </p:nvSpPr>
        <p:spPr>
          <a:xfrm>
            <a:off x="838200" y="233124"/>
            <a:ext cx="10515600" cy="1325564"/>
          </a:xfrm>
          <a:prstGeom prst="rect">
            <a:avLst/>
          </a:prstGeom>
        </p:spPr>
        <p:txBody>
          <a:bodyPr/>
          <a:lstStyle/>
          <a:p>
            <a:pPr/>
            <a:r>
              <a:t>Which of these is more important?</a:t>
            </a:r>
          </a:p>
        </p:txBody>
      </p:sp>
      <p:sp>
        <p:nvSpPr>
          <p:cNvPr id="4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3674" y="2994760"/>
            <a:ext cx="3606801" cy="106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20424" y="3090010"/>
            <a:ext cx="3517901" cy="876301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Is it twice as important?  Three times…?"/>
          <p:cNvSpPr txBox="1"/>
          <p:nvPr/>
        </p:nvSpPr>
        <p:spPr>
          <a:xfrm>
            <a:off x="2964967" y="4427376"/>
            <a:ext cx="6262066" cy="51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FD47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Is it twice as important?  Three times…?</a:t>
            </a:r>
          </a:p>
        </p:txBody>
      </p:sp>
      <p:sp>
        <p:nvSpPr>
          <p:cNvPr id="456" name="Control relevance is context sensitive!"/>
          <p:cNvSpPr txBox="1"/>
          <p:nvPr/>
        </p:nvSpPr>
        <p:spPr>
          <a:xfrm>
            <a:off x="3181883" y="5241885"/>
            <a:ext cx="5828234" cy="512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FFD47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Control relevance is context sensitive!</a:t>
            </a:r>
          </a:p>
        </p:txBody>
      </p:sp>
      <p:grpSp>
        <p:nvGrpSpPr>
          <p:cNvPr id="460" name="Group"/>
          <p:cNvGrpSpPr/>
          <p:nvPr/>
        </p:nvGrpSpPr>
        <p:grpSpPr>
          <a:xfrm>
            <a:off x="5320889" y="1452073"/>
            <a:ext cx="1760833" cy="1169854"/>
            <a:chOff x="0" y="0"/>
            <a:chExt cx="1760832" cy="1169853"/>
          </a:xfrm>
        </p:grpSpPr>
        <p:sp>
          <p:nvSpPr>
            <p:cNvPr id="457" name="Factory"/>
            <p:cNvSpPr/>
            <p:nvPr/>
          </p:nvSpPr>
          <p:spPr>
            <a:xfrm>
              <a:off x="0" y="0"/>
              <a:ext cx="1760833" cy="1169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98" y="0"/>
                  </a:moveTo>
                  <a:cubicBezTo>
                    <a:pt x="3750" y="0"/>
                    <a:pt x="3628" y="176"/>
                    <a:pt x="3621" y="399"/>
                  </a:cubicBezTo>
                  <a:lnTo>
                    <a:pt x="3237" y="13861"/>
                  </a:lnTo>
                  <a:lnTo>
                    <a:pt x="1804" y="13861"/>
                  </a:lnTo>
                  <a:lnTo>
                    <a:pt x="1804" y="18222"/>
                  </a:lnTo>
                  <a:lnTo>
                    <a:pt x="0" y="1822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222"/>
                  </a:lnTo>
                  <a:lnTo>
                    <a:pt x="19740" y="18222"/>
                  </a:lnTo>
                  <a:lnTo>
                    <a:pt x="19740" y="11465"/>
                  </a:lnTo>
                  <a:lnTo>
                    <a:pt x="18654" y="11465"/>
                  </a:lnTo>
                  <a:lnTo>
                    <a:pt x="18654" y="6253"/>
                  </a:lnTo>
                  <a:lnTo>
                    <a:pt x="15598" y="8796"/>
                  </a:lnTo>
                  <a:lnTo>
                    <a:pt x="15598" y="6253"/>
                  </a:lnTo>
                  <a:lnTo>
                    <a:pt x="12541" y="8796"/>
                  </a:lnTo>
                  <a:lnTo>
                    <a:pt x="12541" y="6253"/>
                  </a:lnTo>
                  <a:lnTo>
                    <a:pt x="8603" y="9530"/>
                  </a:lnTo>
                  <a:lnTo>
                    <a:pt x="8603" y="13861"/>
                  </a:lnTo>
                  <a:lnTo>
                    <a:pt x="7624" y="13861"/>
                  </a:lnTo>
                  <a:lnTo>
                    <a:pt x="7239" y="399"/>
                  </a:lnTo>
                  <a:cubicBezTo>
                    <a:pt x="7233" y="176"/>
                    <a:pt x="7112" y="0"/>
                    <a:pt x="6964" y="0"/>
                  </a:cubicBezTo>
                  <a:lnTo>
                    <a:pt x="6488" y="0"/>
                  </a:lnTo>
                  <a:cubicBezTo>
                    <a:pt x="6340" y="0"/>
                    <a:pt x="6218" y="176"/>
                    <a:pt x="6212" y="399"/>
                  </a:cubicBezTo>
                  <a:lnTo>
                    <a:pt x="5827" y="13861"/>
                  </a:lnTo>
                  <a:lnTo>
                    <a:pt x="5034" y="13861"/>
                  </a:lnTo>
                  <a:lnTo>
                    <a:pt x="4651" y="399"/>
                  </a:lnTo>
                  <a:cubicBezTo>
                    <a:pt x="4644" y="176"/>
                    <a:pt x="4522" y="0"/>
                    <a:pt x="4374" y="0"/>
                  </a:cubicBezTo>
                  <a:lnTo>
                    <a:pt x="389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DDDDD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8" name="Gear"/>
            <p:cNvSpPr/>
            <p:nvPr/>
          </p:nvSpPr>
          <p:spPr>
            <a:xfrm>
              <a:off x="708564" y="682228"/>
              <a:ext cx="343705" cy="343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55" fill="norm" stroke="1" extrusionOk="0">
                  <a:moveTo>
                    <a:pt x="12837" y="2"/>
                  </a:moveTo>
                  <a:cubicBezTo>
                    <a:pt x="12731" y="-11"/>
                    <a:pt x="12661" y="38"/>
                    <a:pt x="12588" y="172"/>
                  </a:cubicBezTo>
                  <a:cubicBezTo>
                    <a:pt x="12292" y="721"/>
                    <a:pt x="11969" y="1258"/>
                    <a:pt x="11661" y="1801"/>
                  </a:cubicBezTo>
                  <a:cubicBezTo>
                    <a:pt x="11547" y="2001"/>
                    <a:pt x="11418" y="2099"/>
                    <a:pt x="11153" y="2073"/>
                  </a:cubicBezTo>
                  <a:cubicBezTo>
                    <a:pt x="10691" y="2028"/>
                    <a:pt x="10220" y="2032"/>
                    <a:pt x="9759" y="2112"/>
                  </a:cubicBezTo>
                  <a:cubicBezTo>
                    <a:pt x="9550" y="2148"/>
                    <a:pt x="9432" y="2095"/>
                    <a:pt x="9318" y="1917"/>
                  </a:cubicBezTo>
                  <a:cubicBezTo>
                    <a:pt x="8969" y="1370"/>
                    <a:pt x="8594" y="841"/>
                    <a:pt x="8243" y="295"/>
                  </a:cubicBezTo>
                  <a:cubicBezTo>
                    <a:pt x="8145" y="142"/>
                    <a:pt x="8068" y="122"/>
                    <a:pt x="7905" y="198"/>
                  </a:cubicBezTo>
                  <a:cubicBezTo>
                    <a:pt x="6845" y="688"/>
                    <a:pt x="5781" y="1174"/>
                    <a:pt x="4712" y="1644"/>
                  </a:cubicBezTo>
                  <a:cubicBezTo>
                    <a:pt x="4517" y="1730"/>
                    <a:pt x="4517" y="1820"/>
                    <a:pt x="4567" y="1996"/>
                  </a:cubicBezTo>
                  <a:cubicBezTo>
                    <a:pt x="4742" y="2608"/>
                    <a:pt x="4890" y="3227"/>
                    <a:pt x="5065" y="3839"/>
                  </a:cubicBezTo>
                  <a:cubicBezTo>
                    <a:pt x="5122" y="4038"/>
                    <a:pt x="5098" y="4170"/>
                    <a:pt x="4932" y="4306"/>
                  </a:cubicBezTo>
                  <a:cubicBezTo>
                    <a:pt x="4561" y="4610"/>
                    <a:pt x="4227" y="4959"/>
                    <a:pt x="3950" y="5348"/>
                  </a:cubicBezTo>
                  <a:cubicBezTo>
                    <a:pt x="3802" y="5555"/>
                    <a:pt x="3648" y="5573"/>
                    <a:pt x="3439" y="5530"/>
                  </a:cubicBezTo>
                  <a:cubicBezTo>
                    <a:pt x="2827" y="5405"/>
                    <a:pt x="2213" y="5295"/>
                    <a:pt x="1605" y="5156"/>
                  </a:cubicBezTo>
                  <a:cubicBezTo>
                    <a:pt x="1409" y="5111"/>
                    <a:pt x="1325" y="5153"/>
                    <a:pt x="1257" y="5338"/>
                  </a:cubicBezTo>
                  <a:cubicBezTo>
                    <a:pt x="856" y="6423"/>
                    <a:pt x="449" y="7506"/>
                    <a:pt x="35" y="8586"/>
                  </a:cubicBezTo>
                  <a:cubicBezTo>
                    <a:pt x="-34" y="8767"/>
                    <a:pt x="-6" y="8857"/>
                    <a:pt x="173" y="8954"/>
                  </a:cubicBezTo>
                  <a:cubicBezTo>
                    <a:pt x="722" y="9251"/>
                    <a:pt x="1256" y="9574"/>
                    <a:pt x="1798" y="9882"/>
                  </a:cubicBezTo>
                  <a:cubicBezTo>
                    <a:pt x="2001" y="9997"/>
                    <a:pt x="2093" y="10127"/>
                    <a:pt x="2064" y="10392"/>
                  </a:cubicBezTo>
                  <a:cubicBezTo>
                    <a:pt x="2014" y="10855"/>
                    <a:pt x="2039" y="11326"/>
                    <a:pt x="2116" y="11788"/>
                  </a:cubicBezTo>
                  <a:cubicBezTo>
                    <a:pt x="2151" y="11998"/>
                    <a:pt x="2089" y="12115"/>
                    <a:pt x="1913" y="12228"/>
                  </a:cubicBezTo>
                  <a:cubicBezTo>
                    <a:pt x="1367" y="12578"/>
                    <a:pt x="837" y="12953"/>
                    <a:pt x="291" y="13303"/>
                  </a:cubicBezTo>
                  <a:cubicBezTo>
                    <a:pt x="136" y="13403"/>
                    <a:pt x="124" y="13482"/>
                    <a:pt x="199" y="13643"/>
                  </a:cubicBezTo>
                  <a:cubicBezTo>
                    <a:pt x="688" y="14705"/>
                    <a:pt x="1172" y="15768"/>
                    <a:pt x="1642" y="16837"/>
                  </a:cubicBezTo>
                  <a:cubicBezTo>
                    <a:pt x="1728" y="17034"/>
                    <a:pt x="1818" y="17032"/>
                    <a:pt x="1994" y="16982"/>
                  </a:cubicBezTo>
                  <a:cubicBezTo>
                    <a:pt x="2605" y="16807"/>
                    <a:pt x="3223" y="16651"/>
                    <a:pt x="3839" y="16489"/>
                  </a:cubicBezTo>
                  <a:cubicBezTo>
                    <a:pt x="3930" y="16465"/>
                    <a:pt x="4023" y="16451"/>
                    <a:pt x="4118" y="16432"/>
                  </a:cubicBezTo>
                  <a:cubicBezTo>
                    <a:pt x="4164" y="16485"/>
                    <a:pt x="4202" y="16532"/>
                    <a:pt x="4241" y="16576"/>
                  </a:cubicBezTo>
                  <a:cubicBezTo>
                    <a:pt x="4568" y="16944"/>
                    <a:pt x="4922" y="17287"/>
                    <a:pt x="5319" y="17573"/>
                  </a:cubicBezTo>
                  <a:cubicBezTo>
                    <a:pt x="5534" y="17728"/>
                    <a:pt x="5572" y="17885"/>
                    <a:pt x="5524" y="18114"/>
                  </a:cubicBezTo>
                  <a:cubicBezTo>
                    <a:pt x="5398" y="18725"/>
                    <a:pt x="5287" y="19339"/>
                    <a:pt x="5149" y="19947"/>
                  </a:cubicBezTo>
                  <a:cubicBezTo>
                    <a:pt x="5105" y="20142"/>
                    <a:pt x="5145" y="20229"/>
                    <a:pt x="5331" y="20297"/>
                  </a:cubicBezTo>
                  <a:cubicBezTo>
                    <a:pt x="6415" y="20698"/>
                    <a:pt x="7497" y="21106"/>
                    <a:pt x="8576" y="21520"/>
                  </a:cubicBezTo>
                  <a:cubicBezTo>
                    <a:pt x="8757" y="21589"/>
                    <a:pt x="8847" y="21563"/>
                    <a:pt x="8944" y="21383"/>
                  </a:cubicBezTo>
                  <a:cubicBezTo>
                    <a:pt x="9241" y="20834"/>
                    <a:pt x="9562" y="20299"/>
                    <a:pt x="9871" y="19757"/>
                  </a:cubicBezTo>
                  <a:cubicBezTo>
                    <a:pt x="9985" y="19558"/>
                    <a:pt x="10110" y="19452"/>
                    <a:pt x="10378" y="19481"/>
                  </a:cubicBezTo>
                  <a:cubicBezTo>
                    <a:pt x="10828" y="19528"/>
                    <a:pt x="11291" y="19534"/>
                    <a:pt x="11737" y="19445"/>
                  </a:cubicBezTo>
                  <a:cubicBezTo>
                    <a:pt x="12009" y="19391"/>
                    <a:pt x="12126" y="19505"/>
                    <a:pt x="12252" y="19698"/>
                  </a:cubicBezTo>
                  <a:cubicBezTo>
                    <a:pt x="12593" y="20221"/>
                    <a:pt x="12952" y="20733"/>
                    <a:pt x="13290" y="21259"/>
                  </a:cubicBezTo>
                  <a:cubicBezTo>
                    <a:pt x="13387" y="21411"/>
                    <a:pt x="13463" y="21432"/>
                    <a:pt x="13628" y="21356"/>
                  </a:cubicBezTo>
                  <a:cubicBezTo>
                    <a:pt x="14687" y="20866"/>
                    <a:pt x="15750" y="20382"/>
                    <a:pt x="16819" y="19912"/>
                  </a:cubicBezTo>
                  <a:cubicBezTo>
                    <a:pt x="17012" y="19827"/>
                    <a:pt x="17018" y="19738"/>
                    <a:pt x="16967" y="19560"/>
                  </a:cubicBezTo>
                  <a:cubicBezTo>
                    <a:pt x="16791" y="18948"/>
                    <a:pt x="16644" y="18329"/>
                    <a:pt x="16469" y="17716"/>
                  </a:cubicBezTo>
                  <a:cubicBezTo>
                    <a:pt x="16412" y="17519"/>
                    <a:pt x="16433" y="17386"/>
                    <a:pt x="16600" y="17250"/>
                  </a:cubicBezTo>
                  <a:cubicBezTo>
                    <a:pt x="16971" y="16946"/>
                    <a:pt x="17305" y="16598"/>
                    <a:pt x="17584" y="16209"/>
                  </a:cubicBezTo>
                  <a:cubicBezTo>
                    <a:pt x="17730" y="16006"/>
                    <a:pt x="17880" y="15980"/>
                    <a:pt x="18092" y="16024"/>
                  </a:cubicBezTo>
                  <a:cubicBezTo>
                    <a:pt x="18703" y="16151"/>
                    <a:pt x="19318" y="16260"/>
                    <a:pt x="19926" y="16398"/>
                  </a:cubicBezTo>
                  <a:cubicBezTo>
                    <a:pt x="20121" y="16442"/>
                    <a:pt x="20207" y="16404"/>
                    <a:pt x="20276" y="16218"/>
                  </a:cubicBezTo>
                  <a:cubicBezTo>
                    <a:pt x="20676" y="15133"/>
                    <a:pt x="21084" y="14050"/>
                    <a:pt x="21497" y="12970"/>
                  </a:cubicBezTo>
                  <a:cubicBezTo>
                    <a:pt x="21566" y="12790"/>
                    <a:pt x="21541" y="12697"/>
                    <a:pt x="21361" y="12600"/>
                  </a:cubicBezTo>
                  <a:cubicBezTo>
                    <a:pt x="20812" y="12303"/>
                    <a:pt x="20278" y="11982"/>
                    <a:pt x="19736" y="11674"/>
                  </a:cubicBezTo>
                  <a:cubicBezTo>
                    <a:pt x="19535" y="11559"/>
                    <a:pt x="19439" y="11431"/>
                    <a:pt x="19468" y="11163"/>
                  </a:cubicBezTo>
                  <a:cubicBezTo>
                    <a:pt x="19519" y="10701"/>
                    <a:pt x="19493" y="10230"/>
                    <a:pt x="19416" y="9768"/>
                  </a:cubicBezTo>
                  <a:cubicBezTo>
                    <a:pt x="19381" y="9559"/>
                    <a:pt x="19443" y="9442"/>
                    <a:pt x="19620" y="9328"/>
                  </a:cubicBezTo>
                  <a:cubicBezTo>
                    <a:pt x="20166" y="8978"/>
                    <a:pt x="20694" y="8603"/>
                    <a:pt x="21240" y="8252"/>
                  </a:cubicBezTo>
                  <a:cubicBezTo>
                    <a:pt x="21393" y="8154"/>
                    <a:pt x="21411" y="8075"/>
                    <a:pt x="21336" y="7912"/>
                  </a:cubicBezTo>
                  <a:cubicBezTo>
                    <a:pt x="20846" y="6851"/>
                    <a:pt x="20362" y="5788"/>
                    <a:pt x="19892" y="4718"/>
                  </a:cubicBezTo>
                  <a:cubicBezTo>
                    <a:pt x="19806" y="4523"/>
                    <a:pt x="19717" y="4523"/>
                    <a:pt x="19541" y="4574"/>
                  </a:cubicBezTo>
                  <a:cubicBezTo>
                    <a:pt x="18917" y="4751"/>
                    <a:pt x="18286" y="4905"/>
                    <a:pt x="17662" y="5080"/>
                  </a:cubicBezTo>
                  <a:cubicBezTo>
                    <a:pt x="17490" y="5129"/>
                    <a:pt x="17378" y="5103"/>
                    <a:pt x="17261" y="4959"/>
                  </a:cubicBezTo>
                  <a:cubicBezTo>
                    <a:pt x="16959" y="4585"/>
                    <a:pt x="16599" y="4263"/>
                    <a:pt x="16213" y="3983"/>
                  </a:cubicBezTo>
                  <a:cubicBezTo>
                    <a:pt x="16001" y="3828"/>
                    <a:pt x="15960" y="3672"/>
                    <a:pt x="16008" y="3442"/>
                  </a:cubicBezTo>
                  <a:cubicBezTo>
                    <a:pt x="16135" y="2831"/>
                    <a:pt x="16245" y="2217"/>
                    <a:pt x="16383" y="1609"/>
                  </a:cubicBezTo>
                  <a:cubicBezTo>
                    <a:pt x="16428" y="1413"/>
                    <a:pt x="16387" y="1327"/>
                    <a:pt x="16201" y="1258"/>
                  </a:cubicBezTo>
                  <a:cubicBezTo>
                    <a:pt x="15118" y="858"/>
                    <a:pt x="14036" y="450"/>
                    <a:pt x="12956" y="36"/>
                  </a:cubicBezTo>
                  <a:cubicBezTo>
                    <a:pt x="12911" y="19"/>
                    <a:pt x="12873" y="7"/>
                    <a:pt x="12837" y="2"/>
                  </a:cubicBezTo>
                  <a:close/>
                  <a:moveTo>
                    <a:pt x="10766" y="5818"/>
                  </a:moveTo>
                  <a:cubicBezTo>
                    <a:pt x="13503" y="5818"/>
                    <a:pt x="15722" y="8039"/>
                    <a:pt x="15722" y="10778"/>
                  </a:cubicBezTo>
                  <a:cubicBezTo>
                    <a:pt x="15722" y="13517"/>
                    <a:pt x="13503" y="15738"/>
                    <a:pt x="10766" y="15738"/>
                  </a:cubicBezTo>
                  <a:cubicBezTo>
                    <a:pt x="8030" y="15738"/>
                    <a:pt x="5810" y="13517"/>
                    <a:pt x="5810" y="10778"/>
                  </a:cubicBezTo>
                  <a:cubicBezTo>
                    <a:pt x="5810" y="8039"/>
                    <a:pt x="8030" y="5818"/>
                    <a:pt x="10766" y="5818"/>
                  </a:cubicBezTo>
                  <a:close/>
                </a:path>
              </a:pathLst>
            </a:custGeom>
            <a:solidFill>
              <a:schemeClr val="accent4">
                <a:lumOff val="24901"/>
              </a:schemeClr>
            </a:solidFill>
            <a:ln w="12700" cap="flat">
              <a:solidFill>
                <a:srgbClr val="DDDDD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9" name="Gear"/>
            <p:cNvSpPr/>
            <p:nvPr/>
          </p:nvSpPr>
          <p:spPr>
            <a:xfrm rot="17714498">
              <a:off x="1037962" y="682228"/>
              <a:ext cx="343704" cy="343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55" fill="norm" stroke="1" extrusionOk="0">
                  <a:moveTo>
                    <a:pt x="12837" y="2"/>
                  </a:moveTo>
                  <a:cubicBezTo>
                    <a:pt x="12731" y="-11"/>
                    <a:pt x="12661" y="38"/>
                    <a:pt x="12588" y="172"/>
                  </a:cubicBezTo>
                  <a:cubicBezTo>
                    <a:pt x="12292" y="721"/>
                    <a:pt x="11969" y="1258"/>
                    <a:pt x="11661" y="1801"/>
                  </a:cubicBezTo>
                  <a:cubicBezTo>
                    <a:pt x="11547" y="2001"/>
                    <a:pt x="11418" y="2099"/>
                    <a:pt x="11153" y="2073"/>
                  </a:cubicBezTo>
                  <a:cubicBezTo>
                    <a:pt x="10691" y="2028"/>
                    <a:pt x="10220" y="2032"/>
                    <a:pt x="9759" y="2112"/>
                  </a:cubicBezTo>
                  <a:cubicBezTo>
                    <a:pt x="9550" y="2148"/>
                    <a:pt x="9432" y="2095"/>
                    <a:pt x="9318" y="1917"/>
                  </a:cubicBezTo>
                  <a:cubicBezTo>
                    <a:pt x="8969" y="1370"/>
                    <a:pt x="8594" y="841"/>
                    <a:pt x="8243" y="295"/>
                  </a:cubicBezTo>
                  <a:cubicBezTo>
                    <a:pt x="8145" y="142"/>
                    <a:pt x="8068" y="122"/>
                    <a:pt x="7905" y="198"/>
                  </a:cubicBezTo>
                  <a:cubicBezTo>
                    <a:pt x="6845" y="688"/>
                    <a:pt x="5781" y="1174"/>
                    <a:pt x="4712" y="1644"/>
                  </a:cubicBezTo>
                  <a:cubicBezTo>
                    <a:pt x="4517" y="1730"/>
                    <a:pt x="4517" y="1820"/>
                    <a:pt x="4567" y="1996"/>
                  </a:cubicBezTo>
                  <a:cubicBezTo>
                    <a:pt x="4742" y="2608"/>
                    <a:pt x="4890" y="3227"/>
                    <a:pt x="5065" y="3839"/>
                  </a:cubicBezTo>
                  <a:cubicBezTo>
                    <a:pt x="5122" y="4038"/>
                    <a:pt x="5098" y="4170"/>
                    <a:pt x="4932" y="4306"/>
                  </a:cubicBezTo>
                  <a:cubicBezTo>
                    <a:pt x="4561" y="4610"/>
                    <a:pt x="4227" y="4959"/>
                    <a:pt x="3950" y="5348"/>
                  </a:cubicBezTo>
                  <a:cubicBezTo>
                    <a:pt x="3802" y="5555"/>
                    <a:pt x="3648" y="5573"/>
                    <a:pt x="3439" y="5530"/>
                  </a:cubicBezTo>
                  <a:cubicBezTo>
                    <a:pt x="2827" y="5405"/>
                    <a:pt x="2213" y="5295"/>
                    <a:pt x="1605" y="5156"/>
                  </a:cubicBezTo>
                  <a:cubicBezTo>
                    <a:pt x="1409" y="5111"/>
                    <a:pt x="1325" y="5153"/>
                    <a:pt x="1257" y="5338"/>
                  </a:cubicBezTo>
                  <a:cubicBezTo>
                    <a:pt x="856" y="6423"/>
                    <a:pt x="449" y="7506"/>
                    <a:pt x="35" y="8586"/>
                  </a:cubicBezTo>
                  <a:cubicBezTo>
                    <a:pt x="-34" y="8767"/>
                    <a:pt x="-6" y="8857"/>
                    <a:pt x="173" y="8954"/>
                  </a:cubicBezTo>
                  <a:cubicBezTo>
                    <a:pt x="722" y="9251"/>
                    <a:pt x="1256" y="9574"/>
                    <a:pt x="1798" y="9882"/>
                  </a:cubicBezTo>
                  <a:cubicBezTo>
                    <a:pt x="2001" y="9997"/>
                    <a:pt x="2093" y="10127"/>
                    <a:pt x="2064" y="10392"/>
                  </a:cubicBezTo>
                  <a:cubicBezTo>
                    <a:pt x="2014" y="10855"/>
                    <a:pt x="2039" y="11326"/>
                    <a:pt x="2116" y="11788"/>
                  </a:cubicBezTo>
                  <a:cubicBezTo>
                    <a:pt x="2151" y="11998"/>
                    <a:pt x="2089" y="12115"/>
                    <a:pt x="1913" y="12228"/>
                  </a:cubicBezTo>
                  <a:cubicBezTo>
                    <a:pt x="1367" y="12578"/>
                    <a:pt x="837" y="12953"/>
                    <a:pt x="291" y="13303"/>
                  </a:cubicBezTo>
                  <a:cubicBezTo>
                    <a:pt x="136" y="13403"/>
                    <a:pt x="124" y="13482"/>
                    <a:pt x="199" y="13643"/>
                  </a:cubicBezTo>
                  <a:cubicBezTo>
                    <a:pt x="688" y="14705"/>
                    <a:pt x="1172" y="15768"/>
                    <a:pt x="1642" y="16837"/>
                  </a:cubicBezTo>
                  <a:cubicBezTo>
                    <a:pt x="1728" y="17034"/>
                    <a:pt x="1818" y="17032"/>
                    <a:pt x="1994" y="16982"/>
                  </a:cubicBezTo>
                  <a:cubicBezTo>
                    <a:pt x="2605" y="16807"/>
                    <a:pt x="3223" y="16651"/>
                    <a:pt x="3839" y="16489"/>
                  </a:cubicBezTo>
                  <a:cubicBezTo>
                    <a:pt x="3930" y="16465"/>
                    <a:pt x="4023" y="16451"/>
                    <a:pt x="4118" y="16432"/>
                  </a:cubicBezTo>
                  <a:cubicBezTo>
                    <a:pt x="4164" y="16485"/>
                    <a:pt x="4202" y="16532"/>
                    <a:pt x="4241" y="16576"/>
                  </a:cubicBezTo>
                  <a:cubicBezTo>
                    <a:pt x="4568" y="16944"/>
                    <a:pt x="4922" y="17287"/>
                    <a:pt x="5319" y="17573"/>
                  </a:cubicBezTo>
                  <a:cubicBezTo>
                    <a:pt x="5534" y="17728"/>
                    <a:pt x="5572" y="17885"/>
                    <a:pt x="5524" y="18114"/>
                  </a:cubicBezTo>
                  <a:cubicBezTo>
                    <a:pt x="5398" y="18725"/>
                    <a:pt x="5287" y="19339"/>
                    <a:pt x="5149" y="19947"/>
                  </a:cubicBezTo>
                  <a:cubicBezTo>
                    <a:pt x="5105" y="20142"/>
                    <a:pt x="5145" y="20229"/>
                    <a:pt x="5331" y="20297"/>
                  </a:cubicBezTo>
                  <a:cubicBezTo>
                    <a:pt x="6415" y="20698"/>
                    <a:pt x="7497" y="21106"/>
                    <a:pt x="8576" y="21520"/>
                  </a:cubicBezTo>
                  <a:cubicBezTo>
                    <a:pt x="8757" y="21589"/>
                    <a:pt x="8847" y="21563"/>
                    <a:pt x="8944" y="21383"/>
                  </a:cubicBezTo>
                  <a:cubicBezTo>
                    <a:pt x="9241" y="20834"/>
                    <a:pt x="9562" y="20299"/>
                    <a:pt x="9871" y="19757"/>
                  </a:cubicBezTo>
                  <a:cubicBezTo>
                    <a:pt x="9985" y="19558"/>
                    <a:pt x="10110" y="19452"/>
                    <a:pt x="10378" y="19481"/>
                  </a:cubicBezTo>
                  <a:cubicBezTo>
                    <a:pt x="10828" y="19528"/>
                    <a:pt x="11291" y="19534"/>
                    <a:pt x="11737" y="19445"/>
                  </a:cubicBezTo>
                  <a:cubicBezTo>
                    <a:pt x="12009" y="19391"/>
                    <a:pt x="12126" y="19505"/>
                    <a:pt x="12252" y="19698"/>
                  </a:cubicBezTo>
                  <a:cubicBezTo>
                    <a:pt x="12593" y="20221"/>
                    <a:pt x="12952" y="20733"/>
                    <a:pt x="13290" y="21259"/>
                  </a:cubicBezTo>
                  <a:cubicBezTo>
                    <a:pt x="13387" y="21411"/>
                    <a:pt x="13463" y="21432"/>
                    <a:pt x="13628" y="21356"/>
                  </a:cubicBezTo>
                  <a:cubicBezTo>
                    <a:pt x="14687" y="20866"/>
                    <a:pt x="15750" y="20382"/>
                    <a:pt x="16819" y="19912"/>
                  </a:cubicBezTo>
                  <a:cubicBezTo>
                    <a:pt x="17012" y="19827"/>
                    <a:pt x="17018" y="19738"/>
                    <a:pt x="16967" y="19560"/>
                  </a:cubicBezTo>
                  <a:cubicBezTo>
                    <a:pt x="16791" y="18948"/>
                    <a:pt x="16644" y="18329"/>
                    <a:pt x="16469" y="17716"/>
                  </a:cubicBezTo>
                  <a:cubicBezTo>
                    <a:pt x="16412" y="17519"/>
                    <a:pt x="16433" y="17386"/>
                    <a:pt x="16600" y="17250"/>
                  </a:cubicBezTo>
                  <a:cubicBezTo>
                    <a:pt x="16971" y="16946"/>
                    <a:pt x="17305" y="16598"/>
                    <a:pt x="17584" y="16209"/>
                  </a:cubicBezTo>
                  <a:cubicBezTo>
                    <a:pt x="17730" y="16006"/>
                    <a:pt x="17880" y="15980"/>
                    <a:pt x="18092" y="16024"/>
                  </a:cubicBezTo>
                  <a:cubicBezTo>
                    <a:pt x="18703" y="16151"/>
                    <a:pt x="19318" y="16260"/>
                    <a:pt x="19926" y="16398"/>
                  </a:cubicBezTo>
                  <a:cubicBezTo>
                    <a:pt x="20121" y="16442"/>
                    <a:pt x="20207" y="16404"/>
                    <a:pt x="20276" y="16218"/>
                  </a:cubicBezTo>
                  <a:cubicBezTo>
                    <a:pt x="20676" y="15133"/>
                    <a:pt x="21084" y="14050"/>
                    <a:pt x="21497" y="12970"/>
                  </a:cubicBezTo>
                  <a:cubicBezTo>
                    <a:pt x="21566" y="12790"/>
                    <a:pt x="21541" y="12697"/>
                    <a:pt x="21361" y="12600"/>
                  </a:cubicBezTo>
                  <a:cubicBezTo>
                    <a:pt x="20812" y="12303"/>
                    <a:pt x="20278" y="11982"/>
                    <a:pt x="19736" y="11674"/>
                  </a:cubicBezTo>
                  <a:cubicBezTo>
                    <a:pt x="19535" y="11559"/>
                    <a:pt x="19439" y="11431"/>
                    <a:pt x="19468" y="11163"/>
                  </a:cubicBezTo>
                  <a:cubicBezTo>
                    <a:pt x="19519" y="10701"/>
                    <a:pt x="19493" y="10230"/>
                    <a:pt x="19416" y="9768"/>
                  </a:cubicBezTo>
                  <a:cubicBezTo>
                    <a:pt x="19381" y="9559"/>
                    <a:pt x="19443" y="9442"/>
                    <a:pt x="19620" y="9328"/>
                  </a:cubicBezTo>
                  <a:cubicBezTo>
                    <a:pt x="20166" y="8978"/>
                    <a:pt x="20694" y="8603"/>
                    <a:pt x="21240" y="8252"/>
                  </a:cubicBezTo>
                  <a:cubicBezTo>
                    <a:pt x="21393" y="8154"/>
                    <a:pt x="21411" y="8075"/>
                    <a:pt x="21336" y="7912"/>
                  </a:cubicBezTo>
                  <a:cubicBezTo>
                    <a:pt x="20846" y="6851"/>
                    <a:pt x="20362" y="5788"/>
                    <a:pt x="19892" y="4718"/>
                  </a:cubicBezTo>
                  <a:cubicBezTo>
                    <a:pt x="19806" y="4523"/>
                    <a:pt x="19717" y="4523"/>
                    <a:pt x="19541" y="4574"/>
                  </a:cubicBezTo>
                  <a:cubicBezTo>
                    <a:pt x="18917" y="4751"/>
                    <a:pt x="18286" y="4905"/>
                    <a:pt x="17662" y="5080"/>
                  </a:cubicBezTo>
                  <a:cubicBezTo>
                    <a:pt x="17490" y="5129"/>
                    <a:pt x="17378" y="5103"/>
                    <a:pt x="17261" y="4959"/>
                  </a:cubicBezTo>
                  <a:cubicBezTo>
                    <a:pt x="16959" y="4585"/>
                    <a:pt x="16599" y="4263"/>
                    <a:pt x="16213" y="3983"/>
                  </a:cubicBezTo>
                  <a:cubicBezTo>
                    <a:pt x="16001" y="3828"/>
                    <a:pt x="15960" y="3672"/>
                    <a:pt x="16008" y="3442"/>
                  </a:cubicBezTo>
                  <a:cubicBezTo>
                    <a:pt x="16135" y="2831"/>
                    <a:pt x="16245" y="2217"/>
                    <a:pt x="16383" y="1609"/>
                  </a:cubicBezTo>
                  <a:cubicBezTo>
                    <a:pt x="16428" y="1413"/>
                    <a:pt x="16387" y="1327"/>
                    <a:pt x="16201" y="1258"/>
                  </a:cubicBezTo>
                  <a:cubicBezTo>
                    <a:pt x="15118" y="858"/>
                    <a:pt x="14036" y="450"/>
                    <a:pt x="12956" y="36"/>
                  </a:cubicBezTo>
                  <a:cubicBezTo>
                    <a:pt x="12911" y="19"/>
                    <a:pt x="12873" y="7"/>
                    <a:pt x="12837" y="2"/>
                  </a:cubicBezTo>
                  <a:close/>
                  <a:moveTo>
                    <a:pt x="10766" y="5818"/>
                  </a:moveTo>
                  <a:cubicBezTo>
                    <a:pt x="13503" y="5818"/>
                    <a:pt x="15722" y="8039"/>
                    <a:pt x="15722" y="10778"/>
                  </a:cubicBezTo>
                  <a:cubicBezTo>
                    <a:pt x="15722" y="13517"/>
                    <a:pt x="13503" y="15738"/>
                    <a:pt x="10766" y="15738"/>
                  </a:cubicBezTo>
                  <a:cubicBezTo>
                    <a:pt x="8030" y="15738"/>
                    <a:pt x="5810" y="13517"/>
                    <a:pt x="5810" y="10778"/>
                  </a:cubicBezTo>
                  <a:cubicBezTo>
                    <a:pt x="5810" y="8039"/>
                    <a:pt x="8030" y="5818"/>
                    <a:pt x="10766" y="5818"/>
                  </a:cubicBezTo>
                  <a:close/>
                </a:path>
              </a:pathLst>
            </a:custGeom>
            <a:solidFill>
              <a:schemeClr val="accent4">
                <a:lumOff val="24901"/>
              </a:schemeClr>
            </a:solidFill>
            <a:ln w="12700" cap="flat">
              <a:solidFill>
                <a:srgbClr val="DDDDD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5" grpId="1"/>
      <p:bldP build="whole" bldLvl="1" animBg="1" rev="0" advAuto="0" spid="456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Loss Event Control Functions"/>
          <p:cNvSpPr txBox="1"/>
          <p:nvPr>
            <p:ph type="title"/>
          </p:nvPr>
        </p:nvSpPr>
        <p:spPr>
          <a:xfrm>
            <a:off x="838200" y="1619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Control dependencies…</a:t>
            </a:r>
          </a:p>
        </p:txBody>
      </p:sp>
      <p:sp>
        <p:nvSpPr>
          <p:cNvPr id="4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4" name="Rectangle"/>
          <p:cNvSpPr/>
          <p:nvPr/>
        </p:nvSpPr>
        <p:spPr>
          <a:xfrm>
            <a:off x="4743758" y="1936619"/>
            <a:ext cx="2704481" cy="616930"/>
          </a:xfrm>
          <a:prstGeom prst="rect">
            <a:avLst/>
          </a:prstGeom>
          <a:solidFill>
            <a:srgbClr val="FFFFFF"/>
          </a:solidFill>
          <a:ln w="12700">
            <a:solidFill>
              <a:srgbClr val="797979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 sz="1200">
                <a:solidFill>
                  <a:srgbClr val="444444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465" name="Loss Event Detection"/>
          <p:cNvSpPr txBox="1"/>
          <p:nvPr/>
        </p:nvSpPr>
        <p:spPr>
          <a:xfrm>
            <a:off x="4753436" y="2055855"/>
            <a:ext cx="2685125" cy="378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>
              <a:defRPr sz="1700">
                <a:solidFill>
                  <a:srgbClr val="444444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Loss Event Detection</a:t>
            </a:r>
          </a:p>
        </p:txBody>
      </p:sp>
      <p:grpSp>
        <p:nvGrpSpPr>
          <p:cNvPr id="478" name="Group"/>
          <p:cNvGrpSpPr/>
          <p:nvPr/>
        </p:nvGrpSpPr>
        <p:grpSpPr>
          <a:xfrm>
            <a:off x="3597917" y="2564192"/>
            <a:ext cx="4996166" cy="1400465"/>
            <a:chOff x="0" y="0"/>
            <a:chExt cx="4996165" cy="1400463"/>
          </a:xfrm>
        </p:grpSpPr>
        <p:grpSp>
          <p:nvGrpSpPr>
            <p:cNvPr id="468" name="Visibility"/>
            <p:cNvGrpSpPr/>
            <p:nvPr/>
          </p:nvGrpSpPr>
          <p:grpSpPr>
            <a:xfrm>
              <a:off x="0" y="783534"/>
              <a:ext cx="1412839" cy="616930"/>
              <a:chOff x="-1" y="-1"/>
              <a:chExt cx="1412838" cy="616929"/>
            </a:xfrm>
          </p:grpSpPr>
          <p:sp>
            <p:nvSpPr>
              <p:cNvPr id="466" name="Rectangle"/>
              <p:cNvSpPr/>
              <p:nvPr/>
            </p:nvSpPr>
            <p:spPr>
              <a:xfrm>
                <a:off x="-2" y="-2"/>
                <a:ext cx="1412840" cy="61693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797979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100">
                    <a:solidFill>
                      <a:srgbClr val="444444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467" name="Visibility"/>
              <p:cNvSpPr txBox="1"/>
              <p:nvPr/>
            </p:nvSpPr>
            <p:spPr>
              <a:xfrm>
                <a:off x="9677" y="136454"/>
                <a:ext cx="1393482" cy="3440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>
                  <a:defRPr sz="1600">
                    <a:solidFill>
                      <a:srgbClr val="444444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/>
                <a:r>
                  <a:t>Visibility</a:t>
                </a:r>
              </a:p>
            </p:txBody>
          </p:sp>
        </p:grpSp>
        <p:grpSp>
          <p:nvGrpSpPr>
            <p:cNvPr id="471" name="Monitoring"/>
            <p:cNvGrpSpPr/>
            <p:nvPr/>
          </p:nvGrpSpPr>
          <p:grpSpPr>
            <a:xfrm>
              <a:off x="1798097" y="783534"/>
              <a:ext cx="1420530" cy="616930"/>
              <a:chOff x="-1" y="-1"/>
              <a:chExt cx="1420529" cy="616929"/>
            </a:xfrm>
          </p:grpSpPr>
          <p:sp>
            <p:nvSpPr>
              <p:cNvPr id="469" name="Rectangle"/>
              <p:cNvSpPr/>
              <p:nvPr/>
            </p:nvSpPr>
            <p:spPr>
              <a:xfrm>
                <a:off x="-2" y="-2"/>
                <a:ext cx="1420531" cy="61693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797979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100">
                    <a:solidFill>
                      <a:srgbClr val="444444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470" name="Monitoring"/>
              <p:cNvSpPr txBox="1"/>
              <p:nvPr/>
            </p:nvSpPr>
            <p:spPr>
              <a:xfrm>
                <a:off x="9677" y="136454"/>
                <a:ext cx="1401173" cy="3440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>
                  <a:defRPr sz="1600">
                    <a:solidFill>
                      <a:srgbClr val="444444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/>
                <a:r>
                  <a:t>Monitoring</a:t>
                </a:r>
              </a:p>
            </p:txBody>
          </p:sp>
        </p:grpSp>
        <p:grpSp>
          <p:nvGrpSpPr>
            <p:cNvPr id="474" name="Recognition"/>
            <p:cNvGrpSpPr/>
            <p:nvPr/>
          </p:nvGrpSpPr>
          <p:grpSpPr>
            <a:xfrm>
              <a:off x="3603888" y="783534"/>
              <a:ext cx="1392278" cy="616930"/>
              <a:chOff x="0" y="-1"/>
              <a:chExt cx="1392277" cy="616929"/>
            </a:xfrm>
          </p:grpSpPr>
          <p:sp>
            <p:nvSpPr>
              <p:cNvPr id="472" name="Rectangle"/>
              <p:cNvSpPr/>
              <p:nvPr/>
            </p:nvSpPr>
            <p:spPr>
              <a:xfrm>
                <a:off x="-1" y="-2"/>
                <a:ext cx="1392279" cy="61693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797979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100">
                    <a:solidFill>
                      <a:srgbClr val="444444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473" name="Recognition"/>
              <p:cNvSpPr txBox="1"/>
              <p:nvPr/>
            </p:nvSpPr>
            <p:spPr>
              <a:xfrm>
                <a:off x="9678" y="136454"/>
                <a:ext cx="1372921" cy="3440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noAutofit/>
              </a:bodyPr>
              <a:lstStyle>
                <a:lvl1pPr algn="ctr">
                  <a:defRPr sz="1600">
                    <a:solidFill>
                      <a:srgbClr val="444444"/>
                    </a:solidFill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/>
                <a:r>
                  <a:t>Recognition</a:t>
                </a:r>
              </a:p>
            </p:txBody>
          </p:sp>
        </p:grpSp>
        <p:sp>
          <p:nvSpPr>
            <p:cNvPr id="475" name="Line"/>
            <p:cNvSpPr/>
            <p:nvPr/>
          </p:nvSpPr>
          <p:spPr>
            <a:xfrm flipH="1">
              <a:off x="716680" y="9895"/>
              <a:ext cx="1167755" cy="776261"/>
            </a:xfrm>
            <a:prstGeom prst="line">
              <a:avLst/>
            </a:prstGeom>
            <a:noFill/>
            <a:ln w="12700" cap="flat">
              <a:solidFill>
                <a:srgbClr val="797979"/>
              </a:solidFill>
              <a:prstDash val="solid"/>
              <a:miter lim="800000"/>
              <a:head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476" name="Line"/>
            <p:cNvSpPr/>
            <p:nvPr/>
          </p:nvSpPr>
          <p:spPr>
            <a:xfrm flipH="1" flipV="1">
              <a:off x="3132291" y="9896"/>
              <a:ext cx="1167756" cy="776261"/>
            </a:xfrm>
            <a:prstGeom prst="line">
              <a:avLst/>
            </a:prstGeom>
            <a:noFill/>
            <a:ln w="12700" cap="flat">
              <a:solidFill>
                <a:srgbClr val="797979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477" name="Line"/>
            <p:cNvSpPr/>
            <p:nvPr/>
          </p:nvSpPr>
          <p:spPr>
            <a:xfrm flipV="1">
              <a:off x="2508363" y="0"/>
              <a:ext cx="4" cy="804113"/>
            </a:xfrm>
            <a:prstGeom prst="line">
              <a:avLst/>
            </a:prstGeom>
            <a:noFill/>
            <a:ln w="12700" cap="flat">
              <a:solidFill>
                <a:srgbClr val="797979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sp>
        <p:nvSpPr>
          <p:cNvPr id="479" name="VISIBILITY:  There has to be data that contains evidence of a breach (e.g., logs)…"/>
          <p:cNvSpPr txBox="1"/>
          <p:nvPr/>
        </p:nvSpPr>
        <p:spPr>
          <a:xfrm>
            <a:off x="941599" y="4801360"/>
            <a:ext cx="10308803" cy="113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1" indent="228600">
              <a:lnSpc>
                <a:spcPct val="90000"/>
              </a:lnSpc>
              <a:spcBef>
                <a:spcPts val="900"/>
              </a:spcBef>
              <a:defRPr sz="19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VISIBILITY:  There has to be data that contains evidence of a breach (</a:t>
            </a:r>
            <a:r>
              <a:rPr>
                <a:solidFill>
                  <a:srgbClr val="FFD479"/>
                </a:solidFill>
              </a:rPr>
              <a:t>e.g.,</a:t>
            </a:r>
            <a:r>
              <a:t> </a:t>
            </a:r>
            <a:r>
              <a:rPr>
                <a:solidFill>
                  <a:srgbClr val="FFD479"/>
                </a:solidFill>
              </a:rPr>
              <a:t>logs</a:t>
            </a:r>
            <a:r>
              <a:t>)</a:t>
            </a:r>
          </a:p>
          <a:p>
            <a:pPr lvl="1" indent="228600">
              <a:lnSpc>
                <a:spcPct val="90000"/>
              </a:lnSpc>
              <a:spcBef>
                <a:spcPts val="900"/>
              </a:spcBef>
              <a:defRPr sz="19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MONITORING:  Someone or something has to review the data (e.g., manual reviews, SIEM, etc.)</a:t>
            </a:r>
          </a:p>
          <a:p>
            <a:pPr lvl="1" indent="228600">
              <a:lnSpc>
                <a:spcPct val="90000"/>
              </a:lnSpc>
              <a:spcBef>
                <a:spcPts val="900"/>
              </a:spcBef>
              <a:defRPr sz="19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RECOGNITION:  Exploit signatures, malware signatures, baselines of normal activity, etc.</a:t>
            </a:r>
          </a:p>
        </p:txBody>
      </p:sp>
      <p:sp>
        <p:nvSpPr>
          <p:cNvPr id="480" name="Rectangle"/>
          <p:cNvSpPr/>
          <p:nvPr/>
        </p:nvSpPr>
        <p:spPr>
          <a:xfrm>
            <a:off x="5334065" y="3276980"/>
            <a:ext cx="1518643" cy="742315"/>
          </a:xfrm>
          <a:prstGeom prst="rect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481" name="Rectangle"/>
          <p:cNvSpPr/>
          <p:nvPr/>
        </p:nvSpPr>
        <p:spPr>
          <a:xfrm>
            <a:off x="3530664" y="3277480"/>
            <a:ext cx="1526977" cy="742315"/>
          </a:xfrm>
          <a:prstGeom prst="rect">
            <a:avLst/>
          </a:prstGeom>
          <a:ln w="25400">
            <a:solidFill>
              <a:srgbClr val="FF26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482" name="Rectangle"/>
          <p:cNvSpPr/>
          <p:nvPr/>
        </p:nvSpPr>
        <p:spPr>
          <a:xfrm>
            <a:off x="7144827" y="3277981"/>
            <a:ext cx="1518643" cy="742314"/>
          </a:xfrm>
          <a:prstGeom prst="rect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483" name="3"/>
          <p:cNvSpPr txBox="1"/>
          <p:nvPr/>
        </p:nvSpPr>
        <p:spPr>
          <a:xfrm>
            <a:off x="3659876" y="4056437"/>
            <a:ext cx="1268553" cy="653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ctr">
              <a:lnSpc>
                <a:spcPct val="90000"/>
              </a:lnSpc>
              <a:spcBef>
                <a:spcPts val="2000"/>
              </a:spcBef>
              <a:defRPr sz="23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484" name="1"/>
          <p:cNvSpPr txBox="1"/>
          <p:nvPr/>
        </p:nvSpPr>
        <p:spPr>
          <a:xfrm>
            <a:off x="5461724" y="4058467"/>
            <a:ext cx="1268552" cy="653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ctr">
              <a:lnSpc>
                <a:spcPct val="90000"/>
              </a:lnSpc>
              <a:spcBef>
                <a:spcPts val="2000"/>
              </a:spcBef>
              <a:defRPr sz="23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85" name="2"/>
          <p:cNvSpPr txBox="1"/>
          <p:nvPr/>
        </p:nvSpPr>
        <p:spPr>
          <a:xfrm>
            <a:off x="7269872" y="4056437"/>
            <a:ext cx="1268552" cy="653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ctr">
              <a:lnSpc>
                <a:spcPct val="90000"/>
              </a:lnSpc>
              <a:spcBef>
                <a:spcPts val="2000"/>
              </a:spcBef>
              <a:defRPr sz="23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486" name="?"/>
          <p:cNvSpPr txBox="1"/>
          <p:nvPr/>
        </p:nvSpPr>
        <p:spPr>
          <a:xfrm>
            <a:off x="5461724" y="1376737"/>
            <a:ext cx="1268552" cy="653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ctr">
              <a:lnSpc>
                <a:spcPct val="90000"/>
              </a:lnSpc>
              <a:spcBef>
                <a:spcPts val="2000"/>
              </a:spcBef>
              <a:defRPr sz="2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?</a:t>
            </a:r>
          </a:p>
        </p:txBody>
      </p:sp>
      <p:pic>
        <p:nvPicPr>
          <p:cNvPr id="4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5049" y="2221309"/>
            <a:ext cx="2234969" cy="556726"/>
          </a:xfrm>
          <a:prstGeom prst="rect">
            <a:avLst/>
          </a:prstGeom>
          <a:ln w="12700">
            <a:miter lim="400000"/>
          </a:ln>
        </p:spPr>
      </p:pic>
      <p:sp>
        <p:nvSpPr>
          <p:cNvPr id="488" name="Line"/>
          <p:cNvSpPr/>
          <p:nvPr/>
        </p:nvSpPr>
        <p:spPr>
          <a:xfrm>
            <a:off x="2841532" y="2793999"/>
            <a:ext cx="744765" cy="551455"/>
          </a:xfrm>
          <a:prstGeom prst="line">
            <a:avLst/>
          </a:prstGeom>
          <a:ln w="12700">
            <a:solidFill>
              <a:srgbClr val="DDDDDD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89" name="Rectangle"/>
          <p:cNvSpPr/>
          <p:nvPr/>
        </p:nvSpPr>
        <p:spPr>
          <a:xfrm>
            <a:off x="5597485" y="1270826"/>
            <a:ext cx="997030" cy="742315"/>
          </a:xfrm>
          <a:prstGeom prst="rect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490" name="1"/>
          <p:cNvSpPr txBox="1"/>
          <p:nvPr/>
        </p:nvSpPr>
        <p:spPr>
          <a:xfrm>
            <a:off x="5461724" y="1376737"/>
            <a:ext cx="1268552" cy="653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ctr">
              <a:lnSpc>
                <a:spcPct val="90000"/>
              </a:lnSpc>
              <a:spcBef>
                <a:spcPts val="2000"/>
              </a:spcBef>
              <a:defRPr sz="23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xit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xit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6" grpId="11"/>
      <p:bldP build="whole" bldLvl="1" animBg="1" rev="0" advAuto="0" spid="486" grpId="13"/>
      <p:bldP build="whole" bldLvl="1" animBg="1" rev="0" advAuto="0" spid="481" grpId="2"/>
      <p:bldP build="whole" bldLvl="1" animBg="1" rev="0" advAuto="0" spid="481" grpId="3"/>
      <p:bldP build="whole" bldLvl="1" animBg="1" rev="0" advAuto="0" spid="489" grpId="12"/>
      <p:bldP build="whole" bldLvl="1" animBg="1" rev="0" advAuto="0" spid="490" grpId="14"/>
      <p:bldP build="whole" bldLvl="1" animBg="1" rev="0" advAuto="0" spid="480" grpId="4"/>
      <p:bldP build="whole" bldLvl="1" animBg="1" rev="0" advAuto="0" spid="480" grpId="5"/>
      <p:bldP build="whole" bldLvl="1" animBg="1" rev="0" advAuto="0" spid="484" grpId="9"/>
      <p:bldP build="whole" bldLvl="1" animBg="1" rev="0" advAuto="0" spid="483" grpId="8"/>
      <p:bldP build="p" bldLvl="5" animBg="1" rev="0" advAuto="0" spid="479" grpId="1"/>
      <p:bldP build="whole" bldLvl="1" animBg="1" rev="0" advAuto="0" spid="485" grpId="10"/>
      <p:bldP build="whole" bldLvl="1" animBg="1" rev="0" advAuto="0" spid="482" grpId="6"/>
      <p:bldP build="whole" bldLvl="1" animBg="1" rev="0" advAuto="0" spid="482" grpId="7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Key take-away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Key take-aways…</a:t>
            </a:r>
          </a:p>
        </p:txBody>
      </p:sp>
      <p:sp>
        <p:nvSpPr>
          <p:cNvPr id="493" name="Control relevance is highly context sensitive.…"/>
          <p:cNvSpPr txBox="1"/>
          <p:nvPr>
            <p:ph type="body" idx="1"/>
          </p:nvPr>
        </p:nvSpPr>
        <p:spPr>
          <a:xfrm>
            <a:off x="838200" y="2029624"/>
            <a:ext cx="10515600" cy="333016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0"/>
              </a:spcBef>
            </a:pPr>
            <a:r>
              <a:t>Control relevance is highly context sensitive.</a:t>
            </a:r>
          </a:p>
          <a:p>
            <a:pPr>
              <a:spcBef>
                <a:spcPts val="4000"/>
              </a:spcBef>
            </a:pPr>
            <a:r>
              <a:t>Controls often have key dependencies with other controls.</a:t>
            </a:r>
          </a:p>
          <a:p>
            <a:pPr>
              <a:spcBef>
                <a:spcPts val="4000"/>
              </a:spcBef>
              <a:defRPr>
                <a:solidFill>
                  <a:srgbClr val="FFD479"/>
                </a:solidFill>
              </a:defRPr>
            </a:pPr>
            <a:r>
              <a:t>If automation fails to account for these (and other nuances), analysis results will be inaccurate.</a:t>
            </a:r>
          </a:p>
        </p:txBody>
      </p:sp>
      <p:sp>
        <p:nvSpPr>
          <p:cNvPr id="4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9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Arrow"/>
          <p:cNvSpPr/>
          <p:nvPr/>
        </p:nvSpPr>
        <p:spPr>
          <a:xfrm>
            <a:off x="1166737" y="3491065"/>
            <a:ext cx="3250263" cy="467045"/>
          </a:xfrm>
          <a:prstGeom prst="rightArrow">
            <a:avLst>
              <a:gd name="adj1" fmla="val 37099"/>
              <a:gd name="adj2" fmla="val 74008"/>
            </a:avLst>
          </a:prstGeom>
          <a:solidFill>
            <a:schemeClr val="accent4">
              <a:lumOff val="24901"/>
            </a:schemeClr>
          </a:solidFill>
          <a:ln w="12700">
            <a:solidFill>
              <a:srgbClr val="DDDDDD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97" name="Arrow"/>
          <p:cNvSpPr/>
          <p:nvPr/>
        </p:nvSpPr>
        <p:spPr>
          <a:xfrm>
            <a:off x="5809388" y="3491065"/>
            <a:ext cx="5147382" cy="467045"/>
          </a:xfrm>
          <a:prstGeom prst="rightArrow">
            <a:avLst>
              <a:gd name="adj1" fmla="val 37099"/>
              <a:gd name="adj2" fmla="val 74008"/>
            </a:avLst>
          </a:prstGeom>
          <a:solidFill>
            <a:schemeClr val="accent4">
              <a:lumOff val="24901"/>
            </a:schemeClr>
          </a:solidFill>
          <a:ln w="12700">
            <a:solidFill>
              <a:srgbClr val="DDDDDD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49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21403" y="3482947"/>
            <a:ext cx="751769" cy="483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2758" y="3482947"/>
            <a:ext cx="751768" cy="483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7080" y="3482947"/>
            <a:ext cx="751769" cy="483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15726" y="3482947"/>
            <a:ext cx="751768" cy="483280"/>
          </a:xfrm>
          <a:prstGeom prst="rect">
            <a:avLst/>
          </a:prstGeom>
          <a:ln w="12700">
            <a:miter lim="400000"/>
          </a:ln>
        </p:spPr>
      </p:pic>
      <p:sp>
        <p:nvSpPr>
          <p:cNvPr id="502" name="Artificial Intelligence"/>
          <p:cNvSpPr txBox="1"/>
          <p:nvPr>
            <p:ph type="title"/>
          </p:nvPr>
        </p:nvSpPr>
        <p:spPr>
          <a:xfrm>
            <a:off x="818324" y="277050"/>
            <a:ext cx="10515601" cy="1325564"/>
          </a:xfrm>
          <a:prstGeom prst="rect">
            <a:avLst/>
          </a:prstGeom>
        </p:spPr>
        <p:txBody>
          <a:bodyPr/>
          <a:lstStyle/>
          <a:p>
            <a:pPr/>
            <a:r>
              <a:t>Artificial Intelligence</a:t>
            </a:r>
          </a:p>
        </p:txBody>
      </p:sp>
      <p:sp>
        <p:nvSpPr>
          <p:cNvPr id="5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0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09897" y="3361276"/>
            <a:ext cx="655385" cy="726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0677" y="3398016"/>
            <a:ext cx="628726" cy="65314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11958" y="3334302"/>
            <a:ext cx="655385" cy="780571"/>
          </a:xfrm>
          <a:prstGeom prst="rect">
            <a:avLst/>
          </a:prstGeom>
          <a:ln w="12700">
            <a:miter lim="400000"/>
          </a:ln>
        </p:spPr>
      </p:pic>
      <p:sp>
        <p:nvSpPr>
          <p:cNvPr id="507" name="Brain"/>
          <p:cNvSpPr/>
          <p:nvPr/>
        </p:nvSpPr>
        <p:spPr>
          <a:xfrm>
            <a:off x="4441051" y="3147744"/>
            <a:ext cx="1412779" cy="1083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65" h="21427" fill="norm" stroke="1" extrusionOk="0">
                <a:moveTo>
                  <a:pt x="7654" y="1"/>
                </a:moveTo>
                <a:cubicBezTo>
                  <a:pt x="6294" y="20"/>
                  <a:pt x="4753" y="903"/>
                  <a:pt x="4110" y="2532"/>
                </a:cubicBezTo>
                <a:cubicBezTo>
                  <a:pt x="4110" y="2532"/>
                  <a:pt x="4104" y="2532"/>
                  <a:pt x="4104" y="2532"/>
                </a:cubicBezTo>
                <a:cubicBezTo>
                  <a:pt x="3722" y="3624"/>
                  <a:pt x="3929" y="4445"/>
                  <a:pt x="3945" y="4495"/>
                </a:cubicBezTo>
                <a:cubicBezTo>
                  <a:pt x="3976" y="4602"/>
                  <a:pt x="3935" y="4724"/>
                  <a:pt x="3855" y="4767"/>
                </a:cubicBezTo>
                <a:cubicBezTo>
                  <a:pt x="3839" y="4774"/>
                  <a:pt x="3828" y="4781"/>
                  <a:pt x="3812" y="4781"/>
                </a:cubicBezTo>
                <a:cubicBezTo>
                  <a:pt x="3743" y="4788"/>
                  <a:pt x="3679" y="4730"/>
                  <a:pt x="3653" y="4644"/>
                </a:cubicBezTo>
                <a:cubicBezTo>
                  <a:pt x="3642" y="4595"/>
                  <a:pt x="3430" y="3790"/>
                  <a:pt x="3722" y="2691"/>
                </a:cubicBezTo>
                <a:cubicBezTo>
                  <a:pt x="3754" y="2562"/>
                  <a:pt x="3690" y="2425"/>
                  <a:pt x="3590" y="2425"/>
                </a:cubicBezTo>
                <a:cubicBezTo>
                  <a:pt x="1950" y="2425"/>
                  <a:pt x="273" y="5524"/>
                  <a:pt x="347" y="7372"/>
                </a:cubicBezTo>
                <a:cubicBezTo>
                  <a:pt x="353" y="7515"/>
                  <a:pt x="475" y="7579"/>
                  <a:pt x="555" y="7493"/>
                </a:cubicBezTo>
                <a:cubicBezTo>
                  <a:pt x="778" y="7236"/>
                  <a:pt x="1021" y="7029"/>
                  <a:pt x="1281" y="6886"/>
                </a:cubicBezTo>
                <a:cubicBezTo>
                  <a:pt x="1350" y="6850"/>
                  <a:pt x="1429" y="6879"/>
                  <a:pt x="1472" y="6964"/>
                </a:cubicBezTo>
                <a:cubicBezTo>
                  <a:pt x="1530" y="7078"/>
                  <a:pt x="1487" y="7236"/>
                  <a:pt x="1397" y="7279"/>
                </a:cubicBezTo>
                <a:cubicBezTo>
                  <a:pt x="1036" y="7471"/>
                  <a:pt x="750" y="7772"/>
                  <a:pt x="516" y="8129"/>
                </a:cubicBezTo>
                <a:cubicBezTo>
                  <a:pt x="-529" y="10034"/>
                  <a:pt x="140" y="12853"/>
                  <a:pt x="1392" y="14423"/>
                </a:cubicBezTo>
                <a:cubicBezTo>
                  <a:pt x="1610" y="14680"/>
                  <a:pt x="1833" y="14902"/>
                  <a:pt x="2056" y="15088"/>
                </a:cubicBezTo>
                <a:cubicBezTo>
                  <a:pt x="2156" y="15166"/>
                  <a:pt x="2358" y="15310"/>
                  <a:pt x="2352" y="15324"/>
                </a:cubicBezTo>
                <a:cubicBezTo>
                  <a:pt x="3759" y="16381"/>
                  <a:pt x="5347" y="16295"/>
                  <a:pt x="5973" y="16216"/>
                </a:cubicBezTo>
                <a:cubicBezTo>
                  <a:pt x="6105" y="16202"/>
                  <a:pt x="6238" y="16244"/>
                  <a:pt x="6344" y="16344"/>
                </a:cubicBezTo>
                <a:cubicBezTo>
                  <a:pt x="6567" y="16543"/>
                  <a:pt x="8073" y="17950"/>
                  <a:pt x="10605" y="17872"/>
                </a:cubicBezTo>
                <a:cubicBezTo>
                  <a:pt x="11231" y="17850"/>
                  <a:pt x="12001" y="17751"/>
                  <a:pt x="12824" y="17401"/>
                </a:cubicBezTo>
                <a:cubicBezTo>
                  <a:pt x="13912" y="16937"/>
                  <a:pt x="14755" y="15760"/>
                  <a:pt x="14686" y="14325"/>
                </a:cubicBezTo>
                <a:cubicBezTo>
                  <a:pt x="14506" y="12369"/>
                  <a:pt x="13817" y="11205"/>
                  <a:pt x="12469" y="10377"/>
                </a:cubicBezTo>
                <a:cubicBezTo>
                  <a:pt x="11806" y="9970"/>
                  <a:pt x="11046" y="9898"/>
                  <a:pt x="10467" y="9926"/>
                </a:cubicBezTo>
                <a:cubicBezTo>
                  <a:pt x="10122" y="9948"/>
                  <a:pt x="9815" y="9999"/>
                  <a:pt x="9550" y="10056"/>
                </a:cubicBezTo>
                <a:lnTo>
                  <a:pt x="9512" y="10069"/>
                </a:lnTo>
                <a:cubicBezTo>
                  <a:pt x="8599" y="10283"/>
                  <a:pt x="8137" y="10662"/>
                  <a:pt x="8132" y="10669"/>
                </a:cubicBezTo>
                <a:cubicBezTo>
                  <a:pt x="8111" y="10691"/>
                  <a:pt x="8085" y="10698"/>
                  <a:pt x="8064" y="10698"/>
                </a:cubicBezTo>
                <a:cubicBezTo>
                  <a:pt x="8006" y="10705"/>
                  <a:pt x="7952" y="10669"/>
                  <a:pt x="7920" y="10598"/>
                </a:cubicBezTo>
                <a:cubicBezTo>
                  <a:pt x="7872" y="10498"/>
                  <a:pt x="7899" y="10370"/>
                  <a:pt x="7968" y="10306"/>
                </a:cubicBezTo>
                <a:cubicBezTo>
                  <a:pt x="7989" y="10291"/>
                  <a:pt x="8266" y="10062"/>
                  <a:pt x="8807" y="9848"/>
                </a:cubicBezTo>
                <a:cubicBezTo>
                  <a:pt x="8903" y="9813"/>
                  <a:pt x="8918" y="9641"/>
                  <a:pt x="8839" y="9570"/>
                </a:cubicBezTo>
                <a:cubicBezTo>
                  <a:pt x="8313" y="9098"/>
                  <a:pt x="7617" y="8270"/>
                  <a:pt x="7416" y="7071"/>
                </a:cubicBezTo>
                <a:cubicBezTo>
                  <a:pt x="7394" y="6957"/>
                  <a:pt x="7448" y="6843"/>
                  <a:pt x="7533" y="6821"/>
                </a:cubicBezTo>
                <a:cubicBezTo>
                  <a:pt x="7618" y="6793"/>
                  <a:pt x="7698" y="6865"/>
                  <a:pt x="7719" y="6987"/>
                </a:cubicBezTo>
                <a:cubicBezTo>
                  <a:pt x="7942" y="8321"/>
                  <a:pt x="8912" y="9179"/>
                  <a:pt x="9358" y="9507"/>
                </a:cubicBezTo>
                <a:cubicBezTo>
                  <a:pt x="9469" y="9586"/>
                  <a:pt x="9597" y="9620"/>
                  <a:pt x="9719" y="9592"/>
                </a:cubicBezTo>
                <a:cubicBezTo>
                  <a:pt x="10234" y="9492"/>
                  <a:pt x="11518" y="9334"/>
                  <a:pt x="12595" y="9998"/>
                </a:cubicBezTo>
                <a:cubicBezTo>
                  <a:pt x="12998" y="10240"/>
                  <a:pt x="13345" y="10521"/>
                  <a:pt x="13636" y="10828"/>
                </a:cubicBezTo>
                <a:cubicBezTo>
                  <a:pt x="13743" y="10942"/>
                  <a:pt x="13897" y="10948"/>
                  <a:pt x="14008" y="10841"/>
                </a:cubicBezTo>
                <a:cubicBezTo>
                  <a:pt x="14640" y="10241"/>
                  <a:pt x="15270" y="10013"/>
                  <a:pt x="15902" y="10156"/>
                </a:cubicBezTo>
                <a:cubicBezTo>
                  <a:pt x="16756" y="10356"/>
                  <a:pt x="17361" y="11205"/>
                  <a:pt x="17584" y="11691"/>
                </a:cubicBezTo>
                <a:cubicBezTo>
                  <a:pt x="17626" y="11784"/>
                  <a:pt x="17616" y="11912"/>
                  <a:pt x="17552" y="11983"/>
                </a:cubicBezTo>
                <a:cubicBezTo>
                  <a:pt x="17526" y="12011"/>
                  <a:pt x="17499" y="12025"/>
                  <a:pt x="17468" y="12025"/>
                </a:cubicBezTo>
                <a:cubicBezTo>
                  <a:pt x="17414" y="12032"/>
                  <a:pt x="17357" y="11996"/>
                  <a:pt x="17325" y="11925"/>
                </a:cubicBezTo>
                <a:cubicBezTo>
                  <a:pt x="17144" y="11532"/>
                  <a:pt x="16602" y="10749"/>
                  <a:pt x="15849" y="10578"/>
                </a:cubicBezTo>
                <a:cubicBezTo>
                  <a:pt x="15313" y="10456"/>
                  <a:pt x="14766" y="10648"/>
                  <a:pt x="14214" y="11169"/>
                </a:cubicBezTo>
                <a:cubicBezTo>
                  <a:pt x="14123" y="11254"/>
                  <a:pt x="14108" y="11418"/>
                  <a:pt x="14177" y="11532"/>
                </a:cubicBezTo>
                <a:cubicBezTo>
                  <a:pt x="14389" y="11875"/>
                  <a:pt x="14565" y="12262"/>
                  <a:pt x="14698" y="12683"/>
                </a:cubicBezTo>
                <a:cubicBezTo>
                  <a:pt x="14847" y="13169"/>
                  <a:pt x="14952" y="13695"/>
                  <a:pt x="15005" y="14316"/>
                </a:cubicBezTo>
                <a:cubicBezTo>
                  <a:pt x="16369" y="14966"/>
                  <a:pt x="19967" y="14602"/>
                  <a:pt x="20652" y="11448"/>
                </a:cubicBezTo>
                <a:cubicBezTo>
                  <a:pt x="21071" y="9520"/>
                  <a:pt x="20280" y="7208"/>
                  <a:pt x="19086" y="6630"/>
                </a:cubicBezTo>
                <a:cubicBezTo>
                  <a:pt x="18943" y="6558"/>
                  <a:pt x="18795" y="6680"/>
                  <a:pt x="18758" y="6879"/>
                </a:cubicBezTo>
                <a:cubicBezTo>
                  <a:pt x="18652" y="7472"/>
                  <a:pt x="18444" y="7944"/>
                  <a:pt x="18242" y="8258"/>
                </a:cubicBezTo>
                <a:cubicBezTo>
                  <a:pt x="18189" y="8336"/>
                  <a:pt x="18189" y="8458"/>
                  <a:pt x="18242" y="8543"/>
                </a:cubicBezTo>
                <a:cubicBezTo>
                  <a:pt x="18338" y="8693"/>
                  <a:pt x="18481" y="8971"/>
                  <a:pt x="18635" y="9442"/>
                </a:cubicBezTo>
                <a:cubicBezTo>
                  <a:pt x="18667" y="9542"/>
                  <a:pt x="18640" y="9678"/>
                  <a:pt x="18565" y="9728"/>
                </a:cubicBezTo>
                <a:cubicBezTo>
                  <a:pt x="18544" y="9742"/>
                  <a:pt x="18529" y="9748"/>
                  <a:pt x="18507" y="9748"/>
                </a:cubicBezTo>
                <a:cubicBezTo>
                  <a:pt x="18438" y="9755"/>
                  <a:pt x="18375" y="9700"/>
                  <a:pt x="18348" y="9614"/>
                </a:cubicBezTo>
                <a:cubicBezTo>
                  <a:pt x="18348" y="9607"/>
                  <a:pt x="18226" y="9179"/>
                  <a:pt x="17977" y="8793"/>
                </a:cubicBezTo>
                <a:cubicBezTo>
                  <a:pt x="17653" y="8301"/>
                  <a:pt x="17271" y="8108"/>
                  <a:pt x="16836" y="8222"/>
                </a:cubicBezTo>
                <a:cubicBezTo>
                  <a:pt x="16740" y="8244"/>
                  <a:pt x="16650" y="8150"/>
                  <a:pt x="16650" y="8015"/>
                </a:cubicBezTo>
                <a:cubicBezTo>
                  <a:pt x="16650" y="7908"/>
                  <a:pt x="16708" y="7822"/>
                  <a:pt x="16783" y="7807"/>
                </a:cubicBezTo>
                <a:cubicBezTo>
                  <a:pt x="17244" y="7686"/>
                  <a:pt x="17610" y="7886"/>
                  <a:pt x="17791" y="8022"/>
                </a:cubicBezTo>
                <a:cubicBezTo>
                  <a:pt x="17871" y="8079"/>
                  <a:pt x="17971" y="8057"/>
                  <a:pt x="18030" y="7957"/>
                </a:cubicBezTo>
                <a:cubicBezTo>
                  <a:pt x="18444" y="7300"/>
                  <a:pt x="18980" y="5845"/>
                  <a:pt x="18215" y="4332"/>
                </a:cubicBezTo>
                <a:cubicBezTo>
                  <a:pt x="17738" y="3390"/>
                  <a:pt x="16750" y="2824"/>
                  <a:pt x="15965" y="2789"/>
                </a:cubicBezTo>
                <a:cubicBezTo>
                  <a:pt x="15901" y="2789"/>
                  <a:pt x="15843" y="2790"/>
                  <a:pt x="15779" y="2798"/>
                </a:cubicBezTo>
                <a:cubicBezTo>
                  <a:pt x="15647" y="2812"/>
                  <a:pt x="15403" y="2824"/>
                  <a:pt x="15074" y="2931"/>
                </a:cubicBezTo>
                <a:cubicBezTo>
                  <a:pt x="14560" y="3096"/>
                  <a:pt x="14279" y="3382"/>
                  <a:pt x="14273" y="3382"/>
                </a:cubicBezTo>
                <a:cubicBezTo>
                  <a:pt x="14204" y="3453"/>
                  <a:pt x="14107" y="3433"/>
                  <a:pt x="14054" y="3333"/>
                </a:cubicBezTo>
                <a:cubicBezTo>
                  <a:pt x="14007" y="3240"/>
                  <a:pt x="14019" y="3103"/>
                  <a:pt x="14088" y="3039"/>
                </a:cubicBezTo>
                <a:cubicBezTo>
                  <a:pt x="14114" y="3010"/>
                  <a:pt x="14470" y="2669"/>
                  <a:pt x="15096" y="2483"/>
                </a:cubicBezTo>
                <a:cubicBezTo>
                  <a:pt x="15186" y="2455"/>
                  <a:pt x="15227" y="2304"/>
                  <a:pt x="15169" y="2204"/>
                </a:cubicBezTo>
                <a:cubicBezTo>
                  <a:pt x="14341" y="648"/>
                  <a:pt x="11471" y="-173"/>
                  <a:pt x="10170" y="641"/>
                </a:cubicBezTo>
                <a:cubicBezTo>
                  <a:pt x="10048" y="719"/>
                  <a:pt x="9996" y="919"/>
                  <a:pt x="10059" y="1076"/>
                </a:cubicBezTo>
                <a:cubicBezTo>
                  <a:pt x="10203" y="1461"/>
                  <a:pt x="10265" y="1904"/>
                  <a:pt x="10233" y="2325"/>
                </a:cubicBezTo>
                <a:cubicBezTo>
                  <a:pt x="10228" y="2432"/>
                  <a:pt x="10165" y="2512"/>
                  <a:pt x="10091" y="2519"/>
                </a:cubicBezTo>
                <a:cubicBezTo>
                  <a:pt x="10080" y="2519"/>
                  <a:pt x="10075" y="2519"/>
                  <a:pt x="10064" y="2519"/>
                </a:cubicBezTo>
                <a:cubicBezTo>
                  <a:pt x="9979" y="2505"/>
                  <a:pt x="9916" y="2404"/>
                  <a:pt x="9927" y="2282"/>
                </a:cubicBezTo>
                <a:cubicBezTo>
                  <a:pt x="9937" y="2140"/>
                  <a:pt x="10011" y="1106"/>
                  <a:pt x="9295" y="520"/>
                </a:cubicBezTo>
                <a:cubicBezTo>
                  <a:pt x="8854" y="161"/>
                  <a:pt x="8273" y="-8"/>
                  <a:pt x="7654" y="1"/>
                </a:cubicBezTo>
                <a:close/>
                <a:moveTo>
                  <a:pt x="6930" y="3139"/>
                </a:moveTo>
                <a:cubicBezTo>
                  <a:pt x="7435" y="3144"/>
                  <a:pt x="7913" y="3351"/>
                  <a:pt x="8361" y="3761"/>
                </a:cubicBezTo>
                <a:cubicBezTo>
                  <a:pt x="8886" y="4239"/>
                  <a:pt x="9242" y="4895"/>
                  <a:pt x="9449" y="5352"/>
                </a:cubicBezTo>
                <a:cubicBezTo>
                  <a:pt x="9491" y="5444"/>
                  <a:pt x="9582" y="5480"/>
                  <a:pt x="9656" y="5430"/>
                </a:cubicBezTo>
                <a:cubicBezTo>
                  <a:pt x="10925" y="4509"/>
                  <a:pt x="12288" y="4695"/>
                  <a:pt x="13403" y="5952"/>
                </a:cubicBezTo>
                <a:cubicBezTo>
                  <a:pt x="13456" y="6009"/>
                  <a:pt x="13535" y="6015"/>
                  <a:pt x="13593" y="5958"/>
                </a:cubicBezTo>
                <a:cubicBezTo>
                  <a:pt x="13795" y="5758"/>
                  <a:pt x="14331" y="5353"/>
                  <a:pt x="15154" y="5617"/>
                </a:cubicBezTo>
                <a:cubicBezTo>
                  <a:pt x="15239" y="5631"/>
                  <a:pt x="15291" y="5745"/>
                  <a:pt x="15270" y="5867"/>
                </a:cubicBezTo>
                <a:cubicBezTo>
                  <a:pt x="15249" y="5981"/>
                  <a:pt x="15164" y="6045"/>
                  <a:pt x="15079" y="6016"/>
                </a:cubicBezTo>
                <a:cubicBezTo>
                  <a:pt x="14527" y="5866"/>
                  <a:pt x="14076" y="5967"/>
                  <a:pt x="13736" y="6331"/>
                </a:cubicBezTo>
                <a:cubicBezTo>
                  <a:pt x="13418" y="6673"/>
                  <a:pt x="13217" y="7243"/>
                  <a:pt x="13195" y="7856"/>
                </a:cubicBezTo>
                <a:cubicBezTo>
                  <a:pt x="13190" y="7964"/>
                  <a:pt x="13132" y="8050"/>
                  <a:pt x="13053" y="8057"/>
                </a:cubicBezTo>
                <a:cubicBezTo>
                  <a:pt x="13026" y="8057"/>
                  <a:pt x="13000" y="8057"/>
                  <a:pt x="12973" y="8028"/>
                </a:cubicBezTo>
                <a:cubicBezTo>
                  <a:pt x="12915" y="7985"/>
                  <a:pt x="12882" y="7900"/>
                  <a:pt x="12887" y="7814"/>
                </a:cubicBezTo>
                <a:cubicBezTo>
                  <a:pt x="12903" y="7336"/>
                  <a:pt x="13015" y="6880"/>
                  <a:pt x="13195" y="6509"/>
                </a:cubicBezTo>
                <a:cubicBezTo>
                  <a:pt x="13243" y="6416"/>
                  <a:pt x="13228" y="6295"/>
                  <a:pt x="13164" y="6224"/>
                </a:cubicBezTo>
                <a:cubicBezTo>
                  <a:pt x="11630" y="4532"/>
                  <a:pt x="10133" y="5487"/>
                  <a:pt x="9543" y="5994"/>
                </a:cubicBezTo>
                <a:cubicBezTo>
                  <a:pt x="9464" y="6058"/>
                  <a:pt x="9364" y="6023"/>
                  <a:pt x="9321" y="5909"/>
                </a:cubicBezTo>
                <a:cubicBezTo>
                  <a:pt x="9194" y="5559"/>
                  <a:pt x="8827" y="4688"/>
                  <a:pt x="8185" y="4102"/>
                </a:cubicBezTo>
                <a:cubicBezTo>
                  <a:pt x="7548" y="3524"/>
                  <a:pt x="6843" y="3403"/>
                  <a:pt x="6084" y="3746"/>
                </a:cubicBezTo>
                <a:cubicBezTo>
                  <a:pt x="5999" y="3781"/>
                  <a:pt x="5909" y="3717"/>
                  <a:pt x="5888" y="3603"/>
                </a:cubicBezTo>
                <a:cubicBezTo>
                  <a:pt x="5867" y="3496"/>
                  <a:pt x="5915" y="3375"/>
                  <a:pt x="5994" y="3346"/>
                </a:cubicBezTo>
                <a:cubicBezTo>
                  <a:pt x="6315" y="3204"/>
                  <a:pt x="6627" y="3136"/>
                  <a:pt x="6930" y="3139"/>
                </a:cubicBezTo>
                <a:close/>
                <a:moveTo>
                  <a:pt x="4412" y="7120"/>
                </a:moveTo>
                <a:cubicBezTo>
                  <a:pt x="4454" y="7118"/>
                  <a:pt x="4496" y="7136"/>
                  <a:pt x="4528" y="7178"/>
                </a:cubicBezTo>
                <a:cubicBezTo>
                  <a:pt x="5112" y="7964"/>
                  <a:pt x="5357" y="9491"/>
                  <a:pt x="4678" y="11169"/>
                </a:cubicBezTo>
                <a:cubicBezTo>
                  <a:pt x="4630" y="11290"/>
                  <a:pt x="4688" y="11440"/>
                  <a:pt x="4789" y="11448"/>
                </a:cubicBezTo>
                <a:cubicBezTo>
                  <a:pt x="5622" y="11512"/>
                  <a:pt x="7236" y="11876"/>
                  <a:pt x="8250" y="13725"/>
                </a:cubicBezTo>
                <a:cubicBezTo>
                  <a:pt x="8287" y="13789"/>
                  <a:pt x="8351" y="13816"/>
                  <a:pt x="8409" y="13781"/>
                </a:cubicBezTo>
                <a:cubicBezTo>
                  <a:pt x="9009" y="13474"/>
                  <a:pt x="9645" y="13354"/>
                  <a:pt x="10245" y="13439"/>
                </a:cubicBezTo>
                <a:cubicBezTo>
                  <a:pt x="10314" y="13447"/>
                  <a:pt x="10373" y="13374"/>
                  <a:pt x="10373" y="13281"/>
                </a:cubicBezTo>
                <a:cubicBezTo>
                  <a:pt x="10373" y="12831"/>
                  <a:pt x="10547" y="12183"/>
                  <a:pt x="11237" y="11833"/>
                </a:cubicBezTo>
                <a:cubicBezTo>
                  <a:pt x="11322" y="11791"/>
                  <a:pt x="11413" y="11855"/>
                  <a:pt x="11439" y="11970"/>
                </a:cubicBezTo>
                <a:cubicBezTo>
                  <a:pt x="11466" y="12077"/>
                  <a:pt x="11417" y="12190"/>
                  <a:pt x="11338" y="12233"/>
                </a:cubicBezTo>
                <a:cubicBezTo>
                  <a:pt x="10547" y="12640"/>
                  <a:pt x="10691" y="13418"/>
                  <a:pt x="10696" y="13446"/>
                </a:cubicBezTo>
                <a:cubicBezTo>
                  <a:pt x="10707" y="13510"/>
                  <a:pt x="10743" y="13552"/>
                  <a:pt x="10786" y="13567"/>
                </a:cubicBezTo>
                <a:cubicBezTo>
                  <a:pt x="11391" y="13788"/>
                  <a:pt x="11889" y="14216"/>
                  <a:pt x="12170" y="14780"/>
                </a:cubicBezTo>
                <a:cubicBezTo>
                  <a:pt x="12218" y="14873"/>
                  <a:pt x="12208" y="15010"/>
                  <a:pt x="12144" y="15074"/>
                </a:cubicBezTo>
                <a:cubicBezTo>
                  <a:pt x="12117" y="15103"/>
                  <a:pt x="12091" y="15117"/>
                  <a:pt x="12059" y="15117"/>
                </a:cubicBezTo>
                <a:cubicBezTo>
                  <a:pt x="12006" y="15124"/>
                  <a:pt x="11954" y="15087"/>
                  <a:pt x="11917" y="15023"/>
                </a:cubicBezTo>
                <a:cubicBezTo>
                  <a:pt x="11386" y="13945"/>
                  <a:pt x="9852" y="13361"/>
                  <a:pt x="8308" y="14289"/>
                </a:cubicBezTo>
                <a:cubicBezTo>
                  <a:pt x="8239" y="14332"/>
                  <a:pt x="8160" y="14295"/>
                  <a:pt x="8117" y="14209"/>
                </a:cubicBezTo>
                <a:cubicBezTo>
                  <a:pt x="6870" y="11625"/>
                  <a:pt x="4296" y="11862"/>
                  <a:pt x="4270" y="11862"/>
                </a:cubicBezTo>
                <a:lnTo>
                  <a:pt x="3961" y="11847"/>
                </a:lnTo>
                <a:cubicBezTo>
                  <a:pt x="3924" y="11818"/>
                  <a:pt x="3892" y="11768"/>
                  <a:pt x="3881" y="11711"/>
                </a:cubicBezTo>
                <a:cubicBezTo>
                  <a:pt x="3759" y="11011"/>
                  <a:pt x="3176" y="10055"/>
                  <a:pt x="2332" y="9641"/>
                </a:cubicBezTo>
                <a:cubicBezTo>
                  <a:pt x="2264" y="9605"/>
                  <a:pt x="2209" y="9514"/>
                  <a:pt x="2220" y="9407"/>
                </a:cubicBezTo>
                <a:cubicBezTo>
                  <a:pt x="2236" y="9271"/>
                  <a:pt x="2337" y="9192"/>
                  <a:pt x="2427" y="9235"/>
                </a:cubicBezTo>
                <a:cubicBezTo>
                  <a:pt x="2788" y="9406"/>
                  <a:pt x="3170" y="9735"/>
                  <a:pt x="3483" y="10120"/>
                </a:cubicBezTo>
                <a:cubicBezTo>
                  <a:pt x="3680" y="10363"/>
                  <a:pt x="3913" y="10720"/>
                  <a:pt x="4067" y="11162"/>
                </a:cubicBezTo>
                <a:cubicBezTo>
                  <a:pt x="4115" y="11291"/>
                  <a:pt x="4248" y="11306"/>
                  <a:pt x="4306" y="11184"/>
                </a:cubicBezTo>
                <a:cubicBezTo>
                  <a:pt x="5022" y="9614"/>
                  <a:pt x="4831" y="8186"/>
                  <a:pt x="4311" y="7486"/>
                </a:cubicBezTo>
                <a:cubicBezTo>
                  <a:pt x="4253" y="7408"/>
                  <a:pt x="4243" y="7273"/>
                  <a:pt x="4301" y="7194"/>
                </a:cubicBezTo>
                <a:cubicBezTo>
                  <a:pt x="4330" y="7148"/>
                  <a:pt x="4370" y="7123"/>
                  <a:pt x="4412" y="7120"/>
                </a:cubicBezTo>
                <a:close/>
                <a:moveTo>
                  <a:pt x="2258" y="15717"/>
                </a:moveTo>
                <a:cubicBezTo>
                  <a:pt x="1971" y="17680"/>
                  <a:pt x="4031" y="19435"/>
                  <a:pt x="5702" y="18764"/>
                </a:cubicBezTo>
                <a:cubicBezTo>
                  <a:pt x="5612" y="19699"/>
                  <a:pt x="5001" y="21083"/>
                  <a:pt x="5001" y="21083"/>
                </a:cubicBezTo>
                <a:lnTo>
                  <a:pt x="6238" y="21427"/>
                </a:lnTo>
                <a:lnTo>
                  <a:pt x="8727" y="18063"/>
                </a:lnTo>
                <a:cubicBezTo>
                  <a:pt x="7390" y="17742"/>
                  <a:pt x="6699" y="17172"/>
                  <a:pt x="6333" y="16843"/>
                </a:cubicBezTo>
                <a:cubicBezTo>
                  <a:pt x="6163" y="16686"/>
                  <a:pt x="5962" y="16614"/>
                  <a:pt x="5761" y="16636"/>
                </a:cubicBezTo>
                <a:cubicBezTo>
                  <a:pt x="5442" y="16672"/>
                  <a:pt x="4954" y="16693"/>
                  <a:pt x="4381" y="16593"/>
                </a:cubicBezTo>
                <a:cubicBezTo>
                  <a:pt x="3786" y="16494"/>
                  <a:pt x="3027" y="16259"/>
                  <a:pt x="2258" y="15717"/>
                </a:cubicBezTo>
                <a:close/>
              </a:path>
            </a:pathLst>
          </a:custGeom>
          <a:solidFill>
            <a:srgbClr val="76D6FF"/>
          </a:solidFill>
          <a:ln w="12700">
            <a:solidFill>
              <a:srgbClr val="FFFFFF"/>
            </a:solidFill>
            <a:custDash>
              <a:ds d="600000" sp="600000"/>
            </a:custDash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513" name="Group"/>
          <p:cNvGrpSpPr/>
          <p:nvPr/>
        </p:nvGrpSpPr>
        <p:grpSpPr>
          <a:xfrm>
            <a:off x="4732585" y="3379599"/>
            <a:ext cx="837795" cy="439918"/>
            <a:chOff x="50799" y="50799"/>
            <a:chExt cx="837794" cy="439917"/>
          </a:xfrm>
        </p:grpSpPr>
        <p:sp>
          <p:nvSpPr>
            <p:cNvPr id="508" name="Line"/>
            <p:cNvSpPr/>
            <p:nvPr/>
          </p:nvSpPr>
          <p:spPr>
            <a:xfrm>
              <a:off x="50799" y="66039"/>
              <a:ext cx="434053" cy="1"/>
            </a:xfrm>
            <a:prstGeom prst="line">
              <a:avLst/>
            </a:prstGeom>
            <a:noFill/>
            <a:ln w="25400" cap="flat">
              <a:solidFill>
                <a:srgbClr val="212121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09" name="Line"/>
            <p:cNvSpPr/>
            <p:nvPr/>
          </p:nvSpPr>
          <p:spPr>
            <a:xfrm>
              <a:off x="454542" y="272277"/>
              <a:ext cx="434052" cy="1"/>
            </a:xfrm>
            <a:prstGeom prst="line">
              <a:avLst/>
            </a:prstGeom>
            <a:noFill/>
            <a:ln w="25400" cap="flat">
              <a:solidFill>
                <a:srgbClr val="212121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0" name="Line"/>
            <p:cNvSpPr/>
            <p:nvPr/>
          </p:nvSpPr>
          <p:spPr>
            <a:xfrm>
              <a:off x="55198" y="480146"/>
              <a:ext cx="434053" cy="1"/>
            </a:xfrm>
            <a:prstGeom prst="line">
              <a:avLst/>
            </a:prstGeom>
            <a:noFill/>
            <a:ln w="25400" cap="flat">
              <a:solidFill>
                <a:srgbClr val="212121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1" name="Line"/>
            <p:cNvSpPr/>
            <p:nvPr/>
          </p:nvSpPr>
          <p:spPr>
            <a:xfrm flipV="1">
              <a:off x="473584" y="257037"/>
              <a:ext cx="1" cy="233681"/>
            </a:xfrm>
            <a:prstGeom prst="line">
              <a:avLst/>
            </a:prstGeom>
            <a:noFill/>
            <a:ln w="25400" cap="flat">
              <a:solidFill>
                <a:srgbClr val="212121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2" name="Line"/>
            <p:cNvSpPr/>
            <p:nvPr/>
          </p:nvSpPr>
          <p:spPr>
            <a:xfrm flipV="1">
              <a:off x="473584" y="50799"/>
              <a:ext cx="1" cy="233682"/>
            </a:xfrm>
            <a:prstGeom prst="line">
              <a:avLst/>
            </a:prstGeom>
            <a:noFill/>
            <a:ln w="25400" cap="flat">
              <a:solidFill>
                <a:srgbClr val="212121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14" name="What’s the difference between automation and AI?"/>
          <p:cNvSpPr txBox="1"/>
          <p:nvPr/>
        </p:nvSpPr>
        <p:spPr>
          <a:xfrm>
            <a:off x="1577666" y="2019194"/>
            <a:ext cx="9036668" cy="5749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What’s the difference between automation and AI?</a:t>
            </a:r>
          </a:p>
        </p:txBody>
      </p:sp>
      <p:sp>
        <p:nvSpPr>
          <p:cNvPr id="515" name="In AI, the analytic model is learned rather than designed, which means it’s only as good as its training."/>
          <p:cNvSpPr txBox="1"/>
          <p:nvPr/>
        </p:nvSpPr>
        <p:spPr>
          <a:xfrm>
            <a:off x="1511206" y="4667979"/>
            <a:ext cx="9169587" cy="994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000">
                <a:solidFill>
                  <a:srgbClr val="FFD47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In AI, the analytic model is learned rather than designed, which means it’s only as good as its training.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4" grpId="1"/>
      <p:bldP build="whole" bldLvl="1" animBg="1" rev="0" advAuto="0" spid="515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Training AI — it’s all about the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Training AI — it’s all about the data</a:t>
            </a:r>
          </a:p>
        </p:txBody>
      </p:sp>
      <p:sp>
        <p:nvSpPr>
          <p:cNvPr id="5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19" name="A risk measurement AI is supposed to estimate the likelihood and magnitude of loss from the scenario data it’s presented with."/>
          <p:cNvSpPr txBox="1"/>
          <p:nvPr/>
        </p:nvSpPr>
        <p:spPr>
          <a:xfrm>
            <a:off x="1785496" y="2046310"/>
            <a:ext cx="8621008" cy="8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FD47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A risk measurement AI is supposed to estimate the likelihood and magnitude of loss from the scenario data it’s presented with.</a:t>
            </a:r>
          </a:p>
        </p:txBody>
      </p:sp>
      <p:grpSp>
        <p:nvGrpSpPr>
          <p:cNvPr id="534" name="Group"/>
          <p:cNvGrpSpPr/>
          <p:nvPr/>
        </p:nvGrpSpPr>
        <p:grpSpPr>
          <a:xfrm>
            <a:off x="2919783" y="3221132"/>
            <a:ext cx="6337621" cy="1351020"/>
            <a:chOff x="0" y="0"/>
            <a:chExt cx="6337620" cy="1351018"/>
          </a:xfrm>
        </p:grpSpPr>
        <p:sp>
          <p:nvSpPr>
            <p:cNvPr id="520" name="Arrow"/>
            <p:cNvSpPr/>
            <p:nvPr/>
          </p:nvSpPr>
          <p:spPr>
            <a:xfrm>
              <a:off x="0" y="343320"/>
              <a:ext cx="3250262" cy="467046"/>
            </a:xfrm>
            <a:prstGeom prst="rightArrow">
              <a:avLst>
                <a:gd name="adj1" fmla="val 37099"/>
                <a:gd name="adj2" fmla="val 74008"/>
              </a:avLst>
            </a:prstGeom>
            <a:solidFill>
              <a:schemeClr val="accent4">
                <a:lumOff val="24901"/>
              </a:schemeClr>
            </a:solidFill>
            <a:ln w="12700" cap="flat">
              <a:solidFill>
                <a:srgbClr val="DDDDD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1" name="Arrow"/>
            <p:cNvSpPr/>
            <p:nvPr/>
          </p:nvSpPr>
          <p:spPr>
            <a:xfrm>
              <a:off x="4668050" y="343320"/>
              <a:ext cx="1641291" cy="467046"/>
            </a:xfrm>
            <a:prstGeom prst="rightArrow">
              <a:avLst>
                <a:gd name="adj1" fmla="val 37099"/>
                <a:gd name="adj2" fmla="val 74008"/>
              </a:avLst>
            </a:prstGeom>
            <a:solidFill>
              <a:schemeClr val="accent4">
                <a:lumOff val="24901"/>
              </a:schemeClr>
            </a:solidFill>
            <a:ln w="12700" cap="flat">
              <a:solidFill>
                <a:srgbClr val="DDDDD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522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941520" y="335203"/>
              <a:ext cx="751768" cy="4832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3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43159" y="213532"/>
              <a:ext cx="655386" cy="7266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4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3939" y="250271"/>
              <a:ext cx="628727" cy="6531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5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45220" y="186557"/>
              <a:ext cx="655385" cy="7805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26" name="Brain"/>
            <p:cNvSpPr/>
            <p:nvPr/>
          </p:nvSpPr>
          <p:spPr>
            <a:xfrm>
              <a:off x="3274313" y="0"/>
              <a:ext cx="1412779" cy="108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427" fill="norm" stroke="1" extrusionOk="0">
                  <a:moveTo>
                    <a:pt x="7654" y="1"/>
                  </a:moveTo>
                  <a:cubicBezTo>
                    <a:pt x="6294" y="20"/>
                    <a:pt x="4753" y="903"/>
                    <a:pt x="4110" y="2532"/>
                  </a:cubicBezTo>
                  <a:cubicBezTo>
                    <a:pt x="4110" y="2532"/>
                    <a:pt x="4104" y="2532"/>
                    <a:pt x="4104" y="2532"/>
                  </a:cubicBezTo>
                  <a:cubicBezTo>
                    <a:pt x="3722" y="3624"/>
                    <a:pt x="3929" y="4445"/>
                    <a:pt x="3945" y="4495"/>
                  </a:cubicBezTo>
                  <a:cubicBezTo>
                    <a:pt x="3976" y="4602"/>
                    <a:pt x="3935" y="4724"/>
                    <a:pt x="3855" y="4767"/>
                  </a:cubicBezTo>
                  <a:cubicBezTo>
                    <a:pt x="3839" y="4774"/>
                    <a:pt x="3828" y="4781"/>
                    <a:pt x="3812" y="4781"/>
                  </a:cubicBezTo>
                  <a:cubicBezTo>
                    <a:pt x="3743" y="4788"/>
                    <a:pt x="3679" y="4730"/>
                    <a:pt x="3653" y="4644"/>
                  </a:cubicBezTo>
                  <a:cubicBezTo>
                    <a:pt x="3642" y="4595"/>
                    <a:pt x="3430" y="3790"/>
                    <a:pt x="3722" y="2691"/>
                  </a:cubicBezTo>
                  <a:cubicBezTo>
                    <a:pt x="3754" y="2562"/>
                    <a:pt x="3690" y="2425"/>
                    <a:pt x="3590" y="2425"/>
                  </a:cubicBezTo>
                  <a:cubicBezTo>
                    <a:pt x="1950" y="2425"/>
                    <a:pt x="273" y="5524"/>
                    <a:pt x="347" y="7372"/>
                  </a:cubicBezTo>
                  <a:cubicBezTo>
                    <a:pt x="353" y="7515"/>
                    <a:pt x="475" y="7579"/>
                    <a:pt x="555" y="7493"/>
                  </a:cubicBezTo>
                  <a:cubicBezTo>
                    <a:pt x="778" y="7236"/>
                    <a:pt x="1021" y="7029"/>
                    <a:pt x="1281" y="6886"/>
                  </a:cubicBezTo>
                  <a:cubicBezTo>
                    <a:pt x="1350" y="6850"/>
                    <a:pt x="1429" y="6879"/>
                    <a:pt x="1472" y="6964"/>
                  </a:cubicBezTo>
                  <a:cubicBezTo>
                    <a:pt x="1530" y="7078"/>
                    <a:pt x="1487" y="7236"/>
                    <a:pt x="1397" y="7279"/>
                  </a:cubicBezTo>
                  <a:cubicBezTo>
                    <a:pt x="1036" y="7471"/>
                    <a:pt x="750" y="7772"/>
                    <a:pt x="516" y="8129"/>
                  </a:cubicBezTo>
                  <a:cubicBezTo>
                    <a:pt x="-529" y="10034"/>
                    <a:pt x="140" y="12853"/>
                    <a:pt x="1392" y="14423"/>
                  </a:cubicBezTo>
                  <a:cubicBezTo>
                    <a:pt x="1610" y="14680"/>
                    <a:pt x="1833" y="14902"/>
                    <a:pt x="2056" y="15088"/>
                  </a:cubicBezTo>
                  <a:cubicBezTo>
                    <a:pt x="2156" y="15166"/>
                    <a:pt x="2358" y="15310"/>
                    <a:pt x="2352" y="15324"/>
                  </a:cubicBezTo>
                  <a:cubicBezTo>
                    <a:pt x="3759" y="16381"/>
                    <a:pt x="5347" y="16295"/>
                    <a:pt x="5973" y="16216"/>
                  </a:cubicBezTo>
                  <a:cubicBezTo>
                    <a:pt x="6105" y="16202"/>
                    <a:pt x="6238" y="16244"/>
                    <a:pt x="6344" y="16344"/>
                  </a:cubicBezTo>
                  <a:cubicBezTo>
                    <a:pt x="6567" y="16543"/>
                    <a:pt x="8073" y="17950"/>
                    <a:pt x="10605" y="17872"/>
                  </a:cubicBezTo>
                  <a:cubicBezTo>
                    <a:pt x="11231" y="17850"/>
                    <a:pt x="12001" y="17751"/>
                    <a:pt x="12824" y="17401"/>
                  </a:cubicBezTo>
                  <a:cubicBezTo>
                    <a:pt x="13912" y="16937"/>
                    <a:pt x="14755" y="15760"/>
                    <a:pt x="14686" y="14325"/>
                  </a:cubicBezTo>
                  <a:cubicBezTo>
                    <a:pt x="14506" y="12369"/>
                    <a:pt x="13817" y="11205"/>
                    <a:pt x="12469" y="10377"/>
                  </a:cubicBezTo>
                  <a:cubicBezTo>
                    <a:pt x="11806" y="9970"/>
                    <a:pt x="11046" y="9898"/>
                    <a:pt x="10467" y="9926"/>
                  </a:cubicBezTo>
                  <a:cubicBezTo>
                    <a:pt x="10122" y="9948"/>
                    <a:pt x="9815" y="9999"/>
                    <a:pt x="9550" y="10056"/>
                  </a:cubicBezTo>
                  <a:lnTo>
                    <a:pt x="9512" y="10069"/>
                  </a:lnTo>
                  <a:cubicBezTo>
                    <a:pt x="8599" y="10283"/>
                    <a:pt x="8137" y="10662"/>
                    <a:pt x="8132" y="10669"/>
                  </a:cubicBezTo>
                  <a:cubicBezTo>
                    <a:pt x="8111" y="10691"/>
                    <a:pt x="8085" y="10698"/>
                    <a:pt x="8064" y="10698"/>
                  </a:cubicBezTo>
                  <a:cubicBezTo>
                    <a:pt x="8006" y="10705"/>
                    <a:pt x="7952" y="10669"/>
                    <a:pt x="7920" y="10598"/>
                  </a:cubicBezTo>
                  <a:cubicBezTo>
                    <a:pt x="7872" y="10498"/>
                    <a:pt x="7899" y="10370"/>
                    <a:pt x="7968" y="10306"/>
                  </a:cubicBezTo>
                  <a:cubicBezTo>
                    <a:pt x="7989" y="10291"/>
                    <a:pt x="8266" y="10062"/>
                    <a:pt x="8807" y="9848"/>
                  </a:cubicBezTo>
                  <a:cubicBezTo>
                    <a:pt x="8903" y="9813"/>
                    <a:pt x="8918" y="9641"/>
                    <a:pt x="8839" y="9570"/>
                  </a:cubicBezTo>
                  <a:cubicBezTo>
                    <a:pt x="8313" y="9098"/>
                    <a:pt x="7617" y="8270"/>
                    <a:pt x="7416" y="7071"/>
                  </a:cubicBezTo>
                  <a:cubicBezTo>
                    <a:pt x="7394" y="6957"/>
                    <a:pt x="7448" y="6843"/>
                    <a:pt x="7533" y="6821"/>
                  </a:cubicBezTo>
                  <a:cubicBezTo>
                    <a:pt x="7618" y="6793"/>
                    <a:pt x="7698" y="6865"/>
                    <a:pt x="7719" y="6987"/>
                  </a:cubicBezTo>
                  <a:cubicBezTo>
                    <a:pt x="7942" y="8321"/>
                    <a:pt x="8912" y="9179"/>
                    <a:pt x="9358" y="9507"/>
                  </a:cubicBezTo>
                  <a:cubicBezTo>
                    <a:pt x="9469" y="9586"/>
                    <a:pt x="9597" y="9620"/>
                    <a:pt x="9719" y="9592"/>
                  </a:cubicBezTo>
                  <a:cubicBezTo>
                    <a:pt x="10234" y="9492"/>
                    <a:pt x="11518" y="9334"/>
                    <a:pt x="12595" y="9998"/>
                  </a:cubicBezTo>
                  <a:cubicBezTo>
                    <a:pt x="12998" y="10240"/>
                    <a:pt x="13345" y="10521"/>
                    <a:pt x="13636" y="10828"/>
                  </a:cubicBezTo>
                  <a:cubicBezTo>
                    <a:pt x="13743" y="10942"/>
                    <a:pt x="13897" y="10948"/>
                    <a:pt x="14008" y="10841"/>
                  </a:cubicBezTo>
                  <a:cubicBezTo>
                    <a:pt x="14640" y="10241"/>
                    <a:pt x="15270" y="10013"/>
                    <a:pt x="15902" y="10156"/>
                  </a:cubicBezTo>
                  <a:cubicBezTo>
                    <a:pt x="16756" y="10356"/>
                    <a:pt x="17361" y="11205"/>
                    <a:pt x="17584" y="11691"/>
                  </a:cubicBezTo>
                  <a:cubicBezTo>
                    <a:pt x="17626" y="11784"/>
                    <a:pt x="17616" y="11912"/>
                    <a:pt x="17552" y="11983"/>
                  </a:cubicBezTo>
                  <a:cubicBezTo>
                    <a:pt x="17526" y="12011"/>
                    <a:pt x="17499" y="12025"/>
                    <a:pt x="17468" y="12025"/>
                  </a:cubicBezTo>
                  <a:cubicBezTo>
                    <a:pt x="17414" y="12032"/>
                    <a:pt x="17357" y="11996"/>
                    <a:pt x="17325" y="11925"/>
                  </a:cubicBezTo>
                  <a:cubicBezTo>
                    <a:pt x="17144" y="11532"/>
                    <a:pt x="16602" y="10749"/>
                    <a:pt x="15849" y="10578"/>
                  </a:cubicBezTo>
                  <a:cubicBezTo>
                    <a:pt x="15313" y="10456"/>
                    <a:pt x="14766" y="10648"/>
                    <a:pt x="14214" y="11169"/>
                  </a:cubicBezTo>
                  <a:cubicBezTo>
                    <a:pt x="14123" y="11254"/>
                    <a:pt x="14108" y="11418"/>
                    <a:pt x="14177" y="11532"/>
                  </a:cubicBezTo>
                  <a:cubicBezTo>
                    <a:pt x="14389" y="11875"/>
                    <a:pt x="14565" y="12262"/>
                    <a:pt x="14698" y="12683"/>
                  </a:cubicBezTo>
                  <a:cubicBezTo>
                    <a:pt x="14847" y="13169"/>
                    <a:pt x="14952" y="13695"/>
                    <a:pt x="15005" y="14316"/>
                  </a:cubicBezTo>
                  <a:cubicBezTo>
                    <a:pt x="16369" y="14966"/>
                    <a:pt x="19967" y="14602"/>
                    <a:pt x="20652" y="11448"/>
                  </a:cubicBezTo>
                  <a:cubicBezTo>
                    <a:pt x="21071" y="9520"/>
                    <a:pt x="20280" y="7208"/>
                    <a:pt x="19086" y="6630"/>
                  </a:cubicBezTo>
                  <a:cubicBezTo>
                    <a:pt x="18943" y="6558"/>
                    <a:pt x="18795" y="6680"/>
                    <a:pt x="18758" y="6879"/>
                  </a:cubicBezTo>
                  <a:cubicBezTo>
                    <a:pt x="18652" y="7472"/>
                    <a:pt x="18444" y="7944"/>
                    <a:pt x="18242" y="8258"/>
                  </a:cubicBezTo>
                  <a:cubicBezTo>
                    <a:pt x="18189" y="8336"/>
                    <a:pt x="18189" y="8458"/>
                    <a:pt x="18242" y="8543"/>
                  </a:cubicBezTo>
                  <a:cubicBezTo>
                    <a:pt x="18338" y="8693"/>
                    <a:pt x="18481" y="8971"/>
                    <a:pt x="18635" y="9442"/>
                  </a:cubicBezTo>
                  <a:cubicBezTo>
                    <a:pt x="18667" y="9542"/>
                    <a:pt x="18640" y="9678"/>
                    <a:pt x="18565" y="9728"/>
                  </a:cubicBezTo>
                  <a:cubicBezTo>
                    <a:pt x="18544" y="9742"/>
                    <a:pt x="18529" y="9748"/>
                    <a:pt x="18507" y="9748"/>
                  </a:cubicBezTo>
                  <a:cubicBezTo>
                    <a:pt x="18438" y="9755"/>
                    <a:pt x="18375" y="9700"/>
                    <a:pt x="18348" y="9614"/>
                  </a:cubicBezTo>
                  <a:cubicBezTo>
                    <a:pt x="18348" y="9607"/>
                    <a:pt x="18226" y="9179"/>
                    <a:pt x="17977" y="8793"/>
                  </a:cubicBezTo>
                  <a:cubicBezTo>
                    <a:pt x="17653" y="8301"/>
                    <a:pt x="17271" y="8108"/>
                    <a:pt x="16836" y="8222"/>
                  </a:cubicBezTo>
                  <a:cubicBezTo>
                    <a:pt x="16740" y="8244"/>
                    <a:pt x="16650" y="8150"/>
                    <a:pt x="16650" y="8015"/>
                  </a:cubicBezTo>
                  <a:cubicBezTo>
                    <a:pt x="16650" y="7908"/>
                    <a:pt x="16708" y="7822"/>
                    <a:pt x="16783" y="7807"/>
                  </a:cubicBezTo>
                  <a:cubicBezTo>
                    <a:pt x="17244" y="7686"/>
                    <a:pt x="17610" y="7886"/>
                    <a:pt x="17791" y="8022"/>
                  </a:cubicBezTo>
                  <a:cubicBezTo>
                    <a:pt x="17871" y="8079"/>
                    <a:pt x="17971" y="8057"/>
                    <a:pt x="18030" y="7957"/>
                  </a:cubicBezTo>
                  <a:cubicBezTo>
                    <a:pt x="18444" y="7300"/>
                    <a:pt x="18980" y="5845"/>
                    <a:pt x="18215" y="4332"/>
                  </a:cubicBezTo>
                  <a:cubicBezTo>
                    <a:pt x="17738" y="3390"/>
                    <a:pt x="16750" y="2824"/>
                    <a:pt x="15965" y="2789"/>
                  </a:cubicBezTo>
                  <a:cubicBezTo>
                    <a:pt x="15901" y="2789"/>
                    <a:pt x="15843" y="2790"/>
                    <a:pt x="15779" y="2798"/>
                  </a:cubicBezTo>
                  <a:cubicBezTo>
                    <a:pt x="15647" y="2812"/>
                    <a:pt x="15403" y="2824"/>
                    <a:pt x="15074" y="2931"/>
                  </a:cubicBezTo>
                  <a:cubicBezTo>
                    <a:pt x="14560" y="3096"/>
                    <a:pt x="14279" y="3382"/>
                    <a:pt x="14273" y="3382"/>
                  </a:cubicBezTo>
                  <a:cubicBezTo>
                    <a:pt x="14204" y="3453"/>
                    <a:pt x="14107" y="3433"/>
                    <a:pt x="14054" y="3333"/>
                  </a:cubicBezTo>
                  <a:cubicBezTo>
                    <a:pt x="14007" y="3240"/>
                    <a:pt x="14019" y="3103"/>
                    <a:pt x="14088" y="3039"/>
                  </a:cubicBezTo>
                  <a:cubicBezTo>
                    <a:pt x="14114" y="3010"/>
                    <a:pt x="14470" y="2669"/>
                    <a:pt x="15096" y="2483"/>
                  </a:cubicBezTo>
                  <a:cubicBezTo>
                    <a:pt x="15186" y="2455"/>
                    <a:pt x="15227" y="2304"/>
                    <a:pt x="15169" y="2204"/>
                  </a:cubicBezTo>
                  <a:cubicBezTo>
                    <a:pt x="14341" y="648"/>
                    <a:pt x="11471" y="-173"/>
                    <a:pt x="10170" y="641"/>
                  </a:cubicBezTo>
                  <a:cubicBezTo>
                    <a:pt x="10048" y="719"/>
                    <a:pt x="9996" y="919"/>
                    <a:pt x="10059" y="1076"/>
                  </a:cubicBezTo>
                  <a:cubicBezTo>
                    <a:pt x="10203" y="1461"/>
                    <a:pt x="10265" y="1904"/>
                    <a:pt x="10233" y="2325"/>
                  </a:cubicBezTo>
                  <a:cubicBezTo>
                    <a:pt x="10228" y="2432"/>
                    <a:pt x="10165" y="2512"/>
                    <a:pt x="10091" y="2519"/>
                  </a:cubicBezTo>
                  <a:cubicBezTo>
                    <a:pt x="10080" y="2519"/>
                    <a:pt x="10075" y="2519"/>
                    <a:pt x="10064" y="2519"/>
                  </a:cubicBezTo>
                  <a:cubicBezTo>
                    <a:pt x="9979" y="2505"/>
                    <a:pt x="9916" y="2404"/>
                    <a:pt x="9927" y="2282"/>
                  </a:cubicBezTo>
                  <a:cubicBezTo>
                    <a:pt x="9937" y="2140"/>
                    <a:pt x="10011" y="1106"/>
                    <a:pt x="9295" y="520"/>
                  </a:cubicBezTo>
                  <a:cubicBezTo>
                    <a:pt x="8854" y="161"/>
                    <a:pt x="8273" y="-8"/>
                    <a:pt x="7654" y="1"/>
                  </a:cubicBezTo>
                  <a:close/>
                  <a:moveTo>
                    <a:pt x="6930" y="3139"/>
                  </a:moveTo>
                  <a:cubicBezTo>
                    <a:pt x="7435" y="3144"/>
                    <a:pt x="7913" y="3351"/>
                    <a:pt x="8361" y="3761"/>
                  </a:cubicBezTo>
                  <a:cubicBezTo>
                    <a:pt x="8886" y="4239"/>
                    <a:pt x="9242" y="4895"/>
                    <a:pt x="9449" y="5352"/>
                  </a:cubicBezTo>
                  <a:cubicBezTo>
                    <a:pt x="9491" y="5444"/>
                    <a:pt x="9582" y="5480"/>
                    <a:pt x="9656" y="5430"/>
                  </a:cubicBezTo>
                  <a:cubicBezTo>
                    <a:pt x="10925" y="4509"/>
                    <a:pt x="12288" y="4695"/>
                    <a:pt x="13403" y="5952"/>
                  </a:cubicBezTo>
                  <a:cubicBezTo>
                    <a:pt x="13456" y="6009"/>
                    <a:pt x="13535" y="6015"/>
                    <a:pt x="13593" y="5958"/>
                  </a:cubicBezTo>
                  <a:cubicBezTo>
                    <a:pt x="13795" y="5758"/>
                    <a:pt x="14331" y="5353"/>
                    <a:pt x="15154" y="5617"/>
                  </a:cubicBezTo>
                  <a:cubicBezTo>
                    <a:pt x="15239" y="5631"/>
                    <a:pt x="15291" y="5745"/>
                    <a:pt x="15270" y="5867"/>
                  </a:cubicBezTo>
                  <a:cubicBezTo>
                    <a:pt x="15249" y="5981"/>
                    <a:pt x="15164" y="6045"/>
                    <a:pt x="15079" y="6016"/>
                  </a:cubicBezTo>
                  <a:cubicBezTo>
                    <a:pt x="14527" y="5866"/>
                    <a:pt x="14076" y="5967"/>
                    <a:pt x="13736" y="6331"/>
                  </a:cubicBezTo>
                  <a:cubicBezTo>
                    <a:pt x="13418" y="6673"/>
                    <a:pt x="13217" y="7243"/>
                    <a:pt x="13195" y="7856"/>
                  </a:cubicBezTo>
                  <a:cubicBezTo>
                    <a:pt x="13190" y="7964"/>
                    <a:pt x="13132" y="8050"/>
                    <a:pt x="13053" y="8057"/>
                  </a:cubicBezTo>
                  <a:cubicBezTo>
                    <a:pt x="13026" y="8057"/>
                    <a:pt x="13000" y="8057"/>
                    <a:pt x="12973" y="8028"/>
                  </a:cubicBezTo>
                  <a:cubicBezTo>
                    <a:pt x="12915" y="7985"/>
                    <a:pt x="12882" y="7900"/>
                    <a:pt x="12887" y="7814"/>
                  </a:cubicBezTo>
                  <a:cubicBezTo>
                    <a:pt x="12903" y="7336"/>
                    <a:pt x="13015" y="6880"/>
                    <a:pt x="13195" y="6509"/>
                  </a:cubicBezTo>
                  <a:cubicBezTo>
                    <a:pt x="13243" y="6416"/>
                    <a:pt x="13228" y="6295"/>
                    <a:pt x="13164" y="6224"/>
                  </a:cubicBezTo>
                  <a:cubicBezTo>
                    <a:pt x="11630" y="4532"/>
                    <a:pt x="10133" y="5487"/>
                    <a:pt x="9543" y="5994"/>
                  </a:cubicBezTo>
                  <a:cubicBezTo>
                    <a:pt x="9464" y="6058"/>
                    <a:pt x="9364" y="6023"/>
                    <a:pt x="9321" y="5909"/>
                  </a:cubicBezTo>
                  <a:cubicBezTo>
                    <a:pt x="9194" y="5559"/>
                    <a:pt x="8827" y="4688"/>
                    <a:pt x="8185" y="4102"/>
                  </a:cubicBezTo>
                  <a:cubicBezTo>
                    <a:pt x="7548" y="3524"/>
                    <a:pt x="6843" y="3403"/>
                    <a:pt x="6084" y="3746"/>
                  </a:cubicBezTo>
                  <a:cubicBezTo>
                    <a:pt x="5999" y="3781"/>
                    <a:pt x="5909" y="3717"/>
                    <a:pt x="5888" y="3603"/>
                  </a:cubicBezTo>
                  <a:cubicBezTo>
                    <a:pt x="5867" y="3496"/>
                    <a:pt x="5915" y="3375"/>
                    <a:pt x="5994" y="3346"/>
                  </a:cubicBezTo>
                  <a:cubicBezTo>
                    <a:pt x="6315" y="3204"/>
                    <a:pt x="6627" y="3136"/>
                    <a:pt x="6930" y="3139"/>
                  </a:cubicBezTo>
                  <a:close/>
                  <a:moveTo>
                    <a:pt x="4412" y="7120"/>
                  </a:moveTo>
                  <a:cubicBezTo>
                    <a:pt x="4454" y="7118"/>
                    <a:pt x="4496" y="7136"/>
                    <a:pt x="4528" y="7178"/>
                  </a:cubicBezTo>
                  <a:cubicBezTo>
                    <a:pt x="5112" y="7964"/>
                    <a:pt x="5357" y="9491"/>
                    <a:pt x="4678" y="11169"/>
                  </a:cubicBezTo>
                  <a:cubicBezTo>
                    <a:pt x="4630" y="11290"/>
                    <a:pt x="4688" y="11440"/>
                    <a:pt x="4789" y="11448"/>
                  </a:cubicBezTo>
                  <a:cubicBezTo>
                    <a:pt x="5622" y="11512"/>
                    <a:pt x="7236" y="11876"/>
                    <a:pt x="8250" y="13725"/>
                  </a:cubicBezTo>
                  <a:cubicBezTo>
                    <a:pt x="8287" y="13789"/>
                    <a:pt x="8351" y="13816"/>
                    <a:pt x="8409" y="13781"/>
                  </a:cubicBezTo>
                  <a:cubicBezTo>
                    <a:pt x="9009" y="13474"/>
                    <a:pt x="9645" y="13354"/>
                    <a:pt x="10245" y="13439"/>
                  </a:cubicBezTo>
                  <a:cubicBezTo>
                    <a:pt x="10314" y="13447"/>
                    <a:pt x="10373" y="13374"/>
                    <a:pt x="10373" y="13281"/>
                  </a:cubicBezTo>
                  <a:cubicBezTo>
                    <a:pt x="10373" y="12831"/>
                    <a:pt x="10547" y="12183"/>
                    <a:pt x="11237" y="11833"/>
                  </a:cubicBezTo>
                  <a:cubicBezTo>
                    <a:pt x="11322" y="11791"/>
                    <a:pt x="11413" y="11855"/>
                    <a:pt x="11439" y="11970"/>
                  </a:cubicBezTo>
                  <a:cubicBezTo>
                    <a:pt x="11466" y="12077"/>
                    <a:pt x="11417" y="12190"/>
                    <a:pt x="11338" y="12233"/>
                  </a:cubicBezTo>
                  <a:cubicBezTo>
                    <a:pt x="10547" y="12640"/>
                    <a:pt x="10691" y="13418"/>
                    <a:pt x="10696" y="13446"/>
                  </a:cubicBezTo>
                  <a:cubicBezTo>
                    <a:pt x="10707" y="13510"/>
                    <a:pt x="10743" y="13552"/>
                    <a:pt x="10786" y="13567"/>
                  </a:cubicBezTo>
                  <a:cubicBezTo>
                    <a:pt x="11391" y="13788"/>
                    <a:pt x="11889" y="14216"/>
                    <a:pt x="12170" y="14780"/>
                  </a:cubicBezTo>
                  <a:cubicBezTo>
                    <a:pt x="12218" y="14873"/>
                    <a:pt x="12208" y="15010"/>
                    <a:pt x="12144" y="15074"/>
                  </a:cubicBezTo>
                  <a:cubicBezTo>
                    <a:pt x="12117" y="15103"/>
                    <a:pt x="12091" y="15117"/>
                    <a:pt x="12059" y="15117"/>
                  </a:cubicBezTo>
                  <a:cubicBezTo>
                    <a:pt x="12006" y="15124"/>
                    <a:pt x="11954" y="15087"/>
                    <a:pt x="11917" y="15023"/>
                  </a:cubicBezTo>
                  <a:cubicBezTo>
                    <a:pt x="11386" y="13945"/>
                    <a:pt x="9852" y="13361"/>
                    <a:pt x="8308" y="14289"/>
                  </a:cubicBezTo>
                  <a:cubicBezTo>
                    <a:pt x="8239" y="14332"/>
                    <a:pt x="8160" y="14295"/>
                    <a:pt x="8117" y="14209"/>
                  </a:cubicBezTo>
                  <a:cubicBezTo>
                    <a:pt x="6870" y="11625"/>
                    <a:pt x="4296" y="11862"/>
                    <a:pt x="4270" y="11862"/>
                  </a:cubicBezTo>
                  <a:lnTo>
                    <a:pt x="3961" y="11847"/>
                  </a:lnTo>
                  <a:cubicBezTo>
                    <a:pt x="3924" y="11818"/>
                    <a:pt x="3892" y="11768"/>
                    <a:pt x="3881" y="11711"/>
                  </a:cubicBezTo>
                  <a:cubicBezTo>
                    <a:pt x="3759" y="11011"/>
                    <a:pt x="3176" y="10055"/>
                    <a:pt x="2332" y="9641"/>
                  </a:cubicBezTo>
                  <a:cubicBezTo>
                    <a:pt x="2264" y="9605"/>
                    <a:pt x="2209" y="9514"/>
                    <a:pt x="2220" y="9407"/>
                  </a:cubicBezTo>
                  <a:cubicBezTo>
                    <a:pt x="2236" y="9271"/>
                    <a:pt x="2337" y="9192"/>
                    <a:pt x="2427" y="9235"/>
                  </a:cubicBezTo>
                  <a:cubicBezTo>
                    <a:pt x="2788" y="9406"/>
                    <a:pt x="3170" y="9735"/>
                    <a:pt x="3483" y="10120"/>
                  </a:cubicBezTo>
                  <a:cubicBezTo>
                    <a:pt x="3680" y="10363"/>
                    <a:pt x="3913" y="10720"/>
                    <a:pt x="4067" y="11162"/>
                  </a:cubicBezTo>
                  <a:cubicBezTo>
                    <a:pt x="4115" y="11291"/>
                    <a:pt x="4248" y="11306"/>
                    <a:pt x="4306" y="11184"/>
                  </a:cubicBezTo>
                  <a:cubicBezTo>
                    <a:pt x="5022" y="9614"/>
                    <a:pt x="4831" y="8186"/>
                    <a:pt x="4311" y="7486"/>
                  </a:cubicBezTo>
                  <a:cubicBezTo>
                    <a:pt x="4253" y="7408"/>
                    <a:pt x="4243" y="7273"/>
                    <a:pt x="4301" y="7194"/>
                  </a:cubicBezTo>
                  <a:cubicBezTo>
                    <a:pt x="4330" y="7148"/>
                    <a:pt x="4370" y="7123"/>
                    <a:pt x="4412" y="7120"/>
                  </a:cubicBezTo>
                  <a:close/>
                  <a:moveTo>
                    <a:pt x="2258" y="15717"/>
                  </a:moveTo>
                  <a:cubicBezTo>
                    <a:pt x="1971" y="17680"/>
                    <a:pt x="4031" y="19435"/>
                    <a:pt x="5702" y="18764"/>
                  </a:cubicBezTo>
                  <a:cubicBezTo>
                    <a:pt x="5612" y="19699"/>
                    <a:pt x="5001" y="21083"/>
                    <a:pt x="5001" y="21083"/>
                  </a:cubicBezTo>
                  <a:lnTo>
                    <a:pt x="6238" y="21427"/>
                  </a:lnTo>
                  <a:lnTo>
                    <a:pt x="8727" y="18063"/>
                  </a:lnTo>
                  <a:cubicBezTo>
                    <a:pt x="7390" y="17742"/>
                    <a:pt x="6699" y="17172"/>
                    <a:pt x="6333" y="16843"/>
                  </a:cubicBezTo>
                  <a:cubicBezTo>
                    <a:pt x="6163" y="16686"/>
                    <a:pt x="5962" y="16614"/>
                    <a:pt x="5761" y="16636"/>
                  </a:cubicBezTo>
                  <a:cubicBezTo>
                    <a:pt x="5442" y="16672"/>
                    <a:pt x="4954" y="16693"/>
                    <a:pt x="4381" y="16593"/>
                  </a:cubicBezTo>
                  <a:cubicBezTo>
                    <a:pt x="3786" y="16494"/>
                    <a:pt x="3027" y="16259"/>
                    <a:pt x="2258" y="15717"/>
                  </a:cubicBezTo>
                  <a:close/>
                </a:path>
              </a:pathLst>
            </a:custGeom>
            <a:solidFill>
              <a:srgbClr val="76D6FF"/>
            </a:solidFill>
            <a:ln w="12700" cap="flat">
              <a:solidFill>
                <a:srgbClr val="FFFFFF"/>
              </a:solidFill>
              <a:custDash>
                <a:ds d="600000" sp="600000"/>
              </a:custDash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532" name="Group"/>
            <p:cNvGrpSpPr/>
            <p:nvPr/>
          </p:nvGrpSpPr>
          <p:grpSpPr>
            <a:xfrm>
              <a:off x="3565847" y="231854"/>
              <a:ext cx="837795" cy="439918"/>
              <a:chOff x="50799" y="50799"/>
              <a:chExt cx="837794" cy="439917"/>
            </a:xfrm>
          </p:grpSpPr>
          <p:sp>
            <p:nvSpPr>
              <p:cNvPr id="527" name="Line"/>
              <p:cNvSpPr/>
              <p:nvPr/>
            </p:nvSpPr>
            <p:spPr>
              <a:xfrm>
                <a:off x="50799" y="66039"/>
                <a:ext cx="434053" cy="1"/>
              </a:xfrm>
              <a:prstGeom prst="line">
                <a:avLst/>
              </a:prstGeom>
              <a:noFill/>
              <a:ln w="25400" cap="flat">
                <a:solidFill>
                  <a:srgbClr val="212121"/>
                </a:solidFill>
                <a:prstDash val="solid"/>
                <a:miter lim="800000"/>
                <a:headEnd type="oval" w="med" len="med"/>
                <a:tailEnd type="oval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8" name="Line"/>
              <p:cNvSpPr/>
              <p:nvPr/>
            </p:nvSpPr>
            <p:spPr>
              <a:xfrm>
                <a:off x="454542" y="272277"/>
                <a:ext cx="434052" cy="1"/>
              </a:xfrm>
              <a:prstGeom prst="line">
                <a:avLst/>
              </a:prstGeom>
              <a:noFill/>
              <a:ln w="25400" cap="flat">
                <a:solidFill>
                  <a:srgbClr val="212121"/>
                </a:solidFill>
                <a:prstDash val="solid"/>
                <a:miter lim="800000"/>
                <a:headEnd type="oval" w="med" len="med"/>
                <a:tailEnd type="oval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29" name="Line"/>
              <p:cNvSpPr/>
              <p:nvPr/>
            </p:nvSpPr>
            <p:spPr>
              <a:xfrm>
                <a:off x="55198" y="480146"/>
                <a:ext cx="434053" cy="1"/>
              </a:xfrm>
              <a:prstGeom prst="line">
                <a:avLst/>
              </a:prstGeom>
              <a:noFill/>
              <a:ln w="25400" cap="flat">
                <a:solidFill>
                  <a:srgbClr val="212121"/>
                </a:solidFill>
                <a:prstDash val="solid"/>
                <a:miter lim="800000"/>
                <a:headEnd type="oval" w="med" len="med"/>
                <a:tailEnd type="oval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0" name="Line"/>
              <p:cNvSpPr/>
              <p:nvPr/>
            </p:nvSpPr>
            <p:spPr>
              <a:xfrm flipV="1">
                <a:off x="473584" y="257037"/>
                <a:ext cx="1" cy="233681"/>
              </a:xfrm>
              <a:prstGeom prst="line">
                <a:avLst/>
              </a:prstGeom>
              <a:noFill/>
              <a:ln w="25400" cap="flat">
                <a:solidFill>
                  <a:srgbClr val="212121"/>
                </a:solidFill>
                <a:prstDash val="solid"/>
                <a:miter lim="800000"/>
                <a:headEnd type="oval" w="med" len="med"/>
                <a:tailEnd type="oval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1" name="Line"/>
              <p:cNvSpPr/>
              <p:nvPr/>
            </p:nvSpPr>
            <p:spPr>
              <a:xfrm flipV="1">
                <a:off x="473584" y="50799"/>
                <a:ext cx="1" cy="233682"/>
              </a:xfrm>
              <a:prstGeom prst="line">
                <a:avLst/>
              </a:prstGeom>
              <a:noFill/>
              <a:ln w="25400" cap="flat">
                <a:solidFill>
                  <a:srgbClr val="212121"/>
                </a:solidFill>
                <a:prstDash val="solid"/>
                <a:miter lim="800000"/>
                <a:headEnd type="oval" w="med" len="med"/>
                <a:tailEnd type="oval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sp>
          <p:nvSpPr>
            <p:cNvPr id="533" name="?"/>
            <p:cNvSpPr/>
            <p:nvPr/>
          </p:nvSpPr>
          <p:spPr>
            <a:xfrm>
              <a:off x="5067620" y="8101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5600">
                  <a:solidFill>
                    <a:srgbClr val="FF26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?</a:t>
              </a:r>
            </a:p>
          </p:txBody>
        </p:sp>
      </p:grpSp>
      <p:sp>
        <p:nvSpPr>
          <p:cNvPr id="535" name="Its simulated neurons and synapses get reinforced when its estimate is correct."/>
          <p:cNvSpPr txBox="1"/>
          <p:nvPr/>
        </p:nvSpPr>
        <p:spPr>
          <a:xfrm>
            <a:off x="2434643" y="4545925"/>
            <a:ext cx="7322714" cy="819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>
                <a:solidFill>
                  <a:srgbClr val="FFD47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Its simulated neurons and synapses get reinforced when its estimate is correct.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5" grpId="2"/>
      <p:bldP build="whole" bldLvl="1" animBg="1" rev="0" advAuto="0" spid="51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implified training example"/>
          <p:cNvSpPr txBox="1"/>
          <p:nvPr>
            <p:ph type="title"/>
          </p:nvPr>
        </p:nvSpPr>
        <p:spPr>
          <a:xfrm>
            <a:off x="838200" y="221124"/>
            <a:ext cx="10515600" cy="1325564"/>
          </a:xfrm>
          <a:prstGeom prst="rect">
            <a:avLst/>
          </a:prstGeom>
        </p:spPr>
        <p:txBody>
          <a:bodyPr/>
          <a:lstStyle/>
          <a:p>
            <a:pPr/>
            <a:r>
              <a:t>Simplified training example</a:t>
            </a:r>
          </a:p>
        </p:txBody>
      </p:sp>
      <p:sp>
        <p:nvSpPr>
          <p:cNvPr id="538" name="Inputs:…"/>
          <p:cNvSpPr txBox="1"/>
          <p:nvPr>
            <p:ph type="body" idx="1"/>
          </p:nvPr>
        </p:nvSpPr>
        <p:spPr>
          <a:xfrm>
            <a:off x="574199" y="1460609"/>
            <a:ext cx="10950039" cy="460397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r>
              <a:t>Inputs:</a:t>
            </a:r>
          </a:p>
          <a:p>
            <a:pPr lvl="1">
              <a:defRPr sz="2100"/>
            </a:pPr>
            <a:r>
              <a:t>Asset:  Sensitive customer information</a:t>
            </a:r>
          </a:p>
          <a:p>
            <a:pPr lvl="1">
              <a:defRPr sz="2100"/>
            </a:pPr>
            <a:r>
              <a:t>Threat agent:  Disgruntled insider</a:t>
            </a:r>
          </a:p>
          <a:p>
            <a:pPr lvl="1">
              <a:defRPr sz="2100"/>
            </a:pPr>
            <a:r>
              <a:t>Event type:  Data leakage</a:t>
            </a:r>
          </a:p>
          <a:p>
            <a:pPr lvl="1">
              <a:defRPr sz="2100"/>
            </a:pPr>
            <a:r>
              <a:t>Method:  Data exfiltration</a:t>
            </a:r>
          </a:p>
          <a:p>
            <a:pPr lvl="1">
              <a:defRPr sz="2100"/>
            </a:pPr>
            <a:r>
              <a:t>Vector:  E-mail</a:t>
            </a:r>
          </a:p>
          <a:p>
            <a:pPr lvl="1">
              <a:defRPr sz="2100"/>
            </a:pPr>
            <a:r>
              <a:t>Controls in place:  Authentication, access privileges, anti-malware, logging, etc.</a:t>
            </a:r>
          </a:p>
          <a:p>
            <a:pPr>
              <a:defRPr sz="2500"/>
            </a:pPr>
            <a:r>
              <a:t>AI output:</a:t>
            </a:r>
          </a:p>
          <a:p>
            <a:pPr lvl="1">
              <a:defRPr sz="2100"/>
            </a:pPr>
            <a:r>
              <a:t>Likelihood:  10%-15%</a:t>
            </a:r>
          </a:p>
          <a:p>
            <a:pPr lvl="1">
              <a:defRPr sz="2100"/>
            </a:pPr>
            <a:r>
              <a:t>Impact:  $5M-$20M</a:t>
            </a:r>
          </a:p>
        </p:txBody>
      </p:sp>
      <p:sp>
        <p:nvSpPr>
          <p:cNvPr id="5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40" name="What is the AI’s estimate going to be checked against?…"/>
          <p:cNvSpPr txBox="1"/>
          <p:nvPr/>
        </p:nvSpPr>
        <p:spPr>
          <a:xfrm>
            <a:off x="6211124" y="1612830"/>
            <a:ext cx="5513528" cy="1963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300"/>
              </a:spcBef>
              <a:defRPr sz="2100">
                <a:solidFill>
                  <a:srgbClr val="FFD47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What is the AI’s estimate going to be checked against?</a:t>
            </a:r>
          </a:p>
          <a:p>
            <a:pPr>
              <a:spcBef>
                <a:spcPts val="2300"/>
              </a:spcBef>
              <a:defRPr sz="2100">
                <a:solidFill>
                  <a:srgbClr val="FFD47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Either empirical loss data has to exist for that scenario, or someone has to have done the analysis beforehand.</a:t>
            </a:r>
          </a:p>
        </p:txBody>
      </p:sp>
      <p:sp>
        <p:nvSpPr>
          <p:cNvPr id="541" name="Rectangle"/>
          <p:cNvSpPr/>
          <p:nvPr/>
        </p:nvSpPr>
        <p:spPr>
          <a:xfrm>
            <a:off x="889964" y="3992480"/>
            <a:ext cx="9672962" cy="477893"/>
          </a:xfrm>
          <a:prstGeom prst="rect">
            <a:avLst/>
          </a:prstGeom>
          <a:ln w="25400">
            <a:solidFill>
              <a:srgbClr val="FF26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1" grpId="3"/>
      <p:bldP build="p" bldLvl="5" animBg="1" rev="0" advAuto="0" spid="540" grpId="2"/>
      <p:bldP build="p" bldLvl="5" animBg="1" rev="0" advAuto="0" spid="53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The problem of training bi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problem of training bias</a:t>
            </a:r>
          </a:p>
        </p:txBody>
      </p:sp>
      <p:sp>
        <p:nvSpPr>
          <p:cNvPr id="544" name="Bias exists when an AI draws inappropriate conclusions due to poor training data…"/>
          <p:cNvSpPr txBox="1"/>
          <p:nvPr>
            <p:ph type="body" sz="half" idx="1"/>
          </p:nvPr>
        </p:nvSpPr>
        <p:spPr>
          <a:xfrm>
            <a:off x="995207" y="2120166"/>
            <a:ext cx="10201586" cy="2508344"/>
          </a:xfrm>
          <a:prstGeom prst="rect">
            <a:avLst/>
          </a:prstGeom>
        </p:spPr>
        <p:txBody>
          <a:bodyPr/>
          <a:lstStyle/>
          <a:p>
            <a:pPr marL="228599" indent="-228599">
              <a:spcBef>
                <a:spcPts val="3000"/>
              </a:spcBef>
              <a:defRPr sz="3000"/>
            </a:pPr>
            <a:r>
              <a:t>Bias exists when an AI draws inappropriate conclusions due to poor training data</a:t>
            </a:r>
          </a:p>
          <a:p>
            <a:pPr marL="228599" indent="-228599">
              <a:spcBef>
                <a:spcPts val="3000"/>
              </a:spcBef>
              <a:defRPr sz="3000"/>
            </a:pPr>
            <a:r>
              <a:t>It is one of the most prevalent and difficult to manage dimensions of AI</a:t>
            </a:r>
          </a:p>
        </p:txBody>
      </p:sp>
      <p:sp>
        <p:nvSpPr>
          <p:cNvPr id="5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46" name="https://www.technologyreview.com/2019/02/04/137602/this-is-how-ai-bias-really-happensand-why-its-so-hard-to-fix/"/>
          <p:cNvSpPr txBox="1"/>
          <p:nvPr/>
        </p:nvSpPr>
        <p:spPr>
          <a:xfrm>
            <a:off x="2212981" y="4784919"/>
            <a:ext cx="7766038" cy="794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300">
                <a:solidFill>
                  <a:srgbClr val="FFD47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https://www.technologyreview.com/2019/02/04/137602/this-is-how-ai-bias-really-happensand-why-its-so-hard-to-fix/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6" grpId="2"/>
      <p:bldP build="p" bldLvl="5" animBg="1" rev="0" advAuto="0" spid="54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The problem of opaquen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problem of opaqueness</a:t>
            </a:r>
          </a:p>
        </p:txBody>
      </p:sp>
      <p:sp>
        <p:nvSpPr>
          <p:cNvPr id="549" name="The ability to audit and analyze how an AI arrived at a particular result is non-trivial.…"/>
          <p:cNvSpPr txBox="1"/>
          <p:nvPr>
            <p:ph type="body" sz="half" idx="1"/>
          </p:nvPr>
        </p:nvSpPr>
        <p:spPr>
          <a:xfrm>
            <a:off x="838200" y="2086792"/>
            <a:ext cx="10515600" cy="268441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0"/>
              </a:spcBef>
            </a:pPr>
            <a:r>
              <a:t>The ability to audit and analyze how an AI arrived at a particular result is non-trivial.</a:t>
            </a:r>
          </a:p>
          <a:p>
            <a:pPr>
              <a:spcBef>
                <a:spcPts val="4000"/>
              </a:spcBef>
            </a:pPr>
            <a:r>
              <a:t>Unless the AI is auditable, it should be considered just as prone to failure as proprietary models.</a:t>
            </a:r>
          </a:p>
        </p:txBody>
      </p:sp>
      <p:sp>
        <p:nvSpPr>
          <p:cNvPr id="5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4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Key take-away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Key take-aways…</a:t>
            </a:r>
          </a:p>
        </p:txBody>
      </p:sp>
      <p:sp>
        <p:nvSpPr>
          <p:cNvPr id="553" name="The quality of AI is dependent upon the quality of training…"/>
          <p:cNvSpPr txBox="1"/>
          <p:nvPr>
            <p:ph type="body" sz="half" idx="1"/>
          </p:nvPr>
        </p:nvSpPr>
        <p:spPr>
          <a:xfrm>
            <a:off x="838200" y="2186401"/>
            <a:ext cx="10515600" cy="248519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0"/>
              </a:spcBef>
            </a:pPr>
            <a:r>
              <a:t>The quality of AI is dependent upon the quality of training</a:t>
            </a:r>
          </a:p>
          <a:p>
            <a:pPr>
              <a:spcBef>
                <a:spcPts val="3000"/>
              </a:spcBef>
            </a:pPr>
            <a:r>
              <a:t>Bias and opaqueness are serious challenges that need to be addressed before AI can be trusted</a:t>
            </a:r>
          </a:p>
        </p:txBody>
      </p:sp>
      <p:sp>
        <p:nvSpPr>
          <p:cNvPr id="5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55" name="There is great potential for automation and AI in cyber risk measurement, but there is also significant danger if they are done poorly."/>
          <p:cNvSpPr txBox="1"/>
          <p:nvPr/>
        </p:nvSpPr>
        <p:spPr>
          <a:xfrm>
            <a:off x="1769299" y="4377722"/>
            <a:ext cx="8653402" cy="145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000">
                <a:solidFill>
                  <a:srgbClr val="FFD47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There is great potential for automation and AI in cyber risk measurement, but there is also significant danger if they are done poorly.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53" grpId="1"/>
      <p:bldP build="whole" bldLvl="1" animBg="1" rev="0" advAuto="0" spid="55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AIR Ontology"/>
          <p:cNvSpPr txBox="1"/>
          <p:nvPr/>
        </p:nvSpPr>
        <p:spPr>
          <a:xfrm>
            <a:off x="565623" y="623737"/>
            <a:ext cx="11907833" cy="562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321467">
              <a:defRPr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Differentiating cyber-related measurements…</a:t>
            </a:r>
          </a:p>
        </p:txBody>
      </p:sp>
      <p:sp>
        <p:nvSpPr>
          <p:cNvPr id="131" name="Slide Number"/>
          <p:cNvSpPr txBox="1"/>
          <p:nvPr>
            <p:ph type="sldNum" sz="quarter" idx="4294967295"/>
          </p:nvPr>
        </p:nvSpPr>
        <p:spPr>
          <a:xfrm>
            <a:off x="11667999" y="6231020"/>
            <a:ext cx="230271" cy="3327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  <p:sp>
        <p:nvSpPr>
          <p:cNvPr id="132" name="Control Frameworks"/>
          <p:cNvSpPr txBox="1"/>
          <p:nvPr/>
        </p:nvSpPr>
        <p:spPr>
          <a:xfrm>
            <a:off x="1268284" y="1775251"/>
            <a:ext cx="3206749" cy="512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 u="sng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Control Frameworks</a:t>
            </a:r>
          </a:p>
        </p:txBody>
      </p:sp>
      <p:sp>
        <p:nvSpPr>
          <p:cNvPr id="133" name="Cybersecurity Maturity Models"/>
          <p:cNvSpPr txBox="1"/>
          <p:nvPr/>
        </p:nvSpPr>
        <p:spPr>
          <a:xfrm>
            <a:off x="6684705" y="1775251"/>
            <a:ext cx="4731917" cy="512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 u="sng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Cybersecurity Maturity Models</a:t>
            </a:r>
          </a:p>
        </p:txBody>
      </p:sp>
      <p:sp>
        <p:nvSpPr>
          <p:cNvPr id="134" name="Risk Measurement Models"/>
          <p:cNvSpPr txBox="1"/>
          <p:nvPr/>
        </p:nvSpPr>
        <p:spPr>
          <a:xfrm>
            <a:off x="4016476" y="4626736"/>
            <a:ext cx="4159045" cy="512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 u="sng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Risk Measurement Models</a:t>
            </a:r>
          </a:p>
        </p:txBody>
      </p:sp>
      <p:grpSp>
        <p:nvGrpSpPr>
          <p:cNvPr id="144" name="Group"/>
          <p:cNvGrpSpPr/>
          <p:nvPr/>
        </p:nvGrpSpPr>
        <p:grpSpPr>
          <a:xfrm>
            <a:off x="985454" y="2636678"/>
            <a:ext cx="3375313" cy="1424780"/>
            <a:chOff x="0" y="0"/>
            <a:chExt cx="3375312" cy="1424779"/>
          </a:xfrm>
        </p:grpSpPr>
        <p:grpSp>
          <p:nvGrpSpPr>
            <p:cNvPr id="137" name="Group"/>
            <p:cNvGrpSpPr/>
            <p:nvPr/>
          </p:nvGrpSpPr>
          <p:grpSpPr>
            <a:xfrm>
              <a:off x="1255928" y="0"/>
              <a:ext cx="2119385" cy="687408"/>
              <a:chOff x="0" y="0"/>
              <a:chExt cx="2119384" cy="687407"/>
            </a:xfrm>
          </p:grpSpPr>
          <p:sp>
            <p:nvSpPr>
              <p:cNvPr id="135" name="Rectangle"/>
              <p:cNvSpPr/>
              <p:nvPr/>
            </p:nvSpPr>
            <p:spPr>
              <a:xfrm>
                <a:off x="0" y="0"/>
                <a:ext cx="2119385" cy="68740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DDDDDD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136" name="Image" descr="Image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04503" y="69882"/>
                <a:ext cx="1910378" cy="54764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40" name="Group"/>
            <p:cNvGrpSpPr/>
            <p:nvPr/>
          </p:nvGrpSpPr>
          <p:grpSpPr>
            <a:xfrm>
              <a:off x="1114958" y="1035909"/>
              <a:ext cx="2022173" cy="388871"/>
              <a:chOff x="0" y="0"/>
              <a:chExt cx="2022171" cy="388870"/>
            </a:xfrm>
          </p:grpSpPr>
          <p:pic>
            <p:nvPicPr>
              <p:cNvPr id="138" name="Image" descr="Image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0" t="0" r="59089" b="0"/>
              <a:stretch>
                <a:fillRect/>
              </a:stretch>
            </p:blipFill>
            <p:spPr>
              <a:xfrm>
                <a:off x="-1" y="3737"/>
                <a:ext cx="1114747" cy="3814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39" name="800-53"/>
              <p:cNvSpPr txBox="1"/>
              <p:nvPr/>
            </p:nvSpPr>
            <p:spPr>
              <a:xfrm>
                <a:off x="1117933" y="-1"/>
                <a:ext cx="904239" cy="3888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t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/>
                <a:r>
                  <a:t>800-53</a:t>
                </a:r>
              </a:p>
            </p:txBody>
          </p:sp>
        </p:grpSp>
        <p:grpSp>
          <p:nvGrpSpPr>
            <p:cNvPr id="143" name="Group"/>
            <p:cNvGrpSpPr/>
            <p:nvPr/>
          </p:nvGrpSpPr>
          <p:grpSpPr>
            <a:xfrm>
              <a:off x="0" y="124292"/>
              <a:ext cx="688148" cy="896021"/>
              <a:chOff x="0" y="0"/>
              <a:chExt cx="688147" cy="896020"/>
            </a:xfrm>
          </p:grpSpPr>
          <p:pic>
            <p:nvPicPr>
              <p:cNvPr id="141" name="Image" descr="Image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39774" y="0"/>
                <a:ext cx="583202" cy="5832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42" name="2700x"/>
              <p:cNvSpPr txBox="1"/>
              <p:nvPr/>
            </p:nvSpPr>
            <p:spPr>
              <a:xfrm>
                <a:off x="0" y="556844"/>
                <a:ext cx="688148" cy="3391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t">
                <a:spAutoFit/>
              </a:bodyPr>
              <a:lstStyle>
                <a:lvl1pPr>
                  <a:defRPr sz="170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/>
                <a:r>
                  <a:t>2700x</a:t>
                </a:r>
              </a:p>
            </p:txBody>
          </p:sp>
        </p:grpSp>
      </p:grpSp>
      <p:grpSp>
        <p:nvGrpSpPr>
          <p:cNvPr id="147" name="Group"/>
          <p:cNvGrpSpPr/>
          <p:nvPr/>
        </p:nvGrpSpPr>
        <p:grpSpPr>
          <a:xfrm>
            <a:off x="4928542" y="2892237"/>
            <a:ext cx="1684606" cy="388871"/>
            <a:chOff x="0" y="0"/>
            <a:chExt cx="1684604" cy="388870"/>
          </a:xfrm>
        </p:grpSpPr>
        <p:pic>
          <p:nvPicPr>
            <p:cNvPr id="145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59089" b="0"/>
            <a:stretch>
              <a:fillRect/>
            </a:stretch>
          </p:blipFill>
          <p:spPr>
            <a:xfrm>
              <a:off x="-1" y="3737"/>
              <a:ext cx="1114746" cy="3814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6" name="CSF"/>
            <p:cNvSpPr txBox="1"/>
            <p:nvPr/>
          </p:nvSpPr>
          <p:spPr>
            <a:xfrm>
              <a:off x="1105232" y="-1"/>
              <a:ext cx="579373" cy="3888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/>
              <a:r>
                <a:t>CSF</a:t>
              </a:r>
            </a:p>
          </p:txBody>
        </p:sp>
      </p:grpSp>
      <p:grpSp>
        <p:nvGrpSpPr>
          <p:cNvPr id="154" name="Group"/>
          <p:cNvGrpSpPr/>
          <p:nvPr/>
        </p:nvGrpSpPr>
        <p:grpSpPr>
          <a:xfrm>
            <a:off x="7271226" y="2614048"/>
            <a:ext cx="3541304" cy="1185931"/>
            <a:chOff x="0" y="0"/>
            <a:chExt cx="3541303" cy="1185930"/>
          </a:xfrm>
        </p:grpSpPr>
        <p:grpSp>
          <p:nvGrpSpPr>
            <p:cNvPr id="150" name="Group"/>
            <p:cNvGrpSpPr/>
            <p:nvPr/>
          </p:nvGrpSpPr>
          <p:grpSpPr>
            <a:xfrm>
              <a:off x="728772" y="0"/>
              <a:ext cx="2812531" cy="471191"/>
              <a:chOff x="0" y="0"/>
              <a:chExt cx="2812530" cy="471189"/>
            </a:xfrm>
          </p:grpSpPr>
          <p:sp>
            <p:nvSpPr>
              <p:cNvPr id="148" name="Rectangle"/>
              <p:cNvSpPr/>
              <p:nvPr/>
            </p:nvSpPr>
            <p:spPr>
              <a:xfrm>
                <a:off x="10018" y="0"/>
                <a:ext cx="2792495" cy="47119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DDDDDD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/>
              </a:p>
            </p:txBody>
          </p:sp>
          <p:pic>
            <p:nvPicPr>
              <p:cNvPr id="149" name="Image" descr="Image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26570"/>
                <a:ext cx="2812531" cy="41805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53" name="Group"/>
            <p:cNvGrpSpPr/>
            <p:nvPr/>
          </p:nvGrpSpPr>
          <p:grpSpPr>
            <a:xfrm>
              <a:off x="-1" y="797060"/>
              <a:ext cx="1984072" cy="388871"/>
              <a:chOff x="0" y="0"/>
              <a:chExt cx="1984070" cy="388870"/>
            </a:xfrm>
          </p:grpSpPr>
          <p:pic>
            <p:nvPicPr>
              <p:cNvPr id="151" name="Image" descr="Image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0" t="0" r="59089" b="0"/>
              <a:stretch>
                <a:fillRect/>
              </a:stretch>
            </p:blipFill>
            <p:spPr>
              <a:xfrm>
                <a:off x="0" y="3737"/>
                <a:ext cx="1114745" cy="3814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52" name="CMMC"/>
              <p:cNvSpPr txBox="1"/>
              <p:nvPr/>
            </p:nvSpPr>
            <p:spPr>
              <a:xfrm>
                <a:off x="1105232" y="-1"/>
                <a:ext cx="878839" cy="3888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t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/>
                <a:r>
                  <a:t>CMMC</a:t>
                </a:r>
              </a:p>
            </p:txBody>
          </p:sp>
        </p:grpSp>
      </p:grpSp>
      <p:grpSp>
        <p:nvGrpSpPr>
          <p:cNvPr id="168" name="Group"/>
          <p:cNvGrpSpPr/>
          <p:nvPr/>
        </p:nvGrpSpPr>
        <p:grpSpPr>
          <a:xfrm>
            <a:off x="4177784" y="5375608"/>
            <a:ext cx="3598154" cy="804391"/>
            <a:chOff x="0" y="-1"/>
            <a:chExt cx="3598153" cy="804389"/>
          </a:xfrm>
        </p:grpSpPr>
        <p:grpSp>
          <p:nvGrpSpPr>
            <p:cNvPr id="157" name="Group"/>
            <p:cNvGrpSpPr/>
            <p:nvPr/>
          </p:nvGrpSpPr>
          <p:grpSpPr>
            <a:xfrm>
              <a:off x="-1" y="207756"/>
              <a:ext cx="2007083" cy="388871"/>
              <a:chOff x="0" y="0"/>
              <a:chExt cx="2007081" cy="388870"/>
            </a:xfrm>
          </p:grpSpPr>
          <p:pic>
            <p:nvPicPr>
              <p:cNvPr id="155" name="Image" descr="Image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0" t="0" r="59089" b="0"/>
              <a:stretch>
                <a:fillRect/>
              </a:stretch>
            </p:blipFill>
            <p:spPr>
              <a:xfrm>
                <a:off x="0" y="3737"/>
                <a:ext cx="1114746" cy="3814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56" name="800-30"/>
              <p:cNvSpPr txBox="1"/>
              <p:nvPr/>
            </p:nvSpPr>
            <p:spPr>
              <a:xfrm>
                <a:off x="1102843" y="-1"/>
                <a:ext cx="904239" cy="3888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t">
                <a:spAutoFit/>
              </a:bodyPr>
              <a:lstStyle>
                <a:lvl1pPr>
                  <a:defRPr sz="2000">
                    <a:solidFill>
                      <a:srgbClr val="FFFFFF"/>
                    </a:solidFill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lvl1pPr>
              </a:lstStyle>
              <a:p>
                <a:pPr/>
                <a:r>
                  <a:t>800-30</a:t>
                </a:r>
              </a:p>
            </p:txBody>
          </p:sp>
        </p:grpSp>
        <p:grpSp>
          <p:nvGrpSpPr>
            <p:cNvPr id="167" name="Group"/>
            <p:cNvGrpSpPr/>
            <p:nvPr/>
          </p:nvGrpSpPr>
          <p:grpSpPr>
            <a:xfrm>
              <a:off x="2464678" y="-2"/>
              <a:ext cx="1133476" cy="804391"/>
              <a:chOff x="0" y="0"/>
              <a:chExt cx="1133474" cy="804389"/>
            </a:xfrm>
          </p:grpSpPr>
          <p:grpSp>
            <p:nvGrpSpPr>
              <p:cNvPr id="165" name="Group"/>
              <p:cNvGrpSpPr/>
              <p:nvPr/>
            </p:nvGrpSpPr>
            <p:grpSpPr>
              <a:xfrm>
                <a:off x="-1" y="333197"/>
                <a:ext cx="1133476" cy="471193"/>
                <a:chOff x="0" y="0"/>
                <a:chExt cx="1133474" cy="471192"/>
              </a:xfrm>
            </p:grpSpPr>
            <p:sp>
              <p:nvSpPr>
                <p:cNvPr id="158" name="Line"/>
                <p:cNvSpPr/>
                <p:nvPr/>
              </p:nvSpPr>
              <p:spPr>
                <a:xfrm flipV="1">
                  <a:off x="65995" y="232910"/>
                  <a:ext cx="188836" cy="188837"/>
                </a:xfrm>
                <a:prstGeom prst="line">
                  <a:avLst/>
                </a:prstGeom>
                <a:noFill/>
                <a:ln w="12700" cap="flat">
                  <a:solidFill>
                    <a:srgbClr val="DDDDDD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</a:p>
              </p:txBody>
            </p:sp>
            <p:sp>
              <p:nvSpPr>
                <p:cNvPr id="159" name="Line"/>
                <p:cNvSpPr/>
                <p:nvPr/>
              </p:nvSpPr>
              <p:spPr>
                <a:xfrm flipH="1" flipV="1">
                  <a:off x="255868" y="232910"/>
                  <a:ext cx="188836" cy="188837"/>
                </a:xfrm>
                <a:prstGeom prst="line">
                  <a:avLst/>
                </a:prstGeom>
                <a:noFill/>
                <a:ln w="12700" cap="flat">
                  <a:solidFill>
                    <a:srgbClr val="DDDDDD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</a:p>
              </p:txBody>
            </p:sp>
            <p:sp>
              <p:nvSpPr>
                <p:cNvPr id="160" name="Line"/>
                <p:cNvSpPr/>
                <p:nvPr/>
              </p:nvSpPr>
              <p:spPr>
                <a:xfrm flipV="1">
                  <a:off x="684010" y="232910"/>
                  <a:ext cx="188836" cy="188837"/>
                </a:xfrm>
                <a:prstGeom prst="line">
                  <a:avLst/>
                </a:prstGeom>
                <a:noFill/>
                <a:ln w="12700" cap="flat">
                  <a:solidFill>
                    <a:srgbClr val="DDDDDD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</a:p>
              </p:txBody>
            </p:sp>
            <p:sp>
              <p:nvSpPr>
                <p:cNvPr id="161" name="Line"/>
                <p:cNvSpPr/>
                <p:nvPr/>
              </p:nvSpPr>
              <p:spPr>
                <a:xfrm flipH="1" flipV="1">
                  <a:off x="873882" y="232910"/>
                  <a:ext cx="188837" cy="188837"/>
                </a:xfrm>
                <a:prstGeom prst="line">
                  <a:avLst/>
                </a:prstGeom>
                <a:noFill/>
                <a:ln w="12700" cap="flat">
                  <a:solidFill>
                    <a:srgbClr val="DDDDDD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</a:p>
              </p:txBody>
            </p:sp>
            <p:sp>
              <p:nvSpPr>
                <p:cNvPr id="162" name="Line"/>
                <p:cNvSpPr/>
                <p:nvPr/>
              </p:nvSpPr>
              <p:spPr>
                <a:xfrm flipV="1">
                  <a:off x="280066" y="54836"/>
                  <a:ext cx="303828" cy="188837"/>
                </a:xfrm>
                <a:prstGeom prst="line">
                  <a:avLst/>
                </a:prstGeom>
                <a:noFill/>
                <a:ln w="12700" cap="flat">
                  <a:solidFill>
                    <a:srgbClr val="DDDDDD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</a:p>
              </p:txBody>
            </p:sp>
            <p:sp>
              <p:nvSpPr>
                <p:cNvPr id="163" name="Line"/>
                <p:cNvSpPr/>
                <p:nvPr/>
              </p:nvSpPr>
              <p:spPr>
                <a:xfrm flipH="1" flipV="1">
                  <a:off x="551422" y="54836"/>
                  <a:ext cx="321424" cy="188837"/>
                </a:xfrm>
                <a:prstGeom prst="line">
                  <a:avLst/>
                </a:prstGeom>
                <a:noFill/>
                <a:ln w="12700" cap="flat">
                  <a:solidFill>
                    <a:srgbClr val="DDDDDD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</a:p>
              </p:txBody>
            </p:sp>
            <p:pic>
              <p:nvPicPr>
                <p:cNvPr id="164" name="Image" descr="Image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-1" y="-1"/>
                  <a:ext cx="1133476" cy="47119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166" name="FAIR"/>
              <p:cNvSpPr txBox="1"/>
              <p:nvPr/>
            </p:nvSpPr>
            <p:spPr>
              <a:xfrm>
                <a:off x="219758" y="-1"/>
                <a:ext cx="693952" cy="4265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8" tIns="45718" rIns="45718" bIns="45718" numCol="1" anchor="t">
                <a:spAutoFit/>
              </a:bodyPr>
              <a:lstStyle>
                <a:lvl1pPr>
                  <a:defRPr sz="2200">
                    <a:solidFill>
                      <a:srgbClr val="FFD479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/>
                <a:r>
                  <a:t>FAIR</a:t>
                </a:r>
              </a:p>
            </p:txBody>
          </p:sp>
        </p:grpSp>
      </p:grpSp>
      <p:grpSp>
        <p:nvGrpSpPr>
          <p:cNvPr id="171" name="Group"/>
          <p:cNvGrpSpPr/>
          <p:nvPr/>
        </p:nvGrpSpPr>
        <p:grpSpPr>
          <a:xfrm>
            <a:off x="3669541" y="4467110"/>
            <a:ext cx="6994765" cy="1929926"/>
            <a:chOff x="0" y="0"/>
            <a:chExt cx="6994763" cy="1929924"/>
          </a:xfrm>
        </p:grpSpPr>
        <p:sp>
          <p:nvSpPr>
            <p:cNvPr id="169" name="Rounded Rectangle"/>
            <p:cNvSpPr/>
            <p:nvPr/>
          </p:nvSpPr>
          <p:spPr>
            <a:xfrm>
              <a:off x="-1" y="-1"/>
              <a:ext cx="4852918" cy="1929926"/>
            </a:xfrm>
            <a:prstGeom prst="roundRect">
              <a:avLst>
                <a:gd name="adj" fmla="val 15000"/>
              </a:avLst>
            </a:prstGeom>
            <a:noFill/>
            <a:ln w="38100" cap="flat">
              <a:solidFill>
                <a:srgbClr val="FFD479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/>
            </a:p>
          </p:txBody>
        </p:sp>
        <p:sp>
          <p:nvSpPr>
            <p:cNvPr id="170" name="Only these actually provide risk measurement"/>
            <p:cNvSpPr txBox="1"/>
            <p:nvPr/>
          </p:nvSpPr>
          <p:spPr>
            <a:xfrm>
              <a:off x="5087873" y="643156"/>
              <a:ext cx="1906891" cy="9230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solidFill>
                    <a:srgbClr val="FFD47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/>
              <a:r>
                <a:t>Only these actually provide risk measurement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7"/>
      <p:bldP build="whole" bldLvl="1" animBg="1" rev="0" advAuto="0" spid="154" grpId="3"/>
      <p:bldP build="whole" bldLvl="1" animBg="1" rev="0" advAuto="0" spid="144" grpId="1"/>
      <p:bldP build="whole" bldLvl="1" animBg="1" rev="0" advAuto="0" spid="133" grpId="2"/>
      <p:bldP build="whole" bldLvl="1" animBg="1" rev="0" advAuto="0" spid="134" grpId="5"/>
      <p:bldP build="whole" bldLvl="1" animBg="1" rev="0" advAuto="0" spid="147" grpId="4"/>
      <p:bldP build="whole" bldLvl="1" animBg="1" rev="0" advAuto="0" spid="168" grpId="6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Where FAIR-CAM fits into thing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Where FAIR-CAM fits into things</a:t>
            </a:r>
          </a:p>
          <a:p>
            <a:pPr>
              <a:defRPr sz="2600"/>
            </a:pPr>
            <a:r>
              <a:t>(The FAIR Controls Analytics Model)</a:t>
            </a:r>
          </a:p>
        </p:txBody>
      </p:sp>
      <p:sp>
        <p:nvSpPr>
          <p:cNvPr id="5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61" name="“Half of your marketing dollars are wasted.  You just don’t know which half.”…"/>
          <p:cNvSpPr txBox="1"/>
          <p:nvPr/>
        </p:nvSpPr>
        <p:spPr>
          <a:xfrm>
            <a:off x="1830358" y="2277373"/>
            <a:ext cx="8531284" cy="2303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algn="ctr">
              <a:lnSpc>
                <a:spcPct val="90000"/>
              </a:lnSpc>
              <a:spcBef>
                <a:spcPts val="1400"/>
              </a:spcBef>
              <a:defRPr i="1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“Half of your marketing dollars are wasted.  You just don’t know which half.”</a:t>
            </a:r>
          </a:p>
          <a:p>
            <a:pPr algn="r">
              <a:lnSpc>
                <a:spcPct val="90000"/>
              </a:lnSpc>
              <a:spcBef>
                <a:spcPts val="2500"/>
              </a:spcBef>
              <a:defRPr sz="2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An old marketing proverb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64" name="“In the 19th century we had a relatively advanced understanding of anatomy, but we had a terrible understanding of physiology.…"/>
          <p:cNvSpPr txBox="1"/>
          <p:nvPr>
            <p:ph type="title" idx="4294967295"/>
          </p:nvPr>
        </p:nvSpPr>
        <p:spPr>
          <a:xfrm>
            <a:off x="1932255" y="1729966"/>
            <a:ext cx="8327490" cy="3398068"/>
          </a:xfrm>
          <a:prstGeom prst="rect">
            <a:avLst/>
          </a:prstGeom>
        </p:spPr>
        <p:txBody>
          <a:bodyPr/>
          <a:lstStyle/>
          <a:p>
            <a:pPr algn="ctr" defTabSz="676655">
              <a:spcBef>
                <a:spcPts val="1000"/>
              </a:spcBef>
              <a:defRPr sz="2960">
                <a:latin typeface="Academy Engraved LET Plain:1.0"/>
                <a:ea typeface="Academy Engraved LET Plain:1.0"/>
                <a:cs typeface="Academy Engraved LET Plain:1.0"/>
                <a:sym typeface="Academy Engraved LET Plain:1.0"/>
              </a:defRPr>
            </a:pPr>
            <a:r>
              <a:t>“</a:t>
            </a:r>
            <a:r>
              <a:t>In the 19th century we had a relatively advanced understanding of anatomy, but we had a terrible understanding of physiology.</a:t>
            </a:r>
          </a:p>
          <a:p>
            <a:pPr algn="ctr" defTabSz="676655">
              <a:spcBef>
                <a:spcPts val="1400"/>
              </a:spcBef>
              <a:defRPr sz="2960">
                <a:latin typeface="Academy Engraved LET Plain:1.0"/>
                <a:ea typeface="Academy Engraved LET Plain:1.0"/>
                <a:cs typeface="Academy Engraved LET Plain:1.0"/>
                <a:sym typeface="Academy Engraved LET Plain:1.0"/>
              </a:defRPr>
            </a:pPr>
            <a:r>
              <a:t>We knew what was happening, but we didn’t understand why it was happening.</a:t>
            </a:r>
            <a:r>
              <a:t>”</a:t>
            </a:r>
          </a:p>
          <a:p>
            <a:pPr algn="r" defTabSz="676655">
              <a:spcBef>
                <a:spcPts val="1400"/>
              </a:spcBef>
              <a:defRPr sz="2960">
                <a:latin typeface="Academy Engraved LET Plain:1.0"/>
                <a:ea typeface="Academy Engraved LET Plain:1.0"/>
                <a:cs typeface="Academy Engraved LET Plain:1.0"/>
                <a:sym typeface="Academy Engraved LET Plain:1.0"/>
              </a:defRPr>
            </a:pPr>
            <a:r>
              <a:t>A Retired Surgeon</a:t>
            </a:r>
          </a:p>
        </p:txBody>
      </p:sp>
      <p:grpSp>
        <p:nvGrpSpPr>
          <p:cNvPr id="567" name="Group"/>
          <p:cNvGrpSpPr/>
          <p:nvPr/>
        </p:nvGrpSpPr>
        <p:grpSpPr>
          <a:xfrm>
            <a:off x="3372277" y="3820188"/>
            <a:ext cx="6325572" cy="524195"/>
            <a:chOff x="0" y="0"/>
            <a:chExt cx="6325570" cy="524193"/>
          </a:xfrm>
        </p:grpSpPr>
        <p:sp>
          <p:nvSpPr>
            <p:cNvPr id="565" name="Line"/>
            <p:cNvSpPr/>
            <p:nvPr/>
          </p:nvSpPr>
          <p:spPr>
            <a:xfrm>
              <a:off x="4211578" y="0"/>
              <a:ext cx="2113993" cy="0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6" name="Line"/>
            <p:cNvSpPr/>
            <p:nvPr/>
          </p:nvSpPr>
          <p:spPr>
            <a:xfrm>
              <a:off x="0" y="524193"/>
              <a:ext cx="5231248" cy="1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64" grpId="1"/>
      <p:bldP build="whole" bldLvl="1" animBg="1" rev="0" advAuto="0" spid="567" grpId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70" name="FAIR-CAM defines controls physiology — i.e., how the controls landscape works as a complex system of interdependent parts."/>
          <p:cNvSpPr txBox="1"/>
          <p:nvPr>
            <p:ph type="title" idx="4294967295"/>
          </p:nvPr>
        </p:nvSpPr>
        <p:spPr>
          <a:xfrm>
            <a:off x="2165072" y="2002631"/>
            <a:ext cx="7861856" cy="2852738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400"/>
              </a:spcBef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FAIR-CAM defines controls physiology — i.e., how the controls landscape works as a complex system of interdependent parts.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Tactical application of FAIR-C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Tactical application of FAIR-CAM</a:t>
            </a:r>
          </a:p>
        </p:txBody>
      </p:sp>
      <p:sp>
        <p:nvSpPr>
          <p:cNvPr id="573" name="Understanding and measuring how much risk we have today.…"/>
          <p:cNvSpPr txBox="1"/>
          <p:nvPr>
            <p:ph type="body" idx="1"/>
          </p:nvPr>
        </p:nvSpPr>
        <p:spPr>
          <a:xfrm>
            <a:off x="838200" y="2086522"/>
            <a:ext cx="10515600" cy="409044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0"/>
              </a:spcBef>
            </a:pPr>
            <a:r>
              <a:t>Understanding and measuring how much risk we have today.</a:t>
            </a:r>
          </a:p>
          <a:p>
            <a:pPr>
              <a:spcBef>
                <a:spcPts val="3000"/>
              </a:spcBef>
            </a:pPr>
            <a:r>
              <a:t>Identifying tactical control improvements to reduce risk.</a:t>
            </a:r>
          </a:p>
          <a:p>
            <a:pPr>
              <a:spcBef>
                <a:spcPts val="3000"/>
              </a:spcBef>
            </a:pPr>
            <a:r>
              <a:t>Cost-benefit analysis for tactical control improvements.</a:t>
            </a:r>
          </a:p>
        </p:txBody>
      </p:sp>
      <p:sp>
        <p:nvSpPr>
          <p:cNvPr id="5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7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trategic application of FAIR-C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Strategic application of FAIR-CAM</a:t>
            </a:r>
          </a:p>
        </p:txBody>
      </p:sp>
      <p:sp>
        <p:nvSpPr>
          <p:cNvPr id="577" name="Understanding why an organization has the risk it does, as well as what factors affect risk over time.…"/>
          <p:cNvSpPr txBox="1"/>
          <p:nvPr>
            <p:ph type="body" idx="1"/>
          </p:nvPr>
        </p:nvSpPr>
        <p:spPr>
          <a:xfrm>
            <a:off x="838200" y="1844728"/>
            <a:ext cx="10515600" cy="421710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0"/>
              </a:spcBef>
            </a:pPr>
            <a:r>
              <a:t>Understanding why an organization has the risk it does, as well as what factors affect risk over time.</a:t>
            </a:r>
          </a:p>
          <a:p>
            <a:pPr>
              <a:spcBef>
                <a:spcPts val="3000"/>
              </a:spcBef>
            </a:pPr>
            <a:r>
              <a:t>Forecasting an organization’s future risk exposure.</a:t>
            </a:r>
          </a:p>
          <a:p>
            <a:pPr>
              <a:spcBef>
                <a:spcPts val="3000"/>
              </a:spcBef>
            </a:pPr>
            <a:r>
              <a:t>Identifying strategic and systemic control improvements to achieve </a:t>
            </a:r>
            <a:r>
              <a:rPr u="sng"/>
              <a:t>and maintain</a:t>
            </a:r>
            <a:r>
              <a:t> a desired level of risk.</a:t>
            </a:r>
          </a:p>
        </p:txBody>
      </p:sp>
      <p:sp>
        <p:nvSpPr>
          <p:cNvPr id="5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77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Direct vs. indirect effects on risk"/>
          <p:cNvSpPr txBox="1"/>
          <p:nvPr>
            <p:ph type="title"/>
          </p:nvPr>
        </p:nvSpPr>
        <p:spPr>
          <a:xfrm>
            <a:off x="838200" y="72812"/>
            <a:ext cx="10515600" cy="1325564"/>
          </a:xfrm>
          <a:prstGeom prst="rect">
            <a:avLst/>
          </a:prstGeom>
        </p:spPr>
        <p:txBody>
          <a:bodyPr/>
          <a:lstStyle/>
          <a:p>
            <a:pPr/>
            <a:r>
              <a:t>Direct vs. indirect effects on risk</a:t>
            </a:r>
          </a:p>
        </p:txBody>
      </p:sp>
      <p:grpSp>
        <p:nvGrpSpPr>
          <p:cNvPr id="583" name="Risk"/>
          <p:cNvGrpSpPr/>
          <p:nvPr/>
        </p:nvGrpSpPr>
        <p:grpSpPr>
          <a:xfrm>
            <a:off x="8600557" y="3861415"/>
            <a:ext cx="669015" cy="346126"/>
            <a:chOff x="0" y="8194"/>
            <a:chExt cx="669013" cy="346124"/>
          </a:xfrm>
        </p:grpSpPr>
        <p:sp>
          <p:nvSpPr>
            <p:cNvPr id="581" name="Rectangle"/>
            <p:cNvSpPr/>
            <p:nvPr/>
          </p:nvSpPr>
          <p:spPr>
            <a:xfrm>
              <a:off x="0" y="8194"/>
              <a:ext cx="669014" cy="34612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4472C4"/>
              </a:solidFill>
              <a:prstDash val="solid"/>
              <a:round/>
            </a:ln>
            <a:effectLst/>
          </p:spPr>
          <p:txBody>
            <a:bodyPr wrap="square" lIns="34288" tIns="34288" rIns="34288" bIns="34288" numCol="1" anchor="ctr">
              <a:noAutofit/>
            </a:bodyPr>
            <a:lstStyle/>
            <a:p>
              <a:pPr algn="ctr">
                <a:defRPr sz="2200"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582" name="Risk"/>
            <p:cNvSpPr/>
            <p:nvPr/>
          </p:nvSpPr>
          <p:spPr>
            <a:xfrm>
              <a:off x="9525" y="181256"/>
              <a:ext cx="64996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8" tIns="34288" rIns="34288" bIns="34288" numCol="1" anchor="ctr">
              <a:spAutoFit/>
            </a:bodyPr>
            <a:lstStyle>
              <a:lvl1pPr algn="ctr">
                <a:defRPr sz="22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Risk</a:t>
              </a:r>
            </a:p>
          </p:txBody>
        </p:sp>
      </p:grpSp>
      <p:grpSp>
        <p:nvGrpSpPr>
          <p:cNvPr id="588" name="Group"/>
          <p:cNvGrpSpPr/>
          <p:nvPr/>
        </p:nvGrpSpPr>
        <p:grpSpPr>
          <a:xfrm>
            <a:off x="8547175" y="4186406"/>
            <a:ext cx="775781" cy="788404"/>
            <a:chOff x="0" y="0"/>
            <a:chExt cx="775779" cy="788403"/>
          </a:xfrm>
        </p:grpSpPr>
        <p:grpSp>
          <p:nvGrpSpPr>
            <p:cNvPr id="586" name="Threats"/>
            <p:cNvGrpSpPr/>
            <p:nvPr/>
          </p:nvGrpSpPr>
          <p:grpSpPr>
            <a:xfrm>
              <a:off x="-1" y="442279"/>
              <a:ext cx="775781" cy="346126"/>
              <a:chOff x="0" y="0"/>
              <a:chExt cx="775779" cy="346124"/>
            </a:xfrm>
          </p:grpSpPr>
          <p:sp>
            <p:nvSpPr>
              <p:cNvPr id="584" name="Rectangle"/>
              <p:cNvSpPr/>
              <p:nvPr/>
            </p:nvSpPr>
            <p:spPr>
              <a:xfrm>
                <a:off x="-1" y="-1"/>
                <a:ext cx="775781" cy="34612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4472C4"/>
                </a:solidFill>
                <a:prstDash val="solid"/>
                <a:round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2200"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585" name="Threats"/>
              <p:cNvSpPr txBox="1"/>
              <p:nvPr/>
            </p:nvSpPr>
            <p:spPr>
              <a:xfrm>
                <a:off x="9524" y="29247"/>
                <a:ext cx="756731" cy="2876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8" tIns="34288" rIns="34288" bIns="34288" numCol="1" anchor="ctr">
                <a:spAutoFit/>
              </a:bodyPr>
              <a:lstStyle>
                <a:lvl1pPr algn="ctr">
                  <a:defRPr sz="17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/>
                <a:r>
                  <a:t>Threats</a:t>
                </a:r>
              </a:p>
            </p:txBody>
          </p:sp>
        </p:grpSp>
        <p:sp>
          <p:nvSpPr>
            <p:cNvPr id="587" name="Line"/>
            <p:cNvSpPr/>
            <p:nvPr/>
          </p:nvSpPr>
          <p:spPr>
            <a:xfrm flipV="1">
              <a:off x="387889" y="0"/>
              <a:ext cx="2" cy="418619"/>
            </a:xfrm>
            <a:prstGeom prst="line">
              <a:avLst/>
            </a:prstGeom>
            <a:noFill/>
            <a:ln w="12700" cap="flat">
              <a:solidFill>
                <a:srgbClr val="4472C4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grpSp>
        <p:nvGrpSpPr>
          <p:cNvPr id="593" name="Group"/>
          <p:cNvGrpSpPr/>
          <p:nvPr/>
        </p:nvGrpSpPr>
        <p:grpSpPr>
          <a:xfrm>
            <a:off x="8547175" y="3094146"/>
            <a:ext cx="775781" cy="753984"/>
            <a:chOff x="0" y="0"/>
            <a:chExt cx="775779" cy="753982"/>
          </a:xfrm>
        </p:grpSpPr>
        <p:grpSp>
          <p:nvGrpSpPr>
            <p:cNvPr id="591" name="Assets"/>
            <p:cNvGrpSpPr/>
            <p:nvPr/>
          </p:nvGrpSpPr>
          <p:grpSpPr>
            <a:xfrm>
              <a:off x="-1" y="-1"/>
              <a:ext cx="775781" cy="346124"/>
              <a:chOff x="0" y="0"/>
              <a:chExt cx="775779" cy="346122"/>
            </a:xfrm>
          </p:grpSpPr>
          <p:sp>
            <p:nvSpPr>
              <p:cNvPr id="589" name="Rectangle"/>
              <p:cNvSpPr/>
              <p:nvPr/>
            </p:nvSpPr>
            <p:spPr>
              <a:xfrm>
                <a:off x="-1" y="-1"/>
                <a:ext cx="775781" cy="34612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4472C4"/>
                </a:solidFill>
                <a:prstDash val="solid"/>
                <a:round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2200"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590" name="Assets"/>
              <p:cNvSpPr txBox="1"/>
              <p:nvPr/>
            </p:nvSpPr>
            <p:spPr>
              <a:xfrm>
                <a:off x="9524" y="29247"/>
                <a:ext cx="756731" cy="2876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8" tIns="34288" rIns="34288" bIns="34288" numCol="1" anchor="ctr">
                <a:spAutoFit/>
              </a:bodyPr>
              <a:lstStyle>
                <a:lvl1pPr algn="ctr">
                  <a:defRPr sz="17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/>
                <a:r>
                  <a:t>Assets</a:t>
                </a:r>
              </a:p>
            </p:txBody>
          </p:sp>
        </p:grpSp>
        <p:sp>
          <p:nvSpPr>
            <p:cNvPr id="592" name="Line"/>
            <p:cNvSpPr/>
            <p:nvPr/>
          </p:nvSpPr>
          <p:spPr>
            <a:xfrm flipH="1">
              <a:off x="387889" y="335363"/>
              <a:ext cx="2" cy="418620"/>
            </a:xfrm>
            <a:prstGeom prst="line">
              <a:avLst/>
            </a:prstGeom>
            <a:noFill/>
            <a:ln w="12700" cap="flat">
              <a:solidFill>
                <a:srgbClr val="4472C4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grpSp>
        <p:nvGrpSpPr>
          <p:cNvPr id="598" name="Group"/>
          <p:cNvGrpSpPr/>
          <p:nvPr/>
        </p:nvGrpSpPr>
        <p:grpSpPr>
          <a:xfrm>
            <a:off x="7207955" y="3861415"/>
            <a:ext cx="1401169" cy="346127"/>
            <a:chOff x="0" y="-1"/>
            <a:chExt cx="1401168" cy="346126"/>
          </a:xfrm>
        </p:grpSpPr>
        <p:grpSp>
          <p:nvGrpSpPr>
            <p:cNvPr id="596" name="Controls"/>
            <p:cNvGrpSpPr/>
            <p:nvPr/>
          </p:nvGrpSpPr>
          <p:grpSpPr>
            <a:xfrm>
              <a:off x="-1" y="-2"/>
              <a:ext cx="849770" cy="346127"/>
              <a:chOff x="0" y="0"/>
              <a:chExt cx="849769" cy="346126"/>
            </a:xfrm>
          </p:grpSpPr>
          <p:sp>
            <p:nvSpPr>
              <p:cNvPr id="594" name="Rectangle"/>
              <p:cNvSpPr/>
              <p:nvPr/>
            </p:nvSpPr>
            <p:spPr>
              <a:xfrm>
                <a:off x="0" y="-1"/>
                <a:ext cx="849770" cy="34612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4472C4"/>
                </a:solidFill>
                <a:prstDash val="solid"/>
                <a:round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2200"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595" name="Controls"/>
              <p:cNvSpPr txBox="1"/>
              <p:nvPr/>
            </p:nvSpPr>
            <p:spPr>
              <a:xfrm>
                <a:off x="9525" y="29248"/>
                <a:ext cx="830720" cy="2876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8" tIns="34288" rIns="34288" bIns="34288" numCol="1" anchor="ctr">
                <a:spAutoFit/>
              </a:bodyPr>
              <a:lstStyle>
                <a:lvl1pPr algn="ctr">
                  <a:defRPr sz="17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/>
                <a:r>
                  <a:t>Controls</a:t>
                </a:r>
              </a:p>
            </p:txBody>
          </p:sp>
        </p:grpSp>
        <p:sp>
          <p:nvSpPr>
            <p:cNvPr id="597" name="Line"/>
            <p:cNvSpPr/>
            <p:nvPr/>
          </p:nvSpPr>
          <p:spPr>
            <a:xfrm>
              <a:off x="857195" y="202663"/>
              <a:ext cx="543973" cy="3"/>
            </a:xfrm>
            <a:prstGeom prst="line">
              <a:avLst/>
            </a:prstGeom>
            <a:noFill/>
            <a:ln w="12700" cap="flat">
              <a:solidFill>
                <a:srgbClr val="4472C4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grpSp>
        <p:nvGrpSpPr>
          <p:cNvPr id="601" name="Loss Event Controls"/>
          <p:cNvGrpSpPr/>
          <p:nvPr/>
        </p:nvGrpSpPr>
        <p:grpSpPr>
          <a:xfrm>
            <a:off x="7071397" y="3810518"/>
            <a:ext cx="984151" cy="507125"/>
            <a:chOff x="0" y="0"/>
            <a:chExt cx="984150" cy="507123"/>
          </a:xfrm>
        </p:grpSpPr>
        <p:sp>
          <p:nvSpPr>
            <p:cNvPr id="599" name="Rectangle"/>
            <p:cNvSpPr/>
            <p:nvPr/>
          </p:nvSpPr>
          <p:spPr>
            <a:xfrm>
              <a:off x="-1" y="-1"/>
              <a:ext cx="984151" cy="50712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4472C4"/>
              </a:solidFill>
              <a:prstDash val="solid"/>
              <a:round/>
            </a:ln>
            <a:effectLst/>
          </p:spPr>
          <p:txBody>
            <a:bodyPr wrap="square" lIns="34288" tIns="34288" rIns="34288" bIns="34288" numCol="1" anchor="ctr">
              <a:noAutofit/>
            </a:bodyPr>
            <a:lstStyle/>
            <a:p>
              <a:pPr algn="ctr">
                <a:lnSpc>
                  <a:spcPct val="70000"/>
                </a:lnSpc>
                <a:defRPr sz="2200"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600" name="Loss Event Controls"/>
            <p:cNvSpPr txBox="1"/>
            <p:nvPr/>
          </p:nvSpPr>
          <p:spPr>
            <a:xfrm>
              <a:off x="9524" y="19069"/>
              <a:ext cx="965101" cy="4689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8" tIns="34288" rIns="34288" bIns="34288" numCol="1" anchor="ctr">
              <a:spAutoFit/>
            </a:bodyPr>
            <a:lstStyle>
              <a:lvl1pPr algn="ctr">
                <a:lnSpc>
                  <a:spcPct val="70000"/>
                </a:lnSpc>
                <a:defRPr sz="16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Loss Event Controls</a:t>
              </a:r>
            </a:p>
          </p:txBody>
        </p:sp>
      </p:grpSp>
      <p:sp>
        <p:nvSpPr>
          <p:cNvPr id="602" name="Group"/>
          <p:cNvSpPr txBox="1"/>
          <p:nvPr/>
        </p:nvSpPr>
        <p:spPr>
          <a:xfrm>
            <a:off x="6729729" y="1451766"/>
            <a:ext cx="1667485" cy="785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8" tIns="34288" rIns="34288" bIns="34288">
            <a:spAutoFit/>
          </a:bodyPr>
          <a:lstStyle>
            <a:lvl1pPr algn="ctr">
              <a:defRPr sz="1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Directly affect the frequency or magnitude of loss</a:t>
            </a:r>
          </a:p>
        </p:txBody>
      </p:sp>
      <p:sp>
        <p:nvSpPr>
          <p:cNvPr id="603" name="Authentication…"/>
          <p:cNvSpPr txBox="1"/>
          <p:nvPr/>
        </p:nvSpPr>
        <p:spPr>
          <a:xfrm>
            <a:off x="6773670" y="2842304"/>
            <a:ext cx="1579605" cy="987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8" tIns="34288" rIns="34288" bIns="34288">
            <a:spAutoFit/>
          </a:bodyPr>
          <a:lstStyle/>
          <a:p>
            <a:pPr>
              <a:defRPr sz="1200">
                <a:solidFill>
                  <a:srgbClr val="FFD479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Authentication</a:t>
            </a:r>
          </a:p>
          <a:p>
            <a:pPr>
              <a:defRPr sz="1200">
                <a:solidFill>
                  <a:srgbClr val="FFD479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Access privileges</a:t>
            </a:r>
          </a:p>
          <a:p>
            <a:pPr>
              <a:defRPr sz="1200">
                <a:solidFill>
                  <a:srgbClr val="FFD479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Logging</a:t>
            </a:r>
          </a:p>
          <a:p>
            <a:pPr>
              <a:defRPr sz="1200">
                <a:solidFill>
                  <a:srgbClr val="FFD479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Data recovery processes</a:t>
            </a:r>
          </a:p>
          <a:p>
            <a:pPr>
              <a:defRPr sz="1200">
                <a:solidFill>
                  <a:srgbClr val="FFD479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Etc…</a:t>
            </a:r>
          </a:p>
        </p:txBody>
      </p:sp>
      <p:sp>
        <p:nvSpPr>
          <p:cNvPr id="604" name="Policies…"/>
          <p:cNvSpPr txBox="1"/>
          <p:nvPr/>
        </p:nvSpPr>
        <p:spPr>
          <a:xfrm>
            <a:off x="3133457" y="4511827"/>
            <a:ext cx="1507522" cy="104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8" tIns="34288" rIns="34288" bIns="34288">
            <a:spAutoFit/>
          </a:bodyPr>
          <a:lstStyle/>
          <a:p>
            <a:pPr>
              <a:defRPr sz="1300">
                <a:solidFill>
                  <a:srgbClr val="FFD479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Scanning</a:t>
            </a:r>
          </a:p>
          <a:p>
            <a:pPr>
              <a:defRPr sz="1300">
                <a:solidFill>
                  <a:srgbClr val="FFD479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Patching</a:t>
            </a:r>
          </a:p>
          <a:p>
            <a:pPr>
              <a:defRPr sz="1300">
                <a:solidFill>
                  <a:srgbClr val="FFD479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Auditing</a:t>
            </a:r>
          </a:p>
          <a:p>
            <a:pPr>
              <a:defRPr sz="1300">
                <a:solidFill>
                  <a:srgbClr val="FFD479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Change management</a:t>
            </a:r>
          </a:p>
          <a:p>
            <a:pPr>
              <a:defRPr sz="1300">
                <a:solidFill>
                  <a:srgbClr val="FFD479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Etc…</a:t>
            </a:r>
          </a:p>
        </p:txBody>
      </p:sp>
      <p:grpSp>
        <p:nvGrpSpPr>
          <p:cNvPr id="612" name="Group"/>
          <p:cNvGrpSpPr/>
          <p:nvPr/>
        </p:nvGrpSpPr>
        <p:grpSpPr>
          <a:xfrm>
            <a:off x="4804336" y="4323217"/>
            <a:ext cx="2776211" cy="992717"/>
            <a:chOff x="0" y="0"/>
            <a:chExt cx="2776209" cy="992715"/>
          </a:xfrm>
        </p:grpSpPr>
        <p:grpSp>
          <p:nvGrpSpPr>
            <p:cNvPr id="607" name="Variance  Controls"/>
            <p:cNvGrpSpPr/>
            <p:nvPr/>
          </p:nvGrpSpPr>
          <p:grpSpPr>
            <a:xfrm>
              <a:off x="8301" y="58376"/>
              <a:ext cx="1263990" cy="885682"/>
              <a:chOff x="0" y="0"/>
              <a:chExt cx="1263988" cy="885680"/>
            </a:xfrm>
          </p:grpSpPr>
          <p:sp>
            <p:nvSpPr>
              <p:cNvPr id="605" name="Rectangle"/>
              <p:cNvSpPr/>
              <p:nvPr/>
            </p:nvSpPr>
            <p:spPr>
              <a:xfrm>
                <a:off x="0" y="117179"/>
                <a:ext cx="1263989" cy="65132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4472C4"/>
                </a:solidFill>
                <a:prstDash val="solid"/>
                <a:round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lnSpc>
                    <a:spcPct val="70000"/>
                  </a:lnSpc>
                  <a:defRPr sz="2200"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606" name="Variance  Controls"/>
              <p:cNvSpPr txBox="1"/>
              <p:nvPr/>
            </p:nvSpPr>
            <p:spPr>
              <a:xfrm>
                <a:off x="12233" y="0"/>
                <a:ext cx="1239523" cy="8856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8" tIns="34288" rIns="34288" bIns="34288" numCol="1" anchor="ctr">
                <a:noAutofit/>
              </a:bodyPr>
              <a:lstStyle>
                <a:lvl1pPr algn="ctr">
                  <a:lnSpc>
                    <a:spcPct val="70000"/>
                  </a:lnSpc>
                  <a:defRPr sz="17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/>
                <a:r>
                  <a:t>Variance  Mgmt. Controls</a:t>
                </a:r>
              </a:p>
            </p:txBody>
          </p:sp>
        </p:grpSp>
        <p:sp>
          <p:nvSpPr>
            <p:cNvPr id="608" name="Group"/>
            <p:cNvSpPr/>
            <p:nvPr/>
          </p:nvSpPr>
          <p:spPr>
            <a:xfrm>
              <a:off x="0" y="992715"/>
              <a:ext cx="128059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8" tIns="34288" rIns="34288" bIns="34288" numCol="1" anchor="t">
              <a:spAutoFit/>
            </a:bodyPr>
            <a:lstStyle>
              <a:lvl1pPr algn="ctr">
                <a:defRPr sz="12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Affect the reliability of other controls</a:t>
              </a:r>
            </a:p>
          </p:txBody>
        </p:sp>
        <p:grpSp>
          <p:nvGrpSpPr>
            <p:cNvPr id="611" name="Group"/>
            <p:cNvGrpSpPr/>
            <p:nvPr/>
          </p:nvGrpSpPr>
          <p:grpSpPr>
            <a:xfrm>
              <a:off x="1284791" y="0"/>
              <a:ext cx="1491419" cy="615257"/>
              <a:chOff x="0" y="0"/>
              <a:chExt cx="1491418" cy="615256"/>
            </a:xfrm>
          </p:grpSpPr>
          <p:sp>
            <p:nvSpPr>
              <p:cNvPr id="609" name="Line"/>
              <p:cNvSpPr/>
              <p:nvPr/>
            </p:nvSpPr>
            <p:spPr>
              <a:xfrm flipV="1">
                <a:off x="1491418" y="0"/>
                <a:ext cx="1" cy="615257"/>
              </a:xfrm>
              <a:prstGeom prst="line">
                <a:avLst/>
              </a:prstGeom>
              <a:noFill/>
              <a:ln w="12700" cap="flat">
                <a:solidFill>
                  <a:srgbClr val="4472C4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sp>
            <p:nvSpPr>
              <p:cNvPr id="610" name="Line"/>
              <p:cNvSpPr/>
              <p:nvPr/>
            </p:nvSpPr>
            <p:spPr>
              <a:xfrm>
                <a:off x="0" y="599183"/>
                <a:ext cx="1487017" cy="1"/>
              </a:xfrm>
              <a:prstGeom prst="line">
                <a:avLst/>
              </a:prstGeom>
              <a:noFill/>
              <a:ln w="12700" cap="flat">
                <a:solidFill>
                  <a:srgbClr val="4472C4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</p:grpSp>
      </p:grpSp>
      <p:grpSp>
        <p:nvGrpSpPr>
          <p:cNvPr id="619" name="Group"/>
          <p:cNvGrpSpPr/>
          <p:nvPr/>
        </p:nvGrpSpPr>
        <p:grpSpPr>
          <a:xfrm>
            <a:off x="4602710" y="2383861"/>
            <a:ext cx="2457246" cy="2110536"/>
            <a:chOff x="0" y="0"/>
            <a:chExt cx="2457245" cy="2110534"/>
          </a:xfrm>
        </p:grpSpPr>
        <p:grpSp>
          <p:nvGrpSpPr>
            <p:cNvPr id="615" name="Decision  Controls"/>
            <p:cNvGrpSpPr/>
            <p:nvPr/>
          </p:nvGrpSpPr>
          <p:grpSpPr>
            <a:xfrm>
              <a:off x="194370" y="348179"/>
              <a:ext cx="1260959" cy="883558"/>
              <a:chOff x="0" y="0"/>
              <a:chExt cx="1260957" cy="883557"/>
            </a:xfrm>
          </p:grpSpPr>
          <p:sp>
            <p:nvSpPr>
              <p:cNvPr id="613" name="Rectangle"/>
              <p:cNvSpPr/>
              <p:nvPr/>
            </p:nvSpPr>
            <p:spPr>
              <a:xfrm>
                <a:off x="0" y="116898"/>
                <a:ext cx="1260958" cy="64976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4472C4"/>
                </a:solidFill>
                <a:prstDash val="solid"/>
                <a:round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lnSpc>
                    <a:spcPct val="70000"/>
                  </a:lnSpc>
                  <a:defRPr sz="2200"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614" name="Decision  Controls"/>
              <p:cNvSpPr txBox="1"/>
              <p:nvPr/>
            </p:nvSpPr>
            <p:spPr>
              <a:xfrm>
                <a:off x="12204" y="0"/>
                <a:ext cx="1236550" cy="8835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8" tIns="34288" rIns="34288" bIns="34288" numCol="1" anchor="ctr">
                <a:noAutofit/>
              </a:bodyPr>
              <a:lstStyle>
                <a:lvl1pPr algn="ctr">
                  <a:lnSpc>
                    <a:spcPct val="70000"/>
                  </a:lnSpc>
                  <a:defRPr sz="17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/>
                <a:r>
                  <a:t>Decision  Support Controls</a:t>
                </a:r>
              </a:p>
            </p:txBody>
          </p:sp>
        </p:grpSp>
        <p:sp>
          <p:nvSpPr>
            <p:cNvPr id="616" name="Group"/>
            <p:cNvSpPr/>
            <p:nvPr/>
          </p:nvSpPr>
          <p:spPr>
            <a:xfrm>
              <a:off x="0" y="0"/>
              <a:ext cx="1649700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8" tIns="34288" rIns="34288" bIns="34288" numCol="1" anchor="t">
              <a:spAutoFit/>
            </a:bodyPr>
            <a:lstStyle>
              <a:lvl1pPr algn="ctr">
                <a:defRPr sz="12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Enable well-informed decisions</a:t>
              </a:r>
            </a:p>
          </p:txBody>
        </p:sp>
        <p:sp>
          <p:nvSpPr>
            <p:cNvPr id="617" name="Line"/>
            <p:cNvSpPr/>
            <p:nvPr/>
          </p:nvSpPr>
          <p:spPr>
            <a:xfrm flipH="1">
              <a:off x="1055528" y="1166605"/>
              <a:ext cx="3" cy="943930"/>
            </a:xfrm>
            <a:prstGeom prst="line">
              <a:avLst/>
            </a:prstGeom>
            <a:noFill/>
            <a:ln w="12700" cap="flat">
              <a:solidFill>
                <a:srgbClr val="4472C4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618" name="Line"/>
            <p:cNvSpPr/>
            <p:nvPr/>
          </p:nvSpPr>
          <p:spPr>
            <a:xfrm>
              <a:off x="1044160" y="1638569"/>
              <a:ext cx="1413086" cy="2"/>
            </a:xfrm>
            <a:prstGeom prst="line">
              <a:avLst/>
            </a:prstGeom>
            <a:noFill/>
            <a:ln w="12700" cap="flat">
              <a:solidFill>
                <a:srgbClr val="4472C4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sp>
        <p:nvSpPr>
          <p:cNvPr id="620" name="Asset management…"/>
          <p:cNvSpPr txBox="1"/>
          <p:nvPr/>
        </p:nvSpPr>
        <p:spPr>
          <a:xfrm>
            <a:off x="3085041" y="2703369"/>
            <a:ext cx="1369670" cy="104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8" tIns="34288" rIns="34288" bIns="34288">
            <a:spAutoFit/>
          </a:bodyPr>
          <a:lstStyle/>
          <a:p>
            <a:pPr>
              <a:defRPr sz="1300">
                <a:solidFill>
                  <a:srgbClr val="FFD479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Asset management</a:t>
            </a:r>
          </a:p>
          <a:p>
            <a:pPr>
              <a:defRPr sz="1300">
                <a:solidFill>
                  <a:srgbClr val="FFD479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Threat intelligence</a:t>
            </a:r>
          </a:p>
          <a:p>
            <a:pPr>
              <a:defRPr sz="1300">
                <a:solidFill>
                  <a:srgbClr val="FFD479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Awareness training</a:t>
            </a:r>
          </a:p>
          <a:p>
            <a:pPr>
              <a:defRPr sz="1300">
                <a:solidFill>
                  <a:srgbClr val="FFD479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Risk analysis</a:t>
            </a:r>
          </a:p>
          <a:p>
            <a:pPr>
              <a:defRPr sz="1300">
                <a:solidFill>
                  <a:srgbClr val="FFD479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Etc.</a:t>
            </a:r>
          </a:p>
        </p:txBody>
      </p:sp>
      <p:sp>
        <p:nvSpPr>
          <p:cNvPr id="621" name="Line"/>
          <p:cNvSpPr/>
          <p:nvPr/>
        </p:nvSpPr>
        <p:spPr>
          <a:xfrm flipV="1">
            <a:off x="5151835" y="3562512"/>
            <a:ext cx="2" cy="943930"/>
          </a:xfrm>
          <a:prstGeom prst="line">
            <a:avLst/>
          </a:prstGeom>
          <a:ln w="12700">
            <a:solidFill>
              <a:srgbClr val="4472C4"/>
            </a:solidFill>
            <a:tailEnd type="triangle"/>
          </a:ln>
        </p:spPr>
        <p:txBody>
          <a:bodyPr lIns="34289" tIns="34289" rIns="34289" bIns="34289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622" name="Group"/>
          <p:cNvSpPr/>
          <p:nvPr/>
        </p:nvSpPr>
        <p:spPr>
          <a:xfrm>
            <a:off x="6681859" y="2322164"/>
            <a:ext cx="1746531" cy="2913651"/>
          </a:xfrm>
          <a:prstGeom prst="rect">
            <a:avLst/>
          </a:prstGeom>
          <a:ln w="12700">
            <a:solidFill>
              <a:srgbClr val="296AD3"/>
            </a:solidFill>
            <a:custDash>
              <a:ds d="200000" sp="200000"/>
            </a:custDash>
            <a:miter lim="400000"/>
          </a:ln>
        </p:spPr>
        <p:txBody>
          <a:bodyPr lIns="34288" tIns="34288" rIns="34288" bIns="3428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grpSp>
        <p:nvGrpSpPr>
          <p:cNvPr id="625" name="Group"/>
          <p:cNvGrpSpPr/>
          <p:nvPr/>
        </p:nvGrpSpPr>
        <p:grpSpPr>
          <a:xfrm>
            <a:off x="2869044" y="1980657"/>
            <a:ext cx="3717556" cy="3769840"/>
            <a:chOff x="0" y="0"/>
            <a:chExt cx="3717554" cy="3769839"/>
          </a:xfrm>
        </p:grpSpPr>
        <p:sp>
          <p:nvSpPr>
            <p:cNvPr id="623" name="Rectangle"/>
            <p:cNvSpPr/>
            <p:nvPr/>
          </p:nvSpPr>
          <p:spPr>
            <a:xfrm>
              <a:off x="0" y="339698"/>
              <a:ext cx="3717555" cy="3430142"/>
            </a:xfrm>
            <a:prstGeom prst="rect">
              <a:avLst/>
            </a:prstGeom>
            <a:noFill/>
            <a:ln w="12700" cap="flat">
              <a:solidFill>
                <a:srgbClr val="296AD3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4288" tIns="34288" rIns="34288" bIns="34288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624" name="Indirectly affect risk"/>
            <p:cNvSpPr txBox="1"/>
            <p:nvPr/>
          </p:nvSpPr>
          <p:spPr>
            <a:xfrm>
              <a:off x="861769" y="0"/>
              <a:ext cx="1994017" cy="3176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8" tIns="34288" rIns="34288" bIns="34288" numCol="1" anchor="t">
              <a:noAutofit/>
            </a:bodyPr>
            <a:lstStyle>
              <a:lvl1pPr>
                <a:defRPr sz="17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Indirectly affect risk</a:t>
              </a:r>
            </a:p>
          </p:txBody>
        </p:sp>
      </p:grpSp>
      <p:grpSp>
        <p:nvGrpSpPr>
          <p:cNvPr id="634" name="Group"/>
          <p:cNvGrpSpPr/>
          <p:nvPr/>
        </p:nvGrpSpPr>
        <p:grpSpPr>
          <a:xfrm>
            <a:off x="6055455" y="2936622"/>
            <a:ext cx="442245" cy="1888479"/>
            <a:chOff x="12699" y="0"/>
            <a:chExt cx="442244" cy="1888477"/>
          </a:xfrm>
        </p:grpSpPr>
        <p:grpSp>
          <p:nvGrpSpPr>
            <p:cNvPr id="629" name="Group"/>
            <p:cNvGrpSpPr/>
            <p:nvPr/>
          </p:nvGrpSpPr>
          <p:grpSpPr>
            <a:xfrm>
              <a:off x="12699" y="-1"/>
              <a:ext cx="415342" cy="259704"/>
              <a:chOff x="0" y="0"/>
              <a:chExt cx="415340" cy="259702"/>
            </a:xfrm>
          </p:grpSpPr>
          <p:sp>
            <p:nvSpPr>
              <p:cNvPr id="626" name="Line"/>
              <p:cNvSpPr/>
              <p:nvPr/>
            </p:nvSpPr>
            <p:spPr>
              <a:xfrm>
                <a:off x="2906" y="259702"/>
                <a:ext cx="409528" cy="1"/>
              </a:xfrm>
              <a:prstGeom prst="line">
                <a:avLst/>
              </a:prstGeom>
              <a:noFill/>
              <a:ln w="12700" cap="flat">
                <a:solidFill>
                  <a:srgbClr val="4472C4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sp>
            <p:nvSpPr>
              <p:cNvPr id="627" name="Line"/>
              <p:cNvSpPr/>
              <p:nvPr/>
            </p:nvSpPr>
            <p:spPr>
              <a:xfrm flipV="1">
                <a:off x="410111" y="1659"/>
                <a:ext cx="1" cy="254001"/>
              </a:xfrm>
              <a:prstGeom prst="line">
                <a:avLst/>
              </a:prstGeom>
              <a:noFill/>
              <a:ln w="12700" cap="flat">
                <a:solidFill>
                  <a:srgbClr val="4472C4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sp>
            <p:nvSpPr>
              <p:cNvPr id="628" name="Line"/>
              <p:cNvSpPr/>
              <p:nvPr/>
            </p:nvSpPr>
            <p:spPr>
              <a:xfrm flipH="1" flipV="1">
                <a:off x="-1" y="0"/>
                <a:ext cx="415342" cy="1"/>
              </a:xfrm>
              <a:prstGeom prst="line">
                <a:avLst/>
              </a:prstGeom>
              <a:noFill/>
              <a:ln w="12700" cap="flat">
                <a:solidFill>
                  <a:srgbClr val="4472C4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</p:grpSp>
        <p:grpSp>
          <p:nvGrpSpPr>
            <p:cNvPr id="633" name="Group"/>
            <p:cNvGrpSpPr/>
            <p:nvPr/>
          </p:nvGrpSpPr>
          <p:grpSpPr>
            <a:xfrm>
              <a:off x="39604" y="1628774"/>
              <a:ext cx="415341" cy="259704"/>
              <a:chOff x="0" y="0"/>
              <a:chExt cx="415340" cy="259702"/>
            </a:xfrm>
          </p:grpSpPr>
          <p:sp>
            <p:nvSpPr>
              <p:cNvPr id="630" name="Line"/>
              <p:cNvSpPr/>
              <p:nvPr/>
            </p:nvSpPr>
            <p:spPr>
              <a:xfrm>
                <a:off x="2906" y="259702"/>
                <a:ext cx="409528" cy="1"/>
              </a:xfrm>
              <a:prstGeom prst="line">
                <a:avLst/>
              </a:prstGeom>
              <a:noFill/>
              <a:ln w="12700" cap="flat">
                <a:solidFill>
                  <a:srgbClr val="4472C4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sp>
            <p:nvSpPr>
              <p:cNvPr id="631" name="Line"/>
              <p:cNvSpPr/>
              <p:nvPr/>
            </p:nvSpPr>
            <p:spPr>
              <a:xfrm flipV="1">
                <a:off x="410111" y="1659"/>
                <a:ext cx="1" cy="254001"/>
              </a:xfrm>
              <a:prstGeom prst="line">
                <a:avLst/>
              </a:prstGeom>
              <a:noFill/>
              <a:ln w="12700" cap="flat">
                <a:solidFill>
                  <a:srgbClr val="4472C4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sp>
            <p:nvSpPr>
              <p:cNvPr id="632" name="Line"/>
              <p:cNvSpPr/>
              <p:nvPr/>
            </p:nvSpPr>
            <p:spPr>
              <a:xfrm flipH="1" flipV="1">
                <a:off x="-1" y="0"/>
                <a:ext cx="415342" cy="1"/>
              </a:xfrm>
              <a:prstGeom prst="line">
                <a:avLst/>
              </a:prstGeom>
              <a:noFill/>
              <a:ln w="12700" cap="flat">
                <a:solidFill>
                  <a:srgbClr val="4472C4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2" grpId="5"/>
      <p:bldP build="whole" bldLvl="1" animBg="1" rev="0" advAuto="0" spid="598" grpId="1"/>
      <p:bldP build="whole" bldLvl="1" animBg="1" rev="0" advAuto="0" spid="604" grpId="7"/>
      <p:bldP build="whole" bldLvl="1" animBg="1" rev="0" advAuto="0" spid="621" grpId="9"/>
      <p:bldP build="whole" bldLvl="1" animBg="1" rev="0" advAuto="0" spid="625" grpId="12"/>
      <p:bldP build="whole" bldLvl="1" animBg="1" rev="0" advAuto="0" spid="603" grpId="3"/>
      <p:bldP build="whole" bldLvl="1" animBg="1" rev="0" advAuto="0" spid="619" grpId="8"/>
      <p:bldP build="whole" bldLvl="1" animBg="1" rev="0" advAuto="0" spid="602" grpId="4"/>
      <p:bldP build="whole" bldLvl="1" animBg="1" rev="0" advAuto="0" spid="612" grpId="6"/>
      <p:bldP build="whole" bldLvl="1" animBg="1" rev="0" advAuto="0" spid="601" grpId="2"/>
      <p:bldP build="whole" bldLvl="1" animBg="1" rev="0" advAuto="0" spid="620" grpId="10"/>
      <p:bldP build="whole" bldLvl="1" animBg="1" rev="0" advAuto="0" spid="634" grpId="1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4" name="Group"/>
          <p:cNvGrpSpPr/>
          <p:nvPr/>
        </p:nvGrpSpPr>
        <p:grpSpPr>
          <a:xfrm>
            <a:off x="6015329" y="3638310"/>
            <a:ext cx="1537727" cy="507125"/>
            <a:chOff x="0" y="0"/>
            <a:chExt cx="1537726" cy="507123"/>
          </a:xfrm>
        </p:grpSpPr>
        <p:grpSp>
          <p:nvGrpSpPr>
            <p:cNvPr id="640" name="Group"/>
            <p:cNvGrpSpPr/>
            <p:nvPr/>
          </p:nvGrpSpPr>
          <p:grpSpPr>
            <a:xfrm>
              <a:off x="136558" y="50896"/>
              <a:ext cx="1401169" cy="346128"/>
              <a:chOff x="0" y="-1"/>
              <a:chExt cx="1401168" cy="346126"/>
            </a:xfrm>
          </p:grpSpPr>
          <p:grpSp>
            <p:nvGrpSpPr>
              <p:cNvPr id="638" name="Controls"/>
              <p:cNvGrpSpPr/>
              <p:nvPr/>
            </p:nvGrpSpPr>
            <p:grpSpPr>
              <a:xfrm>
                <a:off x="-1" y="-2"/>
                <a:ext cx="849770" cy="346127"/>
                <a:chOff x="0" y="0"/>
                <a:chExt cx="849769" cy="346126"/>
              </a:xfrm>
            </p:grpSpPr>
            <p:sp>
              <p:nvSpPr>
                <p:cNvPr id="636" name="Rectangle"/>
                <p:cNvSpPr/>
                <p:nvPr/>
              </p:nvSpPr>
              <p:spPr>
                <a:xfrm>
                  <a:off x="0" y="-1"/>
                  <a:ext cx="849770" cy="346127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solidFill>
                    <a:srgbClr val="4472C4"/>
                  </a:solidFill>
                  <a:prstDash val="solid"/>
                  <a:round/>
                </a:ln>
                <a:effectLst/>
              </p:spPr>
              <p:txBody>
                <a:bodyPr wrap="square" lIns="34288" tIns="34288" rIns="34288" bIns="34288" numCol="1" anchor="ctr">
                  <a:noAutofit/>
                </a:bodyPr>
                <a:lstStyle/>
                <a:p>
                  <a:pPr algn="ctr">
                    <a:defRPr sz="2200">
                      <a:latin typeface="+mn-lt"/>
                      <a:ea typeface="+mn-ea"/>
                      <a:cs typeface="+mn-cs"/>
                      <a:sym typeface="Calibri"/>
                    </a:defRPr>
                  </a:pPr>
                </a:p>
              </p:txBody>
            </p:sp>
            <p:sp>
              <p:nvSpPr>
                <p:cNvPr id="637" name="Controls"/>
                <p:cNvSpPr/>
                <p:nvPr/>
              </p:nvSpPr>
              <p:spPr>
                <a:xfrm>
                  <a:off x="9524" y="173063"/>
                  <a:ext cx="830721" cy="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0" fill="norm" stroke="1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34288" tIns="34288" rIns="34288" bIns="34288" numCol="1" anchor="ctr">
                  <a:spAutoFit/>
                </a:bodyPr>
                <a:lstStyle>
                  <a:lvl1pPr algn="ctr">
                    <a:defRPr sz="1700">
                      <a:latin typeface="+mn-lt"/>
                      <a:ea typeface="+mn-ea"/>
                      <a:cs typeface="+mn-cs"/>
                      <a:sym typeface="Calibri"/>
                    </a:defRPr>
                  </a:lvl1pPr>
                </a:lstStyle>
                <a:p>
                  <a:pPr/>
                  <a:r>
                    <a:t>Controls</a:t>
                  </a:r>
                </a:p>
              </p:txBody>
            </p:sp>
          </p:grpSp>
          <p:sp>
            <p:nvSpPr>
              <p:cNvPr id="639" name="Line"/>
              <p:cNvSpPr/>
              <p:nvPr/>
            </p:nvSpPr>
            <p:spPr>
              <a:xfrm>
                <a:off x="857195" y="202663"/>
                <a:ext cx="543973" cy="3"/>
              </a:xfrm>
              <a:prstGeom prst="line">
                <a:avLst/>
              </a:prstGeom>
              <a:noFill/>
              <a:ln w="12700" cap="flat">
                <a:solidFill>
                  <a:srgbClr val="4472C4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</p:grpSp>
        <p:grpSp>
          <p:nvGrpSpPr>
            <p:cNvPr id="643" name="Loss Event Controls"/>
            <p:cNvGrpSpPr/>
            <p:nvPr/>
          </p:nvGrpSpPr>
          <p:grpSpPr>
            <a:xfrm>
              <a:off x="0" y="0"/>
              <a:ext cx="984151" cy="507124"/>
              <a:chOff x="0" y="0"/>
              <a:chExt cx="984150" cy="507123"/>
            </a:xfrm>
          </p:grpSpPr>
          <p:sp>
            <p:nvSpPr>
              <p:cNvPr id="641" name="Rectangle"/>
              <p:cNvSpPr/>
              <p:nvPr/>
            </p:nvSpPr>
            <p:spPr>
              <a:xfrm>
                <a:off x="-1" y="-1"/>
                <a:ext cx="984151" cy="50712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4472C4"/>
                </a:solidFill>
                <a:prstDash val="solid"/>
                <a:round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lnSpc>
                    <a:spcPct val="70000"/>
                  </a:lnSpc>
                  <a:defRPr sz="2200"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642" name="Loss Event Controls"/>
              <p:cNvSpPr/>
              <p:nvPr/>
            </p:nvSpPr>
            <p:spPr>
              <a:xfrm>
                <a:off x="9525" y="253561"/>
                <a:ext cx="96510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8" tIns="34288" rIns="34288" bIns="34288" numCol="1" anchor="ctr">
                <a:spAutoFit/>
              </a:bodyPr>
              <a:lstStyle>
                <a:lvl1pPr algn="ctr">
                  <a:lnSpc>
                    <a:spcPct val="70000"/>
                  </a:lnSpc>
                  <a:defRPr sz="16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/>
                <a:r>
                  <a:t>Loss Event Controls</a:t>
                </a:r>
              </a:p>
            </p:txBody>
          </p:sp>
        </p:grpSp>
      </p:grpSp>
      <p:sp>
        <p:nvSpPr>
          <p:cNvPr id="645" name="Direct vs. Indirect example…"/>
          <p:cNvSpPr txBox="1"/>
          <p:nvPr>
            <p:ph type="title"/>
          </p:nvPr>
        </p:nvSpPr>
        <p:spPr>
          <a:xfrm>
            <a:off x="838200" y="149285"/>
            <a:ext cx="10515600" cy="1325564"/>
          </a:xfrm>
          <a:prstGeom prst="rect">
            <a:avLst/>
          </a:prstGeom>
        </p:spPr>
        <p:txBody>
          <a:bodyPr/>
          <a:lstStyle/>
          <a:p>
            <a:pPr/>
            <a:r>
              <a:t>Direct vs. Indirect example…</a:t>
            </a:r>
          </a:p>
        </p:txBody>
      </p:sp>
      <p:grpSp>
        <p:nvGrpSpPr>
          <p:cNvPr id="648" name="Risk"/>
          <p:cNvGrpSpPr/>
          <p:nvPr/>
        </p:nvGrpSpPr>
        <p:grpSpPr>
          <a:xfrm>
            <a:off x="7544490" y="3689208"/>
            <a:ext cx="669015" cy="346125"/>
            <a:chOff x="0" y="8194"/>
            <a:chExt cx="669013" cy="346124"/>
          </a:xfrm>
        </p:grpSpPr>
        <p:sp>
          <p:nvSpPr>
            <p:cNvPr id="646" name="Rectangle"/>
            <p:cNvSpPr/>
            <p:nvPr/>
          </p:nvSpPr>
          <p:spPr>
            <a:xfrm>
              <a:off x="0" y="8194"/>
              <a:ext cx="669014" cy="34612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4472C4"/>
              </a:solidFill>
              <a:prstDash val="solid"/>
              <a:round/>
            </a:ln>
            <a:effectLst/>
          </p:spPr>
          <p:txBody>
            <a:bodyPr wrap="square" lIns="34288" tIns="34288" rIns="34288" bIns="34288" numCol="1" anchor="ctr">
              <a:noAutofit/>
            </a:bodyPr>
            <a:lstStyle/>
            <a:p>
              <a:pPr algn="ctr">
                <a:defRPr sz="2200"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647" name="Risk"/>
            <p:cNvSpPr/>
            <p:nvPr/>
          </p:nvSpPr>
          <p:spPr>
            <a:xfrm>
              <a:off x="9525" y="181256"/>
              <a:ext cx="64996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8" tIns="34288" rIns="34288" bIns="34288" numCol="1" anchor="ctr">
              <a:spAutoFit/>
            </a:bodyPr>
            <a:lstStyle>
              <a:lvl1pPr algn="ctr">
                <a:defRPr sz="2200"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/>
              <a:r>
                <a:t>Risk</a:t>
              </a:r>
            </a:p>
          </p:txBody>
        </p:sp>
      </p:grpSp>
      <p:grpSp>
        <p:nvGrpSpPr>
          <p:cNvPr id="653" name="Group"/>
          <p:cNvGrpSpPr/>
          <p:nvPr/>
        </p:nvGrpSpPr>
        <p:grpSpPr>
          <a:xfrm>
            <a:off x="7491107" y="4014198"/>
            <a:ext cx="775780" cy="788405"/>
            <a:chOff x="0" y="0"/>
            <a:chExt cx="775779" cy="788403"/>
          </a:xfrm>
        </p:grpSpPr>
        <p:grpSp>
          <p:nvGrpSpPr>
            <p:cNvPr id="651" name="Threats"/>
            <p:cNvGrpSpPr/>
            <p:nvPr/>
          </p:nvGrpSpPr>
          <p:grpSpPr>
            <a:xfrm>
              <a:off x="-1" y="442279"/>
              <a:ext cx="775781" cy="346126"/>
              <a:chOff x="0" y="0"/>
              <a:chExt cx="775779" cy="346124"/>
            </a:xfrm>
          </p:grpSpPr>
          <p:sp>
            <p:nvSpPr>
              <p:cNvPr id="649" name="Rectangle"/>
              <p:cNvSpPr/>
              <p:nvPr/>
            </p:nvSpPr>
            <p:spPr>
              <a:xfrm>
                <a:off x="-1" y="-1"/>
                <a:ext cx="775781" cy="346125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4472C4"/>
                </a:solidFill>
                <a:prstDash val="solid"/>
                <a:round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2200"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650" name="Threats"/>
              <p:cNvSpPr txBox="1"/>
              <p:nvPr/>
            </p:nvSpPr>
            <p:spPr>
              <a:xfrm>
                <a:off x="9524" y="29247"/>
                <a:ext cx="756731" cy="2876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8" tIns="34288" rIns="34288" bIns="34288" numCol="1" anchor="ctr">
                <a:spAutoFit/>
              </a:bodyPr>
              <a:lstStyle>
                <a:lvl1pPr algn="ctr">
                  <a:defRPr sz="17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/>
                <a:r>
                  <a:t>Threats</a:t>
                </a:r>
              </a:p>
            </p:txBody>
          </p:sp>
        </p:grpSp>
        <p:sp>
          <p:nvSpPr>
            <p:cNvPr id="652" name="Line"/>
            <p:cNvSpPr/>
            <p:nvPr/>
          </p:nvSpPr>
          <p:spPr>
            <a:xfrm flipV="1">
              <a:off x="387889" y="0"/>
              <a:ext cx="2" cy="418619"/>
            </a:xfrm>
            <a:prstGeom prst="line">
              <a:avLst/>
            </a:prstGeom>
            <a:noFill/>
            <a:ln w="12700" cap="flat">
              <a:solidFill>
                <a:srgbClr val="4472C4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grpSp>
        <p:nvGrpSpPr>
          <p:cNvPr id="658" name="Group"/>
          <p:cNvGrpSpPr/>
          <p:nvPr/>
        </p:nvGrpSpPr>
        <p:grpSpPr>
          <a:xfrm>
            <a:off x="7491107" y="2921939"/>
            <a:ext cx="775780" cy="753984"/>
            <a:chOff x="0" y="0"/>
            <a:chExt cx="775779" cy="753982"/>
          </a:xfrm>
        </p:grpSpPr>
        <p:grpSp>
          <p:nvGrpSpPr>
            <p:cNvPr id="656" name="Assets"/>
            <p:cNvGrpSpPr/>
            <p:nvPr/>
          </p:nvGrpSpPr>
          <p:grpSpPr>
            <a:xfrm>
              <a:off x="-1" y="-1"/>
              <a:ext cx="775781" cy="346124"/>
              <a:chOff x="0" y="0"/>
              <a:chExt cx="775779" cy="346122"/>
            </a:xfrm>
          </p:grpSpPr>
          <p:sp>
            <p:nvSpPr>
              <p:cNvPr id="654" name="Rectangle"/>
              <p:cNvSpPr/>
              <p:nvPr/>
            </p:nvSpPr>
            <p:spPr>
              <a:xfrm>
                <a:off x="-1" y="-1"/>
                <a:ext cx="775781" cy="34612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4472C4"/>
                </a:solidFill>
                <a:prstDash val="solid"/>
                <a:round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2200"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655" name="Assets"/>
              <p:cNvSpPr txBox="1"/>
              <p:nvPr/>
            </p:nvSpPr>
            <p:spPr>
              <a:xfrm>
                <a:off x="9524" y="29247"/>
                <a:ext cx="756731" cy="2876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8" tIns="34288" rIns="34288" bIns="34288" numCol="1" anchor="ctr">
                <a:spAutoFit/>
              </a:bodyPr>
              <a:lstStyle>
                <a:lvl1pPr algn="ctr">
                  <a:defRPr sz="17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/>
                <a:r>
                  <a:t>Assets</a:t>
                </a:r>
              </a:p>
            </p:txBody>
          </p:sp>
        </p:grpSp>
        <p:sp>
          <p:nvSpPr>
            <p:cNvPr id="657" name="Line"/>
            <p:cNvSpPr/>
            <p:nvPr/>
          </p:nvSpPr>
          <p:spPr>
            <a:xfrm flipH="1">
              <a:off x="387889" y="335363"/>
              <a:ext cx="2" cy="418620"/>
            </a:xfrm>
            <a:prstGeom prst="line">
              <a:avLst/>
            </a:prstGeom>
            <a:noFill/>
            <a:ln w="12700" cap="flat">
              <a:solidFill>
                <a:srgbClr val="4472C4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grpSp>
        <p:nvGrpSpPr>
          <p:cNvPr id="665" name="Group"/>
          <p:cNvGrpSpPr/>
          <p:nvPr/>
        </p:nvGrpSpPr>
        <p:grpSpPr>
          <a:xfrm>
            <a:off x="3716893" y="4120002"/>
            <a:ext cx="2807588" cy="1055906"/>
            <a:chOff x="0" y="0"/>
            <a:chExt cx="2807586" cy="1055905"/>
          </a:xfrm>
        </p:grpSpPr>
        <p:grpSp>
          <p:nvGrpSpPr>
            <p:cNvPr id="661" name="Variance  Controls"/>
            <p:cNvGrpSpPr/>
            <p:nvPr/>
          </p:nvGrpSpPr>
          <p:grpSpPr>
            <a:xfrm>
              <a:off x="0" y="114620"/>
              <a:ext cx="1343343" cy="941286"/>
              <a:chOff x="0" y="0"/>
              <a:chExt cx="1343342" cy="941284"/>
            </a:xfrm>
          </p:grpSpPr>
          <p:sp>
            <p:nvSpPr>
              <p:cNvPr id="659" name="Rectangle"/>
              <p:cNvSpPr/>
              <p:nvPr/>
            </p:nvSpPr>
            <p:spPr>
              <a:xfrm>
                <a:off x="0" y="124535"/>
                <a:ext cx="1343343" cy="692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4472C4"/>
                </a:solidFill>
                <a:prstDash val="solid"/>
                <a:round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lnSpc>
                    <a:spcPct val="70000"/>
                  </a:lnSpc>
                  <a:defRPr sz="2200"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660" name="Variance  Controls"/>
              <p:cNvSpPr txBox="1"/>
              <p:nvPr/>
            </p:nvSpPr>
            <p:spPr>
              <a:xfrm>
                <a:off x="13001" y="0"/>
                <a:ext cx="1317341" cy="9412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8" tIns="34288" rIns="34288" bIns="34288" numCol="1" anchor="ctr">
                <a:noAutofit/>
              </a:bodyPr>
              <a:lstStyle>
                <a:lvl1pPr algn="ctr">
                  <a:lnSpc>
                    <a:spcPct val="70000"/>
                  </a:lnSpc>
                  <a:defRPr sz="17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/>
                <a:r>
                  <a:t>Variance  Mgmt. Controls</a:t>
                </a:r>
              </a:p>
            </p:txBody>
          </p:sp>
        </p:grpSp>
        <p:grpSp>
          <p:nvGrpSpPr>
            <p:cNvPr id="664" name="Group"/>
            <p:cNvGrpSpPr/>
            <p:nvPr/>
          </p:nvGrpSpPr>
          <p:grpSpPr>
            <a:xfrm>
              <a:off x="1339073" y="-1"/>
              <a:ext cx="1468514" cy="646266"/>
              <a:chOff x="0" y="0"/>
              <a:chExt cx="1468512" cy="646264"/>
            </a:xfrm>
          </p:grpSpPr>
          <p:sp>
            <p:nvSpPr>
              <p:cNvPr id="662" name="Line"/>
              <p:cNvSpPr/>
              <p:nvPr/>
            </p:nvSpPr>
            <p:spPr>
              <a:xfrm flipV="1">
                <a:off x="1468511" y="-1"/>
                <a:ext cx="2" cy="646266"/>
              </a:xfrm>
              <a:prstGeom prst="line">
                <a:avLst/>
              </a:prstGeom>
              <a:noFill/>
              <a:ln w="12700" cap="flat">
                <a:solidFill>
                  <a:srgbClr val="4472C4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sp>
            <p:nvSpPr>
              <p:cNvPr id="663" name="Line"/>
              <p:cNvSpPr/>
              <p:nvPr/>
            </p:nvSpPr>
            <p:spPr>
              <a:xfrm>
                <a:off x="0" y="630191"/>
                <a:ext cx="1464110" cy="1"/>
              </a:xfrm>
              <a:prstGeom prst="line">
                <a:avLst/>
              </a:prstGeom>
              <a:noFill/>
              <a:ln w="12700" cap="flat">
                <a:solidFill>
                  <a:srgbClr val="4472C4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</p:grpSp>
      </p:grpSp>
      <p:grpSp>
        <p:nvGrpSpPr>
          <p:cNvPr id="671" name="Group"/>
          <p:cNvGrpSpPr/>
          <p:nvPr/>
        </p:nvGrpSpPr>
        <p:grpSpPr>
          <a:xfrm>
            <a:off x="3712185" y="2531480"/>
            <a:ext cx="2291704" cy="1802756"/>
            <a:chOff x="0" y="0"/>
            <a:chExt cx="2291702" cy="1802754"/>
          </a:xfrm>
        </p:grpSpPr>
        <p:grpSp>
          <p:nvGrpSpPr>
            <p:cNvPr id="668" name="Decision  Controls"/>
            <p:cNvGrpSpPr/>
            <p:nvPr/>
          </p:nvGrpSpPr>
          <p:grpSpPr>
            <a:xfrm>
              <a:off x="0" y="0"/>
              <a:ext cx="1318613" cy="923957"/>
              <a:chOff x="0" y="0"/>
              <a:chExt cx="1318612" cy="923956"/>
            </a:xfrm>
          </p:grpSpPr>
          <p:sp>
            <p:nvSpPr>
              <p:cNvPr id="666" name="Rectangle"/>
              <p:cNvSpPr/>
              <p:nvPr/>
            </p:nvSpPr>
            <p:spPr>
              <a:xfrm>
                <a:off x="0" y="122243"/>
                <a:ext cx="1318613" cy="67947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4472C4"/>
                </a:solidFill>
                <a:prstDash val="solid"/>
                <a:round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lnSpc>
                    <a:spcPct val="70000"/>
                  </a:lnSpc>
                  <a:defRPr sz="2200"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667" name="Decision  Controls"/>
              <p:cNvSpPr txBox="1"/>
              <p:nvPr/>
            </p:nvSpPr>
            <p:spPr>
              <a:xfrm>
                <a:off x="12762" y="0"/>
                <a:ext cx="1293089" cy="9239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8" tIns="34288" rIns="34288" bIns="34288" numCol="1" anchor="ctr">
                <a:noAutofit/>
              </a:bodyPr>
              <a:lstStyle>
                <a:lvl1pPr algn="ctr">
                  <a:lnSpc>
                    <a:spcPct val="70000"/>
                  </a:lnSpc>
                  <a:defRPr sz="17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/>
                <a:r>
                  <a:t>Decision  Support Controls</a:t>
                </a:r>
              </a:p>
            </p:txBody>
          </p:sp>
        </p:grpSp>
        <p:sp>
          <p:nvSpPr>
            <p:cNvPr id="669" name="Line"/>
            <p:cNvSpPr/>
            <p:nvPr/>
          </p:nvSpPr>
          <p:spPr>
            <a:xfrm flipH="1">
              <a:off x="889985" y="858825"/>
              <a:ext cx="3" cy="943930"/>
            </a:xfrm>
            <a:prstGeom prst="line">
              <a:avLst/>
            </a:prstGeom>
            <a:noFill/>
            <a:ln w="12700" cap="flat">
              <a:solidFill>
                <a:srgbClr val="4472C4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878617" y="1330789"/>
              <a:ext cx="1413086" cy="2"/>
            </a:xfrm>
            <a:prstGeom prst="line">
              <a:avLst/>
            </a:prstGeom>
            <a:noFill/>
            <a:ln w="12700" cap="flat">
              <a:solidFill>
                <a:srgbClr val="4472C4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sp>
        <p:nvSpPr>
          <p:cNvPr id="672" name="Line"/>
          <p:cNvSpPr/>
          <p:nvPr/>
        </p:nvSpPr>
        <p:spPr>
          <a:xfrm flipV="1">
            <a:off x="4095767" y="3390305"/>
            <a:ext cx="2" cy="943930"/>
          </a:xfrm>
          <a:prstGeom prst="line">
            <a:avLst/>
          </a:prstGeom>
          <a:ln w="12700">
            <a:solidFill>
              <a:srgbClr val="4472C4"/>
            </a:solidFill>
            <a:tailEnd type="triangle"/>
          </a:ln>
        </p:spPr>
        <p:txBody>
          <a:bodyPr lIns="34289" tIns="34289" rIns="34289" bIns="34289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673" name="Loss exposure from a ransomware or data breach loss event"/>
          <p:cNvSpPr txBox="1"/>
          <p:nvPr/>
        </p:nvSpPr>
        <p:spPr>
          <a:xfrm>
            <a:off x="8424974" y="3631570"/>
            <a:ext cx="1772333" cy="461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3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Loss exposure from a ransomware event </a:t>
            </a:r>
          </a:p>
        </p:txBody>
      </p:sp>
      <p:sp>
        <p:nvSpPr>
          <p:cNvPr id="674" name="Rectangle"/>
          <p:cNvSpPr/>
          <p:nvPr/>
        </p:nvSpPr>
        <p:spPr>
          <a:xfrm>
            <a:off x="5542789" y="2563202"/>
            <a:ext cx="1408685" cy="202002"/>
          </a:xfrm>
          <a:prstGeom prst="rect">
            <a:avLst/>
          </a:prstGeom>
          <a:ln w="25400">
            <a:solidFill>
              <a:srgbClr val="FF26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675" name="Rectangle"/>
          <p:cNvSpPr/>
          <p:nvPr/>
        </p:nvSpPr>
        <p:spPr>
          <a:xfrm>
            <a:off x="1918334" y="3083630"/>
            <a:ext cx="1746932" cy="202002"/>
          </a:xfrm>
          <a:prstGeom prst="rect">
            <a:avLst/>
          </a:prstGeom>
          <a:ln w="25400">
            <a:solidFill>
              <a:srgbClr val="FF26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676" name="Group"/>
          <p:cNvSpPr txBox="1"/>
          <p:nvPr/>
        </p:nvSpPr>
        <p:spPr>
          <a:xfrm>
            <a:off x="5661860" y="1619810"/>
            <a:ext cx="1667485" cy="785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8" tIns="34288" rIns="34288" bIns="34288">
            <a:spAutoFit/>
          </a:bodyPr>
          <a:lstStyle>
            <a:lvl1pPr algn="ctr">
              <a:defRPr sz="16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Directly affect the frequency or magnitude of loss</a:t>
            </a:r>
          </a:p>
        </p:txBody>
      </p:sp>
      <p:sp>
        <p:nvSpPr>
          <p:cNvPr id="677" name="Group"/>
          <p:cNvSpPr txBox="1"/>
          <p:nvPr/>
        </p:nvSpPr>
        <p:spPr>
          <a:xfrm>
            <a:off x="2653885" y="2044314"/>
            <a:ext cx="1997341" cy="318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8" tIns="34288" rIns="34288" bIns="34288"/>
          <a:lstStyle>
            <a:lvl1pPr>
              <a:defRPr sz="17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Indirectly affect risk</a:t>
            </a:r>
          </a:p>
        </p:txBody>
      </p:sp>
      <p:sp>
        <p:nvSpPr>
          <p:cNvPr id="678" name="Rectangle"/>
          <p:cNvSpPr/>
          <p:nvPr/>
        </p:nvSpPr>
        <p:spPr>
          <a:xfrm>
            <a:off x="8337686" y="3617750"/>
            <a:ext cx="1691766" cy="489039"/>
          </a:xfrm>
          <a:prstGeom prst="rect">
            <a:avLst/>
          </a:prstGeom>
          <a:ln w="25400">
            <a:solidFill>
              <a:srgbClr val="FF26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679" name="Authentication…"/>
          <p:cNvSpPr txBox="1"/>
          <p:nvPr/>
        </p:nvSpPr>
        <p:spPr>
          <a:xfrm>
            <a:off x="5617071" y="2552017"/>
            <a:ext cx="1704466" cy="104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8" tIns="34288" rIns="34288" bIns="34288">
            <a:spAutoFit/>
          </a:bodyPr>
          <a:lstStyle/>
          <a:p>
            <a:pPr>
              <a:defRPr sz="1300">
                <a:solidFill>
                  <a:srgbClr val="FFD479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Trained personnel</a:t>
            </a:r>
          </a:p>
          <a:p>
            <a:pPr>
              <a:defRPr sz="1300">
                <a:solidFill>
                  <a:srgbClr val="FFD479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Anti-malware</a:t>
            </a:r>
          </a:p>
          <a:p>
            <a:pPr>
              <a:defRPr sz="1300">
                <a:solidFill>
                  <a:srgbClr val="FFD479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Access privileges</a:t>
            </a:r>
          </a:p>
          <a:p>
            <a:pPr>
              <a:defRPr sz="1300">
                <a:solidFill>
                  <a:srgbClr val="FFD479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Data recovery processes</a:t>
            </a:r>
          </a:p>
          <a:p>
            <a:pPr>
              <a:defRPr sz="1300">
                <a:solidFill>
                  <a:srgbClr val="FFD479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Etc…</a:t>
            </a:r>
          </a:p>
        </p:txBody>
      </p:sp>
      <p:sp>
        <p:nvSpPr>
          <p:cNvPr id="680" name="Asset management…"/>
          <p:cNvSpPr txBox="1"/>
          <p:nvPr/>
        </p:nvSpPr>
        <p:spPr>
          <a:xfrm>
            <a:off x="1975690" y="2597731"/>
            <a:ext cx="1634597" cy="1400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8" tIns="34288" rIns="34288" bIns="34288">
            <a:spAutoFit/>
          </a:bodyPr>
          <a:lstStyle/>
          <a:p>
            <a:pPr>
              <a:defRPr sz="1400">
                <a:solidFill>
                  <a:srgbClr val="FFD479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Asset management</a:t>
            </a:r>
          </a:p>
          <a:p>
            <a:pPr>
              <a:defRPr sz="1400">
                <a:solidFill>
                  <a:srgbClr val="FFD479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Threat intelligence</a:t>
            </a:r>
          </a:p>
          <a:p>
            <a:pPr>
              <a:defRPr sz="1400">
                <a:solidFill>
                  <a:srgbClr val="FFD479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Anti-phishing training</a:t>
            </a:r>
          </a:p>
          <a:p>
            <a:pPr>
              <a:defRPr sz="1400">
                <a:solidFill>
                  <a:srgbClr val="FFD479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Risk analysis</a:t>
            </a:r>
          </a:p>
          <a:p>
            <a:pPr>
              <a:defRPr sz="1400">
                <a:solidFill>
                  <a:srgbClr val="FFD479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Incentives</a:t>
            </a:r>
          </a:p>
          <a:p>
            <a:pPr>
              <a:defRPr sz="1400">
                <a:solidFill>
                  <a:srgbClr val="FFD479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Etc.</a:t>
            </a:r>
          </a:p>
        </p:txBody>
      </p:sp>
      <p:sp>
        <p:nvSpPr>
          <p:cNvPr id="681" name="Policies…"/>
          <p:cNvSpPr txBox="1"/>
          <p:nvPr/>
        </p:nvSpPr>
        <p:spPr>
          <a:xfrm>
            <a:off x="2940806" y="4377037"/>
            <a:ext cx="696719" cy="715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8" tIns="34288" rIns="34288" bIns="34288">
            <a:spAutoFit/>
          </a:bodyPr>
          <a:lstStyle/>
          <a:p>
            <a:pPr>
              <a:defRPr sz="1400">
                <a:solidFill>
                  <a:srgbClr val="FFD479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Patching</a:t>
            </a:r>
          </a:p>
          <a:p>
            <a:pPr>
              <a:defRPr sz="1400">
                <a:solidFill>
                  <a:srgbClr val="FFD479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Auditing</a:t>
            </a:r>
          </a:p>
          <a:p>
            <a:pPr>
              <a:defRPr sz="1400">
                <a:solidFill>
                  <a:srgbClr val="FFD479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Etc…</a:t>
            </a:r>
          </a:p>
        </p:txBody>
      </p:sp>
      <p:sp>
        <p:nvSpPr>
          <p:cNvPr id="682" name="Rectangle"/>
          <p:cNvSpPr/>
          <p:nvPr/>
        </p:nvSpPr>
        <p:spPr>
          <a:xfrm>
            <a:off x="1918334" y="2850342"/>
            <a:ext cx="1746932" cy="202002"/>
          </a:xfrm>
          <a:prstGeom prst="rect">
            <a:avLst/>
          </a:prstGeom>
          <a:ln w="25400">
            <a:solidFill>
              <a:srgbClr val="FF26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683" name="Rectangle"/>
          <p:cNvSpPr/>
          <p:nvPr/>
        </p:nvSpPr>
        <p:spPr>
          <a:xfrm>
            <a:off x="2900365" y="4638951"/>
            <a:ext cx="777601" cy="202002"/>
          </a:xfrm>
          <a:prstGeom prst="rect">
            <a:avLst/>
          </a:prstGeom>
          <a:ln w="25400">
            <a:solidFill>
              <a:srgbClr val="FF26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grpSp>
        <p:nvGrpSpPr>
          <p:cNvPr id="692" name="Group"/>
          <p:cNvGrpSpPr/>
          <p:nvPr/>
        </p:nvGrpSpPr>
        <p:grpSpPr>
          <a:xfrm>
            <a:off x="5034664" y="2784222"/>
            <a:ext cx="302049" cy="1888479"/>
            <a:chOff x="0" y="0"/>
            <a:chExt cx="302048" cy="1888477"/>
          </a:xfrm>
        </p:grpSpPr>
        <p:grpSp>
          <p:nvGrpSpPr>
            <p:cNvPr id="687" name="Group"/>
            <p:cNvGrpSpPr/>
            <p:nvPr/>
          </p:nvGrpSpPr>
          <p:grpSpPr>
            <a:xfrm>
              <a:off x="-1" y="-1"/>
              <a:ext cx="275756" cy="259704"/>
              <a:chOff x="0" y="0"/>
              <a:chExt cx="275754" cy="259702"/>
            </a:xfrm>
          </p:grpSpPr>
          <p:sp>
            <p:nvSpPr>
              <p:cNvPr id="684" name="Line"/>
              <p:cNvSpPr/>
              <p:nvPr/>
            </p:nvSpPr>
            <p:spPr>
              <a:xfrm>
                <a:off x="1929" y="259702"/>
                <a:ext cx="271896" cy="1"/>
              </a:xfrm>
              <a:prstGeom prst="line">
                <a:avLst/>
              </a:prstGeom>
              <a:noFill/>
              <a:ln w="12700" cap="flat">
                <a:solidFill>
                  <a:srgbClr val="4472C4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sp>
            <p:nvSpPr>
              <p:cNvPr id="685" name="Line"/>
              <p:cNvSpPr/>
              <p:nvPr/>
            </p:nvSpPr>
            <p:spPr>
              <a:xfrm flipV="1">
                <a:off x="272282" y="1659"/>
                <a:ext cx="1" cy="254001"/>
              </a:xfrm>
              <a:prstGeom prst="line">
                <a:avLst/>
              </a:prstGeom>
              <a:noFill/>
              <a:ln w="12700" cap="flat">
                <a:solidFill>
                  <a:srgbClr val="4472C4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sp>
            <p:nvSpPr>
              <p:cNvPr id="686" name="Line"/>
              <p:cNvSpPr/>
              <p:nvPr/>
            </p:nvSpPr>
            <p:spPr>
              <a:xfrm flipH="1" flipV="1">
                <a:off x="-1" y="0"/>
                <a:ext cx="275756" cy="1"/>
              </a:xfrm>
              <a:prstGeom prst="line">
                <a:avLst/>
              </a:prstGeom>
              <a:noFill/>
              <a:ln w="12700" cap="flat">
                <a:solidFill>
                  <a:srgbClr val="4472C4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</p:grpSp>
        <p:grpSp>
          <p:nvGrpSpPr>
            <p:cNvPr id="691" name="Group"/>
            <p:cNvGrpSpPr/>
            <p:nvPr/>
          </p:nvGrpSpPr>
          <p:grpSpPr>
            <a:xfrm>
              <a:off x="26294" y="1628774"/>
              <a:ext cx="275755" cy="259704"/>
              <a:chOff x="0" y="0"/>
              <a:chExt cx="275754" cy="259702"/>
            </a:xfrm>
          </p:grpSpPr>
          <p:sp>
            <p:nvSpPr>
              <p:cNvPr id="688" name="Line"/>
              <p:cNvSpPr/>
              <p:nvPr/>
            </p:nvSpPr>
            <p:spPr>
              <a:xfrm>
                <a:off x="1929" y="259702"/>
                <a:ext cx="271896" cy="1"/>
              </a:xfrm>
              <a:prstGeom prst="line">
                <a:avLst/>
              </a:prstGeom>
              <a:noFill/>
              <a:ln w="12700" cap="flat">
                <a:solidFill>
                  <a:srgbClr val="4472C4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sp>
            <p:nvSpPr>
              <p:cNvPr id="689" name="Line"/>
              <p:cNvSpPr/>
              <p:nvPr/>
            </p:nvSpPr>
            <p:spPr>
              <a:xfrm flipV="1">
                <a:off x="272282" y="1659"/>
                <a:ext cx="1" cy="254001"/>
              </a:xfrm>
              <a:prstGeom prst="line">
                <a:avLst/>
              </a:prstGeom>
              <a:noFill/>
              <a:ln w="12700" cap="flat">
                <a:solidFill>
                  <a:srgbClr val="4472C4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sp>
            <p:nvSpPr>
              <p:cNvPr id="690" name="Line"/>
              <p:cNvSpPr/>
              <p:nvPr/>
            </p:nvSpPr>
            <p:spPr>
              <a:xfrm flipH="1" flipV="1">
                <a:off x="-1" y="0"/>
                <a:ext cx="275756" cy="1"/>
              </a:xfrm>
              <a:prstGeom prst="line">
                <a:avLst/>
              </a:prstGeom>
              <a:noFill/>
              <a:ln w="12700" cap="flat">
                <a:solidFill>
                  <a:srgbClr val="4472C4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</p:grpSp>
      </p:grpSp>
      <p:sp>
        <p:nvSpPr>
          <p:cNvPr id="693" name="Rectangle"/>
          <p:cNvSpPr/>
          <p:nvPr/>
        </p:nvSpPr>
        <p:spPr>
          <a:xfrm>
            <a:off x="5542789" y="2784222"/>
            <a:ext cx="1853030" cy="775417"/>
          </a:xfrm>
          <a:prstGeom prst="rect">
            <a:avLst/>
          </a:prstGeom>
          <a:ln w="25400">
            <a:solidFill>
              <a:srgbClr val="00F900"/>
            </a:solidFill>
            <a:miter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9" grpId="2"/>
      <p:bldP build="whole" bldLvl="1" animBg="1" rev="0" advAuto="0" spid="674" grpId="5"/>
      <p:bldP build="whole" bldLvl="1" animBg="1" rev="0" advAuto="0" spid="693" grpId="9"/>
      <p:bldP build="whole" bldLvl="1" animBg="1" rev="0" advAuto="0" spid="682" grpId="7"/>
      <p:bldP build="whole" bldLvl="1" animBg="1" rev="0" advAuto="0" spid="680" grpId="4"/>
      <p:bldP build="whole" bldLvl="1" animBg="1" rev="0" advAuto="0" spid="675" grpId="6"/>
      <p:bldP build="whole" bldLvl="1" animBg="1" rev="0" advAuto="0" spid="678" grpId="1"/>
      <p:bldP build="whole" bldLvl="1" animBg="1" rev="0" advAuto="0" spid="681" grpId="3"/>
      <p:bldP build="whole" bldLvl="1" animBg="1" rev="0" advAuto="0" spid="683" grpId="8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Key take-away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Key take-aways…</a:t>
            </a:r>
          </a:p>
        </p:txBody>
      </p:sp>
      <p:sp>
        <p:nvSpPr>
          <p:cNvPr id="696" name="The controls landscape is the most complex and least understood dimension of cybersecurity.…"/>
          <p:cNvSpPr txBox="1"/>
          <p:nvPr>
            <p:ph type="body" idx="1"/>
          </p:nvPr>
        </p:nvSpPr>
        <p:spPr>
          <a:xfrm>
            <a:off x="838200" y="1865590"/>
            <a:ext cx="10515600" cy="3533763"/>
          </a:xfrm>
          <a:prstGeom prst="rect">
            <a:avLst/>
          </a:prstGeom>
        </p:spPr>
        <p:txBody>
          <a:bodyPr/>
          <a:lstStyle/>
          <a:p>
            <a:pPr marL="210311" indent="-210311" defTabSz="841247">
              <a:spcBef>
                <a:spcPts val="3600"/>
              </a:spcBef>
              <a:defRPr sz="2944"/>
            </a:pPr>
            <a:r>
              <a:t>The controls landscape is the most complex and </a:t>
            </a:r>
            <a:r>
              <a:rPr u="sng"/>
              <a:t>least understood</a:t>
            </a:r>
            <a:r>
              <a:t> dimension of cybersecurity.</a:t>
            </a:r>
          </a:p>
          <a:p>
            <a:pPr marL="210311" indent="-210311" defTabSz="841247">
              <a:spcBef>
                <a:spcPts val="3600"/>
              </a:spcBef>
              <a:defRPr sz="2944"/>
            </a:pPr>
            <a:r>
              <a:t>FAIR-CAM resolves a huge gap in our ability to understand, measure, and manage control efficacy and risk.</a:t>
            </a:r>
          </a:p>
          <a:p>
            <a:pPr marL="210311" indent="-210311" defTabSz="841247">
              <a:spcBef>
                <a:spcPts val="3600"/>
              </a:spcBef>
              <a:defRPr sz="2944"/>
            </a:pPr>
            <a:r>
              <a:t>It also provides the means to responsibly automate and apply AI to risk analysis.</a:t>
            </a:r>
          </a:p>
        </p:txBody>
      </p:sp>
      <p:sp>
        <p:nvSpPr>
          <p:cNvPr id="6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96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Wrapping u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Wrapping up</a:t>
            </a:r>
          </a:p>
        </p:txBody>
      </p:sp>
      <p:sp>
        <p:nvSpPr>
          <p:cNvPr id="7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etting on the same page…"/>
          <p:cNvSpPr txBox="1"/>
          <p:nvPr>
            <p:ph type="title"/>
          </p:nvPr>
        </p:nvSpPr>
        <p:spPr>
          <a:xfrm>
            <a:off x="838200" y="187324"/>
            <a:ext cx="10515600" cy="13255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Getting on the same page…</a:t>
            </a:r>
          </a:p>
        </p:txBody>
      </p:sp>
      <p:sp>
        <p:nvSpPr>
          <p:cNvPr id="176" name="Risk measurement requires the analysis and quantification of loss event frequency (or probability) and impact."/>
          <p:cNvSpPr txBox="1"/>
          <p:nvPr>
            <p:ph type="body" sz="quarter" idx="1"/>
          </p:nvPr>
        </p:nvSpPr>
        <p:spPr>
          <a:xfrm>
            <a:off x="1284224" y="2638805"/>
            <a:ext cx="9623552" cy="158039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3000"/>
              </a:spcBef>
              <a:buSzTx/>
              <a:buFontTx/>
              <a:buNone/>
              <a:defRPr sz="3300"/>
            </a:lvl1pPr>
          </a:lstStyle>
          <a:p>
            <a:pPr/>
            <a:r>
              <a:t>Risk measurement requires the analysis and quantification of loss event frequency (or probability) and impact.</a:t>
            </a:r>
          </a:p>
        </p:txBody>
      </p:sp>
      <p:sp>
        <p:nvSpPr>
          <p:cNvPr id="177" name="Slide Number"/>
          <p:cNvSpPr txBox="1"/>
          <p:nvPr>
            <p:ph type="sldNum" sz="quarter" idx="2"/>
          </p:nvPr>
        </p:nvSpPr>
        <p:spPr>
          <a:xfrm>
            <a:off x="11668000" y="6231020"/>
            <a:ext cx="230273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6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ummary"/>
          <p:cNvSpPr txBox="1"/>
          <p:nvPr>
            <p:ph type="title"/>
          </p:nvPr>
        </p:nvSpPr>
        <p:spPr>
          <a:xfrm>
            <a:off x="838200" y="89124"/>
            <a:ext cx="10515600" cy="1325564"/>
          </a:xfrm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  <p:sp>
        <p:nvSpPr>
          <p:cNvPr id="703" name="In order to evolve and mature as a profession, we have to recognize and correct what isn’t working.…"/>
          <p:cNvSpPr txBox="1"/>
          <p:nvPr>
            <p:ph type="body" idx="1"/>
          </p:nvPr>
        </p:nvSpPr>
        <p:spPr>
          <a:xfrm>
            <a:off x="838200" y="1311680"/>
            <a:ext cx="10515600" cy="4773870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In order to evolve and mature as a profession, we have to recognize and correct what isn’t working.</a:t>
            </a:r>
          </a:p>
          <a:p>
            <a:pPr>
              <a:defRPr sz="2800"/>
            </a:pPr>
            <a:r>
              <a:t>“Good” risk measurement is defensible and should be table-stakes</a:t>
            </a:r>
          </a:p>
          <a:p>
            <a:pPr>
              <a:defRPr sz="2800"/>
            </a:pPr>
            <a:r>
              <a:t>The future of risk measurement will:</a:t>
            </a:r>
          </a:p>
          <a:p>
            <a:pPr lvl="1">
              <a:defRPr sz="2400"/>
            </a:pPr>
            <a:r>
              <a:t>Leverage automation and AI</a:t>
            </a:r>
          </a:p>
          <a:p>
            <a:pPr lvl="1">
              <a:defRPr sz="2400"/>
            </a:pPr>
            <a:r>
              <a:t>Account for controls physiology</a:t>
            </a:r>
          </a:p>
          <a:p>
            <a:pPr>
              <a:defRPr sz="2800"/>
            </a:pPr>
            <a:r>
              <a:t>In order for automation and AI to generate results we can trust, they can’t rely on the commonly used methods of the past and present</a:t>
            </a:r>
          </a:p>
        </p:txBody>
      </p:sp>
      <p:sp>
        <p:nvSpPr>
          <p:cNvPr id="7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03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Question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Questions?</a:t>
            </a:r>
          </a:p>
        </p:txBody>
      </p:sp>
      <p:sp>
        <p:nvSpPr>
          <p:cNvPr id="7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How do you like your risk measuremen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do you like your risk measurement?</a:t>
            </a:r>
          </a:p>
        </p:txBody>
      </p:sp>
      <p:sp>
        <p:nvSpPr>
          <p:cNvPr id="180" name="Fast, cheap, or good.…"/>
          <p:cNvSpPr txBox="1"/>
          <p:nvPr>
            <p:ph type="body" sz="quarter" idx="1"/>
          </p:nvPr>
        </p:nvSpPr>
        <p:spPr>
          <a:xfrm>
            <a:off x="838200" y="2931318"/>
            <a:ext cx="10515600" cy="1325564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</a:pPr>
            <a:r>
              <a:t>Fast, cheap, or good.  </a:t>
            </a:r>
          </a:p>
          <a:p>
            <a:pPr marL="0" indent="0" algn="ctr">
              <a:buSzTx/>
              <a:buFontTx/>
              <a:buNone/>
            </a:pPr>
            <a:r>
              <a:t>Pick two.</a:t>
            </a:r>
          </a:p>
        </p:txBody>
      </p:sp>
      <p:sp>
        <p:nvSpPr>
          <p:cNvPr id="181" name="Slide Number"/>
          <p:cNvSpPr txBox="1"/>
          <p:nvPr>
            <p:ph type="sldNum" sz="quarter" idx="2"/>
          </p:nvPr>
        </p:nvSpPr>
        <p:spPr>
          <a:xfrm>
            <a:off x="11668000" y="6231020"/>
            <a:ext cx="230273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2" name="Rounded Rectangle"/>
          <p:cNvSpPr/>
          <p:nvPr/>
        </p:nvSpPr>
        <p:spPr>
          <a:xfrm>
            <a:off x="4033639" y="2908696"/>
            <a:ext cx="2368352" cy="704554"/>
          </a:xfrm>
          <a:prstGeom prst="roundRect">
            <a:avLst>
              <a:gd name="adj" fmla="val 27038"/>
            </a:avLst>
          </a:prstGeom>
          <a:ln w="38100">
            <a:solidFill>
              <a:srgbClr val="FF2600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What is the most commonly used cyber risk measurement model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the most commonly used cyber risk measurement model?</a:t>
            </a:r>
          </a:p>
        </p:txBody>
      </p:sp>
      <p:grpSp>
        <p:nvGrpSpPr>
          <p:cNvPr id="187" name="Group"/>
          <p:cNvGrpSpPr/>
          <p:nvPr/>
        </p:nvGrpSpPr>
        <p:grpSpPr>
          <a:xfrm>
            <a:off x="4756546" y="2088658"/>
            <a:ext cx="2678910" cy="2707104"/>
            <a:chOff x="0" y="0"/>
            <a:chExt cx="2678908" cy="2707102"/>
          </a:xfrm>
        </p:grpSpPr>
        <p:pic>
          <p:nvPicPr>
            <p:cNvPr id="185" name="image3.jpeg" descr="image3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2678909" cy="21252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6" name="Mental models"/>
            <p:cNvSpPr txBox="1"/>
            <p:nvPr/>
          </p:nvSpPr>
          <p:spPr>
            <a:xfrm>
              <a:off x="114792" y="2193821"/>
              <a:ext cx="2449321" cy="5132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sz="2800">
                  <a:solidFill>
                    <a:srgbClr val="FFD479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Mental models</a:t>
              </a:r>
            </a:p>
          </p:txBody>
        </p:sp>
      </p:grpSp>
      <p:grpSp>
        <p:nvGrpSpPr>
          <p:cNvPr id="191" name="Group"/>
          <p:cNvGrpSpPr/>
          <p:nvPr/>
        </p:nvGrpSpPr>
        <p:grpSpPr>
          <a:xfrm>
            <a:off x="2230089" y="4263066"/>
            <a:ext cx="7591834" cy="2401216"/>
            <a:chOff x="0" y="0"/>
            <a:chExt cx="7591833" cy="2401215"/>
          </a:xfrm>
        </p:grpSpPr>
        <p:sp>
          <p:nvSpPr>
            <p:cNvPr id="188" name="What…"/>
            <p:cNvSpPr/>
            <p:nvPr/>
          </p:nvSpPr>
          <p:spPr>
            <a:xfrm rot="20046138">
              <a:off x="-120550" y="524293"/>
              <a:ext cx="24008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2200">
                  <a:solidFill>
                    <a:srgbClr val="FFD479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What scope?</a:t>
              </a:r>
            </a:p>
          </p:txBody>
        </p:sp>
        <p:sp>
          <p:nvSpPr>
            <p:cNvPr id="189" name="What formula?"/>
            <p:cNvSpPr/>
            <p:nvPr/>
          </p:nvSpPr>
          <p:spPr>
            <a:xfrm>
              <a:off x="6882401" y="708033"/>
              <a:ext cx="709433" cy="1650003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sz="2200">
                  <a:solidFill>
                    <a:srgbClr val="FFD479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What formula?</a:t>
              </a:r>
            </a:p>
          </p:txBody>
        </p:sp>
        <p:sp>
          <p:nvSpPr>
            <p:cNvPr id="190" name="What data?"/>
            <p:cNvSpPr/>
            <p:nvPr/>
          </p:nvSpPr>
          <p:spPr>
            <a:xfrm>
              <a:off x="3852772" y="113121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sz="2200">
                  <a:solidFill>
                    <a:srgbClr val="FFD479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What data?</a:t>
              </a:r>
            </a:p>
          </p:txBody>
        </p:sp>
      </p:grpSp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11668000" y="6231020"/>
            <a:ext cx="230273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1"/>
      <p:bldP build="whole" bldLvl="1" animBg="1" rev="0" advAuto="0" spid="19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Broken cybersecurity risk model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Broken cybersecurity risk models</a:t>
            </a:r>
          </a:p>
        </p:txBody>
      </p:sp>
      <p:pic>
        <p:nvPicPr>
          <p:cNvPr id="19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63663" y="1592647"/>
            <a:ext cx="7169775" cy="42388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7" name="Group"/>
          <p:cNvGrpSpPr/>
          <p:nvPr/>
        </p:nvGrpSpPr>
        <p:grpSpPr>
          <a:xfrm>
            <a:off x="4972618" y="2442891"/>
            <a:ext cx="4458985" cy="1970093"/>
            <a:chOff x="0" y="0"/>
            <a:chExt cx="4458984" cy="1970091"/>
          </a:xfrm>
        </p:grpSpPr>
        <p:sp>
          <p:nvSpPr>
            <p:cNvPr id="196" name="Very High"/>
            <p:cNvSpPr txBox="1"/>
            <p:nvPr/>
          </p:nvSpPr>
          <p:spPr>
            <a:xfrm>
              <a:off x="3538851" y="0"/>
              <a:ext cx="920134" cy="2694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787" tIns="26787" rIns="26787" bIns="26787" numCol="1" anchor="ctr">
              <a:spAutoFit/>
            </a:bodyPr>
            <a:lstStyle>
              <a:lvl1pPr algn="ctr" defTabSz="410763">
                <a:defRPr sz="1400">
                  <a:solidFill>
                    <a:srgbClr val="424242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Very High</a:t>
              </a:r>
            </a:p>
          </p:txBody>
        </p:sp>
        <p:sp>
          <p:nvSpPr>
            <p:cNvPr id="197" name="Low"/>
            <p:cNvSpPr txBox="1"/>
            <p:nvPr/>
          </p:nvSpPr>
          <p:spPr>
            <a:xfrm>
              <a:off x="2718169" y="1700615"/>
              <a:ext cx="853397" cy="269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787" tIns="26787" rIns="26787" bIns="26787" numCol="1" anchor="ctr">
              <a:spAutoFit/>
            </a:bodyPr>
            <a:lstStyle>
              <a:lvl1pPr algn="ctr" defTabSz="410763">
                <a:defRPr sz="1400">
                  <a:solidFill>
                    <a:srgbClr val="FF26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Low</a:t>
              </a:r>
            </a:p>
          </p:txBody>
        </p:sp>
        <p:sp>
          <p:nvSpPr>
            <p:cNvPr id="198" name="Low"/>
            <p:cNvSpPr txBox="1"/>
            <p:nvPr/>
          </p:nvSpPr>
          <p:spPr>
            <a:xfrm>
              <a:off x="1929425" y="1700615"/>
              <a:ext cx="696681" cy="269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787" tIns="26787" rIns="26787" bIns="26787" numCol="1" anchor="ctr">
              <a:spAutoFit/>
            </a:bodyPr>
            <a:lstStyle>
              <a:lvl1pPr algn="ctr" defTabSz="410763">
                <a:defRPr sz="1400">
                  <a:solidFill>
                    <a:srgbClr val="FF26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Low</a:t>
              </a:r>
            </a:p>
          </p:txBody>
        </p:sp>
        <p:sp>
          <p:nvSpPr>
            <p:cNvPr id="199" name="Very Low"/>
            <p:cNvSpPr txBox="1"/>
            <p:nvPr/>
          </p:nvSpPr>
          <p:spPr>
            <a:xfrm>
              <a:off x="872289" y="1700615"/>
              <a:ext cx="1096526" cy="269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787" tIns="26787" rIns="26787" bIns="26787" numCol="1" anchor="ctr">
              <a:spAutoFit/>
            </a:bodyPr>
            <a:lstStyle>
              <a:lvl1pPr algn="ctr" defTabSz="410763">
                <a:defRPr sz="1400">
                  <a:solidFill>
                    <a:srgbClr val="424242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Very Low</a:t>
              </a:r>
            </a:p>
          </p:txBody>
        </p:sp>
        <p:sp>
          <p:nvSpPr>
            <p:cNvPr id="200" name="Very Low"/>
            <p:cNvSpPr txBox="1"/>
            <p:nvPr/>
          </p:nvSpPr>
          <p:spPr>
            <a:xfrm>
              <a:off x="-1" y="1700615"/>
              <a:ext cx="1107737" cy="269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787" tIns="26787" rIns="26787" bIns="26787" numCol="1" anchor="ctr">
              <a:spAutoFit/>
            </a:bodyPr>
            <a:lstStyle>
              <a:lvl1pPr algn="ctr" defTabSz="410763">
                <a:defRPr sz="1400">
                  <a:solidFill>
                    <a:srgbClr val="424242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Very Low</a:t>
              </a:r>
            </a:p>
          </p:txBody>
        </p:sp>
        <p:sp>
          <p:nvSpPr>
            <p:cNvPr id="201" name="Very Low"/>
            <p:cNvSpPr txBox="1"/>
            <p:nvPr/>
          </p:nvSpPr>
          <p:spPr>
            <a:xfrm>
              <a:off x="57000" y="1259586"/>
              <a:ext cx="993735" cy="269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787" tIns="26787" rIns="26787" bIns="26787" numCol="1" anchor="ctr">
              <a:spAutoFit/>
            </a:bodyPr>
            <a:lstStyle>
              <a:lvl1pPr algn="ctr" defTabSz="410763">
                <a:defRPr sz="1400">
                  <a:solidFill>
                    <a:srgbClr val="424242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Very Low</a:t>
              </a:r>
            </a:p>
          </p:txBody>
        </p:sp>
        <p:sp>
          <p:nvSpPr>
            <p:cNvPr id="202" name="Low"/>
            <p:cNvSpPr txBox="1"/>
            <p:nvPr/>
          </p:nvSpPr>
          <p:spPr>
            <a:xfrm>
              <a:off x="1063877" y="1259586"/>
              <a:ext cx="637150" cy="269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787" tIns="26787" rIns="26787" bIns="26787" numCol="1" anchor="ctr">
              <a:spAutoFit/>
            </a:bodyPr>
            <a:lstStyle>
              <a:lvl1pPr algn="ctr" defTabSz="410763">
                <a:defRPr sz="1400">
                  <a:solidFill>
                    <a:srgbClr val="FF26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Low</a:t>
              </a:r>
            </a:p>
          </p:txBody>
        </p:sp>
        <p:sp>
          <p:nvSpPr>
            <p:cNvPr id="203" name="Low"/>
            <p:cNvSpPr txBox="1"/>
            <p:nvPr/>
          </p:nvSpPr>
          <p:spPr>
            <a:xfrm>
              <a:off x="1879096" y="1259586"/>
              <a:ext cx="797338" cy="269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787" tIns="26787" rIns="26787" bIns="26787" numCol="1" anchor="ctr">
              <a:spAutoFit/>
            </a:bodyPr>
            <a:lstStyle>
              <a:lvl1pPr algn="ctr" defTabSz="410763">
                <a:defRPr sz="1400">
                  <a:solidFill>
                    <a:srgbClr val="FF26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Low</a:t>
              </a:r>
            </a:p>
          </p:txBody>
        </p:sp>
        <p:sp>
          <p:nvSpPr>
            <p:cNvPr id="204" name="Moderate"/>
            <p:cNvSpPr txBox="1"/>
            <p:nvPr/>
          </p:nvSpPr>
          <p:spPr>
            <a:xfrm>
              <a:off x="2635473" y="1284986"/>
              <a:ext cx="1018788" cy="269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787" tIns="26787" rIns="26787" bIns="26787" numCol="1" anchor="ctr">
              <a:spAutoFit/>
            </a:bodyPr>
            <a:lstStyle>
              <a:lvl1pPr algn="ctr" defTabSz="410763">
                <a:defRPr sz="1400">
                  <a:solidFill>
                    <a:srgbClr val="FF26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Moderate</a:t>
              </a:r>
            </a:p>
          </p:txBody>
        </p:sp>
        <p:sp>
          <p:nvSpPr>
            <p:cNvPr id="205" name="Moderate"/>
            <p:cNvSpPr txBox="1"/>
            <p:nvPr/>
          </p:nvSpPr>
          <p:spPr>
            <a:xfrm>
              <a:off x="2618184" y="831257"/>
              <a:ext cx="1078766" cy="269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787" tIns="26787" rIns="26787" bIns="26787" numCol="1" anchor="ctr">
              <a:spAutoFit/>
            </a:bodyPr>
            <a:lstStyle>
              <a:lvl1pPr algn="ctr" defTabSz="410763">
                <a:defRPr sz="1400">
                  <a:solidFill>
                    <a:srgbClr val="424242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Moderate</a:t>
              </a:r>
            </a:p>
          </p:txBody>
        </p:sp>
        <p:sp>
          <p:nvSpPr>
            <p:cNvPr id="206" name="Moderate"/>
            <p:cNvSpPr txBox="1"/>
            <p:nvPr/>
          </p:nvSpPr>
          <p:spPr>
            <a:xfrm>
              <a:off x="1820138" y="831257"/>
              <a:ext cx="915254" cy="269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787" tIns="26787" rIns="26787" bIns="26787" numCol="1" anchor="ctr">
              <a:spAutoFit/>
            </a:bodyPr>
            <a:lstStyle>
              <a:lvl1pPr algn="ctr" defTabSz="410763">
                <a:defRPr sz="1400">
                  <a:solidFill>
                    <a:srgbClr val="424242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Moderate</a:t>
              </a:r>
            </a:p>
          </p:txBody>
        </p:sp>
        <p:sp>
          <p:nvSpPr>
            <p:cNvPr id="207" name="Low"/>
            <p:cNvSpPr txBox="1"/>
            <p:nvPr/>
          </p:nvSpPr>
          <p:spPr>
            <a:xfrm>
              <a:off x="1049118" y="831257"/>
              <a:ext cx="666667" cy="269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787" tIns="26787" rIns="26787" bIns="26787" numCol="1" anchor="ctr">
              <a:spAutoFit/>
            </a:bodyPr>
            <a:lstStyle>
              <a:lvl1pPr algn="ctr" defTabSz="410763">
                <a:defRPr sz="1400">
                  <a:solidFill>
                    <a:srgbClr val="424242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Low</a:t>
              </a:r>
            </a:p>
          </p:txBody>
        </p:sp>
        <p:sp>
          <p:nvSpPr>
            <p:cNvPr id="208" name="Low"/>
            <p:cNvSpPr txBox="1"/>
            <p:nvPr/>
          </p:nvSpPr>
          <p:spPr>
            <a:xfrm>
              <a:off x="247572" y="831257"/>
              <a:ext cx="612593" cy="269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787" tIns="26787" rIns="26787" bIns="26787" numCol="1" anchor="ctr">
              <a:spAutoFit/>
            </a:bodyPr>
            <a:lstStyle>
              <a:lvl1pPr algn="ctr" defTabSz="410763">
                <a:defRPr sz="1400">
                  <a:solidFill>
                    <a:srgbClr val="FF26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Low</a:t>
              </a:r>
            </a:p>
          </p:txBody>
        </p:sp>
        <p:sp>
          <p:nvSpPr>
            <p:cNvPr id="209" name="High"/>
            <p:cNvSpPr txBox="1"/>
            <p:nvPr/>
          </p:nvSpPr>
          <p:spPr>
            <a:xfrm>
              <a:off x="2756557" y="402929"/>
              <a:ext cx="802020" cy="269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787" tIns="26787" rIns="26787" bIns="26787" numCol="1" anchor="ctr">
              <a:spAutoFit/>
            </a:bodyPr>
            <a:lstStyle>
              <a:lvl1pPr algn="ctr" defTabSz="410763">
                <a:defRPr sz="1400">
                  <a:solidFill>
                    <a:srgbClr val="424242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High</a:t>
              </a:r>
            </a:p>
          </p:txBody>
        </p:sp>
        <p:sp>
          <p:nvSpPr>
            <p:cNvPr id="210" name="Moderate"/>
            <p:cNvSpPr txBox="1"/>
            <p:nvPr/>
          </p:nvSpPr>
          <p:spPr>
            <a:xfrm>
              <a:off x="1801560" y="415628"/>
              <a:ext cx="952411" cy="269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787" tIns="26787" rIns="26787" bIns="26787" numCol="1" anchor="ctr">
              <a:spAutoFit/>
            </a:bodyPr>
            <a:lstStyle>
              <a:lvl1pPr algn="ctr" defTabSz="410763">
                <a:defRPr sz="1400">
                  <a:solidFill>
                    <a:srgbClr val="424242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Moderate</a:t>
              </a:r>
            </a:p>
          </p:txBody>
        </p:sp>
        <p:sp>
          <p:nvSpPr>
            <p:cNvPr id="211" name="Moderate"/>
            <p:cNvSpPr txBox="1"/>
            <p:nvPr/>
          </p:nvSpPr>
          <p:spPr>
            <a:xfrm>
              <a:off x="961089" y="402929"/>
              <a:ext cx="918925" cy="269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787" tIns="26787" rIns="26787" bIns="26787" numCol="1" anchor="ctr">
              <a:spAutoFit/>
            </a:bodyPr>
            <a:lstStyle>
              <a:lvl1pPr algn="ctr" defTabSz="410763">
                <a:defRPr sz="1400">
                  <a:solidFill>
                    <a:srgbClr val="FF26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Moderate</a:t>
              </a:r>
            </a:p>
          </p:txBody>
        </p:sp>
        <p:sp>
          <p:nvSpPr>
            <p:cNvPr id="212" name="Low"/>
            <p:cNvSpPr txBox="1"/>
            <p:nvPr/>
          </p:nvSpPr>
          <p:spPr>
            <a:xfrm>
              <a:off x="235914" y="402929"/>
              <a:ext cx="635909" cy="269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787" tIns="26787" rIns="26787" bIns="26787" numCol="1" anchor="ctr">
              <a:spAutoFit/>
            </a:bodyPr>
            <a:lstStyle>
              <a:lvl1pPr algn="ctr" defTabSz="410763">
                <a:defRPr sz="1400">
                  <a:solidFill>
                    <a:srgbClr val="FF26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Low</a:t>
              </a:r>
            </a:p>
          </p:txBody>
        </p:sp>
        <p:sp>
          <p:nvSpPr>
            <p:cNvPr id="213" name="Very High"/>
            <p:cNvSpPr txBox="1"/>
            <p:nvPr/>
          </p:nvSpPr>
          <p:spPr>
            <a:xfrm>
              <a:off x="2651537" y="0"/>
              <a:ext cx="1012060" cy="2694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787" tIns="26787" rIns="26787" bIns="26787" numCol="1" anchor="ctr">
              <a:spAutoFit/>
            </a:bodyPr>
            <a:lstStyle>
              <a:lvl1pPr algn="ctr" defTabSz="410763">
                <a:defRPr sz="1400">
                  <a:solidFill>
                    <a:srgbClr val="FF26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Very High</a:t>
              </a:r>
            </a:p>
          </p:txBody>
        </p:sp>
        <p:sp>
          <p:nvSpPr>
            <p:cNvPr id="214" name="High"/>
            <p:cNvSpPr txBox="1"/>
            <p:nvPr/>
          </p:nvSpPr>
          <p:spPr>
            <a:xfrm>
              <a:off x="1877398" y="0"/>
              <a:ext cx="791750" cy="2694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787" tIns="26787" rIns="26787" bIns="26787" numCol="1" anchor="ctr">
              <a:spAutoFit/>
            </a:bodyPr>
            <a:lstStyle>
              <a:lvl1pPr algn="ctr" defTabSz="410763">
                <a:defRPr sz="1400">
                  <a:solidFill>
                    <a:srgbClr val="FF26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High</a:t>
              </a:r>
            </a:p>
          </p:txBody>
        </p:sp>
        <p:sp>
          <p:nvSpPr>
            <p:cNvPr id="215" name="Moderate"/>
            <p:cNvSpPr txBox="1"/>
            <p:nvPr/>
          </p:nvSpPr>
          <p:spPr>
            <a:xfrm>
              <a:off x="944222" y="0"/>
              <a:ext cx="952659" cy="2694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787" tIns="26787" rIns="26787" bIns="26787" numCol="1" anchor="ctr">
              <a:spAutoFit/>
            </a:bodyPr>
            <a:lstStyle>
              <a:lvl1pPr algn="ctr" defTabSz="410763">
                <a:defRPr sz="1400">
                  <a:solidFill>
                    <a:srgbClr val="FF26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Moderate</a:t>
              </a:r>
            </a:p>
          </p:txBody>
        </p:sp>
        <p:sp>
          <p:nvSpPr>
            <p:cNvPr id="216" name="Low"/>
            <p:cNvSpPr txBox="1"/>
            <p:nvPr/>
          </p:nvSpPr>
          <p:spPr>
            <a:xfrm>
              <a:off x="230383" y="0"/>
              <a:ext cx="646972" cy="2694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787" tIns="26787" rIns="26787" bIns="26787" numCol="1" anchor="ctr">
              <a:spAutoFit/>
            </a:bodyPr>
            <a:lstStyle>
              <a:lvl1pPr algn="ctr" defTabSz="410763">
                <a:defRPr sz="1400">
                  <a:solidFill>
                    <a:srgbClr val="FF26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Low</a:t>
              </a:r>
            </a:p>
          </p:txBody>
        </p:sp>
      </p:grpSp>
      <p:sp>
        <p:nvSpPr>
          <p:cNvPr id="218" name="High"/>
          <p:cNvSpPr txBox="1"/>
          <p:nvPr/>
        </p:nvSpPr>
        <p:spPr>
          <a:xfrm>
            <a:off x="8776655" y="3310171"/>
            <a:ext cx="431948" cy="269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ctr" defTabSz="410763">
              <a:defRPr sz="14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High</a:t>
            </a:r>
          </a:p>
        </p:txBody>
      </p:sp>
      <p:sp>
        <p:nvSpPr>
          <p:cNvPr id="219" name="?"/>
          <p:cNvSpPr txBox="1"/>
          <p:nvPr/>
        </p:nvSpPr>
        <p:spPr>
          <a:xfrm>
            <a:off x="8860608" y="3210650"/>
            <a:ext cx="264044" cy="485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ctr" defTabSz="410763">
              <a:defRPr sz="28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220" name="Rectangle"/>
          <p:cNvSpPr/>
          <p:nvPr/>
        </p:nvSpPr>
        <p:spPr>
          <a:xfrm>
            <a:off x="8517180" y="3212323"/>
            <a:ext cx="950902" cy="465182"/>
          </a:xfrm>
          <a:prstGeom prst="rect">
            <a:avLst/>
          </a:prstGeom>
          <a:ln w="12700">
            <a:solidFill>
              <a:srgbClr val="FF2600"/>
            </a:solidFill>
          </a:ln>
        </p:spPr>
        <p:txBody>
          <a:bodyPr lIns="45718" tIns="45718" rIns="45718" bIns="45718" anchor="ctr"/>
          <a:lstStyle/>
          <a:p>
            <a:pPr algn="ctr" defTabSz="410763">
              <a:defRPr sz="2800">
                <a:solidFill>
                  <a:srgbClr val="424242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21" name="Very High"/>
          <p:cNvSpPr txBox="1"/>
          <p:nvPr/>
        </p:nvSpPr>
        <p:spPr>
          <a:xfrm>
            <a:off x="8574027" y="2873695"/>
            <a:ext cx="837206" cy="269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ctr" defTabSz="410763">
              <a:defRPr sz="14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Very High</a:t>
            </a:r>
          </a:p>
        </p:txBody>
      </p:sp>
      <p:sp>
        <p:nvSpPr>
          <p:cNvPr id="222" name="Moderate"/>
          <p:cNvSpPr txBox="1"/>
          <p:nvPr/>
        </p:nvSpPr>
        <p:spPr>
          <a:xfrm>
            <a:off x="8583925" y="3746651"/>
            <a:ext cx="817412" cy="269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ctr" defTabSz="410763">
              <a:defRPr sz="14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Moderate</a:t>
            </a:r>
          </a:p>
        </p:txBody>
      </p:sp>
      <p:sp>
        <p:nvSpPr>
          <p:cNvPr id="223" name="Low"/>
          <p:cNvSpPr txBox="1"/>
          <p:nvPr/>
        </p:nvSpPr>
        <p:spPr>
          <a:xfrm>
            <a:off x="8821806" y="4157729"/>
            <a:ext cx="392446" cy="269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ctr" defTabSz="410763">
              <a:defRPr sz="14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Low</a:t>
            </a:r>
          </a:p>
        </p:txBody>
      </p:sp>
      <p:sp>
        <p:nvSpPr>
          <p:cNvPr id="224" name="Table G-5 NIST 800-30"/>
          <p:cNvSpPr txBox="1"/>
          <p:nvPr/>
        </p:nvSpPr>
        <p:spPr>
          <a:xfrm>
            <a:off x="2692073" y="5404925"/>
            <a:ext cx="2934356" cy="383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algn="ctr" defTabSz="410763">
              <a:defRPr sz="2200">
                <a:solidFill>
                  <a:srgbClr val="424242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Table G-5 NIST 800-30</a:t>
            </a:r>
          </a:p>
        </p:txBody>
      </p:sp>
      <p:grpSp>
        <p:nvGrpSpPr>
          <p:cNvPr id="227" name="Group"/>
          <p:cNvGrpSpPr/>
          <p:nvPr/>
        </p:nvGrpSpPr>
        <p:grpSpPr>
          <a:xfrm>
            <a:off x="4244736" y="3286971"/>
            <a:ext cx="5146704" cy="1614573"/>
            <a:chOff x="0" y="0"/>
            <a:chExt cx="5146703" cy="1614571"/>
          </a:xfrm>
        </p:grpSpPr>
        <p:sp>
          <p:nvSpPr>
            <p:cNvPr id="225" name="50%"/>
            <p:cNvSpPr txBox="1"/>
            <p:nvPr/>
          </p:nvSpPr>
          <p:spPr>
            <a:xfrm>
              <a:off x="0" y="0"/>
              <a:ext cx="837209" cy="332737"/>
            </a:xfrm>
            <a:prstGeom prst="rect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16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50%</a:t>
              </a:r>
            </a:p>
          </p:txBody>
        </p:sp>
        <p:sp>
          <p:nvSpPr>
            <p:cNvPr id="226" name="100%"/>
            <p:cNvSpPr txBox="1"/>
            <p:nvPr/>
          </p:nvSpPr>
          <p:spPr>
            <a:xfrm>
              <a:off x="4329290" y="1281835"/>
              <a:ext cx="817414" cy="332737"/>
            </a:xfrm>
            <a:prstGeom prst="rect">
              <a:avLst/>
            </a:prstGeom>
            <a:solidFill>
              <a:srgbClr val="D6D6D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 sz="16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100%</a:t>
              </a:r>
            </a:p>
          </p:txBody>
        </p:sp>
      </p:grpSp>
      <p:grpSp>
        <p:nvGrpSpPr>
          <p:cNvPr id="230" name="Group"/>
          <p:cNvGrpSpPr/>
          <p:nvPr/>
        </p:nvGrpSpPr>
        <p:grpSpPr>
          <a:xfrm>
            <a:off x="5114947" y="3453339"/>
            <a:ext cx="3903085" cy="1080775"/>
            <a:chOff x="0" y="0"/>
            <a:chExt cx="3903083" cy="1080774"/>
          </a:xfrm>
        </p:grpSpPr>
        <p:sp>
          <p:nvSpPr>
            <p:cNvPr id="228" name="Line"/>
            <p:cNvSpPr/>
            <p:nvPr/>
          </p:nvSpPr>
          <p:spPr>
            <a:xfrm>
              <a:off x="0" y="0"/>
              <a:ext cx="3406282" cy="0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229" name="Group"/>
            <p:cNvSpPr/>
            <p:nvPr/>
          </p:nvSpPr>
          <p:spPr>
            <a:xfrm flipV="1">
              <a:off x="3903083" y="201061"/>
              <a:ext cx="1" cy="879714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sp>
        <p:nvSpPr>
          <p:cNvPr id="231" name="50%"/>
          <p:cNvSpPr txBox="1"/>
          <p:nvPr/>
        </p:nvSpPr>
        <p:spPr>
          <a:xfrm>
            <a:off x="8583924" y="3286971"/>
            <a:ext cx="817414" cy="3327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6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50%</a:t>
            </a:r>
          </a:p>
        </p:txBody>
      </p:sp>
      <p:sp>
        <p:nvSpPr>
          <p:cNvPr id="232" name="?"/>
          <p:cNvSpPr txBox="1"/>
          <p:nvPr/>
        </p:nvSpPr>
        <p:spPr>
          <a:xfrm>
            <a:off x="8634819" y="3261451"/>
            <a:ext cx="715625" cy="3837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7" tIns="26787" rIns="26787" bIns="26787" anchor="ctr">
            <a:spAutoFit/>
          </a:bodyPr>
          <a:lstStyle>
            <a:lvl1pPr algn="ctr" defTabSz="410763">
              <a:defRPr sz="22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?</a:t>
            </a:r>
          </a:p>
        </p:txBody>
      </p:sp>
      <p:sp>
        <p:nvSpPr>
          <p:cNvPr id="233" name="Rectangle"/>
          <p:cNvSpPr/>
          <p:nvPr/>
        </p:nvSpPr>
        <p:spPr>
          <a:xfrm>
            <a:off x="5461000" y="1817145"/>
            <a:ext cx="3063518" cy="396239"/>
          </a:xfrm>
          <a:prstGeom prst="rect">
            <a:avLst/>
          </a:prstGeom>
          <a:ln w="25400">
            <a:solidFill>
              <a:srgbClr val="FF26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34" name="Rectangle"/>
          <p:cNvSpPr/>
          <p:nvPr/>
        </p:nvSpPr>
        <p:spPr>
          <a:xfrm>
            <a:off x="4153872" y="3179093"/>
            <a:ext cx="5328431" cy="531637"/>
          </a:xfrm>
          <a:prstGeom prst="rect">
            <a:avLst/>
          </a:prstGeom>
          <a:ln w="25400">
            <a:solidFill>
              <a:srgbClr val="FF26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35" name="Slide Number"/>
          <p:cNvSpPr txBox="1"/>
          <p:nvPr>
            <p:ph type="sldNum" sz="quarter" idx="2"/>
          </p:nvPr>
        </p:nvSpPr>
        <p:spPr>
          <a:xfrm>
            <a:off x="11668000" y="6231020"/>
            <a:ext cx="230273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6" name="Rectangle"/>
          <p:cNvSpPr/>
          <p:nvPr/>
        </p:nvSpPr>
        <p:spPr>
          <a:xfrm>
            <a:off x="2757040" y="3349687"/>
            <a:ext cx="1268512" cy="531636"/>
          </a:xfrm>
          <a:prstGeom prst="rect">
            <a:avLst/>
          </a:prstGeom>
          <a:ln w="25400">
            <a:solidFill>
              <a:srgbClr val="FF26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237" name="Rectangle"/>
          <p:cNvSpPr/>
          <p:nvPr/>
        </p:nvSpPr>
        <p:spPr>
          <a:xfrm>
            <a:off x="6272732" y="5096141"/>
            <a:ext cx="1861638" cy="531636"/>
          </a:xfrm>
          <a:prstGeom prst="rect">
            <a:avLst/>
          </a:prstGeom>
          <a:ln w="25400">
            <a:solidFill>
              <a:srgbClr val="FF2600"/>
            </a:solidFill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xit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xit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xit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xit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xit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xit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xit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click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2" grpId="11"/>
      <p:bldP build="whole" bldLvl="1" animBg="1" rev="0" advAuto="0" spid="234" grpId="17"/>
      <p:bldP build="whole" bldLvl="1" animBg="1" rev="0" advAuto="0" spid="234" grpId="18"/>
      <p:bldP build="whole" bldLvl="1" animBg="1" rev="0" advAuto="0" spid="227" grpId="9"/>
      <p:bldP build="whole" bldLvl="1" animBg="1" rev="0" advAuto="0" spid="231" grpId="12"/>
      <p:bldP build="whole" bldLvl="1" animBg="1" rev="0" advAuto="0" spid="231" grpId="13"/>
      <p:bldP build="whole" bldLvl="1" animBg="1" rev="0" advAuto="0" spid="227" grpId="16"/>
      <p:bldP build="whole" bldLvl="1" animBg="1" rev="0" advAuto="0" spid="219" grpId="5"/>
      <p:bldP build="whole" bldLvl="1" animBg="1" rev="0" advAuto="0" spid="220" grpId="4"/>
      <p:bldP build="whole" bldLvl="1" animBg="1" rev="0" advAuto="0" spid="219" grpId="8"/>
      <p:bldP build="whole" bldLvl="1" animBg="1" rev="0" advAuto="0" spid="230" grpId="6"/>
      <p:bldP build="whole" bldLvl="1" animBg="1" rev="0" advAuto="0" spid="220" grpId="15"/>
      <p:bldP build="whole" bldLvl="1" animBg="1" rev="0" advAuto="0" spid="237" grpId="3"/>
      <p:bldP build="whole" bldLvl="1" animBg="1" rev="0" advAuto="0" spid="236" grpId="2"/>
      <p:bldP build="whole" bldLvl="1" animBg="1" rev="0" advAuto="0" spid="218" grpId="7"/>
      <p:bldP build="whole" bldLvl="1" animBg="1" rev="0" advAuto="0" spid="224" grpId="23"/>
      <p:bldP build="whole" bldLvl="1" animBg="1" rev="0" advAuto="0" spid="230" grpId="14"/>
      <p:bldP build="whole" bldLvl="1" animBg="1" rev="0" advAuto="0" spid="233" grpId="1"/>
      <p:bldP build="whole" bldLvl="1" animBg="1" rev="0" advAuto="0" spid="217" grpId="22"/>
      <p:bldP build="whole" bldLvl="1" animBg="1" rev="0" advAuto="0" spid="221" grpId="21"/>
      <p:bldP build="whole" bldLvl="1" animBg="1" rev="0" advAuto="0" spid="222" grpId="19"/>
      <p:bldP build="whole" bldLvl="1" animBg="1" rev="0" advAuto="0" spid="223" grpId="20"/>
      <p:bldP build="whole" bldLvl="1" animBg="1" rev="0" advAuto="0" spid="232" grpId="1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Math on ordinal val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Math on ordinal values</a:t>
            </a:r>
          </a:p>
        </p:txBody>
      </p:sp>
      <p:sp>
        <p:nvSpPr>
          <p:cNvPr id="240" name="Slide Number"/>
          <p:cNvSpPr txBox="1"/>
          <p:nvPr>
            <p:ph type="sldNum" sz="quarter" idx="2"/>
          </p:nvPr>
        </p:nvSpPr>
        <p:spPr>
          <a:xfrm>
            <a:off x="11668000" y="6231020"/>
            <a:ext cx="230273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54" name="Group"/>
          <p:cNvGrpSpPr/>
          <p:nvPr/>
        </p:nvGrpSpPr>
        <p:grpSpPr>
          <a:xfrm>
            <a:off x="4205680" y="1871272"/>
            <a:ext cx="4783427" cy="1271868"/>
            <a:chOff x="110426" y="0"/>
            <a:chExt cx="4783425" cy="1271866"/>
          </a:xfrm>
        </p:grpSpPr>
        <p:grpSp>
          <p:nvGrpSpPr>
            <p:cNvPr id="243" name="Red"/>
            <p:cNvGrpSpPr/>
            <p:nvPr/>
          </p:nvGrpSpPr>
          <p:grpSpPr>
            <a:xfrm>
              <a:off x="321156" y="180899"/>
              <a:ext cx="669734" cy="277783"/>
              <a:chOff x="0" y="0"/>
              <a:chExt cx="669732" cy="277781"/>
            </a:xfrm>
          </p:grpSpPr>
          <p:sp>
            <p:nvSpPr>
              <p:cNvPr id="241" name="Rectangle"/>
              <p:cNvSpPr/>
              <p:nvPr/>
            </p:nvSpPr>
            <p:spPr>
              <a:xfrm>
                <a:off x="-1" y="9881"/>
                <a:ext cx="669734" cy="267900"/>
              </a:xfrm>
              <a:prstGeom prst="rect">
                <a:avLst/>
              </a:prstGeom>
              <a:blipFill rotWithShape="1">
                <a:blip r:embed="rId2"/>
                <a:srcRect l="0" t="0" r="0" b="0"/>
                <a:tile tx="0" ty="0" sx="100000" sy="100000" flip="none" algn="tl"/>
              </a:blipFill>
              <a:ln w="3175" cap="flat">
                <a:noFill/>
                <a:miter lim="400000"/>
              </a:ln>
              <a:effectLst>
                <a:outerShdw sx="100000" sy="100000" kx="0" ky="0" algn="b" rotWithShape="0" blurRad="12700" dist="0" dir="5400000">
                  <a:srgbClr val="000000">
                    <a:alpha val="50000"/>
                  </a:srgbClr>
                </a:outerShdw>
              </a:effectLst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242" name="Red"/>
              <p:cNvSpPr/>
              <p:nvPr/>
            </p:nvSpPr>
            <p:spPr>
              <a:xfrm>
                <a:off x="-1" y="-1"/>
                <a:ext cx="66973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8" tIns="34288" rIns="34288" bIns="34288" numCol="1" anchor="t">
                <a:spAutoFit/>
              </a:bodyPr>
              <a:lstStyle>
                <a:lvl1pPr algn="ctr">
                  <a:defRPr sz="17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pPr/>
                <a:r>
                  <a:t>Red</a:t>
                </a:r>
              </a:p>
            </p:txBody>
          </p:sp>
        </p:grpSp>
        <p:grpSp>
          <p:nvGrpSpPr>
            <p:cNvPr id="246" name="Green"/>
            <p:cNvGrpSpPr/>
            <p:nvPr/>
          </p:nvGrpSpPr>
          <p:grpSpPr>
            <a:xfrm>
              <a:off x="1460468" y="162826"/>
              <a:ext cx="669732" cy="277782"/>
              <a:chOff x="0" y="0"/>
              <a:chExt cx="669731" cy="277781"/>
            </a:xfrm>
          </p:grpSpPr>
          <p:sp>
            <p:nvSpPr>
              <p:cNvPr id="244" name="Rectangle"/>
              <p:cNvSpPr/>
              <p:nvPr/>
            </p:nvSpPr>
            <p:spPr>
              <a:xfrm>
                <a:off x="-1" y="9881"/>
                <a:ext cx="669732" cy="267900"/>
              </a:xfrm>
              <a:prstGeom prst="rect">
                <a:avLst/>
              </a:prstGeom>
              <a:blipFill rotWithShape="1">
                <a:blip r:embed="rId3"/>
                <a:srcRect l="0" t="0" r="0" b="0"/>
                <a:tile tx="0" ty="0" sx="100000" sy="100000" flip="none" algn="tl"/>
              </a:blipFill>
              <a:ln w="3175" cap="flat">
                <a:noFill/>
                <a:miter lim="400000"/>
              </a:ln>
              <a:effectLst>
                <a:outerShdw sx="100000" sy="100000" kx="0" ky="0" algn="b" rotWithShape="0" blurRad="12700" dist="0" dir="0">
                  <a:srgbClr val="000000">
                    <a:alpha val="50000"/>
                  </a:srgbClr>
                </a:outerShdw>
              </a:effectLst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245" name="Green"/>
              <p:cNvSpPr/>
              <p:nvPr/>
            </p:nvSpPr>
            <p:spPr>
              <a:xfrm>
                <a:off x="-1" y="-1"/>
                <a:ext cx="669732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8" tIns="34288" rIns="34288" bIns="34288" numCol="1" anchor="t">
                <a:spAutoFit/>
              </a:bodyPr>
              <a:lstStyle>
                <a:lvl1pPr algn="ctr">
                  <a:defRPr sz="17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pPr/>
                <a:r>
                  <a:t>Green</a:t>
                </a:r>
              </a:p>
            </p:txBody>
          </p:sp>
        </p:grpSp>
        <p:sp>
          <p:nvSpPr>
            <p:cNvPr id="247" name="x"/>
            <p:cNvSpPr/>
            <p:nvPr/>
          </p:nvSpPr>
          <p:spPr>
            <a:xfrm>
              <a:off x="1236975" y="186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4288" tIns="34288" rIns="34288" bIns="34288" numCol="1" anchor="t">
              <a:spAutoFit/>
            </a:bodyPr>
            <a:lstStyle>
              <a:lvl1pPr algn="ctr">
                <a:defRPr sz="34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x</a:t>
              </a:r>
            </a:p>
          </p:txBody>
        </p:sp>
        <p:sp>
          <p:nvSpPr>
            <p:cNvPr id="248" name="("/>
            <p:cNvSpPr/>
            <p:nvPr/>
          </p:nvSpPr>
          <p:spPr>
            <a:xfrm>
              <a:off x="110426" y="186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4288" tIns="34288" rIns="34288" bIns="34288" numCol="1" anchor="t">
              <a:spAutoFit/>
            </a:bodyPr>
            <a:lstStyle>
              <a:lvl1pPr algn="ctr">
                <a:defRPr sz="34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(</a:t>
              </a:r>
            </a:p>
          </p:txBody>
        </p:sp>
        <p:sp>
          <p:nvSpPr>
            <p:cNvPr id="249" name=") /"/>
            <p:cNvSpPr/>
            <p:nvPr/>
          </p:nvSpPr>
          <p:spPr>
            <a:xfrm>
              <a:off x="2382990" y="186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4288" tIns="34288" rIns="34288" bIns="34288" numCol="1" anchor="t">
              <a:spAutoFit/>
            </a:bodyPr>
            <a:lstStyle>
              <a:lvl1pPr algn="ctr">
                <a:defRPr sz="34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) / </a:t>
              </a:r>
            </a:p>
          </p:txBody>
        </p:sp>
        <p:grpSp>
          <p:nvGrpSpPr>
            <p:cNvPr id="252" name="Yellow"/>
            <p:cNvGrpSpPr/>
            <p:nvPr/>
          </p:nvGrpSpPr>
          <p:grpSpPr>
            <a:xfrm>
              <a:off x="2618165" y="160305"/>
              <a:ext cx="669734" cy="277783"/>
              <a:chOff x="0" y="0"/>
              <a:chExt cx="669732" cy="277781"/>
            </a:xfrm>
          </p:grpSpPr>
          <p:sp>
            <p:nvSpPr>
              <p:cNvPr id="250" name="Rectangle"/>
              <p:cNvSpPr/>
              <p:nvPr/>
            </p:nvSpPr>
            <p:spPr>
              <a:xfrm>
                <a:off x="-1" y="9881"/>
                <a:ext cx="669734" cy="267900"/>
              </a:xfrm>
              <a:prstGeom prst="rect">
                <a:avLst/>
              </a:prstGeom>
              <a:blipFill rotWithShape="1">
                <a:blip r:embed="rId4"/>
                <a:srcRect l="0" t="0" r="0" b="0"/>
                <a:tile tx="0" ty="0" sx="100000" sy="100000" flip="none" algn="tl"/>
              </a:blipFill>
              <a:ln w="3175" cap="flat">
                <a:noFill/>
                <a:miter lim="400000"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251" name="Yellow"/>
              <p:cNvSpPr/>
              <p:nvPr/>
            </p:nvSpPr>
            <p:spPr>
              <a:xfrm>
                <a:off x="-1" y="-1"/>
                <a:ext cx="66973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8" tIns="34288" rIns="34288" bIns="34288" numCol="1" anchor="t">
                <a:spAutoFit/>
              </a:bodyPr>
              <a:lstStyle>
                <a:lvl1pPr algn="ctr">
                  <a:defRPr sz="1700"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pPr/>
                <a:r>
                  <a:t>Yellow</a:t>
                </a:r>
              </a:p>
            </p:txBody>
          </p:sp>
        </p:grpSp>
        <p:sp>
          <p:nvSpPr>
            <p:cNvPr id="253" name="= ?"/>
            <p:cNvSpPr/>
            <p:nvPr/>
          </p:nvSpPr>
          <p:spPr>
            <a:xfrm>
              <a:off x="3623852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4288" tIns="34288" rIns="34288" bIns="34288" numCol="1" anchor="t">
              <a:spAutoFit/>
            </a:bodyPr>
            <a:lstStyle/>
            <a:p>
              <a:pPr algn="ctr">
                <a:defRPr sz="34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 = </a:t>
              </a:r>
              <a:r>
                <a:rPr>
                  <a:latin typeface="Helvetica Neue"/>
                  <a:ea typeface="Helvetica Neue"/>
                  <a:cs typeface="Helvetica Neue"/>
                  <a:sym typeface="Helvetica Neue"/>
                </a:rPr>
                <a:t>?</a:t>
              </a:r>
              <a:r>
                <a:t> </a:t>
              </a:r>
            </a:p>
          </p:txBody>
        </p:sp>
      </p:grpSp>
      <p:grpSp>
        <p:nvGrpSpPr>
          <p:cNvPr id="271" name="Group"/>
          <p:cNvGrpSpPr/>
          <p:nvPr/>
        </p:nvGrpSpPr>
        <p:grpSpPr>
          <a:xfrm>
            <a:off x="3951256" y="2619600"/>
            <a:ext cx="4289488" cy="486910"/>
            <a:chOff x="0" y="0"/>
            <a:chExt cx="4289486" cy="486908"/>
          </a:xfrm>
        </p:grpSpPr>
        <p:grpSp>
          <p:nvGrpSpPr>
            <p:cNvPr id="258" name="Group"/>
            <p:cNvGrpSpPr/>
            <p:nvPr/>
          </p:nvGrpSpPr>
          <p:grpSpPr>
            <a:xfrm>
              <a:off x="0" y="314"/>
              <a:ext cx="775863" cy="486595"/>
              <a:chOff x="0" y="0"/>
              <a:chExt cx="775862" cy="486594"/>
            </a:xfrm>
          </p:grpSpPr>
          <p:sp>
            <p:nvSpPr>
              <p:cNvPr id="255" name="Oval"/>
              <p:cNvSpPr/>
              <p:nvPr/>
            </p:nvSpPr>
            <p:spPr>
              <a:xfrm>
                <a:off x="104166" y="316594"/>
                <a:ext cx="567530" cy="170001"/>
              </a:xfrm>
              <a:prstGeom prst="ellipse">
                <a:avLst/>
              </a:prstGeom>
              <a:solidFill>
                <a:srgbClr val="03AD12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256" name="Trapezoid"/>
              <p:cNvSpPr/>
              <p:nvPr/>
            </p:nvSpPr>
            <p:spPr>
              <a:xfrm>
                <a:off x="1141" y="74717"/>
                <a:ext cx="773580" cy="328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72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18627" y="21600"/>
                    </a:lnTo>
                    <a:lnTo>
                      <a:pt x="2972" y="21600"/>
                    </a:lnTo>
                    <a:close/>
                  </a:path>
                </a:pathLst>
              </a:custGeom>
              <a:solidFill>
                <a:srgbClr val="03AD12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257" name="Oval"/>
              <p:cNvSpPr/>
              <p:nvPr/>
            </p:nvSpPr>
            <p:spPr>
              <a:xfrm>
                <a:off x="0" y="0"/>
                <a:ext cx="775863" cy="170001"/>
              </a:xfrm>
              <a:prstGeom prst="ellipse">
                <a:avLst/>
              </a:prstGeom>
              <a:solidFill>
                <a:srgbClr val="03AD12"/>
              </a:solidFill>
              <a:ln w="12700" cap="flat">
                <a:solidFill>
                  <a:srgbClr val="5E5E5E"/>
                </a:solidFill>
                <a:prstDash val="solid"/>
                <a:round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</p:grpSp>
        <p:sp>
          <p:nvSpPr>
            <p:cNvPr id="259" name="Oval"/>
            <p:cNvSpPr/>
            <p:nvPr/>
          </p:nvSpPr>
          <p:spPr>
            <a:xfrm>
              <a:off x="979815" y="316594"/>
              <a:ext cx="567529" cy="170001"/>
            </a:xfrm>
            <a:prstGeom prst="ellipse">
              <a:avLst/>
            </a:prstGeom>
            <a:solidFill>
              <a:srgbClr val="B5FA08"/>
            </a:solidFill>
            <a:ln w="3175" cap="flat">
              <a:noFill/>
              <a:miter lim="400000"/>
            </a:ln>
            <a:effectLst/>
          </p:spPr>
          <p:txBody>
            <a:bodyPr wrap="square" lIns="34288" tIns="34288" rIns="34288" bIns="34288" numCol="1" anchor="ctr">
              <a:noAutofit/>
            </a:bodyPr>
            <a:lstStyle/>
            <a:p>
              <a:pPr algn="ctr">
                <a:defRPr sz="3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60" name="Trapezoid"/>
            <p:cNvSpPr/>
            <p:nvPr/>
          </p:nvSpPr>
          <p:spPr>
            <a:xfrm>
              <a:off x="876790" y="74717"/>
              <a:ext cx="773580" cy="328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2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8627" y="21600"/>
                  </a:lnTo>
                  <a:lnTo>
                    <a:pt x="2972" y="21600"/>
                  </a:lnTo>
                  <a:close/>
                </a:path>
              </a:pathLst>
            </a:custGeom>
            <a:solidFill>
              <a:srgbClr val="B5FA08"/>
            </a:solidFill>
            <a:ln w="3175" cap="flat">
              <a:noFill/>
              <a:miter lim="400000"/>
            </a:ln>
            <a:effectLst/>
          </p:spPr>
          <p:txBody>
            <a:bodyPr wrap="square" lIns="34288" tIns="34288" rIns="34288" bIns="34288" numCol="1" anchor="ctr">
              <a:noAutofit/>
            </a:bodyPr>
            <a:lstStyle/>
            <a:p>
              <a:pPr algn="ctr">
                <a:defRPr sz="3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61" name="Oval"/>
            <p:cNvSpPr/>
            <p:nvPr/>
          </p:nvSpPr>
          <p:spPr>
            <a:xfrm>
              <a:off x="875648" y="0"/>
              <a:ext cx="775863" cy="170001"/>
            </a:xfrm>
            <a:prstGeom prst="ellipse">
              <a:avLst/>
            </a:prstGeom>
            <a:solidFill>
              <a:srgbClr val="B5FA08"/>
            </a:solidFill>
            <a:ln w="12700" cap="flat">
              <a:solidFill>
                <a:srgbClr val="5E5E5E"/>
              </a:solidFill>
              <a:prstDash val="solid"/>
              <a:round/>
            </a:ln>
            <a:effectLst/>
          </p:spPr>
          <p:txBody>
            <a:bodyPr wrap="square" lIns="34288" tIns="34288" rIns="34288" bIns="34288" numCol="1" anchor="ctr">
              <a:noAutofit/>
            </a:bodyPr>
            <a:lstStyle/>
            <a:p>
              <a:pPr algn="ctr">
                <a:defRPr sz="3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62" name="Oval"/>
            <p:cNvSpPr/>
            <p:nvPr/>
          </p:nvSpPr>
          <p:spPr>
            <a:xfrm>
              <a:off x="1860978" y="316594"/>
              <a:ext cx="567530" cy="170001"/>
            </a:xfrm>
            <a:prstGeom prst="ellipse">
              <a:avLst/>
            </a:prstGeom>
            <a:solidFill>
              <a:srgbClr val="FFFB00"/>
            </a:solidFill>
            <a:ln w="3175" cap="flat">
              <a:noFill/>
              <a:miter lim="400000"/>
            </a:ln>
            <a:effectLst/>
          </p:spPr>
          <p:txBody>
            <a:bodyPr wrap="square" lIns="34288" tIns="34288" rIns="34288" bIns="34288" numCol="1" anchor="ctr">
              <a:noAutofit/>
            </a:bodyPr>
            <a:lstStyle/>
            <a:p>
              <a:pPr algn="ctr">
                <a:defRPr sz="3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63" name="Trapezoid"/>
            <p:cNvSpPr/>
            <p:nvPr/>
          </p:nvSpPr>
          <p:spPr>
            <a:xfrm>
              <a:off x="1757953" y="74717"/>
              <a:ext cx="773580" cy="328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2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8627" y="21600"/>
                  </a:lnTo>
                  <a:lnTo>
                    <a:pt x="2972" y="21600"/>
                  </a:lnTo>
                  <a:close/>
                </a:path>
              </a:pathLst>
            </a:custGeom>
            <a:solidFill>
              <a:srgbClr val="FFFB00"/>
            </a:solidFill>
            <a:ln w="3175" cap="flat">
              <a:noFill/>
              <a:miter lim="400000"/>
            </a:ln>
            <a:effectLst/>
          </p:spPr>
          <p:txBody>
            <a:bodyPr wrap="square" lIns="34288" tIns="34288" rIns="34288" bIns="34288" numCol="1" anchor="ctr">
              <a:noAutofit/>
            </a:bodyPr>
            <a:lstStyle/>
            <a:p>
              <a:pPr algn="ctr">
                <a:defRPr sz="3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64" name="Oval"/>
            <p:cNvSpPr/>
            <p:nvPr/>
          </p:nvSpPr>
          <p:spPr>
            <a:xfrm>
              <a:off x="1756812" y="0"/>
              <a:ext cx="775863" cy="170001"/>
            </a:xfrm>
            <a:prstGeom prst="ellipse">
              <a:avLst/>
            </a:prstGeom>
            <a:solidFill>
              <a:srgbClr val="FFFB00"/>
            </a:solidFill>
            <a:ln w="12700" cap="flat">
              <a:solidFill>
                <a:srgbClr val="5E5E5E"/>
              </a:solidFill>
              <a:prstDash val="solid"/>
              <a:round/>
            </a:ln>
            <a:effectLst/>
          </p:spPr>
          <p:txBody>
            <a:bodyPr wrap="square" lIns="34288" tIns="34288" rIns="34288" bIns="34288" numCol="1" anchor="ctr">
              <a:noAutofit/>
            </a:bodyPr>
            <a:lstStyle/>
            <a:p>
              <a:pPr algn="ctr">
                <a:defRPr sz="3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65" name="Oval"/>
            <p:cNvSpPr/>
            <p:nvPr/>
          </p:nvSpPr>
          <p:spPr>
            <a:xfrm>
              <a:off x="2742872" y="316594"/>
              <a:ext cx="567530" cy="170001"/>
            </a:xfrm>
            <a:prstGeom prst="ellipse">
              <a:avLst/>
            </a:prstGeom>
            <a:solidFill>
              <a:srgbClr val="FFB246"/>
            </a:solidFill>
            <a:ln w="3175" cap="flat">
              <a:noFill/>
              <a:miter lim="400000"/>
            </a:ln>
            <a:effectLst/>
          </p:spPr>
          <p:txBody>
            <a:bodyPr wrap="square" lIns="34288" tIns="34288" rIns="34288" bIns="34288" numCol="1" anchor="ctr">
              <a:noAutofit/>
            </a:bodyPr>
            <a:lstStyle/>
            <a:p>
              <a:pPr algn="ctr">
                <a:defRPr sz="3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66" name="Trapezoid"/>
            <p:cNvSpPr/>
            <p:nvPr/>
          </p:nvSpPr>
          <p:spPr>
            <a:xfrm>
              <a:off x="2639847" y="74717"/>
              <a:ext cx="773580" cy="328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2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8627" y="21600"/>
                  </a:lnTo>
                  <a:lnTo>
                    <a:pt x="2972" y="21600"/>
                  </a:lnTo>
                  <a:close/>
                </a:path>
              </a:pathLst>
            </a:custGeom>
            <a:solidFill>
              <a:srgbClr val="FFB246"/>
            </a:solidFill>
            <a:ln w="3175" cap="flat">
              <a:noFill/>
              <a:miter lim="400000"/>
            </a:ln>
            <a:effectLst/>
          </p:spPr>
          <p:txBody>
            <a:bodyPr wrap="square" lIns="34288" tIns="34288" rIns="34288" bIns="34288" numCol="1" anchor="ctr">
              <a:noAutofit/>
            </a:bodyPr>
            <a:lstStyle/>
            <a:p>
              <a:pPr algn="ctr">
                <a:defRPr sz="3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67" name="Oval"/>
            <p:cNvSpPr/>
            <p:nvPr/>
          </p:nvSpPr>
          <p:spPr>
            <a:xfrm>
              <a:off x="2638705" y="0"/>
              <a:ext cx="775863" cy="170001"/>
            </a:xfrm>
            <a:prstGeom prst="ellipse">
              <a:avLst/>
            </a:prstGeom>
            <a:solidFill>
              <a:srgbClr val="FFB246"/>
            </a:solidFill>
            <a:ln w="12700" cap="flat">
              <a:solidFill>
                <a:srgbClr val="5E5E5E"/>
              </a:solidFill>
              <a:prstDash val="solid"/>
              <a:round/>
            </a:ln>
            <a:effectLst/>
          </p:spPr>
          <p:txBody>
            <a:bodyPr wrap="square" lIns="34288" tIns="34288" rIns="34288" bIns="34288" numCol="1" anchor="ctr">
              <a:noAutofit/>
            </a:bodyPr>
            <a:lstStyle/>
            <a:p>
              <a:pPr algn="ctr">
                <a:defRPr sz="3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68" name="Oval"/>
            <p:cNvSpPr/>
            <p:nvPr/>
          </p:nvSpPr>
          <p:spPr>
            <a:xfrm>
              <a:off x="3617790" y="316594"/>
              <a:ext cx="567530" cy="170001"/>
            </a:xfrm>
            <a:prstGeom prst="ellipse">
              <a:avLst/>
            </a:prstGeom>
            <a:solidFill>
              <a:srgbClr val="FF0000"/>
            </a:solidFill>
            <a:ln w="3175" cap="flat">
              <a:noFill/>
              <a:miter lim="400000"/>
            </a:ln>
            <a:effectLst/>
          </p:spPr>
          <p:txBody>
            <a:bodyPr wrap="square" lIns="34288" tIns="34288" rIns="34288" bIns="34288" numCol="1" anchor="ctr">
              <a:noAutofit/>
            </a:bodyPr>
            <a:lstStyle/>
            <a:p>
              <a:pPr algn="ctr">
                <a:defRPr sz="3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69" name="Trapezoid"/>
            <p:cNvSpPr/>
            <p:nvPr/>
          </p:nvSpPr>
          <p:spPr>
            <a:xfrm>
              <a:off x="3514766" y="74717"/>
              <a:ext cx="773579" cy="328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2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18627" y="21600"/>
                  </a:lnTo>
                  <a:lnTo>
                    <a:pt x="2972" y="21600"/>
                  </a:lnTo>
                  <a:close/>
                </a:path>
              </a:pathLst>
            </a:custGeom>
            <a:solidFill>
              <a:srgbClr val="FF0000"/>
            </a:solidFill>
            <a:ln w="3175" cap="flat">
              <a:noFill/>
              <a:miter lim="400000"/>
            </a:ln>
            <a:effectLst/>
          </p:spPr>
          <p:txBody>
            <a:bodyPr wrap="square" lIns="34288" tIns="34288" rIns="34288" bIns="34288" numCol="1" anchor="ctr">
              <a:noAutofit/>
            </a:bodyPr>
            <a:lstStyle/>
            <a:p>
              <a:pPr algn="ctr">
                <a:defRPr sz="3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  <p:sp>
          <p:nvSpPr>
            <p:cNvPr id="270" name="Oval"/>
            <p:cNvSpPr/>
            <p:nvPr/>
          </p:nvSpPr>
          <p:spPr>
            <a:xfrm>
              <a:off x="3513623" y="0"/>
              <a:ext cx="775864" cy="170001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5E5E5E"/>
              </a:solidFill>
              <a:prstDash val="solid"/>
              <a:round/>
            </a:ln>
            <a:effectLst/>
          </p:spPr>
          <p:txBody>
            <a:bodyPr wrap="square" lIns="34288" tIns="34288" rIns="34288" bIns="34288" numCol="1" anchor="ctr">
              <a:noAutofit/>
            </a:bodyPr>
            <a:lstStyle/>
            <a:p>
              <a:pPr algn="ctr">
                <a:defRPr sz="3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</a:p>
          </p:txBody>
        </p:sp>
      </p:grpSp>
      <p:grpSp>
        <p:nvGrpSpPr>
          <p:cNvPr id="295" name="Group"/>
          <p:cNvGrpSpPr/>
          <p:nvPr/>
        </p:nvGrpSpPr>
        <p:grpSpPr>
          <a:xfrm>
            <a:off x="3951256" y="3192816"/>
            <a:ext cx="4289488" cy="514938"/>
            <a:chOff x="0" y="0"/>
            <a:chExt cx="4289487" cy="514936"/>
          </a:xfrm>
        </p:grpSpPr>
        <p:grpSp>
          <p:nvGrpSpPr>
            <p:cNvPr id="288" name="Group"/>
            <p:cNvGrpSpPr/>
            <p:nvPr/>
          </p:nvGrpSpPr>
          <p:grpSpPr>
            <a:xfrm>
              <a:off x="0" y="0"/>
              <a:ext cx="4289488" cy="486909"/>
              <a:chOff x="0" y="0"/>
              <a:chExt cx="4289487" cy="486908"/>
            </a:xfrm>
          </p:grpSpPr>
          <p:grpSp>
            <p:nvGrpSpPr>
              <p:cNvPr id="275" name="Group"/>
              <p:cNvGrpSpPr/>
              <p:nvPr/>
            </p:nvGrpSpPr>
            <p:grpSpPr>
              <a:xfrm>
                <a:off x="0" y="314"/>
                <a:ext cx="775863" cy="486595"/>
                <a:chOff x="0" y="0"/>
                <a:chExt cx="775862" cy="486594"/>
              </a:xfrm>
            </p:grpSpPr>
            <p:sp>
              <p:nvSpPr>
                <p:cNvPr id="272" name="Oval"/>
                <p:cNvSpPr/>
                <p:nvPr/>
              </p:nvSpPr>
              <p:spPr>
                <a:xfrm>
                  <a:off x="104166" y="316594"/>
                  <a:ext cx="567530" cy="170001"/>
                </a:xfrm>
                <a:prstGeom prst="ellipse">
                  <a:avLst/>
                </a:prstGeom>
                <a:solidFill>
                  <a:srgbClr val="D6D6D6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34288" tIns="34288" rIns="34288" bIns="34288" numCol="1" anchor="ctr">
                  <a:noAutofit/>
                </a:bodyPr>
                <a:lstStyle/>
                <a:p>
                  <a:pPr algn="ctr">
                    <a:defRPr sz="34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Calibri"/>
                    </a:defRPr>
                  </a:pPr>
                </a:p>
              </p:txBody>
            </p:sp>
            <p:sp>
              <p:nvSpPr>
                <p:cNvPr id="273" name="Trapezoid"/>
                <p:cNvSpPr/>
                <p:nvPr/>
              </p:nvSpPr>
              <p:spPr>
                <a:xfrm>
                  <a:off x="1141" y="74717"/>
                  <a:ext cx="773580" cy="3287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972" y="21600"/>
                      </a:move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18627" y="21600"/>
                      </a:lnTo>
                      <a:lnTo>
                        <a:pt x="2972" y="21600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34288" tIns="34288" rIns="34288" bIns="34288" numCol="1" anchor="ctr">
                  <a:noAutofit/>
                </a:bodyPr>
                <a:lstStyle/>
                <a:p>
                  <a:pPr algn="ctr">
                    <a:defRPr sz="34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Calibri"/>
                    </a:defRPr>
                  </a:pPr>
                </a:p>
              </p:txBody>
            </p:sp>
            <p:sp>
              <p:nvSpPr>
                <p:cNvPr id="274" name="Oval"/>
                <p:cNvSpPr/>
                <p:nvPr/>
              </p:nvSpPr>
              <p:spPr>
                <a:xfrm>
                  <a:off x="0" y="0"/>
                  <a:ext cx="775863" cy="170001"/>
                </a:xfrm>
                <a:prstGeom prst="ellipse">
                  <a:avLst/>
                </a:prstGeom>
                <a:solidFill>
                  <a:srgbClr val="D6D6D6"/>
                </a:solidFill>
                <a:ln w="12700" cap="flat">
                  <a:solidFill>
                    <a:srgbClr val="5E5E5E"/>
                  </a:solidFill>
                  <a:prstDash val="solid"/>
                  <a:round/>
                </a:ln>
                <a:effectLst/>
              </p:spPr>
              <p:txBody>
                <a:bodyPr wrap="square" lIns="34288" tIns="34288" rIns="34288" bIns="34288" numCol="1" anchor="ctr">
                  <a:noAutofit/>
                </a:bodyPr>
                <a:lstStyle/>
                <a:p>
                  <a:pPr algn="ctr">
                    <a:defRPr sz="34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Calibri"/>
                    </a:defRPr>
                  </a:pPr>
                </a:p>
              </p:txBody>
            </p:sp>
          </p:grpSp>
          <p:sp>
            <p:nvSpPr>
              <p:cNvPr id="276" name="Oval"/>
              <p:cNvSpPr/>
              <p:nvPr/>
            </p:nvSpPr>
            <p:spPr>
              <a:xfrm>
                <a:off x="979815" y="316594"/>
                <a:ext cx="567530" cy="170001"/>
              </a:xfrm>
              <a:prstGeom prst="ellipse">
                <a:avLst/>
              </a:prstGeom>
              <a:solidFill>
                <a:srgbClr val="D6D6D6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277" name="Trapezoid"/>
              <p:cNvSpPr/>
              <p:nvPr/>
            </p:nvSpPr>
            <p:spPr>
              <a:xfrm>
                <a:off x="876790" y="74717"/>
                <a:ext cx="773580" cy="328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72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18627" y="21600"/>
                    </a:lnTo>
                    <a:lnTo>
                      <a:pt x="2972" y="21600"/>
                    </a:lnTo>
                    <a:close/>
                  </a:path>
                </a:pathLst>
              </a:custGeom>
              <a:solidFill>
                <a:srgbClr val="D6D6D6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278" name="Oval"/>
              <p:cNvSpPr/>
              <p:nvPr/>
            </p:nvSpPr>
            <p:spPr>
              <a:xfrm>
                <a:off x="875648" y="0"/>
                <a:ext cx="775864" cy="170001"/>
              </a:xfrm>
              <a:prstGeom prst="ellipse">
                <a:avLst/>
              </a:prstGeom>
              <a:solidFill>
                <a:srgbClr val="D6D6D6"/>
              </a:solidFill>
              <a:ln w="12700" cap="flat">
                <a:solidFill>
                  <a:srgbClr val="5E5E5E"/>
                </a:solidFill>
                <a:prstDash val="solid"/>
                <a:round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279" name="Oval"/>
              <p:cNvSpPr/>
              <p:nvPr/>
            </p:nvSpPr>
            <p:spPr>
              <a:xfrm>
                <a:off x="1860979" y="316594"/>
                <a:ext cx="567530" cy="170001"/>
              </a:xfrm>
              <a:prstGeom prst="ellipse">
                <a:avLst/>
              </a:prstGeom>
              <a:solidFill>
                <a:srgbClr val="D6D6D6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280" name="Trapezoid"/>
              <p:cNvSpPr/>
              <p:nvPr/>
            </p:nvSpPr>
            <p:spPr>
              <a:xfrm>
                <a:off x="1757954" y="74717"/>
                <a:ext cx="773579" cy="328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72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18627" y="21600"/>
                    </a:lnTo>
                    <a:lnTo>
                      <a:pt x="2972" y="21600"/>
                    </a:lnTo>
                    <a:close/>
                  </a:path>
                </a:pathLst>
              </a:custGeom>
              <a:solidFill>
                <a:srgbClr val="D6D6D6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281" name="Oval"/>
              <p:cNvSpPr/>
              <p:nvPr/>
            </p:nvSpPr>
            <p:spPr>
              <a:xfrm>
                <a:off x="1756812" y="0"/>
                <a:ext cx="775863" cy="170001"/>
              </a:xfrm>
              <a:prstGeom prst="ellipse">
                <a:avLst/>
              </a:prstGeom>
              <a:solidFill>
                <a:srgbClr val="D6D6D6"/>
              </a:solidFill>
              <a:ln w="12700" cap="flat">
                <a:solidFill>
                  <a:srgbClr val="5E5E5E"/>
                </a:solidFill>
                <a:prstDash val="solid"/>
                <a:round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282" name="Oval"/>
              <p:cNvSpPr/>
              <p:nvPr/>
            </p:nvSpPr>
            <p:spPr>
              <a:xfrm>
                <a:off x="2742873" y="316594"/>
                <a:ext cx="567530" cy="170001"/>
              </a:xfrm>
              <a:prstGeom prst="ellipse">
                <a:avLst/>
              </a:prstGeom>
              <a:solidFill>
                <a:srgbClr val="D6D6D6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283" name="Trapezoid"/>
              <p:cNvSpPr/>
              <p:nvPr/>
            </p:nvSpPr>
            <p:spPr>
              <a:xfrm>
                <a:off x="2639848" y="74717"/>
                <a:ext cx="773580" cy="328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72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18627" y="21600"/>
                    </a:lnTo>
                    <a:lnTo>
                      <a:pt x="2972" y="21600"/>
                    </a:lnTo>
                    <a:close/>
                  </a:path>
                </a:pathLst>
              </a:custGeom>
              <a:solidFill>
                <a:srgbClr val="D6D6D6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284" name="Oval"/>
              <p:cNvSpPr/>
              <p:nvPr/>
            </p:nvSpPr>
            <p:spPr>
              <a:xfrm>
                <a:off x="2638706" y="0"/>
                <a:ext cx="775863" cy="170001"/>
              </a:xfrm>
              <a:prstGeom prst="ellipse">
                <a:avLst/>
              </a:prstGeom>
              <a:solidFill>
                <a:srgbClr val="D6D6D6"/>
              </a:solidFill>
              <a:ln w="12700" cap="flat">
                <a:solidFill>
                  <a:srgbClr val="5E5E5E"/>
                </a:solidFill>
                <a:prstDash val="solid"/>
                <a:round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285" name="Oval"/>
              <p:cNvSpPr/>
              <p:nvPr/>
            </p:nvSpPr>
            <p:spPr>
              <a:xfrm>
                <a:off x="3617791" y="316594"/>
                <a:ext cx="567530" cy="170001"/>
              </a:xfrm>
              <a:prstGeom prst="ellipse">
                <a:avLst/>
              </a:prstGeom>
              <a:solidFill>
                <a:srgbClr val="D6D6D6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286" name="Trapezoid"/>
              <p:cNvSpPr/>
              <p:nvPr/>
            </p:nvSpPr>
            <p:spPr>
              <a:xfrm>
                <a:off x="3514767" y="74717"/>
                <a:ext cx="773580" cy="328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72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18627" y="21600"/>
                    </a:lnTo>
                    <a:lnTo>
                      <a:pt x="2972" y="21600"/>
                    </a:lnTo>
                    <a:close/>
                  </a:path>
                </a:pathLst>
              </a:custGeom>
              <a:solidFill>
                <a:srgbClr val="D6D6D6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287" name="Oval"/>
              <p:cNvSpPr/>
              <p:nvPr/>
            </p:nvSpPr>
            <p:spPr>
              <a:xfrm>
                <a:off x="3513624" y="0"/>
                <a:ext cx="775864" cy="170001"/>
              </a:xfrm>
              <a:prstGeom prst="ellipse">
                <a:avLst/>
              </a:prstGeom>
              <a:solidFill>
                <a:srgbClr val="D6D6D6"/>
              </a:solidFill>
              <a:ln w="12700" cap="flat">
                <a:solidFill>
                  <a:srgbClr val="5E5E5E"/>
                </a:solidFill>
                <a:prstDash val="solid"/>
                <a:round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</p:grpSp>
        <p:grpSp>
          <p:nvGrpSpPr>
            <p:cNvPr id="294" name="Group"/>
            <p:cNvGrpSpPr/>
            <p:nvPr/>
          </p:nvGrpSpPr>
          <p:grpSpPr>
            <a:xfrm>
              <a:off x="138764" y="141559"/>
              <a:ext cx="4031009" cy="373378"/>
              <a:chOff x="0" y="5689"/>
              <a:chExt cx="4031008" cy="373377"/>
            </a:xfrm>
          </p:grpSpPr>
          <p:sp>
            <p:nvSpPr>
              <p:cNvPr id="289" name="Very Low"/>
              <p:cNvSpPr txBox="1"/>
              <p:nvPr/>
            </p:nvSpPr>
            <p:spPr>
              <a:xfrm>
                <a:off x="0" y="5689"/>
                <a:ext cx="490181" cy="373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8" tIns="34288" rIns="34288" bIns="34288" numCol="1" anchor="t">
                <a:spAutoFit/>
              </a:bodyPr>
              <a:lstStyle>
                <a:lvl1pPr algn="ctr">
                  <a:defRPr sz="11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/>
                <a:r>
                  <a:t>Very Low</a:t>
                </a:r>
              </a:p>
            </p:txBody>
          </p:sp>
          <p:sp>
            <p:nvSpPr>
              <p:cNvPr id="290" name="Low"/>
              <p:cNvSpPr txBox="1"/>
              <p:nvPr/>
            </p:nvSpPr>
            <p:spPr>
              <a:xfrm>
                <a:off x="875643" y="62839"/>
                <a:ext cx="490181" cy="2209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8" tIns="34288" rIns="34288" bIns="34288" numCol="1" anchor="t">
                <a:spAutoFit/>
              </a:bodyPr>
              <a:lstStyle>
                <a:lvl1pPr algn="ctr">
                  <a:defRPr sz="11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/>
                <a:r>
                  <a:t>Low</a:t>
                </a:r>
              </a:p>
            </p:txBody>
          </p:sp>
          <p:sp>
            <p:nvSpPr>
              <p:cNvPr id="291" name="Medium"/>
              <p:cNvSpPr txBox="1"/>
              <p:nvPr/>
            </p:nvSpPr>
            <p:spPr>
              <a:xfrm>
                <a:off x="1710986" y="53314"/>
                <a:ext cx="609037" cy="2209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8" tIns="34288" rIns="34288" bIns="34288" numCol="1" anchor="t">
                <a:spAutoFit/>
              </a:bodyPr>
              <a:lstStyle>
                <a:lvl1pPr algn="ctr">
                  <a:defRPr sz="11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/>
                <a:r>
                  <a:t>Medium</a:t>
                </a:r>
              </a:p>
            </p:txBody>
          </p:sp>
          <p:sp>
            <p:nvSpPr>
              <p:cNvPr id="292" name="High"/>
              <p:cNvSpPr txBox="1"/>
              <p:nvPr/>
            </p:nvSpPr>
            <p:spPr>
              <a:xfrm>
                <a:off x="2665184" y="53314"/>
                <a:ext cx="490182" cy="2209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8" tIns="34288" rIns="34288" bIns="34288" numCol="1" anchor="t">
                <a:spAutoFit/>
              </a:bodyPr>
              <a:lstStyle>
                <a:lvl1pPr algn="ctr">
                  <a:defRPr sz="11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/>
                <a:r>
                  <a:t>High</a:t>
                </a:r>
              </a:p>
            </p:txBody>
          </p:sp>
          <p:sp>
            <p:nvSpPr>
              <p:cNvPr id="293" name="Very High"/>
              <p:cNvSpPr txBox="1"/>
              <p:nvPr/>
            </p:nvSpPr>
            <p:spPr>
              <a:xfrm>
                <a:off x="3540828" y="5689"/>
                <a:ext cx="490181" cy="373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8" tIns="34288" rIns="34288" bIns="34288" numCol="1" anchor="t">
                <a:spAutoFit/>
              </a:bodyPr>
              <a:lstStyle>
                <a:lvl1pPr algn="ctr">
                  <a:defRPr sz="11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/>
                <a:r>
                  <a:t>Very High</a:t>
                </a:r>
              </a:p>
            </p:txBody>
          </p:sp>
        </p:grpSp>
      </p:grpSp>
      <p:grpSp>
        <p:nvGrpSpPr>
          <p:cNvPr id="319" name="Group"/>
          <p:cNvGrpSpPr/>
          <p:nvPr/>
        </p:nvGrpSpPr>
        <p:grpSpPr>
          <a:xfrm>
            <a:off x="3951256" y="4311222"/>
            <a:ext cx="4289488" cy="486910"/>
            <a:chOff x="0" y="0"/>
            <a:chExt cx="4289487" cy="486908"/>
          </a:xfrm>
        </p:grpSpPr>
        <p:grpSp>
          <p:nvGrpSpPr>
            <p:cNvPr id="312" name="Group"/>
            <p:cNvGrpSpPr/>
            <p:nvPr/>
          </p:nvGrpSpPr>
          <p:grpSpPr>
            <a:xfrm>
              <a:off x="0" y="0"/>
              <a:ext cx="4289488" cy="486909"/>
              <a:chOff x="0" y="0"/>
              <a:chExt cx="4289487" cy="486908"/>
            </a:xfrm>
          </p:grpSpPr>
          <p:grpSp>
            <p:nvGrpSpPr>
              <p:cNvPr id="299" name="Group"/>
              <p:cNvGrpSpPr/>
              <p:nvPr/>
            </p:nvGrpSpPr>
            <p:grpSpPr>
              <a:xfrm>
                <a:off x="0" y="314"/>
                <a:ext cx="775863" cy="486595"/>
                <a:chOff x="0" y="0"/>
                <a:chExt cx="775862" cy="486594"/>
              </a:xfrm>
            </p:grpSpPr>
            <p:sp>
              <p:nvSpPr>
                <p:cNvPr id="296" name="Oval"/>
                <p:cNvSpPr/>
                <p:nvPr/>
              </p:nvSpPr>
              <p:spPr>
                <a:xfrm>
                  <a:off x="104166" y="316594"/>
                  <a:ext cx="567530" cy="170001"/>
                </a:xfrm>
                <a:prstGeom prst="ellipse">
                  <a:avLst/>
                </a:prstGeom>
                <a:solidFill>
                  <a:srgbClr val="D6D6D6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34288" tIns="34288" rIns="34288" bIns="34288" numCol="1" anchor="ctr">
                  <a:noAutofit/>
                </a:bodyPr>
                <a:lstStyle/>
                <a:p>
                  <a:pPr algn="ctr">
                    <a:defRPr sz="34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Calibri"/>
                    </a:defRPr>
                  </a:pPr>
                </a:p>
              </p:txBody>
            </p:sp>
            <p:sp>
              <p:nvSpPr>
                <p:cNvPr id="297" name="Trapezoid"/>
                <p:cNvSpPr/>
                <p:nvPr/>
              </p:nvSpPr>
              <p:spPr>
                <a:xfrm>
                  <a:off x="1141" y="74717"/>
                  <a:ext cx="773580" cy="3287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972" y="21600"/>
                      </a:move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18627" y="21600"/>
                      </a:lnTo>
                      <a:lnTo>
                        <a:pt x="2972" y="21600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34288" tIns="34288" rIns="34288" bIns="34288" numCol="1" anchor="ctr">
                  <a:noAutofit/>
                </a:bodyPr>
                <a:lstStyle/>
                <a:p>
                  <a:pPr algn="ctr">
                    <a:defRPr sz="34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Calibri"/>
                    </a:defRPr>
                  </a:pPr>
                </a:p>
              </p:txBody>
            </p:sp>
            <p:sp>
              <p:nvSpPr>
                <p:cNvPr id="298" name="Oval"/>
                <p:cNvSpPr/>
                <p:nvPr/>
              </p:nvSpPr>
              <p:spPr>
                <a:xfrm>
                  <a:off x="0" y="0"/>
                  <a:ext cx="775863" cy="170001"/>
                </a:xfrm>
                <a:prstGeom prst="ellipse">
                  <a:avLst/>
                </a:prstGeom>
                <a:solidFill>
                  <a:srgbClr val="D6D6D6"/>
                </a:solidFill>
                <a:ln w="12700" cap="flat">
                  <a:solidFill>
                    <a:srgbClr val="5E5E5E"/>
                  </a:solidFill>
                  <a:prstDash val="solid"/>
                  <a:round/>
                </a:ln>
                <a:effectLst/>
              </p:spPr>
              <p:txBody>
                <a:bodyPr wrap="square" lIns="34288" tIns="34288" rIns="34288" bIns="34288" numCol="1" anchor="ctr">
                  <a:noAutofit/>
                </a:bodyPr>
                <a:lstStyle/>
                <a:p>
                  <a:pPr algn="ctr">
                    <a:defRPr sz="34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Calibri"/>
                    </a:defRPr>
                  </a:pPr>
                </a:p>
              </p:txBody>
            </p:sp>
          </p:grpSp>
          <p:sp>
            <p:nvSpPr>
              <p:cNvPr id="300" name="Oval"/>
              <p:cNvSpPr/>
              <p:nvPr/>
            </p:nvSpPr>
            <p:spPr>
              <a:xfrm>
                <a:off x="979815" y="316594"/>
                <a:ext cx="567530" cy="170001"/>
              </a:xfrm>
              <a:prstGeom prst="ellipse">
                <a:avLst/>
              </a:prstGeom>
              <a:solidFill>
                <a:srgbClr val="D6D6D6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301" name="Trapezoid"/>
              <p:cNvSpPr/>
              <p:nvPr/>
            </p:nvSpPr>
            <p:spPr>
              <a:xfrm>
                <a:off x="876790" y="74717"/>
                <a:ext cx="773580" cy="328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72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18627" y="21600"/>
                    </a:lnTo>
                    <a:lnTo>
                      <a:pt x="2972" y="21600"/>
                    </a:lnTo>
                    <a:close/>
                  </a:path>
                </a:pathLst>
              </a:custGeom>
              <a:solidFill>
                <a:srgbClr val="D6D6D6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302" name="Oval"/>
              <p:cNvSpPr/>
              <p:nvPr/>
            </p:nvSpPr>
            <p:spPr>
              <a:xfrm>
                <a:off x="875648" y="0"/>
                <a:ext cx="775864" cy="170001"/>
              </a:xfrm>
              <a:prstGeom prst="ellipse">
                <a:avLst/>
              </a:prstGeom>
              <a:solidFill>
                <a:srgbClr val="D6D6D6"/>
              </a:solidFill>
              <a:ln w="12700" cap="flat">
                <a:solidFill>
                  <a:srgbClr val="5E5E5E"/>
                </a:solidFill>
                <a:prstDash val="solid"/>
                <a:round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303" name="Oval"/>
              <p:cNvSpPr/>
              <p:nvPr/>
            </p:nvSpPr>
            <p:spPr>
              <a:xfrm>
                <a:off x="1860979" y="316594"/>
                <a:ext cx="567529" cy="170001"/>
              </a:xfrm>
              <a:prstGeom prst="ellipse">
                <a:avLst/>
              </a:prstGeom>
              <a:solidFill>
                <a:srgbClr val="D6D6D6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304" name="Trapezoid"/>
              <p:cNvSpPr/>
              <p:nvPr/>
            </p:nvSpPr>
            <p:spPr>
              <a:xfrm>
                <a:off x="1757954" y="74717"/>
                <a:ext cx="773579" cy="328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72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18627" y="21600"/>
                    </a:lnTo>
                    <a:lnTo>
                      <a:pt x="2972" y="21600"/>
                    </a:lnTo>
                    <a:close/>
                  </a:path>
                </a:pathLst>
              </a:custGeom>
              <a:solidFill>
                <a:srgbClr val="D6D6D6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305" name="Oval"/>
              <p:cNvSpPr/>
              <p:nvPr/>
            </p:nvSpPr>
            <p:spPr>
              <a:xfrm>
                <a:off x="1756812" y="0"/>
                <a:ext cx="775863" cy="170001"/>
              </a:xfrm>
              <a:prstGeom prst="ellipse">
                <a:avLst/>
              </a:prstGeom>
              <a:solidFill>
                <a:srgbClr val="D6D6D6"/>
              </a:solidFill>
              <a:ln w="12700" cap="flat">
                <a:solidFill>
                  <a:srgbClr val="5E5E5E"/>
                </a:solidFill>
                <a:prstDash val="solid"/>
                <a:round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306" name="Oval"/>
              <p:cNvSpPr/>
              <p:nvPr/>
            </p:nvSpPr>
            <p:spPr>
              <a:xfrm>
                <a:off x="2742873" y="316594"/>
                <a:ext cx="567530" cy="170001"/>
              </a:xfrm>
              <a:prstGeom prst="ellipse">
                <a:avLst/>
              </a:prstGeom>
              <a:solidFill>
                <a:srgbClr val="D6D6D6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307" name="Trapezoid"/>
              <p:cNvSpPr/>
              <p:nvPr/>
            </p:nvSpPr>
            <p:spPr>
              <a:xfrm>
                <a:off x="2639848" y="74717"/>
                <a:ext cx="773580" cy="328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72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18627" y="21600"/>
                    </a:lnTo>
                    <a:lnTo>
                      <a:pt x="2972" y="21600"/>
                    </a:lnTo>
                    <a:close/>
                  </a:path>
                </a:pathLst>
              </a:custGeom>
              <a:solidFill>
                <a:srgbClr val="D6D6D6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308" name="Oval"/>
              <p:cNvSpPr/>
              <p:nvPr/>
            </p:nvSpPr>
            <p:spPr>
              <a:xfrm>
                <a:off x="2638706" y="0"/>
                <a:ext cx="775863" cy="170001"/>
              </a:xfrm>
              <a:prstGeom prst="ellipse">
                <a:avLst/>
              </a:prstGeom>
              <a:solidFill>
                <a:srgbClr val="D6D6D6"/>
              </a:solidFill>
              <a:ln w="12700" cap="flat">
                <a:solidFill>
                  <a:srgbClr val="5E5E5E"/>
                </a:solidFill>
                <a:prstDash val="solid"/>
                <a:round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309" name="Oval"/>
              <p:cNvSpPr/>
              <p:nvPr/>
            </p:nvSpPr>
            <p:spPr>
              <a:xfrm>
                <a:off x="3617791" y="316594"/>
                <a:ext cx="567530" cy="170001"/>
              </a:xfrm>
              <a:prstGeom prst="ellipse">
                <a:avLst/>
              </a:prstGeom>
              <a:solidFill>
                <a:srgbClr val="D6D6D6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310" name="Trapezoid"/>
              <p:cNvSpPr/>
              <p:nvPr/>
            </p:nvSpPr>
            <p:spPr>
              <a:xfrm>
                <a:off x="3514766" y="74717"/>
                <a:ext cx="773580" cy="328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72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18627" y="21600"/>
                    </a:lnTo>
                    <a:lnTo>
                      <a:pt x="2972" y="21600"/>
                    </a:lnTo>
                    <a:close/>
                  </a:path>
                </a:pathLst>
              </a:custGeom>
              <a:solidFill>
                <a:srgbClr val="D6D6D6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311" name="Oval"/>
              <p:cNvSpPr/>
              <p:nvPr/>
            </p:nvSpPr>
            <p:spPr>
              <a:xfrm>
                <a:off x="3513624" y="0"/>
                <a:ext cx="775864" cy="170001"/>
              </a:xfrm>
              <a:prstGeom prst="ellipse">
                <a:avLst/>
              </a:prstGeom>
              <a:solidFill>
                <a:srgbClr val="D6D6D6"/>
              </a:solidFill>
              <a:ln w="12700" cap="flat">
                <a:solidFill>
                  <a:srgbClr val="5E5E5E"/>
                </a:solidFill>
                <a:prstDash val="solid"/>
                <a:round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</p:grpSp>
        <p:grpSp>
          <p:nvGrpSpPr>
            <p:cNvPr id="318" name="Group"/>
            <p:cNvGrpSpPr/>
            <p:nvPr/>
          </p:nvGrpSpPr>
          <p:grpSpPr>
            <a:xfrm>
              <a:off x="129239" y="198162"/>
              <a:ext cx="4062722" cy="9526"/>
              <a:chOff x="0" y="0"/>
              <a:chExt cx="4062721" cy="9525"/>
            </a:xfrm>
          </p:grpSpPr>
          <p:sp>
            <p:nvSpPr>
              <p:cNvPr id="313" name="“—8”"/>
              <p:cNvSpPr/>
              <p:nvPr/>
            </p:nvSpPr>
            <p:spPr>
              <a:xfrm>
                <a:off x="0" y="9525"/>
                <a:ext cx="490181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8" tIns="34288" rIns="34288" bIns="34288" numCol="1" anchor="t">
                <a:spAutoFit/>
              </a:bodyPr>
              <a:lstStyle>
                <a:lvl1pPr algn="ctr">
                  <a:defRPr sz="11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/>
                <a:r>
                  <a:t>“—8”</a:t>
                </a:r>
              </a:p>
            </p:txBody>
          </p:sp>
          <p:sp>
            <p:nvSpPr>
              <p:cNvPr id="314" name="“4”"/>
              <p:cNvSpPr/>
              <p:nvPr/>
            </p:nvSpPr>
            <p:spPr>
              <a:xfrm>
                <a:off x="875643" y="9525"/>
                <a:ext cx="490181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8" tIns="34288" rIns="34288" bIns="34288" numCol="1" anchor="t">
                <a:spAutoFit/>
              </a:bodyPr>
              <a:lstStyle>
                <a:lvl1pPr algn="ctr">
                  <a:defRPr sz="11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/>
                <a:r>
                  <a:t>“4”</a:t>
                </a:r>
              </a:p>
            </p:txBody>
          </p:sp>
          <p:sp>
            <p:nvSpPr>
              <p:cNvPr id="315" name="“28”"/>
              <p:cNvSpPr/>
              <p:nvPr/>
            </p:nvSpPr>
            <p:spPr>
              <a:xfrm>
                <a:off x="1710986" y="0"/>
                <a:ext cx="609037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8" tIns="34288" rIns="34288" bIns="34288" numCol="1" anchor="t">
                <a:spAutoFit/>
              </a:bodyPr>
              <a:lstStyle>
                <a:lvl1pPr algn="ctr">
                  <a:defRPr sz="11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/>
                <a:r>
                  <a:t>“28”</a:t>
                </a:r>
              </a:p>
            </p:txBody>
          </p:sp>
          <p:sp>
            <p:nvSpPr>
              <p:cNvPr id="316" name="“53”"/>
              <p:cNvSpPr/>
              <p:nvPr/>
            </p:nvSpPr>
            <p:spPr>
              <a:xfrm>
                <a:off x="2665184" y="0"/>
                <a:ext cx="490182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8" tIns="34288" rIns="34288" bIns="34288" numCol="1" anchor="t">
                <a:spAutoFit/>
              </a:bodyPr>
              <a:lstStyle>
                <a:lvl1pPr algn="ctr">
                  <a:defRPr sz="11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/>
                <a:r>
                  <a:t>“53”</a:t>
                </a:r>
              </a:p>
            </p:txBody>
          </p:sp>
          <p:sp>
            <p:nvSpPr>
              <p:cNvPr id="317" name="“2961”"/>
              <p:cNvSpPr/>
              <p:nvPr/>
            </p:nvSpPr>
            <p:spPr>
              <a:xfrm>
                <a:off x="3525927" y="4110"/>
                <a:ext cx="536795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8" tIns="34288" rIns="34288" bIns="34288" numCol="1" anchor="t">
                <a:spAutoFit/>
              </a:bodyPr>
              <a:lstStyle>
                <a:lvl1pPr algn="ctr">
                  <a:defRPr sz="11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/>
                <a:r>
                  <a:t>“2961”</a:t>
                </a:r>
              </a:p>
            </p:txBody>
          </p:sp>
        </p:grpSp>
      </p:grpSp>
      <p:sp>
        <p:nvSpPr>
          <p:cNvPr id="320" name="Dingbat X"/>
          <p:cNvSpPr/>
          <p:nvPr/>
        </p:nvSpPr>
        <p:spPr>
          <a:xfrm>
            <a:off x="5778594" y="2436740"/>
            <a:ext cx="653861" cy="772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4472C4"/>
            </a:solidFill>
          </a:ln>
        </p:spPr>
        <p:txBody>
          <a:bodyPr lIns="34288" tIns="34288" rIns="34288" bIns="34288" anchor="ctr"/>
          <a:lstStyle/>
          <a:p>
            <a:pPr algn="ctr"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321" name="Dingbat X"/>
          <p:cNvSpPr/>
          <p:nvPr/>
        </p:nvSpPr>
        <p:spPr>
          <a:xfrm>
            <a:off x="5769069" y="3027746"/>
            <a:ext cx="653861" cy="772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4472C4"/>
            </a:solidFill>
          </a:ln>
        </p:spPr>
        <p:txBody>
          <a:bodyPr lIns="34288" tIns="34288" rIns="34288" bIns="34288" anchor="ctr"/>
          <a:lstStyle/>
          <a:p>
            <a:pPr algn="ctr"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grpSp>
        <p:nvGrpSpPr>
          <p:cNvPr id="345" name="Group"/>
          <p:cNvGrpSpPr/>
          <p:nvPr/>
        </p:nvGrpSpPr>
        <p:grpSpPr>
          <a:xfrm>
            <a:off x="3951256" y="3766999"/>
            <a:ext cx="4289488" cy="486910"/>
            <a:chOff x="0" y="0"/>
            <a:chExt cx="4289487" cy="486908"/>
          </a:xfrm>
        </p:grpSpPr>
        <p:grpSp>
          <p:nvGrpSpPr>
            <p:cNvPr id="338" name="Group"/>
            <p:cNvGrpSpPr/>
            <p:nvPr/>
          </p:nvGrpSpPr>
          <p:grpSpPr>
            <a:xfrm>
              <a:off x="0" y="0"/>
              <a:ext cx="4289488" cy="486909"/>
              <a:chOff x="0" y="0"/>
              <a:chExt cx="4289487" cy="486908"/>
            </a:xfrm>
          </p:grpSpPr>
          <p:grpSp>
            <p:nvGrpSpPr>
              <p:cNvPr id="325" name="Group"/>
              <p:cNvGrpSpPr/>
              <p:nvPr/>
            </p:nvGrpSpPr>
            <p:grpSpPr>
              <a:xfrm>
                <a:off x="0" y="314"/>
                <a:ext cx="775863" cy="486595"/>
                <a:chOff x="0" y="0"/>
                <a:chExt cx="775862" cy="486594"/>
              </a:xfrm>
            </p:grpSpPr>
            <p:sp>
              <p:nvSpPr>
                <p:cNvPr id="322" name="Oval"/>
                <p:cNvSpPr/>
                <p:nvPr/>
              </p:nvSpPr>
              <p:spPr>
                <a:xfrm>
                  <a:off x="104166" y="316594"/>
                  <a:ext cx="567530" cy="170001"/>
                </a:xfrm>
                <a:prstGeom prst="ellipse">
                  <a:avLst/>
                </a:prstGeom>
                <a:solidFill>
                  <a:srgbClr val="D6D6D6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34288" tIns="34288" rIns="34288" bIns="34288" numCol="1" anchor="ctr">
                  <a:noAutofit/>
                </a:bodyPr>
                <a:lstStyle/>
                <a:p>
                  <a:pPr algn="ctr">
                    <a:defRPr sz="34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Calibri"/>
                    </a:defRPr>
                  </a:pPr>
                </a:p>
              </p:txBody>
            </p:sp>
            <p:sp>
              <p:nvSpPr>
                <p:cNvPr id="323" name="Trapezoid"/>
                <p:cNvSpPr/>
                <p:nvPr/>
              </p:nvSpPr>
              <p:spPr>
                <a:xfrm>
                  <a:off x="1141" y="74717"/>
                  <a:ext cx="773580" cy="3287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972" y="21600"/>
                      </a:moveTo>
                      <a:lnTo>
                        <a:pt x="0" y="0"/>
                      </a:lnTo>
                      <a:lnTo>
                        <a:pt x="21600" y="0"/>
                      </a:lnTo>
                      <a:lnTo>
                        <a:pt x="18627" y="21600"/>
                      </a:lnTo>
                      <a:lnTo>
                        <a:pt x="2972" y="21600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34288" tIns="34288" rIns="34288" bIns="34288" numCol="1" anchor="ctr">
                  <a:noAutofit/>
                </a:bodyPr>
                <a:lstStyle/>
                <a:p>
                  <a:pPr algn="ctr">
                    <a:defRPr sz="34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Calibri"/>
                    </a:defRPr>
                  </a:pPr>
                </a:p>
              </p:txBody>
            </p:sp>
            <p:sp>
              <p:nvSpPr>
                <p:cNvPr id="324" name="Oval"/>
                <p:cNvSpPr/>
                <p:nvPr/>
              </p:nvSpPr>
              <p:spPr>
                <a:xfrm>
                  <a:off x="0" y="0"/>
                  <a:ext cx="775863" cy="170001"/>
                </a:xfrm>
                <a:prstGeom prst="ellipse">
                  <a:avLst/>
                </a:prstGeom>
                <a:solidFill>
                  <a:srgbClr val="D6D6D6"/>
                </a:solidFill>
                <a:ln w="12700" cap="flat">
                  <a:solidFill>
                    <a:srgbClr val="5E5E5E"/>
                  </a:solidFill>
                  <a:prstDash val="solid"/>
                  <a:round/>
                </a:ln>
                <a:effectLst/>
              </p:spPr>
              <p:txBody>
                <a:bodyPr wrap="square" lIns="34288" tIns="34288" rIns="34288" bIns="34288" numCol="1" anchor="ctr">
                  <a:noAutofit/>
                </a:bodyPr>
                <a:lstStyle/>
                <a:p>
                  <a:pPr algn="ctr">
                    <a:defRPr sz="34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Calibri"/>
                    </a:defRPr>
                  </a:pPr>
                </a:p>
              </p:txBody>
            </p:sp>
          </p:grpSp>
          <p:sp>
            <p:nvSpPr>
              <p:cNvPr id="326" name="Oval"/>
              <p:cNvSpPr/>
              <p:nvPr/>
            </p:nvSpPr>
            <p:spPr>
              <a:xfrm>
                <a:off x="979815" y="316594"/>
                <a:ext cx="567530" cy="170001"/>
              </a:xfrm>
              <a:prstGeom prst="ellipse">
                <a:avLst/>
              </a:prstGeom>
              <a:solidFill>
                <a:srgbClr val="D6D6D6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327" name="Trapezoid"/>
              <p:cNvSpPr/>
              <p:nvPr/>
            </p:nvSpPr>
            <p:spPr>
              <a:xfrm>
                <a:off x="876790" y="74717"/>
                <a:ext cx="773580" cy="328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72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18627" y="21600"/>
                    </a:lnTo>
                    <a:lnTo>
                      <a:pt x="2972" y="21600"/>
                    </a:lnTo>
                    <a:close/>
                  </a:path>
                </a:pathLst>
              </a:custGeom>
              <a:solidFill>
                <a:srgbClr val="D6D6D6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328" name="Oval"/>
              <p:cNvSpPr/>
              <p:nvPr/>
            </p:nvSpPr>
            <p:spPr>
              <a:xfrm>
                <a:off x="875648" y="0"/>
                <a:ext cx="775864" cy="170001"/>
              </a:xfrm>
              <a:prstGeom prst="ellipse">
                <a:avLst/>
              </a:prstGeom>
              <a:solidFill>
                <a:srgbClr val="D6D6D6"/>
              </a:solidFill>
              <a:ln w="12700" cap="flat">
                <a:solidFill>
                  <a:srgbClr val="5E5E5E"/>
                </a:solidFill>
                <a:prstDash val="solid"/>
                <a:round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329" name="Oval"/>
              <p:cNvSpPr/>
              <p:nvPr/>
            </p:nvSpPr>
            <p:spPr>
              <a:xfrm>
                <a:off x="1860979" y="316594"/>
                <a:ext cx="567529" cy="170001"/>
              </a:xfrm>
              <a:prstGeom prst="ellipse">
                <a:avLst/>
              </a:prstGeom>
              <a:solidFill>
                <a:srgbClr val="D6D6D6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330" name="Trapezoid"/>
              <p:cNvSpPr/>
              <p:nvPr/>
            </p:nvSpPr>
            <p:spPr>
              <a:xfrm>
                <a:off x="1757954" y="74717"/>
                <a:ext cx="773579" cy="328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72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18627" y="21600"/>
                    </a:lnTo>
                    <a:lnTo>
                      <a:pt x="2972" y="21600"/>
                    </a:lnTo>
                    <a:close/>
                  </a:path>
                </a:pathLst>
              </a:custGeom>
              <a:solidFill>
                <a:srgbClr val="D6D6D6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331" name="Oval"/>
              <p:cNvSpPr/>
              <p:nvPr/>
            </p:nvSpPr>
            <p:spPr>
              <a:xfrm>
                <a:off x="1756812" y="0"/>
                <a:ext cx="775863" cy="170001"/>
              </a:xfrm>
              <a:prstGeom prst="ellipse">
                <a:avLst/>
              </a:prstGeom>
              <a:solidFill>
                <a:srgbClr val="D6D6D6"/>
              </a:solidFill>
              <a:ln w="12700" cap="flat">
                <a:solidFill>
                  <a:srgbClr val="5E5E5E"/>
                </a:solidFill>
                <a:prstDash val="solid"/>
                <a:round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332" name="Oval"/>
              <p:cNvSpPr/>
              <p:nvPr/>
            </p:nvSpPr>
            <p:spPr>
              <a:xfrm>
                <a:off x="2742873" y="316594"/>
                <a:ext cx="567530" cy="170001"/>
              </a:xfrm>
              <a:prstGeom prst="ellipse">
                <a:avLst/>
              </a:prstGeom>
              <a:solidFill>
                <a:srgbClr val="D6D6D6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333" name="Trapezoid"/>
              <p:cNvSpPr/>
              <p:nvPr/>
            </p:nvSpPr>
            <p:spPr>
              <a:xfrm>
                <a:off x="2639848" y="74717"/>
                <a:ext cx="773580" cy="328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72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18627" y="21600"/>
                    </a:lnTo>
                    <a:lnTo>
                      <a:pt x="2972" y="21600"/>
                    </a:lnTo>
                    <a:close/>
                  </a:path>
                </a:pathLst>
              </a:custGeom>
              <a:solidFill>
                <a:srgbClr val="D6D6D6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334" name="Oval"/>
              <p:cNvSpPr/>
              <p:nvPr/>
            </p:nvSpPr>
            <p:spPr>
              <a:xfrm>
                <a:off x="2638706" y="0"/>
                <a:ext cx="775863" cy="170001"/>
              </a:xfrm>
              <a:prstGeom prst="ellipse">
                <a:avLst/>
              </a:prstGeom>
              <a:solidFill>
                <a:srgbClr val="D6D6D6"/>
              </a:solidFill>
              <a:ln w="12700" cap="flat">
                <a:solidFill>
                  <a:srgbClr val="5E5E5E"/>
                </a:solidFill>
                <a:prstDash val="solid"/>
                <a:round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335" name="Oval"/>
              <p:cNvSpPr/>
              <p:nvPr/>
            </p:nvSpPr>
            <p:spPr>
              <a:xfrm>
                <a:off x="3617791" y="316594"/>
                <a:ext cx="567530" cy="170001"/>
              </a:xfrm>
              <a:prstGeom prst="ellipse">
                <a:avLst/>
              </a:prstGeom>
              <a:solidFill>
                <a:srgbClr val="D6D6D6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336" name="Trapezoid"/>
              <p:cNvSpPr/>
              <p:nvPr/>
            </p:nvSpPr>
            <p:spPr>
              <a:xfrm>
                <a:off x="3514766" y="74717"/>
                <a:ext cx="773580" cy="328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972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18627" y="21600"/>
                    </a:lnTo>
                    <a:lnTo>
                      <a:pt x="2972" y="21600"/>
                    </a:lnTo>
                    <a:close/>
                  </a:path>
                </a:pathLst>
              </a:custGeom>
              <a:solidFill>
                <a:srgbClr val="D6D6D6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  <p:sp>
            <p:nvSpPr>
              <p:cNvPr id="337" name="Oval"/>
              <p:cNvSpPr/>
              <p:nvPr/>
            </p:nvSpPr>
            <p:spPr>
              <a:xfrm>
                <a:off x="3513624" y="0"/>
                <a:ext cx="775864" cy="170001"/>
              </a:xfrm>
              <a:prstGeom prst="ellipse">
                <a:avLst/>
              </a:prstGeom>
              <a:solidFill>
                <a:srgbClr val="D6D6D6"/>
              </a:solidFill>
              <a:ln w="12700" cap="flat">
                <a:solidFill>
                  <a:srgbClr val="5E5E5E"/>
                </a:solidFill>
                <a:prstDash val="solid"/>
                <a:round/>
              </a:ln>
              <a:effectLst/>
            </p:spPr>
            <p:txBody>
              <a:bodyPr wrap="square" lIns="34288" tIns="34288" rIns="34288" bIns="34288" numCol="1" anchor="ctr">
                <a:noAutofit/>
              </a:bodyPr>
              <a:lstStyle/>
              <a:p>
                <a:pPr algn="ctr">
                  <a:defRPr sz="34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</a:p>
            </p:txBody>
          </p:sp>
        </p:grpSp>
        <p:grpSp>
          <p:nvGrpSpPr>
            <p:cNvPr id="344" name="Group"/>
            <p:cNvGrpSpPr/>
            <p:nvPr/>
          </p:nvGrpSpPr>
          <p:grpSpPr>
            <a:xfrm>
              <a:off x="129239" y="192473"/>
              <a:ext cx="4031009" cy="15215"/>
              <a:chOff x="0" y="0"/>
              <a:chExt cx="4031008" cy="15214"/>
            </a:xfrm>
          </p:grpSpPr>
          <p:sp>
            <p:nvSpPr>
              <p:cNvPr id="339" name="“1”"/>
              <p:cNvSpPr/>
              <p:nvPr/>
            </p:nvSpPr>
            <p:spPr>
              <a:xfrm>
                <a:off x="0" y="15214"/>
                <a:ext cx="49018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8" tIns="34288" rIns="34288" bIns="34288" numCol="1" anchor="t">
                <a:spAutoFit/>
              </a:bodyPr>
              <a:lstStyle>
                <a:lvl1pPr algn="ctr">
                  <a:defRPr sz="14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/>
                <a:r>
                  <a:t>“1”</a:t>
                </a:r>
              </a:p>
            </p:txBody>
          </p:sp>
          <p:sp>
            <p:nvSpPr>
              <p:cNvPr id="340" name="“2”"/>
              <p:cNvSpPr/>
              <p:nvPr/>
            </p:nvSpPr>
            <p:spPr>
              <a:xfrm>
                <a:off x="875643" y="15214"/>
                <a:ext cx="49018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8" tIns="34288" rIns="34288" bIns="34288" numCol="1" anchor="t">
                <a:spAutoFit/>
              </a:bodyPr>
              <a:lstStyle>
                <a:lvl1pPr algn="ctr">
                  <a:defRPr sz="14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/>
                <a:r>
                  <a:t>“2”</a:t>
                </a:r>
              </a:p>
            </p:txBody>
          </p:sp>
          <p:sp>
            <p:nvSpPr>
              <p:cNvPr id="341" name="“3”"/>
              <p:cNvSpPr/>
              <p:nvPr/>
            </p:nvSpPr>
            <p:spPr>
              <a:xfrm>
                <a:off x="1710986" y="5689"/>
                <a:ext cx="609037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8" tIns="34288" rIns="34288" bIns="34288" numCol="1" anchor="t">
                <a:spAutoFit/>
              </a:bodyPr>
              <a:lstStyle>
                <a:lvl1pPr algn="ctr">
                  <a:defRPr sz="14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/>
                <a:r>
                  <a:t>“3”</a:t>
                </a:r>
              </a:p>
            </p:txBody>
          </p:sp>
          <p:sp>
            <p:nvSpPr>
              <p:cNvPr id="342" name="“4”"/>
              <p:cNvSpPr/>
              <p:nvPr/>
            </p:nvSpPr>
            <p:spPr>
              <a:xfrm>
                <a:off x="2665184" y="5689"/>
                <a:ext cx="490182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8" tIns="34288" rIns="34288" bIns="34288" numCol="1" anchor="t">
                <a:spAutoFit/>
              </a:bodyPr>
              <a:lstStyle>
                <a:lvl1pPr algn="ctr">
                  <a:defRPr sz="14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/>
                <a:r>
                  <a:t>“4”</a:t>
                </a:r>
              </a:p>
            </p:txBody>
          </p:sp>
          <p:sp>
            <p:nvSpPr>
              <p:cNvPr id="343" name="“5”"/>
              <p:cNvSpPr/>
              <p:nvPr/>
            </p:nvSpPr>
            <p:spPr>
              <a:xfrm>
                <a:off x="3540828" y="0"/>
                <a:ext cx="490181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8" tIns="34288" rIns="34288" bIns="34288" numCol="1" anchor="t">
                <a:spAutoFit/>
              </a:bodyPr>
              <a:lstStyle>
                <a:lvl1pPr algn="ctr">
                  <a:defRPr sz="1400">
                    <a:latin typeface="+mn-lt"/>
                    <a:ea typeface="+mn-ea"/>
                    <a:cs typeface="+mn-cs"/>
                    <a:sym typeface="Calibri"/>
                  </a:defRPr>
                </a:lvl1pPr>
              </a:lstStyle>
              <a:p>
                <a:pPr/>
                <a:r>
                  <a:t>“5”</a:t>
                </a:r>
              </a:p>
            </p:txBody>
          </p:sp>
        </p:grpSp>
      </p:grpSp>
      <p:sp>
        <p:nvSpPr>
          <p:cNvPr id="346" name="Dingbat X"/>
          <p:cNvSpPr/>
          <p:nvPr/>
        </p:nvSpPr>
        <p:spPr>
          <a:xfrm>
            <a:off x="5769069" y="3623164"/>
            <a:ext cx="653861" cy="772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4472C4"/>
            </a:solidFill>
          </a:ln>
        </p:spPr>
        <p:txBody>
          <a:bodyPr lIns="34288" tIns="34288" rIns="34288" bIns="34288" anchor="ctr"/>
          <a:lstStyle/>
          <a:p>
            <a:pPr algn="ctr"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347" name="Dingbat X"/>
          <p:cNvSpPr/>
          <p:nvPr/>
        </p:nvSpPr>
        <p:spPr>
          <a:xfrm>
            <a:off x="5778594" y="4168352"/>
            <a:ext cx="653861" cy="772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548" fill="norm" stroke="1" extrusionOk="0">
                <a:moveTo>
                  <a:pt x="18655" y="0"/>
                </a:moveTo>
                <a:cubicBezTo>
                  <a:pt x="18494" y="5"/>
                  <a:pt x="18333" y="109"/>
                  <a:pt x="18066" y="314"/>
                </a:cubicBezTo>
                <a:cubicBezTo>
                  <a:pt x="15478" y="2289"/>
                  <a:pt x="13027" y="4381"/>
                  <a:pt x="10727" y="6600"/>
                </a:cubicBezTo>
                <a:cubicBezTo>
                  <a:pt x="10587" y="6735"/>
                  <a:pt x="10434" y="6862"/>
                  <a:pt x="10258" y="7020"/>
                </a:cubicBezTo>
                <a:cubicBezTo>
                  <a:pt x="10102" y="6832"/>
                  <a:pt x="9974" y="6685"/>
                  <a:pt x="9856" y="6533"/>
                </a:cubicBezTo>
                <a:cubicBezTo>
                  <a:pt x="8908" y="5315"/>
                  <a:pt x="7971" y="4091"/>
                  <a:pt x="7009" y="2882"/>
                </a:cubicBezTo>
                <a:cubicBezTo>
                  <a:pt x="6625" y="2399"/>
                  <a:pt x="6178" y="1951"/>
                  <a:pt x="5769" y="1483"/>
                </a:cubicBezTo>
                <a:cubicBezTo>
                  <a:pt x="5573" y="1260"/>
                  <a:pt x="5327" y="1254"/>
                  <a:pt x="5044" y="1314"/>
                </a:cubicBezTo>
                <a:cubicBezTo>
                  <a:pt x="4759" y="1375"/>
                  <a:pt x="4593" y="1540"/>
                  <a:pt x="4590" y="1770"/>
                </a:cubicBezTo>
                <a:cubicBezTo>
                  <a:pt x="4583" y="2129"/>
                  <a:pt x="4349" y="2291"/>
                  <a:pt x="3989" y="2389"/>
                </a:cubicBezTo>
                <a:cubicBezTo>
                  <a:pt x="3741" y="2232"/>
                  <a:pt x="3498" y="2079"/>
                  <a:pt x="3221" y="1904"/>
                </a:cubicBezTo>
                <a:cubicBezTo>
                  <a:pt x="2922" y="2176"/>
                  <a:pt x="2660" y="2427"/>
                  <a:pt x="2382" y="2665"/>
                </a:cubicBezTo>
                <a:cubicBezTo>
                  <a:pt x="2135" y="2876"/>
                  <a:pt x="2125" y="3090"/>
                  <a:pt x="2231" y="3371"/>
                </a:cubicBezTo>
                <a:cubicBezTo>
                  <a:pt x="3179" y="5877"/>
                  <a:pt x="4394" y="8283"/>
                  <a:pt x="5880" y="10593"/>
                </a:cubicBezTo>
                <a:cubicBezTo>
                  <a:pt x="5956" y="10712"/>
                  <a:pt x="6024" y="10835"/>
                  <a:pt x="6094" y="10951"/>
                </a:cubicBezTo>
                <a:cubicBezTo>
                  <a:pt x="4046" y="12991"/>
                  <a:pt x="2019" y="15012"/>
                  <a:pt x="0" y="17024"/>
                </a:cubicBezTo>
                <a:cubicBezTo>
                  <a:pt x="166" y="17359"/>
                  <a:pt x="297" y="17644"/>
                  <a:pt x="450" y="17921"/>
                </a:cubicBezTo>
                <a:cubicBezTo>
                  <a:pt x="559" y="18117"/>
                  <a:pt x="570" y="18299"/>
                  <a:pt x="443" y="18491"/>
                </a:cubicBezTo>
                <a:cubicBezTo>
                  <a:pt x="355" y="18625"/>
                  <a:pt x="277" y="18763"/>
                  <a:pt x="214" y="18906"/>
                </a:cubicBezTo>
                <a:cubicBezTo>
                  <a:pt x="179" y="18986"/>
                  <a:pt x="139" y="19096"/>
                  <a:pt x="175" y="19164"/>
                </a:cubicBezTo>
                <a:cubicBezTo>
                  <a:pt x="462" y="19717"/>
                  <a:pt x="876" y="20186"/>
                  <a:pt x="1406" y="20550"/>
                </a:cubicBezTo>
                <a:cubicBezTo>
                  <a:pt x="1668" y="20457"/>
                  <a:pt x="1862" y="20370"/>
                  <a:pt x="2068" y="20319"/>
                </a:cubicBezTo>
                <a:cubicBezTo>
                  <a:pt x="2305" y="20259"/>
                  <a:pt x="2506" y="20384"/>
                  <a:pt x="2432" y="20567"/>
                </a:cubicBezTo>
                <a:cubicBezTo>
                  <a:pt x="2271" y="20967"/>
                  <a:pt x="2606" y="21165"/>
                  <a:pt x="2838" y="21403"/>
                </a:cubicBezTo>
                <a:cubicBezTo>
                  <a:pt x="3027" y="21596"/>
                  <a:pt x="3335" y="21593"/>
                  <a:pt x="3548" y="21414"/>
                </a:cubicBezTo>
                <a:cubicBezTo>
                  <a:pt x="3624" y="21350"/>
                  <a:pt x="3679" y="21268"/>
                  <a:pt x="3745" y="21195"/>
                </a:cubicBezTo>
                <a:cubicBezTo>
                  <a:pt x="5406" y="19353"/>
                  <a:pt x="7068" y="17510"/>
                  <a:pt x="8732" y="15669"/>
                </a:cubicBezTo>
                <a:cubicBezTo>
                  <a:pt x="8850" y="15538"/>
                  <a:pt x="8982" y="15417"/>
                  <a:pt x="9151" y="15248"/>
                </a:cubicBezTo>
                <a:cubicBezTo>
                  <a:pt x="9312" y="15457"/>
                  <a:pt x="9442" y="15618"/>
                  <a:pt x="9566" y="15782"/>
                </a:cubicBezTo>
                <a:cubicBezTo>
                  <a:pt x="10552" y="17091"/>
                  <a:pt x="11622" y="18348"/>
                  <a:pt x="12799" y="19538"/>
                </a:cubicBezTo>
                <a:cubicBezTo>
                  <a:pt x="13137" y="19880"/>
                  <a:pt x="13363" y="19913"/>
                  <a:pt x="13764" y="19639"/>
                </a:cubicBezTo>
                <a:cubicBezTo>
                  <a:pt x="14071" y="19429"/>
                  <a:pt x="14340" y="19181"/>
                  <a:pt x="14638" y="18942"/>
                </a:cubicBezTo>
                <a:cubicBezTo>
                  <a:pt x="14977" y="19118"/>
                  <a:pt x="15325" y="19299"/>
                  <a:pt x="15670" y="19479"/>
                </a:cubicBezTo>
                <a:cubicBezTo>
                  <a:pt x="15874" y="19336"/>
                  <a:pt x="16024" y="19228"/>
                  <a:pt x="16179" y="19123"/>
                </a:cubicBezTo>
                <a:cubicBezTo>
                  <a:pt x="16407" y="18969"/>
                  <a:pt x="16586" y="18817"/>
                  <a:pt x="16625" y="18532"/>
                </a:cubicBezTo>
                <a:cubicBezTo>
                  <a:pt x="16663" y="18245"/>
                  <a:pt x="16848" y="17980"/>
                  <a:pt x="17238" y="17893"/>
                </a:cubicBezTo>
                <a:cubicBezTo>
                  <a:pt x="17537" y="17826"/>
                  <a:pt x="17736" y="17646"/>
                  <a:pt x="17893" y="17435"/>
                </a:cubicBezTo>
                <a:cubicBezTo>
                  <a:pt x="18144" y="17098"/>
                  <a:pt x="18337" y="16737"/>
                  <a:pt x="18424" y="16377"/>
                </a:cubicBezTo>
                <a:cubicBezTo>
                  <a:pt x="16705" y="14528"/>
                  <a:pt x="15014" y="12708"/>
                  <a:pt x="13308" y="10873"/>
                </a:cubicBezTo>
                <a:cubicBezTo>
                  <a:pt x="13494" y="10665"/>
                  <a:pt x="13612" y="10530"/>
                  <a:pt x="13734" y="10397"/>
                </a:cubicBezTo>
                <a:cubicBezTo>
                  <a:pt x="15805" y="8137"/>
                  <a:pt x="18039" y="6000"/>
                  <a:pt x="20413" y="3968"/>
                </a:cubicBezTo>
                <a:cubicBezTo>
                  <a:pt x="20703" y="3719"/>
                  <a:pt x="20983" y="3471"/>
                  <a:pt x="21190" y="3153"/>
                </a:cubicBezTo>
                <a:cubicBezTo>
                  <a:pt x="21585" y="2544"/>
                  <a:pt x="21600" y="2565"/>
                  <a:pt x="21129" y="2026"/>
                </a:cubicBezTo>
                <a:cubicBezTo>
                  <a:pt x="20955" y="1827"/>
                  <a:pt x="20762" y="1776"/>
                  <a:pt x="20487" y="1772"/>
                </a:cubicBezTo>
                <a:cubicBezTo>
                  <a:pt x="19961" y="1764"/>
                  <a:pt x="19720" y="1486"/>
                  <a:pt x="19806" y="1064"/>
                </a:cubicBezTo>
                <a:cubicBezTo>
                  <a:pt x="19825" y="971"/>
                  <a:pt x="19804" y="847"/>
                  <a:pt x="19743" y="773"/>
                </a:cubicBezTo>
                <a:cubicBezTo>
                  <a:pt x="19597" y="599"/>
                  <a:pt x="19434" y="429"/>
                  <a:pt x="19245" y="289"/>
                </a:cubicBezTo>
                <a:cubicBezTo>
                  <a:pt x="18978" y="92"/>
                  <a:pt x="18816" y="-4"/>
                  <a:pt x="18655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4472C4"/>
            </a:solidFill>
          </a:ln>
        </p:spPr>
        <p:txBody>
          <a:bodyPr lIns="34288" tIns="34288" rIns="34288" bIns="34288" anchor="ctr"/>
          <a:lstStyle/>
          <a:p>
            <a:pPr algn="ctr"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348" name="No unit of measurement"/>
          <p:cNvSpPr txBox="1"/>
          <p:nvPr/>
        </p:nvSpPr>
        <p:spPr>
          <a:xfrm>
            <a:off x="8387319" y="3783885"/>
            <a:ext cx="3498212" cy="463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>
                <a:solidFill>
                  <a:srgbClr val="FFD47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No unit of measurement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6" grpId="5"/>
      <p:bldP build="whole" bldLvl="1" animBg="1" rev="0" advAuto="0" spid="345" grpId="4"/>
      <p:bldP build="whole" bldLvl="1" animBg="1" rev="0" advAuto="0" spid="321" grpId="3"/>
      <p:bldP build="whole" bldLvl="1" animBg="1" rev="0" advAuto="0" spid="347" grpId="8"/>
      <p:bldP build="whole" bldLvl="1" animBg="1" rev="0" advAuto="0" spid="320" grpId="1"/>
      <p:bldP build="whole" bldLvl="1" animBg="1" rev="0" advAuto="0" spid="319" grpId="7"/>
      <p:bldP build="whole" bldLvl="1" animBg="1" rev="0" advAuto="0" spid="348" grpId="6"/>
      <p:bldP build="whole" bldLvl="1" animBg="1" rev="0" advAuto="0" spid="295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But have these methods been “good enough?”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But have these methods been “good enough?”</a:t>
            </a:r>
          </a:p>
        </p:txBody>
      </p:sp>
      <p:sp>
        <p:nvSpPr>
          <p:cNvPr id="351" name="Slide Number"/>
          <p:cNvSpPr txBox="1"/>
          <p:nvPr>
            <p:ph type="sldNum" sz="quarter" idx="2"/>
          </p:nvPr>
        </p:nvSpPr>
        <p:spPr>
          <a:xfrm>
            <a:off x="11668000" y="6231020"/>
            <a:ext cx="230273" cy="3327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2" name="Over 70% of “high risk” findings aren’t, in fact, high risk."/>
          <p:cNvSpPr txBox="1"/>
          <p:nvPr/>
        </p:nvSpPr>
        <p:spPr>
          <a:xfrm>
            <a:off x="2679139" y="2329647"/>
            <a:ext cx="6833721" cy="107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Over 70% of “high risk” findings aren’t, in fact, high risk.</a:t>
            </a:r>
          </a:p>
        </p:txBody>
      </p:sp>
      <p:sp>
        <p:nvSpPr>
          <p:cNvPr id="353" name="No organization I’ve encountered in the past 5 years had accurately identified their top 10 cyber-related risks."/>
          <p:cNvSpPr txBox="1"/>
          <p:nvPr/>
        </p:nvSpPr>
        <p:spPr>
          <a:xfrm>
            <a:off x="1131861" y="3940701"/>
            <a:ext cx="9928278" cy="1070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r>
              <a:t>No organization I’ve encountered in the past 5 years had accurately identified their top 10 cyber-related risks.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2" grpId="1"/>
      <p:bldP build="whole" bldLvl="1" animBg="1" rev="0" advAuto="0" spid="353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DDDDDD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DDDDDD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DDDDDD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DDDDDD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w Cen MT"/>
            <a:ea typeface="Tw Cen MT"/>
            <a:cs typeface="Tw Cen MT"/>
            <a:sym typeface="Tw Cen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