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7"/>
  </p:notesMasterIdLst>
  <p:sldIdLst>
    <p:sldId id="256" r:id="rId5"/>
    <p:sldId id="281" r:id="rId6"/>
    <p:sldId id="280" r:id="rId7"/>
    <p:sldId id="5104" r:id="rId8"/>
    <p:sldId id="282" r:id="rId9"/>
    <p:sldId id="301" r:id="rId10"/>
    <p:sldId id="283" r:id="rId11"/>
    <p:sldId id="284" r:id="rId12"/>
    <p:sldId id="286" r:id="rId13"/>
    <p:sldId id="287" r:id="rId14"/>
    <p:sldId id="288" r:id="rId15"/>
    <p:sldId id="289" r:id="rId16"/>
    <p:sldId id="291" r:id="rId17"/>
    <p:sldId id="290" r:id="rId18"/>
    <p:sldId id="292" r:id="rId19"/>
    <p:sldId id="293" r:id="rId20"/>
    <p:sldId id="294" r:id="rId21"/>
    <p:sldId id="295" r:id="rId22"/>
    <p:sldId id="298" r:id="rId23"/>
    <p:sldId id="299" r:id="rId24"/>
    <p:sldId id="300" r:id="rId25"/>
    <p:sldId id="297"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Montserrat" pitchFamily="2" charset="77"/>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1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0"/>
    <p:restoredTop sz="72088"/>
  </p:normalViewPr>
  <p:slideViewPr>
    <p:cSldViewPr snapToGrid="0" snapToObjects="1">
      <p:cViewPr varScale="1">
        <p:scale>
          <a:sx n="82" d="100"/>
          <a:sy n="82" d="100"/>
        </p:scale>
        <p:origin x="1664" y="1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43093352625157"/>
          <c:y val="5.1522266910351902E-2"/>
          <c:w val="0.87965754264035034"/>
          <c:h val="0.58261698438582787"/>
        </c:manualLayout>
      </c:layout>
      <c:barChart>
        <c:barDir val="col"/>
        <c:grouping val="stacked"/>
        <c:varyColors val="0"/>
        <c:ser>
          <c:idx val="0"/>
          <c:order val="0"/>
          <c:tx>
            <c:strRef>
              <c:f>Sheet1!$B$1</c:f>
              <c:strCache>
                <c:ptCount val="1"/>
                <c:pt idx="0">
                  <c:v>Cost</c:v>
                </c:pt>
              </c:strCache>
            </c:strRef>
          </c:tx>
          <c:spPr>
            <a:solidFill>
              <a:srgbClr val="FFC000"/>
            </a:solidFill>
            <a:ln>
              <a:noFill/>
            </a:ln>
            <a:effectLst/>
          </c:spPr>
          <c:invertIfNegative val="0"/>
          <c:cat>
            <c:strRef>
              <c:f>Sheet1!$A$2:$A$7</c:f>
              <c:strCache>
                <c:ptCount val="4"/>
                <c:pt idx="0">
                  <c:v>Cybercrime Revenue</c:v>
                </c:pt>
                <c:pt idx="1">
                  <c:v>China Revenue</c:v>
                </c:pt>
                <c:pt idx="2">
                  <c:v>US Revenue</c:v>
                </c:pt>
                <c:pt idx="3">
                  <c:v>UK Revenue</c:v>
                </c:pt>
              </c:strCache>
            </c:strRef>
          </c:cat>
          <c:val>
            <c:numRef>
              <c:f>Sheet1!$B$2:$B$7</c:f>
              <c:numCache>
                <c:formatCode>#,##0</c:formatCode>
                <c:ptCount val="6"/>
                <c:pt idx="0">
                  <c:v>6000000000000</c:v>
                </c:pt>
                <c:pt idx="1">
                  <c:v>4450000000000</c:v>
                </c:pt>
                <c:pt idx="2">
                  <c:v>3420000000000</c:v>
                </c:pt>
                <c:pt idx="3">
                  <c:v>1233130000000</c:v>
                </c:pt>
              </c:numCache>
            </c:numRef>
          </c:val>
          <c:extLst>
            <c:ext xmlns:c16="http://schemas.microsoft.com/office/drawing/2014/chart" uri="{C3380CC4-5D6E-409C-BE32-E72D297353CC}">
              <c16:uniqueId val="{00000000-60EA-3E40-AB67-DA6FC6448354}"/>
            </c:ext>
          </c:extLst>
        </c:ser>
        <c:ser>
          <c:idx val="1"/>
          <c:order val="1"/>
          <c:tx>
            <c:strRef>
              <c:f>Sheet1!$C$1</c:f>
              <c:strCache>
                <c:ptCount val="1"/>
              </c:strCache>
            </c:strRef>
          </c:tx>
          <c:spPr>
            <a:solidFill>
              <a:schemeClr val="accent2"/>
            </a:solidFill>
            <a:ln>
              <a:noFill/>
            </a:ln>
            <a:effectLst/>
          </c:spPr>
          <c:invertIfNegative val="0"/>
          <c:cat>
            <c:strRef>
              <c:f>Sheet1!$A$2:$A$7</c:f>
              <c:strCache>
                <c:ptCount val="4"/>
                <c:pt idx="0">
                  <c:v>Cybercrime Revenue</c:v>
                </c:pt>
                <c:pt idx="1">
                  <c:v>China Revenue</c:v>
                </c:pt>
                <c:pt idx="2">
                  <c:v>US Revenue</c:v>
                </c:pt>
                <c:pt idx="3">
                  <c:v>UK Revenue</c:v>
                </c:pt>
              </c:strCache>
            </c:strRef>
          </c:cat>
          <c:val>
            <c:numRef>
              <c:f>Sheet1!$C$2:$C$7</c:f>
              <c:numCache>
                <c:formatCode>General</c:formatCode>
                <c:ptCount val="6"/>
              </c:numCache>
            </c:numRef>
          </c:val>
          <c:extLst>
            <c:ext xmlns:c16="http://schemas.microsoft.com/office/drawing/2014/chart" uri="{C3380CC4-5D6E-409C-BE32-E72D297353CC}">
              <c16:uniqueId val="{00000001-60EA-3E40-AB67-DA6FC6448354}"/>
            </c:ext>
          </c:extLst>
        </c:ser>
        <c:ser>
          <c:idx val="2"/>
          <c:order val="2"/>
          <c:tx>
            <c:strRef>
              <c:f>Sheet1!$D$1</c:f>
              <c:strCache>
                <c:ptCount val="1"/>
              </c:strCache>
            </c:strRef>
          </c:tx>
          <c:spPr>
            <a:solidFill>
              <a:schemeClr val="accent3"/>
            </a:solidFill>
            <a:ln>
              <a:noFill/>
            </a:ln>
            <a:effectLst/>
          </c:spPr>
          <c:invertIfNegative val="0"/>
          <c:cat>
            <c:strRef>
              <c:f>Sheet1!$A$2:$A$7</c:f>
              <c:strCache>
                <c:ptCount val="4"/>
                <c:pt idx="0">
                  <c:v>Cybercrime Revenue</c:v>
                </c:pt>
                <c:pt idx="1">
                  <c:v>China Revenue</c:v>
                </c:pt>
                <c:pt idx="2">
                  <c:v>US Revenue</c:v>
                </c:pt>
                <c:pt idx="3">
                  <c:v>UK Revenue</c:v>
                </c:pt>
              </c:strCache>
            </c:strRef>
          </c:cat>
          <c:val>
            <c:numRef>
              <c:f>Sheet1!$D$2:$D$7</c:f>
              <c:numCache>
                <c:formatCode>General</c:formatCode>
                <c:ptCount val="6"/>
              </c:numCache>
            </c:numRef>
          </c:val>
          <c:extLst>
            <c:ext xmlns:c16="http://schemas.microsoft.com/office/drawing/2014/chart" uri="{C3380CC4-5D6E-409C-BE32-E72D297353CC}">
              <c16:uniqueId val="{00000002-60EA-3E40-AB67-DA6FC6448354}"/>
            </c:ext>
          </c:extLst>
        </c:ser>
        <c:dLbls>
          <c:showLegendKey val="0"/>
          <c:showVal val="0"/>
          <c:showCatName val="0"/>
          <c:showSerName val="0"/>
          <c:showPercent val="0"/>
          <c:showBubbleSize val="0"/>
        </c:dLbls>
        <c:gapWidth val="150"/>
        <c:overlap val="100"/>
        <c:axId val="971364304"/>
        <c:axId val="971642464"/>
      </c:barChart>
      <c:catAx>
        <c:axId val="97136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971642464"/>
        <c:crosses val="autoZero"/>
        <c:auto val="1"/>
        <c:lblAlgn val="ctr"/>
        <c:lblOffset val="100"/>
        <c:noMultiLvlLbl val="0"/>
      </c:catAx>
      <c:valAx>
        <c:axId val="971642464"/>
        <c:scaling>
          <c:orientation val="minMax"/>
        </c:scaling>
        <c:delete val="1"/>
        <c:axPos val="l"/>
        <c:numFmt formatCode="#,##0" sourceLinked="1"/>
        <c:majorTickMark val="none"/>
        <c:minorTickMark val="none"/>
        <c:tickLblPos val="nextTo"/>
        <c:crossAx val="971364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Motives</c:v>
                </c:pt>
              </c:strCache>
            </c:strRef>
          </c:tx>
          <c:spPr>
            <a:solidFill>
              <a:srgbClr val="FFC000"/>
            </a:solidFill>
          </c:spPr>
          <c:dPt>
            <c:idx val="0"/>
            <c:bubble3D val="0"/>
            <c:spPr>
              <a:solidFill>
                <a:srgbClr val="FFC000"/>
              </a:solidFill>
              <a:ln w="19050">
                <a:noFill/>
              </a:ln>
              <a:effectLst/>
            </c:spPr>
            <c:extLst>
              <c:ext xmlns:c16="http://schemas.microsoft.com/office/drawing/2014/chart" uri="{C3380CC4-5D6E-409C-BE32-E72D297353CC}">
                <c16:uniqueId val="{00000001-9860-4F4D-8669-F5BC6253FEDB}"/>
              </c:ext>
            </c:extLst>
          </c:dPt>
          <c:dPt>
            <c:idx val="1"/>
            <c:bubble3D val="0"/>
            <c:spPr>
              <a:solidFill>
                <a:srgbClr val="00B0F0"/>
              </a:solidFill>
              <a:ln w="19050">
                <a:noFill/>
              </a:ln>
              <a:effectLst/>
            </c:spPr>
            <c:extLst>
              <c:ext xmlns:c16="http://schemas.microsoft.com/office/drawing/2014/chart" uri="{C3380CC4-5D6E-409C-BE32-E72D297353CC}">
                <c16:uniqueId val="{00000002-9860-4F4D-8669-F5BC6253FEDB}"/>
              </c:ext>
            </c:extLst>
          </c:dPt>
          <c:cat>
            <c:numRef>
              <c:f>Sheet1!$A$2:$A$3</c:f>
              <c:numCache>
                <c:formatCode>General</c:formatCode>
                <c:ptCount val="2"/>
                <c:pt idx="0">
                  <c:v>1</c:v>
                </c:pt>
                <c:pt idx="1">
                  <c:v>2</c:v>
                </c:pt>
              </c:numCache>
            </c:numRef>
          </c:cat>
          <c:val>
            <c:numRef>
              <c:f>Sheet1!$B$2:$B$3</c:f>
              <c:numCache>
                <c:formatCode>General</c:formatCode>
                <c:ptCount val="2"/>
                <c:pt idx="0">
                  <c:v>87</c:v>
                </c:pt>
                <c:pt idx="1">
                  <c:v>13</c:v>
                </c:pt>
              </c:numCache>
            </c:numRef>
          </c:val>
          <c:extLst>
            <c:ext xmlns:c16="http://schemas.microsoft.com/office/drawing/2014/chart" uri="{C3380CC4-5D6E-409C-BE32-E72D297353CC}">
              <c16:uniqueId val="{00000000-9860-4F4D-8669-F5BC6253FEDB}"/>
            </c:ext>
          </c:extLst>
        </c:ser>
        <c:dLbls>
          <c:showLegendKey val="0"/>
          <c:showVal val="0"/>
          <c:showCatName val="0"/>
          <c:showSerName val="0"/>
          <c:showPercent val="0"/>
          <c:showBubbleSize val="0"/>
          <c:showLeaderLines val="1"/>
        </c:dLbls>
        <c:firstSliceAng val="11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704795-0C5F-B44B-B782-7ED17E3C023F}"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F812E9E9-7B1E-F345-BE02-CBCFBD84A93D}">
      <dgm:prSet phldrT="[Text]"/>
      <dgm:spPr>
        <a:solidFill>
          <a:srgbClr val="FFC000"/>
        </a:solidFill>
        <a:ln>
          <a:solidFill>
            <a:srgbClr val="FFC000"/>
          </a:solidFill>
        </a:ln>
      </dgm:spPr>
      <dgm:t>
        <a:bodyPr/>
        <a:lstStyle/>
        <a:p>
          <a:r>
            <a:rPr lang="en-US" b="1" dirty="0">
              <a:solidFill>
                <a:srgbClr val="002060"/>
              </a:solidFill>
            </a:rPr>
            <a:t>Technology</a:t>
          </a:r>
        </a:p>
      </dgm:t>
    </dgm:pt>
    <dgm:pt modelId="{15BA6011-0FE2-7545-AD8F-DA78CB879FF3}" type="parTrans" cxnId="{022BFD5B-9EC6-7B49-8261-740B774DFF46}">
      <dgm:prSet/>
      <dgm:spPr/>
      <dgm:t>
        <a:bodyPr/>
        <a:lstStyle/>
        <a:p>
          <a:endParaRPr lang="en-US"/>
        </a:p>
      </dgm:t>
    </dgm:pt>
    <dgm:pt modelId="{8145ACC1-A80F-924B-882D-15C5116A42A5}" type="sibTrans" cxnId="{022BFD5B-9EC6-7B49-8261-740B774DFF46}">
      <dgm:prSet/>
      <dgm:spPr>
        <a:ln w="63500">
          <a:solidFill>
            <a:srgbClr val="FFC000"/>
          </a:solidFill>
        </a:ln>
      </dgm:spPr>
      <dgm:t>
        <a:bodyPr/>
        <a:lstStyle/>
        <a:p>
          <a:endParaRPr lang="en-US"/>
        </a:p>
      </dgm:t>
    </dgm:pt>
    <dgm:pt modelId="{A9C31EAB-A461-BD46-8DDD-62B72C624CD0}">
      <dgm:prSet phldrT="[Text]" custT="1"/>
      <dgm:spPr>
        <a:solidFill>
          <a:srgbClr val="FFC000"/>
        </a:solidFill>
        <a:ln>
          <a:solidFill>
            <a:srgbClr val="FFC000"/>
          </a:solidFill>
        </a:ln>
      </dgm:spPr>
      <dgm:t>
        <a:bodyPr/>
        <a:lstStyle/>
        <a:p>
          <a:r>
            <a:rPr lang="en-US" sz="2000" b="1" kern="1200" dirty="0">
              <a:solidFill>
                <a:srgbClr val="002060"/>
              </a:solidFill>
              <a:latin typeface="Montserrat"/>
              <a:ea typeface="+mn-ea"/>
              <a:cs typeface="+mn-cs"/>
            </a:rPr>
            <a:t>Economics</a:t>
          </a:r>
        </a:p>
      </dgm:t>
    </dgm:pt>
    <dgm:pt modelId="{2C219852-ACD4-E64A-9732-8A943CB6DCE0}" type="parTrans" cxnId="{816EBD72-FF59-6241-8ABE-34309E9D67D5}">
      <dgm:prSet/>
      <dgm:spPr/>
      <dgm:t>
        <a:bodyPr/>
        <a:lstStyle/>
        <a:p>
          <a:endParaRPr lang="en-US"/>
        </a:p>
      </dgm:t>
    </dgm:pt>
    <dgm:pt modelId="{CD97E4B4-3A1B-8742-972C-D78EC35BA375}" type="sibTrans" cxnId="{816EBD72-FF59-6241-8ABE-34309E9D67D5}">
      <dgm:prSet/>
      <dgm:spPr>
        <a:solidFill>
          <a:srgbClr val="FFC000"/>
        </a:solidFill>
        <a:ln w="63500">
          <a:solidFill>
            <a:srgbClr val="FFC000"/>
          </a:solidFill>
        </a:ln>
      </dgm:spPr>
      <dgm:t>
        <a:bodyPr/>
        <a:lstStyle/>
        <a:p>
          <a:endParaRPr lang="en-US"/>
        </a:p>
      </dgm:t>
    </dgm:pt>
    <dgm:pt modelId="{BC90108D-7B46-9F4C-9B66-46CF5E8E37B1}">
      <dgm:prSet phldrT="[Text]" custT="1"/>
      <dgm:spPr>
        <a:solidFill>
          <a:srgbClr val="FFC000"/>
        </a:solidFill>
        <a:ln>
          <a:solidFill>
            <a:srgbClr val="FFC000"/>
          </a:solidFill>
        </a:ln>
      </dgm:spPr>
      <dgm:t>
        <a:bodyPr/>
        <a:lstStyle/>
        <a:p>
          <a:pPr marL="0" lvl="0" indent="0" algn="ctr" defTabSz="889000">
            <a:lnSpc>
              <a:spcPct val="90000"/>
            </a:lnSpc>
            <a:spcBef>
              <a:spcPct val="0"/>
            </a:spcBef>
            <a:spcAft>
              <a:spcPct val="35000"/>
            </a:spcAft>
            <a:buNone/>
          </a:pPr>
          <a:r>
            <a:rPr lang="en-US" sz="2000" b="1" kern="1200" dirty="0">
              <a:solidFill>
                <a:srgbClr val="002060"/>
              </a:solidFill>
              <a:latin typeface="Montserrat"/>
              <a:ea typeface="+mn-ea"/>
              <a:cs typeface="+mn-cs"/>
            </a:rPr>
            <a:t>Government</a:t>
          </a:r>
        </a:p>
      </dgm:t>
    </dgm:pt>
    <dgm:pt modelId="{6422FDD1-4CAC-0B46-820B-1D1FF6F0597C}" type="parTrans" cxnId="{19D14C9E-DFBC-FA49-944A-4445653806A7}">
      <dgm:prSet/>
      <dgm:spPr/>
      <dgm:t>
        <a:bodyPr/>
        <a:lstStyle/>
        <a:p>
          <a:endParaRPr lang="en-US"/>
        </a:p>
      </dgm:t>
    </dgm:pt>
    <dgm:pt modelId="{09E2F081-4673-E847-87E4-7B1FE7B81B45}" type="sibTrans" cxnId="{19D14C9E-DFBC-FA49-944A-4445653806A7}">
      <dgm:prSet/>
      <dgm:spPr>
        <a:ln w="63500">
          <a:solidFill>
            <a:srgbClr val="FFC000"/>
          </a:solidFill>
        </a:ln>
      </dgm:spPr>
      <dgm:t>
        <a:bodyPr/>
        <a:lstStyle/>
        <a:p>
          <a:endParaRPr lang="en-US"/>
        </a:p>
      </dgm:t>
    </dgm:pt>
    <dgm:pt modelId="{0AFF3D9B-66E4-5B4B-8A96-93C11D640B80}" type="pres">
      <dgm:prSet presAssocID="{D4704795-0C5F-B44B-B782-7ED17E3C023F}" presName="cycle" presStyleCnt="0">
        <dgm:presLayoutVars>
          <dgm:dir/>
          <dgm:resizeHandles val="exact"/>
        </dgm:presLayoutVars>
      </dgm:prSet>
      <dgm:spPr/>
    </dgm:pt>
    <dgm:pt modelId="{F85AE383-3C8F-AF48-9345-C2AF860F71F6}" type="pres">
      <dgm:prSet presAssocID="{F812E9E9-7B1E-F345-BE02-CBCFBD84A93D}" presName="node" presStyleLbl="node1" presStyleIdx="0" presStyleCnt="3" custRadScaleRad="100056">
        <dgm:presLayoutVars>
          <dgm:bulletEnabled val="1"/>
        </dgm:presLayoutVars>
      </dgm:prSet>
      <dgm:spPr/>
    </dgm:pt>
    <dgm:pt modelId="{9FFDBBF5-55A0-864E-913F-9C9F5C552CD2}" type="pres">
      <dgm:prSet presAssocID="{F812E9E9-7B1E-F345-BE02-CBCFBD84A93D}" presName="spNode" presStyleCnt="0"/>
      <dgm:spPr/>
    </dgm:pt>
    <dgm:pt modelId="{827B51DA-E5C7-664B-998E-1282FEA8356F}" type="pres">
      <dgm:prSet presAssocID="{8145ACC1-A80F-924B-882D-15C5116A42A5}" presName="sibTrans" presStyleLbl="sibTrans1D1" presStyleIdx="0" presStyleCnt="3"/>
      <dgm:spPr/>
    </dgm:pt>
    <dgm:pt modelId="{14C0480F-33F1-5F49-87B2-3EE7765E004E}" type="pres">
      <dgm:prSet presAssocID="{BC90108D-7B46-9F4C-9B66-46CF5E8E37B1}" presName="node" presStyleLbl="node1" presStyleIdx="1" presStyleCnt="3">
        <dgm:presLayoutVars>
          <dgm:bulletEnabled val="1"/>
        </dgm:presLayoutVars>
      </dgm:prSet>
      <dgm:spPr/>
    </dgm:pt>
    <dgm:pt modelId="{C2557001-1DE8-F04F-83E6-D99968097F21}" type="pres">
      <dgm:prSet presAssocID="{BC90108D-7B46-9F4C-9B66-46CF5E8E37B1}" presName="spNode" presStyleCnt="0"/>
      <dgm:spPr/>
    </dgm:pt>
    <dgm:pt modelId="{0FBDDF54-DF3A-F740-B62E-ED060A515FA6}" type="pres">
      <dgm:prSet presAssocID="{09E2F081-4673-E847-87E4-7B1FE7B81B45}" presName="sibTrans" presStyleLbl="sibTrans1D1" presStyleIdx="1" presStyleCnt="3"/>
      <dgm:spPr/>
    </dgm:pt>
    <dgm:pt modelId="{9C4F7F6B-F720-CA4C-A104-06DD4C7A4001}" type="pres">
      <dgm:prSet presAssocID="{A9C31EAB-A461-BD46-8DDD-62B72C624CD0}" presName="node" presStyleLbl="node1" presStyleIdx="2" presStyleCnt="3">
        <dgm:presLayoutVars>
          <dgm:bulletEnabled val="1"/>
        </dgm:presLayoutVars>
      </dgm:prSet>
      <dgm:spPr/>
    </dgm:pt>
    <dgm:pt modelId="{6C7E321A-7370-CE46-B56C-EBCF49A3FF77}" type="pres">
      <dgm:prSet presAssocID="{A9C31EAB-A461-BD46-8DDD-62B72C624CD0}" presName="spNode" presStyleCnt="0"/>
      <dgm:spPr/>
    </dgm:pt>
    <dgm:pt modelId="{1D6A0885-5B14-3A47-9727-1FA3FD23D9C4}" type="pres">
      <dgm:prSet presAssocID="{CD97E4B4-3A1B-8742-972C-D78EC35BA375}" presName="sibTrans" presStyleLbl="sibTrans1D1" presStyleIdx="2" presStyleCnt="3"/>
      <dgm:spPr/>
    </dgm:pt>
  </dgm:ptLst>
  <dgm:cxnLst>
    <dgm:cxn modelId="{538D940F-DC7E-0342-B320-2D41899D47CD}" type="presOf" srcId="{BC90108D-7B46-9F4C-9B66-46CF5E8E37B1}" destId="{14C0480F-33F1-5F49-87B2-3EE7765E004E}" srcOrd="0" destOrd="0" presId="urn:microsoft.com/office/officeart/2005/8/layout/cycle6"/>
    <dgm:cxn modelId="{007FBA2C-2937-7741-ABAB-3241E2BA8CFC}" type="presOf" srcId="{09E2F081-4673-E847-87E4-7B1FE7B81B45}" destId="{0FBDDF54-DF3A-F740-B62E-ED060A515FA6}" srcOrd="0" destOrd="0" presId="urn:microsoft.com/office/officeart/2005/8/layout/cycle6"/>
    <dgm:cxn modelId="{B71CC43E-61DF-3446-B850-97779B8A2D1A}" type="presOf" srcId="{CD97E4B4-3A1B-8742-972C-D78EC35BA375}" destId="{1D6A0885-5B14-3A47-9727-1FA3FD23D9C4}" srcOrd="0" destOrd="0" presId="urn:microsoft.com/office/officeart/2005/8/layout/cycle6"/>
    <dgm:cxn modelId="{022BFD5B-9EC6-7B49-8261-740B774DFF46}" srcId="{D4704795-0C5F-B44B-B782-7ED17E3C023F}" destId="{F812E9E9-7B1E-F345-BE02-CBCFBD84A93D}" srcOrd="0" destOrd="0" parTransId="{15BA6011-0FE2-7545-AD8F-DA78CB879FF3}" sibTransId="{8145ACC1-A80F-924B-882D-15C5116A42A5}"/>
    <dgm:cxn modelId="{9D0A046E-FCF4-F140-8320-A0C8CF585AAE}" type="presOf" srcId="{F812E9E9-7B1E-F345-BE02-CBCFBD84A93D}" destId="{F85AE383-3C8F-AF48-9345-C2AF860F71F6}" srcOrd="0" destOrd="0" presId="urn:microsoft.com/office/officeart/2005/8/layout/cycle6"/>
    <dgm:cxn modelId="{816EBD72-FF59-6241-8ABE-34309E9D67D5}" srcId="{D4704795-0C5F-B44B-B782-7ED17E3C023F}" destId="{A9C31EAB-A461-BD46-8DDD-62B72C624CD0}" srcOrd="2" destOrd="0" parTransId="{2C219852-ACD4-E64A-9732-8A943CB6DCE0}" sibTransId="{CD97E4B4-3A1B-8742-972C-D78EC35BA375}"/>
    <dgm:cxn modelId="{19D14C9E-DFBC-FA49-944A-4445653806A7}" srcId="{D4704795-0C5F-B44B-B782-7ED17E3C023F}" destId="{BC90108D-7B46-9F4C-9B66-46CF5E8E37B1}" srcOrd="1" destOrd="0" parTransId="{6422FDD1-4CAC-0B46-820B-1D1FF6F0597C}" sibTransId="{09E2F081-4673-E847-87E4-7B1FE7B81B45}"/>
    <dgm:cxn modelId="{F3B8D3E9-5F61-5D4E-A8F4-B2BF06CA153A}" type="presOf" srcId="{D4704795-0C5F-B44B-B782-7ED17E3C023F}" destId="{0AFF3D9B-66E4-5B4B-8A96-93C11D640B80}" srcOrd="0" destOrd="0" presId="urn:microsoft.com/office/officeart/2005/8/layout/cycle6"/>
    <dgm:cxn modelId="{650706FA-9F0C-3647-A2F6-6F9673FDFD12}" type="presOf" srcId="{A9C31EAB-A461-BD46-8DDD-62B72C624CD0}" destId="{9C4F7F6B-F720-CA4C-A104-06DD4C7A4001}" srcOrd="0" destOrd="0" presId="urn:microsoft.com/office/officeart/2005/8/layout/cycle6"/>
    <dgm:cxn modelId="{507A3FFE-749D-4746-B20B-5C0BD6F52A92}" type="presOf" srcId="{8145ACC1-A80F-924B-882D-15C5116A42A5}" destId="{827B51DA-E5C7-664B-998E-1282FEA8356F}" srcOrd="0" destOrd="0" presId="urn:microsoft.com/office/officeart/2005/8/layout/cycle6"/>
    <dgm:cxn modelId="{9C836D16-9A23-B742-8239-4897080F4B0A}" type="presParOf" srcId="{0AFF3D9B-66E4-5B4B-8A96-93C11D640B80}" destId="{F85AE383-3C8F-AF48-9345-C2AF860F71F6}" srcOrd="0" destOrd="0" presId="urn:microsoft.com/office/officeart/2005/8/layout/cycle6"/>
    <dgm:cxn modelId="{922DCB73-AD28-AB4D-BA54-798AA2552796}" type="presParOf" srcId="{0AFF3D9B-66E4-5B4B-8A96-93C11D640B80}" destId="{9FFDBBF5-55A0-864E-913F-9C9F5C552CD2}" srcOrd="1" destOrd="0" presId="urn:microsoft.com/office/officeart/2005/8/layout/cycle6"/>
    <dgm:cxn modelId="{BA37E070-37C5-BF49-B0C8-B7D23C00B543}" type="presParOf" srcId="{0AFF3D9B-66E4-5B4B-8A96-93C11D640B80}" destId="{827B51DA-E5C7-664B-998E-1282FEA8356F}" srcOrd="2" destOrd="0" presId="urn:microsoft.com/office/officeart/2005/8/layout/cycle6"/>
    <dgm:cxn modelId="{BBB8AB8A-4BC3-9D44-BD6A-3F79AD293A8D}" type="presParOf" srcId="{0AFF3D9B-66E4-5B4B-8A96-93C11D640B80}" destId="{14C0480F-33F1-5F49-87B2-3EE7765E004E}" srcOrd="3" destOrd="0" presId="urn:microsoft.com/office/officeart/2005/8/layout/cycle6"/>
    <dgm:cxn modelId="{B222CD8D-E50B-A84E-81F9-FC2CF9D87A25}" type="presParOf" srcId="{0AFF3D9B-66E4-5B4B-8A96-93C11D640B80}" destId="{C2557001-1DE8-F04F-83E6-D99968097F21}" srcOrd="4" destOrd="0" presId="urn:microsoft.com/office/officeart/2005/8/layout/cycle6"/>
    <dgm:cxn modelId="{4C1806E7-E089-3D43-9527-7EB4AA9762E7}" type="presParOf" srcId="{0AFF3D9B-66E4-5B4B-8A96-93C11D640B80}" destId="{0FBDDF54-DF3A-F740-B62E-ED060A515FA6}" srcOrd="5" destOrd="0" presId="urn:microsoft.com/office/officeart/2005/8/layout/cycle6"/>
    <dgm:cxn modelId="{D3CA0637-9EAB-A345-BEE5-150ACBFC2D22}" type="presParOf" srcId="{0AFF3D9B-66E4-5B4B-8A96-93C11D640B80}" destId="{9C4F7F6B-F720-CA4C-A104-06DD4C7A4001}" srcOrd="6" destOrd="0" presId="urn:microsoft.com/office/officeart/2005/8/layout/cycle6"/>
    <dgm:cxn modelId="{D368DCCB-0706-B949-805F-DDAF12E05095}" type="presParOf" srcId="{0AFF3D9B-66E4-5B4B-8A96-93C11D640B80}" destId="{6C7E321A-7370-CE46-B56C-EBCF49A3FF77}" srcOrd="7" destOrd="0" presId="urn:microsoft.com/office/officeart/2005/8/layout/cycle6"/>
    <dgm:cxn modelId="{3E3B940D-4656-4645-8FF1-88628ADEDC8B}" type="presParOf" srcId="{0AFF3D9B-66E4-5B4B-8A96-93C11D640B80}" destId="{1D6A0885-5B14-3A47-9727-1FA3FD23D9C4}"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AE383-3C8F-AF48-9345-C2AF860F71F6}">
      <dsp:nvSpPr>
        <dsp:cNvPr id="0" name=""/>
        <dsp:cNvSpPr/>
      </dsp:nvSpPr>
      <dsp:spPr>
        <a:xfrm>
          <a:off x="2288132" y="775"/>
          <a:ext cx="2142150" cy="1392398"/>
        </a:xfrm>
        <a:prstGeom prst="roundRect">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2060"/>
              </a:solidFill>
            </a:rPr>
            <a:t>Technology</a:t>
          </a:r>
        </a:p>
      </dsp:txBody>
      <dsp:txXfrm>
        <a:off x="2356103" y="68746"/>
        <a:ext cx="2006208" cy="1256456"/>
      </dsp:txXfrm>
    </dsp:sp>
    <dsp:sp modelId="{827B51DA-E5C7-664B-998E-1282FEA8356F}">
      <dsp:nvSpPr>
        <dsp:cNvPr id="0" name=""/>
        <dsp:cNvSpPr/>
      </dsp:nvSpPr>
      <dsp:spPr>
        <a:xfrm>
          <a:off x="1504171" y="696845"/>
          <a:ext cx="3710365" cy="3710365"/>
        </a:xfrm>
        <a:custGeom>
          <a:avLst/>
          <a:gdLst/>
          <a:ahLst/>
          <a:cxnLst/>
          <a:rect l="0" t="0" r="0" b="0"/>
          <a:pathLst>
            <a:path>
              <a:moveTo>
                <a:pt x="2941645" y="351420"/>
              </a:moveTo>
              <a:arcTo wR="1855182" hR="1855182" stAng="18350878" swAng="3645823"/>
            </a:path>
          </a:pathLst>
        </a:custGeom>
        <a:noFill/>
        <a:ln w="63500" cap="flat" cmpd="sng" algn="ctr">
          <a:solidFill>
            <a:srgbClr val="FFC000"/>
          </a:solidFill>
          <a:prstDash val="solid"/>
          <a:miter lim="800000"/>
        </a:ln>
        <a:effectLst/>
      </dsp:spPr>
      <dsp:style>
        <a:lnRef idx="1">
          <a:scrgbClr r="0" g="0" b="0"/>
        </a:lnRef>
        <a:fillRef idx="0">
          <a:scrgbClr r="0" g="0" b="0"/>
        </a:fillRef>
        <a:effectRef idx="0">
          <a:scrgbClr r="0" g="0" b="0"/>
        </a:effectRef>
        <a:fontRef idx="minor"/>
      </dsp:style>
    </dsp:sp>
    <dsp:sp modelId="{14C0480F-33F1-5F49-87B2-3EE7765E004E}">
      <dsp:nvSpPr>
        <dsp:cNvPr id="0" name=""/>
        <dsp:cNvSpPr/>
      </dsp:nvSpPr>
      <dsp:spPr>
        <a:xfrm>
          <a:off x="3894767" y="2784588"/>
          <a:ext cx="2142150" cy="1392398"/>
        </a:xfrm>
        <a:prstGeom prst="roundRect">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latin typeface="Montserrat"/>
              <a:ea typeface="+mn-ea"/>
              <a:cs typeface="+mn-cs"/>
            </a:rPr>
            <a:t>Government</a:t>
          </a:r>
        </a:p>
      </dsp:txBody>
      <dsp:txXfrm>
        <a:off x="3962738" y="2852559"/>
        <a:ext cx="2006208" cy="1256456"/>
      </dsp:txXfrm>
    </dsp:sp>
    <dsp:sp modelId="{0FBDDF54-DF3A-F740-B62E-ED060A515FA6}">
      <dsp:nvSpPr>
        <dsp:cNvPr id="0" name=""/>
        <dsp:cNvSpPr/>
      </dsp:nvSpPr>
      <dsp:spPr>
        <a:xfrm>
          <a:off x="1504024" y="698013"/>
          <a:ext cx="3710365" cy="3710365"/>
        </a:xfrm>
        <a:custGeom>
          <a:avLst/>
          <a:gdLst/>
          <a:ahLst/>
          <a:cxnLst/>
          <a:rect l="0" t="0" r="0" b="0"/>
          <a:pathLst>
            <a:path>
              <a:moveTo>
                <a:pt x="2736657" y="3487575"/>
              </a:moveTo>
              <a:arcTo wR="1855182" hR="1855182" stAng="3697886" swAng="3404228"/>
            </a:path>
          </a:pathLst>
        </a:custGeom>
        <a:noFill/>
        <a:ln w="63500" cap="flat" cmpd="sng" algn="ctr">
          <a:solidFill>
            <a:srgbClr val="FFC000"/>
          </a:solidFill>
          <a:prstDash val="solid"/>
          <a:miter lim="800000"/>
        </a:ln>
        <a:effectLst/>
      </dsp:spPr>
      <dsp:style>
        <a:lnRef idx="1">
          <a:scrgbClr r="0" g="0" b="0"/>
        </a:lnRef>
        <a:fillRef idx="0">
          <a:scrgbClr r="0" g="0" b="0"/>
        </a:fillRef>
        <a:effectRef idx="0">
          <a:scrgbClr r="0" g="0" b="0"/>
        </a:effectRef>
        <a:fontRef idx="minor"/>
      </dsp:style>
    </dsp:sp>
    <dsp:sp modelId="{9C4F7F6B-F720-CA4C-A104-06DD4C7A4001}">
      <dsp:nvSpPr>
        <dsp:cNvPr id="0" name=""/>
        <dsp:cNvSpPr/>
      </dsp:nvSpPr>
      <dsp:spPr>
        <a:xfrm>
          <a:off x="681496" y="2784588"/>
          <a:ext cx="2142150" cy="1392398"/>
        </a:xfrm>
        <a:prstGeom prst="roundRect">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latin typeface="Montserrat"/>
              <a:ea typeface="+mn-ea"/>
              <a:cs typeface="+mn-cs"/>
            </a:rPr>
            <a:t>Economics</a:t>
          </a:r>
        </a:p>
      </dsp:txBody>
      <dsp:txXfrm>
        <a:off x="749467" y="2852559"/>
        <a:ext cx="2006208" cy="1256456"/>
      </dsp:txXfrm>
    </dsp:sp>
    <dsp:sp modelId="{1D6A0885-5B14-3A47-9727-1FA3FD23D9C4}">
      <dsp:nvSpPr>
        <dsp:cNvPr id="0" name=""/>
        <dsp:cNvSpPr/>
      </dsp:nvSpPr>
      <dsp:spPr>
        <a:xfrm>
          <a:off x="1503877" y="696845"/>
          <a:ext cx="3710365" cy="3710365"/>
        </a:xfrm>
        <a:custGeom>
          <a:avLst/>
          <a:gdLst/>
          <a:ahLst/>
          <a:cxnLst/>
          <a:rect l="0" t="0" r="0" b="0"/>
          <a:pathLst>
            <a:path>
              <a:moveTo>
                <a:pt x="12338" y="2068787"/>
              </a:moveTo>
              <a:arcTo wR="1855182" hR="1855182" stAng="10403299" swAng="3645823"/>
            </a:path>
          </a:pathLst>
        </a:custGeom>
        <a:noFill/>
        <a:ln w="63500" cap="flat" cmpd="sng" algn="ctr">
          <a:solidFill>
            <a:srgbClr val="FFC000"/>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0.59058</cdr:x>
      <cdr:y>0.41342</cdr:y>
    </cdr:from>
    <cdr:to>
      <cdr:x>0.73268</cdr:x>
      <cdr:y>0.5</cdr:y>
    </cdr:to>
    <cdr:sp macro="" textlink="">
      <cdr:nvSpPr>
        <cdr:cNvPr id="3" name="TextBox 7">
          <a:extLst xmlns:a="http://schemas.openxmlformats.org/drawingml/2006/main">
            <a:ext uri="{FF2B5EF4-FFF2-40B4-BE49-F238E27FC236}">
              <a16:creationId xmlns:a16="http://schemas.microsoft.com/office/drawing/2014/main" id="{A508042E-687D-2B42-9067-C9765ABDE376}"/>
            </a:ext>
          </a:extLst>
        </cdr:cNvPr>
        <cdr:cNvSpPr txBox="1"/>
      </cdr:nvSpPr>
      <cdr:spPr>
        <a:xfrm xmlns:a="http://schemas.openxmlformats.org/drawingml/2006/main">
          <a:off x="6876938" y="1763490"/>
          <a:ext cx="1654657" cy="36931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bg1"/>
              </a:solidFill>
            </a:rPr>
            <a:t>$1.23 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2BAD698-2D3E-8A45-8AD3-4B1127DDD21B}" type="datetimeFigureOut">
              <a:rPr lang="en-US" smtClean="0"/>
              <a:t>5/31/23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A4386-AC99-7F45-96DC-35E6FE67D154}" type="slidenum">
              <a:rPr lang="en-US" smtClean="0"/>
              <a:t>‹#›</a:t>
            </a:fld>
            <a:endParaRPr lang="en-US"/>
          </a:p>
        </p:txBody>
      </p:sp>
    </p:spTree>
    <p:extLst>
      <p:ext uri="{BB962C8B-B14F-4D97-AF65-F5344CB8AC3E}">
        <p14:creationId xmlns:p14="http://schemas.microsoft.com/office/powerpoint/2010/main" val="1702671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everybody. I can’t tell you how pleased I am to be here in London for this first European FAIR Summit. </a:t>
            </a:r>
            <a:br>
              <a:rPr lang="en-US" dirty="0"/>
            </a:br>
            <a:r>
              <a:rPr lang="en-US" dirty="0"/>
              <a:t>I would like to thank again our sponsors for supporting this inaugural event. </a:t>
            </a:r>
          </a:p>
          <a:p>
            <a:r>
              <a:rPr lang="en-US" dirty="0"/>
              <a:t>The opportunity of coming together to discuss about how risk economics can help us win the battle in cyberspace is of particular importance. </a:t>
            </a:r>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1</a:t>
            </a:fld>
            <a:endParaRPr lang="en-US"/>
          </a:p>
        </p:txBody>
      </p:sp>
    </p:spTree>
    <p:extLst>
      <p:ext uri="{BB962C8B-B14F-4D97-AF65-F5344CB8AC3E}">
        <p14:creationId xmlns:p14="http://schemas.microsoft.com/office/powerpoint/2010/main" val="395303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this strategy has gotten us… </a:t>
            </a:r>
          </a:p>
          <a:p>
            <a:endParaRPr lang="en-US" dirty="0"/>
          </a:p>
          <a:p>
            <a:r>
              <a:rPr lang="en-US" dirty="0"/>
              <a:t>(…)</a:t>
            </a:r>
          </a:p>
          <a:p>
            <a:endParaRPr lang="en-US" dirty="0"/>
          </a:p>
          <a:p>
            <a:r>
              <a:rPr lang="en-US" dirty="0"/>
              <a:t>Maybe it’s time to come up with a new strategy, since this one doesn’t seem to be working and work with government to do so</a:t>
            </a:r>
          </a:p>
        </p:txBody>
      </p:sp>
      <p:sp>
        <p:nvSpPr>
          <p:cNvPr id="4" name="Slide Number Placeholder 3"/>
          <p:cNvSpPr>
            <a:spLocks noGrp="1"/>
          </p:cNvSpPr>
          <p:nvPr>
            <p:ph type="sldNum" sz="quarter" idx="5"/>
          </p:nvPr>
        </p:nvSpPr>
        <p:spPr/>
        <p:txBody>
          <a:bodyPr/>
          <a:lstStyle/>
          <a:p>
            <a:fld id="{900A4386-AC99-7F45-96DC-35E6FE67D154}" type="slidenum">
              <a:rPr lang="en-US" smtClean="0"/>
              <a:t>10</a:t>
            </a:fld>
            <a:endParaRPr lang="en-US"/>
          </a:p>
        </p:txBody>
      </p:sp>
    </p:spTree>
    <p:extLst>
      <p:ext uri="{BB962C8B-B14F-4D97-AF65-F5344CB8AC3E}">
        <p14:creationId xmlns:p14="http://schemas.microsoft.com/office/powerpoint/2010/main" val="40582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people do not know that the cyber crime nation is growing 10% a year</a:t>
            </a:r>
          </a:p>
          <a:p>
            <a:r>
              <a:rPr lang="en-US" dirty="0"/>
              <a:t>If it were to be seen as a nation, it would be par </a:t>
            </a:r>
            <a:r>
              <a:rPr lang="en-US" dirty="0" err="1"/>
              <a:t>tof</a:t>
            </a:r>
            <a:r>
              <a:rPr lang="en-US" dirty="0"/>
              <a:t> the G8</a:t>
            </a:r>
          </a:p>
          <a:p>
            <a:endParaRPr lang="en-US" dirty="0"/>
          </a:p>
          <a:p>
            <a:r>
              <a:rPr lang="en-US" dirty="0"/>
              <a:t>So, we want to ask ourselves: “what is the essence of the problem?”</a:t>
            </a:r>
          </a:p>
          <a:p>
            <a:endParaRPr lang="en-US" dirty="0"/>
          </a:p>
          <a:p>
            <a:r>
              <a:rPr lang="en-US" dirty="0"/>
              <a:t>“Are we asking the right questions?”</a:t>
            </a:r>
          </a:p>
          <a:p>
            <a:endParaRPr lang="en-US" dirty="0"/>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11</a:t>
            </a:fld>
            <a:endParaRPr lang="en-US"/>
          </a:p>
        </p:txBody>
      </p:sp>
    </p:spTree>
    <p:extLst>
      <p:ext uri="{BB962C8B-B14F-4D97-AF65-F5344CB8AC3E}">
        <p14:creationId xmlns:p14="http://schemas.microsoft.com/office/powerpoint/2010/main" val="2445572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overwhelming amount of cyber attacks are not based on the technology, they are based on the economics (even when they are politically motivated).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According to the Verizon study 86% of attacks are economically motivated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 Russians were trying to influence the outcome of the US election it was for geopolitical profit…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need to get governments to understand cyber risk as part of an economic calculation.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we can get them to understand this, similarly to how many private organizations have done already with FAIR, we can get to a more enlightened government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Analyzing technology without considering economics is as misguided as analyzing economics without considering technology</a:t>
            </a:r>
          </a:p>
          <a:p>
            <a:endParaRPr lang="en-US" dirty="0"/>
          </a:p>
          <a:p>
            <a:r>
              <a:rPr lang="en-US" dirty="0"/>
              <a:t>Here are some examples</a:t>
            </a:r>
          </a:p>
        </p:txBody>
      </p:sp>
      <p:sp>
        <p:nvSpPr>
          <p:cNvPr id="4" name="Slide Number Placeholder 3"/>
          <p:cNvSpPr>
            <a:spLocks noGrp="1"/>
          </p:cNvSpPr>
          <p:nvPr>
            <p:ph type="sldNum" sz="quarter" idx="5"/>
          </p:nvPr>
        </p:nvSpPr>
        <p:spPr/>
        <p:txBody>
          <a:bodyPr/>
          <a:lstStyle/>
          <a:p>
            <a:fld id="{900A4386-AC99-7F45-96DC-35E6FE67D154}" type="slidenum">
              <a:rPr lang="en-US" smtClean="0"/>
              <a:t>12</a:t>
            </a:fld>
            <a:endParaRPr lang="en-US"/>
          </a:p>
        </p:txBody>
      </p:sp>
    </p:spTree>
    <p:extLst>
      <p:ext uri="{BB962C8B-B14F-4D97-AF65-F5344CB8AC3E}">
        <p14:creationId xmlns:p14="http://schemas.microsoft.com/office/powerpoint/2010/main" val="123751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C000"/>
              </a:buClr>
            </a:pPr>
            <a:r>
              <a:rPr lang="en-US" sz="1200" dirty="0"/>
              <a:t>The Internet was built vulnerable – it’s an open system</a:t>
            </a:r>
          </a:p>
          <a:p>
            <a:pPr>
              <a:buClr>
                <a:srgbClr val="FFC000"/>
              </a:buClr>
            </a:pPr>
            <a:r>
              <a:rPr lang="en-US" sz="1200" dirty="0"/>
              <a:t>The system is getting technically more vulnerable all the time - technology VOIP/Cloud/mobile devices</a:t>
            </a:r>
          </a:p>
          <a:p>
            <a:pPr>
              <a:buClr>
                <a:srgbClr val="FFC000"/>
              </a:buClr>
            </a:pPr>
            <a:r>
              <a:rPr lang="en-US" sz="1200" dirty="0"/>
              <a:t>The business practices create new vulnerabilities – BOYD/long international supply chains/web-based marketing and remote employees</a:t>
            </a:r>
          </a:p>
          <a:p>
            <a:pPr>
              <a:buClr>
                <a:srgbClr val="FFC000"/>
              </a:buClr>
            </a:pPr>
            <a:r>
              <a:rPr lang="en-US" sz="1200" dirty="0"/>
              <a:t>But Cyber is not alone – water/food/transport also vulnerable  </a:t>
            </a:r>
          </a:p>
          <a:p>
            <a:pPr>
              <a:buClr>
                <a:srgbClr val="FFC000"/>
              </a:buClr>
            </a:pPr>
            <a:r>
              <a:rPr lang="en-US" sz="1200" dirty="0"/>
              <a:t>Why don’t we hear about the attack on these guys? Because there is no money in it. </a:t>
            </a:r>
          </a:p>
          <a:p>
            <a:pPr>
              <a:buClr>
                <a:srgbClr val="FFC000"/>
              </a:buClr>
            </a:pPr>
            <a:r>
              <a:rPr lang="en-US" sz="1200" dirty="0"/>
              <a:t>The attacks go where the money is </a:t>
            </a:r>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13</a:t>
            </a:fld>
            <a:endParaRPr lang="en-US"/>
          </a:p>
        </p:txBody>
      </p:sp>
    </p:spTree>
    <p:extLst>
      <p:ext uri="{BB962C8B-B14F-4D97-AF65-F5344CB8AC3E}">
        <p14:creationId xmlns:p14="http://schemas.microsoft.com/office/powerpoint/2010/main" val="2293426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Anderson and Moore… say… </a:t>
            </a:r>
          </a:p>
          <a:p>
            <a:endParaRPr lang="en-US" dirty="0"/>
          </a:p>
          <a:p>
            <a:r>
              <a:rPr lang="en-US" dirty="0"/>
              <a:t>(..)</a:t>
            </a:r>
          </a:p>
          <a:p>
            <a:endParaRPr lang="en-US" dirty="0"/>
          </a:p>
          <a:p>
            <a:r>
              <a:rPr lang="en-US" dirty="0"/>
              <a:t>In the private sector, there is not always a market for secure apps… we prefer cheap, fast, </a:t>
            </a:r>
            <a:r>
              <a:rPr lang="en-US" dirty="0" err="1"/>
              <a:t>etc</a:t>
            </a:r>
            <a:r>
              <a:rPr lang="en-US" dirty="0"/>
              <a:t>… </a:t>
            </a:r>
          </a:p>
          <a:p>
            <a:endParaRPr lang="en-US" dirty="0"/>
          </a:p>
          <a:p>
            <a:r>
              <a:rPr lang="en-US" dirty="0"/>
              <a:t>Again, The incentives are mis-aligned </a:t>
            </a:r>
          </a:p>
        </p:txBody>
      </p:sp>
      <p:sp>
        <p:nvSpPr>
          <p:cNvPr id="4" name="Slide Number Placeholder 3"/>
          <p:cNvSpPr>
            <a:spLocks noGrp="1"/>
          </p:cNvSpPr>
          <p:nvPr>
            <p:ph type="sldNum" sz="quarter" idx="5"/>
          </p:nvPr>
        </p:nvSpPr>
        <p:spPr/>
        <p:txBody>
          <a:bodyPr/>
          <a:lstStyle/>
          <a:p>
            <a:fld id="{900A4386-AC99-7F45-96DC-35E6FE67D154}" type="slidenum">
              <a:rPr lang="en-US" smtClean="0"/>
              <a:t>14</a:t>
            </a:fld>
            <a:endParaRPr lang="en-US"/>
          </a:p>
        </p:txBody>
      </p:sp>
    </p:spTree>
    <p:extLst>
      <p:ext uri="{BB962C8B-B14F-4D97-AF65-F5344CB8AC3E}">
        <p14:creationId xmlns:p14="http://schemas.microsoft.com/office/powerpoint/2010/main" val="4203810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we need to realize is that the economics of cybersecurity favor the bad guys</a:t>
            </a:r>
          </a:p>
          <a:p>
            <a:r>
              <a:rPr lang="en-US" dirty="0"/>
              <a:t>The entry level for cyber crime is incredibly low</a:t>
            </a:r>
          </a:p>
          <a:p>
            <a:r>
              <a:rPr lang="en-US" dirty="0"/>
              <a:t>(…)</a:t>
            </a:r>
          </a:p>
        </p:txBody>
      </p:sp>
      <p:sp>
        <p:nvSpPr>
          <p:cNvPr id="4" name="Slide Number Placeholder 3"/>
          <p:cNvSpPr>
            <a:spLocks noGrp="1"/>
          </p:cNvSpPr>
          <p:nvPr>
            <p:ph type="sldNum" sz="quarter" idx="5"/>
          </p:nvPr>
        </p:nvSpPr>
        <p:spPr/>
        <p:txBody>
          <a:bodyPr/>
          <a:lstStyle/>
          <a:p>
            <a:fld id="{900A4386-AC99-7F45-96DC-35E6FE67D154}" type="slidenum">
              <a:rPr lang="en-US" smtClean="0"/>
              <a:t>15</a:t>
            </a:fld>
            <a:endParaRPr lang="en-US"/>
          </a:p>
        </p:txBody>
      </p:sp>
    </p:spTree>
    <p:extLst>
      <p:ext uri="{BB962C8B-B14F-4D97-AF65-F5344CB8AC3E}">
        <p14:creationId xmlns:p14="http://schemas.microsoft.com/office/powerpoint/2010/main" val="224831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Cybercriminals are highly organized and act as sophisticated enterprises… </a:t>
            </a:r>
          </a:p>
          <a:p>
            <a:endParaRPr lang="en-US" dirty="0"/>
          </a:p>
          <a:p>
            <a:r>
              <a:rPr lang="en-US" dirty="0"/>
              <a:t>(…) </a:t>
            </a:r>
          </a:p>
          <a:p>
            <a:endParaRPr lang="en-US" dirty="0"/>
          </a:p>
          <a:p>
            <a:r>
              <a:rPr lang="en-US" dirty="0"/>
              <a:t> Then there are nations-state that are putting vast amount of resources in play</a:t>
            </a:r>
          </a:p>
          <a:p>
            <a:endParaRPr lang="en-US" dirty="0"/>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16</a:t>
            </a:fld>
            <a:endParaRPr lang="en-US"/>
          </a:p>
        </p:txBody>
      </p:sp>
    </p:spTree>
    <p:extLst>
      <p:ext uri="{BB962C8B-B14F-4D97-AF65-F5344CB8AC3E}">
        <p14:creationId xmlns:p14="http://schemas.microsoft.com/office/powerpoint/2010/main" val="276359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3180"/>
              </a:lnSpc>
              <a:buNone/>
            </a:pPr>
            <a:r>
              <a:rPr lang="en-US" sz="1200" dirty="0"/>
              <a:t>“Cyber crime is relentless, undiminished and unlikely to stop. Its just too easy rewarding and chances of getting caught are far to low.  </a:t>
            </a:r>
          </a:p>
          <a:p>
            <a:pPr marL="0" indent="0" algn="l">
              <a:lnSpc>
                <a:spcPts val="3180"/>
              </a:lnSpc>
              <a:buNone/>
            </a:pPr>
            <a:r>
              <a:rPr lang="en-US" sz="1200" dirty="0"/>
              <a:t>Cybercrime also leads on a risk to payoff rate.  It’s a low-risk crime with high profits.  A smart cybercriminal can easily make millions without fear of being caught.”</a:t>
            </a:r>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17</a:t>
            </a:fld>
            <a:endParaRPr lang="en-US"/>
          </a:p>
        </p:txBody>
      </p:sp>
    </p:spTree>
    <p:extLst>
      <p:ext uri="{BB962C8B-B14F-4D97-AF65-F5344CB8AC3E}">
        <p14:creationId xmlns:p14="http://schemas.microsoft.com/office/powerpoint/2010/main" val="1603316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understand cyber crime and cyber attacks from an economic point of view at the policy level</a:t>
            </a:r>
          </a:p>
          <a:p>
            <a:r>
              <a:rPr lang="en-US" dirty="0"/>
              <a:t>(…) </a:t>
            </a:r>
          </a:p>
          <a:p>
            <a:r>
              <a:rPr lang="en-US" dirty="0"/>
              <a:t>We need governments to adopt the same principles that the FAIR Institute, NACD, and the WEF have adopted</a:t>
            </a:r>
          </a:p>
          <a:p>
            <a:endParaRPr lang="en-US" dirty="0"/>
          </a:p>
          <a:p>
            <a:r>
              <a:rPr lang="en-US" dirty="0"/>
              <a:t>Here are some example of possible policy focus areas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18</a:t>
            </a:fld>
            <a:endParaRPr lang="en-US"/>
          </a:p>
        </p:txBody>
      </p:sp>
    </p:spTree>
    <p:extLst>
      <p:ext uri="{BB962C8B-B14F-4D97-AF65-F5344CB8AC3E}">
        <p14:creationId xmlns:p14="http://schemas.microsoft.com/office/powerpoint/2010/main" val="3932819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 shortage in cyber risk professionals: in US, from 1M shortage to 3M </a:t>
            </a:r>
          </a:p>
          <a:p>
            <a:r>
              <a:rPr lang="en-US" dirty="0"/>
              <a:t>Government cannot hire sufficient cyber experts</a:t>
            </a:r>
          </a:p>
          <a:p>
            <a:r>
              <a:rPr lang="en-US" dirty="0"/>
              <a:t>This is a supply and demand problem</a:t>
            </a:r>
          </a:p>
          <a:p>
            <a:r>
              <a:rPr lang="en-US" dirty="0"/>
              <a:t>To solve this we need to inject an economic stimulus</a:t>
            </a:r>
          </a:p>
          <a:p>
            <a:r>
              <a:rPr lang="en-US" dirty="0"/>
              <a:t>This is a unique area of warfare (see Ukraine) and we do not have </a:t>
            </a:r>
            <a:r>
              <a:rPr lang="en-US" dirty="0" err="1"/>
              <a:t>enoughh</a:t>
            </a:r>
            <a:r>
              <a:rPr lang="en-US" dirty="0"/>
              <a:t> people mobilized</a:t>
            </a:r>
          </a:p>
          <a:p>
            <a:r>
              <a:rPr lang="en-US" dirty="0"/>
              <a:t>Governments need to create cybersecurity training academies</a:t>
            </a:r>
          </a:p>
          <a:p>
            <a:r>
              <a:rPr lang="en-US" dirty="0"/>
              <a:t>This is a unique area of warfare, like air fights in WWII</a:t>
            </a:r>
          </a:p>
          <a:p>
            <a:r>
              <a:rPr lang="en-US" dirty="0"/>
              <a:t>Create the incentives for student to adopt this, with free tuition or scholarships funded by the government… this is like military mobilization </a:t>
            </a:r>
          </a:p>
          <a:p>
            <a:r>
              <a:rPr lang="en-US" dirty="0"/>
              <a:t>This will help solve the recruitment problem of both gov and private sectors</a:t>
            </a:r>
          </a:p>
          <a:p>
            <a:r>
              <a:rPr lang="en-US" dirty="0"/>
              <a:t>Again, we need to look at this from the economical point of view, not just technical</a:t>
            </a:r>
          </a:p>
          <a:p>
            <a:endParaRPr lang="en-US" dirty="0"/>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19</a:t>
            </a:fld>
            <a:endParaRPr lang="en-US"/>
          </a:p>
        </p:txBody>
      </p:sp>
    </p:spTree>
    <p:extLst>
      <p:ext uri="{BB962C8B-B14F-4D97-AF65-F5344CB8AC3E}">
        <p14:creationId xmlns:p14="http://schemas.microsoft.com/office/powerpoint/2010/main" val="161916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have to come together and work in the same direction. The goal of my presentation is to make the case for integrating advanced technology with economics and public policy to create a sustained system of cybersecurity. </a:t>
            </a:r>
          </a:p>
          <a:p>
            <a:pPr marL="0" indent="0">
              <a:buNone/>
            </a:pPr>
            <a:endParaRPr lang="en-US" dirty="0"/>
          </a:p>
          <a:p>
            <a:pPr marL="0" indent="0">
              <a:buNone/>
            </a:pPr>
            <a:r>
              <a:rPr lang="en-US" dirty="0"/>
              <a:t>The key term in this picture is economics. We need to understand that</a:t>
            </a:r>
          </a:p>
          <a:p>
            <a:pPr marL="171450" indent="-171450">
              <a:buFontTx/>
              <a:buChar char="-"/>
            </a:pPr>
            <a:r>
              <a:rPr lang="en-US" dirty="0"/>
              <a:t>Technology is about HOW the attacks occur</a:t>
            </a:r>
          </a:p>
          <a:p>
            <a:pPr marL="171450" indent="-171450">
              <a:buFontTx/>
              <a:buChar char="-"/>
            </a:pPr>
            <a:r>
              <a:rPr lang="en-US" dirty="0"/>
              <a:t>To solve the problem on a sustainable basis, we need to understand WHY the attacks occur</a:t>
            </a:r>
          </a:p>
          <a:p>
            <a:pPr marL="171450" indent="-171450">
              <a:buFontTx/>
              <a:buChar char="-"/>
            </a:pPr>
            <a:r>
              <a:rPr lang="en-US" dirty="0"/>
              <a:t>The economics – and in some case the geopolitics – need to be understood and considered to tackle the problem at the source</a:t>
            </a:r>
          </a:p>
          <a:p>
            <a:pPr marL="171450" indent="-171450">
              <a:buFontTx/>
              <a:buChar char="-"/>
            </a:pPr>
            <a:r>
              <a:rPr lang="en-US" dirty="0"/>
              <a:t>And government has a key role to play by enforcing best practices</a:t>
            </a:r>
          </a:p>
          <a:p>
            <a:pPr marL="171450" indent="-171450">
              <a:buFontTx/>
              <a:buChar char="-"/>
            </a:pPr>
            <a:endParaRPr lang="en-US" dirty="0"/>
          </a:p>
          <a:p>
            <a:pPr marL="171450" indent="-171450">
              <a:buFontTx/>
              <a:buChar char="-"/>
            </a:pPr>
            <a:r>
              <a:rPr lang="en-US" dirty="0"/>
              <a:t>So in sum, </a:t>
            </a:r>
          </a:p>
          <a:p>
            <a:pPr marL="0" indent="0">
              <a:buNone/>
            </a:pPr>
            <a:endParaRPr lang="en-US" dirty="0"/>
          </a:p>
          <a:p>
            <a:pPr>
              <a:buFontTx/>
              <a:buChar char="-"/>
            </a:pPr>
            <a:r>
              <a:rPr lang="en-US" dirty="0"/>
              <a:t>Not only we need to find better ways to Protect organizations and our government institutions</a:t>
            </a:r>
          </a:p>
          <a:p>
            <a:pPr>
              <a:buFontTx/>
              <a:buChar char="-"/>
            </a:pPr>
            <a:r>
              <a:rPr lang="en-US" dirty="0"/>
              <a:t>But we need to make it sustainable on an economic basis</a:t>
            </a:r>
          </a:p>
          <a:p>
            <a:pPr>
              <a:buFontTx/>
              <a:buChar char="-"/>
            </a:pPr>
            <a:r>
              <a:rPr lang="en-US" dirty="0"/>
              <a:t>And have the government facilitate this dynamic by helping enforce best practices</a:t>
            </a:r>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2</a:t>
            </a:fld>
            <a:endParaRPr lang="en-US"/>
          </a:p>
        </p:txBody>
      </p:sp>
    </p:spTree>
    <p:extLst>
      <p:ext uri="{BB962C8B-B14F-4D97-AF65-F5344CB8AC3E}">
        <p14:creationId xmlns:p14="http://schemas.microsoft.com/office/powerpoint/2010/main" val="3193156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digitalization is making the cybersecurity problem bigger in critical infrastructure </a:t>
            </a:r>
            <a:br>
              <a:rPr lang="en-US" dirty="0"/>
            </a:br>
            <a:r>
              <a:rPr lang="en-US" dirty="0"/>
              <a:t>But, The problem we have with securing the infrastructure is an economic issue</a:t>
            </a:r>
          </a:p>
          <a:p>
            <a:r>
              <a:rPr lang="en-US" dirty="0"/>
              <a:t>Companies are required to provide for their own security, at a commercial level</a:t>
            </a:r>
          </a:p>
          <a:p>
            <a:r>
              <a:rPr lang="en-US" dirty="0"/>
              <a:t>In physical security, everybody knows that 10% of inventory goes out every month in theft… why don’t they hire more guards… because it would cost them more than that 10%</a:t>
            </a:r>
          </a:p>
          <a:p>
            <a:r>
              <a:rPr lang="en-US" dirty="0"/>
              <a:t>So we have critical infrastructure secured </a:t>
            </a:r>
            <a:r>
              <a:rPr lang="en-US" dirty="0" err="1"/>
              <a:t>on.a</a:t>
            </a:r>
            <a:r>
              <a:rPr lang="en-US" dirty="0"/>
              <a:t> commercial basis</a:t>
            </a:r>
          </a:p>
          <a:p>
            <a:r>
              <a:rPr lang="en-US" dirty="0"/>
              <a:t>The government  has a much higher level of security requirements – based on national security policy on a non-economic level– that is based on privacy, national security, critical infrastructure protection, </a:t>
            </a:r>
          </a:p>
          <a:p>
            <a:r>
              <a:rPr lang="en-US" dirty="0"/>
              <a:t>So, we have a gap between what we are funding for our critical infrastructure at a commercial level and what we need to, because in the cyber world we use the same systems, and these systems are under nation-state attack</a:t>
            </a:r>
          </a:p>
          <a:p>
            <a:r>
              <a:rPr lang="en-US" dirty="0"/>
              <a:t>We need to close the gap between commercial level security and national level security and we need to do it on a sustainable basis</a:t>
            </a:r>
          </a:p>
          <a:p>
            <a:r>
              <a:rPr lang="en-US" dirty="0"/>
              <a:t>Some in gov say let’s just off-load this to shareholders… The consequence is that those higher costs will lead to shareholders leaving</a:t>
            </a:r>
          </a:p>
          <a:p>
            <a:r>
              <a:rPr lang="en-US" dirty="0"/>
              <a:t>We need to find a fundamentally different way to go about this. We need to find a set of economic  incentives that can get our economy going and protect our critical infrastructure </a:t>
            </a:r>
          </a:p>
          <a:p>
            <a:r>
              <a:rPr lang="en-US" dirty="0"/>
              <a:t>Again, we cannot just look at protecting critical infrastructure from a technical perspective but we need to look at it from an economic perspective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20</a:t>
            </a:fld>
            <a:endParaRPr lang="en-US"/>
          </a:p>
        </p:txBody>
      </p:sp>
    </p:spTree>
    <p:extLst>
      <p:ext uri="{BB962C8B-B14F-4D97-AF65-F5344CB8AC3E}">
        <p14:creationId xmlns:p14="http://schemas.microsoft.com/office/powerpoint/2010/main" val="2014220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essence of the problem: we have cyber attacks that are constantly morphing, technologies constantly changing, the attack vectors changing, the threat actors are constantly changing</a:t>
            </a:r>
          </a:p>
          <a:p>
            <a:r>
              <a:rPr lang="en-US" dirty="0"/>
              <a:t>The traditional regulatory model is a bad fit for this</a:t>
            </a:r>
          </a:p>
          <a:p>
            <a:r>
              <a:rPr lang="en-US" dirty="0"/>
              <a:t>The traditional regulatory model is backward looking, check the box model, that is insufficiently dynamic and doesn’t work. We did it because that was all we had</a:t>
            </a:r>
          </a:p>
          <a:p>
            <a:r>
              <a:rPr lang="en-US" dirty="0"/>
              <a:t>Our regulatory reform proposal: let’s take sophisticated cyber risk assessment methods, like FAIR and mandate that</a:t>
            </a:r>
          </a:p>
          <a:p>
            <a:r>
              <a:rPr lang="en-US" dirty="0"/>
              <a:t>We need to make sure that every organizations makes a sophisticated, economically driven, cyber risk assessment that blends into their business plan</a:t>
            </a:r>
          </a:p>
          <a:p>
            <a:r>
              <a:rPr lang="en-US" dirty="0"/>
              <a:t>That is what we need to expect from organizations, because they have to run the business</a:t>
            </a:r>
          </a:p>
          <a:p>
            <a:r>
              <a:rPr lang="en-US" dirty="0"/>
              <a:t>That will give us a clear idea on the severity of cyber risks that we face and can assess the adequacy of our responses and cybersecurity spend: what is necessary to run the business at a successful level? </a:t>
            </a:r>
          </a:p>
          <a:p>
            <a:r>
              <a:rPr lang="en-US" dirty="0"/>
              <a:t>If that level of security is not adequate for national security purposes, then we need to provide incentive to fill the gap</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21</a:t>
            </a:fld>
            <a:endParaRPr lang="en-US"/>
          </a:p>
        </p:txBody>
      </p:sp>
    </p:spTree>
    <p:extLst>
      <p:ext uri="{BB962C8B-B14F-4D97-AF65-F5344CB8AC3E}">
        <p14:creationId xmlns:p14="http://schemas.microsoft.com/office/powerpoint/2010/main" val="2153749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 is changing the discussion on how risk is measured and managed at an organizational level</a:t>
            </a:r>
          </a:p>
          <a:p>
            <a:r>
              <a:rPr lang="en-US" dirty="0"/>
              <a:t>But to affect change at a national level, and to get a chance to win the battle in cyberspace, it will take all of us working together: </a:t>
            </a:r>
            <a:br>
              <a:rPr lang="en-US" dirty="0"/>
            </a:br>
            <a:r>
              <a:rPr lang="en-US" dirty="0"/>
              <a:t>tech companies, academia and government. </a:t>
            </a:r>
          </a:p>
          <a:p>
            <a:r>
              <a:rPr lang="en-US" dirty="0"/>
              <a:t>I challenge you to work with us and all other key players in the space to align, tech, economics and government policy</a:t>
            </a:r>
          </a:p>
          <a:p>
            <a:endParaRPr lang="en-US" dirty="0"/>
          </a:p>
          <a:p>
            <a:r>
              <a:rPr lang="en-US" dirty="0"/>
              <a:t>Thank you very much</a:t>
            </a:r>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22</a:t>
            </a:fld>
            <a:endParaRPr lang="en-US"/>
          </a:p>
        </p:txBody>
      </p:sp>
    </p:spTree>
    <p:extLst>
      <p:ext uri="{BB962C8B-B14F-4D97-AF65-F5344CB8AC3E}">
        <p14:creationId xmlns:p14="http://schemas.microsoft.com/office/powerpoint/2010/main" val="172890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FAIR Institute’s mission? </a:t>
            </a:r>
          </a:p>
          <a:p>
            <a:r>
              <a:rPr lang="en-US" dirty="0"/>
              <a:t>….</a:t>
            </a:r>
          </a:p>
          <a:p>
            <a:r>
              <a:rPr lang="en-US" dirty="0"/>
              <a:t>Note the emphasis on achieving the right balance between protection and the operations of the business. </a:t>
            </a:r>
          </a:p>
          <a:p>
            <a:r>
              <a:rPr lang="en-US" dirty="0"/>
              <a:t>This balance can only be achieved if we understand the economical underpinnings of cybersecurity. </a:t>
            </a:r>
            <a:br>
              <a:rPr lang="en-US" dirty="0"/>
            </a:br>
            <a:r>
              <a:rPr lang="en-US" dirty="0"/>
              <a:t>Which is what the FAIR risk model helps assess. </a:t>
            </a:r>
          </a:p>
          <a:p>
            <a:r>
              <a:rPr lang="en-US" dirty="0"/>
              <a:t>My colleague Jack Jones will be telling you more about that model in the next session. </a:t>
            </a:r>
          </a:p>
        </p:txBody>
      </p:sp>
      <p:sp>
        <p:nvSpPr>
          <p:cNvPr id="4" name="Slide Number Placeholder 3"/>
          <p:cNvSpPr>
            <a:spLocks noGrp="1"/>
          </p:cNvSpPr>
          <p:nvPr>
            <p:ph type="sldNum" sz="quarter" idx="5"/>
          </p:nvPr>
        </p:nvSpPr>
        <p:spPr/>
        <p:txBody>
          <a:bodyPr/>
          <a:lstStyle/>
          <a:p>
            <a:fld id="{900A4386-AC99-7F45-96DC-35E6FE67D154}" type="slidenum">
              <a:rPr lang="en-US" smtClean="0"/>
              <a:t>3</a:t>
            </a:fld>
            <a:endParaRPr lang="en-US"/>
          </a:p>
        </p:txBody>
      </p:sp>
    </p:spTree>
    <p:extLst>
      <p:ext uri="{BB962C8B-B14F-4D97-AF65-F5344CB8AC3E}">
        <p14:creationId xmlns:p14="http://schemas.microsoft.com/office/powerpoint/2010/main" val="145434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F2FE03-0128-49A4-9C8E-FA8E5C6BCA0C}" type="slidenum">
              <a:rPr lang="en-US" smtClean="0"/>
              <a:t>4</a:t>
            </a:fld>
            <a:endParaRPr lang="en-US"/>
          </a:p>
        </p:txBody>
      </p:sp>
    </p:spTree>
    <p:extLst>
      <p:ext uri="{BB962C8B-B14F-4D97-AF65-F5344CB8AC3E}">
        <p14:creationId xmlns:p14="http://schemas.microsoft.com/office/powerpoint/2010/main" val="133747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resources that we will speak about today is the Cyber risk oversight handbook that is published by the NACD and ISA, of which I am on the board of. </a:t>
            </a:r>
          </a:p>
          <a:p>
            <a:r>
              <a:rPr lang="en-US" dirty="0"/>
              <a:t>The intent of the handbook is to help boards of directors and government oversight agencies fulfil their risk  oversight and governance obligations</a:t>
            </a:r>
          </a:p>
          <a:p>
            <a:pPr marL="171450" indent="-171450">
              <a:buFont typeface="Arial" panose="020B0604020202020204" pitchFamily="34" charset="0"/>
              <a:buChar char="•"/>
            </a:pPr>
            <a:r>
              <a:rPr lang="en-US" dirty="0"/>
              <a:t>We need to stop pretending that directors and government officials become technical cybersecurity experts</a:t>
            </a:r>
          </a:p>
          <a:p>
            <a:pPr marL="171450" indent="-171450">
              <a:buFont typeface="Arial" panose="020B0604020202020204" pitchFamily="34" charset="0"/>
              <a:buChar char="•"/>
            </a:pPr>
            <a:r>
              <a:rPr lang="en-US" dirty="0"/>
              <a:t>Corporate boards don’t do cybersecurity management. Management does. Boards do oversight. We want to talk about that handshake that needs to happen between directors and management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Instead of asking them to speak our technical language, let’s learn their language.</a:t>
            </a:r>
            <a:br>
              <a:rPr lang="en-US" dirty="0"/>
            </a:br>
            <a:r>
              <a:rPr lang="en-US" dirty="0"/>
              <a:t>What do corporate and government  board want to talk about</a:t>
            </a:r>
          </a:p>
          <a:p>
            <a:pPr marL="171450" indent="-171450">
              <a:buFont typeface="Arial" panose="020B0604020202020204" pitchFamily="34" charset="0"/>
              <a:buChar char="•"/>
            </a:pPr>
            <a:r>
              <a:rPr lang="en-US" dirty="0"/>
              <a:t>They want to talk about innovation, revenue and earnings, resilience, M&amp;A,…</a:t>
            </a:r>
          </a:p>
          <a:p>
            <a:pPr marL="171450" indent="-171450">
              <a:buFont typeface="Arial" panose="020B0604020202020204" pitchFamily="34" charset="0"/>
              <a:buChar char="•"/>
            </a:pPr>
            <a:r>
              <a:rPr lang="en-US" dirty="0"/>
              <a:t>We need to explain how cyber risk affects their issues, so they understand the implications of investing or not in cybersecurity, in terms they can understand…. Typically financial/economical terms… </a:t>
            </a:r>
          </a:p>
          <a:p>
            <a:endParaRPr lang="en-US" dirty="0"/>
          </a:p>
          <a:p>
            <a:r>
              <a:rPr lang="en-US" dirty="0"/>
              <a:t>This Handbook is significant as it documents 6 core principles that will help organizations manage cybersecurity risk, from the business and policy perspective, and not just from a technical one. </a:t>
            </a:r>
          </a:p>
          <a:p>
            <a:pPr marL="171450" indent="-171450">
              <a:buFont typeface="Arial" panose="020B0604020202020204" pitchFamily="34" charset="0"/>
              <a:buChar char="•"/>
            </a:pPr>
            <a:r>
              <a:rPr lang="en-US" dirty="0"/>
              <a:t>Number one, cybersecurity is not a technical issue, it is an enterprise-wide risk management issue, a strategic business issue, which is much larger, and need to be treated as such</a:t>
            </a:r>
          </a:p>
          <a:p>
            <a:pPr marL="171450" indent="-171450">
              <a:buFont typeface="Arial" panose="020B0604020202020204" pitchFamily="34" charset="0"/>
              <a:buChar char="•"/>
            </a:pPr>
            <a:r>
              <a:rPr lang="en-US" dirty="0"/>
              <a:t>This might be obvious for many on our FAIR circles, but outside of it, this is not an established principle: too many orgs are still seeing cyber risk as merely an IT issue</a:t>
            </a:r>
          </a:p>
          <a:p>
            <a:pPr marL="171450" indent="-171450">
              <a:buFont typeface="Arial" panose="020B0604020202020204" pitchFamily="34" charset="0"/>
              <a:buChar char="•"/>
            </a:pPr>
            <a:r>
              <a:rPr lang="en-US" dirty="0"/>
              <a:t>In some US agencies they may have hundreds of cybersecurity specialists and only 1 economist looking at the possible impact of these issues… we need to clearly rebalance this</a:t>
            </a:r>
          </a:p>
          <a:p>
            <a:pPr marL="171450" indent="-171450">
              <a:buFont typeface="Arial" panose="020B0604020202020204" pitchFamily="34" charset="0"/>
              <a:buChar char="•"/>
            </a:pPr>
            <a:r>
              <a:rPr lang="en-US" dirty="0"/>
              <a:t>What FAIR does at the organizational level, we need to do at the policy level</a:t>
            </a:r>
          </a:p>
          <a:p>
            <a:pPr marL="171450" indent="-171450">
              <a:buFont typeface="Arial" panose="020B0604020202020204" pitchFamily="34" charset="0"/>
              <a:buChar char="•"/>
            </a:pPr>
            <a:r>
              <a:rPr lang="en-US" dirty="0"/>
              <a:t>2</a:t>
            </a:r>
            <a:r>
              <a:rPr lang="en-US" baseline="30000" dirty="0"/>
              <a:t>nd</a:t>
            </a:r>
            <a:endParaRPr lang="en-US" dirty="0"/>
          </a:p>
          <a:p>
            <a:pPr marL="171450" indent="-171450">
              <a:buFont typeface="Arial" panose="020B0604020202020204" pitchFamily="34" charset="0"/>
              <a:buChar char="•"/>
            </a:pPr>
            <a:r>
              <a:rPr lang="en-US" dirty="0"/>
              <a:t>3</a:t>
            </a:r>
            <a:r>
              <a:rPr lang="en-US" baseline="30000" dirty="0"/>
              <a:t>rd</a:t>
            </a:r>
            <a:endParaRPr lang="en-US" dirty="0"/>
          </a:p>
          <a:p>
            <a:pPr marL="171450" indent="-171450">
              <a:buFont typeface="Arial" panose="020B0604020202020204" pitchFamily="34" charset="0"/>
              <a:buChar char="•"/>
            </a:pPr>
            <a:r>
              <a:rPr lang="en-US" dirty="0"/>
              <a:t>4</a:t>
            </a:r>
            <a:r>
              <a:rPr lang="en-US" baseline="30000" dirty="0"/>
              <a:t>th</a:t>
            </a:r>
            <a:r>
              <a:rPr lang="en-US" dirty="0"/>
              <a:t> and 5</a:t>
            </a:r>
            <a:r>
              <a:rPr lang="en-US" baseline="30000" dirty="0"/>
              <a:t>th</a:t>
            </a:r>
            <a:r>
              <a:rPr lang="en-US" dirty="0"/>
              <a:t> principles I want to focus on, that I helped author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5</a:t>
            </a:fld>
            <a:endParaRPr lang="en-US"/>
          </a:p>
        </p:txBody>
      </p:sp>
    </p:spTree>
    <p:extLst>
      <p:ext uri="{BB962C8B-B14F-4D97-AF65-F5344CB8AC3E}">
        <p14:creationId xmlns:p14="http://schemas.microsoft.com/office/powerpoint/2010/main" val="289564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6</a:t>
            </a:fld>
            <a:endParaRPr lang="en-US"/>
          </a:p>
        </p:txBody>
      </p:sp>
    </p:spTree>
    <p:extLst>
      <p:ext uri="{BB962C8B-B14F-4D97-AF65-F5344CB8AC3E}">
        <p14:creationId xmlns:p14="http://schemas.microsoft.com/office/powerpoint/2010/main" val="163241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WEF!</a:t>
            </a:r>
          </a:p>
        </p:txBody>
      </p:sp>
      <p:sp>
        <p:nvSpPr>
          <p:cNvPr id="4" name="Slide Number Placeholder 3"/>
          <p:cNvSpPr>
            <a:spLocks noGrp="1"/>
          </p:cNvSpPr>
          <p:nvPr>
            <p:ph type="sldNum" sz="quarter" idx="5"/>
          </p:nvPr>
        </p:nvSpPr>
        <p:spPr/>
        <p:txBody>
          <a:bodyPr/>
          <a:lstStyle/>
          <a:p>
            <a:fld id="{900A4386-AC99-7F45-96DC-35E6FE67D154}" type="slidenum">
              <a:rPr lang="en-US" smtClean="0"/>
              <a:t>7</a:t>
            </a:fld>
            <a:endParaRPr lang="en-US"/>
          </a:p>
        </p:txBody>
      </p:sp>
    </p:spTree>
    <p:extLst>
      <p:ext uri="{BB962C8B-B14F-4D97-AF65-F5344CB8AC3E}">
        <p14:creationId xmlns:p14="http://schemas.microsoft.com/office/powerpoint/2010/main" val="47170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PwC, an independent audit form found out in their 2022 survey board survey on cyber risk. </a:t>
            </a:r>
          </a:p>
          <a:p>
            <a:r>
              <a:rPr lang="en-US" dirty="0"/>
              <a:t>(…)</a:t>
            </a:r>
          </a:p>
          <a:p>
            <a:r>
              <a:rPr lang="en-US" dirty="0"/>
              <a:t>These Handbooks are now the #1 publication at NACD and surpassed director compensation</a:t>
            </a:r>
          </a:p>
          <a:p>
            <a:endParaRPr lang="en-US" dirty="0"/>
          </a:p>
          <a:p>
            <a:r>
              <a:rPr lang="en-US" dirty="0"/>
              <a:t>So, now, we are making some inroads with FAIR at the organizational level and with NACD at the board level. </a:t>
            </a:r>
          </a:p>
          <a:p>
            <a:endParaRPr lang="en-US" dirty="0"/>
          </a:p>
          <a:p>
            <a:r>
              <a:rPr lang="en-US" dirty="0"/>
              <a:t>What is left to do? </a:t>
            </a:r>
          </a:p>
        </p:txBody>
      </p:sp>
      <p:sp>
        <p:nvSpPr>
          <p:cNvPr id="4" name="Slide Number Placeholder 3"/>
          <p:cNvSpPr>
            <a:spLocks noGrp="1"/>
          </p:cNvSpPr>
          <p:nvPr>
            <p:ph type="sldNum" sz="quarter" idx="5"/>
          </p:nvPr>
        </p:nvSpPr>
        <p:spPr/>
        <p:txBody>
          <a:bodyPr/>
          <a:lstStyle/>
          <a:p>
            <a:fld id="{900A4386-AC99-7F45-96DC-35E6FE67D154}" type="slidenum">
              <a:rPr lang="en-US" smtClean="0"/>
              <a:t>8</a:t>
            </a:fld>
            <a:endParaRPr lang="en-US"/>
          </a:p>
        </p:txBody>
      </p:sp>
    </p:spTree>
    <p:extLst>
      <p:ext uri="{BB962C8B-B14F-4D97-AF65-F5344CB8AC3E}">
        <p14:creationId xmlns:p14="http://schemas.microsoft.com/office/powerpoint/2010/main" val="3316377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massive cybersecurity problem at national levels. </a:t>
            </a:r>
          </a:p>
          <a:p>
            <a:endParaRPr lang="en-US" dirty="0"/>
          </a:p>
          <a:p>
            <a:r>
              <a:rPr lang="en-US" dirty="0"/>
              <a:t>In an excellent book by Richard Clark, cybersecurity advisor to president bush and Clinton, and </a:t>
            </a:r>
            <a:r>
              <a:rPr lang="en-US" dirty="0" err="1"/>
              <a:t>Knake</a:t>
            </a:r>
            <a:r>
              <a:rPr lang="en-US" dirty="0"/>
              <a:t> for Obama,,…hey said: </a:t>
            </a:r>
          </a:p>
          <a:p>
            <a:endParaRPr lang="en-US" dirty="0"/>
          </a:p>
          <a:p>
            <a:r>
              <a:rPr lang="en-US" dirty="0"/>
              <a:t>(...) </a:t>
            </a:r>
          </a:p>
          <a:p>
            <a:endParaRPr lang="en-US" dirty="0"/>
          </a:p>
          <a:p>
            <a:r>
              <a:rPr lang="en-US" dirty="0"/>
              <a:t>You would think this is a good strategy, isn’t it</a:t>
            </a:r>
            <a:br>
              <a:rPr lang="en-US" dirty="0"/>
            </a:br>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0A4386-AC99-7F45-96DC-35E6FE67D154}" type="slidenum">
              <a:rPr lang="en-US" smtClean="0"/>
              <a:t>9</a:t>
            </a:fld>
            <a:endParaRPr lang="en-US"/>
          </a:p>
        </p:txBody>
      </p:sp>
    </p:spTree>
    <p:extLst>
      <p:ext uri="{BB962C8B-B14F-4D97-AF65-F5344CB8AC3E}">
        <p14:creationId xmlns:p14="http://schemas.microsoft.com/office/powerpoint/2010/main" val="320432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A851-F26A-A845-850E-464B9669C07A}"/>
              </a:ext>
            </a:extLst>
          </p:cNvPr>
          <p:cNvSpPr>
            <a:spLocks noGrp="1"/>
          </p:cNvSpPr>
          <p:nvPr>
            <p:ph type="ctrTitle" hasCustomPrompt="1"/>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0F23577A-0FD2-144B-8892-0E06CCC09E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3136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8BBD-16AD-6943-825D-9A571CA0C135}"/>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754C37F6-9F4E-BE4A-9A87-20AA46027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710C7B4-FB27-2C45-8E22-5310CAE0639C}"/>
              </a:ext>
            </a:extLst>
          </p:cNvPr>
          <p:cNvSpPr>
            <a:spLocks noGrp="1"/>
          </p:cNvSpPr>
          <p:nvPr>
            <p:ph type="sldNum" sz="quarter" idx="12"/>
          </p:nvPr>
        </p:nvSpPr>
        <p:spPr>
          <a:xfrm>
            <a:off x="11010900" y="6311900"/>
            <a:ext cx="685800"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a:p>
        </p:txBody>
      </p:sp>
    </p:spTree>
    <p:extLst>
      <p:ext uri="{BB962C8B-B14F-4D97-AF65-F5344CB8AC3E}">
        <p14:creationId xmlns:p14="http://schemas.microsoft.com/office/powerpoint/2010/main" val="219515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3B2F7D2-3AAB-D64F-9993-BB8499890B5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96E7097-07ED-8647-A032-932237797F7B}"/>
              </a:ext>
            </a:extLst>
          </p:cNvPr>
          <p:cNvSpPr>
            <a:spLocks noGrp="1"/>
          </p:cNvSpPr>
          <p:nvPr>
            <p:ph type="sldNum" sz="quarter" idx="12"/>
          </p:nvPr>
        </p:nvSpPr>
        <p:spPr>
          <a:xfrm>
            <a:off x="10983872" y="6312043"/>
            <a:ext cx="685800"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a:p>
        </p:txBody>
      </p:sp>
    </p:spTree>
    <p:extLst>
      <p:ext uri="{BB962C8B-B14F-4D97-AF65-F5344CB8AC3E}">
        <p14:creationId xmlns:p14="http://schemas.microsoft.com/office/powerpoint/2010/main" val="1187302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 Title &amp; Sub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776676"/>
            <a:ext cx="10668000" cy="408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7" name="Footer Placeholder 6">
            <a:extLst>
              <a:ext uri="{FF2B5EF4-FFF2-40B4-BE49-F238E27FC236}">
                <a16:creationId xmlns:a16="http://schemas.microsoft.com/office/drawing/2014/main" id="{39EE886D-4736-4F5C-87E0-836662962F0D}"/>
              </a:ext>
            </a:extLst>
          </p:cNvPr>
          <p:cNvSpPr>
            <a:spLocks noGrp="1"/>
          </p:cNvSpPr>
          <p:nvPr>
            <p:ph type="ftr" sz="quarter" idx="13"/>
          </p:nvPr>
        </p:nvSpPr>
        <p:spPr/>
        <p:txBody>
          <a:bodyPr/>
          <a:lstStyle/>
          <a:p>
            <a:r>
              <a:rPr lang="en-US"/>
              <a:t>Copyright 2023 RiskLens, Inc.</a:t>
            </a:r>
          </a:p>
        </p:txBody>
      </p:sp>
      <p:sp>
        <p:nvSpPr>
          <p:cNvPr id="10" name="Text Placeholder 11">
            <a:extLst>
              <a:ext uri="{FF2B5EF4-FFF2-40B4-BE49-F238E27FC236}">
                <a16:creationId xmlns:a16="http://schemas.microsoft.com/office/drawing/2014/main" id="{0F605F7E-231F-45A6-BD1B-9D0964FB7A3C}"/>
              </a:ext>
            </a:extLst>
          </p:cNvPr>
          <p:cNvSpPr>
            <a:spLocks noGrp="1"/>
          </p:cNvSpPr>
          <p:nvPr>
            <p:ph type="body" sz="quarter" idx="10" hasCustomPrompt="1"/>
          </p:nvPr>
        </p:nvSpPr>
        <p:spPr>
          <a:xfrm>
            <a:off x="762001" y="1295355"/>
            <a:ext cx="10666944" cy="350930"/>
          </a:xfrm>
        </p:spPr>
        <p:txBody>
          <a:bodyPr wrap="square" anchor="ctr">
            <a:spAutoFit/>
          </a:bodyPr>
          <a:lstStyle>
            <a:lvl1pPr marL="0" indent="0" algn="l">
              <a:lnSpc>
                <a:spcPct val="90000"/>
              </a:lnSpc>
              <a:spcBef>
                <a:spcPts val="0"/>
              </a:spcBef>
              <a:buNone/>
              <a:defRPr sz="1867" b="0" spc="0" baseline="0">
                <a:solidFill>
                  <a:schemeClr val="accent1"/>
                </a:solidFill>
                <a:latin typeface="+mn-lt"/>
              </a:defRPr>
            </a:lvl1pPr>
          </a:lstStyle>
          <a:p>
            <a:pPr lvl="0"/>
            <a:r>
              <a:rPr lang="en-US"/>
              <a:t>CLICK TO EDIT TEXT</a:t>
            </a:r>
          </a:p>
        </p:txBody>
      </p:sp>
      <p:sp>
        <p:nvSpPr>
          <p:cNvPr id="9" name="Title Placeholder 1">
            <a:extLst>
              <a:ext uri="{FF2B5EF4-FFF2-40B4-BE49-F238E27FC236}">
                <a16:creationId xmlns:a16="http://schemas.microsoft.com/office/drawing/2014/main" id="{66035EE8-39A6-0E42-9B50-569CD430DC96}"/>
              </a:ext>
            </a:extLst>
          </p:cNvPr>
          <p:cNvSpPr>
            <a:spLocks noGrp="1"/>
          </p:cNvSpPr>
          <p:nvPr>
            <p:ph type="title"/>
          </p:nvPr>
        </p:nvSpPr>
        <p:spPr>
          <a:xfrm>
            <a:off x="762002" y="289286"/>
            <a:ext cx="10667997" cy="875676"/>
          </a:xfrm>
          <a:prstGeom prst="rect">
            <a:avLst/>
          </a:prstGeom>
        </p:spPr>
        <p:txBody>
          <a:bodyPr vert="horz" lIns="0" tIns="0" rIns="0" bIns="0" rtlCol="0" anchor="b">
            <a:normAutofit/>
          </a:bodyPr>
          <a:lstStyle/>
          <a:p>
            <a:r>
              <a:rPr lang="en-US"/>
              <a:t>Click to Edit Title</a:t>
            </a:r>
          </a:p>
        </p:txBody>
      </p:sp>
    </p:spTree>
    <p:extLst>
      <p:ext uri="{BB962C8B-B14F-4D97-AF65-F5344CB8AC3E}">
        <p14:creationId xmlns:p14="http://schemas.microsoft.com/office/powerpoint/2010/main" val="1991572851"/>
      </p:ext>
    </p:extLst>
  </p:cSld>
  <p:clrMapOvr>
    <a:masterClrMapping/>
  </p:clrMapOvr>
  <p:extLst>
    <p:ext uri="{DCECCB84-F9BA-43D5-87BE-67443E8EF086}">
      <p15:sldGuideLst xmlns:p15="http://schemas.microsoft.com/office/powerpoint/2012/main">
        <p15:guide id="1" pos="360">
          <p15:clr>
            <a:srgbClr val="FBAE40"/>
          </p15:clr>
        </p15:guide>
        <p15:guide id="2" pos="5400">
          <p15:clr>
            <a:srgbClr val="FBAE40"/>
          </p15:clr>
        </p15:guide>
        <p15:guide id="3" orient="horz" pos="828">
          <p15:clr>
            <a:srgbClr val="FBAE40"/>
          </p15:clr>
        </p15:guide>
        <p15:guide id="4" orient="horz" pos="27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929A-C451-1E46-98F5-E53EC33F57E2}"/>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2984BB8-1B86-BC49-B816-5739F463324A}"/>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53A45B3-6288-9144-B347-5C9A41D2F9D1}"/>
              </a:ext>
            </a:extLst>
          </p:cNvPr>
          <p:cNvSpPr>
            <a:spLocks noGrp="1"/>
          </p:cNvSpPr>
          <p:nvPr>
            <p:ph type="sldNum" sz="quarter" idx="12"/>
          </p:nvPr>
        </p:nvSpPr>
        <p:spPr>
          <a:xfrm>
            <a:off x="10984087" y="6311900"/>
            <a:ext cx="739426"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dirty="0"/>
          </a:p>
        </p:txBody>
      </p:sp>
    </p:spTree>
    <p:extLst>
      <p:ext uri="{BB962C8B-B14F-4D97-AF65-F5344CB8AC3E}">
        <p14:creationId xmlns:p14="http://schemas.microsoft.com/office/powerpoint/2010/main" val="2518601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43AB-E930-9B4C-B7C4-F146855B10F9}"/>
              </a:ext>
            </a:extLst>
          </p:cNvPr>
          <p:cNvSpPr>
            <a:spLocks noGrp="1"/>
          </p:cNvSpPr>
          <p:nvPr>
            <p:ph type="title" hasCustomPrompt="1"/>
          </p:nvPr>
        </p:nvSpPr>
        <p:spPr>
          <a:xfrm>
            <a:off x="831850" y="1709738"/>
            <a:ext cx="10515600"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C255D491-7381-D840-9249-F8E98F5B3AD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ACBB6739-61DF-A54C-B66A-4AD110D7178E}"/>
              </a:ext>
            </a:extLst>
          </p:cNvPr>
          <p:cNvSpPr>
            <a:spLocks noGrp="1"/>
          </p:cNvSpPr>
          <p:nvPr>
            <p:ph type="sldNum" sz="quarter" idx="12"/>
          </p:nvPr>
        </p:nvSpPr>
        <p:spPr>
          <a:xfrm>
            <a:off x="11004550" y="6312043"/>
            <a:ext cx="685800"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dirty="0"/>
          </a:p>
        </p:txBody>
      </p:sp>
    </p:spTree>
    <p:extLst>
      <p:ext uri="{BB962C8B-B14F-4D97-AF65-F5344CB8AC3E}">
        <p14:creationId xmlns:p14="http://schemas.microsoft.com/office/powerpoint/2010/main" val="2968172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0CCB-4E7A-DF42-9086-C6D427391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D53806-09B6-8E41-8BD3-01D9FD91F6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C6349E-3247-7D48-ACED-D8B03623BDF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74AF1E20-CADA-3741-B08B-033EC979BC99}"/>
              </a:ext>
            </a:extLst>
          </p:cNvPr>
          <p:cNvSpPr>
            <a:spLocks noGrp="1"/>
          </p:cNvSpPr>
          <p:nvPr>
            <p:ph type="sldNum" sz="quarter" idx="12"/>
          </p:nvPr>
        </p:nvSpPr>
        <p:spPr>
          <a:xfrm>
            <a:off x="11010900" y="6311900"/>
            <a:ext cx="685800"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a:p>
        </p:txBody>
      </p:sp>
    </p:spTree>
    <p:extLst>
      <p:ext uri="{BB962C8B-B14F-4D97-AF65-F5344CB8AC3E}">
        <p14:creationId xmlns:p14="http://schemas.microsoft.com/office/powerpoint/2010/main" val="228121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1ED3-2485-F24C-A15C-C2DFC4992F19}"/>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3AC523F9-8973-0347-B412-27D78362DEF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A69BC7-F4BD-844E-9643-2E12E1CB1A3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D736E9-99D5-BF40-AE92-D51D167885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693A95-1A24-B846-A16B-6DDD70DB8E7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5780F5A9-4BD5-FF40-B2EE-F19E14E852A5}"/>
              </a:ext>
            </a:extLst>
          </p:cNvPr>
          <p:cNvSpPr>
            <a:spLocks noGrp="1"/>
          </p:cNvSpPr>
          <p:nvPr>
            <p:ph type="sldNum" sz="quarter" idx="12"/>
          </p:nvPr>
        </p:nvSpPr>
        <p:spPr>
          <a:xfrm>
            <a:off x="11012488" y="6310312"/>
            <a:ext cx="685800"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a:p>
        </p:txBody>
      </p:sp>
    </p:spTree>
    <p:extLst>
      <p:ext uri="{BB962C8B-B14F-4D97-AF65-F5344CB8AC3E}">
        <p14:creationId xmlns:p14="http://schemas.microsoft.com/office/powerpoint/2010/main" val="76417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6CA1-B663-4E48-A56D-B2AF716D254F}"/>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84A9F947-AE34-EA4E-8ED9-B4C8D522FC6E}"/>
              </a:ext>
            </a:extLst>
          </p:cNvPr>
          <p:cNvSpPr>
            <a:spLocks noGrp="1"/>
          </p:cNvSpPr>
          <p:nvPr>
            <p:ph type="sldNum" sz="quarter" idx="12"/>
          </p:nvPr>
        </p:nvSpPr>
        <p:spPr>
          <a:xfrm>
            <a:off x="11010900" y="6310312"/>
            <a:ext cx="685800"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a:p>
        </p:txBody>
      </p:sp>
    </p:spTree>
    <p:extLst>
      <p:ext uri="{BB962C8B-B14F-4D97-AF65-F5344CB8AC3E}">
        <p14:creationId xmlns:p14="http://schemas.microsoft.com/office/powerpoint/2010/main" val="227941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3357A4B-0A28-524C-AA77-0932C7BECD24}"/>
              </a:ext>
            </a:extLst>
          </p:cNvPr>
          <p:cNvSpPr>
            <a:spLocks noGrp="1"/>
          </p:cNvSpPr>
          <p:nvPr>
            <p:ph type="sldNum" sz="quarter" idx="12"/>
          </p:nvPr>
        </p:nvSpPr>
        <p:spPr>
          <a:xfrm>
            <a:off x="10983872" y="6312043"/>
            <a:ext cx="685800"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a:p>
        </p:txBody>
      </p:sp>
    </p:spTree>
    <p:extLst>
      <p:ext uri="{BB962C8B-B14F-4D97-AF65-F5344CB8AC3E}">
        <p14:creationId xmlns:p14="http://schemas.microsoft.com/office/powerpoint/2010/main" val="226700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70D8-3DD2-A046-8E81-E1B944F6E84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8B9D135-5A0A-AB41-9287-4AE91DAF88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C781D0-0520-AC43-95AB-D32782FC42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083707E-01D6-B742-90A3-ECA62D3B5B96}"/>
              </a:ext>
            </a:extLst>
          </p:cNvPr>
          <p:cNvSpPr>
            <a:spLocks noGrp="1"/>
          </p:cNvSpPr>
          <p:nvPr>
            <p:ph type="sldNum" sz="quarter" idx="12"/>
          </p:nvPr>
        </p:nvSpPr>
        <p:spPr>
          <a:xfrm>
            <a:off x="11012488" y="6312044"/>
            <a:ext cx="685800"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a:p>
        </p:txBody>
      </p:sp>
    </p:spTree>
    <p:extLst>
      <p:ext uri="{BB962C8B-B14F-4D97-AF65-F5344CB8AC3E}">
        <p14:creationId xmlns:p14="http://schemas.microsoft.com/office/powerpoint/2010/main" val="86384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BCA0A-C2EB-CE4D-8647-17CD59649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F56B6-8573-394B-8EFB-BB2C237D6A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AA6589E-4167-0643-A962-2A757EA2C6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1AA26489-9794-7143-BA79-030C58B15378}"/>
              </a:ext>
            </a:extLst>
          </p:cNvPr>
          <p:cNvSpPr>
            <a:spLocks noGrp="1"/>
          </p:cNvSpPr>
          <p:nvPr>
            <p:ph type="sldNum" sz="quarter" idx="12"/>
          </p:nvPr>
        </p:nvSpPr>
        <p:spPr>
          <a:xfrm>
            <a:off x="11012488" y="6312044"/>
            <a:ext cx="685800" cy="365125"/>
          </a:xfrm>
          <a:prstGeom prst="rect">
            <a:avLst/>
          </a:prstGeom>
        </p:spPr>
        <p:txBody>
          <a:bodyPr/>
          <a:lstStyle>
            <a:lvl1pPr algn="r">
              <a:defRPr>
                <a:solidFill>
                  <a:schemeClr val="bg1"/>
                </a:solidFill>
              </a:defRPr>
            </a:lvl1pPr>
          </a:lstStyle>
          <a:p>
            <a:fld id="{E96F7B27-699C-F048-A4E3-8E879A8DCBDA}" type="slidenum">
              <a:rPr lang="en-US" smtClean="0"/>
              <a:pPr/>
              <a:t>‹#›</a:t>
            </a:fld>
            <a:endParaRPr lang="en-US"/>
          </a:p>
        </p:txBody>
      </p:sp>
    </p:spTree>
    <p:extLst>
      <p:ext uri="{BB962C8B-B14F-4D97-AF65-F5344CB8AC3E}">
        <p14:creationId xmlns:p14="http://schemas.microsoft.com/office/powerpoint/2010/main" val="15557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0E1B3A-80CC-0812-F75E-29A147DA94C8}"/>
              </a:ext>
            </a:extLst>
          </p:cNvPr>
          <p:cNvSpPr txBox="1"/>
          <p:nvPr userDrawn="1"/>
        </p:nvSpPr>
        <p:spPr>
          <a:xfrm>
            <a:off x="9826906" y="5937813"/>
            <a:ext cx="2129742" cy="706055"/>
          </a:xfrm>
          <a:prstGeom prst="rect">
            <a:avLst/>
          </a:prstGeom>
          <a:solidFill>
            <a:srgbClr val="020129"/>
          </a:solidFill>
        </p:spPr>
        <p:txBody>
          <a:bodyPr wrap="square" rtlCol="0">
            <a:spAutoFit/>
          </a:bodyPr>
          <a:lstStyle/>
          <a:p>
            <a:endParaRPr lang="en-US" dirty="0"/>
          </a:p>
        </p:txBody>
      </p:sp>
      <p:sp>
        <p:nvSpPr>
          <p:cNvPr id="2" name="Title Placeholder 1">
            <a:extLst>
              <a:ext uri="{FF2B5EF4-FFF2-40B4-BE49-F238E27FC236}">
                <a16:creationId xmlns:a16="http://schemas.microsoft.com/office/drawing/2014/main" id="{A295444F-C091-224F-AB24-6A5DDB5D9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724A742C-2C49-D240-B5A4-7846A1B47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B08EDE08-F922-AC5F-9029-217EFC10C15E}"/>
              </a:ext>
            </a:extLst>
          </p:cNvPr>
          <p:cNvSpPr txBox="1"/>
          <p:nvPr userDrawn="1"/>
        </p:nvSpPr>
        <p:spPr>
          <a:xfrm>
            <a:off x="4940166" y="6536146"/>
            <a:ext cx="2311667" cy="215444"/>
          </a:xfrm>
          <a:prstGeom prst="rect">
            <a:avLst/>
          </a:prstGeom>
          <a:noFill/>
        </p:spPr>
        <p:txBody>
          <a:bodyPr wrap="square" rtlCol="0">
            <a:spAutoFit/>
          </a:bodyPr>
          <a:lstStyle/>
          <a:p>
            <a:r>
              <a:rPr lang="en-US" sz="800" dirty="0">
                <a:solidFill>
                  <a:schemeClr val="bg1"/>
                </a:solidFill>
              </a:rPr>
              <a:t>© 2023 FAIR Institute, All Rights Reserved</a:t>
            </a:r>
          </a:p>
        </p:txBody>
      </p:sp>
    </p:spTree>
    <p:extLst>
      <p:ext uri="{BB962C8B-B14F-4D97-AF65-F5344CB8AC3E}">
        <p14:creationId xmlns:p14="http://schemas.microsoft.com/office/powerpoint/2010/main" val="3981986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3600" b="1" kern="1200" spc="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F2B2-C27C-EA4E-B839-2112712A7B3C}"/>
              </a:ext>
            </a:extLst>
          </p:cNvPr>
          <p:cNvSpPr>
            <a:spLocks noGrp="1"/>
          </p:cNvSpPr>
          <p:nvPr>
            <p:ph type="ctrTitle"/>
          </p:nvPr>
        </p:nvSpPr>
        <p:spPr>
          <a:xfrm>
            <a:off x="1524000" y="1814994"/>
            <a:ext cx="9144000" cy="2387600"/>
          </a:xfrm>
        </p:spPr>
        <p:txBody>
          <a:bodyPr>
            <a:normAutofit/>
          </a:bodyPr>
          <a:lstStyle/>
          <a:p>
            <a:r>
              <a:rPr lang="en-US" sz="4400" dirty="0"/>
              <a:t>How Risk Economics </a:t>
            </a:r>
            <a:br>
              <a:rPr lang="en-US" sz="4400" dirty="0"/>
            </a:br>
            <a:r>
              <a:rPr lang="en-US" sz="4400" dirty="0"/>
              <a:t>Can Help Us Win the Battle </a:t>
            </a:r>
            <a:br>
              <a:rPr lang="en-US" sz="4400" dirty="0"/>
            </a:br>
            <a:r>
              <a:rPr lang="en-US" sz="4400" dirty="0"/>
              <a:t>to Secure Cyberspace</a:t>
            </a:r>
            <a:endParaRPr lang="en-US" sz="4400" dirty="0">
              <a:solidFill>
                <a:srgbClr val="FFC000"/>
              </a:solidFill>
            </a:endParaRPr>
          </a:p>
        </p:txBody>
      </p:sp>
      <p:sp>
        <p:nvSpPr>
          <p:cNvPr id="3" name="Subtitle 2">
            <a:extLst>
              <a:ext uri="{FF2B5EF4-FFF2-40B4-BE49-F238E27FC236}">
                <a16:creationId xmlns:a16="http://schemas.microsoft.com/office/drawing/2014/main" id="{F30120F5-3C3B-E443-86A2-F926B96EF10A}"/>
              </a:ext>
            </a:extLst>
          </p:cNvPr>
          <p:cNvSpPr>
            <a:spLocks noGrp="1"/>
          </p:cNvSpPr>
          <p:nvPr>
            <p:ph type="subTitle" idx="1"/>
          </p:nvPr>
        </p:nvSpPr>
        <p:spPr>
          <a:xfrm>
            <a:off x="1524000" y="4665779"/>
            <a:ext cx="9144000" cy="1410771"/>
          </a:xfrm>
        </p:spPr>
        <p:txBody>
          <a:bodyPr>
            <a:normAutofit/>
          </a:bodyPr>
          <a:lstStyle/>
          <a:p>
            <a:r>
              <a:rPr lang="en-US" dirty="0"/>
              <a:t>Nicola (Nick) </a:t>
            </a:r>
            <a:r>
              <a:rPr lang="en-US" dirty="0" err="1"/>
              <a:t>Sanna</a:t>
            </a:r>
            <a:endParaRPr lang="en-US" dirty="0"/>
          </a:p>
          <a:p>
            <a:r>
              <a:rPr lang="en-US" sz="1800" dirty="0"/>
              <a:t>President FAIR Institute</a:t>
            </a:r>
            <a:br>
              <a:rPr lang="en-US" sz="1800" dirty="0"/>
            </a:br>
            <a:r>
              <a:rPr lang="en-US" sz="1800" dirty="0"/>
              <a:t>CEO RiskLens</a:t>
            </a:r>
            <a:br>
              <a:rPr lang="en-US" sz="1800" dirty="0"/>
            </a:br>
            <a:r>
              <a:rPr lang="en-US" sz="1800" dirty="0"/>
              <a:t>ISA Board Member</a:t>
            </a:r>
            <a:endParaRPr lang="en-US" dirty="0"/>
          </a:p>
          <a:p>
            <a:endParaRPr lang="en-US" dirty="0"/>
          </a:p>
        </p:txBody>
      </p:sp>
      <p:grpSp>
        <p:nvGrpSpPr>
          <p:cNvPr id="4" name="Group 3">
            <a:extLst>
              <a:ext uri="{FF2B5EF4-FFF2-40B4-BE49-F238E27FC236}">
                <a16:creationId xmlns:a16="http://schemas.microsoft.com/office/drawing/2014/main" id="{FF99D60C-BEBA-5864-DD24-75CAE75F5359}"/>
              </a:ext>
            </a:extLst>
          </p:cNvPr>
          <p:cNvGrpSpPr/>
          <p:nvPr/>
        </p:nvGrpSpPr>
        <p:grpSpPr>
          <a:xfrm>
            <a:off x="677156" y="700616"/>
            <a:ext cx="2146725" cy="836547"/>
            <a:chOff x="1849437" y="2605088"/>
            <a:chExt cx="8272463" cy="3022600"/>
          </a:xfrm>
        </p:grpSpPr>
        <p:sp>
          <p:nvSpPr>
            <p:cNvPr id="5" name="Freeform 6">
              <a:extLst>
                <a:ext uri="{FF2B5EF4-FFF2-40B4-BE49-F238E27FC236}">
                  <a16:creationId xmlns:a16="http://schemas.microsoft.com/office/drawing/2014/main" id="{871ED175-3377-BF49-0C85-F0661DAEDEF2}"/>
                </a:ext>
              </a:extLst>
            </p:cNvPr>
            <p:cNvSpPr>
              <a:spLocks noEditPoints="1"/>
            </p:cNvSpPr>
            <p:nvPr/>
          </p:nvSpPr>
          <p:spPr bwMode="auto">
            <a:xfrm>
              <a:off x="3914775" y="4743450"/>
              <a:ext cx="6207125" cy="884238"/>
            </a:xfrm>
            <a:custGeom>
              <a:avLst/>
              <a:gdLst>
                <a:gd name="T0" fmla="*/ 5141 w 7820"/>
                <a:gd name="T1" fmla="*/ 742 h 1114"/>
                <a:gd name="T2" fmla="*/ 5268 w 7820"/>
                <a:gd name="T3" fmla="*/ 902 h 1114"/>
                <a:gd name="T4" fmla="*/ 5489 w 7820"/>
                <a:gd name="T5" fmla="*/ 916 h 1114"/>
                <a:gd name="T6" fmla="*/ 5632 w 7820"/>
                <a:gd name="T7" fmla="*/ 781 h 1114"/>
                <a:gd name="T8" fmla="*/ 5852 w 7820"/>
                <a:gd name="T9" fmla="*/ 37 h 1114"/>
                <a:gd name="T10" fmla="*/ 5803 w 7820"/>
                <a:gd name="T11" fmla="*/ 882 h 1114"/>
                <a:gd name="T12" fmla="*/ 5618 w 7820"/>
                <a:gd name="T13" fmla="*/ 1064 h 1114"/>
                <a:gd name="T14" fmla="*/ 5344 w 7820"/>
                <a:gd name="T15" fmla="*/ 1106 h 1114"/>
                <a:gd name="T16" fmla="*/ 5109 w 7820"/>
                <a:gd name="T17" fmla="*/ 1024 h 1114"/>
                <a:gd name="T18" fmla="*/ 4959 w 7820"/>
                <a:gd name="T19" fmla="*/ 820 h 1114"/>
                <a:gd name="T20" fmla="*/ 7035 w 7820"/>
                <a:gd name="T21" fmla="*/ 36 h 1114"/>
                <a:gd name="T22" fmla="*/ 7799 w 7820"/>
                <a:gd name="T23" fmla="*/ 470 h 1114"/>
                <a:gd name="T24" fmla="*/ 7820 w 7820"/>
                <a:gd name="T25" fmla="*/ 1087 h 1114"/>
                <a:gd name="T26" fmla="*/ 6371 w 7820"/>
                <a:gd name="T27" fmla="*/ 36 h 1114"/>
                <a:gd name="T28" fmla="*/ 6554 w 7820"/>
                <a:gd name="T29" fmla="*/ 216 h 1114"/>
                <a:gd name="T30" fmla="*/ 6023 w 7820"/>
                <a:gd name="T31" fmla="*/ 36 h 1114"/>
                <a:gd name="T32" fmla="*/ 4570 w 7820"/>
                <a:gd name="T33" fmla="*/ 36 h 1114"/>
                <a:gd name="T34" fmla="*/ 4216 w 7820"/>
                <a:gd name="T35" fmla="*/ 1087 h 1114"/>
                <a:gd name="T36" fmla="*/ 3696 w 7820"/>
                <a:gd name="T37" fmla="*/ 36 h 1114"/>
                <a:gd name="T38" fmla="*/ 2660 w 7820"/>
                <a:gd name="T39" fmla="*/ 36 h 1114"/>
                <a:gd name="T40" fmla="*/ 3347 w 7820"/>
                <a:gd name="T41" fmla="*/ 216 h 1114"/>
                <a:gd name="T42" fmla="*/ 2483 w 7820"/>
                <a:gd name="T43" fmla="*/ 216 h 1114"/>
                <a:gd name="T44" fmla="*/ 0 w 7820"/>
                <a:gd name="T45" fmla="*/ 1087 h 1114"/>
                <a:gd name="T46" fmla="*/ 1160 w 7820"/>
                <a:gd name="T47" fmla="*/ 1087 h 1114"/>
                <a:gd name="T48" fmla="*/ 411 w 7820"/>
                <a:gd name="T49" fmla="*/ 36 h 1114"/>
                <a:gd name="T50" fmla="*/ 1962 w 7820"/>
                <a:gd name="T51" fmla="*/ 2 h 1114"/>
                <a:gd name="T52" fmla="*/ 2192 w 7820"/>
                <a:gd name="T53" fmla="*/ 65 h 1114"/>
                <a:gd name="T54" fmla="*/ 2168 w 7820"/>
                <a:gd name="T55" fmla="*/ 290 h 1114"/>
                <a:gd name="T56" fmla="*/ 1973 w 7820"/>
                <a:gd name="T57" fmla="*/ 177 h 1114"/>
                <a:gd name="T58" fmla="*/ 1767 w 7820"/>
                <a:gd name="T59" fmla="*/ 205 h 1114"/>
                <a:gd name="T60" fmla="*/ 1701 w 7820"/>
                <a:gd name="T61" fmla="*/ 313 h 1114"/>
                <a:gd name="T62" fmla="*/ 1770 w 7820"/>
                <a:gd name="T63" fmla="*/ 408 h 1114"/>
                <a:gd name="T64" fmla="*/ 1934 w 7820"/>
                <a:gd name="T65" fmla="*/ 445 h 1114"/>
                <a:gd name="T66" fmla="*/ 2155 w 7820"/>
                <a:gd name="T67" fmla="*/ 491 h 1114"/>
                <a:gd name="T68" fmla="*/ 2313 w 7820"/>
                <a:gd name="T69" fmla="*/ 607 h 1114"/>
                <a:gd name="T70" fmla="*/ 2354 w 7820"/>
                <a:gd name="T71" fmla="*/ 831 h 1114"/>
                <a:gd name="T72" fmla="*/ 2243 w 7820"/>
                <a:gd name="T73" fmla="*/ 1021 h 1114"/>
                <a:gd name="T74" fmla="*/ 2021 w 7820"/>
                <a:gd name="T75" fmla="*/ 1106 h 1114"/>
                <a:gd name="T76" fmla="*/ 1738 w 7820"/>
                <a:gd name="T77" fmla="*/ 1093 h 1114"/>
                <a:gd name="T78" fmla="*/ 1516 w 7820"/>
                <a:gd name="T79" fmla="*/ 956 h 1114"/>
                <a:gd name="T80" fmla="*/ 1666 w 7820"/>
                <a:gd name="T81" fmla="*/ 837 h 1114"/>
                <a:gd name="T82" fmla="*/ 1836 w 7820"/>
                <a:gd name="T83" fmla="*/ 929 h 1114"/>
                <a:gd name="T84" fmla="*/ 2026 w 7820"/>
                <a:gd name="T85" fmla="*/ 924 h 1114"/>
                <a:gd name="T86" fmla="*/ 2148 w 7820"/>
                <a:gd name="T87" fmla="*/ 839 h 1114"/>
                <a:gd name="T88" fmla="*/ 2129 w 7820"/>
                <a:gd name="T89" fmla="*/ 697 h 1114"/>
                <a:gd name="T90" fmla="*/ 1963 w 7820"/>
                <a:gd name="T91" fmla="*/ 630 h 1114"/>
                <a:gd name="T92" fmla="*/ 1743 w 7820"/>
                <a:gd name="T93" fmla="*/ 591 h 1114"/>
                <a:gd name="T94" fmla="*/ 1572 w 7820"/>
                <a:gd name="T95" fmla="*/ 496 h 1114"/>
                <a:gd name="T96" fmla="*/ 1505 w 7820"/>
                <a:gd name="T97" fmla="*/ 306 h 1114"/>
                <a:gd name="T98" fmla="*/ 1587 w 7820"/>
                <a:gd name="T99" fmla="*/ 111 h 1114"/>
                <a:gd name="T100" fmla="*/ 1778 w 7820"/>
                <a:gd name="T101" fmla="*/ 15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20" h="1114">
                  <a:moveTo>
                    <a:pt x="4932" y="37"/>
                  </a:moveTo>
                  <a:lnTo>
                    <a:pt x="5128" y="37"/>
                  </a:lnTo>
                  <a:lnTo>
                    <a:pt x="5128" y="639"/>
                  </a:lnTo>
                  <a:lnTo>
                    <a:pt x="5132" y="692"/>
                  </a:lnTo>
                  <a:lnTo>
                    <a:pt x="5141" y="742"/>
                  </a:lnTo>
                  <a:lnTo>
                    <a:pt x="5156" y="786"/>
                  </a:lnTo>
                  <a:lnTo>
                    <a:pt x="5177" y="823"/>
                  </a:lnTo>
                  <a:lnTo>
                    <a:pt x="5202" y="855"/>
                  </a:lnTo>
                  <a:lnTo>
                    <a:pt x="5233" y="881"/>
                  </a:lnTo>
                  <a:lnTo>
                    <a:pt x="5268" y="902"/>
                  </a:lnTo>
                  <a:lnTo>
                    <a:pt x="5309" y="916"/>
                  </a:lnTo>
                  <a:lnTo>
                    <a:pt x="5352" y="926"/>
                  </a:lnTo>
                  <a:lnTo>
                    <a:pt x="5399" y="929"/>
                  </a:lnTo>
                  <a:lnTo>
                    <a:pt x="5447" y="926"/>
                  </a:lnTo>
                  <a:lnTo>
                    <a:pt x="5489" y="916"/>
                  </a:lnTo>
                  <a:lnTo>
                    <a:pt x="5527" y="900"/>
                  </a:lnTo>
                  <a:lnTo>
                    <a:pt x="5560" y="879"/>
                  </a:lnTo>
                  <a:lnTo>
                    <a:pt x="5589" y="852"/>
                  </a:lnTo>
                  <a:lnTo>
                    <a:pt x="5613" y="820"/>
                  </a:lnTo>
                  <a:lnTo>
                    <a:pt x="5632" y="781"/>
                  </a:lnTo>
                  <a:lnTo>
                    <a:pt x="5645" y="739"/>
                  </a:lnTo>
                  <a:lnTo>
                    <a:pt x="5653" y="691"/>
                  </a:lnTo>
                  <a:lnTo>
                    <a:pt x="5656" y="639"/>
                  </a:lnTo>
                  <a:lnTo>
                    <a:pt x="5656" y="37"/>
                  </a:lnTo>
                  <a:lnTo>
                    <a:pt x="5852" y="37"/>
                  </a:lnTo>
                  <a:lnTo>
                    <a:pt x="5852" y="639"/>
                  </a:lnTo>
                  <a:lnTo>
                    <a:pt x="5849" y="708"/>
                  </a:lnTo>
                  <a:lnTo>
                    <a:pt x="5840" y="771"/>
                  </a:lnTo>
                  <a:lnTo>
                    <a:pt x="5824" y="829"/>
                  </a:lnTo>
                  <a:lnTo>
                    <a:pt x="5803" y="882"/>
                  </a:lnTo>
                  <a:lnTo>
                    <a:pt x="5775" y="931"/>
                  </a:lnTo>
                  <a:lnTo>
                    <a:pt x="5741" y="971"/>
                  </a:lnTo>
                  <a:lnTo>
                    <a:pt x="5704" y="1008"/>
                  </a:lnTo>
                  <a:lnTo>
                    <a:pt x="5663" y="1038"/>
                  </a:lnTo>
                  <a:lnTo>
                    <a:pt x="5618" y="1064"/>
                  </a:lnTo>
                  <a:lnTo>
                    <a:pt x="5568" y="1083"/>
                  </a:lnTo>
                  <a:lnTo>
                    <a:pt x="5515" y="1098"/>
                  </a:lnTo>
                  <a:lnTo>
                    <a:pt x="5458" y="1106"/>
                  </a:lnTo>
                  <a:lnTo>
                    <a:pt x="5399" y="1109"/>
                  </a:lnTo>
                  <a:lnTo>
                    <a:pt x="5344" y="1106"/>
                  </a:lnTo>
                  <a:lnTo>
                    <a:pt x="5293" y="1100"/>
                  </a:lnTo>
                  <a:lnTo>
                    <a:pt x="5243" y="1088"/>
                  </a:lnTo>
                  <a:lnTo>
                    <a:pt x="5196" y="1071"/>
                  </a:lnTo>
                  <a:lnTo>
                    <a:pt x="5151" y="1050"/>
                  </a:lnTo>
                  <a:lnTo>
                    <a:pt x="5109" y="1024"/>
                  </a:lnTo>
                  <a:lnTo>
                    <a:pt x="5070" y="993"/>
                  </a:lnTo>
                  <a:lnTo>
                    <a:pt x="5035" y="956"/>
                  </a:lnTo>
                  <a:lnTo>
                    <a:pt x="5006" y="916"/>
                  </a:lnTo>
                  <a:lnTo>
                    <a:pt x="4980" y="871"/>
                  </a:lnTo>
                  <a:lnTo>
                    <a:pt x="4959" y="820"/>
                  </a:lnTo>
                  <a:lnTo>
                    <a:pt x="4943" y="765"/>
                  </a:lnTo>
                  <a:lnTo>
                    <a:pt x="4935" y="705"/>
                  </a:lnTo>
                  <a:lnTo>
                    <a:pt x="4932" y="639"/>
                  </a:lnTo>
                  <a:lnTo>
                    <a:pt x="4932" y="37"/>
                  </a:lnTo>
                  <a:close/>
                  <a:moveTo>
                    <a:pt x="7035" y="36"/>
                  </a:moveTo>
                  <a:lnTo>
                    <a:pt x="7820" y="36"/>
                  </a:lnTo>
                  <a:lnTo>
                    <a:pt x="7820" y="227"/>
                  </a:lnTo>
                  <a:lnTo>
                    <a:pt x="7231" y="227"/>
                  </a:lnTo>
                  <a:lnTo>
                    <a:pt x="7231" y="470"/>
                  </a:lnTo>
                  <a:lnTo>
                    <a:pt x="7799" y="470"/>
                  </a:lnTo>
                  <a:lnTo>
                    <a:pt x="7799" y="654"/>
                  </a:lnTo>
                  <a:lnTo>
                    <a:pt x="7231" y="654"/>
                  </a:lnTo>
                  <a:lnTo>
                    <a:pt x="7231" y="892"/>
                  </a:lnTo>
                  <a:lnTo>
                    <a:pt x="7820" y="892"/>
                  </a:lnTo>
                  <a:lnTo>
                    <a:pt x="7820" y="1087"/>
                  </a:lnTo>
                  <a:lnTo>
                    <a:pt x="7035" y="1087"/>
                  </a:lnTo>
                  <a:lnTo>
                    <a:pt x="7035" y="36"/>
                  </a:lnTo>
                  <a:close/>
                  <a:moveTo>
                    <a:pt x="6023" y="36"/>
                  </a:moveTo>
                  <a:lnTo>
                    <a:pt x="6200" y="36"/>
                  </a:lnTo>
                  <a:lnTo>
                    <a:pt x="6371" y="36"/>
                  </a:lnTo>
                  <a:lnTo>
                    <a:pt x="6538" y="36"/>
                  </a:lnTo>
                  <a:lnTo>
                    <a:pt x="6709" y="36"/>
                  </a:lnTo>
                  <a:lnTo>
                    <a:pt x="6887" y="36"/>
                  </a:lnTo>
                  <a:lnTo>
                    <a:pt x="6887" y="216"/>
                  </a:lnTo>
                  <a:lnTo>
                    <a:pt x="6554" y="216"/>
                  </a:lnTo>
                  <a:lnTo>
                    <a:pt x="6554" y="1087"/>
                  </a:lnTo>
                  <a:lnTo>
                    <a:pt x="6356" y="1087"/>
                  </a:lnTo>
                  <a:lnTo>
                    <a:pt x="6356" y="216"/>
                  </a:lnTo>
                  <a:lnTo>
                    <a:pt x="6023" y="216"/>
                  </a:lnTo>
                  <a:lnTo>
                    <a:pt x="6023" y="36"/>
                  </a:lnTo>
                  <a:close/>
                  <a:moveTo>
                    <a:pt x="3883" y="36"/>
                  </a:moveTo>
                  <a:lnTo>
                    <a:pt x="4060" y="36"/>
                  </a:lnTo>
                  <a:lnTo>
                    <a:pt x="4231" y="36"/>
                  </a:lnTo>
                  <a:lnTo>
                    <a:pt x="4399" y="36"/>
                  </a:lnTo>
                  <a:lnTo>
                    <a:pt x="4570" y="36"/>
                  </a:lnTo>
                  <a:lnTo>
                    <a:pt x="4747" y="36"/>
                  </a:lnTo>
                  <a:lnTo>
                    <a:pt x="4747" y="216"/>
                  </a:lnTo>
                  <a:lnTo>
                    <a:pt x="4414" y="216"/>
                  </a:lnTo>
                  <a:lnTo>
                    <a:pt x="4414" y="1087"/>
                  </a:lnTo>
                  <a:lnTo>
                    <a:pt x="4216" y="1087"/>
                  </a:lnTo>
                  <a:lnTo>
                    <a:pt x="4216" y="216"/>
                  </a:lnTo>
                  <a:lnTo>
                    <a:pt x="3883" y="216"/>
                  </a:lnTo>
                  <a:lnTo>
                    <a:pt x="3883" y="36"/>
                  </a:lnTo>
                  <a:close/>
                  <a:moveTo>
                    <a:pt x="3500" y="36"/>
                  </a:moveTo>
                  <a:lnTo>
                    <a:pt x="3696" y="36"/>
                  </a:lnTo>
                  <a:lnTo>
                    <a:pt x="3696" y="1087"/>
                  </a:lnTo>
                  <a:lnTo>
                    <a:pt x="3500" y="1087"/>
                  </a:lnTo>
                  <a:lnTo>
                    <a:pt x="3500" y="36"/>
                  </a:lnTo>
                  <a:close/>
                  <a:moveTo>
                    <a:pt x="2483" y="36"/>
                  </a:moveTo>
                  <a:lnTo>
                    <a:pt x="2660" y="36"/>
                  </a:lnTo>
                  <a:lnTo>
                    <a:pt x="2831" y="36"/>
                  </a:lnTo>
                  <a:lnTo>
                    <a:pt x="2998" y="36"/>
                  </a:lnTo>
                  <a:lnTo>
                    <a:pt x="3169" y="36"/>
                  </a:lnTo>
                  <a:lnTo>
                    <a:pt x="3347" y="36"/>
                  </a:lnTo>
                  <a:lnTo>
                    <a:pt x="3347" y="216"/>
                  </a:lnTo>
                  <a:lnTo>
                    <a:pt x="3014" y="216"/>
                  </a:lnTo>
                  <a:lnTo>
                    <a:pt x="3014" y="1087"/>
                  </a:lnTo>
                  <a:lnTo>
                    <a:pt x="2816" y="1087"/>
                  </a:lnTo>
                  <a:lnTo>
                    <a:pt x="2816" y="216"/>
                  </a:lnTo>
                  <a:lnTo>
                    <a:pt x="2483" y="216"/>
                  </a:lnTo>
                  <a:lnTo>
                    <a:pt x="2483" y="36"/>
                  </a:lnTo>
                  <a:close/>
                  <a:moveTo>
                    <a:pt x="0" y="36"/>
                  </a:moveTo>
                  <a:lnTo>
                    <a:pt x="197" y="36"/>
                  </a:lnTo>
                  <a:lnTo>
                    <a:pt x="197" y="1087"/>
                  </a:lnTo>
                  <a:lnTo>
                    <a:pt x="0" y="1087"/>
                  </a:lnTo>
                  <a:lnTo>
                    <a:pt x="0" y="36"/>
                  </a:lnTo>
                  <a:close/>
                  <a:moveTo>
                    <a:pt x="1086" y="34"/>
                  </a:moveTo>
                  <a:lnTo>
                    <a:pt x="1284" y="34"/>
                  </a:lnTo>
                  <a:lnTo>
                    <a:pt x="1284" y="1087"/>
                  </a:lnTo>
                  <a:lnTo>
                    <a:pt x="1160" y="1087"/>
                  </a:lnTo>
                  <a:lnTo>
                    <a:pt x="1160" y="1088"/>
                  </a:lnTo>
                  <a:lnTo>
                    <a:pt x="609" y="379"/>
                  </a:lnTo>
                  <a:lnTo>
                    <a:pt x="609" y="1087"/>
                  </a:lnTo>
                  <a:lnTo>
                    <a:pt x="411" y="1087"/>
                  </a:lnTo>
                  <a:lnTo>
                    <a:pt x="411" y="36"/>
                  </a:lnTo>
                  <a:lnTo>
                    <a:pt x="571" y="36"/>
                  </a:lnTo>
                  <a:lnTo>
                    <a:pt x="1086" y="688"/>
                  </a:lnTo>
                  <a:lnTo>
                    <a:pt x="1086" y="34"/>
                  </a:lnTo>
                  <a:close/>
                  <a:moveTo>
                    <a:pt x="1912" y="0"/>
                  </a:moveTo>
                  <a:lnTo>
                    <a:pt x="1962" y="2"/>
                  </a:lnTo>
                  <a:lnTo>
                    <a:pt x="2010" y="7"/>
                  </a:lnTo>
                  <a:lnTo>
                    <a:pt x="2058" y="15"/>
                  </a:lnTo>
                  <a:lnTo>
                    <a:pt x="2105" y="26"/>
                  </a:lnTo>
                  <a:lnTo>
                    <a:pt x="2150" y="44"/>
                  </a:lnTo>
                  <a:lnTo>
                    <a:pt x="2192" y="65"/>
                  </a:lnTo>
                  <a:lnTo>
                    <a:pt x="2230" y="92"/>
                  </a:lnTo>
                  <a:lnTo>
                    <a:pt x="2267" y="124"/>
                  </a:lnTo>
                  <a:lnTo>
                    <a:pt x="2298" y="163"/>
                  </a:lnTo>
                  <a:lnTo>
                    <a:pt x="2324" y="208"/>
                  </a:lnTo>
                  <a:lnTo>
                    <a:pt x="2168" y="290"/>
                  </a:lnTo>
                  <a:lnTo>
                    <a:pt x="2144" y="259"/>
                  </a:lnTo>
                  <a:lnTo>
                    <a:pt x="2111" y="232"/>
                  </a:lnTo>
                  <a:lnTo>
                    <a:pt x="2071" y="208"/>
                  </a:lnTo>
                  <a:lnTo>
                    <a:pt x="2024" y="190"/>
                  </a:lnTo>
                  <a:lnTo>
                    <a:pt x="1973" y="177"/>
                  </a:lnTo>
                  <a:lnTo>
                    <a:pt x="1918" y="173"/>
                  </a:lnTo>
                  <a:lnTo>
                    <a:pt x="1872" y="174"/>
                  </a:lnTo>
                  <a:lnTo>
                    <a:pt x="1831" y="181"/>
                  </a:lnTo>
                  <a:lnTo>
                    <a:pt x="1796" y="192"/>
                  </a:lnTo>
                  <a:lnTo>
                    <a:pt x="1767" y="205"/>
                  </a:lnTo>
                  <a:lnTo>
                    <a:pt x="1743" y="222"/>
                  </a:lnTo>
                  <a:lnTo>
                    <a:pt x="1724" y="242"/>
                  </a:lnTo>
                  <a:lnTo>
                    <a:pt x="1711" y="263"/>
                  </a:lnTo>
                  <a:lnTo>
                    <a:pt x="1703" y="287"/>
                  </a:lnTo>
                  <a:lnTo>
                    <a:pt x="1701" y="313"/>
                  </a:lnTo>
                  <a:lnTo>
                    <a:pt x="1704" y="338"/>
                  </a:lnTo>
                  <a:lnTo>
                    <a:pt x="1712" y="359"/>
                  </a:lnTo>
                  <a:lnTo>
                    <a:pt x="1727" y="379"/>
                  </a:lnTo>
                  <a:lnTo>
                    <a:pt x="1746" y="393"/>
                  </a:lnTo>
                  <a:lnTo>
                    <a:pt x="1770" y="408"/>
                  </a:lnTo>
                  <a:lnTo>
                    <a:pt x="1798" y="417"/>
                  </a:lnTo>
                  <a:lnTo>
                    <a:pt x="1828" y="427"/>
                  </a:lnTo>
                  <a:lnTo>
                    <a:pt x="1862" y="433"/>
                  </a:lnTo>
                  <a:lnTo>
                    <a:pt x="1897" y="440"/>
                  </a:lnTo>
                  <a:lnTo>
                    <a:pt x="1934" y="445"/>
                  </a:lnTo>
                  <a:lnTo>
                    <a:pt x="1981" y="451"/>
                  </a:lnTo>
                  <a:lnTo>
                    <a:pt x="2026" y="457"/>
                  </a:lnTo>
                  <a:lnTo>
                    <a:pt x="2071" y="467"/>
                  </a:lnTo>
                  <a:lnTo>
                    <a:pt x="2115" y="478"/>
                  </a:lnTo>
                  <a:lnTo>
                    <a:pt x="2155" y="491"/>
                  </a:lnTo>
                  <a:lnTo>
                    <a:pt x="2193" y="509"/>
                  </a:lnTo>
                  <a:lnTo>
                    <a:pt x="2229" y="528"/>
                  </a:lnTo>
                  <a:lnTo>
                    <a:pt x="2259" y="551"/>
                  </a:lnTo>
                  <a:lnTo>
                    <a:pt x="2288" y="577"/>
                  </a:lnTo>
                  <a:lnTo>
                    <a:pt x="2313" y="607"/>
                  </a:lnTo>
                  <a:lnTo>
                    <a:pt x="2332" y="642"/>
                  </a:lnTo>
                  <a:lnTo>
                    <a:pt x="2346" y="683"/>
                  </a:lnTo>
                  <a:lnTo>
                    <a:pt x="2354" y="728"/>
                  </a:lnTo>
                  <a:lnTo>
                    <a:pt x="2358" y="779"/>
                  </a:lnTo>
                  <a:lnTo>
                    <a:pt x="2354" y="831"/>
                  </a:lnTo>
                  <a:lnTo>
                    <a:pt x="2343" y="877"/>
                  </a:lnTo>
                  <a:lnTo>
                    <a:pt x="2327" y="919"/>
                  </a:lnTo>
                  <a:lnTo>
                    <a:pt x="2304" y="958"/>
                  </a:lnTo>
                  <a:lnTo>
                    <a:pt x="2276" y="992"/>
                  </a:lnTo>
                  <a:lnTo>
                    <a:pt x="2243" y="1021"/>
                  </a:lnTo>
                  <a:lnTo>
                    <a:pt x="2206" y="1046"/>
                  </a:lnTo>
                  <a:lnTo>
                    <a:pt x="2164" y="1067"/>
                  </a:lnTo>
                  <a:lnTo>
                    <a:pt x="2119" y="1083"/>
                  </a:lnTo>
                  <a:lnTo>
                    <a:pt x="2071" y="1096"/>
                  </a:lnTo>
                  <a:lnTo>
                    <a:pt x="2021" y="1106"/>
                  </a:lnTo>
                  <a:lnTo>
                    <a:pt x="1970" y="1111"/>
                  </a:lnTo>
                  <a:lnTo>
                    <a:pt x="1917" y="1114"/>
                  </a:lnTo>
                  <a:lnTo>
                    <a:pt x="1854" y="1111"/>
                  </a:lnTo>
                  <a:lnTo>
                    <a:pt x="1794" y="1104"/>
                  </a:lnTo>
                  <a:lnTo>
                    <a:pt x="1738" y="1093"/>
                  </a:lnTo>
                  <a:lnTo>
                    <a:pt x="1685" y="1077"/>
                  </a:lnTo>
                  <a:lnTo>
                    <a:pt x="1637" y="1056"/>
                  </a:lnTo>
                  <a:lnTo>
                    <a:pt x="1592" y="1029"/>
                  </a:lnTo>
                  <a:lnTo>
                    <a:pt x="1551" y="995"/>
                  </a:lnTo>
                  <a:lnTo>
                    <a:pt x="1516" y="956"/>
                  </a:lnTo>
                  <a:lnTo>
                    <a:pt x="1485" y="910"/>
                  </a:lnTo>
                  <a:lnTo>
                    <a:pt x="1460" y="855"/>
                  </a:lnTo>
                  <a:lnTo>
                    <a:pt x="1624" y="770"/>
                  </a:lnTo>
                  <a:lnTo>
                    <a:pt x="1642" y="805"/>
                  </a:lnTo>
                  <a:lnTo>
                    <a:pt x="1666" y="837"/>
                  </a:lnTo>
                  <a:lnTo>
                    <a:pt x="1693" y="865"/>
                  </a:lnTo>
                  <a:lnTo>
                    <a:pt x="1724" y="887"/>
                  </a:lnTo>
                  <a:lnTo>
                    <a:pt x="1759" y="905"/>
                  </a:lnTo>
                  <a:lnTo>
                    <a:pt x="1796" y="919"/>
                  </a:lnTo>
                  <a:lnTo>
                    <a:pt x="1836" y="929"/>
                  </a:lnTo>
                  <a:lnTo>
                    <a:pt x="1878" y="934"/>
                  </a:lnTo>
                  <a:lnTo>
                    <a:pt x="1920" y="935"/>
                  </a:lnTo>
                  <a:lnTo>
                    <a:pt x="1957" y="935"/>
                  </a:lnTo>
                  <a:lnTo>
                    <a:pt x="1992" y="931"/>
                  </a:lnTo>
                  <a:lnTo>
                    <a:pt x="2026" y="924"/>
                  </a:lnTo>
                  <a:lnTo>
                    <a:pt x="2058" y="913"/>
                  </a:lnTo>
                  <a:lnTo>
                    <a:pt x="2087" y="900"/>
                  </a:lnTo>
                  <a:lnTo>
                    <a:pt x="2111" y="884"/>
                  </a:lnTo>
                  <a:lnTo>
                    <a:pt x="2132" y="863"/>
                  </a:lnTo>
                  <a:lnTo>
                    <a:pt x="2148" y="839"/>
                  </a:lnTo>
                  <a:lnTo>
                    <a:pt x="2158" y="811"/>
                  </a:lnTo>
                  <a:lnTo>
                    <a:pt x="2161" y="779"/>
                  </a:lnTo>
                  <a:lnTo>
                    <a:pt x="2156" y="747"/>
                  </a:lnTo>
                  <a:lnTo>
                    <a:pt x="2147" y="721"/>
                  </a:lnTo>
                  <a:lnTo>
                    <a:pt x="2129" y="697"/>
                  </a:lnTo>
                  <a:lnTo>
                    <a:pt x="2105" y="678"/>
                  </a:lnTo>
                  <a:lnTo>
                    <a:pt x="2076" y="662"/>
                  </a:lnTo>
                  <a:lnTo>
                    <a:pt x="2042" y="649"/>
                  </a:lnTo>
                  <a:lnTo>
                    <a:pt x="2005" y="638"/>
                  </a:lnTo>
                  <a:lnTo>
                    <a:pt x="1963" y="630"/>
                  </a:lnTo>
                  <a:lnTo>
                    <a:pt x="1918" y="625"/>
                  </a:lnTo>
                  <a:lnTo>
                    <a:pt x="1872" y="618"/>
                  </a:lnTo>
                  <a:lnTo>
                    <a:pt x="1828" y="610"/>
                  </a:lnTo>
                  <a:lnTo>
                    <a:pt x="1785" y="602"/>
                  </a:lnTo>
                  <a:lnTo>
                    <a:pt x="1743" y="591"/>
                  </a:lnTo>
                  <a:lnTo>
                    <a:pt x="1703" y="578"/>
                  </a:lnTo>
                  <a:lnTo>
                    <a:pt x="1666" y="562"/>
                  </a:lnTo>
                  <a:lnTo>
                    <a:pt x="1632" y="544"/>
                  </a:lnTo>
                  <a:lnTo>
                    <a:pt x="1600" y="522"/>
                  </a:lnTo>
                  <a:lnTo>
                    <a:pt x="1572" y="496"/>
                  </a:lnTo>
                  <a:lnTo>
                    <a:pt x="1550" y="467"/>
                  </a:lnTo>
                  <a:lnTo>
                    <a:pt x="1531" y="435"/>
                  </a:lnTo>
                  <a:lnTo>
                    <a:pt x="1518" y="396"/>
                  </a:lnTo>
                  <a:lnTo>
                    <a:pt x="1508" y="354"/>
                  </a:lnTo>
                  <a:lnTo>
                    <a:pt x="1505" y="306"/>
                  </a:lnTo>
                  <a:lnTo>
                    <a:pt x="1510" y="258"/>
                  </a:lnTo>
                  <a:lnTo>
                    <a:pt x="1519" y="216"/>
                  </a:lnTo>
                  <a:lnTo>
                    <a:pt x="1537" y="176"/>
                  </a:lnTo>
                  <a:lnTo>
                    <a:pt x="1559" y="142"/>
                  </a:lnTo>
                  <a:lnTo>
                    <a:pt x="1587" y="111"/>
                  </a:lnTo>
                  <a:lnTo>
                    <a:pt x="1619" y="84"/>
                  </a:lnTo>
                  <a:lnTo>
                    <a:pt x="1654" y="62"/>
                  </a:lnTo>
                  <a:lnTo>
                    <a:pt x="1693" y="42"/>
                  </a:lnTo>
                  <a:lnTo>
                    <a:pt x="1735" y="28"/>
                  </a:lnTo>
                  <a:lnTo>
                    <a:pt x="1778" y="15"/>
                  </a:lnTo>
                  <a:lnTo>
                    <a:pt x="1822" y="7"/>
                  </a:lnTo>
                  <a:lnTo>
                    <a:pt x="1867" y="2"/>
                  </a:lnTo>
                  <a:lnTo>
                    <a:pt x="19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7117B8C1-CAF3-9E9E-5999-C21B7208A3EF}"/>
                </a:ext>
              </a:extLst>
            </p:cNvPr>
            <p:cNvSpPr>
              <a:spLocks noEditPoints="1"/>
            </p:cNvSpPr>
            <p:nvPr/>
          </p:nvSpPr>
          <p:spPr bwMode="auto">
            <a:xfrm>
              <a:off x="3916363" y="2605088"/>
              <a:ext cx="6197600" cy="1982788"/>
            </a:xfrm>
            <a:custGeom>
              <a:avLst/>
              <a:gdLst>
                <a:gd name="T0" fmla="*/ 2669 w 7809"/>
                <a:gd name="T1" fmla="*/ 1588 h 2497"/>
                <a:gd name="T2" fmla="*/ 3133 w 7809"/>
                <a:gd name="T3" fmla="*/ 527 h 2497"/>
                <a:gd name="T4" fmla="*/ 6069 w 7809"/>
                <a:gd name="T5" fmla="*/ 1239 h 2497"/>
                <a:gd name="T6" fmla="*/ 6848 w 7809"/>
                <a:gd name="T7" fmla="*/ 1237 h 2497"/>
                <a:gd name="T8" fmla="*/ 6956 w 7809"/>
                <a:gd name="T9" fmla="*/ 1215 h 2497"/>
                <a:gd name="T10" fmla="*/ 7043 w 7809"/>
                <a:gd name="T11" fmla="*/ 1173 h 2497"/>
                <a:gd name="T12" fmla="*/ 7112 w 7809"/>
                <a:gd name="T13" fmla="*/ 1115 h 2497"/>
                <a:gd name="T14" fmla="*/ 7162 w 7809"/>
                <a:gd name="T15" fmla="*/ 1046 h 2497"/>
                <a:gd name="T16" fmla="*/ 7196 w 7809"/>
                <a:gd name="T17" fmla="*/ 967 h 2497"/>
                <a:gd name="T18" fmla="*/ 7212 w 7809"/>
                <a:gd name="T19" fmla="*/ 883 h 2497"/>
                <a:gd name="T20" fmla="*/ 7212 w 7809"/>
                <a:gd name="T21" fmla="*/ 798 h 2497"/>
                <a:gd name="T22" fmla="*/ 7196 w 7809"/>
                <a:gd name="T23" fmla="*/ 714 h 2497"/>
                <a:gd name="T24" fmla="*/ 7162 w 7809"/>
                <a:gd name="T25" fmla="*/ 635 h 2497"/>
                <a:gd name="T26" fmla="*/ 7110 w 7809"/>
                <a:gd name="T27" fmla="*/ 566 h 2497"/>
                <a:gd name="T28" fmla="*/ 7041 w 7809"/>
                <a:gd name="T29" fmla="*/ 508 h 2497"/>
                <a:gd name="T30" fmla="*/ 6954 w 7809"/>
                <a:gd name="T31" fmla="*/ 466 h 2497"/>
                <a:gd name="T32" fmla="*/ 6847 w 7809"/>
                <a:gd name="T33" fmla="*/ 444 h 2497"/>
                <a:gd name="T34" fmla="*/ 6069 w 7809"/>
                <a:gd name="T35" fmla="*/ 442 h 2497"/>
                <a:gd name="T36" fmla="*/ 1791 w 7809"/>
                <a:gd name="T37" fmla="*/ 6 h 2497"/>
                <a:gd name="T38" fmla="*/ 470 w 7809"/>
                <a:gd name="T39" fmla="*/ 460 h 2497"/>
                <a:gd name="T40" fmla="*/ 1720 w 7809"/>
                <a:gd name="T41" fmla="*/ 1139 h 2497"/>
                <a:gd name="T42" fmla="*/ 470 w 7809"/>
                <a:gd name="T43" fmla="*/ 1575 h 2497"/>
                <a:gd name="T44" fmla="*/ 0 w 7809"/>
                <a:gd name="T45" fmla="*/ 2497 h 2497"/>
                <a:gd name="T46" fmla="*/ 4764 w 7809"/>
                <a:gd name="T47" fmla="*/ 3 h 2497"/>
                <a:gd name="T48" fmla="*/ 5231 w 7809"/>
                <a:gd name="T49" fmla="*/ 2497 h 2497"/>
                <a:gd name="T50" fmla="*/ 4764 w 7809"/>
                <a:gd name="T51" fmla="*/ 3 h 2497"/>
                <a:gd name="T52" fmla="*/ 3390 w 7809"/>
                <a:gd name="T53" fmla="*/ 3 h 2497"/>
                <a:gd name="T54" fmla="*/ 3995 w 7809"/>
                <a:gd name="T55" fmla="*/ 2497 h 2497"/>
                <a:gd name="T56" fmla="*/ 2481 w 7809"/>
                <a:gd name="T57" fmla="*/ 2027 h 2497"/>
                <a:gd name="T58" fmla="*/ 1759 w 7809"/>
                <a:gd name="T59" fmla="*/ 2497 h 2497"/>
                <a:gd name="T60" fmla="*/ 5599 w 7809"/>
                <a:gd name="T61" fmla="*/ 0 h 2497"/>
                <a:gd name="T62" fmla="*/ 6785 w 7809"/>
                <a:gd name="T63" fmla="*/ 3 h 2497"/>
                <a:gd name="T64" fmla="*/ 6972 w 7809"/>
                <a:gd name="T65" fmla="*/ 19 h 2497"/>
                <a:gd name="T66" fmla="*/ 7136 w 7809"/>
                <a:gd name="T67" fmla="*/ 59 h 2497"/>
                <a:gd name="T68" fmla="*/ 7279 w 7809"/>
                <a:gd name="T69" fmla="*/ 123 h 2497"/>
                <a:gd name="T70" fmla="*/ 7402 w 7809"/>
                <a:gd name="T71" fmla="*/ 207 h 2497"/>
                <a:gd name="T72" fmla="*/ 7503 w 7809"/>
                <a:gd name="T73" fmla="*/ 309 h 2497"/>
                <a:gd name="T74" fmla="*/ 7582 w 7809"/>
                <a:gd name="T75" fmla="*/ 424 h 2497"/>
                <a:gd name="T76" fmla="*/ 7638 w 7809"/>
                <a:gd name="T77" fmla="*/ 552 h 2497"/>
                <a:gd name="T78" fmla="*/ 7672 w 7809"/>
                <a:gd name="T79" fmla="*/ 688 h 2497"/>
                <a:gd name="T80" fmla="*/ 7683 w 7809"/>
                <a:gd name="T81" fmla="*/ 830 h 2497"/>
                <a:gd name="T82" fmla="*/ 7677 w 7809"/>
                <a:gd name="T83" fmla="*/ 951 h 2497"/>
                <a:gd name="T84" fmla="*/ 7656 w 7809"/>
                <a:gd name="T85" fmla="*/ 1068 h 2497"/>
                <a:gd name="T86" fmla="*/ 7619 w 7809"/>
                <a:gd name="T87" fmla="*/ 1182 h 2497"/>
                <a:gd name="T88" fmla="*/ 7563 w 7809"/>
                <a:gd name="T89" fmla="*/ 1289 h 2497"/>
                <a:gd name="T90" fmla="*/ 7489 w 7809"/>
                <a:gd name="T91" fmla="*/ 1385 h 2497"/>
                <a:gd name="T92" fmla="*/ 7394 w 7809"/>
                <a:gd name="T93" fmla="*/ 1470 h 2497"/>
                <a:gd name="T94" fmla="*/ 7275 w 7809"/>
                <a:gd name="T95" fmla="*/ 1541 h 2497"/>
                <a:gd name="T96" fmla="*/ 7133 w 7809"/>
                <a:gd name="T97" fmla="*/ 1594 h 2497"/>
                <a:gd name="T98" fmla="*/ 7809 w 7809"/>
                <a:gd name="T99" fmla="*/ 2465 h 2497"/>
                <a:gd name="T100" fmla="*/ 7249 w 7809"/>
                <a:gd name="T101" fmla="*/ 2497 h 2497"/>
                <a:gd name="T102" fmla="*/ 6069 w 7809"/>
                <a:gd name="T103" fmla="*/ 1663 h 2497"/>
                <a:gd name="T104" fmla="*/ 5599 w 7809"/>
                <a:gd name="T105" fmla="*/ 2497 h 2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09" h="2497">
                  <a:moveTo>
                    <a:pt x="3133" y="527"/>
                  </a:moveTo>
                  <a:lnTo>
                    <a:pt x="2669" y="1588"/>
                  </a:lnTo>
                  <a:lnTo>
                    <a:pt x="3596" y="1588"/>
                  </a:lnTo>
                  <a:lnTo>
                    <a:pt x="3133" y="527"/>
                  </a:lnTo>
                  <a:close/>
                  <a:moveTo>
                    <a:pt x="6069" y="442"/>
                  </a:moveTo>
                  <a:lnTo>
                    <a:pt x="6069" y="1239"/>
                  </a:lnTo>
                  <a:lnTo>
                    <a:pt x="6785" y="1239"/>
                  </a:lnTo>
                  <a:lnTo>
                    <a:pt x="6848" y="1237"/>
                  </a:lnTo>
                  <a:lnTo>
                    <a:pt x="6904" y="1227"/>
                  </a:lnTo>
                  <a:lnTo>
                    <a:pt x="6956" y="1215"/>
                  </a:lnTo>
                  <a:lnTo>
                    <a:pt x="7001" y="1195"/>
                  </a:lnTo>
                  <a:lnTo>
                    <a:pt x="7043" y="1173"/>
                  </a:lnTo>
                  <a:lnTo>
                    <a:pt x="7080" y="1145"/>
                  </a:lnTo>
                  <a:lnTo>
                    <a:pt x="7112" y="1115"/>
                  </a:lnTo>
                  <a:lnTo>
                    <a:pt x="7139" y="1081"/>
                  </a:lnTo>
                  <a:lnTo>
                    <a:pt x="7162" y="1046"/>
                  </a:lnTo>
                  <a:lnTo>
                    <a:pt x="7181" y="1007"/>
                  </a:lnTo>
                  <a:lnTo>
                    <a:pt x="7196" y="967"/>
                  </a:lnTo>
                  <a:lnTo>
                    <a:pt x="7205" y="925"/>
                  </a:lnTo>
                  <a:lnTo>
                    <a:pt x="7212" y="883"/>
                  </a:lnTo>
                  <a:lnTo>
                    <a:pt x="7213" y="840"/>
                  </a:lnTo>
                  <a:lnTo>
                    <a:pt x="7212" y="798"/>
                  </a:lnTo>
                  <a:lnTo>
                    <a:pt x="7205" y="756"/>
                  </a:lnTo>
                  <a:lnTo>
                    <a:pt x="7196" y="714"/>
                  </a:lnTo>
                  <a:lnTo>
                    <a:pt x="7181" y="674"/>
                  </a:lnTo>
                  <a:lnTo>
                    <a:pt x="7162" y="635"/>
                  </a:lnTo>
                  <a:lnTo>
                    <a:pt x="7138" y="600"/>
                  </a:lnTo>
                  <a:lnTo>
                    <a:pt x="7110" y="566"/>
                  </a:lnTo>
                  <a:lnTo>
                    <a:pt x="7078" y="535"/>
                  </a:lnTo>
                  <a:lnTo>
                    <a:pt x="7041" y="508"/>
                  </a:lnTo>
                  <a:lnTo>
                    <a:pt x="6999" y="486"/>
                  </a:lnTo>
                  <a:lnTo>
                    <a:pt x="6954" y="466"/>
                  </a:lnTo>
                  <a:lnTo>
                    <a:pt x="6903" y="453"/>
                  </a:lnTo>
                  <a:lnTo>
                    <a:pt x="6847" y="444"/>
                  </a:lnTo>
                  <a:lnTo>
                    <a:pt x="6785" y="442"/>
                  </a:lnTo>
                  <a:lnTo>
                    <a:pt x="6069" y="442"/>
                  </a:lnTo>
                  <a:close/>
                  <a:moveTo>
                    <a:pt x="0" y="6"/>
                  </a:moveTo>
                  <a:lnTo>
                    <a:pt x="1791" y="6"/>
                  </a:lnTo>
                  <a:lnTo>
                    <a:pt x="1791" y="460"/>
                  </a:lnTo>
                  <a:lnTo>
                    <a:pt x="470" y="460"/>
                  </a:lnTo>
                  <a:lnTo>
                    <a:pt x="470" y="1139"/>
                  </a:lnTo>
                  <a:lnTo>
                    <a:pt x="1720" y="1139"/>
                  </a:lnTo>
                  <a:lnTo>
                    <a:pt x="1720" y="1575"/>
                  </a:lnTo>
                  <a:lnTo>
                    <a:pt x="470" y="1575"/>
                  </a:lnTo>
                  <a:lnTo>
                    <a:pt x="470" y="2497"/>
                  </a:lnTo>
                  <a:lnTo>
                    <a:pt x="0" y="2497"/>
                  </a:lnTo>
                  <a:lnTo>
                    <a:pt x="0" y="6"/>
                  </a:lnTo>
                  <a:close/>
                  <a:moveTo>
                    <a:pt x="4764" y="3"/>
                  </a:moveTo>
                  <a:lnTo>
                    <a:pt x="5231" y="3"/>
                  </a:lnTo>
                  <a:lnTo>
                    <a:pt x="5231" y="2497"/>
                  </a:lnTo>
                  <a:lnTo>
                    <a:pt x="4764" y="2497"/>
                  </a:lnTo>
                  <a:lnTo>
                    <a:pt x="4764" y="3"/>
                  </a:lnTo>
                  <a:close/>
                  <a:moveTo>
                    <a:pt x="2877" y="3"/>
                  </a:moveTo>
                  <a:lnTo>
                    <a:pt x="3390" y="3"/>
                  </a:lnTo>
                  <a:lnTo>
                    <a:pt x="4509" y="2497"/>
                  </a:lnTo>
                  <a:lnTo>
                    <a:pt x="3995" y="2497"/>
                  </a:lnTo>
                  <a:lnTo>
                    <a:pt x="3786" y="2027"/>
                  </a:lnTo>
                  <a:lnTo>
                    <a:pt x="2481" y="2027"/>
                  </a:lnTo>
                  <a:lnTo>
                    <a:pt x="2267" y="2497"/>
                  </a:lnTo>
                  <a:lnTo>
                    <a:pt x="1759" y="2497"/>
                  </a:lnTo>
                  <a:lnTo>
                    <a:pt x="2877" y="3"/>
                  </a:lnTo>
                  <a:close/>
                  <a:moveTo>
                    <a:pt x="5599" y="0"/>
                  </a:moveTo>
                  <a:lnTo>
                    <a:pt x="6193" y="1"/>
                  </a:lnTo>
                  <a:lnTo>
                    <a:pt x="6785" y="3"/>
                  </a:lnTo>
                  <a:lnTo>
                    <a:pt x="6882" y="8"/>
                  </a:lnTo>
                  <a:lnTo>
                    <a:pt x="6972" y="19"/>
                  </a:lnTo>
                  <a:lnTo>
                    <a:pt x="7057" y="35"/>
                  </a:lnTo>
                  <a:lnTo>
                    <a:pt x="7136" y="59"/>
                  </a:lnTo>
                  <a:lnTo>
                    <a:pt x="7210" y="88"/>
                  </a:lnTo>
                  <a:lnTo>
                    <a:pt x="7279" y="123"/>
                  </a:lnTo>
                  <a:lnTo>
                    <a:pt x="7344" y="162"/>
                  </a:lnTo>
                  <a:lnTo>
                    <a:pt x="7402" y="207"/>
                  </a:lnTo>
                  <a:lnTo>
                    <a:pt x="7455" y="255"/>
                  </a:lnTo>
                  <a:lnTo>
                    <a:pt x="7503" y="309"/>
                  </a:lnTo>
                  <a:lnTo>
                    <a:pt x="7545" y="365"/>
                  </a:lnTo>
                  <a:lnTo>
                    <a:pt x="7582" y="424"/>
                  </a:lnTo>
                  <a:lnTo>
                    <a:pt x="7612" y="487"/>
                  </a:lnTo>
                  <a:lnTo>
                    <a:pt x="7638" y="552"/>
                  </a:lnTo>
                  <a:lnTo>
                    <a:pt x="7657" y="619"/>
                  </a:lnTo>
                  <a:lnTo>
                    <a:pt x="7672" y="688"/>
                  </a:lnTo>
                  <a:lnTo>
                    <a:pt x="7682" y="757"/>
                  </a:lnTo>
                  <a:lnTo>
                    <a:pt x="7683" y="830"/>
                  </a:lnTo>
                  <a:lnTo>
                    <a:pt x="7682" y="889"/>
                  </a:lnTo>
                  <a:lnTo>
                    <a:pt x="7677" y="951"/>
                  </a:lnTo>
                  <a:lnTo>
                    <a:pt x="7669" y="1010"/>
                  </a:lnTo>
                  <a:lnTo>
                    <a:pt x="7656" y="1068"/>
                  </a:lnTo>
                  <a:lnTo>
                    <a:pt x="7638" y="1126"/>
                  </a:lnTo>
                  <a:lnTo>
                    <a:pt x="7619" y="1182"/>
                  </a:lnTo>
                  <a:lnTo>
                    <a:pt x="7593" y="1237"/>
                  </a:lnTo>
                  <a:lnTo>
                    <a:pt x="7563" y="1289"/>
                  </a:lnTo>
                  <a:lnTo>
                    <a:pt x="7529" y="1338"/>
                  </a:lnTo>
                  <a:lnTo>
                    <a:pt x="7489" y="1385"/>
                  </a:lnTo>
                  <a:lnTo>
                    <a:pt x="7443" y="1430"/>
                  </a:lnTo>
                  <a:lnTo>
                    <a:pt x="7394" y="1470"/>
                  </a:lnTo>
                  <a:lnTo>
                    <a:pt x="7337" y="1507"/>
                  </a:lnTo>
                  <a:lnTo>
                    <a:pt x="7275" y="1541"/>
                  </a:lnTo>
                  <a:lnTo>
                    <a:pt x="7207" y="1570"/>
                  </a:lnTo>
                  <a:lnTo>
                    <a:pt x="7133" y="1594"/>
                  </a:lnTo>
                  <a:lnTo>
                    <a:pt x="7052" y="1614"/>
                  </a:lnTo>
                  <a:lnTo>
                    <a:pt x="7809" y="2465"/>
                  </a:lnTo>
                  <a:lnTo>
                    <a:pt x="7809" y="2497"/>
                  </a:lnTo>
                  <a:lnTo>
                    <a:pt x="7249" y="2497"/>
                  </a:lnTo>
                  <a:lnTo>
                    <a:pt x="6523" y="1663"/>
                  </a:lnTo>
                  <a:lnTo>
                    <a:pt x="6069" y="1663"/>
                  </a:lnTo>
                  <a:lnTo>
                    <a:pt x="6069" y="2497"/>
                  </a:lnTo>
                  <a:lnTo>
                    <a:pt x="5599" y="2497"/>
                  </a:lnTo>
                  <a:lnTo>
                    <a:pt x="559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97010595-75FC-C9C3-8B46-7D3222531B4E}"/>
                </a:ext>
              </a:extLst>
            </p:cNvPr>
            <p:cNvSpPr>
              <a:spLocks noEditPoints="1"/>
            </p:cNvSpPr>
            <p:nvPr/>
          </p:nvSpPr>
          <p:spPr bwMode="auto">
            <a:xfrm>
              <a:off x="1849437" y="2632075"/>
              <a:ext cx="1870075" cy="2974975"/>
            </a:xfrm>
            <a:custGeom>
              <a:avLst/>
              <a:gdLst>
                <a:gd name="T0" fmla="*/ 779 w 2356"/>
                <a:gd name="T1" fmla="*/ 926 h 3748"/>
                <a:gd name="T2" fmla="*/ 919 w 2356"/>
                <a:gd name="T3" fmla="*/ 1238 h 3748"/>
                <a:gd name="T4" fmla="*/ 499 w 2356"/>
                <a:gd name="T5" fmla="*/ 1420 h 3748"/>
                <a:gd name="T6" fmla="*/ 475 w 2356"/>
                <a:gd name="T7" fmla="*/ 1421 h 3748"/>
                <a:gd name="T8" fmla="*/ 361 w 2356"/>
                <a:gd name="T9" fmla="*/ 1595 h 3748"/>
                <a:gd name="T10" fmla="*/ 475 w 2356"/>
                <a:gd name="T11" fmla="*/ 1896 h 3748"/>
                <a:gd name="T12" fmla="*/ 295 w 2356"/>
                <a:gd name="T13" fmla="*/ 2052 h 3748"/>
                <a:gd name="T14" fmla="*/ 274 w 2356"/>
                <a:gd name="T15" fmla="*/ 2245 h 3748"/>
                <a:gd name="T16" fmla="*/ 169 w 2356"/>
                <a:gd name="T17" fmla="*/ 2516 h 3748"/>
                <a:gd name="T18" fmla="*/ 428 w 2356"/>
                <a:gd name="T19" fmla="*/ 2265 h 3748"/>
                <a:gd name="T20" fmla="*/ 317 w 2356"/>
                <a:gd name="T21" fmla="*/ 2120 h 3748"/>
                <a:gd name="T22" fmla="*/ 673 w 2356"/>
                <a:gd name="T23" fmla="*/ 2294 h 3748"/>
                <a:gd name="T24" fmla="*/ 547 w 2356"/>
                <a:gd name="T25" fmla="*/ 2590 h 3748"/>
                <a:gd name="T26" fmla="*/ 861 w 2356"/>
                <a:gd name="T27" fmla="*/ 2318 h 3748"/>
                <a:gd name="T28" fmla="*/ 726 w 2356"/>
                <a:gd name="T29" fmla="*/ 2084 h 3748"/>
                <a:gd name="T30" fmla="*/ 699 w 2356"/>
                <a:gd name="T31" fmla="*/ 2083 h 3748"/>
                <a:gd name="T32" fmla="*/ 673 w 2356"/>
                <a:gd name="T33" fmla="*/ 2081 h 3748"/>
                <a:gd name="T34" fmla="*/ 523 w 2356"/>
                <a:gd name="T35" fmla="*/ 1898 h 3748"/>
                <a:gd name="T36" fmla="*/ 647 w 2356"/>
                <a:gd name="T37" fmla="*/ 1585 h 3748"/>
                <a:gd name="T38" fmla="*/ 523 w 2356"/>
                <a:gd name="T39" fmla="*/ 1486 h 3748"/>
                <a:gd name="T40" fmla="*/ 1465 w 2356"/>
                <a:gd name="T41" fmla="*/ 1555 h 3748"/>
                <a:gd name="T42" fmla="*/ 1292 w 2356"/>
                <a:gd name="T43" fmla="*/ 1927 h 3748"/>
                <a:gd name="T44" fmla="*/ 1465 w 2356"/>
                <a:gd name="T45" fmla="*/ 2141 h 3748"/>
                <a:gd name="T46" fmla="*/ 1193 w 2356"/>
                <a:gd name="T47" fmla="*/ 2121 h 3748"/>
                <a:gd name="T48" fmla="*/ 1161 w 2356"/>
                <a:gd name="T49" fmla="*/ 2355 h 3748"/>
                <a:gd name="T50" fmla="*/ 1006 w 2356"/>
                <a:gd name="T51" fmla="*/ 2680 h 3748"/>
                <a:gd name="T52" fmla="*/ 1394 w 2356"/>
                <a:gd name="T53" fmla="*/ 2384 h 3748"/>
                <a:gd name="T54" fmla="*/ 1225 w 2356"/>
                <a:gd name="T55" fmla="*/ 2203 h 3748"/>
                <a:gd name="T56" fmla="*/ 1769 w 2356"/>
                <a:gd name="T57" fmla="*/ 2430 h 3748"/>
                <a:gd name="T58" fmla="*/ 1576 w 2356"/>
                <a:gd name="T59" fmla="*/ 2791 h 3748"/>
                <a:gd name="T60" fmla="*/ 2066 w 2356"/>
                <a:gd name="T61" fmla="*/ 2467 h 3748"/>
                <a:gd name="T62" fmla="*/ 1851 w 2356"/>
                <a:gd name="T63" fmla="*/ 2171 h 3748"/>
                <a:gd name="T64" fmla="*/ 1769 w 2356"/>
                <a:gd name="T65" fmla="*/ 2165 h 3748"/>
                <a:gd name="T66" fmla="*/ 1539 w 2356"/>
                <a:gd name="T67" fmla="*/ 1935 h 3748"/>
                <a:gd name="T68" fmla="*/ 1730 w 2356"/>
                <a:gd name="T69" fmla="*/ 1545 h 3748"/>
                <a:gd name="T70" fmla="*/ 1539 w 2356"/>
                <a:gd name="T71" fmla="*/ 1341 h 3748"/>
                <a:gd name="T72" fmla="*/ 1502 w 2356"/>
                <a:gd name="T73" fmla="*/ 1344 h 3748"/>
                <a:gd name="T74" fmla="*/ 977 w 2356"/>
                <a:gd name="T75" fmla="*/ 1231 h 3748"/>
                <a:gd name="T76" fmla="*/ 1130 w 2356"/>
                <a:gd name="T77" fmla="*/ 863 h 3748"/>
                <a:gd name="T78" fmla="*/ 2356 w 2356"/>
                <a:gd name="T79" fmla="*/ 3748 h 3748"/>
                <a:gd name="T80" fmla="*/ 0 w 2356"/>
                <a:gd name="T81" fmla="*/ 692 h 3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56" h="3748">
                  <a:moveTo>
                    <a:pt x="1130" y="863"/>
                  </a:moveTo>
                  <a:lnTo>
                    <a:pt x="779" y="926"/>
                  </a:lnTo>
                  <a:lnTo>
                    <a:pt x="779" y="1252"/>
                  </a:lnTo>
                  <a:lnTo>
                    <a:pt x="919" y="1238"/>
                  </a:lnTo>
                  <a:lnTo>
                    <a:pt x="919" y="1387"/>
                  </a:lnTo>
                  <a:lnTo>
                    <a:pt x="499" y="1420"/>
                  </a:lnTo>
                  <a:lnTo>
                    <a:pt x="499" y="1420"/>
                  </a:lnTo>
                  <a:lnTo>
                    <a:pt x="475" y="1421"/>
                  </a:lnTo>
                  <a:lnTo>
                    <a:pt x="475" y="1590"/>
                  </a:lnTo>
                  <a:lnTo>
                    <a:pt x="361" y="1595"/>
                  </a:lnTo>
                  <a:lnTo>
                    <a:pt x="361" y="1893"/>
                  </a:lnTo>
                  <a:lnTo>
                    <a:pt x="475" y="1896"/>
                  </a:lnTo>
                  <a:lnTo>
                    <a:pt x="475" y="2067"/>
                  </a:lnTo>
                  <a:lnTo>
                    <a:pt x="295" y="2052"/>
                  </a:lnTo>
                  <a:lnTo>
                    <a:pt x="274" y="2051"/>
                  </a:lnTo>
                  <a:lnTo>
                    <a:pt x="274" y="2245"/>
                  </a:lnTo>
                  <a:lnTo>
                    <a:pt x="169" y="2231"/>
                  </a:lnTo>
                  <a:lnTo>
                    <a:pt x="169" y="2516"/>
                  </a:lnTo>
                  <a:lnTo>
                    <a:pt x="428" y="2565"/>
                  </a:lnTo>
                  <a:lnTo>
                    <a:pt x="428" y="2265"/>
                  </a:lnTo>
                  <a:lnTo>
                    <a:pt x="317" y="2250"/>
                  </a:lnTo>
                  <a:lnTo>
                    <a:pt x="317" y="2120"/>
                  </a:lnTo>
                  <a:lnTo>
                    <a:pt x="673" y="2152"/>
                  </a:lnTo>
                  <a:lnTo>
                    <a:pt x="673" y="2294"/>
                  </a:lnTo>
                  <a:lnTo>
                    <a:pt x="547" y="2279"/>
                  </a:lnTo>
                  <a:lnTo>
                    <a:pt x="547" y="2590"/>
                  </a:lnTo>
                  <a:lnTo>
                    <a:pt x="861" y="2651"/>
                  </a:lnTo>
                  <a:lnTo>
                    <a:pt x="861" y="2318"/>
                  </a:lnTo>
                  <a:lnTo>
                    <a:pt x="726" y="2300"/>
                  </a:lnTo>
                  <a:lnTo>
                    <a:pt x="726" y="2084"/>
                  </a:lnTo>
                  <a:lnTo>
                    <a:pt x="699" y="2083"/>
                  </a:lnTo>
                  <a:lnTo>
                    <a:pt x="699" y="2083"/>
                  </a:lnTo>
                  <a:lnTo>
                    <a:pt x="673" y="2081"/>
                  </a:lnTo>
                  <a:lnTo>
                    <a:pt x="673" y="2081"/>
                  </a:lnTo>
                  <a:lnTo>
                    <a:pt x="523" y="2070"/>
                  </a:lnTo>
                  <a:lnTo>
                    <a:pt x="523" y="1898"/>
                  </a:lnTo>
                  <a:lnTo>
                    <a:pt x="647" y="1902"/>
                  </a:lnTo>
                  <a:lnTo>
                    <a:pt x="647" y="1585"/>
                  </a:lnTo>
                  <a:lnTo>
                    <a:pt x="523" y="1589"/>
                  </a:lnTo>
                  <a:lnTo>
                    <a:pt x="523" y="1486"/>
                  </a:lnTo>
                  <a:lnTo>
                    <a:pt x="1465" y="1429"/>
                  </a:lnTo>
                  <a:lnTo>
                    <a:pt x="1465" y="1555"/>
                  </a:lnTo>
                  <a:lnTo>
                    <a:pt x="1292" y="1561"/>
                  </a:lnTo>
                  <a:lnTo>
                    <a:pt x="1292" y="1927"/>
                  </a:lnTo>
                  <a:lnTo>
                    <a:pt x="1465" y="1931"/>
                  </a:lnTo>
                  <a:lnTo>
                    <a:pt x="1465" y="2141"/>
                  </a:lnTo>
                  <a:lnTo>
                    <a:pt x="1193" y="2121"/>
                  </a:lnTo>
                  <a:lnTo>
                    <a:pt x="1193" y="2121"/>
                  </a:lnTo>
                  <a:lnTo>
                    <a:pt x="1161" y="2118"/>
                  </a:lnTo>
                  <a:lnTo>
                    <a:pt x="1161" y="2355"/>
                  </a:lnTo>
                  <a:lnTo>
                    <a:pt x="1006" y="2335"/>
                  </a:lnTo>
                  <a:lnTo>
                    <a:pt x="1006" y="2680"/>
                  </a:lnTo>
                  <a:lnTo>
                    <a:pt x="1394" y="2755"/>
                  </a:lnTo>
                  <a:lnTo>
                    <a:pt x="1394" y="2384"/>
                  </a:lnTo>
                  <a:lnTo>
                    <a:pt x="1225" y="2363"/>
                  </a:lnTo>
                  <a:lnTo>
                    <a:pt x="1225" y="2203"/>
                  </a:lnTo>
                  <a:lnTo>
                    <a:pt x="1769" y="2253"/>
                  </a:lnTo>
                  <a:lnTo>
                    <a:pt x="1769" y="2430"/>
                  </a:lnTo>
                  <a:lnTo>
                    <a:pt x="1576" y="2406"/>
                  </a:lnTo>
                  <a:lnTo>
                    <a:pt x="1576" y="2791"/>
                  </a:lnTo>
                  <a:lnTo>
                    <a:pt x="2066" y="2887"/>
                  </a:lnTo>
                  <a:lnTo>
                    <a:pt x="2066" y="2467"/>
                  </a:lnTo>
                  <a:lnTo>
                    <a:pt x="1851" y="2440"/>
                  </a:lnTo>
                  <a:lnTo>
                    <a:pt x="1851" y="2171"/>
                  </a:lnTo>
                  <a:lnTo>
                    <a:pt x="1769" y="2165"/>
                  </a:lnTo>
                  <a:lnTo>
                    <a:pt x="1769" y="2165"/>
                  </a:lnTo>
                  <a:lnTo>
                    <a:pt x="1539" y="2147"/>
                  </a:lnTo>
                  <a:lnTo>
                    <a:pt x="1539" y="1935"/>
                  </a:lnTo>
                  <a:lnTo>
                    <a:pt x="1730" y="1941"/>
                  </a:lnTo>
                  <a:lnTo>
                    <a:pt x="1730" y="1545"/>
                  </a:lnTo>
                  <a:lnTo>
                    <a:pt x="1539" y="1553"/>
                  </a:lnTo>
                  <a:lnTo>
                    <a:pt x="1539" y="1341"/>
                  </a:lnTo>
                  <a:lnTo>
                    <a:pt x="1502" y="1344"/>
                  </a:lnTo>
                  <a:lnTo>
                    <a:pt x="1502" y="1344"/>
                  </a:lnTo>
                  <a:lnTo>
                    <a:pt x="977" y="1383"/>
                  </a:lnTo>
                  <a:lnTo>
                    <a:pt x="977" y="1231"/>
                  </a:lnTo>
                  <a:lnTo>
                    <a:pt x="1130" y="1215"/>
                  </a:lnTo>
                  <a:lnTo>
                    <a:pt x="1130" y="863"/>
                  </a:lnTo>
                  <a:close/>
                  <a:moveTo>
                    <a:pt x="2356" y="0"/>
                  </a:moveTo>
                  <a:lnTo>
                    <a:pt x="2356" y="3748"/>
                  </a:lnTo>
                  <a:lnTo>
                    <a:pt x="0" y="3056"/>
                  </a:lnTo>
                  <a:lnTo>
                    <a:pt x="0" y="692"/>
                  </a:lnTo>
                  <a:lnTo>
                    <a:pt x="23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5029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How Bad is it? </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2839273" y="3692448"/>
            <a:ext cx="7957524" cy="915394"/>
          </a:xfrm>
        </p:spPr>
        <p:txBody>
          <a:bodyPr>
            <a:normAutofit/>
          </a:bodyPr>
          <a:lstStyle/>
          <a:p>
            <a:pPr marL="0" indent="0">
              <a:buNone/>
            </a:pPr>
            <a:r>
              <a:rPr lang="en-US" sz="2000" dirty="0"/>
              <a:t>Director of US National Intelligence reports Cyber attacks are a larger threat to the USA than international terrorism</a:t>
            </a:r>
          </a:p>
          <a:p>
            <a:pPr marL="0" indent="0">
              <a:buNone/>
            </a:pPr>
            <a:endParaRPr lang="en-US" sz="1800"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10</a:t>
            </a:fld>
            <a:endParaRPr lang="en-US" dirty="0"/>
          </a:p>
        </p:txBody>
      </p:sp>
      <p:grpSp>
        <p:nvGrpSpPr>
          <p:cNvPr id="5" name="Group 189">
            <a:extLst>
              <a:ext uri="{FF2B5EF4-FFF2-40B4-BE49-F238E27FC236}">
                <a16:creationId xmlns:a16="http://schemas.microsoft.com/office/drawing/2014/main" id="{EBDA2A76-3BF8-B539-5745-1A1B60F9D94B}"/>
              </a:ext>
            </a:extLst>
          </p:cNvPr>
          <p:cNvGrpSpPr>
            <a:grpSpLocks noChangeAspect="1"/>
          </p:cNvGrpSpPr>
          <p:nvPr/>
        </p:nvGrpSpPr>
        <p:grpSpPr bwMode="auto">
          <a:xfrm>
            <a:off x="1326480" y="2091559"/>
            <a:ext cx="835060" cy="804544"/>
            <a:chOff x="721" y="1603"/>
            <a:chExt cx="301" cy="290"/>
          </a:xfrm>
          <a:solidFill>
            <a:srgbClr val="FFC000"/>
          </a:solidFill>
        </p:grpSpPr>
        <p:sp>
          <p:nvSpPr>
            <p:cNvPr id="6" name="Freeform 192">
              <a:extLst>
                <a:ext uri="{FF2B5EF4-FFF2-40B4-BE49-F238E27FC236}">
                  <a16:creationId xmlns:a16="http://schemas.microsoft.com/office/drawing/2014/main" id="{A03DDCE2-7B8B-1273-A125-BBA76174DE6E}"/>
                </a:ext>
              </a:extLst>
            </p:cNvPr>
            <p:cNvSpPr>
              <a:spLocks/>
            </p:cNvSpPr>
            <p:nvPr/>
          </p:nvSpPr>
          <p:spPr bwMode="auto">
            <a:xfrm>
              <a:off x="721" y="1794"/>
              <a:ext cx="145" cy="32"/>
            </a:xfrm>
            <a:custGeom>
              <a:avLst/>
              <a:gdLst>
                <a:gd name="T0" fmla="*/ 0 w 1590"/>
                <a:gd name="T1" fmla="*/ 0 h 353"/>
                <a:gd name="T2" fmla="*/ 41 w 1590"/>
                <a:gd name="T3" fmla="*/ 34 h 353"/>
                <a:gd name="T4" fmla="*/ 88 w 1590"/>
                <a:gd name="T5" fmla="*/ 67 h 353"/>
                <a:gd name="T6" fmla="*/ 139 w 1590"/>
                <a:gd name="T7" fmla="*/ 97 h 353"/>
                <a:gd name="T8" fmla="*/ 195 w 1590"/>
                <a:gd name="T9" fmla="*/ 124 h 353"/>
                <a:gd name="T10" fmla="*/ 256 w 1590"/>
                <a:gd name="T11" fmla="*/ 147 h 353"/>
                <a:gd name="T12" fmla="*/ 321 w 1590"/>
                <a:gd name="T13" fmla="*/ 169 h 353"/>
                <a:gd name="T14" fmla="*/ 391 w 1590"/>
                <a:gd name="T15" fmla="*/ 187 h 353"/>
                <a:gd name="T16" fmla="*/ 464 w 1590"/>
                <a:gd name="T17" fmla="*/ 202 h 353"/>
                <a:gd name="T18" fmla="*/ 542 w 1590"/>
                <a:gd name="T19" fmla="*/ 215 h 353"/>
                <a:gd name="T20" fmla="*/ 623 w 1590"/>
                <a:gd name="T21" fmla="*/ 223 h 353"/>
                <a:gd name="T22" fmla="*/ 708 w 1590"/>
                <a:gd name="T23" fmla="*/ 228 h 353"/>
                <a:gd name="T24" fmla="*/ 795 w 1590"/>
                <a:gd name="T25" fmla="*/ 230 h 353"/>
                <a:gd name="T26" fmla="*/ 883 w 1590"/>
                <a:gd name="T27" fmla="*/ 228 h 353"/>
                <a:gd name="T28" fmla="*/ 967 w 1590"/>
                <a:gd name="T29" fmla="*/ 223 h 353"/>
                <a:gd name="T30" fmla="*/ 1049 w 1590"/>
                <a:gd name="T31" fmla="*/ 215 h 353"/>
                <a:gd name="T32" fmla="*/ 1126 w 1590"/>
                <a:gd name="T33" fmla="*/ 202 h 353"/>
                <a:gd name="T34" fmla="*/ 1199 w 1590"/>
                <a:gd name="T35" fmla="*/ 187 h 353"/>
                <a:gd name="T36" fmla="*/ 1269 w 1590"/>
                <a:gd name="T37" fmla="*/ 169 h 353"/>
                <a:gd name="T38" fmla="*/ 1334 w 1590"/>
                <a:gd name="T39" fmla="*/ 147 h 353"/>
                <a:gd name="T40" fmla="*/ 1395 w 1590"/>
                <a:gd name="T41" fmla="*/ 124 h 353"/>
                <a:gd name="T42" fmla="*/ 1451 w 1590"/>
                <a:gd name="T43" fmla="*/ 97 h 353"/>
                <a:gd name="T44" fmla="*/ 1503 w 1590"/>
                <a:gd name="T45" fmla="*/ 67 h 353"/>
                <a:gd name="T46" fmla="*/ 1550 w 1590"/>
                <a:gd name="T47" fmla="*/ 34 h 353"/>
                <a:gd name="T48" fmla="*/ 1590 w 1590"/>
                <a:gd name="T49" fmla="*/ 0 h 353"/>
                <a:gd name="T50" fmla="*/ 1584 w 1590"/>
                <a:gd name="T51" fmla="*/ 35 h 353"/>
                <a:gd name="T52" fmla="*/ 1571 w 1590"/>
                <a:gd name="T53" fmla="*/ 70 h 353"/>
                <a:gd name="T54" fmla="*/ 1553 w 1590"/>
                <a:gd name="T55" fmla="*/ 102 h 353"/>
                <a:gd name="T56" fmla="*/ 1529 w 1590"/>
                <a:gd name="T57" fmla="*/ 133 h 353"/>
                <a:gd name="T58" fmla="*/ 1499 w 1590"/>
                <a:gd name="T59" fmla="*/ 163 h 353"/>
                <a:gd name="T60" fmla="*/ 1463 w 1590"/>
                <a:gd name="T61" fmla="*/ 191 h 353"/>
                <a:gd name="T62" fmla="*/ 1423 w 1590"/>
                <a:gd name="T63" fmla="*/ 217 h 353"/>
                <a:gd name="T64" fmla="*/ 1377 w 1590"/>
                <a:gd name="T65" fmla="*/ 241 h 353"/>
                <a:gd name="T66" fmla="*/ 1328 w 1590"/>
                <a:gd name="T67" fmla="*/ 264 h 353"/>
                <a:gd name="T68" fmla="*/ 1274 w 1590"/>
                <a:gd name="T69" fmla="*/ 283 h 353"/>
                <a:gd name="T70" fmla="*/ 1215 w 1590"/>
                <a:gd name="T71" fmla="*/ 301 h 353"/>
                <a:gd name="T72" fmla="*/ 1154 w 1590"/>
                <a:gd name="T73" fmla="*/ 316 h 353"/>
                <a:gd name="T74" fmla="*/ 1087 w 1590"/>
                <a:gd name="T75" fmla="*/ 329 h 353"/>
                <a:gd name="T76" fmla="*/ 1019 w 1590"/>
                <a:gd name="T77" fmla="*/ 339 h 353"/>
                <a:gd name="T78" fmla="*/ 947 w 1590"/>
                <a:gd name="T79" fmla="*/ 346 h 353"/>
                <a:gd name="T80" fmla="*/ 873 w 1590"/>
                <a:gd name="T81" fmla="*/ 352 h 353"/>
                <a:gd name="T82" fmla="*/ 795 w 1590"/>
                <a:gd name="T83" fmla="*/ 353 h 353"/>
                <a:gd name="T84" fmla="*/ 718 w 1590"/>
                <a:gd name="T85" fmla="*/ 352 h 353"/>
                <a:gd name="T86" fmla="*/ 643 w 1590"/>
                <a:gd name="T87" fmla="*/ 346 h 353"/>
                <a:gd name="T88" fmla="*/ 572 w 1590"/>
                <a:gd name="T89" fmla="*/ 339 h 353"/>
                <a:gd name="T90" fmla="*/ 503 w 1590"/>
                <a:gd name="T91" fmla="*/ 329 h 353"/>
                <a:gd name="T92" fmla="*/ 437 w 1590"/>
                <a:gd name="T93" fmla="*/ 316 h 353"/>
                <a:gd name="T94" fmla="*/ 375 w 1590"/>
                <a:gd name="T95" fmla="*/ 301 h 353"/>
                <a:gd name="T96" fmla="*/ 317 w 1590"/>
                <a:gd name="T97" fmla="*/ 283 h 353"/>
                <a:gd name="T98" fmla="*/ 263 w 1590"/>
                <a:gd name="T99" fmla="*/ 264 h 353"/>
                <a:gd name="T100" fmla="*/ 213 w 1590"/>
                <a:gd name="T101" fmla="*/ 241 h 353"/>
                <a:gd name="T102" fmla="*/ 168 w 1590"/>
                <a:gd name="T103" fmla="*/ 217 h 353"/>
                <a:gd name="T104" fmla="*/ 127 w 1590"/>
                <a:gd name="T105" fmla="*/ 191 h 353"/>
                <a:gd name="T106" fmla="*/ 92 w 1590"/>
                <a:gd name="T107" fmla="*/ 163 h 353"/>
                <a:gd name="T108" fmla="*/ 62 w 1590"/>
                <a:gd name="T109" fmla="*/ 133 h 353"/>
                <a:gd name="T110" fmla="*/ 37 w 1590"/>
                <a:gd name="T111" fmla="*/ 102 h 353"/>
                <a:gd name="T112" fmla="*/ 18 w 1590"/>
                <a:gd name="T113" fmla="*/ 70 h 353"/>
                <a:gd name="T114" fmla="*/ 6 w 1590"/>
                <a:gd name="T115" fmla="*/ 35 h 353"/>
                <a:gd name="T116" fmla="*/ 0 w 1590"/>
                <a:gd name="T1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0" h="353">
                  <a:moveTo>
                    <a:pt x="0" y="0"/>
                  </a:moveTo>
                  <a:lnTo>
                    <a:pt x="41" y="34"/>
                  </a:lnTo>
                  <a:lnTo>
                    <a:pt x="88" y="67"/>
                  </a:lnTo>
                  <a:lnTo>
                    <a:pt x="139" y="97"/>
                  </a:lnTo>
                  <a:lnTo>
                    <a:pt x="195" y="124"/>
                  </a:lnTo>
                  <a:lnTo>
                    <a:pt x="256" y="147"/>
                  </a:lnTo>
                  <a:lnTo>
                    <a:pt x="321" y="169"/>
                  </a:lnTo>
                  <a:lnTo>
                    <a:pt x="391" y="187"/>
                  </a:lnTo>
                  <a:lnTo>
                    <a:pt x="464" y="202"/>
                  </a:lnTo>
                  <a:lnTo>
                    <a:pt x="542" y="215"/>
                  </a:lnTo>
                  <a:lnTo>
                    <a:pt x="623" y="223"/>
                  </a:lnTo>
                  <a:lnTo>
                    <a:pt x="708" y="228"/>
                  </a:lnTo>
                  <a:lnTo>
                    <a:pt x="795" y="230"/>
                  </a:lnTo>
                  <a:lnTo>
                    <a:pt x="883" y="228"/>
                  </a:lnTo>
                  <a:lnTo>
                    <a:pt x="967" y="223"/>
                  </a:lnTo>
                  <a:lnTo>
                    <a:pt x="1049" y="215"/>
                  </a:lnTo>
                  <a:lnTo>
                    <a:pt x="1126" y="202"/>
                  </a:lnTo>
                  <a:lnTo>
                    <a:pt x="1199" y="187"/>
                  </a:lnTo>
                  <a:lnTo>
                    <a:pt x="1269" y="169"/>
                  </a:lnTo>
                  <a:lnTo>
                    <a:pt x="1334" y="147"/>
                  </a:lnTo>
                  <a:lnTo>
                    <a:pt x="1395" y="124"/>
                  </a:lnTo>
                  <a:lnTo>
                    <a:pt x="1451" y="97"/>
                  </a:lnTo>
                  <a:lnTo>
                    <a:pt x="1503" y="67"/>
                  </a:lnTo>
                  <a:lnTo>
                    <a:pt x="1550" y="34"/>
                  </a:lnTo>
                  <a:lnTo>
                    <a:pt x="1590" y="0"/>
                  </a:lnTo>
                  <a:lnTo>
                    <a:pt x="1584" y="35"/>
                  </a:lnTo>
                  <a:lnTo>
                    <a:pt x="1571" y="70"/>
                  </a:lnTo>
                  <a:lnTo>
                    <a:pt x="1553" y="102"/>
                  </a:lnTo>
                  <a:lnTo>
                    <a:pt x="1529" y="133"/>
                  </a:lnTo>
                  <a:lnTo>
                    <a:pt x="1499" y="163"/>
                  </a:lnTo>
                  <a:lnTo>
                    <a:pt x="1463" y="191"/>
                  </a:lnTo>
                  <a:lnTo>
                    <a:pt x="1423" y="217"/>
                  </a:lnTo>
                  <a:lnTo>
                    <a:pt x="1377" y="241"/>
                  </a:lnTo>
                  <a:lnTo>
                    <a:pt x="1328" y="264"/>
                  </a:lnTo>
                  <a:lnTo>
                    <a:pt x="1274" y="283"/>
                  </a:lnTo>
                  <a:lnTo>
                    <a:pt x="1215" y="301"/>
                  </a:lnTo>
                  <a:lnTo>
                    <a:pt x="1154" y="316"/>
                  </a:lnTo>
                  <a:lnTo>
                    <a:pt x="1087" y="329"/>
                  </a:lnTo>
                  <a:lnTo>
                    <a:pt x="1019" y="339"/>
                  </a:lnTo>
                  <a:lnTo>
                    <a:pt x="947" y="346"/>
                  </a:lnTo>
                  <a:lnTo>
                    <a:pt x="873" y="352"/>
                  </a:lnTo>
                  <a:lnTo>
                    <a:pt x="795" y="353"/>
                  </a:lnTo>
                  <a:lnTo>
                    <a:pt x="718" y="352"/>
                  </a:lnTo>
                  <a:lnTo>
                    <a:pt x="643" y="346"/>
                  </a:lnTo>
                  <a:lnTo>
                    <a:pt x="572" y="339"/>
                  </a:lnTo>
                  <a:lnTo>
                    <a:pt x="503" y="329"/>
                  </a:lnTo>
                  <a:lnTo>
                    <a:pt x="437" y="316"/>
                  </a:lnTo>
                  <a:lnTo>
                    <a:pt x="375" y="301"/>
                  </a:lnTo>
                  <a:lnTo>
                    <a:pt x="317" y="283"/>
                  </a:lnTo>
                  <a:lnTo>
                    <a:pt x="263" y="264"/>
                  </a:lnTo>
                  <a:lnTo>
                    <a:pt x="213" y="241"/>
                  </a:lnTo>
                  <a:lnTo>
                    <a:pt x="168" y="217"/>
                  </a:lnTo>
                  <a:lnTo>
                    <a:pt x="127" y="191"/>
                  </a:lnTo>
                  <a:lnTo>
                    <a:pt x="92" y="163"/>
                  </a:lnTo>
                  <a:lnTo>
                    <a:pt x="62" y="133"/>
                  </a:lnTo>
                  <a:lnTo>
                    <a:pt x="37" y="102"/>
                  </a:lnTo>
                  <a:lnTo>
                    <a:pt x="18" y="70"/>
                  </a:lnTo>
                  <a:lnTo>
                    <a:pt x="6"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93">
              <a:extLst>
                <a:ext uri="{FF2B5EF4-FFF2-40B4-BE49-F238E27FC236}">
                  <a16:creationId xmlns:a16="http://schemas.microsoft.com/office/drawing/2014/main" id="{DCDE0429-AC9B-4A17-9FCA-26F2D58E5530}"/>
                </a:ext>
              </a:extLst>
            </p:cNvPr>
            <p:cNvSpPr>
              <a:spLocks/>
            </p:cNvSpPr>
            <p:nvPr/>
          </p:nvSpPr>
          <p:spPr bwMode="auto">
            <a:xfrm>
              <a:off x="721" y="1816"/>
              <a:ext cx="145" cy="32"/>
            </a:xfrm>
            <a:custGeom>
              <a:avLst/>
              <a:gdLst>
                <a:gd name="T0" fmla="*/ 0 w 1590"/>
                <a:gd name="T1" fmla="*/ 0 h 353"/>
                <a:gd name="T2" fmla="*/ 41 w 1590"/>
                <a:gd name="T3" fmla="*/ 35 h 353"/>
                <a:gd name="T4" fmla="*/ 88 w 1590"/>
                <a:gd name="T5" fmla="*/ 66 h 353"/>
                <a:gd name="T6" fmla="*/ 139 w 1590"/>
                <a:gd name="T7" fmla="*/ 96 h 353"/>
                <a:gd name="T8" fmla="*/ 195 w 1590"/>
                <a:gd name="T9" fmla="*/ 123 h 353"/>
                <a:gd name="T10" fmla="*/ 256 w 1590"/>
                <a:gd name="T11" fmla="*/ 147 h 353"/>
                <a:gd name="T12" fmla="*/ 321 w 1590"/>
                <a:gd name="T13" fmla="*/ 169 h 353"/>
                <a:gd name="T14" fmla="*/ 391 w 1590"/>
                <a:gd name="T15" fmla="*/ 188 h 353"/>
                <a:gd name="T16" fmla="*/ 464 w 1590"/>
                <a:gd name="T17" fmla="*/ 202 h 353"/>
                <a:gd name="T18" fmla="*/ 542 w 1590"/>
                <a:gd name="T19" fmla="*/ 214 h 353"/>
                <a:gd name="T20" fmla="*/ 623 w 1590"/>
                <a:gd name="T21" fmla="*/ 224 h 353"/>
                <a:gd name="T22" fmla="*/ 708 w 1590"/>
                <a:gd name="T23" fmla="*/ 229 h 353"/>
                <a:gd name="T24" fmla="*/ 795 w 1590"/>
                <a:gd name="T25" fmla="*/ 231 h 353"/>
                <a:gd name="T26" fmla="*/ 883 w 1590"/>
                <a:gd name="T27" fmla="*/ 229 h 353"/>
                <a:gd name="T28" fmla="*/ 967 w 1590"/>
                <a:gd name="T29" fmla="*/ 224 h 353"/>
                <a:gd name="T30" fmla="*/ 1049 w 1590"/>
                <a:gd name="T31" fmla="*/ 214 h 353"/>
                <a:gd name="T32" fmla="*/ 1126 w 1590"/>
                <a:gd name="T33" fmla="*/ 202 h 353"/>
                <a:gd name="T34" fmla="*/ 1199 w 1590"/>
                <a:gd name="T35" fmla="*/ 188 h 353"/>
                <a:gd name="T36" fmla="*/ 1269 w 1590"/>
                <a:gd name="T37" fmla="*/ 169 h 353"/>
                <a:gd name="T38" fmla="*/ 1334 w 1590"/>
                <a:gd name="T39" fmla="*/ 147 h 353"/>
                <a:gd name="T40" fmla="*/ 1395 w 1590"/>
                <a:gd name="T41" fmla="*/ 123 h 353"/>
                <a:gd name="T42" fmla="*/ 1451 w 1590"/>
                <a:gd name="T43" fmla="*/ 96 h 353"/>
                <a:gd name="T44" fmla="*/ 1503 w 1590"/>
                <a:gd name="T45" fmla="*/ 66 h 353"/>
                <a:gd name="T46" fmla="*/ 1550 w 1590"/>
                <a:gd name="T47" fmla="*/ 35 h 353"/>
                <a:gd name="T48" fmla="*/ 1590 w 1590"/>
                <a:gd name="T49" fmla="*/ 0 h 353"/>
                <a:gd name="T50" fmla="*/ 1584 w 1590"/>
                <a:gd name="T51" fmla="*/ 35 h 353"/>
                <a:gd name="T52" fmla="*/ 1571 w 1590"/>
                <a:gd name="T53" fmla="*/ 69 h 353"/>
                <a:gd name="T54" fmla="*/ 1553 w 1590"/>
                <a:gd name="T55" fmla="*/ 101 h 353"/>
                <a:gd name="T56" fmla="*/ 1529 w 1590"/>
                <a:gd name="T57" fmla="*/ 134 h 353"/>
                <a:gd name="T58" fmla="*/ 1499 w 1590"/>
                <a:gd name="T59" fmla="*/ 163 h 353"/>
                <a:gd name="T60" fmla="*/ 1463 w 1590"/>
                <a:gd name="T61" fmla="*/ 191 h 353"/>
                <a:gd name="T62" fmla="*/ 1423 w 1590"/>
                <a:gd name="T63" fmla="*/ 217 h 353"/>
                <a:gd name="T64" fmla="*/ 1377 w 1590"/>
                <a:gd name="T65" fmla="*/ 241 h 353"/>
                <a:gd name="T66" fmla="*/ 1328 w 1590"/>
                <a:gd name="T67" fmla="*/ 263 h 353"/>
                <a:gd name="T68" fmla="*/ 1274 w 1590"/>
                <a:gd name="T69" fmla="*/ 284 h 353"/>
                <a:gd name="T70" fmla="*/ 1215 w 1590"/>
                <a:gd name="T71" fmla="*/ 302 h 353"/>
                <a:gd name="T72" fmla="*/ 1154 w 1590"/>
                <a:gd name="T73" fmla="*/ 316 h 353"/>
                <a:gd name="T74" fmla="*/ 1087 w 1590"/>
                <a:gd name="T75" fmla="*/ 330 h 353"/>
                <a:gd name="T76" fmla="*/ 1019 w 1590"/>
                <a:gd name="T77" fmla="*/ 340 h 353"/>
                <a:gd name="T78" fmla="*/ 947 w 1590"/>
                <a:gd name="T79" fmla="*/ 347 h 353"/>
                <a:gd name="T80" fmla="*/ 873 w 1590"/>
                <a:gd name="T81" fmla="*/ 351 h 353"/>
                <a:gd name="T82" fmla="*/ 795 w 1590"/>
                <a:gd name="T83" fmla="*/ 353 h 353"/>
                <a:gd name="T84" fmla="*/ 718 w 1590"/>
                <a:gd name="T85" fmla="*/ 351 h 353"/>
                <a:gd name="T86" fmla="*/ 643 w 1590"/>
                <a:gd name="T87" fmla="*/ 347 h 353"/>
                <a:gd name="T88" fmla="*/ 572 w 1590"/>
                <a:gd name="T89" fmla="*/ 340 h 353"/>
                <a:gd name="T90" fmla="*/ 503 w 1590"/>
                <a:gd name="T91" fmla="*/ 330 h 353"/>
                <a:gd name="T92" fmla="*/ 437 w 1590"/>
                <a:gd name="T93" fmla="*/ 316 h 353"/>
                <a:gd name="T94" fmla="*/ 375 w 1590"/>
                <a:gd name="T95" fmla="*/ 302 h 353"/>
                <a:gd name="T96" fmla="*/ 317 w 1590"/>
                <a:gd name="T97" fmla="*/ 284 h 353"/>
                <a:gd name="T98" fmla="*/ 263 w 1590"/>
                <a:gd name="T99" fmla="*/ 263 h 353"/>
                <a:gd name="T100" fmla="*/ 213 w 1590"/>
                <a:gd name="T101" fmla="*/ 241 h 353"/>
                <a:gd name="T102" fmla="*/ 168 w 1590"/>
                <a:gd name="T103" fmla="*/ 217 h 353"/>
                <a:gd name="T104" fmla="*/ 127 w 1590"/>
                <a:gd name="T105" fmla="*/ 191 h 353"/>
                <a:gd name="T106" fmla="*/ 92 w 1590"/>
                <a:gd name="T107" fmla="*/ 163 h 353"/>
                <a:gd name="T108" fmla="*/ 62 w 1590"/>
                <a:gd name="T109" fmla="*/ 134 h 353"/>
                <a:gd name="T110" fmla="*/ 37 w 1590"/>
                <a:gd name="T111" fmla="*/ 101 h 353"/>
                <a:gd name="T112" fmla="*/ 18 w 1590"/>
                <a:gd name="T113" fmla="*/ 69 h 353"/>
                <a:gd name="T114" fmla="*/ 6 w 1590"/>
                <a:gd name="T115" fmla="*/ 35 h 353"/>
                <a:gd name="T116" fmla="*/ 0 w 1590"/>
                <a:gd name="T1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0" h="353">
                  <a:moveTo>
                    <a:pt x="0" y="0"/>
                  </a:moveTo>
                  <a:lnTo>
                    <a:pt x="41" y="35"/>
                  </a:lnTo>
                  <a:lnTo>
                    <a:pt x="88" y="66"/>
                  </a:lnTo>
                  <a:lnTo>
                    <a:pt x="139" y="96"/>
                  </a:lnTo>
                  <a:lnTo>
                    <a:pt x="195" y="123"/>
                  </a:lnTo>
                  <a:lnTo>
                    <a:pt x="256" y="147"/>
                  </a:lnTo>
                  <a:lnTo>
                    <a:pt x="321" y="169"/>
                  </a:lnTo>
                  <a:lnTo>
                    <a:pt x="391" y="188"/>
                  </a:lnTo>
                  <a:lnTo>
                    <a:pt x="464" y="202"/>
                  </a:lnTo>
                  <a:lnTo>
                    <a:pt x="542" y="214"/>
                  </a:lnTo>
                  <a:lnTo>
                    <a:pt x="623" y="224"/>
                  </a:lnTo>
                  <a:lnTo>
                    <a:pt x="708" y="229"/>
                  </a:lnTo>
                  <a:lnTo>
                    <a:pt x="795" y="231"/>
                  </a:lnTo>
                  <a:lnTo>
                    <a:pt x="883" y="229"/>
                  </a:lnTo>
                  <a:lnTo>
                    <a:pt x="967" y="224"/>
                  </a:lnTo>
                  <a:lnTo>
                    <a:pt x="1049" y="214"/>
                  </a:lnTo>
                  <a:lnTo>
                    <a:pt x="1126" y="202"/>
                  </a:lnTo>
                  <a:lnTo>
                    <a:pt x="1199" y="188"/>
                  </a:lnTo>
                  <a:lnTo>
                    <a:pt x="1269" y="169"/>
                  </a:lnTo>
                  <a:lnTo>
                    <a:pt x="1334" y="147"/>
                  </a:lnTo>
                  <a:lnTo>
                    <a:pt x="1395" y="123"/>
                  </a:lnTo>
                  <a:lnTo>
                    <a:pt x="1451" y="96"/>
                  </a:lnTo>
                  <a:lnTo>
                    <a:pt x="1503" y="66"/>
                  </a:lnTo>
                  <a:lnTo>
                    <a:pt x="1550" y="35"/>
                  </a:lnTo>
                  <a:lnTo>
                    <a:pt x="1590" y="0"/>
                  </a:lnTo>
                  <a:lnTo>
                    <a:pt x="1584" y="35"/>
                  </a:lnTo>
                  <a:lnTo>
                    <a:pt x="1571" y="69"/>
                  </a:lnTo>
                  <a:lnTo>
                    <a:pt x="1553" y="101"/>
                  </a:lnTo>
                  <a:lnTo>
                    <a:pt x="1529" y="134"/>
                  </a:lnTo>
                  <a:lnTo>
                    <a:pt x="1499" y="163"/>
                  </a:lnTo>
                  <a:lnTo>
                    <a:pt x="1463" y="191"/>
                  </a:lnTo>
                  <a:lnTo>
                    <a:pt x="1423" y="217"/>
                  </a:lnTo>
                  <a:lnTo>
                    <a:pt x="1377" y="241"/>
                  </a:lnTo>
                  <a:lnTo>
                    <a:pt x="1328" y="263"/>
                  </a:lnTo>
                  <a:lnTo>
                    <a:pt x="1274" y="284"/>
                  </a:lnTo>
                  <a:lnTo>
                    <a:pt x="1215" y="302"/>
                  </a:lnTo>
                  <a:lnTo>
                    <a:pt x="1154" y="316"/>
                  </a:lnTo>
                  <a:lnTo>
                    <a:pt x="1087" y="330"/>
                  </a:lnTo>
                  <a:lnTo>
                    <a:pt x="1019" y="340"/>
                  </a:lnTo>
                  <a:lnTo>
                    <a:pt x="947" y="347"/>
                  </a:lnTo>
                  <a:lnTo>
                    <a:pt x="873" y="351"/>
                  </a:lnTo>
                  <a:lnTo>
                    <a:pt x="795" y="353"/>
                  </a:lnTo>
                  <a:lnTo>
                    <a:pt x="718" y="351"/>
                  </a:lnTo>
                  <a:lnTo>
                    <a:pt x="643" y="347"/>
                  </a:lnTo>
                  <a:lnTo>
                    <a:pt x="572" y="340"/>
                  </a:lnTo>
                  <a:lnTo>
                    <a:pt x="503" y="330"/>
                  </a:lnTo>
                  <a:lnTo>
                    <a:pt x="437" y="316"/>
                  </a:lnTo>
                  <a:lnTo>
                    <a:pt x="375" y="302"/>
                  </a:lnTo>
                  <a:lnTo>
                    <a:pt x="317" y="284"/>
                  </a:lnTo>
                  <a:lnTo>
                    <a:pt x="263" y="263"/>
                  </a:lnTo>
                  <a:lnTo>
                    <a:pt x="213" y="241"/>
                  </a:lnTo>
                  <a:lnTo>
                    <a:pt x="168" y="217"/>
                  </a:lnTo>
                  <a:lnTo>
                    <a:pt x="127" y="191"/>
                  </a:lnTo>
                  <a:lnTo>
                    <a:pt x="92" y="163"/>
                  </a:lnTo>
                  <a:lnTo>
                    <a:pt x="62" y="134"/>
                  </a:lnTo>
                  <a:lnTo>
                    <a:pt x="37" y="101"/>
                  </a:lnTo>
                  <a:lnTo>
                    <a:pt x="18" y="69"/>
                  </a:lnTo>
                  <a:lnTo>
                    <a:pt x="6"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94">
              <a:extLst>
                <a:ext uri="{FF2B5EF4-FFF2-40B4-BE49-F238E27FC236}">
                  <a16:creationId xmlns:a16="http://schemas.microsoft.com/office/drawing/2014/main" id="{6858F87E-1CA4-9588-84FF-8DAD7FCE5E1B}"/>
                </a:ext>
              </a:extLst>
            </p:cNvPr>
            <p:cNvSpPr>
              <a:spLocks/>
            </p:cNvSpPr>
            <p:nvPr/>
          </p:nvSpPr>
          <p:spPr bwMode="auto">
            <a:xfrm>
              <a:off x="721" y="1839"/>
              <a:ext cx="145" cy="32"/>
            </a:xfrm>
            <a:custGeom>
              <a:avLst/>
              <a:gdLst>
                <a:gd name="T0" fmla="*/ 0 w 1590"/>
                <a:gd name="T1" fmla="*/ 0 h 352"/>
                <a:gd name="T2" fmla="*/ 41 w 1590"/>
                <a:gd name="T3" fmla="*/ 34 h 352"/>
                <a:gd name="T4" fmla="*/ 88 w 1590"/>
                <a:gd name="T5" fmla="*/ 66 h 352"/>
                <a:gd name="T6" fmla="*/ 139 w 1590"/>
                <a:gd name="T7" fmla="*/ 95 h 352"/>
                <a:gd name="T8" fmla="*/ 195 w 1590"/>
                <a:gd name="T9" fmla="*/ 122 h 352"/>
                <a:gd name="T10" fmla="*/ 256 w 1590"/>
                <a:gd name="T11" fmla="*/ 147 h 352"/>
                <a:gd name="T12" fmla="*/ 321 w 1590"/>
                <a:gd name="T13" fmla="*/ 167 h 352"/>
                <a:gd name="T14" fmla="*/ 391 w 1590"/>
                <a:gd name="T15" fmla="*/ 186 h 352"/>
                <a:gd name="T16" fmla="*/ 464 w 1590"/>
                <a:gd name="T17" fmla="*/ 202 h 352"/>
                <a:gd name="T18" fmla="*/ 542 w 1590"/>
                <a:gd name="T19" fmla="*/ 214 h 352"/>
                <a:gd name="T20" fmla="*/ 623 w 1590"/>
                <a:gd name="T21" fmla="*/ 222 h 352"/>
                <a:gd name="T22" fmla="*/ 708 w 1590"/>
                <a:gd name="T23" fmla="*/ 228 h 352"/>
                <a:gd name="T24" fmla="*/ 795 w 1590"/>
                <a:gd name="T25" fmla="*/ 230 h 352"/>
                <a:gd name="T26" fmla="*/ 883 w 1590"/>
                <a:gd name="T27" fmla="*/ 228 h 352"/>
                <a:gd name="T28" fmla="*/ 967 w 1590"/>
                <a:gd name="T29" fmla="*/ 222 h 352"/>
                <a:gd name="T30" fmla="*/ 1049 w 1590"/>
                <a:gd name="T31" fmla="*/ 214 h 352"/>
                <a:gd name="T32" fmla="*/ 1126 w 1590"/>
                <a:gd name="T33" fmla="*/ 202 h 352"/>
                <a:gd name="T34" fmla="*/ 1199 w 1590"/>
                <a:gd name="T35" fmla="*/ 186 h 352"/>
                <a:gd name="T36" fmla="*/ 1269 w 1590"/>
                <a:gd name="T37" fmla="*/ 167 h 352"/>
                <a:gd name="T38" fmla="*/ 1334 w 1590"/>
                <a:gd name="T39" fmla="*/ 147 h 352"/>
                <a:gd name="T40" fmla="*/ 1395 w 1590"/>
                <a:gd name="T41" fmla="*/ 122 h 352"/>
                <a:gd name="T42" fmla="*/ 1451 w 1590"/>
                <a:gd name="T43" fmla="*/ 95 h 352"/>
                <a:gd name="T44" fmla="*/ 1503 w 1590"/>
                <a:gd name="T45" fmla="*/ 66 h 352"/>
                <a:gd name="T46" fmla="*/ 1550 w 1590"/>
                <a:gd name="T47" fmla="*/ 34 h 352"/>
                <a:gd name="T48" fmla="*/ 1590 w 1590"/>
                <a:gd name="T49" fmla="*/ 0 h 352"/>
                <a:gd name="T50" fmla="*/ 1584 w 1590"/>
                <a:gd name="T51" fmla="*/ 35 h 352"/>
                <a:gd name="T52" fmla="*/ 1571 w 1590"/>
                <a:gd name="T53" fmla="*/ 68 h 352"/>
                <a:gd name="T54" fmla="*/ 1553 w 1590"/>
                <a:gd name="T55" fmla="*/ 101 h 352"/>
                <a:gd name="T56" fmla="*/ 1529 w 1590"/>
                <a:gd name="T57" fmla="*/ 132 h 352"/>
                <a:gd name="T58" fmla="*/ 1499 w 1590"/>
                <a:gd name="T59" fmla="*/ 162 h 352"/>
                <a:gd name="T60" fmla="*/ 1463 w 1590"/>
                <a:gd name="T61" fmla="*/ 190 h 352"/>
                <a:gd name="T62" fmla="*/ 1423 w 1590"/>
                <a:gd name="T63" fmla="*/ 216 h 352"/>
                <a:gd name="T64" fmla="*/ 1377 w 1590"/>
                <a:gd name="T65" fmla="*/ 240 h 352"/>
                <a:gd name="T66" fmla="*/ 1328 w 1590"/>
                <a:gd name="T67" fmla="*/ 263 h 352"/>
                <a:gd name="T68" fmla="*/ 1274 w 1590"/>
                <a:gd name="T69" fmla="*/ 283 h 352"/>
                <a:gd name="T70" fmla="*/ 1215 w 1590"/>
                <a:gd name="T71" fmla="*/ 300 h 352"/>
                <a:gd name="T72" fmla="*/ 1154 w 1590"/>
                <a:gd name="T73" fmla="*/ 316 h 352"/>
                <a:gd name="T74" fmla="*/ 1087 w 1590"/>
                <a:gd name="T75" fmla="*/ 328 h 352"/>
                <a:gd name="T76" fmla="*/ 1019 w 1590"/>
                <a:gd name="T77" fmla="*/ 339 h 352"/>
                <a:gd name="T78" fmla="*/ 947 w 1590"/>
                <a:gd name="T79" fmla="*/ 346 h 352"/>
                <a:gd name="T80" fmla="*/ 873 w 1590"/>
                <a:gd name="T81" fmla="*/ 351 h 352"/>
                <a:gd name="T82" fmla="*/ 795 w 1590"/>
                <a:gd name="T83" fmla="*/ 352 h 352"/>
                <a:gd name="T84" fmla="*/ 718 w 1590"/>
                <a:gd name="T85" fmla="*/ 351 h 352"/>
                <a:gd name="T86" fmla="*/ 643 w 1590"/>
                <a:gd name="T87" fmla="*/ 346 h 352"/>
                <a:gd name="T88" fmla="*/ 572 w 1590"/>
                <a:gd name="T89" fmla="*/ 339 h 352"/>
                <a:gd name="T90" fmla="*/ 503 w 1590"/>
                <a:gd name="T91" fmla="*/ 328 h 352"/>
                <a:gd name="T92" fmla="*/ 437 w 1590"/>
                <a:gd name="T93" fmla="*/ 316 h 352"/>
                <a:gd name="T94" fmla="*/ 375 w 1590"/>
                <a:gd name="T95" fmla="*/ 300 h 352"/>
                <a:gd name="T96" fmla="*/ 317 w 1590"/>
                <a:gd name="T97" fmla="*/ 283 h 352"/>
                <a:gd name="T98" fmla="*/ 263 w 1590"/>
                <a:gd name="T99" fmla="*/ 263 h 352"/>
                <a:gd name="T100" fmla="*/ 213 w 1590"/>
                <a:gd name="T101" fmla="*/ 240 h 352"/>
                <a:gd name="T102" fmla="*/ 168 w 1590"/>
                <a:gd name="T103" fmla="*/ 216 h 352"/>
                <a:gd name="T104" fmla="*/ 127 w 1590"/>
                <a:gd name="T105" fmla="*/ 190 h 352"/>
                <a:gd name="T106" fmla="*/ 92 w 1590"/>
                <a:gd name="T107" fmla="*/ 162 h 352"/>
                <a:gd name="T108" fmla="*/ 62 w 1590"/>
                <a:gd name="T109" fmla="*/ 132 h 352"/>
                <a:gd name="T110" fmla="*/ 37 w 1590"/>
                <a:gd name="T111" fmla="*/ 101 h 352"/>
                <a:gd name="T112" fmla="*/ 18 w 1590"/>
                <a:gd name="T113" fmla="*/ 68 h 352"/>
                <a:gd name="T114" fmla="*/ 6 w 1590"/>
                <a:gd name="T115" fmla="*/ 35 h 352"/>
                <a:gd name="T116" fmla="*/ 0 w 1590"/>
                <a:gd name="T11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0" h="352">
                  <a:moveTo>
                    <a:pt x="0" y="0"/>
                  </a:moveTo>
                  <a:lnTo>
                    <a:pt x="41" y="34"/>
                  </a:lnTo>
                  <a:lnTo>
                    <a:pt x="88" y="66"/>
                  </a:lnTo>
                  <a:lnTo>
                    <a:pt x="139" y="95"/>
                  </a:lnTo>
                  <a:lnTo>
                    <a:pt x="195" y="122"/>
                  </a:lnTo>
                  <a:lnTo>
                    <a:pt x="256" y="147"/>
                  </a:lnTo>
                  <a:lnTo>
                    <a:pt x="321" y="167"/>
                  </a:lnTo>
                  <a:lnTo>
                    <a:pt x="391" y="186"/>
                  </a:lnTo>
                  <a:lnTo>
                    <a:pt x="464" y="202"/>
                  </a:lnTo>
                  <a:lnTo>
                    <a:pt x="542" y="214"/>
                  </a:lnTo>
                  <a:lnTo>
                    <a:pt x="623" y="222"/>
                  </a:lnTo>
                  <a:lnTo>
                    <a:pt x="708" y="228"/>
                  </a:lnTo>
                  <a:lnTo>
                    <a:pt x="795" y="230"/>
                  </a:lnTo>
                  <a:lnTo>
                    <a:pt x="883" y="228"/>
                  </a:lnTo>
                  <a:lnTo>
                    <a:pt x="967" y="222"/>
                  </a:lnTo>
                  <a:lnTo>
                    <a:pt x="1049" y="214"/>
                  </a:lnTo>
                  <a:lnTo>
                    <a:pt x="1126" y="202"/>
                  </a:lnTo>
                  <a:lnTo>
                    <a:pt x="1199" y="186"/>
                  </a:lnTo>
                  <a:lnTo>
                    <a:pt x="1269" y="167"/>
                  </a:lnTo>
                  <a:lnTo>
                    <a:pt x="1334" y="147"/>
                  </a:lnTo>
                  <a:lnTo>
                    <a:pt x="1395" y="122"/>
                  </a:lnTo>
                  <a:lnTo>
                    <a:pt x="1451" y="95"/>
                  </a:lnTo>
                  <a:lnTo>
                    <a:pt x="1503" y="66"/>
                  </a:lnTo>
                  <a:lnTo>
                    <a:pt x="1550" y="34"/>
                  </a:lnTo>
                  <a:lnTo>
                    <a:pt x="1590" y="0"/>
                  </a:lnTo>
                  <a:lnTo>
                    <a:pt x="1584" y="35"/>
                  </a:lnTo>
                  <a:lnTo>
                    <a:pt x="1571" y="68"/>
                  </a:lnTo>
                  <a:lnTo>
                    <a:pt x="1553" y="101"/>
                  </a:lnTo>
                  <a:lnTo>
                    <a:pt x="1529" y="132"/>
                  </a:lnTo>
                  <a:lnTo>
                    <a:pt x="1499" y="162"/>
                  </a:lnTo>
                  <a:lnTo>
                    <a:pt x="1463" y="190"/>
                  </a:lnTo>
                  <a:lnTo>
                    <a:pt x="1423" y="216"/>
                  </a:lnTo>
                  <a:lnTo>
                    <a:pt x="1377" y="240"/>
                  </a:lnTo>
                  <a:lnTo>
                    <a:pt x="1328" y="263"/>
                  </a:lnTo>
                  <a:lnTo>
                    <a:pt x="1274" y="283"/>
                  </a:lnTo>
                  <a:lnTo>
                    <a:pt x="1215" y="300"/>
                  </a:lnTo>
                  <a:lnTo>
                    <a:pt x="1154" y="316"/>
                  </a:lnTo>
                  <a:lnTo>
                    <a:pt x="1087" y="328"/>
                  </a:lnTo>
                  <a:lnTo>
                    <a:pt x="1019" y="339"/>
                  </a:lnTo>
                  <a:lnTo>
                    <a:pt x="947" y="346"/>
                  </a:lnTo>
                  <a:lnTo>
                    <a:pt x="873" y="351"/>
                  </a:lnTo>
                  <a:lnTo>
                    <a:pt x="795" y="352"/>
                  </a:lnTo>
                  <a:lnTo>
                    <a:pt x="718" y="351"/>
                  </a:lnTo>
                  <a:lnTo>
                    <a:pt x="643" y="346"/>
                  </a:lnTo>
                  <a:lnTo>
                    <a:pt x="572" y="339"/>
                  </a:lnTo>
                  <a:lnTo>
                    <a:pt x="503" y="328"/>
                  </a:lnTo>
                  <a:lnTo>
                    <a:pt x="437" y="316"/>
                  </a:lnTo>
                  <a:lnTo>
                    <a:pt x="375" y="300"/>
                  </a:lnTo>
                  <a:lnTo>
                    <a:pt x="317" y="283"/>
                  </a:lnTo>
                  <a:lnTo>
                    <a:pt x="263" y="263"/>
                  </a:lnTo>
                  <a:lnTo>
                    <a:pt x="213" y="240"/>
                  </a:lnTo>
                  <a:lnTo>
                    <a:pt x="168" y="216"/>
                  </a:lnTo>
                  <a:lnTo>
                    <a:pt x="127" y="190"/>
                  </a:lnTo>
                  <a:lnTo>
                    <a:pt x="92" y="162"/>
                  </a:lnTo>
                  <a:lnTo>
                    <a:pt x="62" y="132"/>
                  </a:lnTo>
                  <a:lnTo>
                    <a:pt x="37" y="101"/>
                  </a:lnTo>
                  <a:lnTo>
                    <a:pt x="18" y="68"/>
                  </a:lnTo>
                  <a:lnTo>
                    <a:pt x="6"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95">
              <a:extLst>
                <a:ext uri="{FF2B5EF4-FFF2-40B4-BE49-F238E27FC236}">
                  <a16:creationId xmlns:a16="http://schemas.microsoft.com/office/drawing/2014/main" id="{34E173FF-00C7-8C05-B060-826A63840596}"/>
                </a:ext>
              </a:extLst>
            </p:cNvPr>
            <p:cNvSpPr>
              <a:spLocks/>
            </p:cNvSpPr>
            <p:nvPr/>
          </p:nvSpPr>
          <p:spPr bwMode="auto">
            <a:xfrm>
              <a:off x="722" y="1861"/>
              <a:ext cx="144" cy="32"/>
            </a:xfrm>
            <a:custGeom>
              <a:avLst/>
              <a:gdLst>
                <a:gd name="T0" fmla="*/ 0 w 1590"/>
                <a:gd name="T1" fmla="*/ 0 h 354"/>
                <a:gd name="T2" fmla="*/ 40 w 1590"/>
                <a:gd name="T3" fmla="*/ 34 h 354"/>
                <a:gd name="T4" fmla="*/ 87 w 1590"/>
                <a:gd name="T5" fmla="*/ 67 h 354"/>
                <a:gd name="T6" fmla="*/ 139 w 1590"/>
                <a:gd name="T7" fmla="*/ 97 h 354"/>
                <a:gd name="T8" fmla="*/ 195 w 1590"/>
                <a:gd name="T9" fmla="*/ 124 h 354"/>
                <a:gd name="T10" fmla="*/ 256 w 1590"/>
                <a:gd name="T11" fmla="*/ 147 h 354"/>
                <a:gd name="T12" fmla="*/ 321 w 1590"/>
                <a:gd name="T13" fmla="*/ 169 h 354"/>
                <a:gd name="T14" fmla="*/ 391 w 1590"/>
                <a:gd name="T15" fmla="*/ 188 h 354"/>
                <a:gd name="T16" fmla="*/ 464 w 1590"/>
                <a:gd name="T17" fmla="*/ 202 h 354"/>
                <a:gd name="T18" fmla="*/ 542 w 1590"/>
                <a:gd name="T19" fmla="*/ 215 h 354"/>
                <a:gd name="T20" fmla="*/ 623 w 1590"/>
                <a:gd name="T21" fmla="*/ 224 h 354"/>
                <a:gd name="T22" fmla="*/ 707 w 1590"/>
                <a:gd name="T23" fmla="*/ 229 h 354"/>
                <a:gd name="T24" fmla="*/ 795 w 1590"/>
                <a:gd name="T25" fmla="*/ 230 h 354"/>
                <a:gd name="T26" fmla="*/ 882 w 1590"/>
                <a:gd name="T27" fmla="*/ 229 h 354"/>
                <a:gd name="T28" fmla="*/ 967 w 1590"/>
                <a:gd name="T29" fmla="*/ 224 h 354"/>
                <a:gd name="T30" fmla="*/ 1048 w 1590"/>
                <a:gd name="T31" fmla="*/ 215 h 354"/>
                <a:gd name="T32" fmla="*/ 1126 w 1590"/>
                <a:gd name="T33" fmla="*/ 202 h 354"/>
                <a:gd name="T34" fmla="*/ 1199 w 1590"/>
                <a:gd name="T35" fmla="*/ 188 h 354"/>
                <a:gd name="T36" fmla="*/ 1269 w 1590"/>
                <a:gd name="T37" fmla="*/ 169 h 354"/>
                <a:gd name="T38" fmla="*/ 1334 w 1590"/>
                <a:gd name="T39" fmla="*/ 147 h 354"/>
                <a:gd name="T40" fmla="*/ 1395 w 1590"/>
                <a:gd name="T41" fmla="*/ 124 h 354"/>
                <a:gd name="T42" fmla="*/ 1451 w 1590"/>
                <a:gd name="T43" fmla="*/ 97 h 354"/>
                <a:gd name="T44" fmla="*/ 1502 w 1590"/>
                <a:gd name="T45" fmla="*/ 67 h 354"/>
                <a:gd name="T46" fmla="*/ 1549 w 1590"/>
                <a:gd name="T47" fmla="*/ 34 h 354"/>
                <a:gd name="T48" fmla="*/ 1590 w 1590"/>
                <a:gd name="T49" fmla="*/ 0 h 354"/>
                <a:gd name="T50" fmla="*/ 1584 w 1590"/>
                <a:gd name="T51" fmla="*/ 35 h 354"/>
                <a:gd name="T52" fmla="*/ 1571 w 1590"/>
                <a:gd name="T53" fmla="*/ 70 h 354"/>
                <a:gd name="T54" fmla="*/ 1553 w 1590"/>
                <a:gd name="T55" fmla="*/ 102 h 354"/>
                <a:gd name="T56" fmla="*/ 1528 w 1590"/>
                <a:gd name="T57" fmla="*/ 133 h 354"/>
                <a:gd name="T58" fmla="*/ 1498 w 1590"/>
                <a:gd name="T59" fmla="*/ 163 h 354"/>
                <a:gd name="T60" fmla="*/ 1463 w 1590"/>
                <a:gd name="T61" fmla="*/ 191 h 354"/>
                <a:gd name="T62" fmla="*/ 1422 w 1590"/>
                <a:gd name="T63" fmla="*/ 217 h 354"/>
                <a:gd name="T64" fmla="*/ 1376 w 1590"/>
                <a:gd name="T65" fmla="*/ 242 h 354"/>
                <a:gd name="T66" fmla="*/ 1327 w 1590"/>
                <a:gd name="T67" fmla="*/ 264 h 354"/>
                <a:gd name="T68" fmla="*/ 1273 w 1590"/>
                <a:gd name="T69" fmla="*/ 283 h 354"/>
                <a:gd name="T70" fmla="*/ 1215 w 1590"/>
                <a:gd name="T71" fmla="*/ 302 h 354"/>
                <a:gd name="T72" fmla="*/ 1153 w 1590"/>
                <a:gd name="T73" fmla="*/ 316 h 354"/>
                <a:gd name="T74" fmla="*/ 1087 w 1590"/>
                <a:gd name="T75" fmla="*/ 330 h 354"/>
                <a:gd name="T76" fmla="*/ 1018 w 1590"/>
                <a:gd name="T77" fmla="*/ 340 h 354"/>
                <a:gd name="T78" fmla="*/ 946 w 1590"/>
                <a:gd name="T79" fmla="*/ 347 h 354"/>
                <a:gd name="T80" fmla="*/ 872 w 1590"/>
                <a:gd name="T81" fmla="*/ 352 h 354"/>
                <a:gd name="T82" fmla="*/ 795 w 1590"/>
                <a:gd name="T83" fmla="*/ 354 h 354"/>
                <a:gd name="T84" fmla="*/ 717 w 1590"/>
                <a:gd name="T85" fmla="*/ 352 h 354"/>
                <a:gd name="T86" fmla="*/ 643 w 1590"/>
                <a:gd name="T87" fmla="*/ 347 h 354"/>
                <a:gd name="T88" fmla="*/ 571 w 1590"/>
                <a:gd name="T89" fmla="*/ 340 h 354"/>
                <a:gd name="T90" fmla="*/ 503 w 1590"/>
                <a:gd name="T91" fmla="*/ 330 h 354"/>
                <a:gd name="T92" fmla="*/ 436 w 1590"/>
                <a:gd name="T93" fmla="*/ 316 h 354"/>
                <a:gd name="T94" fmla="*/ 375 w 1590"/>
                <a:gd name="T95" fmla="*/ 302 h 354"/>
                <a:gd name="T96" fmla="*/ 316 w 1590"/>
                <a:gd name="T97" fmla="*/ 283 h 354"/>
                <a:gd name="T98" fmla="*/ 262 w 1590"/>
                <a:gd name="T99" fmla="*/ 264 h 354"/>
                <a:gd name="T100" fmla="*/ 212 w 1590"/>
                <a:gd name="T101" fmla="*/ 242 h 354"/>
                <a:gd name="T102" fmla="*/ 167 w 1590"/>
                <a:gd name="T103" fmla="*/ 217 h 354"/>
                <a:gd name="T104" fmla="*/ 126 w 1590"/>
                <a:gd name="T105" fmla="*/ 191 h 354"/>
                <a:gd name="T106" fmla="*/ 91 w 1590"/>
                <a:gd name="T107" fmla="*/ 163 h 354"/>
                <a:gd name="T108" fmla="*/ 61 w 1590"/>
                <a:gd name="T109" fmla="*/ 133 h 354"/>
                <a:gd name="T110" fmla="*/ 37 w 1590"/>
                <a:gd name="T111" fmla="*/ 102 h 354"/>
                <a:gd name="T112" fmla="*/ 18 w 1590"/>
                <a:gd name="T113" fmla="*/ 70 h 354"/>
                <a:gd name="T114" fmla="*/ 6 w 1590"/>
                <a:gd name="T115" fmla="*/ 35 h 354"/>
                <a:gd name="T116" fmla="*/ 0 w 1590"/>
                <a:gd name="T1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0" h="354">
                  <a:moveTo>
                    <a:pt x="0" y="0"/>
                  </a:moveTo>
                  <a:lnTo>
                    <a:pt x="40" y="34"/>
                  </a:lnTo>
                  <a:lnTo>
                    <a:pt x="87" y="67"/>
                  </a:lnTo>
                  <a:lnTo>
                    <a:pt x="139" y="97"/>
                  </a:lnTo>
                  <a:lnTo>
                    <a:pt x="195" y="124"/>
                  </a:lnTo>
                  <a:lnTo>
                    <a:pt x="256" y="147"/>
                  </a:lnTo>
                  <a:lnTo>
                    <a:pt x="321" y="169"/>
                  </a:lnTo>
                  <a:lnTo>
                    <a:pt x="391" y="188"/>
                  </a:lnTo>
                  <a:lnTo>
                    <a:pt x="464" y="202"/>
                  </a:lnTo>
                  <a:lnTo>
                    <a:pt x="542" y="215"/>
                  </a:lnTo>
                  <a:lnTo>
                    <a:pt x="623" y="224"/>
                  </a:lnTo>
                  <a:lnTo>
                    <a:pt x="707" y="229"/>
                  </a:lnTo>
                  <a:lnTo>
                    <a:pt x="795" y="230"/>
                  </a:lnTo>
                  <a:lnTo>
                    <a:pt x="882" y="229"/>
                  </a:lnTo>
                  <a:lnTo>
                    <a:pt x="967" y="224"/>
                  </a:lnTo>
                  <a:lnTo>
                    <a:pt x="1048" y="215"/>
                  </a:lnTo>
                  <a:lnTo>
                    <a:pt x="1126" y="202"/>
                  </a:lnTo>
                  <a:lnTo>
                    <a:pt x="1199" y="188"/>
                  </a:lnTo>
                  <a:lnTo>
                    <a:pt x="1269" y="169"/>
                  </a:lnTo>
                  <a:lnTo>
                    <a:pt x="1334" y="147"/>
                  </a:lnTo>
                  <a:lnTo>
                    <a:pt x="1395" y="124"/>
                  </a:lnTo>
                  <a:lnTo>
                    <a:pt x="1451" y="97"/>
                  </a:lnTo>
                  <a:lnTo>
                    <a:pt x="1502" y="67"/>
                  </a:lnTo>
                  <a:lnTo>
                    <a:pt x="1549" y="34"/>
                  </a:lnTo>
                  <a:lnTo>
                    <a:pt x="1590" y="0"/>
                  </a:lnTo>
                  <a:lnTo>
                    <a:pt x="1584" y="35"/>
                  </a:lnTo>
                  <a:lnTo>
                    <a:pt x="1571" y="70"/>
                  </a:lnTo>
                  <a:lnTo>
                    <a:pt x="1553" y="102"/>
                  </a:lnTo>
                  <a:lnTo>
                    <a:pt x="1528" y="133"/>
                  </a:lnTo>
                  <a:lnTo>
                    <a:pt x="1498" y="163"/>
                  </a:lnTo>
                  <a:lnTo>
                    <a:pt x="1463" y="191"/>
                  </a:lnTo>
                  <a:lnTo>
                    <a:pt x="1422" y="217"/>
                  </a:lnTo>
                  <a:lnTo>
                    <a:pt x="1376" y="242"/>
                  </a:lnTo>
                  <a:lnTo>
                    <a:pt x="1327" y="264"/>
                  </a:lnTo>
                  <a:lnTo>
                    <a:pt x="1273" y="283"/>
                  </a:lnTo>
                  <a:lnTo>
                    <a:pt x="1215" y="302"/>
                  </a:lnTo>
                  <a:lnTo>
                    <a:pt x="1153" y="316"/>
                  </a:lnTo>
                  <a:lnTo>
                    <a:pt x="1087" y="330"/>
                  </a:lnTo>
                  <a:lnTo>
                    <a:pt x="1018" y="340"/>
                  </a:lnTo>
                  <a:lnTo>
                    <a:pt x="946" y="347"/>
                  </a:lnTo>
                  <a:lnTo>
                    <a:pt x="872" y="352"/>
                  </a:lnTo>
                  <a:lnTo>
                    <a:pt x="795" y="354"/>
                  </a:lnTo>
                  <a:lnTo>
                    <a:pt x="717" y="352"/>
                  </a:lnTo>
                  <a:lnTo>
                    <a:pt x="643" y="347"/>
                  </a:lnTo>
                  <a:lnTo>
                    <a:pt x="571" y="340"/>
                  </a:lnTo>
                  <a:lnTo>
                    <a:pt x="503" y="330"/>
                  </a:lnTo>
                  <a:lnTo>
                    <a:pt x="436" y="316"/>
                  </a:lnTo>
                  <a:lnTo>
                    <a:pt x="375" y="302"/>
                  </a:lnTo>
                  <a:lnTo>
                    <a:pt x="316" y="283"/>
                  </a:lnTo>
                  <a:lnTo>
                    <a:pt x="262" y="264"/>
                  </a:lnTo>
                  <a:lnTo>
                    <a:pt x="212" y="242"/>
                  </a:lnTo>
                  <a:lnTo>
                    <a:pt x="167" y="217"/>
                  </a:lnTo>
                  <a:lnTo>
                    <a:pt x="126" y="191"/>
                  </a:lnTo>
                  <a:lnTo>
                    <a:pt x="91" y="163"/>
                  </a:lnTo>
                  <a:lnTo>
                    <a:pt x="61" y="133"/>
                  </a:lnTo>
                  <a:lnTo>
                    <a:pt x="37" y="102"/>
                  </a:lnTo>
                  <a:lnTo>
                    <a:pt x="18" y="70"/>
                  </a:lnTo>
                  <a:lnTo>
                    <a:pt x="6"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96">
              <a:extLst>
                <a:ext uri="{FF2B5EF4-FFF2-40B4-BE49-F238E27FC236}">
                  <a16:creationId xmlns:a16="http://schemas.microsoft.com/office/drawing/2014/main" id="{F9647B13-BE60-B2B9-54EF-2F74B8B245F8}"/>
                </a:ext>
              </a:extLst>
            </p:cNvPr>
            <p:cNvSpPr>
              <a:spLocks/>
            </p:cNvSpPr>
            <p:nvPr/>
          </p:nvSpPr>
          <p:spPr bwMode="auto">
            <a:xfrm>
              <a:off x="721" y="1737"/>
              <a:ext cx="145" cy="67"/>
            </a:xfrm>
            <a:custGeom>
              <a:avLst/>
              <a:gdLst>
                <a:gd name="T0" fmla="*/ 875 w 1593"/>
                <a:gd name="T1" fmla="*/ 1 h 735"/>
                <a:gd name="T2" fmla="*/ 1025 w 1593"/>
                <a:gd name="T3" fmla="*/ 14 h 735"/>
                <a:gd name="T4" fmla="*/ 1162 w 1593"/>
                <a:gd name="T5" fmla="*/ 37 h 735"/>
                <a:gd name="T6" fmla="*/ 1284 w 1593"/>
                <a:gd name="T7" fmla="*/ 73 h 735"/>
                <a:gd name="T8" fmla="*/ 1389 w 1593"/>
                <a:gd name="T9" fmla="*/ 116 h 735"/>
                <a:gd name="T10" fmla="*/ 1475 w 1593"/>
                <a:gd name="T11" fmla="*/ 169 h 735"/>
                <a:gd name="T12" fmla="*/ 1539 w 1593"/>
                <a:gd name="T13" fmla="*/ 229 h 735"/>
                <a:gd name="T14" fmla="*/ 1579 w 1593"/>
                <a:gd name="T15" fmla="*/ 295 h 735"/>
                <a:gd name="T16" fmla="*/ 1593 w 1593"/>
                <a:gd name="T17" fmla="*/ 367 h 735"/>
                <a:gd name="T18" fmla="*/ 1579 w 1593"/>
                <a:gd name="T19" fmla="*/ 439 h 735"/>
                <a:gd name="T20" fmla="*/ 1539 w 1593"/>
                <a:gd name="T21" fmla="*/ 505 h 735"/>
                <a:gd name="T22" fmla="*/ 1475 w 1593"/>
                <a:gd name="T23" fmla="*/ 565 h 735"/>
                <a:gd name="T24" fmla="*/ 1389 w 1593"/>
                <a:gd name="T25" fmla="*/ 618 h 735"/>
                <a:gd name="T26" fmla="*/ 1284 w 1593"/>
                <a:gd name="T27" fmla="*/ 662 h 735"/>
                <a:gd name="T28" fmla="*/ 1162 w 1593"/>
                <a:gd name="T29" fmla="*/ 697 h 735"/>
                <a:gd name="T30" fmla="*/ 1025 w 1593"/>
                <a:gd name="T31" fmla="*/ 721 h 735"/>
                <a:gd name="T32" fmla="*/ 875 w 1593"/>
                <a:gd name="T33" fmla="*/ 733 h 735"/>
                <a:gd name="T34" fmla="*/ 717 w 1593"/>
                <a:gd name="T35" fmla="*/ 733 h 735"/>
                <a:gd name="T36" fmla="*/ 568 w 1593"/>
                <a:gd name="T37" fmla="*/ 721 h 735"/>
                <a:gd name="T38" fmla="*/ 430 w 1593"/>
                <a:gd name="T39" fmla="*/ 697 h 735"/>
                <a:gd name="T40" fmla="*/ 308 w 1593"/>
                <a:gd name="T41" fmla="*/ 662 h 735"/>
                <a:gd name="T42" fmla="*/ 203 w 1593"/>
                <a:gd name="T43" fmla="*/ 618 h 735"/>
                <a:gd name="T44" fmla="*/ 118 w 1593"/>
                <a:gd name="T45" fmla="*/ 565 h 735"/>
                <a:gd name="T46" fmla="*/ 54 w 1593"/>
                <a:gd name="T47" fmla="*/ 505 h 735"/>
                <a:gd name="T48" fmla="*/ 13 w 1593"/>
                <a:gd name="T49" fmla="*/ 439 h 735"/>
                <a:gd name="T50" fmla="*/ 0 w 1593"/>
                <a:gd name="T51" fmla="*/ 367 h 735"/>
                <a:gd name="T52" fmla="*/ 13 w 1593"/>
                <a:gd name="T53" fmla="*/ 295 h 735"/>
                <a:gd name="T54" fmla="*/ 54 w 1593"/>
                <a:gd name="T55" fmla="*/ 229 h 735"/>
                <a:gd name="T56" fmla="*/ 118 w 1593"/>
                <a:gd name="T57" fmla="*/ 169 h 735"/>
                <a:gd name="T58" fmla="*/ 203 w 1593"/>
                <a:gd name="T59" fmla="*/ 116 h 735"/>
                <a:gd name="T60" fmla="*/ 308 w 1593"/>
                <a:gd name="T61" fmla="*/ 73 h 735"/>
                <a:gd name="T62" fmla="*/ 430 w 1593"/>
                <a:gd name="T63" fmla="*/ 37 h 735"/>
                <a:gd name="T64" fmla="*/ 568 w 1593"/>
                <a:gd name="T65" fmla="*/ 14 h 735"/>
                <a:gd name="T66" fmla="*/ 717 w 1593"/>
                <a:gd name="T67" fmla="*/ 1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3" h="735">
                  <a:moveTo>
                    <a:pt x="796" y="0"/>
                  </a:moveTo>
                  <a:lnTo>
                    <a:pt x="875" y="1"/>
                  </a:lnTo>
                  <a:lnTo>
                    <a:pt x="951" y="6"/>
                  </a:lnTo>
                  <a:lnTo>
                    <a:pt x="1025" y="14"/>
                  </a:lnTo>
                  <a:lnTo>
                    <a:pt x="1095" y="25"/>
                  </a:lnTo>
                  <a:lnTo>
                    <a:pt x="1162" y="37"/>
                  </a:lnTo>
                  <a:lnTo>
                    <a:pt x="1225" y="54"/>
                  </a:lnTo>
                  <a:lnTo>
                    <a:pt x="1284" y="73"/>
                  </a:lnTo>
                  <a:lnTo>
                    <a:pt x="1339" y="93"/>
                  </a:lnTo>
                  <a:lnTo>
                    <a:pt x="1389" y="116"/>
                  </a:lnTo>
                  <a:lnTo>
                    <a:pt x="1434" y="142"/>
                  </a:lnTo>
                  <a:lnTo>
                    <a:pt x="1475" y="169"/>
                  </a:lnTo>
                  <a:lnTo>
                    <a:pt x="1510" y="198"/>
                  </a:lnTo>
                  <a:lnTo>
                    <a:pt x="1539" y="229"/>
                  </a:lnTo>
                  <a:lnTo>
                    <a:pt x="1562" y="261"/>
                  </a:lnTo>
                  <a:lnTo>
                    <a:pt x="1579" y="295"/>
                  </a:lnTo>
                  <a:lnTo>
                    <a:pt x="1589" y="331"/>
                  </a:lnTo>
                  <a:lnTo>
                    <a:pt x="1593" y="367"/>
                  </a:lnTo>
                  <a:lnTo>
                    <a:pt x="1589" y="403"/>
                  </a:lnTo>
                  <a:lnTo>
                    <a:pt x="1579" y="439"/>
                  </a:lnTo>
                  <a:lnTo>
                    <a:pt x="1562" y="473"/>
                  </a:lnTo>
                  <a:lnTo>
                    <a:pt x="1539" y="505"/>
                  </a:lnTo>
                  <a:lnTo>
                    <a:pt x="1510" y="536"/>
                  </a:lnTo>
                  <a:lnTo>
                    <a:pt x="1475" y="565"/>
                  </a:lnTo>
                  <a:lnTo>
                    <a:pt x="1434" y="593"/>
                  </a:lnTo>
                  <a:lnTo>
                    <a:pt x="1389" y="618"/>
                  </a:lnTo>
                  <a:lnTo>
                    <a:pt x="1339" y="641"/>
                  </a:lnTo>
                  <a:lnTo>
                    <a:pt x="1284" y="662"/>
                  </a:lnTo>
                  <a:lnTo>
                    <a:pt x="1225" y="680"/>
                  </a:lnTo>
                  <a:lnTo>
                    <a:pt x="1162" y="697"/>
                  </a:lnTo>
                  <a:lnTo>
                    <a:pt x="1095" y="710"/>
                  </a:lnTo>
                  <a:lnTo>
                    <a:pt x="1025" y="721"/>
                  </a:lnTo>
                  <a:lnTo>
                    <a:pt x="951" y="729"/>
                  </a:lnTo>
                  <a:lnTo>
                    <a:pt x="875" y="733"/>
                  </a:lnTo>
                  <a:lnTo>
                    <a:pt x="796" y="735"/>
                  </a:lnTo>
                  <a:lnTo>
                    <a:pt x="717" y="733"/>
                  </a:lnTo>
                  <a:lnTo>
                    <a:pt x="641" y="729"/>
                  </a:lnTo>
                  <a:lnTo>
                    <a:pt x="568" y="721"/>
                  </a:lnTo>
                  <a:lnTo>
                    <a:pt x="497" y="710"/>
                  </a:lnTo>
                  <a:lnTo>
                    <a:pt x="430" y="697"/>
                  </a:lnTo>
                  <a:lnTo>
                    <a:pt x="367" y="680"/>
                  </a:lnTo>
                  <a:lnTo>
                    <a:pt x="308" y="662"/>
                  </a:lnTo>
                  <a:lnTo>
                    <a:pt x="254" y="641"/>
                  </a:lnTo>
                  <a:lnTo>
                    <a:pt x="203" y="618"/>
                  </a:lnTo>
                  <a:lnTo>
                    <a:pt x="157" y="593"/>
                  </a:lnTo>
                  <a:lnTo>
                    <a:pt x="118" y="565"/>
                  </a:lnTo>
                  <a:lnTo>
                    <a:pt x="83" y="536"/>
                  </a:lnTo>
                  <a:lnTo>
                    <a:pt x="54" y="505"/>
                  </a:lnTo>
                  <a:lnTo>
                    <a:pt x="30" y="473"/>
                  </a:lnTo>
                  <a:lnTo>
                    <a:pt x="13" y="439"/>
                  </a:lnTo>
                  <a:lnTo>
                    <a:pt x="3" y="403"/>
                  </a:lnTo>
                  <a:lnTo>
                    <a:pt x="0" y="367"/>
                  </a:lnTo>
                  <a:lnTo>
                    <a:pt x="3" y="331"/>
                  </a:lnTo>
                  <a:lnTo>
                    <a:pt x="13" y="295"/>
                  </a:lnTo>
                  <a:lnTo>
                    <a:pt x="30" y="261"/>
                  </a:lnTo>
                  <a:lnTo>
                    <a:pt x="54" y="229"/>
                  </a:lnTo>
                  <a:lnTo>
                    <a:pt x="83" y="198"/>
                  </a:lnTo>
                  <a:lnTo>
                    <a:pt x="118" y="169"/>
                  </a:lnTo>
                  <a:lnTo>
                    <a:pt x="157" y="142"/>
                  </a:lnTo>
                  <a:lnTo>
                    <a:pt x="203" y="116"/>
                  </a:lnTo>
                  <a:lnTo>
                    <a:pt x="254" y="93"/>
                  </a:lnTo>
                  <a:lnTo>
                    <a:pt x="308" y="73"/>
                  </a:lnTo>
                  <a:lnTo>
                    <a:pt x="367" y="54"/>
                  </a:lnTo>
                  <a:lnTo>
                    <a:pt x="430" y="37"/>
                  </a:lnTo>
                  <a:lnTo>
                    <a:pt x="497" y="25"/>
                  </a:lnTo>
                  <a:lnTo>
                    <a:pt x="568" y="14"/>
                  </a:lnTo>
                  <a:lnTo>
                    <a:pt x="641" y="6"/>
                  </a:lnTo>
                  <a:lnTo>
                    <a:pt x="717" y="1"/>
                  </a:lnTo>
                  <a:lnTo>
                    <a:pt x="7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97">
              <a:extLst>
                <a:ext uri="{FF2B5EF4-FFF2-40B4-BE49-F238E27FC236}">
                  <a16:creationId xmlns:a16="http://schemas.microsoft.com/office/drawing/2014/main" id="{D34FA339-9243-38B0-637B-4EFE0AF4C9AD}"/>
                </a:ext>
              </a:extLst>
            </p:cNvPr>
            <p:cNvSpPr>
              <a:spLocks/>
            </p:cNvSpPr>
            <p:nvPr/>
          </p:nvSpPr>
          <p:spPr bwMode="auto">
            <a:xfrm>
              <a:off x="877" y="1749"/>
              <a:ext cx="145" cy="32"/>
            </a:xfrm>
            <a:custGeom>
              <a:avLst/>
              <a:gdLst>
                <a:gd name="T0" fmla="*/ 0 w 1591"/>
                <a:gd name="T1" fmla="*/ 0 h 352"/>
                <a:gd name="T2" fmla="*/ 42 w 1591"/>
                <a:gd name="T3" fmla="*/ 34 h 352"/>
                <a:gd name="T4" fmla="*/ 89 w 1591"/>
                <a:gd name="T5" fmla="*/ 66 h 352"/>
                <a:gd name="T6" fmla="*/ 139 w 1591"/>
                <a:gd name="T7" fmla="*/ 96 h 352"/>
                <a:gd name="T8" fmla="*/ 196 w 1591"/>
                <a:gd name="T9" fmla="*/ 123 h 352"/>
                <a:gd name="T10" fmla="*/ 256 w 1591"/>
                <a:gd name="T11" fmla="*/ 147 h 352"/>
                <a:gd name="T12" fmla="*/ 322 w 1591"/>
                <a:gd name="T13" fmla="*/ 169 h 352"/>
                <a:gd name="T14" fmla="*/ 391 w 1591"/>
                <a:gd name="T15" fmla="*/ 186 h 352"/>
                <a:gd name="T16" fmla="*/ 465 w 1591"/>
                <a:gd name="T17" fmla="*/ 202 h 352"/>
                <a:gd name="T18" fmla="*/ 543 w 1591"/>
                <a:gd name="T19" fmla="*/ 214 h 352"/>
                <a:gd name="T20" fmla="*/ 623 w 1591"/>
                <a:gd name="T21" fmla="*/ 223 h 352"/>
                <a:gd name="T22" fmla="*/ 708 w 1591"/>
                <a:gd name="T23" fmla="*/ 228 h 352"/>
                <a:gd name="T24" fmla="*/ 796 w 1591"/>
                <a:gd name="T25" fmla="*/ 230 h 352"/>
                <a:gd name="T26" fmla="*/ 884 w 1591"/>
                <a:gd name="T27" fmla="*/ 228 h 352"/>
                <a:gd name="T28" fmla="*/ 968 w 1591"/>
                <a:gd name="T29" fmla="*/ 223 h 352"/>
                <a:gd name="T30" fmla="*/ 1050 w 1591"/>
                <a:gd name="T31" fmla="*/ 214 h 352"/>
                <a:gd name="T32" fmla="*/ 1126 w 1591"/>
                <a:gd name="T33" fmla="*/ 202 h 352"/>
                <a:gd name="T34" fmla="*/ 1200 w 1591"/>
                <a:gd name="T35" fmla="*/ 186 h 352"/>
                <a:gd name="T36" fmla="*/ 1270 w 1591"/>
                <a:gd name="T37" fmla="*/ 169 h 352"/>
                <a:gd name="T38" fmla="*/ 1336 w 1591"/>
                <a:gd name="T39" fmla="*/ 147 h 352"/>
                <a:gd name="T40" fmla="*/ 1396 w 1591"/>
                <a:gd name="T41" fmla="*/ 123 h 352"/>
                <a:gd name="T42" fmla="*/ 1453 w 1591"/>
                <a:gd name="T43" fmla="*/ 96 h 352"/>
                <a:gd name="T44" fmla="*/ 1504 w 1591"/>
                <a:gd name="T45" fmla="*/ 66 h 352"/>
                <a:gd name="T46" fmla="*/ 1550 w 1591"/>
                <a:gd name="T47" fmla="*/ 34 h 352"/>
                <a:gd name="T48" fmla="*/ 1591 w 1591"/>
                <a:gd name="T49" fmla="*/ 0 h 352"/>
                <a:gd name="T50" fmla="*/ 1585 w 1591"/>
                <a:gd name="T51" fmla="*/ 35 h 352"/>
                <a:gd name="T52" fmla="*/ 1573 w 1591"/>
                <a:gd name="T53" fmla="*/ 69 h 352"/>
                <a:gd name="T54" fmla="*/ 1554 w 1591"/>
                <a:gd name="T55" fmla="*/ 101 h 352"/>
                <a:gd name="T56" fmla="*/ 1529 w 1591"/>
                <a:gd name="T57" fmla="*/ 133 h 352"/>
                <a:gd name="T58" fmla="*/ 1499 w 1591"/>
                <a:gd name="T59" fmla="*/ 163 h 352"/>
                <a:gd name="T60" fmla="*/ 1464 w 1591"/>
                <a:gd name="T61" fmla="*/ 191 h 352"/>
                <a:gd name="T62" fmla="*/ 1424 w 1591"/>
                <a:gd name="T63" fmla="*/ 217 h 352"/>
                <a:gd name="T64" fmla="*/ 1378 w 1591"/>
                <a:gd name="T65" fmla="*/ 240 h 352"/>
                <a:gd name="T66" fmla="*/ 1328 w 1591"/>
                <a:gd name="T67" fmla="*/ 263 h 352"/>
                <a:gd name="T68" fmla="*/ 1274 w 1591"/>
                <a:gd name="T69" fmla="*/ 283 h 352"/>
                <a:gd name="T70" fmla="*/ 1216 w 1591"/>
                <a:gd name="T71" fmla="*/ 301 h 352"/>
                <a:gd name="T72" fmla="*/ 1154 w 1591"/>
                <a:gd name="T73" fmla="*/ 316 h 352"/>
                <a:gd name="T74" fmla="*/ 1088 w 1591"/>
                <a:gd name="T75" fmla="*/ 330 h 352"/>
                <a:gd name="T76" fmla="*/ 1019 w 1591"/>
                <a:gd name="T77" fmla="*/ 339 h 352"/>
                <a:gd name="T78" fmla="*/ 948 w 1591"/>
                <a:gd name="T79" fmla="*/ 347 h 352"/>
                <a:gd name="T80" fmla="*/ 873 w 1591"/>
                <a:gd name="T81" fmla="*/ 351 h 352"/>
                <a:gd name="T82" fmla="*/ 796 w 1591"/>
                <a:gd name="T83" fmla="*/ 352 h 352"/>
                <a:gd name="T84" fmla="*/ 719 w 1591"/>
                <a:gd name="T85" fmla="*/ 351 h 352"/>
                <a:gd name="T86" fmla="*/ 644 w 1591"/>
                <a:gd name="T87" fmla="*/ 347 h 352"/>
                <a:gd name="T88" fmla="*/ 573 w 1591"/>
                <a:gd name="T89" fmla="*/ 339 h 352"/>
                <a:gd name="T90" fmla="*/ 503 w 1591"/>
                <a:gd name="T91" fmla="*/ 330 h 352"/>
                <a:gd name="T92" fmla="*/ 438 w 1591"/>
                <a:gd name="T93" fmla="*/ 316 h 352"/>
                <a:gd name="T94" fmla="*/ 376 w 1591"/>
                <a:gd name="T95" fmla="*/ 301 h 352"/>
                <a:gd name="T96" fmla="*/ 318 w 1591"/>
                <a:gd name="T97" fmla="*/ 283 h 352"/>
                <a:gd name="T98" fmla="*/ 264 w 1591"/>
                <a:gd name="T99" fmla="*/ 263 h 352"/>
                <a:gd name="T100" fmla="*/ 214 w 1591"/>
                <a:gd name="T101" fmla="*/ 240 h 352"/>
                <a:gd name="T102" fmla="*/ 168 w 1591"/>
                <a:gd name="T103" fmla="*/ 217 h 352"/>
                <a:gd name="T104" fmla="*/ 128 w 1591"/>
                <a:gd name="T105" fmla="*/ 191 h 352"/>
                <a:gd name="T106" fmla="*/ 93 w 1591"/>
                <a:gd name="T107" fmla="*/ 163 h 352"/>
                <a:gd name="T108" fmla="*/ 63 w 1591"/>
                <a:gd name="T109" fmla="*/ 133 h 352"/>
                <a:gd name="T110" fmla="*/ 38 w 1591"/>
                <a:gd name="T111" fmla="*/ 101 h 352"/>
                <a:gd name="T112" fmla="*/ 19 w 1591"/>
                <a:gd name="T113" fmla="*/ 69 h 352"/>
                <a:gd name="T114" fmla="*/ 7 w 1591"/>
                <a:gd name="T115" fmla="*/ 35 h 352"/>
                <a:gd name="T116" fmla="*/ 0 w 1591"/>
                <a:gd name="T11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1" h="352">
                  <a:moveTo>
                    <a:pt x="0" y="0"/>
                  </a:moveTo>
                  <a:lnTo>
                    <a:pt x="42" y="34"/>
                  </a:lnTo>
                  <a:lnTo>
                    <a:pt x="89" y="66"/>
                  </a:lnTo>
                  <a:lnTo>
                    <a:pt x="139" y="96"/>
                  </a:lnTo>
                  <a:lnTo>
                    <a:pt x="196" y="123"/>
                  </a:lnTo>
                  <a:lnTo>
                    <a:pt x="256" y="147"/>
                  </a:lnTo>
                  <a:lnTo>
                    <a:pt x="322" y="169"/>
                  </a:lnTo>
                  <a:lnTo>
                    <a:pt x="391" y="186"/>
                  </a:lnTo>
                  <a:lnTo>
                    <a:pt x="465" y="202"/>
                  </a:lnTo>
                  <a:lnTo>
                    <a:pt x="543" y="214"/>
                  </a:lnTo>
                  <a:lnTo>
                    <a:pt x="623" y="223"/>
                  </a:lnTo>
                  <a:lnTo>
                    <a:pt x="708" y="228"/>
                  </a:lnTo>
                  <a:lnTo>
                    <a:pt x="796" y="230"/>
                  </a:lnTo>
                  <a:lnTo>
                    <a:pt x="884" y="228"/>
                  </a:lnTo>
                  <a:lnTo>
                    <a:pt x="968" y="223"/>
                  </a:lnTo>
                  <a:lnTo>
                    <a:pt x="1050" y="214"/>
                  </a:lnTo>
                  <a:lnTo>
                    <a:pt x="1126" y="202"/>
                  </a:lnTo>
                  <a:lnTo>
                    <a:pt x="1200" y="186"/>
                  </a:lnTo>
                  <a:lnTo>
                    <a:pt x="1270" y="169"/>
                  </a:lnTo>
                  <a:lnTo>
                    <a:pt x="1336" y="147"/>
                  </a:lnTo>
                  <a:lnTo>
                    <a:pt x="1396" y="123"/>
                  </a:lnTo>
                  <a:lnTo>
                    <a:pt x="1453" y="96"/>
                  </a:lnTo>
                  <a:lnTo>
                    <a:pt x="1504" y="66"/>
                  </a:lnTo>
                  <a:lnTo>
                    <a:pt x="1550" y="34"/>
                  </a:lnTo>
                  <a:lnTo>
                    <a:pt x="1591" y="0"/>
                  </a:lnTo>
                  <a:lnTo>
                    <a:pt x="1585" y="35"/>
                  </a:lnTo>
                  <a:lnTo>
                    <a:pt x="1573" y="69"/>
                  </a:lnTo>
                  <a:lnTo>
                    <a:pt x="1554" y="101"/>
                  </a:lnTo>
                  <a:lnTo>
                    <a:pt x="1529" y="133"/>
                  </a:lnTo>
                  <a:lnTo>
                    <a:pt x="1499" y="163"/>
                  </a:lnTo>
                  <a:lnTo>
                    <a:pt x="1464" y="191"/>
                  </a:lnTo>
                  <a:lnTo>
                    <a:pt x="1424" y="217"/>
                  </a:lnTo>
                  <a:lnTo>
                    <a:pt x="1378" y="240"/>
                  </a:lnTo>
                  <a:lnTo>
                    <a:pt x="1328" y="263"/>
                  </a:lnTo>
                  <a:lnTo>
                    <a:pt x="1274" y="283"/>
                  </a:lnTo>
                  <a:lnTo>
                    <a:pt x="1216" y="301"/>
                  </a:lnTo>
                  <a:lnTo>
                    <a:pt x="1154" y="316"/>
                  </a:lnTo>
                  <a:lnTo>
                    <a:pt x="1088" y="330"/>
                  </a:lnTo>
                  <a:lnTo>
                    <a:pt x="1019" y="339"/>
                  </a:lnTo>
                  <a:lnTo>
                    <a:pt x="948" y="347"/>
                  </a:lnTo>
                  <a:lnTo>
                    <a:pt x="873" y="351"/>
                  </a:lnTo>
                  <a:lnTo>
                    <a:pt x="796" y="352"/>
                  </a:lnTo>
                  <a:lnTo>
                    <a:pt x="719" y="351"/>
                  </a:lnTo>
                  <a:lnTo>
                    <a:pt x="644" y="347"/>
                  </a:lnTo>
                  <a:lnTo>
                    <a:pt x="573" y="339"/>
                  </a:lnTo>
                  <a:lnTo>
                    <a:pt x="503" y="330"/>
                  </a:lnTo>
                  <a:lnTo>
                    <a:pt x="438" y="316"/>
                  </a:lnTo>
                  <a:lnTo>
                    <a:pt x="376" y="301"/>
                  </a:lnTo>
                  <a:lnTo>
                    <a:pt x="318" y="283"/>
                  </a:lnTo>
                  <a:lnTo>
                    <a:pt x="264" y="263"/>
                  </a:lnTo>
                  <a:lnTo>
                    <a:pt x="214" y="240"/>
                  </a:lnTo>
                  <a:lnTo>
                    <a:pt x="168" y="217"/>
                  </a:lnTo>
                  <a:lnTo>
                    <a:pt x="128" y="191"/>
                  </a:lnTo>
                  <a:lnTo>
                    <a:pt x="93" y="163"/>
                  </a:lnTo>
                  <a:lnTo>
                    <a:pt x="63" y="133"/>
                  </a:lnTo>
                  <a:lnTo>
                    <a:pt x="38" y="101"/>
                  </a:lnTo>
                  <a:lnTo>
                    <a:pt x="19" y="69"/>
                  </a:lnTo>
                  <a:lnTo>
                    <a:pt x="7"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98">
              <a:extLst>
                <a:ext uri="{FF2B5EF4-FFF2-40B4-BE49-F238E27FC236}">
                  <a16:creationId xmlns:a16="http://schemas.microsoft.com/office/drawing/2014/main" id="{718DDCE8-3357-4D17-1337-EA692F7EB1B3}"/>
                </a:ext>
              </a:extLst>
            </p:cNvPr>
            <p:cNvSpPr>
              <a:spLocks/>
            </p:cNvSpPr>
            <p:nvPr/>
          </p:nvSpPr>
          <p:spPr bwMode="auto">
            <a:xfrm>
              <a:off x="877" y="1772"/>
              <a:ext cx="145" cy="32"/>
            </a:xfrm>
            <a:custGeom>
              <a:avLst/>
              <a:gdLst>
                <a:gd name="T0" fmla="*/ 0 w 1591"/>
                <a:gd name="T1" fmla="*/ 0 h 353"/>
                <a:gd name="T2" fmla="*/ 42 w 1591"/>
                <a:gd name="T3" fmla="*/ 35 h 353"/>
                <a:gd name="T4" fmla="*/ 89 w 1591"/>
                <a:gd name="T5" fmla="*/ 67 h 353"/>
                <a:gd name="T6" fmla="*/ 139 w 1591"/>
                <a:gd name="T7" fmla="*/ 96 h 353"/>
                <a:gd name="T8" fmla="*/ 196 w 1591"/>
                <a:gd name="T9" fmla="*/ 123 h 353"/>
                <a:gd name="T10" fmla="*/ 256 w 1591"/>
                <a:gd name="T11" fmla="*/ 147 h 353"/>
                <a:gd name="T12" fmla="*/ 322 w 1591"/>
                <a:gd name="T13" fmla="*/ 168 h 353"/>
                <a:gd name="T14" fmla="*/ 391 w 1591"/>
                <a:gd name="T15" fmla="*/ 187 h 353"/>
                <a:gd name="T16" fmla="*/ 465 w 1591"/>
                <a:gd name="T17" fmla="*/ 203 h 353"/>
                <a:gd name="T18" fmla="*/ 543 w 1591"/>
                <a:gd name="T19" fmla="*/ 214 h 353"/>
                <a:gd name="T20" fmla="*/ 623 w 1591"/>
                <a:gd name="T21" fmla="*/ 223 h 353"/>
                <a:gd name="T22" fmla="*/ 708 w 1591"/>
                <a:gd name="T23" fmla="*/ 229 h 353"/>
                <a:gd name="T24" fmla="*/ 796 w 1591"/>
                <a:gd name="T25" fmla="*/ 231 h 353"/>
                <a:gd name="T26" fmla="*/ 884 w 1591"/>
                <a:gd name="T27" fmla="*/ 229 h 353"/>
                <a:gd name="T28" fmla="*/ 968 w 1591"/>
                <a:gd name="T29" fmla="*/ 223 h 353"/>
                <a:gd name="T30" fmla="*/ 1050 w 1591"/>
                <a:gd name="T31" fmla="*/ 214 h 353"/>
                <a:gd name="T32" fmla="*/ 1126 w 1591"/>
                <a:gd name="T33" fmla="*/ 203 h 353"/>
                <a:gd name="T34" fmla="*/ 1200 w 1591"/>
                <a:gd name="T35" fmla="*/ 187 h 353"/>
                <a:gd name="T36" fmla="*/ 1270 w 1591"/>
                <a:gd name="T37" fmla="*/ 168 h 353"/>
                <a:gd name="T38" fmla="*/ 1336 w 1591"/>
                <a:gd name="T39" fmla="*/ 147 h 353"/>
                <a:gd name="T40" fmla="*/ 1396 w 1591"/>
                <a:gd name="T41" fmla="*/ 123 h 353"/>
                <a:gd name="T42" fmla="*/ 1453 w 1591"/>
                <a:gd name="T43" fmla="*/ 96 h 353"/>
                <a:gd name="T44" fmla="*/ 1504 w 1591"/>
                <a:gd name="T45" fmla="*/ 67 h 353"/>
                <a:gd name="T46" fmla="*/ 1550 w 1591"/>
                <a:gd name="T47" fmla="*/ 35 h 353"/>
                <a:gd name="T48" fmla="*/ 1591 w 1591"/>
                <a:gd name="T49" fmla="*/ 0 h 353"/>
                <a:gd name="T50" fmla="*/ 1585 w 1591"/>
                <a:gd name="T51" fmla="*/ 35 h 353"/>
                <a:gd name="T52" fmla="*/ 1573 w 1591"/>
                <a:gd name="T53" fmla="*/ 69 h 353"/>
                <a:gd name="T54" fmla="*/ 1554 w 1591"/>
                <a:gd name="T55" fmla="*/ 102 h 353"/>
                <a:gd name="T56" fmla="*/ 1529 w 1591"/>
                <a:gd name="T57" fmla="*/ 133 h 353"/>
                <a:gd name="T58" fmla="*/ 1499 w 1591"/>
                <a:gd name="T59" fmla="*/ 162 h 353"/>
                <a:gd name="T60" fmla="*/ 1464 w 1591"/>
                <a:gd name="T61" fmla="*/ 190 h 353"/>
                <a:gd name="T62" fmla="*/ 1424 w 1591"/>
                <a:gd name="T63" fmla="*/ 216 h 353"/>
                <a:gd name="T64" fmla="*/ 1378 w 1591"/>
                <a:gd name="T65" fmla="*/ 241 h 353"/>
                <a:gd name="T66" fmla="*/ 1328 w 1591"/>
                <a:gd name="T67" fmla="*/ 263 h 353"/>
                <a:gd name="T68" fmla="*/ 1274 w 1591"/>
                <a:gd name="T69" fmla="*/ 284 h 353"/>
                <a:gd name="T70" fmla="*/ 1216 w 1591"/>
                <a:gd name="T71" fmla="*/ 301 h 353"/>
                <a:gd name="T72" fmla="*/ 1154 w 1591"/>
                <a:gd name="T73" fmla="*/ 317 h 353"/>
                <a:gd name="T74" fmla="*/ 1088 w 1591"/>
                <a:gd name="T75" fmla="*/ 329 h 353"/>
                <a:gd name="T76" fmla="*/ 1019 w 1591"/>
                <a:gd name="T77" fmla="*/ 340 h 353"/>
                <a:gd name="T78" fmla="*/ 948 w 1591"/>
                <a:gd name="T79" fmla="*/ 347 h 353"/>
                <a:gd name="T80" fmla="*/ 873 w 1591"/>
                <a:gd name="T81" fmla="*/ 351 h 353"/>
                <a:gd name="T82" fmla="*/ 796 w 1591"/>
                <a:gd name="T83" fmla="*/ 353 h 353"/>
                <a:gd name="T84" fmla="*/ 719 w 1591"/>
                <a:gd name="T85" fmla="*/ 351 h 353"/>
                <a:gd name="T86" fmla="*/ 644 w 1591"/>
                <a:gd name="T87" fmla="*/ 347 h 353"/>
                <a:gd name="T88" fmla="*/ 573 w 1591"/>
                <a:gd name="T89" fmla="*/ 340 h 353"/>
                <a:gd name="T90" fmla="*/ 503 w 1591"/>
                <a:gd name="T91" fmla="*/ 329 h 353"/>
                <a:gd name="T92" fmla="*/ 438 w 1591"/>
                <a:gd name="T93" fmla="*/ 317 h 353"/>
                <a:gd name="T94" fmla="*/ 376 w 1591"/>
                <a:gd name="T95" fmla="*/ 301 h 353"/>
                <a:gd name="T96" fmla="*/ 318 w 1591"/>
                <a:gd name="T97" fmla="*/ 284 h 353"/>
                <a:gd name="T98" fmla="*/ 264 w 1591"/>
                <a:gd name="T99" fmla="*/ 263 h 353"/>
                <a:gd name="T100" fmla="*/ 214 w 1591"/>
                <a:gd name="T101" fmla="*/ 241 h 353"/>
                <a:gd name="T102" fmla="*/ 168 w 1591"/>
                <a:gd name="T103" fmla="*/ 216 h 353"/>
                <a:gd name="T104" fmla="*/ 128 w 1591"/>
                <a:gd name="T105" fmla="*/ 190 h 353"/>
                <a:gd name="T106" fmla="*/ 93 w 1591"/>
                <a:gd name="T107" fmla="*/ 162 h 353"/>
                <a:gd name="T108" fmla="*/ 63 w 1591"/>
                <a:gd name="T109" fmla="*/ 133 h 353"/>
                <a:gd name="T110" fmla="*/ 38 w 1591"/>
                <a:gd name="T111" fmla="*/ 102 h 353"/>
                <a:gd name="T112" fmla="*/ 19 w 1591"/>
                <a:gd name="T113" fmla="*/ 69 h 353"/>
                <a:gd name="T114" fmla="*/ 7 w 1591"/>
                <a:gd name="T115" fmla="*/ 35 h 353"/>
                <a:gd name="T116" fmla="*/ 0 w 1591"/>
                <a:gd name="T1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1" h="353">
                  <a:moveTo>
                    <a:pt x="0" y="0"/>
                  </a:moveTo>
                  <a:lnTo>
                    <a:pt x="42" y="35"/>
                  </a:lnTo>
                  <a:lnTo>
                    <a:pt x="89" y="67"/>
                  </a:lnTo>
                  <a:lnTo>
                    <a:pt x="139" y="96"/>
                  </a:lnTo>
                  <a:lnTo>
                    <a:pt x="196" y="123"/>
                  </a:lnTo>
                  <a:lnTo>
                    <a:pt x="256" y="147"/>
                  </a:lnTo>
                  <a:lnTo>
                    <a:pt x="322" y="168"/>
                  </a:lnTo>
                  <a:lnTo>
                    <a:pt x="391" y="187"/>
                  </a:lnTo>
                  <a:lnTo>
                    <a:pt x="465" y="203"/>
                  </a:lnTo>
                  <a:lnTo>
                    <a:pt x="543" y="214"/>
                  </a:lnTo>
                  <a:lnTo>
                    <a:pt x="623" y="223"/>
                  </a:lnTo>
                  <a:lnTo>
                    <a:pt x="708" y="229"/>
                  </a:lnTo>
                  <a:lnTo>
                    <a:pt x="796" y="231"/>
                  </a:lnTo>
                  <a:lnTo>
                    <a:pt x="884" y="229"/>
                  </a:lnTo>
                  <a:lnTo>
                    <a:pt x="968" y="223"/>
                  </a:lnTo>
                  <a:lnTo>
                    <a:pt x="1050" y="214"/>
                  </a:lnTo>
                  <a:lnTo>
                    <a:pt x="1126" y="203"/>
                  </a:lnTo>
                  <a:lnTo>
                    <a:pt x="1200" y="187"/>
                  </a:lnTo>
                  <a:lnTo>
                    <a:pt x="1270" y="168"/>
                  </a:lnTo>
                  <a:lnTo>
                    <a:pt x="1336" y="147"/>
                  </a:lnTo>
                  <a:lnTo>
                    <a:pt x="1396" y="123"/>
                  </a:lnTo>
                  <a:lnTo>
                    <a:pt x="1453" y="96"/>
                  </a:lnTo>
                  <a:lnTo>
                    <a:pt x="1504" y="67"/>
                  </a:lnTo>
                  <a:lnTo>
                    <a:pt x="1550" y="35"/>
                  </a:lnTo>
                  <a:lnTo>
                    <a:pt x="1591" y="0"/>
                  </a:lnTo>
                  <a:lnTo>
                    <a:pt x="1585" y="35"/>
                  </a:lnTo>
                  <a:lnTo>
                    <a:pt x="1573" y="69"/>
                  </a:lnTo>
                  <a:lnTo>
                    <a:pt x="1554" y="102"/>
                  </a:lnTo>
                  <a:lnTo>
                    <a:pt x="1529" y="133"/>
                  </a:lnTo>
                  <a:lnTo>
                    <a:pt x="1499" y="162"/>
                  </a:lnTo>
                  <a:lnTo>
                    <a:pt x="1464" y="190"/>
                  </a:lnTo>
                  <a:lnTo>
                    <a:pt x="1424" y="216"/>
                  </a:lnTo>
                  <a:lnTo>
                    <a:pt x="1378" y="241"/>
                  </a:lnTo>
                  <a:lnTo>
                    <a:pt x="1328" y="263"/>
                  </a:lnTo>
                  <a:lnTo>
                    <a:pt x="1274" y="284"/>
                  </a:lnTo>
                  <a:lnTo>
                    <a:pt x="1216" y="301"/>
                  </a:lnTo>
                  <a:lnTo>
                    <a:pt x="1154" y="317"/>
                  </a:lnTo>
                  <a:lnTo>
                    <a:pt x="1088" y="329"/>
                  </a:lnTo>
                  <a:lnTo>
                    <a:pt x="1019" y="340"/>
                  </a:lnTo>
                  <a:lnTo>
                    <a:pt x="948" y="347"/>
                  </a:lnTo>
                  <a:lnTo>
                    <a:pt x="873" y="351"/>
                  </a:lnTo>
                  <a:lnTo>
                    <a:pt x="796" y="353"/>
                  </a:lnTo>
                  <a:lnTo>
                    <a:pt x="719" y="351"/>
                  </a:lnTo>
                  <a:lnTo>
                    <a:pt x="644" y="347"/>
                  </a:lnTo>
                  <a:lnTo>
                    <a:pt x="573" y="340"/>
                  </a:lnTo>
                  <a:lnTo>
                    <a:pt x="503" y="329"/>
                  </a:lnTo>
                  <a:lnTo>
                    <a:pt x="438" y="317"/>
                  </a:lnTo>
                  <a:lnTo>
                    <a:pt x="376" y="301"/>
                  </a:lnTo>
                  <a:lnTo>
                    <a:pt x="318" y="284"/>
                  </a:lnTo>
                  <a:lnTo>
                    <a:pt x="264" y="263"/>
                  </a:lnTo>
                  <a:lnTo>
                    <a:pt x="214" y="241"/>
                  </a:lnTo>
                  <a:lnTo>
                    <a:pt x="168" y="216"/>
                  </a:lnTo>
                  <a:lnTo>
                    <a:pt x="128" y="190"/>
                  </a:lnTo>
                  <a:lnTo>
                    <a:pt x="93" y="162"/>
                  </a:lnTo>
                  <a:lnTo>
                    <a:pt x="63" y="133"/>
                  </a:lnTo>
                  <a:lnTo>
                    <a:pt x="38" y="102"/>
                  </a:lnTo>
                  <a:lnTo>
                    <a:pt x="19" y="69"/>
                  </a:lnTo>
                  <a:lnTo>
                    <a:pt x="7"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99">
              <a:extLst>
                <a:ext uri="{FF2B5EF4-FFF2-40B4-BE49-F238E27FC236}">
                  <a16:creationId xmlns:a16="http://schemas.microsoft.com/office/drawing/2014/main" id="{CD3C4D91-B3A7-E8BC-F4F6-D3D286CECABC}"/>
                </a:ext>
              </a:extLst>
            </p:cNvPr>
            <p:cNvSpPr>
              <a:spLocks/>
            </p:cNvSpPr>
            <p:nvPr/>
          </p:nvSpPr>
          <p:spPr bwMode="auto">
            <a:xfrm>
              <a:off x="877" y="1794"/>
              <a:ext cx="145" cy="32"/>
            </a:xfrm>
            <a:custGeom>
              <a:avLst/>
              <a:gdLst>
                <a:gd name="T0" fmla="*/ 0 w 1591"/>
                <a:gd name="T1" fmla="*/ 0 h 353"/>
                <a:gd name="T2" fmla="*/ 42 w 1591"/>
                <a:gd name="T3" fmla="*/ 34 h 353"/>
                <a:gd name="T4" fmla="*/ 89 w 1591"/>
                <a:gd name="T5" fmla="*/ 67 h 353"/>
                <a:gd name="T6" fmla="*/ 139 w 1591"/>
                <a:gd name="T7" fmla="*/ 97 h 353"/>
                <a:gd name="T8" fmla="*/ 196 w 1591"/>
                <a:gd name="T9" fmla="*/ 124 h 353"/>
                <a:gd name="T10" fmla="*/ 256 w 1591"/>
                <a:gd name="T11" fmla="*/ 147 h 353"/>
                <a:gd name="T12" fmla="*/ 322 w 1591"/>
                <a:gd name="T13" fmla="*/ 169 h 353"/>
                <a:gd name="T14" fmla="*/ 391 w 1591"/>
                <a:gd name="T15" fmla="*/ 187 h 353"/>
                <a:gd name="T16" fmla="*/ 465 w 1591"/>
                <a:gd name="T17" fmla="*/ 202 h 353"/>
                <a:gd name="T18" fmla="*/ 543 w 1591"/>
                <a:gd name="T19" fmla="*/ 215 h 353"/>
                <a:gd name="T20" fmla="*/ 623 w 1591"/>
                <a:gd name="T21" fmla="*/ 223 h 353"/>
                <a:gd name="T22" fmla="*/ 708 w 1591"/>
                <a:gd name="T23" fmla="*/ 228 h 353"/>
                <a:gd name="T24" fmla="*/ 796 w 1591"/>
                <a:gd name="T25" fmla="*/ 230 h 353"/>
                <a:gd name="T26" fmla="*/ 884 w 1591"/>
                <a:gd name="T27" fmla="*/ 228 h 353"/>
                <a:gd name="T28" fmla="*/ 968 w 1591"/>
                <a:gd name="T29" fmla="*/ 223 h 353"/>
                <a:gd name="T30" fmla="*/ 1050 w 1591"/>
                <a:gd name="T31" fmla="*/ 215 h 353"/>
                <a:gd name="T32" fmla="*/ 1126 w 1591"/>
                <a:gd name="T33" fmla="*/ 202 h 353"/>
                <a:gd name="T34" fmla="*/ 1200 w 1591"/>
                <a:gd name="T35" fmla="*/ 187 h 353"/>
                <a:gd name="T36" fmla="*/ 1270 w 1591"/>
                <a:gd name="T37" fmla="*/ 169 h 353"/>
                <a:gd name="T38" fmla="*/ 1336 w 1591"/>
                <a:gd name="T39" fmla="*/ 147 h 353"/>
                <a:gd name="T40" fmla="*/ 1396 w 1591"/>
                <a:gd name="T41" fmla="*/ 124 h 353"/>
                <a:gd name="T42" fmla="*/ 1453 w 1591"/>
                <a:gd name="T43" fmla="*/ 97 h 353"/>
                <a:gd name="T44" fmla="*/ 1504 w 1591"/>
                <a:gd name="T45" fmla="*/ 67 h 353"/>
                <a:gd name="T46" fmla="*/ 1550 w 1591"/>
                <a:gd name="T47" fmla="*/ 34 h 353"/>
                <a:gd name="T48" fmla="*/ 1591 w 1591"/>
                <a:gd name="T49" fmla="*/ 0 h 353"/>
                <a:gd name="T50" fmla="*/ 1585 w 1591"/>
                <a:gd name="T51" fmla="*/ 35 h 353"/>
                <a:gd name="T52" fmla="*/ 1573 w 1591"/>
                <a:gd name="T53" fmla="*/ 70 h 353"/>
                <a:gd name="T54" fmla="*/ 1554 w 1591"/>
                <a:gd name="T55" fmla="*/ 102 h 353"/>
                <a:gd name="T56" fmla="*/ 1529 w 1591"/>
                <a:gd name="T57" fmla="*/ 133 h 353"/>
                <a:gd name="T58" fmla="*/ 1499 w 1591"/>
                <a:gd name="T59" fmla="*/ 163 h 353"/>
                <a:gd name="T60" fmla="*/ 1464 w 1591"/>
                <a:gd name="T61" fmla="*/ 191 h 353"/>
                <a:gd name="T62" fmla="*/ 1424 w 1591"/>
                <a:gd name="T63" fmla="*/ 217 h 353"/>
                <a:gd name="T64" fmla="*/ 1378 w 1591"/>
                <a:gd name="T65" fmla="*/ 241 h 353"/>
                <a:gd name="T66" fmla="*/ 1328 w 1591"/>
                <a:gd name="T67" fmla="*/ 264 h 353"/>
                <a:gd name="T68" fmla="*/ 1274 w 1591"/>
                <a:gd name="T69" fmla="*/ 283 h 353"/>
                <a:gd name="T70" fmla="*/ 1216 w 1591"/>
                <a:gd name="T71" fmla="*/ 301 h 353"/>
                <a:gd name="T72" fmla="*/ 1154 w 1591"/>
                <a:gd name="T73" fmla="*/ 316 h 353"/>
                <a:gd name="T74" fmla="*/ 1088 w 1591"/>
                <a:gd name="T75" fmla="*/ 329 h 353"/>
                <a:gd name="T76" fmla="*/ 1019 w 1591"/>
                <a:gd name="T77" fmla="*/ 339 h 353"/>
                <a:gd name="T78" fmla="*/ 948 w 1591"/>
                <a:gd name="T79" fmla="*/ 346 h 353"/>
                <a:gd name="T80" fmla="*/ 873 w 1591"/>
                <a:gd name="T81" fmla="*/ 352 h 353"/>
                <a:gd name="T82" fmla="*/ 796 w 1591"/>
                <a:gd name="T83" fmla="*/ 353 h 353"/>
                <a:gd name="T84" fmla="*/ 719 w 1591"/>
                <a:gd name="T85" fmla="*/ 352 h 353"/>
                <a:gd name="T86" fmla="*/ 644 w 1591"/>
                <a:gd name="T87" fmla="*/ 346 h 353"/>
                <a:gd name="T88" fmla="*/ 573 w 1591"/>
                <a:gd name="T89" fmla="*/ 339 h 353"/>
                <a:gd name="T90" fmla="*/ 503 w 1591"/>
                <a:gd name="T91" fmla="*/ 329 h 353"/>
                <a:gd name="T92" fmla="*/ 438 w 1591"/>
                <a:gd name="T93" fmla="*/ 316 h 353"/>
                <a:gd name="T94" fmla="*/ 376 w 1591"/>
                <a:gd name="T95" fmla="*/ 301 h 353"/>
                <a:gd name="T96" fmla="*/ 318 w 1591"/>
                <a:gd name="T97" fmla="*/ 283 h 353"/>
                <a:gd name="T98" fmla="*/ 264 w 1591"/>
                <a:gd name="T99" fmla="*/ 264 h 353"/>
                <a:gd name="T100" fmla="*/ 214 w 1591"/>
                <a:gd name="T101" fmla="*/ 241 h 353"/>
                <a:gd name="T102" fmla="*/ 168 w 1591"/>
                <a:gd name="T103" fmla="*/ 217 h 353"/>
                <a:gd name="T104" fmla="*/ 128 w 1591"/>
                <a:gd name="T105" fmla="*/ 191 h 353"/>
                <a:gd name="T106" fmla="*/ 93 w 1591"/>
                <a:gd name="T107" fmla="*/ 163 h 353"/>
                <a:gd name="T108" fmla="*/ 63 w 1591"/>
                <a:gd name="T109" fmla="*/ 133 h 353"/>
                <a:gd name="T110" fmla="*/ 38 w 1591"/>
                <a:gd name="T111" fmla="*/ 102 h 353"/>
                <a:gd name="T112" fmla="*/ 19 w 1591"/>
                <a:gd name="T113" fmla="*/ 70 h 353"/>
                <a:gd name="T114" fmla="*/ 7 w 1591"/>
                <a:gd name="T115" fmla="*/ 35 h 353"/>
                <a:gd name="T116" fmla="*/ 0 w 1591"/>
                <a:gd name="T1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1" h="353">
                  <a:moveTo>
                    <a:pt x="0" y="0"/>
                  </a:moveTo>
                  <a:lnTo>
                    <a:pt x="42" y="34"/>
                  </a:lnTo>
                  <a:lnTo>
                    <a:pt x="89" y="67"/>
                  </a:lnTo>
                  <a:lnTo>
                    <a:pt x="139" y="97"/>
                  </a:lnTo>
                  <a:lnTo>
                    <a:pt x="196" y="124"/>
                  </a:lnTo>
                  <a:lnTo>
                    <a:pt x="256" y="147"/>
                  </a:lnTo>
                  <a:lnTo>
                    <a:pt x="322" y="169"/>
                  </a:lnTo>
                  <a:lnTo>
                    <a:pt x="391" y="187"/>
                  </a:lnTo>
                  <a:lnTo>
                    <a:pt x="465" y="202"/>
                  </a:lnTo>
                  <a:lnTo>
                    <a:pt x="543" y="215"/>
                  </a:lnTo>
                  <a:lnTo>
                    <a:pt x="623" y="223"/>
                  </a:lnTo>
                  <a:lnTo>
                    <a:pt x="708" y="228"/>
                  </a:lnTo>
                  <a:lnTo>
                    <a:pt x="796" y="230"/>
                  </a:lnTo>
                  <a:lnTo>
                    <a:pt x="884" y="228"/>
                  </a:lnTo>
                  <a:lnTo>
                    <a:pt x="968" y="223"/>
                  </a:lnTo>
                  <a:lnTo>
                    <a:pt x="1050" y="215"/>
                  </a:lnTo>
                  <a:lnTo>
                    <a:pt x="1126" y="202"/>
                  </a:lnTo>
                  <a:lnTo>
                    <a:pt x="1200" y="187"/>
                  </a:lnTo>
                  <a:lnTo>
                    <a:pt x="1270" y="169"/>
                  </a:lnTo>
                  <a:lnTo>
                    <a:pt x="1336" y="147"/>
                  </a:lnTo>
                  <a:lnTo>
                    <a:pt x="1396" y="124"/>
                  </a:lnTo>
                  <a:lnTo>
                    <a:pt x="1453" y="97"/>
                  </a:lnTo>
                  <a:lnTo>
                    <a:pt x="1504" y="67"/>
                  </a:lnTo>
                  <a:lnTo>
                    <a:pt x="1550" y="34"/>
                  </a:lnTo>
                  <a:lnTo>
                    <a:pt x="1591" y="0"/>
                  </a:lnTo>
                  <a:lnTo>
                    <a:pt x="1585" y="35"/>
                  </a:lnTo>
                  <a:lnTo>
                    <a:pt x="1573" y="70"/>
                  </a:lnTo>
                  <a:lnTo>
                    <a:pt x="1554" y="102"/>
                  </a:lnTo>
                  <a:lnTo>
                    <a:pt x="1529" y="133"/>
                  </a:lnTo>
                  <a:lnTo>
                    <a:pt x="1499" y="163"/>
                  </a:lnTo>
                  <a:lnTo>
                    <a:pt x="1464" y="191"/>
                  </a:lnTo>
                  <a:lnTo>
                    <a:pt x="1424" y="217"/>
                  </a:lnTo>
                  <a:lnTo>
                    <a:pt x="1378" y="241"/>
                  </a:lnTo>
                  <a:lnTo>
                    <a:pt x="1328" y="264"/>
                  </a:lnTo>
                  <a:lnTo>
                    <a:pt x="1274" y="283"/>
                  </a:lnTo>
                  <a:lnTo>
                    <a:pt x="1216" y="301"/>
                  </a:lnTo>
                  <a:lnTo>
                    <a:pt x="1154" y="316"/>
                  </a:lnTo>
                  <a:lnTo>
                    <a:pt x="1088" y="329"/>
                  </a:lnTo>
                  <a:lnTo>
                    <a:pt x="1019" y="339"/>
                  </a:lnTo>
                  <a:lnTo>
                    <a:pt x="948" y="346"/>
                  </a:lnTo>
                  <a:lnTo>
                    <a:pt x="873" y="352"/>
                  </a:lnTo>
                  <a:lnTo>
                    <a:pt x="796" y="353"/>
                  </a:lnTo>
                  <a:lnTo>
                    <a:pt x="719" y="352"/>
                  </a:lnTo>
                  <a:lnTo>
                    <a:pt x="644" y="346"/>
                  </a:lnTo>
                  <a:lnTo>
                    <a:pt x="573" y="339"/>
                  </a:lnTo>
                  <a:lnTo>
                    <a:pt x="503" y="329"/>
                  </a:lnTo>
                  <a:lnTo>
                    <a:pt x="438" y="316"/>
                  </a:lnTo>
                  <a:lnTo>
                    <a:pt x="376" y="301"/>
                  </a:lnTo>
                  <a:lnTo>
                    <a:pt x="318" y="283"/>
                  </a:lnTo>
                  <a:lnTo>
                    <a:pt x="264" y="264"/>
                  </a:lnTo>
                  <a:lnTo>
                    <a:pt x="214" y="241"/>
                  </a:lnTo>
                  <a:lnTo>
                    <a:pt x="168" y="217"/>
                  </a:lnTo>
                  <a:lnTo>
                    <a:pt x="128" y="191"/>
                  </a:lnTo>
                  <a:lnTo>
                    <a:pt x="93" y="163"/>
                  </a:lnTo>
                  <a:lnTo>
                    <a:pt x="63" y="133"/>
                  </a:lnTo>
                  <a:lnTo>
                    <a:pt x="38" y="102"/>
                  </a:lnTo>
                  <a:lnTo>
                    <a:pt x="19" y="70"/>
                  </a:lnTo>
                  <a:lnTo>
                    <a:pt x="7"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00">
              <a:extLst>
                <a:ext uri="{FF2B5EF4-FFF2-40B4-BE49-F238E27FC236}">
                  <a16:creationId xmlns:a16="http://schemas.microsoft.com/office/drawing/2014/main" id="{6B5691E5-3DF5-EEF0-CB49-615A228AC677}"/>
                </a:ext>
              </a:extLst>
            </p:cNvPr>
            <p:cNvSpPr>
              <a:spLocks/>
            </p:cNvSpPr>
            <p:nvPr/>
          </p:nvSpPr>
          <p:spPr bwMode="auto">
            <a:xfrm>
              <a:off x="878" y="1816"/>
              <a:ext cx="144" cy="32"/>
            </a:xfrm>
            <a:custGeom>
              <a:avLst/>
              <a:gdLst>
                <a:gd name="T0" fmla="*/ 0 w 1591"/>
                <a:gd name="T1" fmla="*/ 0 h 353"/>
                <a:gd name="T2" fmla="*/ 41 w 1591"/>
                <a:gd name="T3" fmla="*/ 35 h 353"/>
                <a:gd name="T4" fmla="*/ 88 w 1591"/>
                <a:gd name="T5" fmla="*/ 66 h 353"/>
                <a:gd name="T6" fmla="*/ 139 w 1591"/>
                <a:gd name="T7" fmla="*/ 96 h 353"/>
                <a:gd name="T8" fmla="*/ 195 w 1591"/>
                <a:gd name="T9" fmla="*/ 123 h 353"/>
                <a:gd name="T10" fmla="*/ 257 w 1591"/>
                <a:gd name="T11" fmla="*/ 147 h 353"/>
                <a:gd name="T12" fmla="*/ 322 w 1591"/>
                <a:gd name="T13" fmla="*/ 169 h 353"/>
                <a:gd name="T14" fmla="*/ 391 w 1591"/>
                <a:gd name="T15" fmla="*/ 188 h 353"/>
                <a:gd name="T16" fmla="*/ 465 w 1591"/>
                <a:gd name="T17" fmla="*/ 202 h 353"/>
                <a:gd name="T18" fmla="*/ 543 w 1591"/>
                <a:gd name="T19" fmla="*/ 214 h 353"/>
                <a:gd name="T20" fmla="*/ 624 w 1591"/>
                <a:gd name="T21" fmla="*/ 224 h 353"/>
                <a:gd name="T22" fmla="*/ 707 w 1591"/>
                <a:gd name="T23" fmla="*/ 229 h 353"/>
                <a:gd name="T24" fmla="*/ 796 w 1591"/>
                <a:gd name="T25" fmla="*/ 231 h 353"/>
                <a:gd name="T26" fmla="*/ 883 w 1591"/>
                <a:gd name="T27" fmla="*/ 229 h 353"/>
                <a:gd name="T28" fmla="*/ 968 w 1591"/>
                <a:gd name="T29" fmla="*/ 224 h 353"/>
                <a:gd name="T30" fmla="*/ 1049 w 1591"/>
                <a:gd name="T31" fmla="*/ 214 h 353"/>
                <a:gd name="T32" fmla="*/ 1126 w 1591"/>
                <a:gd name="T33" fmla="*/ 202 h 353"/>
                <a:gd name="T34" fmla="*/ 1200 w 1591"/>
                <a:gd name="T35" fmla="*/ 188 h 353"/>
                <a:gd name="T36" fmla="*/ 1269 w 1591"/>
                <a:gd name="T37" fmla="*/ 169 h 353"/>
                <a:gd name="T38" fmla="*/ 1335 w 1591"/>
                <a:gd name="T39" fmla="*/ 147 h 353"/>
                <a:gd name="T40" fmla="*/ 1396 w 1591"/>
                <a:gd name="T41" fmla="*/ 123 h 353"/>
                <a:gd name="T42" fmla="*/ 1452 w 1591"/>
                <a:gd name="T43" fmla="*/ 96 h 353"/>
                <a:gd name="T44" fmla="*/ 1504 w 1591"/>
                <a:gd name="T45" fmla="*/ 66 h 353"/>
                <a:gd name="T46" fmla="*/ 1549 w 1591"/>
                <a:gd name="T47" fmla="*/ 35 h 353"/>
                <a:gd name="T48" fmla="*/ 1591 w 1591"/>
                <a:gd name="T49" fmla="*/ 0 h 353"/>
                <a:gd name="T50" fmla="*/ 1585 w 1591"/>
                <a:gd name="T51" fmla="*/ 35 h 353"/>
                <a:gd name="T52" fmla="*/ 1572 w 1591"/>
                <a:gd name="T53" fmla="*/ 69 h 353"/>
                <a:gd name="T54" fmla="*/ 1553 w 1591"/>
                <a:gd name="T55" fmla="*/ 101 h 353"/>
                <a:gd name="T56" fmla="*/ 1529 w 1591"/>
                <a:gd name="T57" fmla="*/ 134 h 353"/>
                <a:gd name="T58" fmla="*/ 1500 w 1591"/>
                <a:gd name="T59" fmla="*/ 163 h 353"/>
                <a:gd name="T60" fmla="*/ 1463 w 1591"/>
                <a:gd name="T61" fmla="*/ 191 h 353"/>
                <a:gd name="T62" fmla="*/ 1423 w 1591"/>
                <a:gd name="T63" fmla="*/ 217 h 353"/>
                <a:gd name="T64" fmla="*/ 1378 w 1591"/>
                <a:gd name="T65" fmla="*/ 241 h 353"/>
                <a:gd name="T66" fmla="*/ 1327 w 1591"/>
                <a:gd name="T67" fmla="*/ 263 h 353"/>
                <a:gd name="T68" fmla="*/ 1274 w 1591"/>
                <a:gd name="T69" fmla="*/ 284 h 353"/>
                <a:gd name="T70" fmla="*/ 1215 w 1591"/>
                <a:gd name="T71" fmla="*/ 302 h 353"/>
                <a:gd name="T72" fmla="*/ 1153 w 1591"/>
                <a:gd name="T73" fmla="*/ 316 h 353"/>
                <a:gd name="T74" fmla="*/ 1088 w 1591"/>
                <a:gd name="T75" fmla="*/ 330 h 353"/>
                <a:gd name="T76" fmla="*/ 1018 w 1591"/>
                <a:gd name="T77" fmla="*/ 340 h 353"/>
                <a:gd name="T78" fmla="*/ 947 w 1591"/>
                <a:gd name="T79" fmla="*/ 347 h 353"/>
                <a:gd name="T80" fmla="*/ 872 w 1591"/>
                <a:gd name="T81" fmla="*/ 351 h 353"/>
                <a:gd name="T82" fmla="*/ 796 w 1591"/>
                <a:gd name="T83" fmla="*/ 353 h 353"/>
                <a:gd name="T84" fmla="*/ 719 w 1591"/>
                <a:gd name="T85" fmla="*/ 351 h 353"/>
                <a:gd name="T86" fmla="*/ 644 w 1591"/>
                <a:gd name="T87" fmla="*/ 347 h 353"/>
                <a:gd name="T88" fmla="*/ 572 w 1591"/>
                <a:gd name="T89" fmla="*/ 340 h 353"/>
                <a:gd name="T90" fmla="*/ 503 w 1591"/>
                <a:gd name="T91" fmla="*/ 330 h 353"/>
                <a:gd name="T92" fmla="*/ 438 w 1591"/>
                <a:gd name="T93" fmla="*/ 316 h 353"/>
                <a:gd name="T94" fmla="*/ 376 w 1591"/>
                <a:gd name="T95" fmla="*/ 302 h 353"/>
                <a:gd name="T96" fmla="*/ 318 w 1591"/>
                <a:gd name="T97" fmla="*/ 284 h 353"/>
                <a:gd name="T98" fmla="*/ 263 w 1591"/>
                <a:gd name="T99" fmla="*/ 263 h 353"/>
                <a:gd name="T100" fmla="*/ 213 w 1591"/>
                <a:gd name="T101" fmla="*/ 241 h 353"/>
                <a:gd name="T102" fmla="*/ 167 w 1591"/>
                <a:gd name="T103" fmla="*/ 217 h 353"/>
                <a:gd name="T104" fmla="*/ 127 w 1591"/>
                <a:gd name="T105" fmla="*/ 191 h 353"/>
                <a:gd name="T106" fmla="*/ 92 w 1591"/>
                <a:gd name="T107" fmla="*/ 163 h 353"/>
                <a:gd name="T108" fmla="*/ 62 w 1591"/>
                <a:gd name="T109" fmla="*/ 134 h 353"/>
                <a:gd name="T110" fmla="*/ 38 w 1591"/>
                <a:gd name="T111" fmla="*/ 101 h 353"/>
                <a:gd name="T112" fmla="*/ 19 w 1591"/>
                <a:gd name="T113" fmla="*/ 69 h 353"/>
                <a:gd name="T114" fmla="*/ 7 w 1591"/>
                <a:gd name="T115" fmla="*/ 35 h 353"/>
                <a:gd name="T116" fmla="*/ 0 w 1591"/>
                <a:gd name="T1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1" h="353">
                  <a:moveTo>
                    <a:pt x="0" y="0"/>
                  </a:moveTo>
                  <a:lnTo>
                    <a:pt x="41" y="35"/>
                  </a:lnTo>
                  <a:lnTo>
                    <a:pt x="88" y="66"/>
                  </a:lnTo>
                  <a:lnTo>
                    <a:pt x="139" y="96"/>
                  </a:lnTo>
                  <a:lnTo>
                    <a:pt x="195" y="123"/>
                  </a:lnTo>
                  <a:lnTo>
                    <a:pt x="257" y="147"/>
                  </a:lnTo>
                  <a:lnTo>
                    <a:pt x="322" y="169"/>
                  </a:lnTo>
                  <a:lnTo>
                    <a:pt x="391" y="188"/>
                  </a:lnTo>
                  <a:lnTo>
                    <a:pt x="465" y="202"/>
                  </a:lnTo>
                  <a:lnTo>
                    <a:pt x="543" y="214"/>
                  </a:lnTo>
                  <a:lnTo>
                    <a:pt x="624" y="224"/>
                  </a:lnTo>
                  <a:lnTo>
                    <a:pt x="707" y="229"/>
                  </a:lnTo>
                  <a:lnTo>
                    <a:pt x="796" y="231"/>
                  </a:lnTo>
                  <a:lnTo>
                    <a:pt x="883" y="229"/>
                  </a:lnTo>
                  <a:lnTo>
                    <a:pt x="968" y="224"/>
                  </a:lnTo>
                  <a:lnTo>
                    <a:pt x="1049" y="214"/>
                  </a:lnTo>
                  <a:lnTo>
                    <a:pt x="1126" y="202"/>
                  </a:lnTo>
                  <a:lnTo>
                    <a:pt x="1200" y="188"/>
                  </a:lnTo>
                  <a:lnTo>
                    <a:pt x="1269" y="169"/>
                  </a:lnTo>
                  <a:lnTo>
                    <a:pt x="1335" y="147"/>
                  </a:lnTo>
                  <a:lnTo>
                    <a:pt x="1396" y="123"/>
                  </a:lnTo>
                  <a:lnTo>
                    <a:pt x="1452" y="96"/>
                  </a:lnTo>
                  <a:lnTo>
                    <a:pt x="1504" y="66"/>
                  </a:lnTo>
                  <a:lnTo>
                    <a:pt x="1549" y="35"/>
                  </a:lnTo>
                  <a:lnTo>
                    <a:pt x="1591" y="0"/>
                  </a:lnTo>
                  <a:lnTo>
                    <a:pt x="1585" y="35"/>
                  </a:lnTo>
                  <a:lnTo>
                    <a:pt x="1572" y="69"/>
                  </a:lnTo>
                  <a:lnTo>
                    <a:pt x="1553" y="101"/>
                  </a:lnTo>
                  <a:lnTo>
                    <a:pt x="1529" y="134"/>
                  </a:lnTo>
                  <a:lnTo>
                    <a:pt x="1500" y="163"/>
                  </a:lnTo>
                  <a:lnTo>
                    <a:pt x="1463" y="191"/>
                  </a:lnTo>
                  <a:lnTo>
                    <a:pt x="1423" y="217"/>
                  </a:lnTo>
                  <a:lnTo>
                    <a:pt x="1378" y="241"/>
                  </a:lnTo>
                  <a:lnTo>
                    <a:pt x="1327" y="263"/>
                  </a:lnTo>
                  <a:lnTo>
                    <a:pt x="1274" y="284"/>
                  </a:lnTo>
                  <a:lnTo>
                    <a:pt x="1215" y="302"/>
                  </a:lnTo>
                  <a:lnTo>
                    <a:pt x="1153" y="316"/>
                  </a:lnTo>
                  <a:lnTo>
                    <a:pt x="1088" y="330"/>
                  </a:lnTo>
                  <a:lnTo>
                    <a:pt x="1018" y="340"/>
                  </a:lnTo>
                  <a:lnTo>
                    <a:pt x="947" y="347"/>
                  </a:lnTo>
                  <a:lnTo>
                    <a:pt x="872" y="351"/>
                  </a:lnTo>
                  <a:lnTo>
                    <a:pt x="796" y="353"/>
                  </a:lnTo>
                  <a:lnTo>
                    <a:pt x="719" y="351"/>
                  </a:lnTo>
                  <a:lnTo>
                    <a:pt x="644" y="347"/>
                  </a:lnTo>
                  <a:lnTo>
                    <a:pt x="572" y="340"/>
                  </a:lnTo>
                  <a:lnTo>
                    <a:pt x="503" y="330"/>
                  </a:lnTo>
                  <a:lnTo>
                    <a:pt x="438" y="316"/>
                  </a:lnTo>
                  <a:lnTo>
                    <a:pt x="376" y="302"/>
                  </a:lnTo>
                  <a:lnTo>
                    <a:pt x="318" y="284"/>
                  </a:lnTo>
                  <a:lnTo>
                    <a:pt x="263" y="263"/>
                  </a:lnTo>
                  <a:lnTo>
                    <a:pt x="213" y="241"/>
                  </a:lnTo>
                  <a:lnTo>
                    <a:pt x="167" y="217"/>
                  </a:lnTo>
                  <a:lnTo>
                    <a:pt x="127" y="191"/>
                  </a:lnTo>
                  <a:lnTo>
                    <a:pt x="92" y="163"/>
                  </a:lnTo>
                  <a:lnTo>
                    <a:pt x="62" y="134"/>
                  </a:lnTo>
                  <a:lnTo>
                    <a:pt x="38" y="101"/>
                  </a:lnTo>
                  <a:lnTo>
                    <a:pt x="19" y="69"/>
                  </a:lnTo>
                  <a:lnTo>
                    <a:pt x="7"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01">
              <a:extLst>
                <a:ext uri="{FF2B5EF4-FFF2-40B4-BE49-F238E27FC236}">
                  <a16:creationId xmlns:a16="http://schemas.microsoft.com/office/drawing/2014/main" id="{3A1A3B89-07DD-D9D7-55B8-A583017BE511}"/>
                </a:ext>
              </a:extLst>
            </p:cNvPr>
            <p:cNvSpPr>
              <a:spLocks/>
            </p:cNvSpPr>
            <p:nvPr/>
          </p:nvSpPr>
          <p:spPr bwMode="auto">
            <a:xfrm>
              <a:off x="878" y="1839"/>
              <a:ext cx="144" cy="32"/>
            </a:xfrm>
            <a:custGeom>
              <a:avLst/>
              <a:gdLst>
                <a:gd name="T0" fmla="*/ 0 w 1591"/>
                <a:gd name="T1" fmla="*/ 0 h 352"/>
                <a:gd name="T2" fmla="*/ 41 w 1591"/>
                <a:gd name="T3" fmla="*/ 34 h 352"/>
                <a:gd name="T4" fmla="*/ 88 w 1591"/>
                <a:gd name="T5" fmla="*/ 66 h 352"/>
                <a:gd name="T6" fmla="*/ 139 w 1591"/>
                <a:gd name="T7" fmla="*/ 95 h 352"/>
                <a:gd name="T8" fmla="*/ 195 w 1591"/>
                <a:gd name="T9" fmla="*/ 122 h 352"/>
                <a:gd name="T10" fmla="*/ 257 w 1591"/>
                <a:gd name="T11" fmla="*/ 147 h 352"/>
                <a:gd name="T12" fmla="*/ 322 w 1591"/>
                <a:gd name="T13" fmla="*/ 167 h 352"/>
                <a:gd name="T14" fmla="*/ 391 w 1591"/>
                <a:gd name="T15" fmla="*/ 186 h 352"/>
                <a:gd name="T16" fmla="*/ 465 w 1591"/>
                <a:gd name="T17" fmla="*/ 202 h 352"/>
                <a:gd name="T18" fmla="*/ 543 w 1591"/>
                <a:gd name="T19" fmla="*/ 214 h 352"/>
                <a:gd name="T20" fmla="*/ 624 w 1591"/>
                <a:gd name="T21" fmla="*/ 222 h 352"/>
                <a:gd name="T22" fmla="*/ 707 w 1591"/>
                <a:gd name="T23" fmla="*/ 228 h 352"/>
                <a:gd name="T24" fmla="*/ 796 w 1591"/>
                <a:gd name="T25" fmla="*/ 230 h 352"/>
                <a:gd name="T26" fmla="*/ 883 w 1591"/>
                <a:gd name="T27" fmla="*/ 228 h 352"/>
                <a:gd name="T28" fmla="*/ 968 w 1591"/>
                <a:gd name="T29" fmla="*/ 222 h 352"/>
                <a:gd name="T30" fmla="*/ 1049 w 1591"/>
                <a:gd name="T31" fmla="*/ 214 h 352"/>
                <a:gd name="T32" fmla="*/ 1126 w 1591"/>
                <a:gd name="T33" fmla="*/ 202 h 352"/>
                <a:gd name="T34" fmla="*/ 1200 w 1591"/>
                <a:gd name="T35" fmla="*/ 186 h 352"/>
                <a:gd name="T36" fmla="*/ 1269 w 1591"/>
                <a:gd name="T37" fmla="*/ 167 h 352"/>
                <a:gd name="T38" fmla="*/ 1335 w 1591"/>
                <a:gd name="T39" fmla="*/ 147 h 352"/>
                <a:gd name="T40" fmla="*/ 1396 w 1591"/>
                <a:gd name="T41" fmla="*/ 122 h 352"/>
                <a:gd name="T42" fmla="*/ 1452 w 1591"/>
                <a:gd name="T43" fmla="*/ 95 h 352"/>
                <a:gd name="T44" fmla="*/ 1504 w 1591"/>
                <a:gd name="T45" fmla="*/ 66 h 352"/>
                <a:gd name="T46" fmla="*/ 1549 w 1591"/>
                <a:gd name="T47" fmla="*/ 34 h 352"/>
                <a:gd name="T48" fmla="*/ 1591 w 1591"/>
                <a:gd name="T49" fmla="*/ 0 h 352"/>
                <a:gd name="T50" fmla="*/ 1585 w 1591"/>
                <a:gd name="T51" fmla="*/ 35 h 352"/>
                <a:gd name="T52" fmla="*/ 1572 w 1591"/>
                <a:gd name="T53" fmla="*/ 68 h 352"/>
                <a:gd name="T54" fmla="*/ 1553 w 1591"/>
                <a:gd name="T55" fmla="*/ 101 h 352"/>
                <a:gd name="T56" fmla="*/ 1529 w 1591"/>
                <a:gd name="T57" fmla="*/ 132 h 352"/>
                <a:gd name="T58" fmla="*/ 1500 w 1591"/>
                <a:gd name="T59" fmla="*/ 162 h 352"/>
                <a:gd name="T60" fmla="*/ 1463 w 1591"/>
                <a:gd name="T61" fmla="*/ 190 h 352"/>
                <a:gd name="T62" fmla="*/ 1423 w 1591"/>
                <a:gd name="T63" fmla="*/ 216 h 352"/>
                <a:gd name="T64" fmla="*/ 1378 w 1591"/>
                <a:gd name="T65" fmla="*/ 240 h 352"/>
                <a:gd name="T66" fmla="*/ 1327 w 1591"/>
                <a:gd name="T67" fmla="*/ 263 h 352"/>
                <a:gd name="T68" fmla="*/ 1274 w 1591"/>
                <a:gd name="T69" fmla="*/ 283 h 352"/>
                <a:gd name="T70" fmla="*/ 1215 w 1591"/>
                <a:gd name="T71" fmla="*/ 300 h 352"/>
                <a:gd name="T72" fmla="*/ 1153 w 1591"/>
                <a:gd name="T73" fmla="*/ 316 h 352"/>
                <a:gd name="T74" fmla="*/ 1088 w 1591"/>
                <a:gd name="T75" fmla="*/ 328 h 352"/>
                <a:gd name="T76" fmla="*/ 1018 w 1591"/>
                <a:gd name="T77" fmla="*/ 339 h 352"/>
                <a:gd name="T78" fmla="*/ 947 w 1591"/>
                <a:gd name="T79" fmla="*/ 346 h 352"/>
                <a:gd name="T80" fmla="*/ 872 w 1591"/>
                <a:gd name="T81" fmla="*/ 351 h 352"/>
                <a:gd name="T82" fmla="*/ 796 w 1591"/>
                <a:gd name="T83" fmla="*/ 352 h 352"/>
                <a:gd name="T84" fmla="*/ 719 w 1591"/>
                <a:gd name="T85" fmla="*/ 351 h 352"/>
                <a:gd name="T86" fmla="*/ 644 w 1591"/>
                <a:gd name="T87" fmla="*/ 346 h 352"/>
                <a:gd name="T88" fmla="*/ 572 w 1591"/>
                <a:gd name="T89" fmla="*/ 339 h 352"/>
                <a:gd name="T90" fmla="*/ 503 w 1591"/>
                <a:gd name="T91" fmla="*/ 328 h 352"/>
                <a:gd name="T92" fmla="*/ 438 w 1591"/>
                <a:gd name="T93" fmla="*/ 316 h 352"/>
                <a:gd name="T94" fmla="*/ 376 w 1591"/>
                <a:gd name="T95" fmla="*/ 300 h 352"/>
                <a:gd name="T96" fmla="*/ 318 w 1591"/>
                <a:gd name="T97" fmla="*/ 283 h 352"/>
                <a:gd name="T98" fmla="*/ 263 w 1591"/>
                <a:gd name="T99" fmla="*/ 263 h 352"/>
                <a:gd name="T100" fmla="*/ 213 w 1591"/>
                <a:gd name="T101" fmla="*/ 240 h 352"/>
                <a:gd name="T102" fmla="*/ 167 w 1591"/>
                <a:gd name="T103" fmla="*/ 216 h 352"/>
                <a:gd name="T104" fmla="*/ 127 w 1591"/>
                <a:gd name="T105" fmla="*/ 190 h 352"/>
                <a:gd name="T106" fmla="*/ 92 w 1591"/>
                <a:gd name="T107" fmla="*/ 162 h 352"/>
                <a:gd name="T108" fmla="*/ 62 w 1591"/>
                <a:gd name="T109" fmla="*/ 132 h 352"/>
                <a:gd name="T110" fmla="*/ 38 w 1591"/>
                <a:gd name="T111" fmla="*/ 101 h 352"/>
                <a:gd name="T112" fmla="*/ 19 w 1591"/>
                <a:gd name="T113" fmla="*/ 68 h 352"/>
                <a:gd name="T114" fmla="*/ 7 w 1591"/>
                <a:gd name="T115" fmla="*/ 35 h 352"/>
                <a:gd name="T116" fmla="*/ 0 w 1591"/>
                <a:gd name="T11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1" h="352">
                  <a:moveTo>
                    <a:pt x="0" y="0"/>
                  </a:moveTo>
                  <a:lnTo>
                    <a:pt x="41" y="34"/>
                  </a:lnTo>
                  <a:lnTo>
                    <a:pt x="88" y="66"/>
                  </a:lnTo>
                  <a:lnTo>
                    <a:pt x="139" y="95"/>
                  </a:lnTo>
                  <a:lnTo>
                    <a:pt x="195" y="122"/>
                  </a:lnTo>
                  <a:lnTo>
                    <a:pt x="257" y="147"/>
                  </a:lnTo>
                  <a:lnTo>
                    <a:pt x="322" y="167"/>
                  </a:lnTo>
                  <a:lnTo>
                    <a:pt x="391" y="186"/>
                  </a:lnTo>
                  <a:lnTo>
                    <a:pt x="465" y="202"/>
                  </a:lnTo>
                  <a:lnTo>
                    <a:pt x="543" y="214"/>
                  </a:lnTo>
                  <a:lnTo>
                    <a:pt x="624" y="222"/>
                  </a:lnTo>
                  <a:lnTo>
                    <a:pt x="707" y="228"/>
                  </a:lnTo>
                  <a:lnTo>
                    <a:pt x="796" y="230"/>
                  </a:lnTo>
                  <a:lnTo>
                    <a:pt x="883" y="228"/>
                  </a:lnTo>
                  <a:lnTo>
                    <a:pt x="968" y="222"/>
                  </a:lnTo>
                  <a:lnTo>
                    <a:pt x="1049" y="214"/>
                  </a:lnTo>
                  <a:lnTo>
                    <a:pt x="1126" y="202"/>
                  </a:lnTo>
                  <a:lnTo>
                    <a:pt x="1200" y="186"/>
                  </a:lnTo>
                  <a:lnTo>
                    <a:pt x="1269" y="167"/>
                  </a:lnTo>
                  <a:lnTo>
                    <a:pt x="1335" y="147"/>
                  </a:lnTo>
                  <a:lnTo>
                    <a:pt x="1396" y="122"/>
                  </a:lnTo>
                  <a:lnTo>
                    <a:pt x="1452" y="95"/>
                  </a:lnTo>
                  <a:lnTo>
                    <a:pt x="1504" y="66"/>
                  </a:lnTo>
                  <a:lnTo>
                    <a:pt x="1549" y="34"/>
                  </a:lnTo>
                  <a:lnTo>
                    <a:pt x="1591" y="0"/>
                  </a:lnTo>
                  <a:lnTo>
                    <a:pt x="1585" y="35"/>
                  </a:lnTo>
                  <a:lnTo>
                    <a:pt x="1572" y="68"/>
                  </a:lnTo>
                  <a:lnTo>
                    <a:pt x="1553" y="101"/>
                  </a:lnTo>
                  <a:lnTo>
                    <a:pt x="1529" y="132"/>
                  </a:lnTo>
                  <a:lnTo>
                    <a:pt x="1500" y="162"/>
                  </a:lnTo>
                  <a:lnTo>
                    <a:pt x="1463" y="190"/>
                  </a:lnTo>
                  <a:lnTo>
                    <a:pt x="1423" y="216"/>
                  </a:lnTo>
                  <a:lnTo>
                    <a:pt x="1378" y="240"/>
                  </a:lnTo>
                  <a:lnTo>
                    <a:pt x="1327" y="263"/>
                  </a:lnTo>
                  <a:lnTo>
                    <a:pt x="1274" y="283"/>
                  </a:lnTo>
                  <a:lnTo>
                    <a:pt x="1215" y="300"/>
                  </a:lnTo>
                  <a:lnTo>
                    <a:pt x="1153" y="316"/>
                  </a:lnTo>
                  <a:lnTo>
                    <a:pt x="1088" y="328"/>
                  </a:lnTo>
                  <a:lnTo>
                    <a:pt x="1018" y="339"/>
                  </a:lnTo>
                  <a:lnTo>
                    <a:pt x="947" y="346"/>
                  </a:lnTo>
                  <a:lnTo>
                    <a:pt x="872" y="351"/>
                  </a:lnTo>
                  <a:lnTo>
                    <a:pt x="796" y="352"/>
                  </a:lnTo>
                  <a:lnTo>
                    <a:pt x="719" y="351"/>
                  </a:lnTo>
                  <a:lnTo>
                    <a:pt x="644" y="346"/>
                  </a:lnTo>
                  <a:lnTo>
                    <a:pt x="572" y="339"/>
                  </a:lnTo>
                  <a:lnTo>
                    <a:pt x="503" y="328"/>
                  </a:lnTo>
                  <a:lnTo>
                    <a:pt x="438" y="316"/>
                  </a:lnTo>
                  <a:lnTo>
                    <a:pt x="376" y="300"/>
                  </a:lnTo>
                  <a:lnTo>
                    <a:pt x="318" y="283"/>
                  </a:lnTo>
                  <a:lnTo>
                    <a:pt x="263" y="263"/>
                  </a:lnTo>
                  <a:lnTo>
                    <a:pt x="213" y="240"/>
                  </a:lnTo>
                  <a:lnTo>
                    <a:pt x="167" y="216"/>
                  </a:lnTo>
                  <a:lnTo>
                    <a:pt x="127" y="190"/>
                  </a:lnTo>
                  <a:lnTo>
                    <a:pt x="92" y="162"/>
                  </a:lnTo>
                  <a:lnTo>
                    <a:pt x="62" y="132"/>
                  </a:lnTo>
                  <a:lnTo>
                    <a:pt x="38" y="101"/>
                  </a:lnTo>
                  <a:lnTo>
                    <a:pt x="19" y="68"/>
                  </a:lnTo>
                  <a:lnTo>
                    <a:pt x="7"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02">
              <a:extLst>
                <a:ext uri="{FF2B5EF4-FFF2-40B4-BE49-F238E27FC236}">
                  <a16:creationId xmlns:a16="http://schemas.microsoft.com/office/drawing/2014/main" id="{EACAC620-03A8-8E9D-6558-B84AD97AC06F}"/>
                </a:ext>
              </a:extLst>
            </p:cNvPr>
            <p:cNvSpPr>
              <a:spLocks/>
            </p:cNvSpPr>
            <p:nvPr/>
          </p:nvSpPr>
          <p:spPr bwMode="auto">
            <a:xfrm>
              <a:off x="877" y="1692"/>
              <a:ext cx="145" cy="67"/>
            </a:xfrm>
            <a:custGeom>
              <a:avLst/>
              <a:gdLst>
                <a:gd name="T0" fmla="*/ 876 w 1594"/>
                <a:gd name="T1" fmla="*/ 1 h 735"/>
                <a:gd name="T2" fmla="*/ 1026 w 1594"/>
                <a:gd name="T3" fmla="*/ 13 h 735"/>
                <a:gd name="T4" fmla="*/ 1162 w 1594"/>
                <a:gd name="T5" fmla="*/ 38 h 735"/>
                <a:gd name="T6" fmla="*/ 1285 w 1594"/>
                <a:gd name="T7" fmla="*/ 72 h 735"/>
                <a:gd name="T8" fmla="*/ 1391 w 1594"/>
                <a:gd name="T9" fmla="*/ 117 h 735"/>
                <a:gd name="T10" fmla="*/ 1476 w 1594"/>
                <a:gd name="T11" fmla="*/ 169 h 735"/>
                <a:gd name="T12" fmla="*/ 1540 w 1594"/>
                <a:gd name="T13" fmla="*/ 229 h 735"/>
                <a:gd name="T14" fmla="*/ 1580 w 1594"/>
                <a:gd name="T15" fmla="*/ 295 h 735"/>
                <a:gd name="T16" fmla="*/ 1594 w 1594"/>
                <a:gd name="T17" fmla="*/ 367 h 735"/>
                <a:gd name="T18" fmla="*/ 1580 w 1594"/>
                <a:gd name="T19" fmla="*/ 438 h 735"/>
                <a:gd name="T20" fmla="*/ 1540 w 1594"/>
                <a:gd name="T21" fmla="*/ 505 h 735"/>
                <a:gd name="T22" fmla="*/ 1476 w 1594"/>
                <a:gd name="T23" fmla="*/ 565 h 735"/>
                <a:gd name="T24" fmla="*/ 1391 w 1594"/>
                <a:gd name="T25" fmla="*/ 618 h 735"/>
                <a:gd name="T26" fmla="*/ 1285 w 1594"/>
                <a:gd name="T27" fmla="*/ 662 h 735"/>
                <a:gd name="T28" fmla="*/ 1162 w 1594"/>
                <a:gd name="T29" fmla="*/ 696 h 735"/>
                <a:gd name="T30" fmla="*/ 1026 w 1594"/>
                <a:gd name="T31" fmla="*/ 720 h 735"/>
                <a:gd name="T32" fmla="*/ 876 w 1594"/>
                <a:gd name="T33" fmla="*/ 733 h 735"/>
                <a:gd name="T34" fmla="*/ 718 w 1594"/>
                <a:gd name="T35" fmla="*/ 733 h 735"/>
                <a:gd name="T36" fmla="*/ 568 w 1594"/>
                <a:gd name="T37" fmla="*/ 720 h 735"/>
                <a:gd name="T38" fmla="*/ 432 w 1594"/>
                <a:gd name="T39" fmla="*/ 696 h 735"/>
                <a:gd name="T40" fmla="*/ 309 w 1594"/>
                <a:gd name="T41" fmla="*/ 662 h 735"/>
                <a:gd name="T42" fmla="*/ 204 w 1594"/>
                <a:gd name="T43" fmla="*/ 618 h 735"/>
                <a:gd name="T44" fmla="*/ 119 w 1594"/>
                <a:gd name="T45" fmla="*/ 565 h 735"/>
                <a:gd name="T46" fmla="*/ 54 w 1594"/>
                <a:gd name="T47" fmla="*/ 505 h 735"/>
                <a:gd name="T48" fmla="*/ 14 w 1594"/>
                <a:gd name="T49" fmla="*/ 438 h 735"/>
                <a:gd name="T50" fmla="*/ 0 w 1594"/>
                <a:gd name="T51" fmla="*/ 367 h 735"/>
                <a:gd name="T52" fmla="*/ 14 w 1594"/>
                <a:gd name="T53" fmla="*/ 295 h 735"/>
                <a:gd name="T54" fmla="*/ 54 w 1594"/>
                <a:gd name="T55" fmla="*/ 229 h 735"/>
                <a:gd name="T56" fmla="*/ 119 w 1594"/>
                <a:gd name="T57" fmla="*/ 169 h 735"/>
                <a:gd name="T58" fmla="*/ 204 w 1594"/>
                <a:gd name="T59" fmla="*/ 117 h 735"/>
                <a:gd name="T60" fmla="*/ 309 w 1594"/>
                <a:gd name="T61" fmla="*/ 72 h 735"/>
                <a:gd name="T62" fmla="*/ 432 w 1594"/>
                <a:gd name="T63" fmla="*/ 38 h 735"/>
                <a:gd name="T64" fmla="*/ 568 w 1594"/>
                <a:gd name="T65" fmla="*/ 13 h 735"/>
                <a:gd name="T66" fmla="*/ 718 w 1594"/>
                <a:gd name="T67" fmla="*/ 1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4" h="735">
                  <a:moveTo>
                    <a:pt x="797" y="0"/>
                  </a:moveTo>
                  <a:lnTo>
                    <a:pt x="876" y="1"/>
                  </a:lnTo>
                  <a:lnTo>
                    <a:pt x="952" y="6"/>
                  </a:lnTo>
                  <a:lnTo>
                    <a:pt x="1026" y="13"/>
                  </a:lnTo>
                  <a:lnTo>
                    <a:pt x="1096" y="25"/>
                  </a:lnTo>
                  <a:lnTo>
                    <a:pt x="1162" y="38"/>
                  </a:lnTo>
                  <a:lnTo>
                    <a:pt x="1226" y="54"/>
                  </a:lnTo>
                  <a:lnTo>
                    <a:pt x="1285" y="72"/>
                  </a:lnTo>
                  <a:lnTo>
                    <a:pt x="1340" y="93"/>
                  </a:lnTo>
                  <a:lnTo>
                    <a:pt x="1391" y="117"/>
                  </a:lnTo>
                  <a:lnTo>
                    <a:pt x="1435" y="142"/>
                  </a:lnTo>
                  <a:lnTo>
                    <a:pt x="1476" y="169"/>
                  </a:lnTo>
                  <a:lnTo>
                    <a:pt x="1511" y="198"/>
                  </a:lnTo>
                  <a:lnTo>
                    <a:pt x="1540" y="229"/>
                  </a:lnTo>
                  <a:lnTo>
                    <a:pt x="1563" y="261"/>
                  </a:lnTo>
                  <a:lnTo>
                    <a:pt x="1580" y="295"/>
                  </a:lnTo>
                  <a:lnTo>
                    <a:pt x="1591" y="330"/>
                  </a:lnTo>
                  <a:lnTo>
                    <a:pt x="1594" y="367"/>
                  </a:lnTo>
                  <a:lnTo>
                    <a:pt x="1591" y="403"/>
                  </a:lnTo>
                  <a:lnTo>
                    <a:pt x="1580" y="438"/>
                  </a:lnTo>
                  <a:lnTo>
                    <a:pt x="1563" y="472"/>
                  </a:lnTo>
                  <a:lnTo>
                    <a:pt x="1540" y="505"/>
                  </a:lnTo>
                  <a:lnTo>
                    <a:pt x="1511" y="536"/>
                  </a:lnTo>
                  <a:lnTo>
                    <a:pt x="1476" y="565"/>
                  </a:lnTo>
                  <a:lnTo>
                    <a:pt x="1435" y="593"/>
                  </a:lnTo>
                  <a:lnTo>
                    <a:pt x="1391" y="618"/>
                  </a:lnTo>
                  <a:lnTo>
                    <a:pt x="1340" y="640"/>
                  </a:lnTo>
                  <a:lnTo>
                    <a:pt x="1285" y="662"/>
                  </a:lnTo>
                  <a:lnTo>
                    <a:pt x="1226" y="681"/>
                  </a:lnTo>
                  <a:lnTo>
                    <a:pt x="1162" y="696"/>
                  </a:lnTo>
                  <a:lnTo>
                    <a:pt x="1096" y="710"/>
                  </a:lnTo>
                  <a:lnTo>
                    <a:pt x="1026" y="720"/>
                  </a:lnTo>
                  <a:lnTo>
                    <a:pt x="952" y="728"/>
                  </a:lnTo>
                  <a:lnTo>
                    <a:pt x="876" y="733"/>
                  </a:lnTo>
                  <a:lnTo>
                    <a:pt x="797" y="735"/>
                  </a:lnTo>
                  <a:lnTo>
                    <a:pt x="718" y="733"/>
                  </a:lnTo>
                  <a:lnTo>
                    <a:pt x="642" y="728"/>
                  </a:lnTo>
                  <a:lnTo>
                    <a:pt x="568" y="720"/>
                  </a:lnTo>
                  <a:lnTo>
                    <a:pt x="498" y="710"/>
                  </a:lnTo>
                  <a:lnTo>
                    <a:pt x="432" y="696"/>
                  </a:lnTo>
                  <a:lnTo>
                    <a:pt x="368" y="681"/>
                  </a:lnTo>
                  <a:lnTo>
                    <a:pt x="309" y="662"/>
                  </a:lnTo>
                  <a:lnTo>
                    <a:pt x="254" y="640"/>
                  </a:lnTo>
                  <a:lnTo>
                    <a:pt x="204" y="618"/>
                  </a:lnTo>
                  <a:lnTo>
                    <a:pt x="158" y="593"/>
                  </a:lnTo>
                  <a:lnTo>
                    <a:pt x="119" y="565"/>
                  </a:lnTo>
                  <a:lnTo>
                    <a:pt x="83" y="536"/>
                  </a:lnTo>
                  <a:lnTo>
                    <a:pt x="54" y="505"/>
                  </a:lnTo>
                  <a:lnTo>
                    <a:pt x="31" y="472"/>
                  </a:lnTo>
                  <a:lnTo>
                    <a:pt x="14" y="438"/>
                  </a:lnTo>
                  <a:lnTo>
                    <a:pt x="3" y="403"/>
                  </a:lnTo>
                  <a:lnTo>
                    <a:pt x="0" y="367"/>
                  </a:lnTo>
                  <a:lnTo>
                    <a:pt x="3" y="330"/>
                  </a:lnTo>
                  <a:lnTo>
                    <a:pt x="14" y="295"/>
                  </a:lnTo>
                  <a:lnTo>
                    <a:pt x="31" y="261"/>
                  </a:lnTo>
                  <a:lnTo>
                    <a:pt x="54" y="229"/>
                  </a:lnTo>
                  <a:lnTo>
                    <a:pt x="83" y="198"/>
                  </a:lnTo>
                  <a:lnTo>
                    <a:pt x="119" y="169"/>
                  </a:lnTo>
                  <a:lnTo>
                    <a:pt x="158" y="142"/>
                  </a:lnTo>
                  <a:lnTo>
                    <a:pt x="204" y="117"/>
                  </a:lnTo>
                  <a:lnTo>
                    <a:pt x="254" y="93"/>
                  </a:lnTo>
                  <a:lnTo>
                    <a:pt x="309" y="72"/>
                  </a:lnTo>
                  <a:lnTo>
                    <a:pt x="368" y="54"/>
                  </a:lnTo>
                  <a:lnTo>
                    <a:pt x="432" y="38"/>
                  </a:lnTo>
                  <a:lnTo>
                    <a:pt x="498" y="25"/>
                  </a:lnTo>
                  <a:lnTo>
                    <a:pt x="568" y="13"/>
                  </a:lnTo>
                  <a:lnTo>
                    <a:pt x="642" y="6"/>
                  </a:lnTo>
                  <a:lnTo>
                    <a:pt x="718" y="1"/>
                  </a:lnTo>
                  <a:lnTo>
                    <a:pt x="7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03">
              <a:extLst>
                <a:ext uri="{FF2B5EF4-FFF2-40B4-BE49-F238E27FC236}">
                  <a16:creationId xmlns:a16="http://schemas.microsoft.com/office/drawing/2014/main" id="{9FD4B9AE-C55D-CC4C-7A05-EC3EDE9FC0AC}"/>
                </a:ext>
              </a:extLst>
            </p:cNvPr>
            <p:cNvSpPr>
              <a:spLocks/>
            </p:cNvSpPr>
            <p:nvPr/>
          </p:nvSpPr>
          <p:spPr bwMode="auto">
            <a:xfrm>
              <a:off x="788" y="1660"/>
              <a:ext cx="145" cy="32"/>
            </a:xfrm>
            <a:custGeom>
              <a:avLst/>
              <a:gdLst>
                <a:gd name="T0" fmla="*/ 0 w 1590"/>
                <a:gd name="T1" fmla="*/ 0 h 354"/>
                <a:gd name="T2" fmla="*/ 40 w 1590"/>
                <a:gd name="T3" fmla="*/ 34 h 354"/>
                <a:gd name="T4" fmla="*/ 87 w 1590"/>
                <a:gd name="T5" fmla="*/ 67 h 354"/>
                <a:gd name="T6" fmla="*/ 138 w 1590"/>
                <a:gd name="T7" fmla="*/ 97 h 354"/>
                <a:gd name="T8" fmla="*/ 195 w 1590"/>
                <a:gd name="T9" fmla="*/ 124 h 354"/>
                <a:gd name="T10" fmla="*/ 256 w 1590"/>
                <a:gd name="T11" fmla="*/ 147 h 354"/>
                <a:gd name="T12" fmla="*/ 321 w 1590"/>
                <a:gd name="T13" fmla="*/ 169 h 354"/>
                <a:gd name="T14" fmla="*/ 391 w 1590"/>
                <a:gd name="T15" fmla="*/ 188 h 354"/>
                <a:gd name="T16" fmla="*/ 464 w 1590"/>
                <a:gd name="T17" fmla="*/ 202 h 354"/>
                <a:gd name="T18" fmla="*/ 541 w 1590"/>
                <a:gd name="T19" fmla="*/ 215 h 354"/>
                <a:gd name="T20" fmla="*/ 623 w 1590"/>
                <a:gd name="T21" fmla="*/ 224 h 354"/>
                <a:gd name="T22" fmla="*/ 707 w 1590"/>
                <a:gd name="T23" fmla="*/ 229 h 354"/>
                <a:gd name="T24" fmla="*/ 795 w 1590"/>
                <a:gd name="T25" fmla="*/ 230 h 354"/>
                <a:gd name="T26" fmla="*/ 882 w 1590"/>
                <a:gd name="T27" fmla="*/ 229 h 354"/>
                <a:gd name="T28" fmla="*/ 967 w 1590"/>
                <a:gd name="T29" fmla="*/ 224 h 354"/>
                <a:gd name="T30" fmla="*/ 1048 w 1590"/>
                <a:gd name="T31" fmla="*/ 215 h 354"/>
                <a:gd name="T32" fmla="*/ 1126 w 1590"/>
                <a:gd name="T33" fmla="*/ 202 h 354"/>
                <a:gd name="T34" fmla="*/ 1199 w 1590"/>
                <a:gd name="T35" fmla="*/ 188 h 354"/>
                <a:gd name="T36" fmla="*/ 1269 w 1590"/>
                <a:gd name="T37" fmla="*/ 169 h 354"/>
                <a:gd name="T38" fmla="*/ 1334 w 1590"/>
                <a:gd name="T39" fmla="*/ 147 h 354"/>
                <a:gd name="T40" fmla="*/ 1395 w 1590"/>
                <a:gd name="T41" fmla="*/ 124 h 354"/>
                <a:gd name="T42" fmla="*/ 1451 w 1590"/>
                <a:gd name="T43" fmla="*/ 97 h 354"/>
                <a:gd name="T44" fmla="*/ 1502 w 1590"/>
                <a:gd name="T45" fmla="*/ 67 h 354"/>
                <a:gd name="T46" fmla="*/ 1549 w 1590"/>
                <a:gd name="T47" fmla="*/ 34 h 354"/>
                <a:gd name="T48" fmla="*/ 1590 w 1590"/>
                <a:gd name="T49" fmla="*/ 0 h 354"/>
                <a:gd name="T50" fmla="*/ 1584 w 1590"/>
                <a:gd name="T51" fmla="*/ 35 h 354"/>
                <a:gd name="T52" fmla="*/ 1571 w 1590"/>
                <a:gd name="T53" fmla="*/ 70 h 354"/>
                <a:gd name="T54" fmla="*/ 1553 w 1590"/>
                <a:gd name="T55" fmla="*/ 102 h 354"/>
                <a:gd name="T56" fmla="*/ 1528 w 1590"/>
                <a:gd name="T57" fmla="*/ 133 h 354"/>
                <a:gd name="T58" fmla="*/ 1498 w 1590"/>
                <a:gd name="T59" fmla="*/ 163 h 354"/>
                <a:gd name="T60" fmla="*/ 1462 w 1590"/>
                <a:gd name="T61" fmla="*/ 191 h 354"/>
                <a:gd name="T62" fmla="*/ 1422 w 1590"/>
                <a:gd name="T63" fmla="*/ 217 h 354"/>
                <a:gd name="T64" fmla="*/ 1376 w 1590"/>
                <a:gd name="T65" fmla="*/ 242 h 354"/>
                <a:gd name="T66" fmla="*/ 1327 w 1590"/>
                <a:gd name="T67" fmla="*/ 263 h 354"/>
                <a:gd name="T68" fmla="*/ 1273 w 1590"/>
                <a:gd name="T69" fmla="*/ 283 h 354"/>
                <a:gd name="T70" fmla="*/ 1215 w 1590"/>
                <a:gd name="T71" fmla="*/ 302 h 354"/>
                <a:gd name="T72" fmla="*/ 1153 w 1590"/>
                <a:gd name="T73" fmla="*/ 316 h 354"/>
                <a:gd name="T74" fmla="*/ 1087 w 1590"/>
                <a:gd name="T75" fmla="*/ 330 h 354"/>
                <a:gd name="T76" fmla="*/ 1018 w 1590"/>
                <a:gd name="T77" fmla="*/ 340 h 354"/>
                <a:gd name="T78" fmla="*/ 946 w 1590"/>
                <a:gd name="T79" fmla="*/ 347 h 354"/>
                <a:gd name="T80" fmla="*/ 872 w 1590"/>
                <a:gd name="T81" fmla="*/ 352 h 354"/>
                <a:gd name="T82" fmla="*/ 795 w 1590"/>
                <a:gd name="T83" fmla="*/ 354 h 354"/>
                <a:gd name="T84" fmla="*/ 717 w 1590"/>
                <a:gd name="T85" fmla="*/ 352 h 354"/>
                <a:gd name="T86" fmla="*/ 642 w 1590"/>
                <a:gd name="T87" fmla="*/ 347 h 354"/>
                <a:gd name="T88" fmla="*/ 571 w 1590"/>
                <a:gd name="T89" fmla="*/ 340 h 354"/>
                <a:gd name="T90" fmla="*/ 503 w 1590"/>
                <a:gd name="T91" fmla="*/ 330 h 354"/>
                <a:gd name="T92" fmla="*/ 436 w 1590"/>
                <a:gd name="T93" fmla="*/ 316 h 354"/>
                <a:gd name="T94" fmla="*/ 375 w 1590"/>
                <a:gd name="T95" fmla="*/ 302 h 354"/>
                <a:gd name="T96" fmla="*/ 316 w 1590"/>
                <a:gd name="T97" fmla="*/ 283 h 354"/>
                <a:gd name="T98" fmla="*/ 262 w 1590"/>
                <a:gd name="T99" fmla="*/ 263 h 354"/>
                <a:gd name="T100" fmla="*/ 212 w 1590"/>
                <a:gd name="T101" fmla="*/ 242 h 354"/>
                <a:gd name="T102" fmla="*/ 167 w 1590"/>
                <a:gd name="T103" fmla="*/ 217 h 354"/>
                <a:gd name="T104" fmla="*/ 126 w 1590"/>
                <a:gd name="T105" fmla="*/ 191 h 354"/>
                <a:gd name="T106" fmla="*/ 91 w 1590"/>
                <a:gd name="T107" fmla="*/ 163 h 354"/>
                <a:gd name="T108" fmla="*/ 61 w 1590"/>
                <a:gd name="T109" fmla="*/ 133 h 354"/>
                <a:gd name="T110" fmla="*/ 36 w 1590"/>
                <a:gd name="T111" fmla="*/ 102 h 354"/>
                <a:gd name="T112" fmla="*/ 18 w 1590"/>
                <a:gd name="T113" fmla="*/ 70 h 354"/>
                <a:gd name="T114" fmla="*/ 5 w 1590"/>
                <a:gd name="T115" fmla="*/ 35 h 354"/>
                <a:gd name="T116" fmla="*/ 0 w 1590"/>
                <a:gd name="T1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0" h="354">
                  <a:moveTo>
                    <a:pt x="0" y="0"/>
                  </a:moveTo>
                  <a:lnTo>
                    <a:pt x="40" y="34"/>
                  </a:lnTo>
                  <a:lnTo>
                    <a:pt x="87" y="67"/>
                  </a:lnTo>
                  <a:lnTo>
                    <a:pt x="138" y="97"/>
                  </a:lnTo>
                  <a:lnTo>
                    <a:pt x="195" y="124"/>
                  </a:lnTo>
                  <a:lnTo>
                    <a:pt x="256" y="147"/>
                  </a:lnTo>
                  <a:lnTo>
                    <a:pt x="321" y="169"/>
                  </a:lnTo>
                  <a:lnTo>
                    <a:pt x="391" y="188"/>
                  </a:lnTo>
                  <a:lnTo>
                    <a:pt x="464" y="202"/>
                  </a:lnTo>
                  <a:lnTo>
                    <a:pt x="541" y="215"/>
                  </a:lnTo>
                  <a:lnTo>
                    <a:pt x="623" y="224"/>
                  </a:lnTo>
                  <a:lnTo>
                    <a:pt x="707" y="229"/>
                  </a:lnTo>
                  <a:lnTo>
                    <a:pt x="795" y="230"/>
                  </a:lnTo>
                  <a:lnTo>
                    <a:pt x="882" y="229"/>
                  </a:lnTo>
                  <a:lnTo>
                    <a:pt x="967" y="224"/>
                  </a:lnTo>
                  <a:lnTo>
                    <a:pt x="1048" y="215"/>
                  </a:lnTo>
                  <a:lnTo>
                    <a:pt x="1126" y="202"/>
                  </a:lnTo>
                  <a:lnTo>
                    <a:pt x="1199" y="188"/>
                  </a:lnTo>
                  <a:lnTo>
                    <a:pt x="1269" y="169"/>
                  </a:lnTo>
                  <a:lnTo>
                    <a:pt x="1334" y="147"/>
                  </a:lnTo>
                  <a:lnTo>
                    <a:pt x="1395" y="124"/>
                  </a:lnTo>
                  <a:lnTo>
                    <a:pt x="1451" y="97"/>
                  </a:lnTo>
                  <a:lnTo>
                    <a:pt x="1502" y="67"/>
                  </a:lnTo>
                  <a:lnTo>
                    <a:pt x="1549" y="34"/>
                  </a:lnTo>
                  <a:lnTo>
                    <a:pt x="1590" y="0"/>
                  </a:lnTo>
                  <a:lnTo>
                    <a:pt x="1584" y="35"/>
                  </a:lnTo>
                  <a:lnTo>
                    <a:pt x="1571" y="70"/>
                  </a:lnTo>
                  <a:lnTo>
                    <a:pt x="1553" y="102"/>
                  </a:lnTo>
                  <a:lnTo>
                    <a:pt x="1528" y="133"/>
                  </a:lnTo>
                  <a:lnTo>
                    <a:pt x="1498" y="163"/>
                  </a:lnTo>
                  <a:lnTo>
                    <a:pt x="1462" y="191"/>
                  </a:lnTo>
                  <a:lnTo>
                    <a:pt x="1422" y="217"/>
                  </a:lnTo>
                  <a:lnTo>
                    <a:pt x="1376" y="242"/>
                  </a:lnTo>
                  <a:lnTo>
                    <a:pt x="1327" y="263"/>
                  </a:lnTo>
                  <a:lnTo>
                    <a:pt x="1273" y="283"/>
                  </a:lnTo>
                  <a:lnTo>
                    <a:pt x="1215" y="302"/>
                  </a:lnTo>
                  <a:lnTo>
                    <a:pt x="1153" y="316"/>
                  </a:lnTo>
                  <a:lnTo>
                    <a:pt x="1087" y="330"/>
                  </a:lnTo>
                  <a:lnTo>
                    <a:pt x="1018" y="340"/>
                  </a:lnTo>
                  <a:lnTo>
                    <a:pt x="946" y="347"/>
                  </a:lnTo>
                  <a:lnTo>
                    <a:pt x="872" y="352"/>
                  </a:lnTo>
                  <a:lnTo>
                    <a:pt x="795" y="354"/>
                  </a:lnTo>
                  <a:lnTo>
                    <a:pt x="717" y="352"/>
                  </a:lnTo>
                  <a:lnTo>
                    <a:pt x="642" y="347"/>
                  </a:lnTo>
                  <a:lnTo>
                    <a:pt x="571" y="340"/>
                  </a:lnTo>
                  <a:lnTo>
                    <a:pt x="503" y="330"/>
                  </a:lnTo>
                  <a:lnTo>
                    <a:pt x="436" y="316"/>
                  </a:lnTo>
                  <a:lnTo>
                    <a:pt x="375" y="302"/>
                  </a:lnTo>
                  <a:lnTo>
                    <a:pt x="316" y="283"/>
                  </a:lnTo>
                  <a:lnTo>
                    <a:pt x="262" y="263"/>
                  </a:lnTo>
                  <a:lnTo>
                    <a:pt x="212" y="242"/>
                  </a:lnTo>
                  <a:lnTo>
                    <a:pt x="167" y="217"/>
                  </a:lnTo>
                  <a:lnTo>
                    <a:pt x="126" y="191"/>
                  </a:lnTo>
                  <a:lnTo>
                    <a:pt x="91" y="163"/>
                  </a:lnTo>
                  <a:lnTo>
                    <a:pt x="61" y="133"/>
                  </a:lnTo>
                  <a:lnTo>
                    <a:pt x="36" y="102"/>
                  </a:lnTo>
                  <a:lnTo>
                    <a:pt x="18" y="70"/>
                  </a:lnTo>
                  <a:lnTo>
                    <a:pt x="5"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04">
              <a:extLst>
                <a:ext uri="{FF2B5EF4-FFF2-40B4-BE49-F238E27FC236}">
                  <a16:creationId xmlns:a16="http://schemas.microsoft.com/office/drawing/2014/main" id="{26B8A42A-2E0F-BDBE-CC0E-4AABF6CC60E8}"/>
                </a:ext>
              </a:extLst>
            </p:cNvPr>
            <p:cNvSpPr>
              <a:spLocks/>
            </p:cNvSpPr>
            <p:nvPr/>
          </p:nvSpPr>
          <p:spPr bwMode="auto">
            <a:xfrm>
              <a:off x="788" y="1705"/>
              <a:ext cx="78" cy="32"/>
            </a:xfrm>
            <a:custGeom>
              <a:avLst/>
              <a:gdLst>
                <a:gd name="T0" fmla="*/ 0 w 856"/>
                <a:gd name="T1" fmla="*/ 0 h 353"/>
                <a:gd name="T2" fmla="*/ 40 w 856"/>
                <a:gd name="T3" fmla="*/ 34 h 353"/>
                <a:gd name="T4" fmla="*/ 87 w 856"/>
                <a:gd name="T5" fmla="*/ 66 h 353"/>
                <a:gd name="T6" fmla="*/ 138 w 856"/>
                <a:gd name="T7" fmla="*/ 96 h 353"/>
                <a:gd name="T8" fmla="*/ 195 w 856"/>
                <a:gd name="T9" fmla="*/ 123 h 353"/>
                <a:gd name="T10" fmla="*/ 256 w 856"/>
                <a:gd name="T11" fmla="*/ 147 h 353"/>
                <a:gd name="T12" fmla="*/ 321 w 856"/>
                <a:gd name="T13" fmla="*/ 169 h 353"/>
                <a:gd name="T14" fmla="*/ 391 w 856"/>
                <a:gd name="T15" fmla="*/ 186 h 353"/>
                <a:gd name="T16" fmla="*/ 464 w 856"/>
                <a:gd name="T17" fmla="*/ 202 h 353"/>
                <a:gd name="T18" fmla="*/ 541 w 856"/>
                <a:gd name="T19" fmla="*/ 214 h 353"/>
                <a:gd name="T20" fmla="*/ 623 w 856"/>
                <a:gd name="T21" fmla="*/ 222 h 353"/>
                <a:gd name="T22" fmla="*/ 707 w 856"/>
                <a:gd name="T23" fmla="*/ 229 h 353"/>
                <a:gd name="T24" fmla="*/ 795 w 856"/>
                <a:gd name="T25" fmla="*/ 230 h 353"/>
                <a:gd name="T26" fmla="*/ 825 w 856"/>
                <a:gd name="T27" fmla="*/ 230 h 353"/>
                <a:gd name="T28" fmla="*/ 856 w 856"/>
                <a:gd name="T29" fmla="*/ 228 h 353"/>
                <a:gd name="T30" fmla="*/ 856 w 856"/>
                <a:gd name="T31" fmla="*/ 351 h 353"/>
                <a:gd name="T32" fmla="*/ 795 w 856"/>
                <a:gd name="T33" fmla="*/ 353 h 353"/>
                <a:gd name="T34" fmla="*/ 717 w 856"/>
                <a:gd name="T35" fmla="*/ 351 h 353"/>
                <a:gd name="T36" fmla="*/ 642 w 856"/>
                <a:gd name="T37" fmla="*/ 347 h 353"/>
                <a:gd name="T38" fmla="*/ 571 w 856"/>
                <a:gd name="T39" fmla="*/ 339 h 353"/>
                <a:gd name="T40" fmla="*/ 503 w 856"/>
                <a:gd name="T41" fmla="*/ 329 h 353"/>
                <a:gd name="T42" fmla="*/ 436 w 856"/>
                <a:gd name="T43" fmla="*/ 316 h 353"/>
                <a:gd name="T44" fmla="*/ 375 w 856"/>
                <a:gd name="T45" fmla="*/ 300 h 353"/>
                <a:gd name="T46" fmla="*/ 316 w 856"/>
                <a:gd name="T47" fmla="*/ 283 h 353"/>
                <a:gd name="T48" fmla="*/ 262 w 856"/>
                <a:gd name="T49" fmla="*/ 263 h 353"/>
                <a:gd name="T50" fmla="*/ 212 w 856"/>
                <a:gd name="T51" fmla="*/ 240 h 353"/>
                <a:gd name="T52" fmla="*/ 167 w 856"/>
                <a:gd name="T53" fmla="*/ 216 h 353"/>
                <a:gd name="T54" fmla="*/ 126 w 856"/>
                <a:gd name="T55" fmla="*/ 190 h 353"/>
                <a:gd name="T56" fmla="*/ 91 w 856"/>
                <a:gd name="T57" fmla="*/ 162 h 353"/>
                <a:gd name="T58" fmla="*/ 61 w 856"/>
                <a:gd name="T59" fmla="*/ 132 h 353"/>
                <a:gd name="T60" fmla="*/ 36 w 856"/>
                <a:gd name="T61" fmla="*/ 101 h 353"/>
                <a:gd name="T62" fmla="*/ 18 w 856"/>
                <a:gd name="T63" fmla="*/ 69 h 353"/>
                <a:gd name="T64" fmla="*/ 5 w 856"/>
                <a:gd name="T65" fmla="*/ 35 h 353"/>
                <a:gd name="T66" fmla="*/ 0 w 856"/>
                <a:gd name="T6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6" h="353">
                  <a:moveTo>
                    <a:pt x="0" y="0"/>
                  </a:moveTo>
                  <a:lnTo>
                    <a:pt x="40" y="34"/>
                  </a:lnTo>
                  <a:lnTo>
                    <a:pt x="87" y="66"/>
                  </a:lnTo>
                  <a:lnTo>
                    <a:pt x="138" y="96"/>
                  </a:lnTo>
                  <a:lnTo>
                    <a:pt x="195" y="123"/>
                  </a:lnTo>
                  <a:lnTo>
                    <a:pt x="256" y="147"/>
                  </a:lnTo>
                  <a:lnTo>
                    <a:pt x="321" y="169"/>
                  </a:lnTo>
                  <a:lnTo>
                    <a:pt x="391" y="186"/>
                  </a:lnTo>
                  <a:lnTo>
                    <a:pt x="464" y="202"/>
                  </a:lnTo>
                  <a:lnTo>
                    <a:pt x="541" y="214"/>
                  </a:lnTo>
                  <a:lnTo>
                    <a:pt x="623" y="222"/>
                  </a:lnTo>
                  <a:lnTo>
                    <a:pt x="707" y="229"/>
                  </a:lnTo>
                  <a:lnTo>
                    <a:pt x="795" y="230"/>
                  </a:lnTo>
                  <a:lnTo>
                    <a:pt x="825" y="230"/>
                  </a:lnTo>
                  <a:lnTo>
                    <a:pt x="856" y="228"/>
                  </a:lnTo>
                  <a:lnTo>
                    <a:pt x="856" y="351"/>
                  </a:lnTo>
                  <a:lnTo>
                    <a:pt x="795" y="353"/>
                  </a:lnTo>
                  <a:lnTo>
                    <a:pt x="717" y="351"/>
                  </a:lnTo>
                  <a:lnTo>
                    <a:pt x="642" y="347"/>
                  </a:lnTo>
                  <a:lnTo>
                    <a:pt x="571" y="339"/>
                  </a:lnTo>
                  <a:lnTo>
                    <a:pt x="503" y="329"/>
                  </a:lnTo>
                  <a:lnTo>
                    <a:pt x="436" y="316"/>
                  </a:lnTo>
                  <a:lnTo>
                    <a:pt x="375" y="300"/>
                  </a:lnTo>
                  <a:lnTo>
                    <a:pt x="316" y="283"/>
                  </a:lnTo>
                  <a:lnTo>
                    <a:pt x="262" y="263"/>
                  </a:lnTo>
                  <a:lnTo>
                    <a:pt x="212" y="240"/>
                  </a:lnTo>
                  <a:lnTo>
                    <a:pt x="167" y="216"/>
                  </a:lnTo>
                  <a:lnTo>
                    <a:pt x="126" y="190"/>
                  </a:lnTo>
                  <a:lnTo>
                    <a:pt x="91" y="162"/>
                  </a:lnTo>
                  <a:lnTo>
                    <a:pt x="61" y="132"/>
                  </a:lnTo>
                  <a:lnTo>
                    <a:pt x="36" y="101"/>
                  </a:lnTo>
                  <a:lnTo>
                    <a:pt x="18" y="69"/>
                  </a:lnTo>
                  <a:lnTo>
                    <a:pt x="5"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05">
              <a:extLst>
                <a:ext uri="{FF2B5EF4-FFF2-40B4-BE49-F238E27FC236}">
                  <a16:creationId xmlns:a16="http://schemas.microsoft.com/office/drawing/2014/main" id="{A77ABD19-DE3B-8144-B24F-BE3DA460E531}"/>
                </a:ext>
              </a:extLst>
            </p:cNvPr>
            <p:cNvSpPr>
              <a:spLocks/>
            </p:cNvSpPr>
            <p:nvPr/>
          </p:nvSpPr>
          <p:spPr bwMode="auto">
            <a:xfrm>
              <a:off x="788" y="1683"/>
              <a:ext cx="89" cy="32"/>
            </a:xfrm>
            <a:custGeom>
              <a:avLst/>
              <a:gdLst>
                <a:gd name="T0" fmla="*/ 0 w 973"/>
                <a:gd name="T1" fmla="*/ 0 h 352"/>
                <a:gd name="T2" fmla="*/ 40 w 973"/>
                <a:gd name="T3" fmla="*/ 34 h 352"/>
                <a:gd name="T4" fmla="*/ 87 w 973"/>
                <a:gd name="T5" fmla="*/ 66 h 352"/>
                <a:gd name="T6" fmla="*/ 138 w 973"/>
                <a:gd name="T7" fmla="*/ 95 h 352"/>
                <a:gd name="T8" fmla="*/ 195 w 973"/>
                <a:gd name="T9" fmla="*/ 122 h 352"/>
                <a:gd name="T10" fmla="*/ 256 w 973"/>
                <a:gd name="T11" fmla="*/ 147 h 352"/>
                <a:gd name="T12" fmla="*/ 321 w 973"/>
                <a:gd name="T13" fmla="*/ 168 h 352"/>
                <a:gd name="T14" fmla="*/ 391 w 973"/>
                <a:gd name="T15" fmla="*/ 186 h 352"/>
                <a:gd name="T16" fmla="*/ 464 w 973"/>
                <a:gd name="T17" fmla="*/ 202 h 352"/>
                <a:gd name="T18" fmla="*/ 541 w 973"/>
                <a:gd name="T19" fmla="*/ 213 h 352"/>
                <a:gd name="T20" fmla="*/ 623 w 973"/>
                <a:gd name="T21" fmla="*/ 223 h 352"/>
                <a:gd name="T22" fmla="*/ 707 w 973"/>
                <a:gd name="T23" fmla="*/ 228 h 352"/>
                <a:gd name="T24" fmla="*/ 795 w 973"/>
                <a:gd name="T25" fmla="*/ 230 h 352"/>
                <a:gd name="T26" fmla="*/ 856 w 973"/>
                <a:gd name="T27" fmla="*/ 229 h 352"/>
                <a:gd name="T28" fmla="*/ 915 w 973"/>
                <a:gd name="T29" fmla="*/ 226 h 352"/>
                <a:gd name="T30" fmla="*/ 973 w 973"/>
                <a:gd name="T31" fmla="*/ 221 h 352"/>
                <a:gd name="T32" fmla="*/ 944 w 973"/>
                <a:gd name="T33" fmla="*/ 252 h 352"/>
                <a:gd name="T34" fmla="*/ 920 w 973"/>
                <a:gd name="T35" fmla="*/ 283 h 352"/>
                <a:gd name="T36" fmla="*/ 899 w 973"/>
                <a:gd name="T37" fmla="*/ 316 h 352"/>
                <a:gd name="T38" fmla="*/ 882 w 973"/>
                <a:gd name="T39" fmla="*/ 350 h 352"/>
                <a:gd name="T40" fmla="*/ 795 w 973"/>
                <a:gd name="T41" fmla="*/ 352 h 352"/>
                <a:gd name="T42" fmla="*/ 717 w 973"/>
                <a:gd name="T43" fmla="*/ 351 h 352"/>
                <a:gd name="T44" fmla="*/ 642 w 973"/>
                <a:gd name="T45" fmla="*/ 346 h 352"/>
                <a:gd name="T46" fmla="*/ 571 w 973"/>
                <a:gd name="T47" fmla="*/ 339 h 352"/>
                <a:gd name="T48" fmla="*/ 503 w 973"/>
                <a:gd name="T49" fmla="*/ 328 h 352"/>
                <a:gd name="T50" fmla="*/ 436 w 973"/>
                <a:gd name="T51" fmla="*/ 316 h 352"/>
                <a:gd name="T52" fmla="*/ 375 w 973"/>
                <a:gd name="T53" fmla="*/ 301 h 352"/>
                <a:gd name="T54" fmla="*/ 316 w 973"/>
                <a:gd name="T55" fmla="*/ 283 h 352"/>
                <a:gd name="T56" fmla="*/ 262 w 973"/>
                <a:gd name="T57" fmla="*/ 262 h 352"/>
                <a:gd name="T58" fmla="*/ 212 w 973"/>
                <a:gd name="T59" fmla="*/ 240 h 352"/>
                <a:gd name="T60" fmla="*/ 167 w 973"/>
                <a:gd name="T61" fmla="*/ 217 h 352"/>
                <a:gd name="T62" fmla="*/ 126 w 973"/>
                <a:gd name="T63" fmla="*/ 190 h 352"/>
                <a:gd name="T64" fmla="*/ 91 w 973"/>
                <a:gd name="T65" fmla="*/ 162 h 352"/>
                <a:gd name="T66" fmla="*/ 61 w 973"/>
                <a:gd name="T67" fmla="*/ 133 h 352"/>
                <a:gd name="T68" fmla="*/ 36 w 973"/>
                <a:gd name="T69" fmla="*/ 101 h 352"/>
                <a:gd name="T70" fmla="*/ 18 w 973"/>
                <a:gd name="T71" fmla="*/ 68 h 352"/>
                <a:gd name="T72" fmla="*/ 5 w 973"/>
                <a:gd name="T73" fmla="*/ 35 h 352"/>
                <a:gd name="T74" fmla="*/ 0 w 973"/>
                <a:gd name="T7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3" h="352">
                  <a:moveTo>
                    <a:pt x="0" y="0"/>
                  </a:moveTo>
                  <a:lnTo>
                    <a:pt x="40" y="34"/>
                  </a:lnTo>
                  <a:lnTo>
                    <a:pt x="87" y="66"/>
                  </a:lnTo>
                  <a:lnTo>
                    <a:pt x="138" y="95"/>
                  </a:lnTo>
                  <a:lnTo>
                    <a:pt x="195" y="122"/>
                  </a:lnTo>
                  <a:lnTo>
                    <a:pt x="256" y="147"/>
                  </a:lnTo>
                  <a:lnTo>
                    <a:pt x="321" y="168"/>
                  </a:lnTo>
                  <a:lnTo>
                    <a:pt x="391" y="186"/>
                  </a:lnTo>
                  <a:lnTo>
                    <a:pt x="464" y="202"/>
                  </a:lnTo>
                  <a:lnTo>
                    <a:pt x="541" y="213"/>
                  </a:lnTo>
                  <a:lnTo>
                    <a:pt x="623" y="223"/>
                  </a:lnTo>
                  <a:lnTo>
                    <a:pt x="707" y="228"/>
                  </a:lnTo>
                  <a:lnTo>
                    <a:pt x="795" y="230"/>
                  </a:lnTo>
                  <a:lnTo>
                    <a:pt x="856" y="229"/>
                  </a:lnTo>
                  <a:lnTo>
                    <a:pt x="915" y="226"/>
                  </a:lnTo>
                  <a:lnTo>
                    <a:pt x="973" y="221"/>
                  </a:lnTo>
                  <a:lnTo>
                    <a:pt x="944" y="252"/>
                  </a:lnTo>
                  <a:lnTo>
                    <a:pt x="920" y="283"/>
                  </a:lnTo>
                  <a:lnTo>
                    <a:pt x="899" y="316"/>
                  </a:lnTo>
                  <a:lnTo>
                    <a:pt x="882" y="350"/>
                  </a:lnTo>
                  <a:lnTo>
                    <a:pt x="795" y="352"/>
                  </a:lnTo>
                  <a:lnTo>
                    <a:pt x="717" y="351"/>
                  </a:lnTo>
                  <a:lnTo>
                    <a:pt x="642" y="346"/>
                  </a:lnTo>
                  <a:lnTo>
                    <a:pt x="571" y="339"/>
                  </a:lnTo>
                  <a:lnTo>
                    <a:pt x="503" y="328"/>
                  </a:lnTo>
                  <a:lnTo>
                    <a:pt x="436" y="316"/>
                  </a:lnTo>
                  <a:lnTo>
                    <a:pt x="375" y="301"/>
                  </a:lnTo>
                  <a:lnTo>
                    <a:pt x="316" y="283"/>
                  </a:lnTo>
                  <a:lnTo>
                    <a:pt x="262" y="262"/>
                  </a:lnTo>
                  <a:lnTo>
                    <a:pt x="212" y="240"/>
                  </a:lnTo>
                  <a:lnTo>
                    <a:pt x="167" y="217"/>
                  </a:lnTo>
                  <a:lnTo>
                    <a:pt x="126" y="190"/>
                  </a:lnTo>
                  <a:lnTo>
                    <a:pt x="91" y="162"/>
                  </a:lnTo>
                  <a:lnTo>
                    <a:pt x="61" y="133"/>
                  </a:lnTo>
                  <a:lnTo>
                    <a:pt x="36" y="101"/>
                  </a:lnTo>
                  <a:lnTo>
                    <a:pt x="18" y="68"/>
                  </a:lnTo>
                  <a:lnTo>
                    <a:pt x="5" y="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06">
              <a:extLst>
                <a:ext uri="{FF2B5EF4-FFF2-40B4-BE49-F238E27FC236}">
                  <a16:creationId xmlns:a16="http://schemas.microsoft.com/office/drawing/2014/main" id="{58CA3EFC-115C-7E3D-7DB6-F7F18CFF7A2C}"/>
                </a:ext>
              </a:extLst>
            </p:cNvPr>
            <p:cNvSpPr>
              <a:spLocks/>
            </p:cNvSpPr>
            <p:nvPr/>
          </p:nvSpPr>
          <p:spPr bwMode="auto">
            <a:xfrm>
              <a:off x="788" y="1603"/>
              <a:ext cx="145" cy="67"/>
            </a:xfrm>
            <a:custGeom>
              <a:avLst/>
              <a:gdLst>
                <a:gd name="T0" fmla="*/ 876 w 1593"/>
                <a:gd name="T1" fmla="*/ 1 h 735"/>
                <a:gd name="T2" fmla="*/ 1025 w 1593"/>
                <a:gd name="T3" fmla="*/ 15 h 735"/>
                <a:gd name="T4" fmla="*/ 1163 w 1593"/>
                <a:gd name="T5" fmla="*/ 38 h 735"/>
                <a:gd name="T6" fmla="*/ 1284 w 1593"/>
                <a:gd name="T7" fmla="*/ 73 h 735"/>
                <a:gd name="T8" fmla="*/ 1390 w 1593"/>
                <a:gd name="T9" fmla="*/ 117 h 735"/>
                <a:gd name="T10" fmla="*/ 1475 w 1593"/>
                <a:gd name="T11" fmla="*/ 170 h 735"/>
                <a:gd name="T12" fmla="*/ 1539 w 1593"/>
                <a:gd name="T13" fmla="*/ 229 h 735"/>
                <a:gd name="T14" fmla="*/ 1580 w 1593"/>
                <a:gd name="T15" fmla="*/ 295 h 735"/>
                <a:gd name="T16" fmla="*/ 1593 w 1593"/>
                <a:gd name="T17" fmla="*/ 368 h 735"/>
                <a:gd name="T18" fmla="*/ 1580 w 1593"/>
                <a:gd name="T19" fmla="*/ 440 h 735"/>
                <a:gd name="T20" fmla="*/ 1539 w 1593"/>
                <a:gd name="T21" fmla="*/ 506 h 735"/>
                <a:gd name="T22" fmla="*/ 1475 w 1593"/>
                <a:gd name="T23" fmla="*/ 566 h 735"/>
                <a:gd name="T24" fmla="*/ 1390 w 1593"/>
                <a:gd name="T25" fmla="*/ 618 h 735"/>
                <a:gd name="T26" fmla="*/ 1284 w 1593"/>
                <a:gd name="T27" fmla="*/ 662 h 735"/>
                <a:gd name="T28" fmla="*/ 1163 w 1593"/>
                <a:gd name="T29" fmla="*/ 697 h 735"/>
                <a:gd name="T30" fmla="*/ 1025 w 1593"/>
                <a:gd name="T31" fmla="*/ 722 h 735"/>
                <a:gd name="T32" fmla="*/ 876 w 1593"/>
                <a:gd name="T33" fmla="*/ 734 h 735"/>
                <a:gd name="T34" fmla="*/ 717 w 1593"/>
                <a:gd name="T35" fmla="*/ 734 h 735"/>
                <a:gd name="T36" fmla="*/ 568 w 1593"/>
                <a:gd name="T37" fmla="*/ 722 h 735"/>
                <a:gd name="T38" fmla="*/ 431 w 1593"/>
                <a:gd name="T39" fmla="*/ 697 h 735"/>
                <a:gd name="T40" fmla="*/ 309 w 1593"/>
                <a:gd name="T41" fmla="*/ 662 h 735"/>
                <a:gd name="T42" fmla="*/ 203 w 1593"/>
                <a:gd name="T43" fmla="*/ 618 h 735"/>
                <a:gd name="T44" fmla="*/ 118 w 1593"/>
                <a:gd name="T45" fmla="*/ 566 h 735"/>
                <a:gd name="T46" fmla="*/ 54 w 1593"/>
                <a:gd name="T47" fmla="*/ 506 h 735"/>
                <a:gd name="T48" fmla="*/ 14 w 1593"/>
                <a:gd name="T49" fmla="*/ 440 h 735"/>
                <a:gd name="T50" fmla="*/ 0 w 1593"/>
                <a:gd name="T51" fmla="*/ 368 h 735"/>
                <a:gd name="T52" fmla="*/ 14 w 1593"/>
                <a:gd name="T53" fmla="*/ 295 h 735"/>
                <a:gd name="T54" fmla="*/ 54 w 1593"/>
                <a:gd name="T55" fmla="*/ 229 h 735"/>
                <a:gd name="T56" fmla="*/ 118 w 1593"/>
                <a:gd name="T57" fmla="*/ 170 h 735"/>
                <a:gd name="T58" fmla="*/ 203 w 1593"/>
                <a:gd name="T59" fmla="*/ 117 h 735"/>
                <a:gd name="T60" fmla="*/ 309 w 1593"/>
                <a:gd name="T61" fmla="*/ 73 h 735"/>
                <a:gd name="T62" fmla="*/ 431 w 1593"/>
                <a:gd name="T63" fmla="*/ 38 h 735"/>
                <a:gd name="T64" fmla="*/ 568 w 1593"/>
                <a:gd name="T65" fmla="*/ 15 h 735"/>
                <a:gd name="T66" fmla="*/ 717 w 1593"/>
                <a:gd name="T67" fmla="*/ 1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3" h="735">
                  <a:moveTo>
                    <a:pt x="797" y="0"/>
                  </a:moveTo>
                  <a:lnTo>
                    <a:pt x="876" y="1"/>
                  </a:lnTo>
                  <a:lnTo>
                    <a:pt x="951" y="6"/>
                  </a:lnTo>
                  <a:lnTo>
                    <a:pt x="1025" y="15"/>
                  </a:lnTo>
                  <a:lnTo>
                    <a:pt x="1095" y="25"/>
                  </a:lnTo>
                  <a:lnTo>
                    <a:pt x="1163" y="38"/>
                  </a:lnTo>
                  <a:lnTo>
                    <a:pt x="1225" y="54"/>
                  </a:lnTo>
                  <a:lnTo>
                    <a:pt x="1284" y="73"/>
                  </a:lnTo>
                  <a:lnTo>
                    <a:pt x="1339" y="93"/>
                  </a:lnTo>
                  <a:lnTo>
                    <a:pt x="1390" y="117"/>
                  </a:lnTo>
                  <a:lnTo>
                    <a:pt x="1435" y="142"/>
                  </a:lnTo>
                  <a:lnTo>
                    <a:pt x="1475" y="170"/>
                  </a:lnTo>
                  <a:lnTo>
                    <a:pt x="1510" y="199"/>
                  </a:lnTo>
                  <a:lnTo>
                    <a:pt x="1539" y="229"/>
                  </a:lnTo>
                  <a:lnTo>
                    <a:pt x="1562" y="262"/>
                  </a:lnTo>
                  <a:lnTo>
                    <a:pt x="1580" y="295"/>
                  </a:lnTo>
                  <a:lnTo>
                    <a:pt x="1590" y="331"/>
                  </a:lnTo>
                  <a:lnTo>
                    <a:pt x="1593" y="368"/>
                  </a:lnTo>
                  <a:lnTo>
                    <a:pt x="1590" y="404"/>
                  </a:lnTo>
                  <a:lnTo>
                    <a:pt x="1580" y="440"/>
                  </a:lnTo>
                  <a:lnTo>
                    <a:pt x="1562" y="473"/>
                  </a:lnTo>
                  <a:lnTo>
                    <a:pt x="1539" y="506"/>
                  </a:lnTo>
                  <a:lnTo>
                    <a:pt x="1510" y="536"/>
                  </a:lnTo>
                  <a:lnTo>
                    <a:pt x="1475" y="566"/>
                  </a:lnTo>
                  <a:lnTo>
                    <a:pt x="1435" y="593"/>
                  </a:lnTo>
                  <a:lnTo>
                    <a:pt x="1390" y="618"/>
                  </a:lnTo>
                  <a:lnTo>
                    <a:pt x="1339" y="642"/>
                  </a:lnTo>
                  <a:lnTo>
                    <a:pt x="1284" y="662"/>
                  </a:lnTo>
                  <a:lnTo>
                    <a:pt x="1225" y="681"/>
                  </a:lnTo>
                  <a:lnTo>
                    <a:pt x="1163" y="697"/>
                  </a:lnTo>
                  <a:lnTo>
                    <a:pt x="1095" y="710"/>
                  </a:lnTo>
                  <a:lnTo>
                    <a:pt x="1025" y="722"/>
                  </a:lnTo>
                  <a:lnTo>
                    <a:pt x="951" y="729"/>
                  </a:lnTo>
                  <a:lnTo>
                    <a:pt x="876" y="734"/>
                  </a:lnTo>
                  <a:lnTo>
                    <a:pt x="797" y="735"/>
                  </a:lnTo>
                  <a:lnTo>
                    <a:pt x="717" y="734"/>
                  </a:lnTo>
                  <a:lnTo>
                    <a:pt x="641" y="729"/>
                  </a:lnTo>
                  <a:lnTo>
                    <a:pt x="568" y="722"/>
                  </a:lnTo>
                  <a:lnTo>
                    <a:pt x="497" y="710"/>
                  </a:lnTo>
                  <a:lnTo>
                    <a:pt x="431" y="697"/>
                  </a:lnTo>
                  <a:lnTo>
                    <a:pt x="368" y="681"/>
                  </a:lnTo>
                  <a:lnTo>
                    <a:pt x="309" y="662"/>
                  </a:lnTo>
                  <a:lnTo>
                    <a:pt x="254" y="642"/>
                  </a:lnTo>
                  <a:lnTo>
                    <a:pt x="203" y="618"/>
                  </a:lnTo>
                  <a:lnTo>
                    <a:pt x="158" y="593"/>
                  </a:lnTo>
                  <a:lnTo>
                    <a:pt x="118" y="566"/>
                  </a:lnTo>
                  <a:lnTo>
                    <a:pt x="83" y="536"/>
                  </a:lnTo>
                  <a:lnTo>
                    <a:pt x="54" y="506"/>
                  </a:lnTo>
                  <a:lnTo>
                    <a:pt x="31" y="473"/>
                  </a:lnTo>
                  <a:lnTo>
                    <a:pt x="14" y="440"/>
                  </a:lnTo>
                  <a:lnTo>
                    <a:pt x="4" y="404"/>
                  </a:lnTo>
                  <a:lnTo>
                    <a:pt x="0" y="368"/>
                  </a:lnTo>
                  <a:lnTo>
                    <a:pt x="4" y="331"/>
                  </a:lnTo>
                  <a:lnTo>
                    <a:pt x="14" y="295"/>
                  </a:lnTo>
                  <a:lnTo>
                    <a:pt x="31" y="262"/>
                  </a:lnTo>
                  <a:lnTo>
                    <a:pt x="54" y="229"/>
                  </a:lnTo>
                  <a:lnTo>
                    <a:pt x="83" y="199"/>
                  </a:lnTo>
                  <a:lnTo>
                    <a:pt x="118" y="170"/>
                  </a:lnTo>
                  <a:lnTo>
                    <a:pt x="158" y="142"/>
                  </a:lnTo>
                  <a:lnTo>
                    <a:pt x="203" y="117"/>
                  </a:lnTo>
                  <a:lnTo>
                    <a:pt x="254" y="93"/>
                  </a:lnTo>
                  <a:lnTo>
                    <a:pt x="309" y="73"/>
                  </a:lnTo>
                  <a:lnTo>
                    <a:pt x="368" y="54"/>
                  </a:lnTo>
                  <a:lnTo>
                    <a:pt x="431" y="38"/>
                  </a:lnTo>
                  <a:lnTo>
                    <a:pt x="497" y="25"/>
                  </a:lnTo>
                  <a:lnTo>
                    <a:pt x="568" y="15"/>
                  </a:lnTo>
                  <a:lnTo>
                    <a:pt x="641" y="6"/>
                  </a:lnTo>
                  <a:lnTo>
                    <a:pt x="717" y="1"/>
                  </a:lnTo>
                  <a:lnTo>
                    <a:pt x="7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3" name="Content Placeholder 2">
            <a:extLst>
              <a:ext uri="{FF2B5EF4-FFF2-40B4-BE49-F238E27FC236}">
                <a16:creationId xmlns:a16="http://schemas.microsoft.com/office/drawing/2014/main" id="{A84CEA60-B455-B3F1-7A5E-39580EC6409C}"/>
              </a:ext>
            </a:extLst>
          </p:cNvPr>
          <p:cNvSpPr txBox="1">
            <a:spLocks/>
          </p:cNvSpPr>
          <p:nvPr/>
        </p:nvSpPr>
        <p:spPr>
          <a:xfrm>
            <a:off x="2839273" y="2265104"/>
            <a:ext cx="8144814" cy="551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Cyber Crime costs $ 2.2 Trillion a year, rising to $ 10.5 T by 2025</a:t>
            </a:r>
          </a:p>
          <a:p>
            <a:endParaRPr lang="en-US" sz="2400" dirty="0"/>
          </a:p>
        </p:txBody>
      </p:sp>
      <p:grpSp>
        <p:nvGrpSpPr>
          <p:cNvPr id="54" name="Group 470">
            <a:extLst>
              <a:ext uri="{FF2B5EF4-FFF2-40B4-BE49-F238E27FC236}">
                <a16:creationId xmlns:a16="http://schemas.microsoft.com/office/drawing/2014/main" id="{BB623F62-E45F-8E21-6647-89AF5519BB34}"/>
              </a:ext>
            </a:extLst>
          </p:cNvPr>
          <p:cNvGrpSpPr>
            <a:grpSpLocks noChangeAspect="1"/>
          </p:cNvGrpSpPr>
          <p:nvPr/>
        </p:nvGrpSpPr>
        <p:grpSpPr bwMode="auto">
          <a:xfrm>
            <a:off x="1296504" y="5038792"/>
            <a:ext cx="693186" cy="693186"/>
            <a:chOff x="4162" y="2434"/>
            <a:chExt cx="302" cy="302"/>
          </a:xfrm>
          <a:solidFill>
            <a:srgbClr val="FFC000"/>
          </a:solidFill>
        </p:grpSpPr>
        <p:sp>
          <p:nvSpPr>
            <p:cNvPr id="55" name="Freeform 473">
              <a:extLst>
                <a:ext uri="{FF2B5EF4-FFF2-40B4-BE49-F238E27FC236}">
                  <a16:creationId xmlns:a16="http://schemas.microsoft.com/office/drawing/2014/main" id="{F5C52AFC-8227-3B82-3A44-641E6D5D2E06}"/>
                </a:ext>
              </a:extLst>
            </p:cNvPr>
            <p:cNvSpPr>
              <a:spLocks/>
            </p:cNvSpPr>
            <p:nvPr/>
          </p:nvSpPr>
          <p:spPr bwMode="auto">
            <a:xfrm>
              <a:off x="4218" y="2596"/>
              <a:ext cx="84" cy="85"/>
            </a:xfrm>
            <a:custGeom>
              <a:avLst/>
              <a:gdLst>
                <a:gd name="T0" fmla="*/ 395 w 929"/>
                <a:gd name="T1" fmla="*/ 0 h 928"/>
                <a:gd name="T2" fmla="*/ 448 w 929"/>
                <a:gd name="T3" fmla="*/ 3 h 928"/>
                <a:gd name="T4" fmla="*/ 500 w 929"/>
                <a:gd name="T5" fmla="*/ 10 h 928"/>
                <a:gd name="T6" fmla="*/ 551 w 929"/>
                <a:gd name="T7" fmla="*/ 22 h 928"/>
                <a:gd name="T8" fmla="*/ 599 w 929"/>
                <a:gd name="T9" fmla="*/ 40 h 928"/>
                <a:gd name="T10" fmla="*/ 646 w 929"/>
                <a:gd name="T11" fmla="*/ 63 h 928"/>
                <a:gd name="T12" fmla="*/ 692 w 929"/>
                <a:gd name="T13" fmla="*/ 90 h 928"/>
                <a:gd name="T14" fmla="*/ 733 w 929"/>
                <a:gd name="T15" fmla="*/ 121 h 928"/>
                <a:gd name="T16" fmla="*/ 773 w 929"/>
                <a:gd name="T17" fmla="*/ 156 h 928"/>
                <a:gd name="T18" fmla="*/ 809 w 929"/>
                <a:gd name="T19" fmla="*/ 196 h 928"/>
                <a:gd name="T20" fmla="*/ 840 w 929"/>
                <a:gd name="T21" fmla="*/ 238 h 928"/>
                <a:gd name="T22" fmla="*/ 867 w 929"/>
                <a:gd name="T23" fmla="*/ 283 h 928"/>
                <a:gd name="T24" fmla="*/ 889 w 929"/>
                <a:gd name="T25" fmla="*/ 329 h 928"/>
                <a:gd name="T26" fmla="*/ 906 w 929"/>
                <a:gd name="T27" fmla="*/ 378 h 928"/>
                <a:gd name="T28" fmla="*/ 919 w 929"/>
                <a:gd name="T29" fmla="*/ 429 h 928"/>
                <a:gd name="T30" fmla="*/ 927 w 929"/>
                <a:gd name="T31" fmla="*/ 481 h 928"/>
                <a:gd name="T32" fmla="*/ 929 w 929"/>
                <a:gd name="T33" fmla="*/ 534 h 928"/>
                <a:gd name="T34" fmla="*/ 927 w 929"/>
                <a:gd name="T35" fmla="*/ 587 h 928"/>
                <a:gd name="T36" fmla="*/ 919 w 929"/>
                <a:gd name="T37" fmla="*/ 639 h 928"/>
                <a:gd name="T38" fmla="*/ 906 w 929"/>
                <a:gd name="T39" fmla="*/ 689 h 928"/>
                <a:gd name="T40" fmla="*/ 889 w 929"/>
                <a:gd name="T41" fmla="*/ 739 h 928"/>
                <a:gd name="T42" fmla="*/ 867 w 929"/>
                <a:gd name="T43" fmla="*/ 785 h 928"/>
                <a:gd name="T44" fmla="*/ 840 w 929"/>
                <a:gd name="T45" fmla="*/ 830 h 928"/>
                <a:gd name="T46" fmla="*/ 809 w 929"/>
                <a:gd name="T47" fmla="*/ 873 h 928"/>
                <a:gd name="T48" fmla="*/ 773 w 929"/>
                <a:gd name="T49" fmla="*/ 912 h 928"/>
                <a:gd name="T50" fmla="*/ 760 w 929"/>
                <a:gd name="T51" fmla="*/ 921 h 928"/>
                <a:gd name="T52" fmla="*/ 746 w 929"/>
                <a:gd name="T53" fmla="*/ 926 h 928"/>
                <a:gd name="T54" fmla="*/ 731 w 929"/>
                <a:gd name="T55" fmla="*/ 928 h 928"/>
                <a:gd name="T56" fmla="*/ 716 w 929"/>
                <a:gd name="T57" fmla="*/ 926 h 928"/>
                <a:gd name="T58" fmla="*/ 701 w 929"/>
                <a:gd name="T59" fmla="*/ 921 h 928"/>
                <a:gd name="T60" fmla="*/ 689 w 929"/>
                <a:gd name="T61" fmla="*/ 912 h 928"/>
                <a:gd name="T62" fmla="*/ 395 w 929"/>
                <a:gd name="T63" fmla="*/ 617 h 928"/>
                <a:gd name="T64" fmla="*/ 199 w 929"/>
                <a:gd name="T65" fmla="*/ 813 h 928"/>
                <a:gd name="T66" fmla="*/ 187 w 929"/>
                <a:gd name="T67" fmla="*/ 823 h 928"/>
                <a:gd name="T68" fmla="*/ 173 w 929"/>
                <a:gd name="T69" fmla="*/ 829 h 928"/>
                <a:gd name="T70" fmla="*/ 158 w 929"/>
                <a:gd name="T71" fmla="*/ 831 h 928"/>
                <a:gd name="T72" fmla="*/ 143 w 929"/>
                <a:gd name="T73" fmla="*/ 829 h 928"/>
                <a:gd name="T74" fmla="*/ 129 w 929"/>
                <a:gd name="T75" fmla="*/ 823 h 928"/>
                <a:gd name="T76" fmla="*/ 116 w 929"/>
                <a:gd name="T77" fmla="*/ 813 h 928"/>
                <a:gd name="T78" fmla="*/ 106 w 929"/>
                <a:gd name="T79" fmla="*/ 801 h 928"/>
                <a:gd name="T80" fmla="*/ 101 w 929"/>
                <a:gd name="T81" fmla="*/ 786 h 928"/>
                <a:gd name="T82" fmla="*/ 99 w 929"/>
                <a:gd name="T83" fmla="*/ 771 h 928"/>
                <a:gd name="T84" fmla="*/ 101 w 929"/>
                <a:gd name="T85" fmla="*/ 756 h 928"/>
                <a:gd name="T86" fmla="*/ 106 w 929"/>
                <a:gd name="T87" fmla="*/ 742 h 928"/>
                <a:gd name="T88" fmla="*/ 116 w 929"/>
                <a:gd name="T89" fmla="*/ 729 h 928"/>
                <a:gd name="T90" fmla="*/ 311 w 929"/>
                <a:gd name="T91" fmla="*/ 534 h 928"/>
                <a:gd name="T92" fmla="*/ 18 w 929"/>
                <a:gd name="T93" fmla="*/ 240 h 928"/>
                <a:gd name="T94" fmla="*/ 9 w 929"/>
                <a:gd name="T95" fmla="*/ 228 h 928"/>
                <a:gd name="T96" fmla="*/ 2 w 929"/>
                <a:gd name="T97" fmla="*/ 213 h 928"/>
                <a:gd name="T98" fmla="*/ 0 w 929"/>
                <a:gd name="T99" fmla="*/ 199 h 928"/>
                <a:gd name="T100" fmla="*/ 2 w 929"/>
                <a:gd name="T101" fmla="*/ 183 h 928"/>
                <a:gd name="T102" fmla="*/ 9 w 929"/>
                <a:gd name="T103" fmla="*/ 169 h 928"/>
                <a:gd name="T104" fmla="*/ 18 w 929"/>
                <a:gd name="T105" fmla="*/ 156 h 928"/>
                <a:gd name="T106" fmla="*/ 57 w 929"/>
                <a:gd name="T107" fmla="*/ 121 h 928"/>
                <a:gd name="T108" fmla="*/ 99 w 929"/>
                <a:gd name="T109" fmla="*/ 90 h 928"/>
                <a:gd name="T110" fmla="*/ 143 w 929"/>
                <a:gd name="T111" fmla="*/ 63 h 928"/>
                <a:gd name="T112" fmla="*/ 191 w 929"/>
                <a:gd name="T113" fmla="*/ 40 h 928"/>
                <a:gd name="T114" fmla="*/ 240 w 929"/>
                <a:gd name="T115" fmla="*/ 22 h 928"/>
                <a:gd name="T116" fmla="*/ 290 w 929"/>
                <a:gd name="T117" fmla="*/ 10 h 928"/>
                <a:gd name="T118" fmla="*/ 342 w 929"/>
                <a:gd name="T119" fmla="*/ 3 h 928"/>
                <a:gd name="T120" fmla="*/ 395 w 929"/>
                <a:gd name="T12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9" h="928">
                  <a:moveTo>
                    <a:pt x="395" y="0"/>
                  </a:moveTo>
                  <a:lnTo>
                    <a:pt x="448" y="3"/>
                  </a:lnTo>
                  <a:lnTo>
                    <a:pt x="500" y="10"/>
                  </a:lnTo>
                  <a:lnTo>
                    <a:pt x="551" y="22"/>
                  </a:lnTo>
                  <a:lnTo>
                    <a:pt x="599" y="40"/>
                  </a:lnTo>
                  <a:lnTo>
                    <a:pt x="646" y="63"/>
                  </a:lnTo>
                  <a:lnTo>
                    <a:pt x="692" y="90"/>
                  </a:lnTo>
                  <a:lnTo>
                    <a:pt x="733" y="121"/>
                  </a:lnTo>
                  <a:lnTo>
                    <a:pt x="773" y="156"/>
                  </a:lnTo>
                  <a:lnTo>
                    <a:pt x="809" y="196"/>
                  </a:lnTo>
                  <a:lnTo>
                    <a:pt x="840" y="238"/>
                  </a:lnTo>
                  <a:lnTo>
                    <a:pt x="867" y="283"/>
                  </a:lnTo>
                  <a:lnTo>
                    <a:pt x="889" y="329"/>
                  </a:lnTo>
                  <a:lnTo>
                    <a:pt x="906" y="378"/>
                  </a:lnTo>
                  <a:lnTo>
                    <a:pt x="919" y="429"/>
                  </a:lnTo>
                  <a:lnTo>
                    <a:pt x="927" y="481"/>
                  </a:lnTo>
                  <a:lnTo>
                    <a:pt x="929" y="534"/>
                  </a:lnTo>
                  <a:lnTo>
                    <a:pt x="927" y="587"/>
                  </a:lnTo>
                  <a:lnTo>
                    <a:pt x="919" y="639"/>
                  </a:lnTo>
                  <a:lnTo>
                    <a:pt x="906" y="689"/>
                  </a:lnTo>
                  <a:lnTo>
                    <a:pt x="889" y="739"/>
                  </a:lnTo>
                  <a:lnTo>
                    <a:pt x="867" y="785"/>
                  </a:lnTo>
                  <a:lnTo>
                    <a:pt x="840" y="830"/>
                  </a:lnTo>
                  <a:lnTo>
                    <a:pt x="809" y="873"/>
                  </a:lnTo>
                  <a:lnTo>
                    <a:pt x="773" y="912"/>
                  </a:lnTo>
                  <a:lnTo>
                    <a:pt x="760" y="921"/>
                  </a:lnTo>
                  <a:lnTo>
                    <a:pt x="746" y="926"/>
                  </a:lnTo>
                  <a:lnTo>
                    <a:pt x="731" y="928"/>
                  </a:lnTo>
                  <a:lnTo>
                    <a:pt x="716" y="926"/>
                  </a:lnTo>
                  <a:lnTo>
                    <a:pt x="701" y="921"/>
                  </a:lnTo>
                  <a:lnTo>
                    <a:pt x="689" y="912"/>
                  </a:lnTo>
                  <a:lnTo>
                    <a:pt x="395" y="617"/>
                  </a:lnTo>
                  <a:lnTo>
                    <a:pt x="199" y="813"/>
                  </a:lnTo>
                  <a:lnTo>
                    <a:pt x="187" y="823"/>
                  </a:lnTo>
                  <a:lnTo>
                    <a:pt x="173" y="829"/>
                  </a:lnTo>
                  <a:lnTo>
                    <a:pt x="158" y="831"/>
                  </a:lnTo>
                  <a:lnTo>
                    <a:pt x="143" y="829"/>
                  </a:lnTo>
                  <a:lnTo>
                    <a:pt x="129" y="823"/>
                  </a:lnTo>
                  <a:lnTo>
                    <a:pt x="116" y="813"/>
                  </a:lnTo>
                  <a:lnTo>
                    <a:pt x="106" y="801"/>
                  </a:lnTo>
                  <a:lnTo>
                    <a:pt x="101" y="786"/>
                  </a:lnTo>
                  <a:lnTo>
                    <a:pt x="99" y="771"/>
                  </a:lnTo>
                  <a:lnTo>
                    <a:pt x="101" y="756"/>
                  </a:lnTo>
                  <a:lnTo>
                    <a:pt x="106" y="742"/>
                  </a:lnTo>
                  <a:lnTo>
                    <a:pt x="116" y="729"/>
                  </a:lnTo>
                  <a:lnTo>
                    <a:pt x="311" y="534"/>
                  </a:lnTo>
                  <a:lnTo>
                    <a:pt x="18" y="240"/>
                  </a:lnTo>
                  <a:lnTo>
                    <a:pt x="9" y="228"/>
                  </a:lnTo>
                  <a:lnTo>
                    <a:pt x="2" y="213"/>
                  </a:lnTo>
                  <a:lnTo>
                    <a:pt x="0" y="199"/>
                  </a:lnTo>
                  <a:lnTo>
                    <a:pt x="2" y="183"/>
                  </a:lnTo>
                  <a:lnTo>
                    <a:pt x="9" y="169"/>
                  </a:lnTo>
                  <a:lnTo>
                    <a:pt x="18" y="156"/>
                  </a:lnTo>
                  <a:lnTo>
                    <a:pt x="57" y="121"/>
                  </a:lnTo>
                  <a:lnTo>
                    <a:pt x="99" y="90"/>
                  </a:lnTo>
                  <a:lnTo>
                    <a:pt x="143" y="63"/>
                  </a:lnTo>
                  <a:lnTo>
                    <a:pt x="191" y="40"/>
                  </a:lnTo>
                  <a:lnTo>
                    <a:pt x="240" y="22"/>
                  </a:lnTo>
                  <a:lnTo>
                    <a:pt x="290" y="10"/>
                  </a:lnTo>
                  <a:lnTo>
                    <a:pt x="342" y="3"/>
                  </a:lnTo>
                  <a:lnTo>
                    <a:pt x="3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74">
              <a:extLst>
                <a:ext uri="{FF2B5EF4-FFF2-40B4-BE49-F238E27FC236}">
                  <a16:creationId xmlns:a16="http://schemas.microsoft.com/office/drawing/2014/main" id="{A0288920-E1AC-FAC4-AF8F-D6465567E934}"/>
                </a:ext>
              </a:extLst>
            </p:cNvPr>
            <p:cNvSpPr>
              <a:spLocks/>
            </p:cNvSpPr>
            <p:nvPr/>
          </p:nvSpPr>
          <p:spPr bwMode="auto">
            <a:xfrm>
              <a:off x="4205" y="2650"/>
              <a:ext cx="43" cy="43"/>
            </a:xfrm>
            <a:custGeom>
              <a:avLst/>
              <a:gdLst>
                <a:gd name="T0" fmla="*/ 59 w 475"/>
                <a:gd name="T1" fmla="*/ 0 h 473"/>
                <a:gd name="T2" fmla="*/ 78 w 475"/>
                <a:gd name="T3" fmla="*/ 2 h 473"/>
                <a:gd name="T4" fmla="*/ 95 w 475"/>
                <a:gd name="T5" fmla="*/ 11 h 473"/>
                <a:gd name="T6" fmla="*/ 107 w 475"/>
                <a:gd name="T7" fmla="*/ 23 h 473"/>
                <a:gd name="T8" fmla="*/ 115 w 475"/>
                <a:gd name="T9" fmla="*/ 40 h 473"/>
                <a:gd name="T10" fmla="*/ 118 w 475"/>
                <a:gd name="T11" fmla="*/ 59 h 473"/>
                <a:gd name="T12" fmla="*/ 122 w 475"/>
                <a:gd name="T13" fmla="*/ 102 h 473"/>
                <a:gd name="T14" fmla="*/ 131 w 475"/>
                <a:gd name="T15" fmla="*/ 144 h 473"/>
                <a:gd name="T16" fmla="*/ 146 w 475"/>
                <a:gd name="T17" fmla="*/ 183 h 473"/>
                <a:gd name="T18" fmla="*/ 167 w 475"/>
                <a:gd name="T19" fmla="*/ 220 h 473"/>
                <a:gd name="T20" fmla="*/ 192 w 475"/>
                <a:gd name="T21" fmla="*/ 253 h 473"/>
                <a:gd name="T22" fmla="*/ 221 w 475"/>
                <a:gd name="T23" fmla="*/ 283 h 473"/>
                <a:gd name="T24" fmla="*/ 254 w 475"/>
                <a:gd name="T25" fmla="*/ 308 h 473"/>
                <a:gd name="T26" fmla="*/ 291 w 475"/>
                <a:gd name="T27" fmla="*/ 327 h 473"/>
                <a:gd name="T28" fmla="*/ 330 w 475"/>
                <a:gd name="T29" fmla="*/ 343 h 473"/>
                <a:gd name="T30" fmla="*/ 371 w 475"/>
                <a:gd name="T31" fmla="*/ 352 h 473"/>
                <a:gd name="T32" fmla="*/ 415 w 475"/>
                <a:gd name="T33" fmla="*/ 355 h 473"/>
                <a:gd name="T34" fmla="*/ 435 w 475"/>
                <a:gd name="T35" fmla="*/ 358 h 473"/>
                <a:gd name="T36" fmla="*/ 450 w 475"/>
                <a:gd name="T37" fmla="*/ 367 h 473"/>
                <a:gd name="T38" fmla="*/ 464 w 475"/>
                <a:gd name="T39" fmla="*/ 379 h 473"/>
                <a:gd name="T40" fmla="*/ 472 w 475"/>
                <a:gd name="T41" fmla="*/ 396 h 473"/>
                <a:gd name="T42" fmla="*/ 475 w 475"/>
                <a:gd name="T43" fmla="*/ 414 h 473"/>
                <a:gd name="T44" fmla="*/ 472 w 475"/>
                <a:gd name="T45" fmla="*/ 433 h 473"/>
                <a:gd name="T46" fmla="*/ 464 w 475"/>
                <a:gd name="T47" fmla="*/ 450 h 473"/>
                <a:gd name="T48" fmla="*/ 450 w 475"/>
                <a:gd name="T49" fmla="*/ 462 h 473"/>
                <a:gd name="T50" fmla="*/ 435 w 475"/>
                <a:gd name="T51" fmla="*/ 471 h 473"/>
                <a:gd name="T52" fmla="*/ 415 w 475"/>
                <a:gd name="T53" fmla="*/ 473 h 473"/>
                <a:gd name="T54" fmla="*/ 363 w 475"/>
                <a:gd name="T55" fmla="*/ 470 h 473"/>
                <a:gd name="T56" fmla="*/ 313 w 475"/>
                <a:gd name="T57" fmla="*/ 461 h 473"/>
                <a:gd name="T58" fmla="*/ 266 w 475"/>
                <a:gd name="T59" fmla="*/ 445 h 473"/>
                <a:gd name="T60" fmla="*/ 220 w 475"/>
                <a:gd name="T61" fmla="*/ 425 h 473"/>
                <a:gd name="T62" fmla="*/ 179 w 475"/>
                <a:gd name="T63" fmla="*/ 400 h 473"/>
                <a:gd name="T64" fmla="*/ 140 w 475"/>
                <a:gd name="T65" fmla="*/ 369 h 473"/>
                <a:gd name="T66" fmla="*/ 105 w 475"/>
                <a:gd name="T67" fmla="*/ 334 h 473"/>
                <a:gd name="T68" fmla="*/ 75 w 475"/>
                <a:gd name="T69" fmla="*/ 296 h 473"/>
                <a:gd name="T70" fmla="*/ 49 w 475"/>
                <a:gd name="T71" fmla="*/ 254 h 473"/>
                <a:gd name="T72" fmla="*/ 28 w 475"/>
                <a:gd name="T73" fmla="*/ 208 h 473"/>
                <a:gd name="T74" fmla="*/ 13 w 475"/>
                <a:gd name="T75" fmla="*/ 160 h 473"/>
                <a:gd name="T76" fmla="*/ 3 w 475"/>
                <a:gd name="T77" fmla="*/ 111 h 473"/>
                <a:gd name="T78" fmla="*/ 0 w 475"/>
                <a:gd name="T79" fmla="*/ 59 h 473"/>
                <a:gd name="T80" fmla="*/ 3 w 475"/>
                <a:gd name="T81" fmla="*/ 40 h 473"/>
                <a:gd name="T82" fmla="*/ 12 w 475"/>
                <a:gd name="T83" fmla="*/ 23 h 473"/>
                <a:gd name="T84" fmla="*/ 24 w 475"/>
                <a:gd name="T85" fmla="*/ 11 h 473"/>
                <a:gd name="T86" fmla="*/ 41 w 475"/>
                <a:gd name="T87" fmla="*/ 2 h 473"/>
                <a:gd name="T88" fmla="*/ 59 w 475"/>
                <a:gd name="T89"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5" h="473">
                  <a:moveTo>
                    <a:pt x="59" y="0"/>
                  </a:moveTo>
                  <a:lnTo>
                    <a:pt x="78" y="2"/>
                  </a:lnTo>
                  <a:lnTo>
                    <a:pt x="95" y="11"/>
                  </a:lnTo>
                  <a:lnTo>
                    <a:pt x="107" y="23"/>
                  </a:lnTo>
                  <a:lnTo>
                    <a:pt x="115" y="40"/>
                  </a:lnTo>
                  <a:lnTo>
                    <a:pt x="118" y="59"/>
                  </a:lnTo>
                  <a:lnTo>
                    <a:pt x="122" y="102"/>
                  </a:lnTo>
                  <a:lnTo>
                    <a:pt x="131" y="144"/>
                  </a:lnTo>
                  <a:lnTo>
                    <a:pt x="146" y="183"/>
                  </a:lnTo>
                  <a:lnTo>
                    <a:pt x="167" y="220"/>
                  </a:lnTo>
                  <a:lnTo>
                    <a:pt x="192" y="253"/>
                  </a:lnTo>
                  <a:lnTo>
                    <a:pt x="221" y="283"/>
                  </a:lnTo>
                  <a:lnTo>
                    <a:pt x="254" y="308"/>
                  </a:lnTo>
                  <a:lnTo>
                    <a:pt x="291" y="327"/>
                  </a:lnTo>
                  <a:lnTo>
                    <a:pt x="330" y="343"/>
                  </a:lnTo>
                  <a:lnTo>
                    <a:pt x="371" y="352"/>
                  </a:lnTo>
                  <a:lnTo>
                    <a:pt x="415" y="355"/>
                  </a:lnTo>
                  <a:lnTo>
                    <a:pt x="435" y="358"/>
                  </a:lnTo>
                  <a:lnTo>
                    <a:pt x="450" y="367"/>
                  </a:lnTo>
                  <a:lnTo>
                    <a:pt x="464" y="379"/>
                  </a:lnTo>
                  <a:lnTo>
                    <a:pt x="472" y="396"/>
                  </a:lnTo>
                  <a:lnTo>
                    <a:pt x="475" y="414"/>
                  </a:lnTo>
                  <a:lnTo>
                    <a:pt x="472" y="433"/>
                  </a:lnTo>
                  <a:lnTo>
                    <a:pt x="464" y="450"/>
                  </a:lnTo>
                  <a:lnTo>
                    <a:pt x="450" y="462"/>
                  </a:lnTo>
                  <a:lnTo>
                    <a:pt x="435" y="471"/>
                  </a:lnTo>
                  <a:lnTo>
                    <a:pt x="415" y="473"/>
                  </a:lnTo>
                  <a:lnTo>
                    <a:pt x="363" y="470"/>
                  </a:lnTo>
                  <a:lnTo>
                    <a:pt x="313" y="461"/>
                  </a:lnTo>
                  <a:lnTo>
                    <a:pt x="266" y="445"/>
                  </a:lnTo>
                  <a:lnTo>
                    <a:pt x="220" y="425"/>
                  </a:lnTo>
                  <a:lnTo>
                    <a:pt x="179" y="400"/>
                  </a:lnTo>
                  <a:lnTo>
                    <a:pt x="140" y="369"/>
                  </a:lnTo>
                  <a:lnTo>
                    <a:pt x="105" y="334"/>
                  </a:lnTo>
                  <a:lnTo>
                    <a:pt x="75" y="296"/>
                  </a:lnTo>
                  <a:lnTo>
                    <a:pt x="49" y="254"/>
                  </a:lnTo>
                  <a:lnTo>
                    <a:pt x="28" y="208"/>
                  </a:lnTo>
                  <a:lnTo>
                    <a:pt x="13" y="160"/>
                  </a:lnTo>
                  <a:lnTo>
                    <a:pt x="3" y="111"/>
                  </a:lnTo>
                  <a:lnTo>
                    <a:pt x="0" y="59"/>
                  </a:lnTo>
                  <a:lnTo>
                    <a:pt x="3" y="40"/>
                  </a:lnTo>
                  <a:lnTo>
                    <a:pt x="12" y="23"/>
                  </a:lnTo>
                  <a:lnTo>
                    <a:pt x="24" y="11"/>
                  </a:lnTo>
                  <a:lnTo>
                    <a:pt x="41" y="2"/>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75">
              <a:extLst>
                <a:ext uri="{FF2B5EF4-FFF2-40B4-BE49-F238E27FC236}">
                  <a16:creationId xmlns:a16="http://schemas.microsoft.com/office/drawing/2014/main" id="{1557BE2A-9790-BDEC-645E-274E725F1FBE}"/>
                </a:ext>
              </a:extLst>
            </p:cNvPr>
            <p:cNvSpPr>
              <a:spLocks/>
            </p:cNvSpPr>
            <p:nvPr/>
          </p:nvSpPr>
          <p:spPr bwMode="auto">
            <a:xfrm>
              <a:off x="4183" y="2650"/>
              <a:ext cx="65" cy="65"/>
            </a:xfrm>
            <a:custGeom>
              <a:avLst/>
              <a:gdLst>
                <a:gd name="T0" fmla="*/ 59 w 712"/>
                <a:gd name="T1" fmla="*/ 0 h 711"/>
                <a:gd name="T2" fmla="*/ 78 w 712"/>
                <a:gd name="T3" fmla="*/ 2 h 711"/>
                <a:gd name="T4" fmla="*/ 94 w 712"/>
                <a:gd name="T5" fmla="*/ 11 h 711"/>
                <a:gd name="T6" fmla="*/ 107 w 712"/>
                <a:gd name="T7" fmla="*/ 23 h 711"/>
                <a:gd name="T8" fmla="*/ 115 w 712"/>
                <a:gd name="T9" fmla="*/ 40 h 711"/>
                <a:gd name="T10" fmla="*/ 118 w 712"/>
                <a:gd name="T11" fmla="*/ 59 h 711"/>
                <a:gd name="T12" fmla="*/ 121 w 712"/>
                <a:gd name="T13" fmla="*/ 117 h 711"/>
                <a:gd name="T14" fmla="*/ 131 w 712"/>
                <a:gd name="T15" fmla="*/ 173 h 711"/>
                <a:gd name="T16" fmla="*/ 146 w 712"/>
                <a:gd name="T17" fmla="*/ 227 h 711"/>
                <a:gd name="T18" fmla="*/ 166 w 712"/>
                <a:gd name="T19" fmla="*/ 279 h 711"/>
                <a:gd name="T20" fmla="*/ 192 w 712"/>
                <a:gd name="T21" fmla="*/ 328 h 711"/>
                <a:gd name="T22" fmla="*/ 222 w 712"/>
                <a:gd name="T23" fmla="*/ 374 h 711"/>
                <a:gd name="T24" fmla="*/ 256 w 712"/>
                <a:gd name="T25" fmla="*/ 416 h 711"/>
                <a:gd name="T26" fmla="*/ 295 w 712"/>
                <a:gd name="T27" fmla="*/ 455 h 711"/>
                <a:gd name="T28" fmla="*/ 337 w 712"/>
                <a:gd name="T29" fmla="*/ 489 h 711"/>
                <a:gd name="T30" fmla="*/ 383 w 712"/>
                <a:gd name="T31" fmla="*/ 519 h 711"/>
                <a:gd name="T32" fmla="*/ 432 w 712"/>
                <a:gd name="T33" fmla="*/ 545 h 711"/>
                <a:gd name="T34" fmla="*/ 484 w 712"/>
                <a:gd name="T35" fmla="*/ 566 h 711"/>
                <a:gd name="T36" fmla="*/ 538 w 712"/>
                <a:gd name="T37" fmla="*/ 580 h 711"/>
                <a:gd name="T38" fmla="*/ 594 w 712"/>
                <a:gd name="T39" fmla="*/ 590 h 711"/>
                <a:gd name="T40" fmla="*/ 652 w 712"/>
                <a:gd name="T41" fmla="*/ 593 h 711"/>
                <a:gd name="T42" fmla="*/ 672 w 712"/>
                <a:gd name="T43" fmla="*/ 596 h 711"/>
                <a:gd name="T44" fmla="*/ 687 w 712"/>
                <a:gd name="T45" fmla="*/ 604 h 711"/>
                <a:gd name="T46" fmla="*/ 701 w 712"/>
                <a:gd name="T47" fmla="*/ 616 h 711"/>
                <a:gd name="T48" fmla="*/ 709 w 712"/>
                <a:gd name="T49" fmla="*/ 633 h 711"/>
                <a:gd name="T50" fmla="*/ 712 w 712"/>
                <a:gd name="T51" fmla="*/ 652 h 711"/>
                <a:gd name="T52" fmla="*/ 709 w 712"/>
                <a:gd name="T53" fmla="*/ 670 h 711"/>
                <a:gd name="T54" fmla="*/ 701 w 712"/>
                <a:gd name="T55" fmla="*/ 687 h 711"/>
                <a:gd name="T56" fmla="*/ 687 w 712"/>
                <a:gd name="T57" fmla="*/ 699 h 711"/>
                <a:gd name="T58" fmla="*/ 672 w 712"/>
                <a:gd name="T59" fmla="*/ 708 h 711"/>
                <a:gd name="T60" fmla="*/ 652 w 712"/>
                <a:gd name="T61" fmla="*/ 711 h 711"/>
                <a:gd name="T62" fmla="*/ 590 w 712"/>
                <a:gd name="T63" fmla="*/ 708 h 711"/>
                <a:gd name="T64" fmla="*/ 529 w 712"/>
                <a:gd name="T65" fmla="*/ 699 h 711"/>
                <a:gd name="T66" fmla="*/ 470 w 712"/>
                <a:gd name="T67" fmla="*/ 685 h 711"/>
                <a:gd name="T68" fmla="*/ 412 w 712"/>
                <a:gd name="T69" fmla="*/ 665 h 711"/>
                <a:gd name="T70" fmla="*/ 359 w 712"/>
                <a:gd name="T71" fmla="*/ 641 h 711"/>
                <a:gd name="T72" fmla="*/ 307 w 712"/>
                <a:gd name="T73" fmla="*/ 611 h 711"/>
                <a:gd name="T74" fmla="*/ 258 w 712"/>
                <a:gd name="T75" fmla="*/ 578 h 711"/>
                <a:gd name="T76" fmla="*/ 212 w 712"/>
                <a:gd name="T77" fmla="*/ 540 h 711"/>
                <a:gd name="T78" fmla="*/ 171 w 712"/>
                <a:gd name="T79" fmla="*/ 498 h 711"/>
                <a:gd name="T80" fmla="*/ 133 w 712"/>
                <a:gd name="T81" fmla="*/ 454 h 711"/>
                <a:gd name="T82" fmla="*/ 99 w 712"/>
                <a:gd name="T83" fmla="*/ 405 h 711"/>
                <a:gd name="T84" fmla="*/ 70 w 712"/>
                <a:gd name="T85" fmla="*/ 353 h 711"/>
                <a:gd name="T86" fmla="*/ 46 w 712"/>
                <a:gd name="T87" fmla="*/ 298 h 711"/>
                <a:gd name="T88" fmla="*/ 26 w 712"/>
                <a:gd name="T89" fmla="*/ 241 h 711"/>
                <a:gd name="T90" fmla="*/ 11 w 712"/>
                <a:gd name="T91" fmla="*/ 182 h 711"/>
                <a:gd name="T92" fmla="*/ 3 w 712"/>
                <a:gd name="T93" fmla="*/ 121 h 711"/>
                <a:gd name="T94" fmla="*/ 0 w 712"/>
                <a:gd name="T95" fmla="*/ 59 h 711"/>
                <a:gd name="T96" fmla="*/ 3 w 712"/>
                <a:gd name="T97" fmla="*/ 40 h 711"/>
                <a:gd name="T98" fmla="*/ 11 w 712"/>
                <a:gd name="T99" fmla="*/ 23 h 711"/>
                <a:gd name="T100" fmla="*/ 24 w 712"/>
                <a:gd name="T101" fmla="*/ 11 h 711"/>
                <a:gd name="T102" fmla="*/ 40 w 712"/>
                <a:gd name="T103" fmla="*/ 2 h 711"/>
                <a:gd name="T104" fmla="*/ 59 w 712"/>
                <a:gd name="T105"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2" h="711">
                  <a:moveTo>
                    <a:pt x="59" y="0"/>
                  </a:moveTo>
                  <a:lnTo>
                    <a:pt x="78" y="2"/>
                  </a:lnTo>
                  <a:lnTo>
                    <a:pt x="94" y="11"/>
                  </a:lnTo>
                  <a:lnTo>
                    <a:pt x="107" y="23"/>
                  </a:lnTo>
                  <a:lnTo>
                    <a:pt x="115" y="40"/>
                  </a:lnTo>
                  <a:lnTo>
                    <a:pt x="118" y="59"/>
                  </a:lnTo>
                  <a:lnTo>
                    <a:pt x="121" y="117"/>
                  </a:lnTo>
                  <a:lnTo>
                    <a:pt x="131" y="173"/>
                  </a:lnTo>
                  <a:lnTo>
                    <a:pt x="146" y="227"/>
                  </a:lnTo>
                  <a:lnTo>
                    <a:pt x="166" y="279"/>
                  </a:lnTo>
                  <a:lnTo>
                    <a:pt x="192" y="328"/>
                  </a:lnTo>
                  <a:lnTo>
                    <a:pt x="222" y="374"/>
                  </a:lnTo>
                  <a:lnTo>
                    <a:pt x="256" y="416"/>
                  </a:lnTo>
                  <a:lnTo>
                    <a:pt x="295" y="455"/>
                  </a:lnTo>
                  <a:lnTo>
                    <a:pt x="337" y="489"/>
                  </a:lnTo>
                  <a:lnTo>
                    <a:pt x="383" y="519"/>
                  </a:lnTo>
                  <a:lnTo>
                    <a:pt x="432" y="545"/>
                  </a:lnTo>
                  <a:lnTo>
                    <a:pt x="484" y="566"/>
                  </a:lnTo>
                  <a:lnTo>
                    <a:pt x="538" y="580"/>
                  </a:lnTo>
                  <a:lnTo>
                    <a:pt x="594" y="590"/>
                  </a:lnTo>
                  <a:lnTo>
                    <a:pt x="652" y="593"/>
                  </a:lnTo>
                  <a:lnTo>
                    <a:pt x="672" y="596"/>
                  </a:lnTo>
                  <a:lnTo>
                    <a:pt x="687" y="604"/>
                  </a:lnTo>
                  <a:lnTo>
                    <a:pt x="701" y="616"/>
                  </a:lnTo>
                  <a:lnTo>
                    <a:pt x="709" y="633"/>
                  </a:lnTo>
                  <a:lnTo>
                    <a:pt x="712" y="652"/>
                  </a:lnTo>
                  <a:lnTo>
                    <a:pt x="709" y="670"/>
                  </a:lnTo>
                  <a:lnTo>
                    <a:pt x="701" y="687"/>
                  </a:lnTo>
                  <a:lnTo>
                    <a:pt x="687" y="699"/>
                  </a:lnTo>
                  <a:lnTo>
                    <a:pt x="672" y="708"/>
                  </a:lnTo>
                  <a:lnTo>
                    <a:pt x="652" y="711"/>
                  </a:lnTo>
                  <a:lnTo>
                    <a:pt x="590" y="708"/>
                  </a:lnTo>
                  <a:lnTo>
                    <a:pt x="529" y="699"/>
                  </a:lnTo>
                  <a:lnTo>
                    <a:pt x="470" y="685"/>
                  </a:lnTo>
                  <a:lnTo>
                    <a:pt x="412" y="665"/>
                  </a:lnTo>
                  <a:lnTo>
                    <a:pt x="359" y="641"/>
                  </a:lnTo>
                  <a:lnTo>
                    <a:pt x="307" y="611"/>
                  </a:lnTo>
                  <a:lnTo>
                    <a:pt x="258" y="578"/>
                  </a:lnTo>
                  <a:lnTo>
                    <a:pt x="212" y="540"/>
                  </a:lnTo>
                  <a:lnTo>
                    <a:pt x="171" y="498"/>
                  </a:lnTo>
                  <a:lnTo>
                    <a:pt x="133" y="454"/>
                  </a:lnTo>
                  <a:lnTo>
                    <a:pt x="99" y="405"/>
                  </a:lnTo>
                  <a:lnTo>
                    <a:pt x="70" y="353"/>
                  </a:lnTo>
                  <a:lnTo>
                    <a:pt x="46" y="298"/>
                  </a:lnTo>
                  <a:lnTo>
                    <a:pt x="26" y="241"/>
                  </a:lnTo>
                  <a:lnTo>
                    <a:pt x="11" y="182"/>
                  </a:lnTo>
                  <a:lnTo>
                    <a:pt x="3" y="121"/>
                  </a:lnTo>
                  <a:lnTo>
                    <a:pt x="0" y="59"/>
                  </a:lnTo>
                  <a:lnTo>
                    <a:pt x="3" y="40"/>
                  </a:lnTo>
                  <a:lnTo>
                    <a:pt x="11" y="23"/>
                  </a:lnTo>
                  <a:lnTo>
                    <a:pt x="24" y="11"/>
                  </a:lnTo>
                  <a:lnTo>
                    <a:pt x="40" y="2"/>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76">
              <a:extLst>
                <a:ext uri="{FF2B5EF4-FFF2-40B4-BE49-F238E27FC236}">
                  <a16:creationId xmlns:a16="http://schemas.microsoft.com/office/drawing/2014/main" id="{FCA45B5D-588E-19EF-E262-E81C7EB735B7}"/>
                </a:ext>
              </a:extLst>
            </p:cNvPr>
            <p:cNvSpPr>
              <a:spLocks/>
            </p:cNvSpPr>
            <p:nvPr/>
          </p:nvSpPr>
          <p:spPr bwMode="auto">
            <a:xfrm>
              <a:off x="4162" y="2650"/>
              <a:ext cx="86" cy="86"/>
            </a:xfrm>
            <a:custGeom>
              <a:avLst/>
              <a:gdLst>
                <a:gd name="T0" fmla="*/ 59 w 949"/>
                <a:gd name="T1" fmla="*/ 0 h 948"/>
                <a:gd name="T2" fmla="*/ 77 w 949"/>
                <a:gd name="T3" fmla="*/ 2 h 948"/>
                <a:gd name="T4" fmla="*/ 94 w 949"/>
                <a:gd name="T5" fmla="*/ 11 h 948"/>
                <a:gd name="T6" fmla="*/ 106 w 949"/>
                <a:gd name="T7" fmla="*/ 23 h 948"/>
                <a:gd name="T8" fmla="*/ 116 w 949"/>
                <a:gd name="T9" fmla="*/ 40 h 948"/>
                <a:gd name="T10" fmla="*/ 118 w 949"/>
                <a:gd name="T11" fmla="*/ 59 h 948"/>
                <a:gd name="T12" fmla="*/ 122 w 949"/>
                <a:gd name="T13" fmla="*/ 128 h 948"/>
                <a:gd name="T14" fmla="*/ 130 w 949"/>
                <a:gd name="T15" fmla="*/ 197 h 948"/>
                <a:gd name="T16" fmla="*/ 146 w 949"/>
                <a:gd name="T17" fmla="*/ 263 h 948"/>
                <a:gd name="T18" fmla="*/ 166 w 949"/>
                <a:gd name="T19" fmla="*/ 327 h 948"/>
                <a:gd name="T20" fmla="*/ 192 w 949"/>
                <a:gd name="T21" fmla="*/ 388 h 948"/>
                <a:gd name="T22" fmla="*/ 223 w 949"/>
                <a:gd name="T23" fmla="*/ 447 h 948"/>
                <a:gd name="T24" fmla="*/ 260 w 949"/>
                <a:gd name="T25" fmla="*/ 503 h 948"/>
                <a:gd name="T26" fmla="*/ 300 w 949"/>
                <a:gd name="T27" fmla="*/ 555 h 948"/>
                <a:gd name="T28" fmla="*/ 345 w 949"/>
                <a:gd name="T29" fmla="*/ 604 h 948"/>
                <a:gd name="T30" fmla="*/ 392 w 949"/>
                <a:gd name="T31" fmla="*/ 649 h 948"/>
                <a:gd name="T32" fmla="*/ 445 w 949"/>
                <a:gd name="T33" fmla="*/ 689 h 948"/>
                <a:gd name="T34" fmla="*/ 500 w 949"/>
                <a:gd name="T35" fmla="*/ 724 h 948"/>
                <a:gd name="T36" fmla="*/ 559 w 949"/>
                <a:gd name="T37" fmla="*/ 755 h 948"/>
                <a:gd name="T38" fmla="*/ 620 w 949"/>
                <a:gd name="T39" fmla="*/ 781 h 948"/>
                <a:gd name="T40" fmla="*/ 685 w 949"/>
                <a:gd name="T41" fmla="*/ 802 h 948"/>
                <a:gd name="T42" fmla="*/ 751 w 949"/>
                <a:gd name="T43" fmla="*/ 818 h 948"/>
                <a:gd name="T44" fmla="*/ 820 w 949"/>
                <a:gd name="T45" fmla="*/ 827 h 948"/>
                <a:gd name="T46" fmla="*/ 889 w 949"/>
                <a:gd name="T47" fmla="*/ 830 h 948"/>
                <a:gd name="T48" fmla="*/ 909 w 949"/>
                <a:gd name="T49" fmla="*/ 833 h 948"/>
                <a:gd name="T50" fmla="*/ 924 w 949"/>
                <a:gd name="T51" fmla="*/ 841 h 948"/>
                <a:gd name="T52" fmla="*/ 938 w 949"/>
                <a:gd name="T53" fmla="*/ 854 h 948"/>
                <a:gd name="T54" fmla="*/ 946 w 949"/>
                <a:gd name="T55" fmla="*/ 870 h 948"/>
                <a:gd name="T56" fmla="*/ 949 w 949"/>
                <a:gd name="T57" fmla="*/ 889 h 948"/>
                <a:gd name="T58" fmla="*/ 946 w 949"/>
                <a:gd name="T59" fmla="*/ 908 h 948"/>
                <a:gd name="T60" fmla="*/ 938 w 949"/>
                <a:gd name="T61" fmla="*/ 924 h 948"/>
                <a:gd name="T62" fmla="*/ 924 w 949"/>
                <a:gd name="T63" fmla="*/ 937 h 948"/>
                <a:gd name="T64" fmla="*/ 909 w 949"/>
                <a:gd name="T65" fmla="*/ 945 h 948"/>
                <a:gd name="T66" fmla="*/ 889 w 949"/>
                <a:gd name="T67" fmla="*/ 948 h 948"/>
                <a:gd name="T68" fmla="*/ 813 w 949"/>
                <a:gd name="T69" fmla="*/ 945 h 948"/>
                <a:gd name="T70" fmla="*/ 738 w 949"/>
                <a:gd name="T71" fmla="*/ 936 h 948"/>
                <a:gd name="T72" fmla="*/ 665 w 949"/>
                <a:gd name="T73" fmla="*/ 920 h 948"/>
                <a:gd name="T74" fmla="*/ 595 w 949"/>
                <a:gd name="T75" fmla="*/ 898 h 948"/>
                <a:gd name="T76" fmla="*/ 527 w 949"/>
                <a:gd name="T77" fmla="*/ 871 h 948"/>
                <a:gd name="T78" fmla="*/ 462 w 949"/>
                <a:gd name="T79" fmla="*/ 838 h 948"/>
                <a:gd name="T80" fmla="*/ 400 w 949"/>
                <a:gd name="T81" fmla="*/ 801 h 948"/>
                <a:gd name="T82" fmla="*/ 342 w 949"/>
                <a:gd name="T83" fmla="*/ 760 h 948"/>
                <a:gd name="T84" fmla="*/ 287 w 949"/>
                <a:gd name="T85" fmla="*/ 713 h 948"/>
                <a:gd name="T86" fmla="*/ 236 w 949"/>
                <a:gd name="T87" fmla="*/ 662 h 948"/>
                <a:gd name="T88" fmla="*/ 189 w 949"/>
                <a:gd name="T89" fmla="*/ 607 h 948"/>
                <a:gd name="T90" fmla="*/ 147 w 949"/>
                <a:gd name="T91" fmla="*/ 548 h 948"/>
                <a:gd name="T92" fmla="*/ 109 w 949"/>
                <a:gd name="T93" fmla="*/ 487 h 948"/>
                <a:gd name="T94" fmla="*/ 77 w 949"/>
                <a:gd name="T95" fmla="*/ 422 h 948"/>
                <a:gd name="T96" fmla="*/ 49 w 949"/>
                <a:gd name="T97" fmla="*/ 353 h 948"/>
                <a:gd name="T98" fmla="*/ 29 w 949"/>
                <a:gd name="T99" fmla="*/ 283 h 948"/>
                <a:gd name="T100" fmla="*/ 12 w 949"/>
                <a:gd name="T101" fmla="*/ 210 h 948"/>
                <a:gd name="T102" fmla="*/ 3 w 949"/>
                <a:gd name="T103" fmla="*/ 135 h 948"/>
                <a:gd name="T104" fmla="*/ 0 w 949"/>
                <a:gd name="T105" fmla="*/ 59 h 948"/>
                <a:gd name="T106" fmla="*/ 3 w 949"/>
                <a:gd name="T107" fmla="*/ 40 h 948"/>
                <a:gd name="T108" fmla="*/ 11 w 949"/>
                <a:gd name="T109" fmla="*/ 23 h 948"/>
                <a:gd name="T110" fmla="*/ 23 w 949"/>
                <a:gd name="T111" fmla="*/ 11 h 948"/>
                <a:gd name="T112" fmla="*/ 40 w 949"/>
                <a:gd name="T113" fmla="*/ 2 h 948"/>
                <a:gd name="T114" fmla="*/ 59 w 949"/>
                <a:gd name="T11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49" h="948">
                  <a:moveTo>
                    <a:pt x="59" y="0"/>
                  </a:moveTo>
                  <a:lnTo>
                    <a:pt x="77" y="2"/>
                  </a:lnTo>
                  <a:lnTo>
                    <a:pt x="94" y="11"/>
                  </a:lnTo>
                  <a:lnTo>
                    <a:pt x="106" y="23"/>
                  </a:lnTo>
                  <a:lnTo>
                    <a:pt x="116" y="40"/>
                  </a:lnTo>
                  <a:lnTo>
                    <a:pt x="118" y="59"/>
                  </a:lnTo>
                  <a:lnTo>
                    <a:pt x="122" y="128"/>
                  </a:lnTo>
                  <a:lnTo>
                    <a:pt x="130" y="197"/>
                  </a:lnTo>
                  <a:lnTo>
                    <a:pt x="146" y="263"/>
                  </a:lnTo>
                  <a:lnTo>
                    <a:pt x="166" y="327"/>
                  </a:lnTo>
                  <a:lnTo>
                    <a:pt x="192" y="388"/>
                  </a:lnTo>
                  <a:lnTo>
                    <a:pt x="223" y="447"/>
                  </a:lnTo>
                  <a:lnTo>
                    <a:pt x="260" y="503"/>
                  </a:lnTo>
                  <a:lnTo>
                    <a:pt x="300" y="555"/>
                  </a:lnTo>
                  <a:lnTo>
                    <a:pt x="345" y="604"/>
                  </a:lnTo>
                  <a:lnTo>
                    <a:pt x="392" y="649"/>
                  </a:lnTo>
                  <a:lnTo>
                    <a:pt x="445" y="689"/>
                  </a:lnTo>
                  <a:lnTo>
                    <a:pt x="500" y="724"/>
                  </a:lnTo>
                  <a:lnTo>
                    <a:pt x="559" y="755"/>
                  </a:lnTo>
                  <a:lnTo>
                    <a:pt x="620" y="781"/>
                  </a:lnTo>
                  <a:lnTo>
                    <a:pt x="685" y="802"/>
                  </a:lnTo>
                  <a:lnTo>
                    <a:pt x="751" y="818"/>
                  </a:lnTo>
                  <a:lnTo>
                    <a:pt x="820" y="827"/>
                  </a:lnTo>
                  <a:lnTo>
                    <a:pt x="889" y="830"/>
                  </a:lnTo>
                  <a:lnTo>
                    <a:pt x="909" y="833"/>
                  </a:lnTo>
                  <a:lnTo>
                    <a:pt x="924" y="841"/>
                  </a:lnTo>
                  <a:lnTo>
                    <a:pt x="938" y="854"/>
                  </a:lnTo>
                  <a:lnTo>
                    <a:pt x="946" y="870"/>
                  </a:lnTo>
                  <a:lnTo>
                    <a:pt x="949" y="889"/>
                  </a:lnTo>
                  <a:lnTo>
                    <a:pt x="946" y="908"/>
                  </a:lnTo>
                  <a:lnTo>
                    <a:pt x="938" y="924"/>
                  </a:lnTo>
                  <a:lnTo>
                    <a:pt x="924" y="937"/>
                  </a:lnTo>
                  <a:lnTo>
                    <a:pt x="909" y="945"/>
                  </a:lnTo>
                  <a:lnTo>
                    <a:pt x="889" y="948"/>
                  </a:lnTo>
                  <a:lnTo>
                    <a:pt x="813" y="945"/>
                  </a:lnTo>
                  <a:lnTo>
                    <a:pt x="738" y="936"/>
                  </a:lnTo>
                  <a:lnTo>
                    <a:pt x="665" y="920"/>
                  </a:lnTo>
                  <a:lnTo>
                    <a:pt x="595" y="898"/>
                  </a:lnTo>
                  <a:lnTo>
                    <a:pt x="527" y="871"/>
                  </a:lnTo>
                  <a:lnTo>
                    <a:pt x="462" y="838"/>
                  </a:lnTo>
                  <a:lnTo>
                    <a:pt x="400" y="801"/>
                  </a:lnTo>
                  <a:lnTo>
                    <a:pt x="342" y="760"/>
                  </a:lnTo>
                  <a:lnTo>
                    <a:pt x="287" y="713"/>
                  </a:lnTo>
                  <a:lnTo>
                    <a:pt x="236" y="662"/>
                  </a:lnTo>
                  <a:lnTo>
                    <a:pt x="189" y="607"/>
                  </a:lnTo>
                  <a:lnTo>
                    <a:pt x="147" y="548"/>
                  </a:lnTo>
                  <a:lnTo>
                    <a:pt x="109" y="487"/>
                  </a:lnTo>
                  <a:lnTo>
                    <a:pt x="77" y="422"/>
                  </a:lnTo>
                  <a:lnTo>
                    <a:pt x="49" y="353"/>
                  </a:lnTo>
                  <a:lnTo>
                    <a:pt x="29" y="283"/>
                  </a:lnTo>
                  <a:lnTo>
                    <a:pt x="12" y="210"/>
                  </a:lnTo>
                  <a:lnTo>
                    <a:pt x="3" y="135"/>
                  </a:lnTo>
                  <a:lnTo>
                    <a:pt x="0" y="59"/>
                  </a:lnTo>
                  <a:lnTo>
                    <a:pt x="3" y="40"/>
                  </a:lnTo>
                  <a:lnTo>
                    <a:pt x="11" y="23"/>
                  </a:lnTo>
                  <a:lnTo>
                    <a:pt x="23" y="11"/>
                  </a:lnTo>
                  <a:lnTo>
                    <a:pt x="40" y="2"/>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77">
              <a:extLst>
                <a:ext uri="{FF2B5EF4-FFF2-40B4-BE49-F238E27FC236}">
                  <a16:creationId xmlns:a16="http://schemas.microsoft.com/office/drawing/2014/main" id="{2424716A-5A72-A01C-4E5B-FB325FAB34CE}"/>
                </a:ext>
              </a:extLst>
            </p:cNvPr>
            <p:cNvSpPr>
              <a:spLocks/>
            </p:cNvSpPr>
            <p:nvPr/>
          </p:nvSpPr>
          <p:spPr bwMode="auto">
            <a:xfrm>
              <a:off x="4216" y="2434"/>
              <a:ext cx="248" cy="248"/>
            </a:xfrm>
            <a:custGeom>
              <a:avLst/>
              <a:gdLst>
                <a:gd name="T0" fmla="*/ 668 w 2730"/>
                <a:gd name="T1" fmla="*/ 2 h 2729"/>
                <a:gd name="T2" fmla="*/ 695 w 2730"/>
                <a:gd name="T3" fmla="*/ 17 h 2729"/>
                <a:gd name="T4" fmla="*/ 1298 w 2730"/>
                <a:gd name="T5" fmla="*/ 624 h 2729"/>
                <a:gd name="T6" fmla="*/ 1306 w 2730"/>
                <a:gd name="T7" fmla="*/ 653 h 2729"/>
                <a:gd name="T8" fmla="*/ 1298 w 2730"/>
                <a:gd name="T9" fmla="*/ 682 h 2729"/>
                <a:gd name="T10" fmla="*/ 1036 w 2730"/>
                <a:gd name="T11" fmla="*/ 947 h 2729"/>
                <a:gd name="T12" fmla="*/ 1428 w 2730"/>
                <a:gd name="T13" fmla="*/ 715 h 2729"/>
                <a:gd name="T14" fmla="*/ 1501 w 2730"/>
                <a:gd name="T15" fmla="*/ 657 h 2729"/>
                <a:gd name="T16" fmla="*/ 1583 w 2730"/>
                <a:gd name="T17" fmla="*/ 617 h 2729"/>
                <a:gd name="T18" fmla="*/ 1675 w 2730"/>
                <a:gd name="T19" fmla="*/ 596 h 2729"/>
                <a:gd name="T20" fmla="*/ 1768 w 2730"/>
                <a:gd name="T21" fmla="*/ 596 h 2729"/>
                <a:gd name="T22" fmla="*/ 1859 w 2730"/>
                <a:gd name="T23" fmla="*/ 617 h 2729"/>
                <a:gd name="T24" fmla="*/ 1942 w 2730"/>
                <a:gd name="T25" fmla="*/ 657 h 2729"/>
                <a:gd name="T26" fmla="*/ 2015 w 2730"/>
                <a:gd name="T27" fmla="*/ 715 h 2729"/>
                <a:gd name="T28" fmla="*/ 2074 w 2730"/>
                <a:gd name="T29" fmla="*/ 789 h 2729"/>
                <a:gd name="T30" fmla="*/ 2113 w 2730"/>
                <a:gd name="T31" fmla="*/ 872 h 2729"/>
                <a:gd name="T32" fmla="*/ 2134 w 2730"/>
                <a:gd name="T33" fmla="*/ 962 h 2729"/>
                <a:gd name="T34" fmla="*/ 2134 w 2730"/>
                <a:gd name="T35" fmla="*/ 1056 h 2729"/>
                <a:gd name="T36" fmla="*/ 2113 w 2730"/>
                <a:gd name="T37" fmla="*/ 1146 h 2729"/>
                <a:gd name="T38" fmla="*/ 2074 w 2730"/>
                <a:gd name="T39" fmla="*/ 1229 h 2729"/>
                <a:gd name="T40" fmla="*/ 2015 w 2730"/>
                <a:gd name="T41" fmla="*/ 1303 h 2729"/>
                <a:gd name="T42" fmla="*/ 1780 w 2730"/>
                <a:gd name="T43" fmla="*/ 1696 h 2729"/>
                <a:gd name="T44" fmla="*/ 2048 w 2730"/>
                <a:gd name="T45" fmla="*/ 1431 h 2729"/>
                <a:gd name="T46" fmla="*/ 2077 w 2730"/>
                <a:gd name="T47" fmla="*/ 1424 h 2729"/>
                <a:gd name="T48" fmla="*/ 2107 w 2730"/>
                <a:gd name="T49" fmla="*/ 1431 h 2729"/>
                <a:gd name="T50" fmla="*/ 2712 w 2730"/>
                <a:gd name="T51" fmla="*/ 2035 h 2729"/>
                <a:gd name="T52" fmla="*/ 2728 w 2730"/>
                <a:gd name="T53" fmla="*/ 2062 h 2729"/>
                <a:gd name="T54" fmla="*/ 2728 w 2730"/>
                <a:gd name="T55" fmla="*/ 2092 h 2729"/>
                <a:gd name="T56" fmla="*/ 2712 w 2730"/>
                <a:gd name="T57" fmla="*/ 2119 h 2729"/>
                <a:gd name="T58" fmla="*/ 2107 w 2730"/>
                <a:gd name="T59" fmla="*/ 2722 h 2729"/>
                <a:gd name="T60" fmla="*/ 2077 w 2730"/>
                <a:gd name="T61" fmla="*/ 2729 h 2729"/>
                <a:gd name="T62" fmla="*/ 2048 w 2730"/>
                <a:gd name="T63" fmla="*/ 2722 h 2729"/>
                <a:gd name="T64" fmla="*/ 1442 w 2730"/>
                <a:gd name="T65" fmla="*/ 2119 h 2729"/>
                <a:gd name="T66" fmla="*/ 1427 w 2730"/>
                <a:gd name="T67" fmla="*/ 2092 h 2729"/>
                <a:gd name="T68" fmla="*/ 1427 w 2730"/>
                <a:gd name="T69" fmla="*/ 2062 h 2729"/>
                <a:gd name="T70" fmla="*/ 1442 w 2730"/>
                <a:gd name="T71" fmla="*/ 2035 h 2729"/>
                <a:gd name="T72" fmla="*/ 1617 w 2730"/>
                <a:gd name="T73" fmla="*/ 1700 h 2729"/>
                <a:gd name="T74" fmla="*/ 1387 w 2730"/>
                <a:gd name="T75" fmla="*/ 1927 h 2729"/>
                <a:gd name="T76" fmla="*/ 1308 w 2730"/>
                <a:gd name="T77" fmla="*/ 1977 h 2729"/>
                <a:gd name="T78" fmla="*/ 1221 w 2730"/>
                <a:gd name="T79" fmla="*/ 2007 h 2729"/>
                <a:gd name="T80" fmla="*/ 1128 w 2730"/>
                <a:gd name="T81" fmla="*/ 2017 h 2729"/>
                <a:gd name="T82" fmla="*/ 1035 w 2730"/>
                <a:gd name="T83" fmla="*/ 2007 h 2729"/>
                <a:gd name="T84" fmla="*/ 948 w 2730"/>
                <a:gd name="T85" fmla="*/ 1977 h 2729"/>
                <a:gd name="T86" fmla="*/ 869 w 2730"/>
                <a:gd name="T87" fmla="*/ 1927 h 2729"/>
                <a:gd name="T88" fmla="*/ 803 w 2730"/>
                <a:gd name="T89" fmla="*/ 1861 h 2729"/>
                <a:gd name="T90" fmla="*/ 754 w 2730"/>
                <a:gd name="T91" fmla="*/ 1782 h 2729"/>
                <a:gd name="T92" fmla="*/ 723 w 2730"/>
                <a:gd name="T93" fmla="*/ 1695 h 2729"/>
                <a:gd name="T94" fmla="*/ 713 w 2730"/>
                <a:gd name="T95" fmla="*/ 1602 h 2729"/>
                <a:gd name="T96" fmla="*/ 723 w 2730"/>
                <a:gd name="T97" fmla="*/ 1509 h 2729"/>
                <a:gd name="T98" fmla="*/ 754 w 2730"/>
                <a:gd name="T99" fmla="*/ 1422 h 2729"/>
                <a:gd name="T100" fmla="*/ 803 w 2730"/>
                <a:gd name="T101" fmla="*/ 1343 h 2729"/>
                <a:gd name="T102" fmla="*/ 1032 w 2730"/>
                <a:gd name="T103" fmla="*/ 1111 h 2729"/>
                <a:gd name="T104" fmla="*/ 695 w 2730"/>
                <a:gd name="T105" fmla="*/ 1288 h 2729"/>
                <a:gd name="T106" fmla="*/ 668 w 2730"/>
                <a:gd name="T107" fmla="*/ 1304 h 2729"/>
                <a:gd name="T108" fmla="*/ 638 w 2730"/>
                <a:gd name="T109" fmla="*/ 1304 h 2729"/>
                <a:gd name="T110" fmla="*/ 611 w 2730"/>
                <a:gd name="T111" fmla="*/ 1288 h 2729"/>
                <a:gd name="T112" fmla="*/ 9 w 2730"/>
                <a:gd name="T113" fmla="*/ 682 h 2729"/>
                <a:gd name="T114" fmla="*/ 0 w 2730"/>
                <a:gd name="T115" fmla="*/ 653 h 2729"/>
                <a:gd name="T116" fmla="*/ 9 w 2730"/>
                <a:gd name="T117" fmla="*/ 624 h 2729"/>
                <a:gd name="T118" fmla="*/ 611 w 2730"/>
                <a:gd name="T119" fmla="*/ 17 h 2729"/>
                <a:gd name="T120" fmla="*/ 638 w 2730"/>
                <a:gd name="T121" fmla="*/ 2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30" h="2729">
                  <a:moveTo>
                    <a:pt x="654" y="0"/>
                  </a:moveTo>
                  <a:lnTo>
                    <a:pt x="668" y="2"/>
                  </a:lnTo>
                  <a:lnTo>
                    <a:pt x="683" y="8"/>
                  </a:lnTo>
                  <a:lnTo>
                    <a:pt x="695" y="17"/>
                  </a:lnTo>
                  <a:lnTo>
                    <a:pt x="1289" y="610"/>
                  </a:lnTo>
                  <a:lnTo>
                    <a:pt x="1298" y="624"/>
                  </a:lnTo>
                  <a:lnTo>
                    <a:pt x="1305" y="637"/>
                  </a:lnTo>
                  <a:lnTo>
                    <a:pt x="1306" y="653"/>
                  </a:lnTo>
                  <a:lnTo>
                    <a:pt x="1305" y="667"/>
                  </a:lnTo>
                  <a:lnTo>
                    <a:pt x="1298" y="682"/>
                  </a:lnTo>
                  <a:lnTo>
                    <a:pt x="1289" y="694"/>
                  </a:lnTo>
                  <a:lnTo>
                    <a:pt x="1036" y="947"/>
                  </a:lnTo>
                  <a:lnTo>
                    <a:pt x="1116" y="1027"/>
                  </a:lnTo>
                  <a:lnTo>
                    <a:pt x="1428" y="715"/>
                  </a:lnTo>
                  <a:lnTo>
                    <a:pt x="1463" y="684"/>
                  </a:lnTo>
                  <a:lnTo>
                    <a:pt x="1501" y="657"/>
                  </a:lnTo>
                  <a:lnTo>
                    <a:pt x="1541" y="634"/>
                  </a:lnTo>
                  <a:lnTo>
                    <a:pt x="1583" y="617"/>
                  </a:lnTo>
                  <a:lnTo>
                    <a:pt x="1628" y="604"/>
                  </a:lnTo>
                  <a:lnTo>
                    <a:pt x="1675" y="596"/>
                  </a:lnTo>
                  <a:lnTo>
                    <a:pt x="1721" y="594"/>
                  </a:lnTo>
                  <a:lnTo>
                    <a:pt x="1768" y="596"/>
                  </a:lnTo>
                  <a:lnTo>
                    <a:pt x="1815" y="604"/>
                  </a:lnTo>
                  <a:lnTo>
                    <a:pt x="1859" y="617"/>
                  </a:lnTo>
                  <a:lnTo>
                    <a:pt x="1902" y="634"/>
                  </a:lnTo>
                  <a:lnTo>
                    <a:pt x="1942" y="657"/>
                  </a:lnTo>
                  <a:lnTo>
                    <a:pt x="1979" y="684"/>
                  </a:lnTo>
                  <a:lnTo>
                    <a:pt x="2015" y="715"/>
                  </a:lnTo>
                  <a:lnTo>
                    <a:pt x="2047" y="750"/>
                  </a:lnTo>
                  <a:lnTo>
                    <a:pt x="2074" y="789"/>
                  </a:lnTo>
                  <a:lnTo>
                    <a:pt x="2096" y="829"/>
                  </a:lnTo>
                  <a:lnTo>
                    <a:pt x="2113" y="872"/>
                  </a:lnTo>
                  <a:lnTo>
                    <a:pt x="2127" y="916"/>
                  </a:lnTo>
                  <a:lnTo>
                    <a:pt x="2134" y="962"/>
                  </a:lnTo>
                  <a:lnTo>
                    <a:pt x="2137" y="1008"/>
                  </a:lnTo>
                  <a:lnTo>
                    <a:pt x="2134" y="1056"/>
                  </a:lnTo>
                  <a:lnTo>
                    <a:pt x="2127" y="1102"/>
                  </a:lnTo>
                  <a:lnTo>
                    <a:pt x="2113" y="1146"/>
                  </a:lnTo>
                  <a:lnTo>
                    <a:pt x="2096" y="1189"/>
                  </a:lnTo>
                  <a:lnTo>
                    <a:pt x="2074" y="1229"/>
                  </a:lnTo>
                  <a:lnTo>
                    <a:pt x="2047" y="1268"/>
                  </a:lnTo>
                  <a:lnTo>
                    <a:pt x="2015" y="1303"/>
                  </a:lnTo>
                  <a:lnTo>
                    <a:pt x="1701" y="1616"/>
                  </a:lnTo>
                  <a:lnTo>
                    <a:pt x="1780" y="1696"/>
                  </a:lnTo>
                  <a:lnTo>
                    <a:pt x="2035" y="1442"/>
                  </a:lnTo>
                  <a:lnTo>
                    <a:pt x="2048" y="1431"/>
                  </a:lnTo>
                  <a:lnTo>
                    <a:pt x="2062" y="1426"/>
                  </a:lnTo>
                  <a:lnTo>
                    <a:pt x="2077" y="1424"/>
                  </a:lnTo>
                  <a:lnTo>
                    <a:pt x="2092" y="1426"/>
                  </a:lnTo>
                  <a:lnTo>
                    <a:pt x="2107" y="1431"/>
                  </a:lnTo>
                  <a:lnTo>
                    <a:pt x="2119" y="1442"/>
                  </a:lnTo>
                  <a:lnTo>
                    <a:pt x="2712" y="2035"/>
                  </a:lnTo>
                  <a:lnTo>
                    <a:pt x="2723" y="2047"/>
                  </a:lnTo>
                  <a:lnTo>
                    <a:pt x="2728" y="2062"/>
                  </a:lnTo>
                  <a:lnTo>
                    <a:pt x="2730" y="2076"/>
                  </a:lnTo>
                  <a:lnTo>
                    <a:pt x="2728" y="2092"/>
                  </a:lnTo>
                  <a:lnTo>
                    <a:pt x="2723" y="2106"/>
                  </a:lnTo>
                  <a:lnTo>
                    <a:pt x="2712" y="2119"/>
                  </a:lnTo>
                  <a:lnTo>
                    <a:pt x="2119" y="2712"/>
                  </a:lnTo>
                  <a:lnTo>
                    <a:pt x="2107" y="2722"/>
                  </a:lnTo>
                  <a:lnTo>
                    <a:pt x="2092" y="2727"/>
                  </a:lnTo>
                  <a:lnTo>
                    <a:pt x="2077" y="2729"/>
                  </a:lnTo>
                  <a:lnTo>
                    <a:pt x="2062" y="2727"/>
                  </a:lnTo>
                  <a:lnTo>
                    <a:pt x="2048" y="2722"/>
                  </a:lnTo>
                  <a:lnTo>
                    <a:pt x="2035" y="2712"/>
                  </a:lnTo>
                  <a:lnTo>
                    <a:pt x="1442" y="2119"/>
                  </a:lnTo>
                  <a:lnTo>
                    <a:pt x="1432" y="2106"/>
                  </a:lnTo>
                  <a:lnTo>
                    <a:pt x="1427" y="2092"/>
                  </a:lnTo>
                  <a:lnTo>
                    <a:pt x="1425" y="2076"/>
                  </a:lnTo>
                  <a:lnTo>
                    <a:pt x="1427" y="2062"/>
                  </a:lnTo>
                  <a:lnTo>
                    <a:pt x="1432" y="2047"/>
                  </a:lnTo>
                  <a:lnTo>
                    <a:pt x="1442" y="2035"/>
                  </a:lnTo>
                  <a:lnTo>
                    <a:pt x="1696" y="1780"/>
                  </a:lnTo>
                  <a:lnTo>
                    <a:pt x="1617" y="1700"/>
                  </a:lnTo>
                  <a:lnTo>
                    <a:pt x="1422" y="1896"/>
                  </a:lnTo>
                  <a:lnTo>
                    <a:pt x="1387" y="1927"/>
                  </a:lnTo>
                  <a:lnTo>
                    <a:pt x="1348" y="1954"/>
                  </a:lnTo>
                  <a:lnTo>
                    <a:pt x="1308" y="1977"/>
                  </a:lnTo>
                  <a:lnTo>
                    <a:pt x="1265" y="1994"/>
                  </a:lnTo>
                  <a:lnTo>
                    <a:pt x="1221" y="2007"/>
                  </a:lnTo>
                  <a:lnTo>
                    <a:pt x="1175" y="2015"/>
                  </a:lnTo>
                  <a:lnTo>
                    <a:pt x="1128" y="2017"/>
                  </a:lnTo>
                  <a:lnTo>
                    <a:pt x="1081" y="2015"/>
                  </a:lnTo>
                  <a:lnTo>
                    <a:pt x="1035" y="2007"/>
                  </a:lnTo>
                  <a:lnTo>
                    <a:pt x="990" y="1994"/>
                  </a:lnTo>
                  <a:lnTo>
                    <a:pt x="948" y="1977"/>
                  </a:lnTo>
                  <a:lnTo>
                    <a:pt x="908" y="1954"/>
                  </a:lnTo>
                  <a:lnTo>
                    <a:pt x="869" y="1927"/>
                  </a:lnTo>
                  <a:lnTo>
                    <a:pt x="834" y="1896"/>
                  </a:lnTo>
                  <a:lnTo>
                    <a:pt x="803" y="1861"/>
                  </a:lnTo>
                  <a:lnTo>
                    <a:pt x="776" y="1822"/>
                  </a:lnTo>
                  <a:lnTo>
                    <a:pt x="754" y="1782"/>
                  </a:lnTo>
                  <a:lnTo>
                    <a:pt x="735" y="1739"/>
                  </a:lnTo>
                  <a:lnTo>
                    <a:pt x="723" y="1695"/>
                  </a:lnTo>
                  <a:lnTo>
                    <a:pt x="716" y="1649"/>
                  </a:lnTo>
                  <a:lnTo>
                    <a:pt x="713" y="1602"/>
                  </a:lnTo>
                  <a:lnTo>
                    <a:pt x="716" y="1555"/>
                  </a:lnTo>
                  <a:lnTo>
                    <a:pt x="723" y="1509"/>
                  </a:lnTo>
                  <a:lnTo>
                    <a:pt x="735" y="1464"/>
                  </a:lnTo>
                  <a:lnTo>
                    <a:pt x="754" y="1422"/>
                  </a:lnTo>
                  <a:lnTo>
                    <a:pt x="776" y="1382"/>
                  </a:lnTo>
                  <a:lnTo>
                    <a:pt x="803" y="1343"/>
                  </a:lnTo>
                  <a:lnTo>
                    <a:pt x="834" y="1308"/>
                  </a:lnTo>
                  <a:lnTo>
                    <a:pt x="1032" y="1111"/>
                  </a:lnTo>
                  <a:lnTo>
                    <a:pt x="952" y="1031"/>
                  </a:lnTo>
                  <a:lnTo>
                    <a:pt x="695" y="1288"/>
                  </a:lnTo>
                  <a:lnTo>
                    <a:pt x="683" y="1298"/>
                  </a:lnTo>
                  <a:lnTo>
                    <a:pt x="668" y="1304"/>
                  </a:lnTo>
                  <a:lnTo>
                    <a:pt x="654" y="1305"/>
                  </a:lnTo>
                  <a:lnTo>
                    <a:pt x="638" y="1304"/>
                  </a:lnTo>
                  <a:lnTo>
                    <a:pt x="625" y="1298"/>
                  </a:lnTo>
                  <a:lnTo>
                    <a:pt x="611" y="1288"/>
                  </a:lnTo>
                  <a:lnTo>
                    <a:pt x="18" y="694"/>
                  </a:lnTo>
                  <a:lnTo>
                    <a:pt x="9" y="682"/>
                  </a:lnTo>
                  <a:lnTo>
                    <a:pt x="3" y="667"/>
                  </a:lnTo>
                  <a:lnTo>
                    <a:pt x="0" y="653"/>
                  </a:lnTo>
                  <a:lnTo>
                    <a:pt x="3" y="637"/>
                  </a:lnTo>
                  <a:lnTo>
                    <a:pt x="9" y="624"/>
                  </a:lnTo>
                  <a:lnTo>
                    <a:pt x="18" y="610"/>
                  </a:lnTo>
                  <a:lnTo>
                    <a:pt x="611" y="17"/>
                  </a:lnTo>
                  <a:lnTo>
                    <a:pt x="625" y="8"/>
                  </a:lnTo>
                  <a:lnTo>
                    <a:pt x="638" y="2"/>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0" name="Group 94">
            <a:extLst>
              <a:ext uri="{FF2B5EF4-FFF2-40B4-BE49-F238E27FC236}">
                <a16:creationId xmlns:a16="http://schemas.microsoft.com/office/drawing/2014/main" id="{0953EE9E-ECAC-FB1E-1954-E3E1424A7395}"/>
              </a:ext>
            </a:extLst>
          </p:cNvPr>
          <p:cNvGrpSpPr>
            <a:grpSpLocks noChangeAspect="1"/>
          </p:cNvGrpSpPr>
          <p:nvPr/>
        </p:nvGrpSpPr>
        <p:grpSpPr bwMode="auto">
          <a:xfrm>
            <a:off x="1326479" y="3675918"/>
            <a:ext cx="729395" cy="676436"/>
            <a:chOff x="5309" y="771"/>
            <a:chExt cx="303" cy="281"/>
          </a:xfrm>
          <a:solidFill>
            <a:srgbClr val="FFC000"/>
          </a:solidFill>
        </p:grpSpPr>
        <p:sp>
          <p:nvSpPr>
            <p:cNvPr id="61" name="Freeform 97">
              <a:extLst>
                <a:ext uri="{FF2B5EF4-FFF2-40B4-BE49-F238E27FC236}">
                  <a16:creationId xmlns:a16="http://schemas.microsoft.com/office/drawing/2014/main" id="{53D8EFBA-D89D-CB6A-5D0E-9B499AEF7F13}"/>
                </a:ext>
              </a:extLst>
            </p:cNvPr>
            <p:cNvSpPr>
              <a:spLocks noEditPoints="1"/>
            </p:cNvSpPr>
            <p:nvPr/>
          </p:nvSpPr>
          <p:spPr bwMode="auto">
            <a:xfrm>
              <a:off x="5309" y="940"/>
              <a:ext cx="303" cy="56"/>
            </a:xfrm>
            <a:custGeom>
              <a:avLst/>
              <a:gdLst>
                <a:gd name="T0" fmla="*/ 1666 w 3332"/>
                <a:gd name="T1" fmla="*/ 124 h 617"/>
                <a:gd name="T2" fmla="*/ 1641 w 3332"/>
                <a:gd name="T3" fmla="*/ 126 h 617"/>
                <a:gd name="T4" fmla="*/ 1618 w 3332"/>
                <a:gd name="T5" fmla="*/ 133 h 617"/>
                <a:gd name="T6" fmla="*/ 1597 w 3332"/>
                <a:gd name="T7" fmla="*/ 145 h 617"/>
                <a:gd name="T8" fmla="*/ 1579 w 3332"/>
                <a:gd name="T9" fmla="*/ 159 h 617"/>
                <a:gd name="T10" fmla="*/ 1564 w 3332"/>
                <a:gd name="T11" fmla="*/ 178 h 617"/>
                <a:gd name="T12" fmla="*/ 1552 w 3332"/>
                <a:gd name="T13" fmla="*/ 198 h 617"/>
                <a:gd name="T14" fmla="*/ 1545 w 3332"/>
                <a:gd name="T15" fmla="*/ 222 h 617"/>
                <a:gd name="T16" fmla="*/ 1543 w 3332"/>
                <a:gd name="T17" fmla="*/ 247 h 617"/>
                <a:gd name="T18" fmla="*/ 1545 w 3332"/>
                <a:gd name="T19" fmla="*/ 272 h 617"/>
                <a:gd name="T20" fmla="*/ 1552 w 3332"/>
                <a:gd name="T21" fmla="*/ 295 h 617"/>
                <a:gd name="T22" fmla="*/ 1564 w 3332"/>
                <a:gd name="T23" fmla="*/ 316 h 617"/>
                <a:gd name="T24" fmla="*/ 1579 w 3332"/>
                <a:gd name="T25" fmla="*/ 334 h 617"/>
                <a:gd name="T26" fmla="*/ 1597 w 3332"/>
                <a:gd name="T27" fmla="*/ 349 h 617"/>
                <a:gd name="T28" fmla="*/ 1618 w 3332"/>
                <a:gd name="T29" fmla="*/ 360 h 617"/>
                <a:gd name="T30" fmla="*/ 1641 w 3332"/>
                <a:gd name="T31" fmla="*/ 367 h 617"/>
                <a:gd name="T32" fmla="*/ 1666 w 3332"/>
                <a:gd name="T33" fmla="*/ 371 h 617"/>
                <a:gd name="T34" fmla="*/ 1691 w 3332"/>
                <a:gd name="T35" fmla="*/ 367 h 617"/>
                <a:gd name="T36" fmla="*/ 1714 w 3332"/>
                <a:gd name="T37" fmla="*/ 360 h 617"/>
                <a:gd name="T38" fmla="*/ 1735 w 3332"/>
                <a:gd name="T39" fmla="*/ 349 h 617"/>
                <a:gd name="T40" fmla="*/ 1753 w 3332"/>
                <a:gd name="T41" fmla="*/ 334 h 617"/>
                <a:gd name="T42" fmla="*/ 1768 w 3332"/>
                <a:gd name="T43" fmla="*/ 316 h 617"/>
                <a:gd name="T44" fmla="*/ 1779 w 3332"/>
                <a:gd name="T45" fmla="*/ 295 h 617"/>
                <a:gd name="T46" fmla="*/ 1787 w 3332"/>
                <a:gd name="T47" fmla="*/ 272 h 617"/>
                <a:gd name="T48" fmla="*/ 1790 w 3332"/>
                <a:gd name="T49" fmla="*/ 247 h 617"/>
                <a:gd name="T50" fmla="*/ 1787 w 3332"/>
                <a:gd name="T51" fmla="*/ 222 h 617"/>
                <a:gd name="T52" fmla="*/ 1779 w 3332"/>
                <a:gd name="T53" fmla="*/ 198 h 617"/>
                <a:gd name="T54" fmla="*/ 1768 w 3332"/>
                <a:gd name="T55" fmla="*/ 178 h 617"/>
                <a:gd name="T56" fmla="*/ 1753 w 3332"/>
                <a:gd name="T57" fmla="*/ 159 h 617"/>
                <a:gd name="T58" fmla="*/ 1735 w 3332"/>
                <a:gd name="T59" fmla="*/ 145 h 617"/>
                <a:gd name="T60" fmla="*/ 1714 w 3332"/>
                <a:gd name="T61" fmla="*/ 133 h 617"/>
                <a:gd name="T62" fmla="*/ 1691 w 3332"/>
                <a:gd name="T63" fmla="*/ 126 h 617"/>
                <a:gd name="T64" fmla="*/ 1666 w 3332"/>
                <a:gd name="T65" fmla="*/ 124 h 617"/>
                <a:gd name="T66" fmla="*/ 0 w 3332"/>
                <a:gd name="T67" fmla="*/ 0 h 617"/>
                <a:gd name="T68" fmla="*/ 3332 w 3332"/>
                <a:gd name="T69" fmla="*/ 0 h 617"/>
                <a:gd name="T70" fmla="*/ 3332 w 3332"/>
                <a:gd name="T71" fmla="*/ 371 h 617"/>
                <a:gd name="T72" fmla="*/ 3328 w 3332"/>
                <a:gd name="T73" fmla="*/ 410 h 617"/>
                <a:gd name="T74" fmla="*/ 3319 w 3332"/>
                <a:gd name="T75" fmla="*/ 448 h 617"/>
                <a:gd name="T76" fmla="*/ 3304 w 3332"/>
                <a:gd name="T77" fmla="*/ 484 h 617"/>
                <a:gd name="T78" fmla="*/ 3285 w 3332"/>
                <a:gd name="T79" fmla="*/ 516 h 617"/>
                <a:gd name="T80" fmla="*/ 3260 w 3332"/>
                <a:gd name="T81" fmla="*/ 545 h 617"/>
                <a:gd name="T82" fmla="*/ 3231 w 3332"/>
                <a:gd name="T83" fmla="*/ 570 h 617"/>
                <a:gd name="T84" fmla="*/ 3199 w 3332"/>
                <a:gd name="T85" fmla="*/ 589 h 617"/>
                <a:gd name="T86" fmla="*/ 3163 w 3332"/>
                <a:gd name="T87" fmla="*/ 605 h 617"/>
                <a:gd name="T88" fmla="*/ 3125 w 3332"/>
                <a:gd name="T89" fmla="*/ 614 h 617"/>
                <a:gd name="T90" fmla="*/ 3085 w 3332"/>
                <a:gd name="T91" fmla="*/ 617 h 617"/>
                <a:gd name="T92" fmla="*/ 247 w 3332"/>
                <a:gd name="T93" fmla="*/ 617 h 617"/>
                <a:gd name="T94" fmla="*/ 207 w 3332"/>
                <a:gd name="T95" fmla="*/ 614 h 617"/>
                <a:gd name="T96" fmla="*/ 169 w 3332"/>
                <a:gd name="T97" fmla="*/ 605 h 617"/>
                <a:gd name="T98" fmla="*/ 134 w 3332"/>
                <a:gd name="T99" fmla="*/ 589 h 617"/>
                <a:gd name="T100" fmla="*/ 102 w 3332"/>
                <a:gd name="T101" fmla="*/ 570 h 617"/>
                <a:gd name="T102" fmla="*/ 73 w 3332"/>
                <a:gd name="T103" fmla="*/ 545 h 617"/>
                <a:gd name="T104" fmla="*/ 48 w 3332"/>
                <a:gd name="T105" fmla="*/ 516 h 617"/>
                <a:gd name="T106" fmla="*/ 28 w 3332"/>
                <a:gd name="T107" fmla="*/ 484 h 617"/>
                <a:gd name="T108" fmla="*/ 13 w 3332"/>
                <a:gd name="T109" fmla="*/ 448 h 617"/>
                <a:gd name="T110" fmla="*/ 4 w 3332"/>
                <a:gd name="T111" fmla="*/ 410 h 617"/>
                <a:gd name="T112" fmla="*/ 0 w 3332"/>
                <a:gd name="T113" fmla="*/ 371 h 617"/>
                <a:gd name="T114" fmla="*/ 0 w 3332"/>
                <a:gd name="T115"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32" h="617">
                  <a:moveTo>
                    <a:pt x="1666" y="124"/>
                  </a:moveTo>
                  <a:lnTo>
                    <a:pt x="1641" y="126"/>
                  </a:lnTo>
                  <a:lnTo>
                    <a:pt x="1618" y="133"/>
                  </a:lnTo>
                  <a:lnTo>
                    <a:pt x="1597" y="145"/>
                  </a:lnTo>
                  <a:lnTo>
                    <a:pt x="1579" y="159"/>
                  </a:lnTo>
                  <a:lnTo>
                    <a:pt x="1564" y="178"/>
                  </a:lnTo>
                  <a:lnTo>
                    <a:pt x="1552" y="198"/>
                  </a:lnTo>
                  <a:lnTo>
                    <a:pt x="1545" y="222"/>
                  </a:lnTo>
                  <a:lnTo>
                    <a:pt x="1543" y="247"/>
                  </a:lnTo>
                  <a:lnTo>
                    <a:pt x="1545" y="272"/>
                  </a:lnTo>
                  <a:lnTo>
                    <a:pt x="1552" y="295"/>
                  </a:lnTo>
                  <a:lnTo>
                    <a:pt x="1564" y="316"/>
                  </a:lnTo>
                  <a:lnTo>
                    <a:pt x="1579" y="334"/>
                  </a:lnTo>
                  <a:lnTo>
                    <a:pt x="1597" y="349"/>
                  </a:lnTo>
                  <a:lnTo>
                    <a:pt x="1618" y="360"/>
                  </a:lnTo>
                  <a:lnTo>
                    <a:pt x="1641" y="367"/>
                  </a:lnTo>
                  <a:lnTo>
                    <a:pt x="1666" y="371"/>
                  </a:lnTo>
                  <a:lnTo>
                    <a:pt x="1691" y="367"/>
                  </a:lnTo>
                  <a:lnTo>
                    <a:pt x="1714" y="360"/>
                  </a:lnTo>
                  <a:lnTo>
                    <a:pt x="1735" y="349"/>
                  </a:lnTo>
                  <a:lnTo>
                    <a:pt x="1753" y="334"/>
                  </a:lnTo>
                  <a:lnTo>
                    <a:pt x="1768" y="316"/>
                  </a:lnTo>
                  <a:lnTo>
                    <a:pt x="1779" y="295"/>
                  </a:lnTo>
                  <a:lnTo>
                    <a:pt x="1787" y="272"/>
                  </a:lnTo>
                  <a:lnTo>
                    <a:pt x="1790" y="247"/>
                  </a:lnTo>
                  <a:lnTo>
                    <a:pt x="1787" y="222"/>
                  </a:lnTo>
                  <a:lnTo>
                    <a:pt x="1779" y="198"/>
                  </a:lnTo>
                  <a:lnTo>
                    <a:pt x="1768" y="178"/>
                  </a:lnTo>
                  <a:lnTo>
                    <a:pt x="1753" y="159"/>
                  </a:lnTo>
                  <a:lnTo>
                    <a:pt x="1735" y="145"/>
                  </a:lnTo>
                  <a:lnTo>
                    <a:pt x="1714" y="133"/>
                  </a:lnTo>
                  <a:lnTo>
                    <a:pt x="1691" y="126"/>
                  </a:lnTo>
                  <a:lnTo>
                    <a:pt x="1666" y="124"/>
                  </a:lnTo>
                  <a:close/>
                  <a:moveTo>
                    <a:pt x="0" y="0"/>
                  </a:moveTo>
                  <a:lnTo>
                    <a:pt x="3332" y="0"/>
                  </a:lnTo>
                  <a:lnTo>
                    <a:pt x="3332" y="371"/>
                  </a:lnTo>
                  <a:lnTo>
                    <a:pt x="3328" y="410"/>
                  </a:lnTo>
                  <a:lnTo>
                    <a:pt x="3319" y="448"/>
                  </a:lnTo>
                  <a:lnTo>
                    <a:pt x="3304" y="484"/>
                  </a:lnTo>
                  <a:lnTo>
                    <a:pt x="3285" y="516"/>
                  </a:lnTo>
                  <a:lnTo>
                    <a:pt x="3260" y="545"/>
                  </a:lnTo>
                  <a:lnTo>
                    <a:pt x="3231" y="570"/>
                  </a:lnTo>
                  <a:lnTo>
                    <a:pt x="3199" y="589"/>
                  </a:lnTo>
                  <a:lnTo>
                    <a:pt x="3163" y="605"/>
                  </a:lnTo>
                  <a:lnTo>
                    <a:pt x="3125" y="614"/>
                  </a:lnTo>
                  <a:lnTo>
                    <a:pt x="3085" y="617"/>
                  </a:lnTo>
                  <a:lnTo>
                    <a:pt x="247" y="617"/>
                  </a:lnTo>
                  <a:lnTo>
                    <a:pt x="207" y="614"/>
                  </a:lnTo>
                  <a:lnTo>
                    <a:pt x="169" y="605"/>
                  </a:lnTo>
                  <a:lnTo>
                    <a:pt x="134" y="589"/>
                  </a:lnTo>
                  <a:lnTo>
                    <a:pt x="102" y="570"/>
                  </a:lnTo>
                  <a:lnTo>
                    <a:pt x="73" y="545"/>
                  </a:lnTo>
                  <a:lnTo>
                    <a:pt x="48" y="516"/>
                  </a:lnTo>
                  <a:lnTo>
                    <a:pt x="28" y="484"/>
                  </a:lnTo>
                  <a:lnTo>
                    <a:pt x="13" y="448"/>
                  </a:lnTo>
                  <a:lnTo>
                    <a:pt x="4" y="410"/>
                  </a:lnTo>
                  <a:lnTo>
                    <a:pt x="0" y="37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98">
              <a:extLst>
                <a:ext uri="{FF2B5EF4-FFF2-40B4-BE49-F238E27FC236}">
                  <a16:creationId xmlns:a16="http://schemas.microsoft.com/office/drawing/2014/main" id="{3FD4BAE8-A823-BDB3-8163-2EF5E6F4D53F}"/>
                </a:ext>
              </a:extLst>
            </p:cNvPr>
            <p:cNvSpPr>
              <a:spLocks/>
            </p:cNvSpPr>
            <p:nvPr/>
          </p:nvSpPr>
          <p:spPr bwMode="auto">
            <a:xfrm>
              <a:off x="5421" y="1007"/>
              <a:ext cx="78" cy="45"/>
            </a:xfrm>
            <a:custGeom>
              <a:avLst/>
              <a:gdLst>
                <a:gd name="T0" fmla="*/ 76 w 864"/>
                <a:gd name="T1" fmla="*/ 0 h 493"/>
                <a:gd name="T2" fmla="*/ 789 w 864"/>
                <a:gd name="T3" fmla="*/ 0 h 493"/>
                <a:gd name="T4" fmla="*/ 863 w 864"/>
                <a:gd name="T5" fmla="*/ 293 h 493"/>
                <a:gd name="T6" fmla="*/ 863 w 864"/>
                <a:gd name="T7" fmla="*/ 296 h 493"/>
                <a:gd name="T8" fmla="*/ 863 w 864"/>
                <a:gd name="T9" fmla="*/ 300 h 493"/>
                <a:gd name="T10" fmla="*/ 863 w 864"/>
                <a:gd name="T11" fmla="*/ 302 h 493"/>
                <a:gd name="T12" fmla="*/ 864 w 864"/>
                <a:gd name="T13" fmla="*/ 305 h 493"/>
                <a:gd name="T14" fmla="*/ 864 w 864"/>
                <a:gd name="T15" fmla="*/ 307 h 493"/>
                <a:gd name="T16" fmla="*/ 864 w 864"/>
                <a:gd name="T17" fmla="*/ 312 h 493"/>
                <a:gd name="T18" fmla="*/ 864 w 864"/>
                <a:gd name="T19" fmla="*/ 316 h 493"/>
                <a:gd name="T20" fmla="*/ 863 w 864"/>
                <a:gd name="T21" fmla="*/ 318 h 493"/>
                <a:gd name="T22" fmla="*/ 858 w 864"/>
                <a:gd name="T23" fmla="*/ 350 h 493"/>
                <a:gd name="T24" fmla="*/ 849 w 864"/>
                <a:gd name="T25" fmla="*/ 379 h 493"/>
                <a:gd name="T26" fmla="*/ 835 w 864"/>
                <a:gd name="T27" fmla="*/ 407 h 493"/>
                <a:gd name="T28" fmla="*/ 816 w 864"/>
                <a:gd name="T29" fmla="*/ 431 h 493"/>
                <a:gd name="T30" fmla="*/ 794 w 864"/>
                <a:gd name="T31" fmla="*/ 452 h 493"/>
                <a:gd name="T32" fmla="*/ 769 w 864"/>
                <a:gd name="T33" fmla="*/ 469 h 493"/>
                <a:gd name="T34" fmla="*/ 741 w 864"/>
                <a:gd name="T35" fmla="*/ 482 h 493"/>
                <a:gd name="T36" fmla="*/ 711 w 864"/>
                <a:gd name="T37" fmla="*/ 490 h 493"/>
                <a:gd name="T38" fmla="*/ 679 w 864"/>
                <a:gd name="T39" fmla="*/ 493 h 493"/>
                <a:gd name="T40" fmla="*/ 186 w 864"/>
                <a:gd name="T41" fmla="*/ 493 h 493"/>
                <a:gd name="T42" fmla="*/ 153 w 864"/>
                <a:gd name="T43" fmla="*/ 490 h 493"/>
                <a:gd name="T44" fmla="*/ 123 w 864"/>
                <a:gd name="T45" fmla="*/ 482 h 493"/>
                <a:gd name="T46" fmla="*/ 95 w 864"/>
                <a:gd name="T47" fmla="*/ 469 h 493"/>
                <a:gd name="T48" fmla="*/ 70 w 864"/>
                <a:gd name="T49" fmla="*/ 452 h 493"/>
                <a:gd name="T50" fmla="*/ 48 w 864"/>
                <a:gd name="T51" fmla="*/ 431 h 493"/>
                <a:gd name="T52" fmla="*/ 30 w 864"/>
                <a:gd name="T53" fmla="*/ 407 h 493"/>
                <a:gd name="T54" fmla="*/ 16 w 864"/>
                <a:gd name="T55" fmla="*/ 379 h 493"/>
                <a:gd name="T56" fmla="*/ 6 w 864"/>
                <a:gd name="T57" fmla="*/ 350 h 493"/>
                <a:gd name="T58" fmla="*/ 1 w 864"/>
                <a:gd name="T59" fmla="*/ 318 h 493"/>
                <a:gd name="T60" fmla="*/ 1 w 864"/>
                <a:gd name="T61" fmla="*/ 316 h 493"/>
                <a:gd name="T62" fmla="*/ 1 w 864"/>
                <a:gd name="T63" fmla="*/ 312 h 493"/>
                <a:gd name="T64" fmla="*/ 0 w 864"/>
                <a:gd name="T65" fmla="*/ 307 h 493"/>
                <a:gd name="T66" fmla="*/ 1 w 864"/>
                <a:gd name="T67" fmla="*/ 305 h 493"/>
                <a:gd name="T68" fmla="*/ 1 w 864"/>
                <a:gd name="T69" fmla="*/ 302 h 493"/>
                <a:gd name="T70" fmla="*/ 2 w 864"/>
                <a:gd name="T71" fmla="*/ 300 h 493"/>
                <a:gd name="T72" fmla="*/ 2 w 864"/>
                <a:gd name="T73" fmla="*/ 296 h 493"/>
                <a:gd name="T74" fmla="*/ 2 w 864"/>
                <a:gd name="T75" fmla="*/ 293 h 493"/>
                <a:gd name="T76" fmla="*/ 76 w 864"/>
                <a:gd name="T77"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4" h="493">
                  <a:moveTo>
                    <a:pt x="76" y="0"/>
                  </a:moveTo>
                  <a:lnTo>
                    <a:pt x="789" y="0"/>
                  </a:lnTo>
                  <a:lnTo>
                    <a:pt x="863" y="293"/>
                  </a:lnTo>
                  <a:lnTo>
                    <a:pt x="863" y="296"/>
                  </a:lnTo>
                  <a:lnTo>
                    <a:pt x="863" y="300"/>
                  </a:lnTo>
                  <a:lnTo>
                    <a:pt x="863" y="302"/>
                  </a:lnTo>
                  <a:lnTo>
                    <a:pt x="864" y="305"/>
                  </a:lnTo>
                  <a:lnTo>
                    <a:pt x="864" y="307"/>
                  </a:lnTo>
                  <a:lnTo>
                    <a:pt x="864" y="312"/>
                  </a:lnTo>
                  <a:lnTo>
                    <a:pt x="864" y="316"/>
                  </a:lnTo>
                  <a:lnTo>
                    <a:pt x="863" y="318"/>
                  </a:lnTo>
                  <a:lnTo>
                    <a:pt x="858" y="350"/>
                  </a:lnTo>
                  <a:lnTo>
                    <a:pt x="849" y="379"/>
                  </a:lnTo>
                  <a:lnTo>
                    <a:pt x="835" y="407"/>
                  </a:lnTo>
                  <a:lnTo>
                    <a:pt x="816" y="431"/>
                  </a:lnTo>
                  <a:lnTo>
                    <a:pt x="794" y="452"/>
                  </a:lnTo>
                  <a:lnTo>
                    <a:pt x="769" y="469"/>
                  </a:lnTo>
                  <a:lnTo>
                    <a:pt x="741" y="482"/>
                  </a:lnTo>
                  <a:lnTo>
                    <a:pt x="711" y="490"/>
                  </a:lnTo>
                  <a:lnTo>
                    <a:pt x="679" y="493"/>
                  </a:lnTo>
                  <a:lnTo>
                    <a:pt x="186" y="493"/>
                  </a:lnTo>
                  <a:lnTo>
                    <a:pt x="153" y="490"/>
                  </a:lnTo>
                  <a:lnTo>
                    <a:pt x="123" y="482"/>
                  </a:lnTo>
                  <a:lnTo>
                    <a:pt x="95" y="469"/>
                  </a:lnTo>
                  <a:lnTo>
                    <a:pt x="70" y="452"/>
                  </a:lnTo>
                  <a:lnTo>
                    <a:pt x="48" y="431"/>
                  </a:lnTo>
                  <a:lnTo>
                    <a:pt x="30" y="407"/>
                  </a:lnTo>
                  <a:lnTo>
                    <a:pt x="16" y="379"/>
                  </a:lnTo>
                  <a:lnTo>
                    <a:pt x="6" y="350"/>
                  </a:lnTo>
                  <a:lnTo>
                    <a:pt x="1" y="318"/>
                  </a:lnTo>
                  <a:lnTo>
                    <a:pt x="1" y="316"/>
                  </a:lnTo>
                  <a:lnTo>
                    <a:pt x="1" y="312"/>
                  </a:lnTo>
                  <a:lnTo>
                    <a:pt x="0" y="307"/>
                  </a:lnTo>
                  <a:lnTo>
                    <a:pt x="1" y="305"/>
                  </a:lnTo>
                  <a:lnTo>
                    <a:pt x="1" y="302"/>
                  </a:lnTo>
                  <a:lnTo>
                    <a:pt x="2" y="300"/>
                  </a:lnTo>
                  <a:lnTo>
                    <a:pt x="2" y="296"/>
                  </a:lnTo>
                  <a:lnTo>
                    <a:pt x="2" y="293"/>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99">
              <a:extLst>
                <a:ext uri="{FF2B5EF4-FFF2-40B4-BE49-F238E27FC236}">
                  <a16:creationId xmlns:a16="http://schemas.microsoft.com/office/drawing/2014/main" id="{727E7C9A-4E70-3D95-A3CC-746D924C206B}"/>
                </a:ext>
              </a:extLst>
            </p:cNvPr>
            <p:cNvSpPr>
              <a:spLocks/>
            </p:cNvSpPr>
            <p:nvPr/>
          </p:nvSpPr>
          <p:spPr bwMode="auto">
            <a:xfrm>
              <a:off x="5421" y="807"/>
              <a:ext cx="78" cy="99"/>
            </a:xfrm>
            <a:custGeom>
              <a:avLst/>
              <a:gdLst>
                <a:gd name="T0" fmla="*/ 437 w 864"/>
                <a:gd name="T1" fmla="*/ 5 h 1079"/>
                <a:gd name="T2" fmla="*/ 476 w 864"/>
                <a:gd name="T3" fmla="*/ 47 h 1079"/>
                <a:gd name="T4" fmla="*/ 518 w 864"/>
                <a:gd name="T5" fmla="*/ 87 h 1079"/>
                <a:gd name="T6" fmla="*/ 566 w 864"/>
                <a:gd name="T7" fmla="*/ 125 h 1079"/>
                <a:gd name="T8" fmla="*/ 622 w 864"/>
                <a:gd name="T9" fmla="*/ 159 h 1079"/>
                <a:gd name="T10" fmla="*/ 688 w 864"/>
                <a:gd name="T11" fmla="*/ 186 h 1079"/>
                <a:gd name="T12" fmla="*/ 768 w 864"/>
                <a:gd name="T13" fmla="*/ 206 h 1079"/>
                <a:gd name="T14" fmla="*/ 864 w 864"/>
                <a:gd name="T15" fmla="*/ 218 h 1079"/>
                <a:gd name="T16" fmla="*/ 863 w 864"/>
                <a:gd name="T17" fmla="*/ 412 h 1079"/>
                <a:gd name="T18" fmla="*/ 851 w 864"/>
                <a:gd name="T19" fmla="*/ 535 h 1079"/>
                <a:gd name="T20" fmla="*/ 830 w 864"/>
                <a:gd name="T21" fmla="*/ 643 h 1079"/>
                <a:gd name="T22" fmla="*/ 800 w 864"/>
                <a:gd name="T23" fmla="*/ 736 h 1079"/>
                <a:gd name="T24" fmla="*/ 762 w 864"/>
                <a:gd name="T25" fmla="*/ 815 h 1079"/>
                <a:gd name="T26" fmla="*/ 717 w 864"/>
                <a:gd name="T27" fmla="*/ 881 h 1079"/>
                <a:gd name="T28" fmla="*/ 668 w 864"/>
                <a:gd name="T29" fmla="*/ 937 h 1079"/>
                <a:gd name="T30" fmla="*/ 613 w 864"/>
                <a:gd name="T31" fmla="*/ 984 h 1079"/>
                <a:gd name="T32" fmla="*/ 555 w 864"/>
                <a:gd name="T33" fmla="*/ 1021 h 1079"/>
                <a:gd name="T34" fmla="*/ 494 w 864"/>
                <a:gd name="T35" fmla="*/ 1053 h 1079"/>
                <a:gd name="T36" fmla="*/ 432 w 864"/>
                <a:gd name="T37" fmla="*/ 1079 h 1079"/>
                <a:gd name="T38" fmla="*/ 370 w 864"/>
                <a:gd name="T39" fmla="*/ 1053 h 1079"/>
                <a:gd name="T40" fmla="*/ 310 w 864"/>
                <a:gd name="T41" fmla="*/ 1021 h 1079"/>
                <a:gd name="T42" fmla="*/ 252 w 864"/>
                <a:gd name="T43" fmla="*/ 984 h 1079"/>
                <a:gd name="T44" fmla="*/ 197 w 864"/>
                <a:gd name="T45" fmla="*/ 937 h 1079"/>
                <a:gd name="T46" fmla="*/ 146 w 864"/>
                <a:gd name="T47" fmla="*/ 881 h 1079"/>
                <a:gd name="T48" fmla="*/ 102 w 864"/>
                <a:gd name="T49" fmla="*/ 815 h 1079"/>
                <a:gd name="T50" fmla="*/ 64 w 864"/>
                <a:gd name="T51" fmla="*/ 736 h 1079"/>
                <a:gd name="T52" fmla="*/ 34 w 864"/>
                <a:gd name="T53" fmla="*/ 643 h 1079"/>
                <a:gd name="T54" fmla="*/ 13 w 864"/>
                <a:gd name="T55" fmla="*/ 535 h 1079"/>
                <a:gd name="T56" fmla="*/ 2 w 864"/>
                <a:gd name="T57" fmla="*/ 412 h 1079"/>
                <a:gd name="T58" fmla="*/ 0 w 864"/>
                <a:gd name="T59" fmla="*/ 218 h 1079"/>
                <a:gd name="T60" fmla="*/ 96 w 864"/>
                <a:gd name="T61" fmla="*/ 205 h 1079"/>
                <a:gd name="T62" fmla="*/ 176 w 864"/>
                <a:gd name="T63" fmla="*/ 185 h 1079"/>
                <a:gd name="T64" fmla="*/ 245 w 864"/>
                <a:gd name="T65" fmla="*/ 156 h 1079"/>
                <a:gd name="T66" fmla="*/ 302 w 864"/>
                <a:gd name="T67" fmla="*/ 120 h 1079"/>
                <a:gd name="T68" fmla="*/ 350 w 864"/>
                <a:gd name="T69" fmla="*/ 82 h 1079"/>
                <a:gd name="T70" fmla="*/ 393 w 864"/>
                <a:gd name="T71" fmla="*/ 41 h 1079"/>
                <a:gd name="T72" fmla="*/ 432 w 864"/>
                <a:gd name="T73"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4" h="1079">
                  <a:moveTo>
                    <a:pt x="432" y="0"/>
                  </a:moveTo>
                  <a:lnTo>
                    <a:pt x="437" y="5"/>
                  </a:lnTo>
                  <a:lnTo>
                    <a:pt x="456" y="26"/>
                  </a:lnTo>
                  <a:lnTo>
                    <a:pt x="476" y="47"/>
                  </a:lnTo>
                  <a:lnTo>
                    <a:pt x="497" y="67"/>
                  </a:lnTo>
                  <a:lnTo>
                    <a:pt x="518" y="87"/>
                  </a:lnTo>
                  <a:lnTo>
                    <a:pt x="541" y="107"/>
                  </a:lnTo>
                  <a:lnTo>
                    <a:pt x="566" y="125"/>
                  </a:lnTo>
                  <a:lnTo>
                    <a:pt x="593" y="142"/>
                  </a:lnTo>
                  <a:lnTo>
                    <a:pt x="622" y="159"/>
                  </a:lnTo>
                  <a:lnTo>
                    <a:pt x="653" y="173"/>
                  </a:lnTo>
                  <a:lnTo>
                    <a:pt x="688" y="186"/>
                  </a:lnTo>
                  <a:lnTo>
                    <a:pt x="727" y="197"/>
                  </a:lnTo>
                  <a:lnTo>
                    <a:pt x="768" y="206"/>
                  </a:lnTo>
                  <a:lnTo>
                    <a:pt x="814" y="213"/>
                  </a:lnTo>
                  <a:lnTo>
                    <a:pt x="864" y="218"/>
                  </a:lnTo>
                  <a:lnTo>
                    <a:pt x="864" y="342"/>
                  </a:lnTo>
                  <a:lnTo>
                    <a:pt x="863" y="412"/>
                  </a:lnTo>
                  <a:lnTo>
                    <a:pt x="858" y="476"/>
                  </a:lnTo>
                  <a:lnTo>
                    <a:pt x="851" y="535"/>
                  </a:lnTo>
                  <a:lnTo>
                    <a:pt x="842" y="591"/>
                  </a:lnTo>
                  <a:lnTo>
                    <a:pt x="830" y="643"/>
                  </a:lnTo>
                  <a:lnTo>
                    <a:pt x="816" y="691"/>
                  </a:lnTo>
                  <a:lnTo>
                    <a:pt x="800" y="736"/>
                  </a:lnTo>
                  <a:lnTo>
                    <a:pt x="782" y="776"/>
                  </a:lnTo>
                  <a:lnTo>
                    <a:pt x="762" y="815"/>
                  </a:lnTo>
                  <a:lnTo>
                    <a:pt x="741" y="849"/>
                  </a:lnTo>
                  <a:lnTo>
                    <a:pt x="717" y="881"/>
                  </a:lnTo>
                  <a:lnTo>
                    <a:pt x="694" y="910"/>
                  </a:lnTo>
                  <a:lnTo>
                    <a:pt x="668" y="937"/>
                  </a:lnTo>
                  <a:lnTo>
                    <a:pt x="641" y="961"/>
                  </a:lnTo>
                  <a:lnTo>
                    <a:pt x="613" y="984"/>
                  </a:lnTo>
                  <a:lnTo>
                    <a:pt x="584" y="1004"/>
                  </a:lnTo>
                  <a:lnTo>
                    <a:pt x="555" y="1021"/>
                  </a:lnTo>
                  <a:lnTo>
                    <a:pt x="525" y="1038"/>
                  </a:lnTo>
                  <a:lnTo>
                    <a:pt x="494" y="1053"/>
                  </a:lnTo>
                  <a:lnTo>
                    <a:pt x="463" y="1067"/>
                  </a:lnTo>
                  <a:lnTo>
                    <a:pt x="432" y="1079"/>
                  </a:lnTo>
                  <a:lnTo>
                    <a:pt x="401" y="1067"/>
                  </a:lnTo>
                  <a:lnTo>
                    <a:pt x="370" y="1053"/>
                  </a:lnTo>
                  <a:lnTo>
                    <a:pt x="340" y="1038"/>
                  </a:lnTo>
                  <a:lnTo>
                    <a:pt x="310" y="1021"/>
                  </a:lnTo>
                  <a:lnTo>
                    <a:pt x="280" y="1004"/>
                  </a:lnTo>
                  <a:lnTo>
                    <a:pt x="252" y="984"/>
                  </a:lnTo>
                  <a:lnTo>
                    <a:pt x="224" y="961"/>
                  </a:lnTo>
                  <a:lnTo>
                    <a:pt x="197" y="937"/>
                  </a:lnTo>
                  <a:lnTo>
                    <a:pt x="171" y="910"/>
                  </a:lnTo>
                  <a:lnTo>
                    <a:pt x="146" y="881"/>
                  </a:lnTo>
                  <a:lnTo>
                    <a:pt x="123" y="849"/>
                  </a:lnTo>
                  <a:lnTo>
                    <a:pt x="102" y="815"/>
                  </a:lnTo>
                  <a:lnTo>
                    <a:pt x="82" y="776"/>
                  </a:lnTo>
                  <a:lnTo>
                    <a:pt x="64" y="736"/>
                  </a:lnTo>
                  <a:lnTo>
                    <a:pt x="48" y="691"/>
                  </a:lnTo>
                  <a:lnTo>
                    <a:pt x="34" y="643"/>
                  </a:lnTo>
                  <a:lnTo>
                    <a:pt x="22" y="591"/>
                  </a:lnTo>
                  <a:lnTo>
                    <a:pt x="13" y="535"/>
                  </a:lnTo>
                  <a:lnTo>
                    <a:pt x="6" y="475"/>
                  </a:lnTo>
                  <a:lnTo>
                    <a:pt x="2" y="412"/>
                  </a:lnTo>
                  <a:lnTo>
                    <a:pt x="0" y="342"/>
                  </a:lnTo>
                  <a:lnTo>
                    <a:pt x="0" y="218"/>
                  </a:lnTo>
                  <a:lnTo>
                    <a:pt x="50" y="213"/>
                  </a:lnTo>
                  <a:lnTo>
                    <a:pt x="96" y="205"/>
                  </a:lnTo>
                  <a:lnTo>
                    <a:pt x="138" y="196"/>
                  </a:lnTo>
                  <a:lnTo>
                    <a:pt x="176" y="185"/>
                  </a:lnTo>
                  <a:lnTo>
                    <a:pt x="212" y="170"/>
                  </a:lnTo>
                  <a:lnTo>
                    <a:pt x="245" y="156"/>
                  </a:lnTo>
                  <a:lnTo>
                    <a:pt x="274" y="139"/>
                  </a:lnTo>
                  <a:lnTo>
                    <a:pt x="302" y="120"/>
                  </a:lnTo>
                  <a:lnTo>
                    <a:pt x="327" y="102"/>
                  </a:lnTo>
                  <a:lnTo>
                    <a:pt x="350" y="82"/>
                  </a:lnTo>
                  <a:lnTo>
                    <a:pt x="372" y="62"/>
                  </a:lnTo>
                  <a:lnTo>
                    <a:pt x="393" y="41"/>
                  </a:lnTo>
                  <a:lnTo>
                    <a:pt x="413" y="2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00">
              <a:extLst>
                <a:ext uri="{FF2B5EF4-FFF2-40B4-BE49-F238E27FC236}">
                  <a16:creationId xmlns:a16="http://schemas.microsoft.com/office/drawing/2014/main" id="{E9F1E162-C360-3993-668E-64A52D92416D}"/>
                </a:ext>
              </a:extLst>
            </p:cNvPr>
            <p:cNvSpPr>
              <a:spLocks noEditPoints="1"/>
            </p:cNvSpPr>
            <p:nvPr/>
          </p:nvSpPr>
          <p:spPr bwMode="auto">
            <a:xfrm>
              <a:off x="5309" y="771"/>
              <a:ext cx="303" cy="157"/>
            </a:xfrm>
            <a:custGeom>
              <a:avLst/>
              <a:gdLst>
                <a:gd name="T0" fmla="*/ 1651 w 3332"/>
                <a:gd name="T1" fmla="*/ 249 h 1728"/>
                <a:gd name="T2" fmla="*/ 1623 w 3332"/>
                <a:gd name="T3" fmla="*/ 265 h 1728"/>
                <a:gd name="T4" fmla="*/ 1558 w 3332"/>
                <a:gd name="T5" fmla="*/ 334 h 1728"/>
                <a:gd name="T6" fmla="*/ 1518 w 3332"/>
                <a:gd name="T7" fmla="*/ 373 h 1728"/>
                <a:gd name="T8" fmla="*/ 1477 w 3332"/>
                <a:gd name="T9" fmla="*/ 408 h 1728"/>
                <a:gd name="T10" fmla="*/ 1429 w 3332"/>
                <a:gd name="T11" fmla="*/ 439 h 1728"/>
                <a:gd name="T12" fmla="*/ 1372 w 3332"/>
                <a:gd name="T13" fmla="*/ 465 h 1728"/>
                <a:gd name="T14" fmla="*/ 1304 w 3332"/>
                <a:gd name="T15" fmla="*/ 483 h 1728"/>
                <a:gd name="T16" fmla="*/ 1221 w 3332"/>
                <a:gd name="T17" fmla="*/ 492 h 1728"/>
                <a:gd name="T18" fmla="*/ 1153 w 3332"/>
                <a:gd name="T19" fmla="*/ 497 h 1728"/>
                <a:gd name="T20" fmla="*/ 1123 w 3332"/>
                <a:gd name="T21" fmla="*/ 519 h 1728"/>
                <a:gd name="T22" fmla="*/ 1111 w 3332"/>
                <a:gd name="T23" fmla="*/ 556 h 1728"/>
                <a:gd name="T24" fmla="*/ 1113 w 3332"/>
                <a:gd name="T25" fmla="*/ 816 h 1728"/>
                <a:gd name="T26" fmla="*/ 1125 w 3332"/>
                <a:gd name="T27" fmla="*/ 952 h 1728"/>
                <a:gd name="T28" fmla="*/ 1148 w 3332"/>
                <a:gd name="T29" fmla="*/ 1071 h 1728"/>
                <a:gd name="T30" fmla="*/ 1181 w 3332"/>
                <a:gd name="T31" fmla="*/ 1176 h 1728"/>
                <a:gd name="T32" fmla="*/ 1223 w 3332"/>
                <a:gd name="T33" fmla="*/ 1265 h 1728"/>
                <a:gd name="T34" fmla="*/ 1271 w 3332"/>
                <a:gd name="T35" fmla="*/ 1341 h 1728"/>
                <a:gd name="T36" fmla="*/ 1326 w 3332"/>
                <a:gd name="T37" fmla="*/ 1407 h 1728"/>
                <a:gd name="T38" fmla="*/ 1385 w 3332"/>
                <a:gd name="T39" fmla="*/ 1462 h 1728"/>
                <a:gd name="T40" fmla="*/ 1449 w 3332"/>
                <a:gd name="T41" fmla="*/ 1506 h 1728"/>
                <a:gd name="T42" fmla="*/ 1514 w 3332"/>
                <a:gd name="T43" fmla="*/ 1545 h 1728"/>
                <a:gd name="T44" fmla="*/ 1579 w 3332"/>
                <a:gd name="T45" fmla="*/ 1575 h 1728"/>
                <a:gd name="T46" fmla="*/ 1646 w 3332"/>
                <a:gd name="T47" fmla="*/ 1601 h 1728"/>
                <a:gd name="T48" fmla="*/ 1666 w 3332"/>
                <a:gd name="T49" fmla="*/ 1605 h 1728"/>
                <a:gd name="T50" fmla="*/ 1687 w 3332"/>
                <a:gd name="T51" fmla="*/ 1601 h 1728"/>
                <a:gd name="T52" fmla="*/ 1752 w 3332"/>
                <a:gd name="T53" fmla="*/ 1575 h 1728"/>
                <a:gd name="T54" fmla="*/ 1819 w 3332"/>
                <a:gd name="T55" fmla="*/ 1545 h 1728"/>
                <a:gd name="T56" fmla="*/ 1883 w 3332"/>
                <a:gd name="T57" fmla="*/ 1506 h 1728"/>
                <a:gd name="T58" fmla="*/ 1946 w 3332"/>
                <a:gd name="T59" fmla="*/ 1462 h 1728"/>
                <a:gd name="T60" fmla="*/ 2005 w 3332"/>
                <a:gd name="T61" fmla="*/ 1407 h 1728"/>
                <a:gd name="T62" fmla="*/ 2060 w 3332"/>
                <a:gd name="T63" fmla="*/ 1341 h 1728"/>
                <a:gd name="T64" fmla="*/ 2109 w 3332"/>
                <a:gd name="T65" fmla="*/ 1265 h 1728"/>
                <a:gd name="T66" fmla="*/ 2152 w 3332"/>
                <a:gd name="T67" fmla="*/ 1176 h 1728"/>
                <a:gd name="T68" fmla="*/ 2184 w 3332"/>
                <a:gd name="T69" fmla="*/ 1072 h 1728"/>
                <a:gd name="T70" fmla="*/ 2207 w 3332"/>
                <a:gd name="T71" fmla="*/ 952 h 1728"/>
                <a:gd name="T72" fmla="*/ 2220 w 3332"/>
                <a:gd name="T73" fmla="*/ 816 h 1728"/>
                <a:gd name="T74" fmla="*/ 2221 w 3332"/>
                <a:gd name="T75" fmla="*/ 556 h 1728"/>
                <a:gd name="T76" fmla="*/ 2210 w 3332"/>
                <a:gd name="T77" fmla="*/ 519 h 1728"/>
                <a:gd name="T78" fmla="*/ 2180 w 3332"/>
                <a:gd name="T79" fmla="*/ 497 h 1728"/>
                <a:gd name="T80" fmla="*/ 2111 w 3332"/>
                <a:gd name="T81" fmla="*/ 492 h 1728"/>
                <a:gd name="T82" fmla="*/ 2028 w 3332"/>
                <a:gd name="T83" fmla="*/ 484 h 1728"/>
                <a:gd name="T84" fmla="*/ 1961 w 3332"/>
                <a:gd name="T85" fmla="*/ 466 h 1728"/>
                <a:gd name="T86" fmla="*/ 1906 w 3332"/>
                <a:gd name="T87" fmla="*/ 443 h 1728"/>
                <a:gd name="T88" fmla="*/ 1859 w 3332"/>
                <a:gd name="T89" fmla="*/ 414 h 1728"/>
                <a:gd name="T90" fmla="*/ 1819 w 3332"/>
                <a:gd name="T91" fmla="*/ 378 h 1728"/>
                <a:gd name="T92" fmla="*/ 1780 w 3332"/>
                <a:gd name="T93" fmla="*/ 340 h 1728"/>
                <a:gd name="T94" fmla="*/ 1710 w 3332"/>
                <a:gd name="T95" fmla="*/ 265 h 1728"/>
                <a:gd name="T96" fmla="*/ 1682 w 3332"/>
                <a:gd name="T97" fmla="*/ 249 h 1728"/>
                <a:gd name="T98" fmla="*/ 247 w 3332"/>
                <a:gd name="T99" fmla="*/ 0 h 1728"/>
                <a:gd name="T100" fmla="*/ 3125 w 3332"/>
                <a:gd name="T101" fmla="*/ 3 h 1728"/>
                <a:gd name="T102" fmla="*/ 3199 w 3332"/>
                <a:gd name="T103" fmla="*/ 28 h 1728"/>
                <a:gd name="T104" fmla="*/ 3260 w 3332"/>
                <a:gd name="T105" fmla="*/ 73 h 1728"/>
                <a:gd name="T106" fmla="*/ 3304 w 3332"/>
                <a:gd name="T107" fmla="*/ 134 h 1728"/>
                <a:gd name="T108" fmla="*/ 3328 w 3332"/>
                <a:gd name="T109" fmla="*/ 207 h 1728"/>
                <a:gd name="T110" fmla="*/ 3332 w 3332"/>
                <a:gd name="T111" fmla="*/ 1728 h 1728"/>
                <a:gd name="T112" fmla="*/ 0 w 3332"/>
                <a:gd name="T113" fmla="*/ 247 h 1728"/>
                <a:gd name="T114" fmla="*/ 13 w 3332"/>
                <a:gd name="T115" fmla="*/ 169 h 1728"/>
                <a:gd name="T116" fmla="*/ 48 w 3332"/>
                <a:gd name="T117" fmla="*/ 102 h 1728"/>
                <a:gd name="T118" fmla="*/ 102 w 3332"/>
                <a:gd name="T119" fmla="*/ 48 h 1728"/>
                <a:gd name="T120" fmla="*/ 169 w 3332"/>
                <a:gd name="T121" fmla="*/ 12 h 1728"/>
                <a:gd name="T122" fmla="*/ 247 w 3332"/>
                <a:gd name="T123"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32" h="1728">
                  <a:moveTo>
                    <a:pt x="1666" y="247"/>
                  </a:moveTo>
                  <a:lnTo>
                    <a:pt x="1651" y="249"/>
                  </a:lnTo>
                  <a:lnTo>
                    <a:pt x="1635" y="255"/>
                  </a:lnTo>
                  <a:lnTo>
                    <a:pt x="1623" y="265"/>
                  </a:lnTo>
                  <a:lnTo>
                    <a:pt x="1576" y="313"/>
                  </a:lnTo>
                  <a:lnTo>
                    <a:pt x="1558" y="334"/>
                  </a:lnTo>
                  <a:lnTo>
                    <a:pt x="1538" y="353"/>
                  </a:lnTo>
                  <a:lnTo>
                    <a:pt x="1518" y="373"/>
                  </a:lnTo>
                  <a:lnTo>
                    <a:pt x="1497" y="392"/>
                  </a:lnTo>
                  <a:lnTo>
                    <a:pt x="1477" y="408"/>
                  </a:lnTo>
                  <a:lnTo>
                    <a:pt x="1454" y="425"/>
                  </a:lnTo>
                  <a:lnTo>
                    <a:pt x="1429" y="439"/>
                  </a:lnTo>
                  <a:lnTo>
                    <a:pt x="1402" y="453"/>
                  </a:lnTo>
                  <a:lnTo>
                    <a:pt x="1372" y="465"/>
                  </a:lnTo>
                  <a:lnTo>
                    <a:pt x="1340" y="475"/>
                  </a:lnTo>
                  <a:lnTo>
                    <a:pt x="1304" y="483"/>
                  </a:lnTo>
                  <a:lnTo>
                    <a:pt x="1264" y="489"/>
                  </a:lnTo>
                  <a:lnTo>
                    <a:pt x="1221" y="492"/>
                  </a:lnTo>
                  <a:lnTo>
                    <a:pt x="1173" y="493"/>
                  </a:lnTo>
                  <a:lnTo>
                    <a:pt x="1153" y="497"/>
                  </a:lnTo>
                  <a:lnTo>
                    <a:pt x="1137" y="506"/>
                  </a:lnTo>
                  <a:lnTo>
                    <a:pt x="1123" y="519"/>
                  </a:lnTo>
                  <a:lnTo>
                    <a:pt x="1114" y="536"/>
                  </a:lnTo>
                  <a:lnTo>
                    <a:pt x="1111" y="556"/>
                  </a:lnTo>
                  <a:lnTo>
                    <a:pt x="1111" y="740"/>
                  </a:lnTo>
                  <a:lnTo>
                    <a:pt x="1113" y="816"/>
                  </a:lnTo>
                  <a:lnTo>
                    <a:pt x="1117" y="886"/>
                  </a:lnTo>
                  <a:lnTo>
                    <a:pt x="1125" y="952"/>
                  </a:lnTo>
                  <a:lnTo>
                    <a:pt x="1136" y="1014"/>
                  </a:lnTo>
                  <a:lnTo>
                    <a:pt x="1148" y="1071"/>
                  </a:lnTo>
                  <a:lnTo>
                    <a:pt x="1164" y="1125"/>
                  </a:lnTo>
                  <a:lnTo>
                    <a:pt x="1181" y="1176"/>
                  </a:lnTo>
                  <a:lnTo>
                    <a:pt x="1201" y="1222"/>
                  </a:lnTo>
                  <a:lnTo>
                    <a:pt x="1223" y="1265"/>
                  </a:lnTo>
                  <a:lnTo>
                    <a:pt x="1247" y="1305"/>
                  </a:lnTo>
                  <a:lnTo>
                    <a:pt x="1271" y="1341"/>
                  </a:lnTo>
                  <a:lnTo>
                    <a:pt x="1298" y="1376"/>
                  </a:lnTo>
                  <a:lnTo>
                    <a:pt x="1326" y="1407"/>
                  </a:lnTo>
                  <a:lnTo>
                    <a:pt x="1355" y="1435"/>
                  </a:lnTo>
                  <a:lnTo>
                    <a:pt x="1385" y="1462"/>
                  </a:lnTo>
                  <a:lnTo>
                    <a:pt x="1417" y="1484"/>
                  </a:lnTo>
                  <a:lnTo>
                    <a:pt x="1449" y="1506"/>
                  </a:lnTo>
                  <a:lnTo>
                    <a:pt x="1481" y="1526"/>
                  </a:lnTo>
                  <a:lnTo>
                    <a:pt x="1514" y="1545"/>
                  </a:lnTo>
                  <a:lnTo>
                    <a:pt x="1547" y="1560"/>
                  </a:lnTo>
                  <a:lnTo>
                    <a:pt x="1579" y="1575"/>
                  </a:lnTo>
                  <a:lnTo>
                    <a:pt x="1612" y="1588"/>
                  </a:lnTo>
                  <a:lnTo>
                    <a:pt x="1646" y="1601"/>
                  </a:lnTo>
                  <a:lnTo>
                    <a:pt x="1656" y="1604"/>
                  </a:lnTo>
                  <a:lnTo>
                    <a:pt x="1666" y="1605"/>
                  </a:lnTo>
                  <a:lnTo>
                    <a:pt x="1677" y="1604"/>
                  </a:lnTo>
                  <a:lnTo>
                    <a:pt x="1687" y="1601"/>
                  </a:lnTo>
                  <a:lnTo>
                    <a:pt x="1719" y="1588"/>
                  </a:lnTo>
                  <a:lnTo>
                    <a:pt x="1752" y="1575"/>
                  </a:lnTo>
                  <a:lnTo>
                    <a:pt x="1786" y="1560"/>
                  </a:lnTo>
                  <a:lnTo>
                    <a:pt x="1819" y="1545"/>
                  </a:lnTo>
                  <a:lnTo>
                    <a:pt x="1851" y="1526"/>
                  </a:lnTo>
                  <a:lnTo>
                    <a:pt x="1883" y="1506"/>
                  </a:lnTo>
                  <a:lnTo>
                    <a:pt x="1915" y="1485"/>
                  </a:lnTo>
                  <a:lnTo>
                    <a:pt x="1946" y="1462"/>
                  </a:lnTo>
                  <a:lnTo>
                    <a:pt x="1976" y="1436"/>
                  </a:lnTo>
                  <a:lnTo>
                    <a:pt x="2005" y="1407"/>
                  </a:lnTo>
                  <a:lnTo>
                    <a:pt x="2034" y="1376"/>
                  </a:lnTo>
                  <a:lnTo>
                    <a:pt x="2060" y="1341"/>
                  </a:lnTo>
                  <a:lnTo>
                    <a:pt x="2086" y="1305"/>
                  </a:lnTo>
                  <a:lnTo>
                    <a:pt x="2109" y="1265"/>
                  </a:lnTo>
                  <a:lnTo>
                    <a:pt x="2131" y="1222"/>
                  </a:lnTo>
                  <a:lnTo>
                    <a:pt x="2152" y="1176"/>
                  </a:lnTo>
                  <a:lnTo>
                    <a:pt x="2169" y="1126"/>
                  </a:lnTo>
                  <a:lnTo>
                    <a:pt x="2184" y="1072"/>
                  </a:lnTo>
                  <a:lnTo>
                    <a:pt x="2197" y="1014"/>
                  </a:lnTo>
                  <a:lnTo>
                    <a:pt x="2207" y="952"/>
                  </a:lnTo>
                  <a:lnTo>
                    <a:pt x="2215" y="886"/>
                  </a:lnTo>
                  <a:lnTo>
                    <a:pt x="2220" y="816"/>
                  </a:lnTo>
                  <a:lnTo>
                    <a:pt x="2221" y="740"/>
                  </a:lnTo>
                  <a:lnTo>
                    <a:pt x="2221" y="556"/>
                  </a:lnTo>
                  <a:lnTo>
                    <a:pt x="2218" y="536"/>
                  </a:lnTo>
                  <a:lnTo>
                    <a:pt x="2210" y="519"/>
                  </a:lnTo>
                  <a:lnTo>
                    <a:pt x="2196" y="506"/>
                  </a:lnTo>
                  <a:lnTo>
                    <a:pt x="2180" y="497"/>
                  </a:lnTo>
                  <a:lnTo>
                    <a:pt x="2160" y="493"/>
                  </a:lnTo>
                  <a:lnTo>
                    <a:pt x="2111" y="492"/>
                  </a:lnTo>
                  <a:lnTo>
                    <a:pt x="2068" y="489"/>
                  </a:lnTo>
                  <a:lnTo>
                    <a:pt x="2028" y="484"/>
                  </a:lnTo>
                  <a:lnTo>
                    <a:pt x="1993" y="476"/>
                  </a:lnTo>
                  <a:lnTo>
                    <a:pt x="1961" y="466"/>
                  </a:lnTo>
                  <a:lnTo>
                    <a:pt x="1932" y="456"/>
                  </a:lnTo>
                  <a:lnTo>
                    <a:pt x="1906" y="443"/>
                  </a:lnTo>
                  <a:lnTo>
                    <a:pt x="1882" y="429"/>
                  </a:lnTo>
                  <a:lnTo>
                    <a:pt x="1859" y="414"/>
                  </a:lnTo>
                  <a:lnTo>
                    <a:pt x="1838" y="397"/>
                  </a:lnTo>
                  <a:lnTo>
                    <a:pt x="1819" y="378"/>
                  </a:lnTo>
                  <a:lnTo>
                    <a:pt x="1799" y="360"/>
                  </a:lnTo>
                  <a:lnTo>
                    <a:pt x="1780" y="340"/>
                  </a:lnTo>
                  <a:lnTo>
                    <a:pt x="1762" y="319"/>
                  </a:lnTo>
                  <a:lnTo>
                    <a:pt x="1710" y="265"/>
                  </a:lnTo>
                  <a:lnTo>
                    <a:pt x="1696" y="255"/>
                  </a:lnTo>
                  <a:lnTo>
                    <a:pt x="1682" y="249"/>
                  </a:lnTo>
                  <a:lnTo>
                    <a:pt x="1666" y="247"/>
                  </a:lnTo>
                  <a:close/>
                  <a:moveTo>
                    <a:pt x="247" y="0"/>
                  </a:moveTo>
                  <a:lnTo>
                    <a:pt x="3085" y="0"/>
                  </a:lnTo>
                  <a:lnTo>
                    <a:pt x="3125" y="3"/>
                  </a:lnTo>
                  <a:lnTo>
                    <a:pt x="3163" y="12"/>
                  </a:lnTo>
                  <a:lnTo>
                    <a:pt x="3199" y="28"/>
                  </a:lnTo>
                  <a:lnTo>
                    <a:pt x="3231" y="48"/>
                  </a:lnTo>
                  <a:lnTo>
                    <a:pt x="3260" y="73"/>
                  </a:lnTo>
                  <a:lnTo>
                    <a:pt x="3285" y="102"/>
                  </a:lnTo>
                  <a:lnTo>
                    <a:pt x="3304" y="134"/>
                  </a:lnTo>
                  <a:lnTo>
                    <a:pt x="3319" y="169"/>
                  </a:lnTo>
                  <a:lnTo>
                    <a:pt x="3328" y="207"/>
                  </a:lnTo>
                  <a:lnTo>
                    <a:pt x="3332" y="247"/>
                  </a:lnTo>
                  <a:lnTo>
                    <a:pt x="3332" y="1728"/>
                  </a:lnTo>
                  <a:lnTo>
                    <a:pt x="0" y="1728"/>
                  </a:lnTo>
                  <a:lnTo>
                    <a:pt x="0" y="247"/>
                  </a:lnTo>
                  <a:lnTo>
                    <a:pt x="4" y="207"/>
                  </a:lnTo>
                  <a:lnTo>
                    <a:pt x="13" y="169"/>
                  </a:lnTo>
                  <a:lnTo>
                    <a:pt x="28" y="134"/>
                  </a:lnTo>
                  <a:lnTo>
                    <a:pt x="48" y="102"/>
                  </a:lnTo>
                  <a:lnTo>
                    <a:pt x="73" y="73"/>
                  </a:lnTo>
                  <a:lnTo>
                    <a:pt x="102" y="48"/>
                  </a:lnTo>
                  <a:lnTo>
                    <a:pt x="134" y="28"/>
                  </a:lnTo>
                  <a:lnTo>
                    <a:pt x="169" y="12"/>
                  </a:lnTo>
                  <a:lnTo>
                    <a:pt x="207" y="3"/>
                  </a:lnTo>
                  <a:lnTo>
                    <a:pt x="2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5" name="Content Placeholder 2">
            <a:extLst>
              <a:ext uri="{FF2B5EF4-FFF2-40B4-BE49-F238E27FC236}">
                <a16:creationId xmlns:a16="http://schemas.microsoft.com/office/drawing/2014/main" id="{9E7E8937-C18B-8DA6-69F2-4CE48B410665}"/>
              </a:ext>
            </a:extLst>
          </p:cNvPr>
          <p:cNvSpPr txBox="1">
            <a:spLocks/>
          </p:cNvSpPr>
          <p:nvPr/>
        </p:nvSpPr>
        <p:spPr>
          <a:xfrm>
            <a:off x="2839273" y="5228181"/>
            <a:ext cx="7957524" cy="8101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Nation States regularly and successfully attack each other</a:t>
            </a:r>
          </a:p>
          <a:p>
            <a:endParaRPr lang="en-US" sz="1800" dirty="0"/>
          </a:p>
        </p:txBody>
      </p:sp>
    </p:spTree>
    <p:extLst>
      <p:ext uri="{BB962C8B-B14F-4D97-AF65-F5344CB8AC3E}">
        <p14:creationId xmlns:p14="http://schemas.microsoft.com/office/powerpoint/2010/main" val="362675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11</a:t>
            </a:fld>
            <a:endParaRPr lang="en-US" dirty="0"/>
          </a:p>
        </p:txBody>
      </p:sp>
      <p:sp>
        <p:nvSpPr>
          <p:cNvPr id="5" name="Title 1">
            <a:extLst>
              <a:ext uri="{FF2B5EF4-FFF2-40B4-BE49-F238E27FC236}">
                <a16:creationId xmlns:a16="http://schemas.microsoft.com/office/drawing/2014/main" id="{D756A9F2-C4A6-AF2F-01B4-2ABA5C4F2DE2}"/>
              </a:ext>
            </a:extLst>
          </p:cNvPr>
          <p:cNvSpPr txBox="1">
            <a:spLocks/>
          </p:cNvSpPr>
          <p:nvPr/>
        </p:nvSpPr>
        <p:spPr>
          <a:xfrm>
            <a:off x="827904" y="417689"/>
            <a:ext cx="10525896" cy="1272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spc="0">
                <a:solidFill>
                  <a:schemeClr val="bg1"/>
                </a:solidFill>
                <a:latin typeface="+mj-lt"/>
                <a:ea typeface="+mj-ea"/>
                <a:cs typeface="+mj-cs"/>
              </a:defRPr>
            </a:lvl1pPr>
          </a:lstStyle>
          <a:p>
            <a:r>
              <a:rPr lang="en-US" dirty="0"/>
              <a:t>Cybercrime vs. Nation-State Revenues</a:t>
            </a:r>
          </a:p>
        </p:txBody>
      </p:sp>
      <p:graphicFrame>
        <p:nvGraphicFramePr>
          <p:cNvPr id="6" name="Content Placeholder 3">
            <a:extLst>
              <a:ext uri="{FF2B5EF4-FFF2-40B4-BE49-F238E27FC236}">
                <a16:creationId xmlns:a16="http://schemas.microsoft.com/office/drawing/2014/main" id="{B6EF2AC3-78DD-B865-1046-80773CB60734}"/>
              </a:ext>
            </a:extLst>
          </p:cNvPr>
          <p:cNvGraphicFramePr>
            <a:graphicFrameLocks/>
          </p:cNvGraphicFramePr>
          <p:nvPr>
            <p:extLst>
              <p:ext uri="{D42A27DB-BD31-4B8C-83A1-F6EECF244321}">
                <p14:modId xmlns:p14="http://schemas.microsoft.com/office/powerpoint/2010/main" val="2759324420"/>
              </p:ext>
            </p:extLst>
          </p:nvPr>
        </p:nvGraphicFramePr>
        <p:xfrm>
          <a:off x="414257" y="1868488"/>
          <a:ext cx="11644311" cy="4265612"/>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2" descr="Image result for china flag">
            <a:extLst>
              <a:ext uri="{FF2B5EF4-FFF2-40B4-BE49-F238E27FC236}">
                <a16:creationId xmlns:a16="http://schemas.microsoft.com/office/drawing/2014/main" id="{C53518DC-5223-3CEC-1134-2B08CF568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482" y="5392815"/>
            <a:ext cx="883360" cy="587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us flag">
            <a:extLst>
              <a:ext uri="{FF2B5EF4-FFF2-40B4-BE49-F238E27FC236}">
                <a16:creationId xmlns:a16="http://schemas.microsoft.com/office/drawing/2014/main" id="{66DEF99B-3CDB-D917-2EBA-199809C3F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3840" y="5384887"/>
            <a:ext cx="1134023" cy="5953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A6E47BB7-5B6F-45E0-2A75-BE91B17D4F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7313" y="5384887"/>
            <a:ext cx="974754" cy="5874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ED212E-7CF8-DF9B-C1EB-9C39ED2C4130}"/>
              </a:ext>
            </a:extLst>
          </p:cNvPr>
          <p:cNvSpPr txBox="1"/>
          <p:nvPr/>
        </p:nvSpPr>
        <p:spPr>
          <a:xfrm>
            <a:off x="3858070" y="2542179"/>
            <a:ext cx="1614183" cy="369332"/>
          </a:xfrm>
          <a:prstGeom prst="rect">
            <a:avLst/>
          </a:prstGeom>
          <a:noFill/>
        </p:spPr>
        <p:txBody>
          <a:bodyPr wrap="square" rtlCol="0">
            <a:spAutoFit/>
          </a:bodyPr>
          <a:lstStyle/>
          <a:p>
            <a:r>
              <a:rPr lang="en-US" dirty="0">
                <a:solidFill>
                  <a:schemeClr val="bg1"/>
                </a:solidFill>
              </a:rPr>
              <a:t>$4.45 T</a:t>
            </a:r>
          </a:p>
        </p:txBody>
      </p:sp>
      <p:sp>
        <p:nvSpPr>
          <p:cNvPr id="12" name="TextBox 11">
            <a:extLst>
              <a:ext uri="{FF2B5EF4-FFF2-40B4-BE49-F238E27FC236}">
                <a16:creationId xmlns:a16="http://schemas.microsoft.com/office/drawing/2014/main" id="{5AA97F43-9BF0-DF2C-C699-D261B92B8153}"/>
              </a:ext>
            </a:extLst>
          </p:cNvPr>
          <p:cNvSpPr txBox="1"/>
          <p:nvPr/>
        </p:nvSpPr>
        <p:spPr>
          <a:xfrm>
            <a:off x="5555807" y="2888659"/>
            <a:ext cx="1654629" cy="369332"/>
          </a:xfrm>
          <a:prstGeom prst="rect">
            <a:avLst/>
          </a:prstGeom>
          <a:noFill/>
        </p:spPr>
        <p:txBody>
          <a:bodyPr wrap="square" rtlCol="0">
            <a:spAutoFit/>
          </a:bodyPr>
          <a:lstStyle/>
          <a:p>
            <a:r>
              <a:rPr lang="en-US" dirty="0">
                <a:solidFill>
                  <a:schemeClr val="bg1"/>
                </a:solidFill>
              </a:rPr>
              <a:t>$3.42 T</a:t>
            </a:r>
          </a:p>
        </p:txBody>
      </p:sp>
      <p:sp>
        <p:nvSpPr>
          <p:cNvPr id="13" name="TextBox 12">
            <a:extLst>
              <a:ext uri="{FF2B5EF4-FFF2-40B4-BE49-F238E27FC236}">
                <a16:creationId xmlns:a16="http://schemas.microsoft.com/office/drawing/2014/main" id="{D786B240-7960-BE01-C40C-B75B6CB81B08}"/>
              </a:ext>
            </a:extLst>
          </p:cNvPr>
          <p:cNvSpPr txBox="1"/>
          <p:nvPr/>
        </p:nvSpPr>
        <p:spPr>
          <a:xfrm>
            <a:off x="2286013" y="2001767"/>
            <a:ext cx="1572057" cy="369332"/>
          </a:xfrm>
          <a:prstGeom prst="rect">
            <a:avLst/>
          </a:prstGeom>
          <a:noFill/>
        </p:spPr>
        <p:txBody>
          <a:bodyPr wrap="square" rtlCol="0">
            <a:spAutoFit/>
          </a:bodyPr>
          <a:lstStyle/>
          <a:p>
            <a:r>
              <a:rPr lang="en-US" dirty="0">
                <a:solidFill>
                  <a:schemeClr val="bg1"/>
                </a:solidFill>
              </a:rPr>
              <a:t>$6 T</a:t>
            </a:r>
          </a:p>
        </p:txBody>
      </p:sp>
    </p:spTree>
    <p:extLst>
      <p:ext uri="{BB962C8B-B14F-4D97-AF65-F5344CB8AC3E}">
        <p14:creationId xmlns:p14="http://schemas.microsoft.com/office/powerpoint/2010/main" val="2293067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We Are Not Asking the Right Questions</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838200" y="2430379"/>
            <a:ext cx="6802821" cy="3746584"/>
          </a:xfrm>
        </p:spPr>
        <p:txBody>
          <a:bodyPr>
            <a:normAutofit/>
          </a:bodyPr>
          <a:lstStyle/>
          <a:p>
            <a:pPr>
              <a:lnSpc>
                <a:spcPct val="100000"/>
              </a:lnSpc>
              <a:spcBef>
                <a:spcPts val="0"/>
              </a:spcBef>
              <a:spcAft>
                <a:spcPts val="3000"/>
              </a:spcAft>
            </a:pPr>
            <a:r>
              <a:rPr lang="en-US" sz="2400" dirty="0"/>
              <a:t>Overwhelming focus of cyber policy has been on the technology – the HOW of cyber attacks</a:t>
            </a:r>
          </a:p>
          <a:p>
            <a:pPr>
              <a:lnSpc>
                <a:spcPct val="100000"/>
              </a:lnSpc>
              <a:spcBef>
                <a:spcPts val="0"/>
              </a:spcBef>
              <a:spcAft>
                <a:spcPts val="3000"/>
              </a:spcAft>
            </a:pPr>
            <a:r>
              <a:rPr lang="en-US" sz="2400" dirty="0"/>
              <a:t>To solve the problem, we need to address Economics – the WHY of cyber attacks</a:t>
            </a:r>
          </a:p>
          <a:p>
            <a:endParaRPr lang="en-US"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12</a:t>
            </a:fld>
            <a:endParaRPr lang="en-US" dirty="0"/>
          </a:p>
        </p:txBody>
      </p:sp>
      <p:graphicFrame>
        <p:nvGraphicFramePr>
          <p:cNvPr id="5" name="Chart 4">
            <a:extLst>
              <a:ext uri="{FF2B5EF4-FFF2-40B4-BE49-F238E27FC236}">
                <a16:creationId xmlns:a16="http://schemas.microsoft.com/office/drawing/2014/main" id="{BA5B8D28-8366-A3FB-5115-6C0F3D1AE2AB}"/>
              </a:ext>
            </a:extLst>
          </p:cNvPr>
          <p:cNvGraphicFramePr/>
          <p:nvPr>
            <p:extLst>
              <p:ext uri="{D42A27DB-BD31-4B8C-83A1-F6EECF244321}">
                <p14:modId xmlns:p14="http://schemas.microsoft.com/office/powerpoint/2010/main" val="2079415694"/>
              </p:ext>
            </p:extLst>
          </p:nvPr>
        </p:nvGraphicFramePr>
        <p:xfrm>
          <a:off x="8506497" y="3152337"/>
          <a:ext cx="2714956" cy="260313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ADB2366-DEDA-4E32-82CE-FB3448EAEECF}"/>
              </a:ext>
            </a:extLst>
          </p:cNvPr>
          <p:cNvSpPr txBox="1"/>
          <p:nvPr/>
        </p:nvSpPr>
        <p:spPr>
          <a:xfrm>
            <a:off x="8422276" y="1849991"/>
            <a:ext cx="2711860" cy="1200329"/>
          </a:xfrm>
          <a:prstGeom prst="rect">
            <a:avLst/>
          </a:prstGeom>
          <a:noFill/>
        </p:spPr>
        <p:txBody>
          <a:bodyPr wrap="square" rtlCol="0">
            <a:spAutoFit/>
          </a:bodyPr>
          <a:lstStyle/>
          <a:p>
            <a:pPr algn="ctr">
              <a:lnSpc>
                <a:spcPct val="100000"/>
              </a:lnSpc>
              <a:spcBef>
                <a:spcPts val="0"/>
              </a:spcBef>
              <a:spcAft>
                <a:spcPts val="1200"/>
              </a:spcAft>
            </a:pPr>
            <a:r>
              <a:rPr lang="en-US" sz="2400" b="1" dirty="0">
                <a:solidFill>
                  <a:srgbClr val="FFC000"/>
                </a:solidFill>
              </a:rPr>
              <a:t>86%</a:t>
            </a:r>
            <a:r>
              <a:rPr lang="en-US" sz="1600" b="1" dirty="0">
                <a:solidFill>
                  <a:srgbClr val="FFC000"/>
                </a:solidFill>
              </a:rPr>
              <a:t> of cyber attacks are economically motivated </a:t>
            </a:r>
            <a:br>
              <a:rPr lang="en-US" sz="1600" b="1" dirty="0">
                <a:solidFill>
                  <a:srgbClr val="FFC000"/>
                </a:solidFill>
              </a:rPr>
            </a:br>
            <a:r>
              <a:rPr lang="en-US" sz="1600" dirty="0">
                <a:solidFill>
                  <a:srgbClr val="FFC000"/>
                </a:solidFill>
              </a:rPr>
              <a:t>(Verizon DBIR)</a:t>
            </a:r>
          </a:p>
        </p:txBody>
      </p:sp>
    </p:spTree>
    <p:extLst>
      <p:ext uri="{BB962C8B-B14F-4D97-AF65-F5344CB8AC3E}">
        <p14:creationId xmlns:p14="http://schemas.microsoft.com/office/powerpoint/2010/main" val="412479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Is Our Infrastructure Vulnerable? YES!</a:t>
            </a:r>
            <a:br>
              <a:rPr lang="en-US" dirty="0"/>
            </a:br>
            <a:r>
              <a:rPr lang="en-US" dirty="0"/>
              <a:t>Is that the Essence of the Problem? NO.</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838201" y="2270233"/>
            <a:ext cx="7210926" cy="3906729"/>
          </a:xfrm>
        </p:spPr>
        <p:txBody>
          <a:bodyPr>
            <a:normAutofit/>
          </a:bodyPr>
          <a:lstStyle/>
          <a:p>
            <a:pPr>
              <a:buClr>
                <a:srgbClr val="FFC000"/>
              </a:buClr>
            </a:pPr>
            <a:r>
              <a:rPr lang="en-US" sz="2400" dirty="0"/>
              <a:t>The Internet was built vulnerable – it’s an open system</a:t>
            </a:r>
          </a:p>
          <a:p>
            <a:pPr>
              <a:buClr>
                <a:srgbClr val="FFC000"/>
              </a:buClr>
            </a:pPr>
            <a:r>
              <a:rPr lang="en-US" sz="2400" dirty="0"/>
              <a:t>The system is getting technically more vulnerable all the time</a:t>
            </a:r>
          </a:p>
          <a:p>
            <a:pPr>
              <a:buClr>
                <a:srgbClr val="FFC000"/>
              </a:buClr>
            </a:pPr>
            <a:r>
              <a:rPr lang="en-US" sz="2400" dirty="0"/>
              <a:t>New business practices create new vulnerabilities (excited about AI?)</a:t>
            </a:r>
          </a:p>
          <a:p>
            <a:pPr>
              <a:buClr>
                <a:srgbClr val="FFC000"/>
              </a:buClr>
            </a:pPr>
            <a:r>
              <a:rPr lang="en-US" sz="2400" dirty="0"/>
              <a:t>But Cyber is not alone – water/food/transport are also vulnerable  </a:t>
            </a:r>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13</a:t>
            </a:fld>
            <a:endParaRPr lang="en-US" dirty="0"/>
          </a:p>
        </p:txBody>
      </p:sp>
      <p:sp>
        <p:nvSpPr>
          <p:cNvPr id="5" name="TextBox 4">
            <a:extLst>
              <a:ext uri="{FF2B5EF4-FFF2-40B4-BE49-F238E27FC236}">
                <a16:creationId xmlns:a16="http://schemas.microsoft.com/office/drawing/2014/main" id="{303190C4-516D-4803-A53A-34EC05D596F6}"/>
              </a:ext>
            </a:extLst>
          </p:cNvPr>
          <p:cNvSpPr txBox="1"/>
          <p:nvPr/>
        </p:nvSpPr>
        <p:spPr>
          <a:xfrm>
            <a:off x="8325838" y="3262630"/>
            <a:ext cx="3027961" cy="1477328"/>
          </a:xfrm>
          <a:prstGeom prst="rect">
            <a:avLst/>
          </a:prstGeom>
          <a:noFill/>
        </p:spPr>
        <p:txBody>
          <a:bodyPr wrap="square" rtlCol="0">
            <a:spAutoFit/>
          </a:bodyPr>
          <a:lstStyle/>
          <a:p>
            <a:pPr algn="ctr"/>
            <a:r>
              <a:rPr lang="en-US" sz="1800" b="1" dirty="0">
                <a:solidFill>
                  <a:srgbClr val="FFC000"/>
                </a:solidFill>
              </a:rPr>
              <a:t>Avg # of malicious code Microsoft discovers every month:</a:t>
            </a:r>
            <a:br>
              <a:rPr lang="en-US" sz="1800" b="1" dirty="0">
                <a:solidFill>
                  <a:srgbClr val="FFC000"/>
                </a:solidFill>
              </a:rPr>
            </a:br>
            <a:r>
              <a:rPr lang="en-US" sz="1800" b="1" dirty="0">
                <a:solidFill>
                  <a:srgbClr val="FFC000"/>
                </a:solidFill>
              </a:rPr>
              <a:t> 77,000</a:t>
            </a:r>
          </a:p>
          <a:p>
            <a:pPr algn="ctr"/>
            <a:endParaRPr lang="en-US" b="1" dirty="0">
              <a:solidFill>
                <a:srgbClr val="FFC000"/>
              </a:solidFill>
            </a:endParaRPr>
          </a:p>
        </p:txBody>
      </p:sp>
    </p:spTree>
    <p:extLst>
      <p:ext uri="{BB962C8B-B14F-4D97-AF65-F5344CB8AC3E}">
        <p14:creationId xmlns:p14="http://schemas.microsoft.com/office/powerpoint/2010/main" val="4187885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Mis-Aligned Incentives</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741948" y="1690688"/>
            <a:ext cx="10515600" cy="4011279"/>
          </a:xfrm>
        </p:spPr>
        <p:txBody>
          <a:bodyPr>
            <a:normAutofit/>
          </a:bodyPr>
          <a:lstStyle/>
          <a:p>
            <a:pPr marL="0" indent="0" algn="ctr">
              <a:buNone/>
            </a:pPr>
            <a:r>
              <a:rPr lang="en-US" dirty="0">
                <a:latin typeface="Times New Roman" panose="02020603050405020304" pitchFamily="18" charset="0"/>
                <a:cs typeface="Times New Roman" panose="02020603050405020304" pitchFamily="18" charset="0"/>
              </a:rPr>
              <a:t>“Security failure is caused as least as often by bad economic incentives as by bad technological design. Economists have long known that liability should be assigned to the entity that can manage risk. </a:t>
            </a: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Yet everywhere we look we see online risk allocated poorly… People who connect their machines to risky places do not bear full consequences of their actions. And developers are not compensated for costly efforts to strengthen their code.”</a:t>
            </a:r>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14</a:t>
            </a:fld>
            <a:endParaRPr lang="en-US" dirty="0"/>
          </a:p>
        </p:txBody>
      </p:sp>
      <p:sp>
        <p:nvSpPr>
          <p:cNvPr id="5" name="Title 1">
            <a:extLst>
              <a:ext uri="{FF2B5EF4-FFF2-40B4-BE49-F238E27FC236}">
                <a16:creationId xmlns:a16="http://schemas.microsoft.com/office/drawing/2014/main" id="{8B4621F0-FC1F-43DC-F0F9-0FCA4938D215}"/>
              </a:ext>
            </a:extLst>
          </p:cNvPr>
          <p:cNvSpPr txBox="1">
            <a:spLocks/>
          </p:cNvSpPr>
          <p:nvPr/>
        </p:nvSpPr>
        <p:spPr>
          <a:xfrm>
            <a:off x="5848037" y="5450457"/>
            <a:ext cx="5602015" cy="5030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spc="0">
                <a:solidFill>
                  <a:schemeClr val="bg1"/>
                </a:solidFill>
                <a:latin typeface="+mj-lt"/>
                <a:ea typeface="+mj-ea"/>
                <a:cs typeface="+mj-cs"/>
              </a:defRPr>
            </a:lvl1pPr>
          </a:lstStyle>
          <a:p>
            <a:r>
              <a:rPr lang="en-US" sz="1400" b="0" dirty="0"/>
              <a:t>Anderson and Moore’s Economics of Information Security</a:t>
            </a:r>
          </a:p>
        </p:txBody>
      </p:sp>
    </p:spTree>
    <p:extLst>
      <p:ext uri="{BB962C8B-B14F-4D97-AF65-F5344CB8AC3E}">
        <p14:creationId xmlns:p14="http://schemas.microsoft.com/office/powerpoint/2010/main" val="303424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Cost of Entry for Cyber Crime is Low</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p:txBody>
          <a:bodyPr>
            <a:normAutofit/>
          </a:bodyPr>
          <a:lstStyle/>
          <a:p>
            <a:pPr marL="0" indent="0">
              <a:buNone/>
            </a:pPr>
            <a:r>
              <a:rPr lang="en-US" sz="2200" dirty="0"/>
              <a:t>Go on the Dark Web and …</a:t>
            </a:r>
          </a:p>
          <a:p>
            <a:pPr marL="0" indent="0">
              <a:buNone/>
            </a:pPr>
            <a:endParaRPr lang="en-US" sz="2200" dirty="0"/>
          </a:p>
          <a:p>
            <a:pPr>
              <a:buClr>
                <a:srgbClr val="FFC000"/>
              </a:buClr>
            </a:pPr>
            <a:r>
              <a:rPr lang="en-US" sz="2200" dirty="0"/>
              <a:t>You can “buy”(outsource) a DOS attack for </a:t>
            </a:r>
            <a:r>
              <a:rPr lang="en-US" sz="2200" dirty="0" err="1"/>
              <a:t>apx</a:t>
            </a:r>
            <a:r>
              <a:rPr lang="en-US" sz="2200" dirty="0"/>
              <a:t> $500</a:t>
            </a:r>
          </a:p>
          <a:p>
            <a:pPr>
              <a:buClr>
                <a:srgbClr val="FFC000"/>
              </a:buClr>
            </a:pPr>
            <a:r>
              <a:rPr lang="en-US" sz="2200" dirty="0"/>
              <a:t>You can “buy” access to corp. mailboxes for </a:t>
            </a:r>
            <a:r>
              <a:rPr lang="en-US" sz="2200" dirty="0" err="1"/>
              <a:t>apx</a:t>
            </a:r>
            <a:r>
              <a:rPr lang="en-US" sz="2200" dirty="0"/>
              <a:t> $200</a:t>
            </a:r>
          </a:p>
          <a:p>
            <a:pPr>
              <a:buClr>
                <a:srgbClr val="FFC000"/>
              </a:buClr>
            </a:pPr>
            <a:r>
              <a:rPr lang="en-US" sz="2200" dirty="0"/>
              <a:t>You can “buy” fake Instagram/Twitter addresses for </a:t>
            </a:r>
            <a:r>
              <a:rPr lang="en-US" sz="2200" dirty="0" err="1"/>
              <a:t>apx</a:t>
            </a:r>
            <a:r>
              <a:rPr lang="en-US" sz="2200" dirty="0"/>
              <a:t> $100</a:t>
            </a:r>
          </a:p>
          <a:p>
            <a:pPr>
              <a:buClr>
                <a:srgbClr val="FFC000"/>
              </a:buClr>
            </a:pPr>
            <a:r>
              <a:rPr lang="en-US" sz="2200" dirty="0"/>
              <a:t>Tutorial on how to conduct email attacks -- $25</a:t>
            </a:r>
          </a:p>
          <a:p>
            <a:pPr>
              <a:buClr>
                <a:srgbClr val="FFC000"/>
              </a:buClr>
            </a:pPr>
            <a:r>
              <a:rPr lang="en-US" sz="2200" dirty="0"/>
              <a:t>Purchase a Template to conduct the attack -- $3</a:t>
            </a:r>
          </a:p>
          <a:p>
            <a:pPr>
              <a:buClr>
                <a:srgbClr val="FFC000"/>
              </a:buClr>
            </a:pPr>
            <a:r>
              <a:rPr lang="en-US" sz="2200" dirty="0"/>
              <a:t>Creating a “dummy” retail website -- $24.43 – creating a dummy banking website -- $67.91 </a:t>
            </a:r>
          </a:p>
          <a:p>
            <a:endParaRPr lang="en-US"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15</a:t>
            </a:fld>
            <a:endParaRPr lang="en-US" dirty="0"/>
          </a:p>
        </p:txBody>
      </p:sp>
    </p:spTree>
    <p:extLst>
      <p:ext uri="{BB962C8B-B14F-4D97-AF65-F5344CB8AC3E}">
        <p14:creationId xmlns:p14="http://schemas.microsoft.com/office/powerpoint/2010/main" val="1952599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a:xfrm>
            <a:off x="525518" y="892832"/>
            <a:ext cx="4243332" cy="1850368"/>
          </a:xfrm>
        </p:spPr>
        <p:txBody>
          <a:bodyPr anchor="b">
            <a:noAutofit/>
          </a:bodyPr>
          <a:lstStyle/>
          <a:p>
            <a:r>
              <a:rPr lang="en-US" sz="3600" dirty="0"/>
              <a:t>Cyber Criminals Invest in the business </a:t>
            </a:r>
          </a:p>
        </p:txBody>
      </p:sp>
      <p:pic>
        <p:nvPicPr>
          <p:cNvPr id="1030" name="Picture 6" descr="Cyber Criminals Have Turned Social Media Cyber Crime Into a $3 Billion  Business - CPO Magazine">
            <a:extLst>
              <a:ext uri="{FF2B5EF4-FFF2-40B4-BE49-F238E27FC236}">
                <a16:creationId xmlns:a16="http://schemas.microsoft.com/office/drawing/2014/main" id="{2FCD5B9C-FF5D-6E93-98BB-DF58EBEC9C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45" r="17650" b="-1"/>
          <a:stretch/>
        </p:blipFill>
        <p:spPr bwMode="auto">
          <a:xfrm>
            <a:off x="5183188" y="987425"/>
            <a:ext cx="6172200" cy="4873625"/>
          </a:xfrm>
          <a:prstGeom prst="rect">
            <a:avLst/>
          </a:prstGeom>
          <a:solidFill>
            <a:srgbClr val="FFFFFF"/>
          </a:solidFill>
        </p:spPr>
      </p:pic>
      <p:sp>
        <p:nvSpPr>
          <p:cNvPr id="3" name="Content Placeholder 2">
            <a:extLst>
              <a:ext uri="{FF2B5EF4-FFF2-40B4-BE49-F238E27FC236}">
                <a16:creationId xmlns:a16="http://schemas.microsoft.com/office/drawing/2014/main" id="{1413E619-89C2-3B8C-1F06-295CA236A3A7}"/>
              </a:ext>
            </a:extLst>
          </p:cNvPr>
          <p:cNvSpPr>
            <a:spLocks noGrp="1"/>
          </p:cNvSpPr>
          <p:nvPr>
            <p:ph type="body" sz="half" idx="2"/>
          </p:nvPr>
        </p:nvSpPr>
        <p:spPr>
          <a:xfrm>
            <a:off x="525518" y="3111062"/>
            <a:ext cx="3932237" cy="2947111"/>
          </a:xfrm>
        </p:spPr>
        <p:txBody>
          <a:bodyPr>
            <a:normAutofit/>
          </a:bodyPr>
          <a:lstStyle/>
          <a:p>
            <a:pPr marL="0" indent="0">
              <a:buNone/>
            </a:pPr>
            <a:r>
              <a:rPr lang="en-US" sz="2000" dirty="0"/>
              <a:t>Cybercriminals at the high-end are as technologically sophisticated as the most advanced IT companies and like them have moved quickly to adopt cloud computing, artificial intelligence, and encryption.</a:t>
            </a:r>
          </a:p>
          <a:p>
            <a:endParaRPr lang="en-US"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a:xfrm>
            <a:off x="11012488" y="6312044"/>
            <a:ext cx="685800" cy="365125"/>
          </a:xfrm>
        </p:spPr>
        <p:txBody>
          <a:bodyPr>
            <a:normAutofit/>
          </a:bodyPr>
          <a:lstStyle/>
          <a:p>
            <a:pPr>
              <a:lnSpc>
                <a:spcPct val="90000"/>
              </a:lnSpc>
              <a:spcAft>
                <a:spcPts val="600"/>
              </a:spcAft>
            </a:pPr>
            <a:fld id="{E96F7B27-699C-F048-A4E3-8E879A8DCBDA}" type="slidenum">
              <a:rPr lang="en-US" smtClean="0"/>
              <a:pPr>
                <a:lnSpc>
                  <a:spcPct val="90000"/>
                </a:lnSpc>
                <a:spcAft>
                  <a:spcPts val="600"/>
                </a:spcAft>
              </a:pPr>
              <a:t>16</a:t>
            </a:fld>
            <a:endParaRPr lang="en-US"/>
          </a:p>
        </p:txBody>
      </p:sp>
    </p:spTree>
    <p:extLst>
      <p:ext uri="{BB962C8B-B14F-4D97-AF65-F5344CB8AC3E}">
        <p14:creationId xmlns:p14="http://schemas.microsoft.com/office/powerpoint/2010/main" val="4137451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Bottom Line on Cyber Crime</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462455" y="2305464"/>
            <a:ext cx="10765221" cy="2599230"/>
          </a:xfrm>
        </p:spPr>
        <p:txBody>
          <a:bodyPr>
            <a:normAutofit/>
          </a:bodyPr>
          <a:lstStyle/>
          <a:p>
            <a:pPr marL="0" indent="0" algn="ctr">
              <a:lnSpc>
                <a:spcPts val="3180"/>
              </a:lnSpc>
              <a:spcBef>
                <a:spcPts val="0"/>
              </a:spcBef>
              <a:spcAft>
                <a:spcPts val="2400"/>
              </a:spcAft>
              <a:buNone/>
            </a:pPr>
            <a:r>
              <a:rPr lang="en-US" sz="2400" dirty="0"/>
              <a:t>“Cyber crime is relentless, undiminished and unlikely to stop. Its just too easy rewarding and chances of getting caught are far to low.  </a:t>
            </a:r>
          </a:p>
          <a:p>
            <a:pPr marL="0" indent="0" algn="ctr">
              <a:lnSpc>
                <a:spcPts val="3180"/>
              </a:lnSpc>
              <a:spcBef>
                <a:spcPts val="0"/>
              </a:spcBef>
              <a:spcAft>
                <a:spcPts val="2400"/>
              </a:spcAft>
              <a:buNone/>
            </a:pPr>
            <a:r>
              <a:rPr lang="en-US" sz="2400" dirty="0"/>
              <a:t>It’s a low-risk crime with high profits.  A smart cybercriminal can easily make millions without fear of being caught.”</a:t>
            </a:r>
          </a:p>
          <a:p>
            <a:endParaRPr lang="en-US"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17</a:t>
            </a:fld>
            <a:endParaRPr lang="en-US" dirty="0"/>
          </a:p>
        </p:txBody>
      </p:sp>
      <p:sp>
        <p:nvSpPr>
          <p:cNvPr id="5" name="TextBox 4">
            <a:extLst>
              <a:ext uri="{FF2B5EF4-FFF2-40B4-BE49-F238E27FC236}">
                <a16:creationId xmlns:a16="http://schemas.microsoft.com/office/drawing/2014/main" id="{0D387084-EFED-D380-4DBF-EEF37259D168}"/>
              </a:ext>
            </a:extLst>
          </p:cNvPr>
          <p:cNvSpPr txBox="1"/>
          <p:nvPr/>
        </p:nvSpPr>
        <p:spPr>
          <a:xfrm>
            <a:off x="7561355" y="5065986"/>
            <a:ext cx="3422732" cy="923330"/>
          </a:xfrm>
          <a:prstGeom prst="rect">
            <a:avLst/>
          </a:prstGeom>
          <a:noFill/>
        </p:spPr>
        <p:txBody>
          <a:bodyPr wrap="none" rtlCol="0">
            <a:spAutoFit/>
          </a:bodyPr>
          <a:lstStyle/>
          <a:p>
            <a:r>
              <a:rPr lang="en-US" dirty="0">
                <a:solidFill>
                  <a:schemeClr val="bg1"/>
                </a:solidFill>
              </a:rPr>
              <a:t>McAfee Cyber Crime Report</a:t>
            </a: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1351510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a:xfrm>
            <a:off x="838200" y="365125"/>
            <a:ext cx="10515600" cy="1325563"/>
          </a:xfrm>
        </p:spPr>
        <p:txBody>
          <a:bodyPr anchor="ctr">
            <a:normAutofit/>
          </a:bodyPr>
          <a:lstStyle/>
          <a:p>
            <a:r>
              <a:rPr lang="en-US" dirty="0"/>
              <a:t>WE Need to Understand cyber from an Economics Point of View – like FAIR/NACD</a:t>
            </a:r>
          </a:p>
        </p:txBody>
      </p:sp>
      <p:pic>
        <p:nvPicPr>
          <p:cNvPr id="5" name="Content Placeholder 4">
            <a:extLst>
              <a:ext uri="{FF2B5EF4-FFF2-40B4-BE49-F238E27FC236}">
                <a16:creationId xmlns:a16="http://schemas.microsoft.com/office/drawing/2014/main" id="{3EE69A64-3E12-B85E-AE92-5AED0CFAA663}"/>
              </a:ext>
            </a:extLst>
          </p:cNvPr>
          <p:cNvPicPr>
            <a:picLocks noChangeAspect="1"/>
          </p:cNvPicPr>
          <p:nvPr/>
        </p:nvPicPr>
        <p:blipFill>
          <a:blip r:embed="rId3"/>
          <a:stretch>
            <a:fillRect/>
          </a:stretch>
        </p:blipFill>
        <p:spPr>
          <a:xfrm>
            <a:off x="933281" y="1825625"/>
            <a:ext cx="3307016" cy="4351338"/>
          </a:xfrm>
          <a:prstGeom prst="rect">
            <a:avLst/>
          </a:prstGeom>
          <a:noFill/>
        </p:spPr>
      </p:pic>
      <p:sp>
        <p:nvSpPr>
          <p:cNvPr id="3" name="Content Placeholder 2">
            <a:extLst>
              <a:ext uri="{FF2B5EF4-FFF2-40B4-BE49-F238E27FC236}">
                <a16:creationId xmlns:a16="http://schemas.microsoft.com/office/drawing/2014/main" id="{1413E619-89C2-3B8C-1F06-295CA236A3A7}"/>
              </a:ext>
            </a:extLst>
          </p:cNvPr>
          <p:cNvSpPr>
            <a:spLocks noGrp="1"/>
          </p:cNvSpPr>
          <p:nvPr>
            <p:ph sz="half" idx="2"/>
          </p:nvPr>
        </p:nvSpPr>
        <p:spPr>
          <a:xfrm>
            <a:off x="4872789" y="1969419"/>
            <a:ext cx="6481011" cy="4351338"/>
          </a:xfrm>
        </p:spPr>
        <p:txBody>
          <a:bodyPr>
            <a:normAutofit/>
          </a:bodyPr>
          <a:lstStyle/>
          <a:p>
            <a:pPr>
              <a:buClr>
                <a:srgbClr val="FFC000"/>
              </a:buClr>
            </a:pPr>
            <a:r>
              <a:rPr lang="en-US" sz="2200" dirty="0"/>
              <a:t>Cyber is NOT just a technical issue </a:t>
            </a:r>
          </a:p>
          <a:p>
            <a:pPr>
              <a:buClr>
                <a:srgbClr val="FFC000"/>
              </a:buClr>
            </a:pPr>
            <a:r>
              <a:rPr lang="en-US" sz="2200" dirty="0"/>
              <a:t>We need to understand our legal obligations </a:t>
            </a:r>
          </a:p>
          <a:p>
            <a:pPr>
              <a:buClr>
                <a:srgbClr val="FFC000"/>
              </a:buClr>
            </a:pPr>
            <a:r>
              <a:rPr lang="en-US" sz="2200" dirty="0"/>
              <a:t>We need to access adequate cyber expertise</a:t>
            </a:r>
          </a:p>
          <a:p>
            <a:pPr>
              <a:buClr>
                <a:srgbClr val="FFC000"/>
              </a:buClr>
            </a:pPr>
            <a:r>
              <a:rPr lang="en-US" sz="2200" dirty="0"/>
              <a:t>We need to do  sophisticated cybersecurity risk assessments – empirical and economics based</a:t>
            </a:r>
          </a:p>
          <a:p>
            <a:pPr>
              <a:buClr>
                <a:srgbClr val="FFC000"/>
              </a:buClr>
            </a:pPr>
            <a:r>
              <a:rPr lang="en-US" sz="2200" dirty="0"/>
              <a:t>Need a clear strategy</a:t>
            </a:r>
          </a:p>
          <a:p>
            <a:pPr>
              <a:buClr>
                <a:srgbClr val="FFC000"/>
              </a:buClr>
            </a:pPr>
            <a:r>
              <a:rPr lang="en-US" sz="2200" dirty="0"/>
              <a:t>We need to work together – beyond our boundaries</a:t>
            </a:r>
          </a:p>
          <a:p>
            <a:pPr marL="0" indent="0">
              <a:buNone/>
            </a:pPr>
            <a:endParaRPr lang="en-US" sz="2200"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a:xfrm>
            <a:off x="11010900" y="6311900"/>
            <a:ext cx="685800" cy="365125"/>
          </a:xfrm>
        </p:spPr>
        <p:txBody>
          <a:bodyPr>
            <a:normAutofit/>
          </a:bodyPr>
          <a:lstStyle/>
          <a:p>
            <a:pPr>
              <a:lnSpc>
                <a:spcPct val="90000"/>
              </a:lnSpc>
              <a:spcAft>
                <a:spcPts val="600"/>
              </a:spcAft>
            </a:pPr>
            <a:fld id="{E96F7B27-699C-F048-A4E3-8E879A8DCBDA}" type="slidenum">
              <a:rPr lang="en-US" smtClean="0"/>
              <a:pPr>
                <a:lnSpc>
                  <a:spcPct val="90000"/>
                </a:lnSpc>
                <a:spcAft>
                  <a:spcPts val="600"/>
                </a:spcAft>
              </a:pPr>
              <a:t>18</a:t>
            </a:fld>
            <a:endParaRPr lang="en-US"/>
          </a:p>
        </p:txBody>
      </p:sp>
    </p:spTree>
    <p:extLst>
      <p:ext uri="{BB962C8B-B14F-4D97-AF65-F5344CB8AC3E}">
        <p14:creationId xmlns:p14="http://schemas.microsoft.com/office/powerpoint/2010/main" val="525935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Example 1 – Workforce Development</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838200" y="1825625"/>
            <a:ext cx="3390900" cy="4351338"/>
          </a:xfrm>
        </p:spPr>
        <p:txBody>
          <a:bodyPr/>
          <a:lstStyle/>
          <a:p>
            <a:pPr marL="0" indent="0">
              <a:buNone/>
            </a:pPr>
            <a:r>
              <a:rPr lang="en-US" b="1" dirty="0">
                <a:solidFill>
                  <a:srgbClr val="FFC000"/>
                </a:solidFill>
              </a:rPr>
              <a:t>Establish National Cyber Training Academies</a:t>
            </a:r>
          </a:p>
          <a:p>
            <a:pPr lvl="1"/>
            <a:endParaRPr lang="en-US" dirty="0"/>
          </a:p>
          <a:p>
            <a:pPr marL="457200" lvl="1" indent="0">
              <a:buNone/>
            </a:pPr>
            <a:r>
              <a:rPr lang="en-US" dirty="0"/>
              <a:t>Teaching both the technical &amp; management frameworks for cyber risk </a:t>
            </a:r>
          </a:p>
          <a:p>
            <a:pPr lvl="1"/>
            <a:endParaRPr lang="en-US"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19</a:t>
            </a:fld>
            <a:endParaRPr lang="en-US" dirty="0"/>
          </a:p>
        </p:txBody>
      </p:sp>
      <p:pic>
        <p:nvPicPr>
          <p:cNvPr id="1026" name="Picture 2" descr="UTSA receives $3 million grant from DHS for cybersecurity training">
            <a:extLst>
              <a:ext uri="{FF2B5EF4-FFF2-40B4-BE49-F238E27FC236}">
                <a16:creationId xmlns:a16="http://schemas.microsoft.com/office/drawing/2014/main" id="{F29627A2-2F2A-5C29-D055-9C4B30274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484" y="1939924"/>
            <a:ext cx="7479029" cy="335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5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The 3 Elements of the Cybersecurity Equation</a:t>
            </a:r>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2</a:t>
            </a:fld>
            <a:endParaRPr lang="en-US" dirty="0"/>
          </a:p>
        </p:txBody>
      </p:sp>
      <p:graphicFrame>
        <p:nvGraphicFramePr>
          <p:cNvPr id="11" name="Diagram 10">
            <a:extLst>
              <a:ext uri="{FF2B5EF4-FFF2-40B4-BE49-F238E27FC236}">
                <a16:creationId xmlns:a16="http://schemas.microsoft.com/office/drawing/2014/main" id="{7BCC2381-0249-B3A3-F1D4-1421A365B85A}"/>
              </a:ext>
            </a:extLst>
          </p:cNvPr>
          <p:cNvGraphicFramePr/>
          <p:nvPr>
            <p:extLst>
              <p:ext uri="{D42A27DB-BD31-4B8C-83A1-F6EECF244321}">
                <p14:modId xmlns:p14="http://schemas.microsoft.com/office/powerpoint/2010/main" val="1204019200"/>
              </p:ext>
            </p:extLst>
          </p:nvPr>
        </p:nvGraphicFramePr>
        <p:xfrm>
          <a:off x="2281206" y="1644649"/>
          <a:ext cx="6718415" cy="4667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0978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Example 2 – Protecting Critical Infrastructure</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838200" y="2019299"/>
            <a:ext cx="4775200" cy="4157663"/>
          </a:xfrm>
        </p:spPr>
        <p:txBody>
          <a:bodyPr>
            <a:normAutofit lnSpcReduction="10000"/>
          </a:bodyPr>
          <a:lstStyle/>
          <a:p>
            <a:pPr marL="0" indent="0">
              <a:spcBef>
                <a:spcPts val="0"/>
              </a:spcBef>
              <a:spcAft>
                <a:spcPts val="2400"/>
              </a:spcAft>
              <a:buNone/>
            </a:pPr>
            <a:r>
              <a:rPr lang="en-US" sz="2400" dirty="0"/>
              <a:t>The essence of the issue</a:t>
            </a:r>
          </a:p>
          <a:p>
            <a:pPr>
              <a:spcBef>
                <a:spcPts val="0"/>
              </a:spcBef>
              <a:spcAft>
                <a:spcPts val="2400"/>
              </a:spcAft>
            </a:pPr>
            <a:r>
              <a:rPr lang="en-US" sz="2400" dirty="0"/>
              <a:t>Private entities financing security at a commercial level</a:t>
            </a:r>
          </a:p>
          <a:p>
            <a:pPr>
              <a:spcBef>
                <a:spcPts val="0"/>
              </a:spcBef>
              <a:spcAft>
                <a:spcPts val="2400"/>
              </a:spcAft>
            </a:pPr>
            <a:r>
              <a:rPr lang="en-US" sz="2400" dirty="0"/>
              <a:t>Governments assessing risk on a different basis</a:t>
            </a:r>
          </a:p>
          <a:p>
            <a:pPr marL="0" indent="0">
              <a:spcBef>
                <a:spcPts val="0"/>
              </a:spcBef>
              <a:spcAft>
                <a:spcPts val="2400"/>
              </a:spcAft>
              <a:buNone/>
            </a:pPr>
            <a:r>
              <a:rPr lang="en-US" sz="2400" b="1" dirty="0">
                <a:solidFill>
                  <a:srgbClr val="FFC000"/>
                </a:solidFill>
              </a:rPr>
              <a:t>We need a new system of economic incentives that closes the gap </a:t>
            </a:r>
          </a:p>
          <a:p>
            <a:pPr lvl="1"/>
            <a:endParaRPr lang="en-US" sz="2000"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20</a:t>
            </a:fld>
            <a:endParaRPr lang="en-US" dirty="0"/>
          </a:p>
        </p:txBody>
      </p:sp>
      <p:pic>
        <p:nvPicPr>
          <p:cNvPr id="2050" name="Picture 2" descr="Infraestructuras críticas: el riesgo en las redes de computadoras">
            <a:extLst>
              <a:ext uri="{FF2B5EF4-FFF2-40B4-BE49-F238E27FC236}">
                <a16:creationId xmlns:a16="http://schemas.microsoft.com/office/drawing/2014/main" id="{94FB9561-6E61-5B61-0D0B-D42C3745B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1930399"/>
            <a:ext cx="5474493" cy="364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970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Example 3 – Regulatory Reform</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838200" y="1825625"/>
            <a:ext cx="4419600" cy="4351338"/>
          </a:xfrm>
        </p:spPr>
        <p:txBody>
          <a:bodyPr/>
          <a:lstStyle/>
          <a:p>
            <a:pPr marL="0" indent="0">
              <a:spcBef>
                <a:spcPts val="0"/>
              </a:spcBef>
              <a:spcAft>
                <a:spcPts val="2400"/>
              </a:spcAft>
              <a:buNone/>
            </a:pPr>
            <a:r>
              <a:rPr lang="en-US" dirty="0"/>
              <a:t>Current model is focused on technical compliance</a:t>
            </a:r>
          </a:p>
          <a:p>
            <a:pPr marL="0" indent="0">
              <a:spcBef>
                <a:spcPts val="0"/>
              </a:spcBef>
              <a:spcAft>
                <a:spcPts val="2400"/>
              </a:spcAft>
              <a:buNone/>
            </a:pPr>
            <a:r>
              <a:rPr lang="en-US" dirty="0"/>
              <a:t>Mandate cyber risk assessments to factor in economical considerations</a:t>
            </a:r>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21</a:t>
            </a:fld>
            <a:endParaRPr lang="en-US" dirty="0"/>
          </a:p>
        </p:txBody>
      </p:sp>
      <p:pic>
        <p:nvPicPr>
          <p:cNvPr id="3074" name="Picture 2">
            <a:extLst>
              <a:ext uri="{FF2B5EF4-FFF2-40B4-BE49-F238E27FC236}">
                <a16:creationId xmlns:a16="http://schemas.microsoft.com/office/drawing/2014/main" id="{B7EDFCD7-49B7-722C-8BCA-745155BD8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102" y="1690688"/>
            <a:ext cx="5929698" cy="362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67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673100" y="2679700"/>
            <a:ext cx="10515600" cy="2963862"/>
          </a:xfrm>
        </p:spPr>
        <p:txBody>
          <a:bodyPr>
            <a:normAutofit/>
          </a:bodyPr>
          <a:lstStyle/>
          <a:p>
            <a:pPr marL="0" indent="0" algn="ctr">
              <a:lnSpc>
                <a:spcPct val="120000"/>
              </a:lnSpc>
              <a:spcBef>
                <a:spcPts val="0"/>
              </a:spcBef>
              <a:spcAft>
                <a:spcPts val="600"/>
              </a:spcAft>
              <a:buNone/>
            </a:pPr>
            <a:r>
              <a:rPr lang="en-US" dirty="0"/>
              <a:t>It will take all of us working together and align </a:t>
            </a:r>
          </a:p>
          <a:p>
            <a:pPr marL="0" indent="0" algn="ctr">
              <a:lnSpc>
                <a:spcPct val="120000"/>
              </a:lnSpc>
              <a:spcBef>
                <a:spcPts val="0"/>
              </a:spcBef>
              <a:spcAft>
                <a:spcPts val="600"/>
              </a:spcAft>
              <a:buNone/>
            </a:pPr>
            <a:r>
              <a:rPr lang="en-US" dirty="0"/>
              <a:t>technology, economics and government policy </a:t>
            </a:r>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22</a:t>
            </a:fld>
            <a:endParaRPr lang="en-US" dirty="0"/>
          </a:p>
        </p:txBody>
      </p:sp>
      <p:sp>
        <p:nvSpPr>
          <p:cNvPr id="6" name="Title 5">
            <a:extLst>
              <a:ext uri="{FF2B5EF4-FFF2-40B4-BE49-F238E27FC236}">
                <a16:creationId xmlns:a16="http://schemas.microsoft.com/office/drawing/2014/main" id="{FF8A6E62-E254-2F80-D606-268C95CE317F}"/>
              </a:ext>
            </a:extLst>
          </p:cNvPr>
          <p:cNvSpPr>
            <a:spLocks noGrp="1"/>
          </p:cNvSpPr>
          <p:nvPr>
            <p:ph type="title"/>
          </p:nvPr>
        </p:nvSpPr>
        <p:spPr/>
        <p:txBody>
          <a:bodyPr/>
          <a:lstStyle/>
          <a:p>
            <a:r>
              <a:rPr lang="en-US" dirty="0"/>
              <a:t>Winning the Battle in Cyberspace</a:t>
            </a:r>
          </a:p>
        </p:txBody>
      </p:sp>
    </p:spTree>
    <p:extLst>
      <p:ext uri="{BB962C8B-B14F-4D97-AF65-F5344CB8AC3E}">
        <p14:creationId xmlns:p14="http://schemas.microsoft.com/office/powerpoint/2010/main" val="414315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3A2D-0EE1-3261-69B4-DA5D9916228F}"/>
              </a:ext>
            </a:extLst>
          </p:cNvPr>
          <p:cNvSpPr>
            <a:spLocks noGrp="1"/>
          </p:cNvSpPr>
          <p:nvPr>
            <p:ph type="title"/>
          </p:nvPr>
        </p:nvSpPr>
        <p:spPr/>
        <p:txBody>
          <a:bodyPr/>
          <a:lstStyle/>
          <a:p>
            <a:r>
              <a:rPr lang="en-US" dirty="0"/>
              <a:t>FAIR Institute Mission</a:t>
            </a:r>
          </a:p>
        </p:txBody>
      </p:sp>
      <p:sp>
        <p:nvSpPr>
          <p:cNvPr id="3" name="Content Placeholder 2">
            <a:extLst>
              <a:ext uri="{FF2B5EF4-FFF2-40B4-BE49-F238E27FC236}">
                <a16:creationId xmlns:a16="http://schemas.microsoft.com/office/drawing/2014/main" id="{8AD7CA3A-DC5A-13FE-0ABF-E83E190E4FF0}"/>
              </a:ext>
            </a:extLst>
          </p:cNvPr>
          <p:cNvSpPr>
            <a:spLocks noGrp="1"/>
          </p:cNvSpPr>
          <p:nvPr>
            <p:ph idx="1"/>
          </p:nvPr>
        </p:nvSpPr>
        <p:spPr>
          <a:xfrm>
            <a:off x="754116" y="1825625"/>
            <a:ext cx="10885313" cy="4351338"/>
          </a:xfrm>
        </p:spPr>
        <p:txBody>
          <a:bodyPr>
            <a:normAutofit/>
          </a:bodyPr>
          <a:lstStyle/>
          <a:p>
            <a:pPr marL="0" indent="0">
              <a:buNone/>
            </a:pPr>
            <a:r>
              <a:rPr lang="en-US" sz="2000" dirty="0"/>
              <a:t>Non-profit expert organization made up of forward-thinking risk officers, cybersecurity leaders and business executives that operates with a central mission:</a:t>
            </a:r>
          </a:p>
          <a:p>
            <a:pPr marL="0" indent="0">
              <a:buNone/>
            </a:pPr>
            <a:endParaRPr lang="en-US" sz="2000" dirty="0"/>
          </a:p>
          <a:p>
            <a:pPr marL="457200" lvl="1" indent="0">
              <a:buNone/>
            </a:pPr>
            <a:r>
              <a:rPr lang="en-US" sz="2000" b="1" dirty="0">
                <a:solidFill>
                  <a:srgbClr val="FFC000"/>
                </a:solidFill>
              </a:rPr>
              <a:t>Establish and promote risk management best practices that empower risk professionals to collaborate with their business partners on achieving the right balance between protecting the organization and running the business.</a:t>
            </a:r>
          </a:p>
          <a:p>
            <a:pPr marL="0" indent="0">
              <a:buNone/>
            </a:pPr>
            <a:endParaRPr lang="en-US" sz="2000" dirty="0"/>
          </a:p>
          <a:p>
            <a:pPr marL="0" indent="0">
              <a:buNone/>
            </a:pPr>
            <a:r>
              <a:rPr lang="en-US" sz="2000" dirty="0"/>
              <a:t>Factor Analysis of Information Risk (FAIR</a:t>
            </a:r>
            <a:r>
              <a:rPr lang="en-US" sz="2000" baseline="30000" dirty="0"/>
              <a:t>TM</a:t>
            </a:r>
            <a:r>
              <a:rPr lang="en-US" sz="2000" dirty="0"/>
              <a:t>) is the model and the driver behind our mission.</a:t>
            </a:r>
          </a:p>
        </p:txBody>
      </p:sp>
      <p:sp>
        <p:nvSpPr>
          <p:cNvPr id="4" name="Slide Number Placeholder 3">
            <a:extLst>
              <a:ext uri="{FF2B5EF4-FFF2-40B4-BE49-F238E27FC236}">
                <a16:creationId xmlns:a16="http://schemas.microsoft.com/office/drawing/2014/main" id="{0E8178E1-9920-0371-03A6-37D1CE875BA3}"/>
              </a:ext>
            </a:extLst>
          </p:cNvPr>
          <p:cNvSpPr>
            <a:spLocks noGrp="1"/>
          </p:cNvSpPr>
          <p:nvPr>
            <p:ph type="sldNum" sz="quarter" idx="12"/>
          </p:nvPr>
        </p:nvSpPr>
        <p:spPr/>
        <p:txBody>
          <a:bodyPr/>
          <a:lstStyle/>
          <a:p>
            <a:fld id="{E96F7B27-699C-F048-A4E3-8E879A8DCBDA}" type="slidenum">
              <a:rPr lang="en-US" smtClean="0"/>
              <a:pPr/>
              <a:t>3</a:t>
            </a:fld>
            <a:endParaRPr lang="en-US" dirty="0"/>
          </a:p>
        </p:txBody>
      </p:sp>
    </p:spTree>
    <p:extLst>
      <p:ext uri="{BB962C8B-B14F-4D97-AF65-F5344CB8AC3E}">
        <p14:creationId xmlns:p14="http://schemas.microsoft.com/office/powerpoint/2010/main" val="37208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icture containing text, person, indoor, people&#10;&#10;Description automatically generated">
            <a:extLst>
              <a:ext uri="{FF2B5EF4-FFF2-40B4-BE49-F238E27FC236}">
                <a16:creationId xmlns:a16="http://schemas.microsoft.com/office/drawing/2014/main" id="{10E5063E-D1E3-4441-B74B-5F2BF37D19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0617" y="903291"/>
            <a:ext cx="4155716" cy="3007349"/>
          </a:xfrm>
          <a:prstGeom prst="rect">
            <a:avLst/>
          </a:prstGeom>
        </p:spPr>
      </p:pic>
      <p:sp>
        <p:nvSpPr>
          <p:cNvPr id="7" name="Footer Placeholder 6">
            <a:extLst>
              <a:ext uri="{FF2B5EF4-FFF2-40B4-BE49-F238E27FC236}">
                <a16:creationId xmlns:a16="http://schemas.microsoft.com/office/drawing/2014/main" id="{485237AA-1AF8-4862-9881-C13CD5635F7E}"/>
              </a:ext>
            </a:extLst>
          </p:cNvPr>
          <p:cNvSpPr>
            <a:spLocks noGrp="1"/>
          </p:cNvSpPr>
          <p:nvPr>
            <p:ph type="ftr" sz="quarter" idx="13"/>
          </p:nvPr>
        </p:nvSpPr>
        <p:spPr>
          <a:xfrm>
            <a:off x="7555175" y="6206450"/>
            <a:ext cx="3698021" cy="266740"/>
          </a:xfrm>
        </p:spPr>
        <p:txBody>
          <a:bodyPr/>
          <a:lstStyle/>
          <a:p>
            <a:endParaRPr lang="en-US" dirty="0">
              <a:solidFill>
                <a:schemeClr val="bg1">
                  <a:lumMod val="50000"/>
                </a:schemeClr>
              </a:solidFill>
            </a:endParaRPr>
          </a:p>
        </p:txBody>
      </p:sp>
      <p:sp>
        <p:nvSpPr>
          <p:cNvPr id="43" name="Rectangle 42">
            <a:extLst>
              <a:ext uri="{FF2B5EF4-FFF2-40B4-BE49-F238E27FC236}">
                <a16:creationId xmlns:a16="http://schemas.microsoft.com/office/drawing/2014/main" id="{6BBF7D86-96F9-3547-B418-D2076F74CBDD}"/>
              </a:ext>
            </a:extLst>
          </p:cNvPr>
          <p:cNvSpPr/>
          <p:nvPr/>
        </p:nvSpPr>
        <p:spPr>
          <a:xfrm>
            <a:off x="0" y="899524"/>
            <a:ext cx="4316267" cy="30148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Content Placeholder 7">
            <a:extLst>
              <a:ext uri="{FF2B5EF4-FFF2-40B4-BE49-F238E27FC236}">
                <a16:creationId xmlns:a16="http://schemas.microsoft.com/office/drawing/2014/main" id="{7672C437-BFB9-FA4C-A315-C0D3F40DE76F}"/>
              </a:ext>
            </a:extLst>
          </p:cNvPr>
          <p:cNvSpPr>
            <a:spLocks noGrp="1"/>
          </p:cNvSpPr>
          <p:nvPr>
            <p:ph idx="1"/>
          </p:nvPr>
        </p:nvSpPr>
        <p:spPr>
          <a:xfrm>
            <a:off x="104950" y="1019103"/>
            <a:ext cx="3998673" cy="591572"/>
          </a:xfrm>
        </p:spPr>
        <p:txBody>
          <a:bodyPr>
            <a:normAutofit/>
          </a:bodyPr>
          <a:lstStyle/>
          <a:p>
            <a:pPr marL="0" indent="0" algn="ctr">
              <a:buNone/>
            </a:pPr>
            <a:r>
              <a:rPr lang="en-US" b="1" dirty="0">
                <a:solidFill>
                  <a:srgbClr val="FFC000"/>
                </a:solidFill>
              </a:rPr>
              <a:t>THE FAIR INSTITUTE</a:t>
            </a:r>
          </a:p>
          <a:p>
            <a:pPr marL="0" indent="0" algn="ctr">
              <a:buNone/>
            </a:pPr>
            <a:endParaRPr lang="en-US" sz="1400" b="1" dirty="0">
              <a:solidFill>
                <a:srgbClr val="FFC000"/>
              </a:solidFill>
            </a:endParaRPr>
          </a:p>
          <a:p>
            <a:pPr marL="0" indent="0">
              <a:buNone/>
            </a:pPr>
            <a:endParaRPr lang="en-US" sz="1800" dirty="0">
              <a:solidFill>
                <a:srgbClr val="FFC000"/>
              </a:solidFill>
            </a:endParaRPr>
          </a:p>
        </p:txBody>
      </p:sp>
      <p:sp>
        <p:nvSpPr>
          <p:cNvPr id="46" name="TextBox 45">
            <a:extLst>
              <a:ext uri="{FF2B5EF4-FFF2-40B4-BE49-F238E27FC236}">
                <a16:creationId xmlns:a16="http://schemas.microsoft.com/office/drawing/2014/main" id="{AE27C761-DF73-A140-B260-6E0BBAF19854}"/>
              </a:ext>
            </a:extLst>
          </p:cNvPr>
          <p:cNvSpPr txBox="1"/>
          <p:nvPr/>
        </p:nvSpPr>
        <p:spPr>
          <a:xfrm>
            <a:off x="1328564" y="1582824"/>
            <a:ext cx="1737976" cy="569387"/>
          </a:xfrm>
          <a:prstGeom prst="rect">
            <a:avLst/>
          </a:prstGeom>
          <a:noFill/>
        </p:spPr>
        <p:txBody>
          <a:bodyPr wrap="none" rtlCol="0">
            <a:spAutoFit/>
          </a:bodyPr>
          <a:lstStyle/>
          <a:p>
            <a:pPr algn="ctr"/>
            <a:r>
              <a:rPr lang="en-US" sz="2000" b="1" dirty="0">
                <a:solidFill>
                  <a:srgbClr val="002060"/>
                </a:solidFill>
              </a:rPr>
              <a:t>14,000+</a:t>
            </a:r>
            <a:br>
              <a:rPr lang="en-US" sz="1200" b="1" dirty="0">
                <a:solidFill>
                  <a:srgbClr val="002060"/>
                </a:solidFill>
              </a:rPr>
            </a:br>
            <a:r>
              <a:rPr lang="en-US" sz="1100" b="1" dirty="0">
                <a:solidFill>
                  <a:srgbClr val="002060"/>
                </a:solidFill>
              </a:rPr>
              <a:t>Members Worldwide</a:t>
            </a:r>
          </a:p>
        </p:txBody>
      </p:sp>
      <p:sp>
        <p:nvSpPr>
          <p:cNvPr id="47" name="TextBox 46">
            <a:extLst>
              <a:ext uri="{FF2B5EF4-FFF2-40B4-BE49-F238E27FC236}">
                <a16:creationId xmlns:a16="http://schemas.microsoft.com/office/drawing/2014/main" id="{685EBD1C-ECFA-F74F-A0A6-D231027A4119}"/>
              </a:ext>
            </a:extLst>
          </p:cNvPr>
          <p:cNvSpPr txBox="1"/>
          <p:nvPr/>
        </p:nvSpPr>
        <p:spPr>
          <a:xfrm>
            <a:off x="476948" y="2321825"/>
            <a:ext cx="1063112" cy="523220"/>
          </a:xfrm>
          <a:prstGeom prst="rect">
            <a:avLst/>
          </a:prstGeom>
          <a:noFill/>
        </p:spPr>
        <p:txBody>
          <a:bodyPr wrap="none" rtlCol="0">
            <a:spAutoFit/>
          </a:bodyPr>
          <a:lstStyle/>
          <a:p>
            <a:pPr algn="ctr"/>
            <a:r>
              <a:rPr lang="en-US" b="1" dirty="0">
                <a:solidFill>
                  <a:srgbClr val="002060"/>
                </a:solidFill>
              </a:rPr>
              <a:t>49%</a:t>
            </a:r>
            <a:br>
              <a:rPr lang="en-US" sz="1050" dirty="0">
                <a:solidFill>
                  <a:srgbClr val="002060"/>
                </a:solidFill>
              </a:rPr>
            </a:br>
            <a:r>
              <a:rPr lang="en-US" sz="1000" b="1" dirty="0">
                <a:solidFill>
                  <a:srgbClr val="002060"/>
                </a:solidFill>
              </a:rPr>
              <a:t>Fortune 1000</a:t>
            </a:r>
          </a:p>
        </p:txBody>
      </p:sp>
      <p:sp>
        <p:nvSpPr>
          <p:cNvPr id="48" name="TextBox 47">
            <a:extLst>
              <a:ext uri="{FF2B5EF4-FFF2-40B4-BE49-F238E27FC236}">
                <a16:creationId xmlns:a16="http://schemas.microsoft.com/office/drawing/2014/main" id="{B861F7D0-2C3D-A946-978F-BC1042AADFAF}"/>
              </a:ext>
            </a:extLst>
          </p:cNvPr>
          <p:cNvSpPr txBox="1"/>
          <p:nvPr/>
        </p:nvSpPr>
        <p:spPr>
          <a:xfrm>
            <a:off x="1606685" y="2321825"/>
            <a:ext cx="1181734" cy="523220"/>
          </a:xfrm>
          <a:prstGeom prst="rect">
            <a:avLst/>
          </a:prstGeom>
          <a:noFill/>
        </p:spPr>
        <p:txBody>
          <a:bodyPr wrap="none" rtlCol="0">
            <a:spAutoFit/>
          </a:bodyPr>
          <a:lstStyle/>
          <a:p>
            <a:pPr algn="ctr"/>
            <a:r>
              <a:rPr lang="en-US" b="1" dirty="0">
                <a:solidFill>
                  <a:srgbClr val="002060"/>
                </a:solidFill>
              </a:rPr>
              <a:t>23</a:t>
            </a:r>
            <a:br>
              <a:rPr lang="en-US" sz="1050" dirty="0">
                <a:solidFill>
                  <a:srgbClr val="002060"/>
                </a:solidFill>
              </a:rPr>
            </a:br>
            <a:r>
              <a:rPr lang="en-US" sz="1000" b="1" dirty="0">
                <a:solidFill>
                  <a:srgbClr val="002060"/>
                </a:solidFill>
              </a:rPr>
              <a:t>Local Chapters</a:t>
            </a:r>
          </a:p>
        </p:txBody>
      </p:sp>
      <p:sp>
        <p:nvSpPr>
          <p:cNvPr id="49" name="TextBox 48">
            <a:extLst>
              <a:ext uri="{FF2B5EF4-FFF2-40B4-BE49-F238E27FC236}">
                <a16:creationId xmlns:a16="http://schemas.microsoft.com/office/drawing/2014/main" id="{0AFF4896-F450-5F42-A930-732F1565744E}"/>
              </a:ext>
            </a:extLst>
          </p:cNvPr>
          <p:cNvSpPr txBox="1"/>
          <p:nvPr/>
        </p:nvSpPr>
        <p:spPr>
          <a:xfrm>
            <a:off x="1638746" y="3052160"/>
            <a:ext cx="1117614" cy="523220"/>
          </a:xfrm>
          <a:prstGeom prst="rect">
            <a:avLst/>
          </a:prstGeom>
          <a:noFill/>
        </p:spPr>
        <p:txBody>
          <a:bodyPr wrap="none" rtlCol="0">
            <a:spAutoFit/>
          </a:bodyPr>
          <a:lstStyle/>
          <a:p>
            <a:pPr algn="ctr"/>
            <a:r>
              <a:rPr lang="en-US" b="1" dirty="0">
                <a:solidFill>
                  <a:srgbClr val="002060"/>
                </a:solidFill>
              </a:rPr>
              <a:t>1000+</a:t>
            </a:r>
            <a:br>
              <a:rPr lang="en-US" sz="1050" dirty="0">
                <a:solidFill>
                  <a:srgbClr val="002060"/>
                </a:solidFill>
              </a:rPr>
            </a:br>
            <a:r>
              <a:rPr lang="en-US" sz="1000" b="1" dirty="0">
                <a:solidFill>
                  <a:srgbClr val="002060"/>
                </a:solidFill>
              </a:rPr>
              <a:t>FAIR Certified</a:t>
            </a:r>
          </a:p>
        </p:txBody>
      </p:sp>
      <p:sp>
        <p:nvSpPr>
          <p:cNvPr id="50" name="TextBox 49">
            <a:extLst>
              <a:ext uri="{FF2B5EF4-FFF2-40B4-BE49-F238E27FC236}">
                <a16:creationId xmlns:a16="http://schemas.microsoft.com/office/drawing/2014/main" id="{E14D708A-07B4-3E42-A3C9-2F3879BA6E2A}"/>
              </a:ext>
            </a:extLst>
          </p:cNvPr>
          <p:cNvSpPr txBox="1"/>
          <p:nvPr/>
        </p:nvSpPr>
        <p:spPr>
          <a:xfrm>
            <a:off x="460605" y="3052160"/>
            <a:ext cx="1101584" cy="530915"/>
          </a:xfrm>
          <a:prstGeom prst="rect">
            <a:avLst/>
          </a:prstGeom>
          <a:noFill/>
        </p:spPr>
        <p:txBody>
          <a:bodyPr wrap="none" rtlCol="0">
            <a:spAutoFit/>
          </a:bodyPr>
          <a:lstStyle/>
          <a:p>
            <a:pPr algn="ctr"/>
            <a:r>
              <a:rPr lang="en-US" b="1" dirty="0">
                <a:solidFill>
                  <a:srgbClr val="002060"/>
                </a:solidFill>
              </a:rPr>
              <a:t>10,000+</a:t>
            </a:r>
            <a:br>
              <a:rPr lang="en-US" sz="1050" dirty="0">
                <a:solidFill>
                  <a:srgbClr val="002060"/>
                </a:solidFill>
              </a:rPr>
            </a:br>
            <a:r>
              <a:rPr lang="en-US" sz="1000" b="1" dirty="0">
                <a:solidFill>
                  <a:srgbClr val="002060"/>
                </a:solidFill>
              </a:rPr>
              <a:t>FAIR Trained</a:t>
            </a:r>
          </a:p>
        </p:txBody>
      </p:sp>
      <p:sp>
        <p:nvSpPr>
          <p:cNvPr id="14" name="Rectangle 13">
            <a:extLst>
              <a:ext uri="{FF2B5EF4-FFF2-40B4-BE49-F238E27FC236}">
                <a16:creationId xmlns:a16="http://schemas.microsoft.com/office/drawing/2014/main" id="{AAAD35B5-D3B1-5846-B135-AD2EC8963AE6}"/>
              </a:ext>
            </a:extLst>
          </p:cNvPr>
          <p:cNvSpPr/>
          <p:nvPr/>
        </p:nvSpPr>
        <p:spPr>
          <a:xfrm>
            <a:off x="0" y="4657131"/>
            <a:ext cx="12192000" cy="12392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28CEF9F-2CFF-1F42-A31D-39FC19BD5D45}"/>
              </a:ext>
            </a:extLst>
          </p:cNvPr>
          <p:cNvPicPr>
            <a:picLocks noChangeAspect="1"/>
          </p:cNvPicPr>
          <p:nvPr/>
        </p:nvPicPr>
        <p:blipFill>
          <a:blip r:embed="rId4"/>
          <a:stretch>
            <a:fillRect/>
          </a:stretch>
        </p:blipFill>
        <p:spPr>
          <a:xfrm>
            <a:off x="10560469" y="5033785"/>
            <a:ext cx="427827" cy="532175"/>
          </a:xfrm>
          <a:prstGeom prst="rect">
            <a:avLst/>
          </a:prstGeom>
          <a:scene3d>
            <a:camera prst="perspectiveHeroicExtremeLeftFacing"/>
            <a:lightRig rig="threePt" dir="t"/>
          </a:scene3d>
          <a:sp3d extrusionH="76200" contourW="12700">
            <a:extrusionClr>
              <a:schemeClr val="tx1">
                <a:lumMod val="60000"/>
                <a:lumOff val="40000"/>
              </a:schemeClr>
            </a:extrusionClr>
            <a:contourClr>
              <a:schemeClr val="tx1">
                <a:lumMod val="60000"/>
                <a:lumOff val="40000"/>
              </a:schemeClr>
            </a:contourClr>
          </a:sp3d>
        </p:spPr>
      </p:pic>
      <p:sp>
        <p:nvSpPr>
          <p:cNvPr id="16" name="TextBox 15">
            <a:extLst>
              <a:ext uri="{FF2B5EF4-FFF2-40B4-BE49-F238E27FC236}">
                <a16:creationId xmlns:a16="http://schemas.microsoft.com/office/drawing/2014/main" id="{3306BE1F-6692-DD48-85E7-AEFF2AA31F98}"/>
              </a:ext>
            </a:extLst>
          </p:cNvPr>
          <p:cNvSpPr txBox="1"/>
          <p:nvPr/>
        </p:nvSpPr>
        <p:spPr>
          <a:xfrm>
            <a:off x="645343" y="5017595"/>
            <a:ext cx="1686267" cy="553998"/>
          </a:xfrm>
          <a:prstGeom prst="rect">
            <a:avLst/>
          </a:prstGeom>
          <a:noFill/>
        </p:spPr>
        <p:txBody>
          <a:bodyPr wrap="square" rtlCol="0">
            <a:spAutoFit/>
          </a:bodyPr>
          <a:lstStyle/>
          <a:p>
            <a:r>
              <a:rPr lang="en-US" sz="1000" b="1" dirty="0">
                <a:solidFill>
                  <a:schemeClr val="tx2"/>
                </a:solidFill>
              </a:rPr>
              <a:t>FAIR accredited as an </a:t>
            </a:r>
          </a:p>
          <a:p>
            <a:r>
              <a:rPr lang="en-US" sz="1000" b="1" dirty="0">
                <a:solidFill>
                  <a:schemeClr val="tx2"/>
                </a:solidFill>
              </a:rPr>
              <a:t>Industry Standard by</a:t>
            </a:r>
          </a:p>
          <a:p>
            <a:pPr algn="ctr"/>
            <a:endParaRPr lang="en-US" sz="1000" b="1" dirty="0">
              <a:solidFill>
                <a:schemeClr val="tx2"/>
              </a:solidFill>
            </a:endParaRPr>
          </a:p>
        </p:txBody>
      </p:sp>
      <p:sp>
        <p:nvSpPr>
          <p:cNvPr id="17" name="TextBox 16">
            <a:extLst>
              <a:ext uri="{FF2B5EF4-FFF2-40B4-BE49-F238E27FC236}">
                <a16:creationId xmlns:a16="http://schemas.microsoft.com/office/drawing/2014/main" id="{7BD25650-C05C-9445-AE67-AAF4AD5A5D89}"/>
              </a:ext>
            </a:extLst>
          </p:cNvPr>
          <p:cNvSpPr txBox="1"/>
          <p:nvPr/>
        </p:nvSpPr>
        <p:spPr>
          <a:xfrm>
            <a:off x="4144977" y="5025958"/>
            <a:ext cx="1583667" cy="400110"/>
          </a:xfrm>
          <a:prstGeom prst="rect">
            <a:avLst/>
          </a:prstGeom>
          <a:noFill/>
        </p:spPr>
        <p:txBody>
          <a:bodyPr wrap="square" rtlCol="0">
            <a:spAutoFit/>
          </a:bodyPr>
          <a:lstStyle/>
          <a:p>
            <a:r>
              <a:rPr lang="en-US" sz="1000" b="1">
                <a:solidFill>
                  <a:schemeClr val="tx2"/>
                </a:solidFill>
              </a:rPr>
              <a:t>Complementary to</a:t>
            </a:r>
          </a:p>
          <a:p>
            <a:r>
              <a:rPr lang="en-US" sz="1000" b="1">
                <a:solidFill>
                  <a:schemeClr val="tx2"/>
                </a:solidFill>
              </a:rPr>
              <a:t>Risk Frameworks</a:t>
            </a:r>
          </a:p>
        </p:txBody>
      </p:sp>
      <p:sp>
        <p:nvSpPr>
          <p:cNvPr id="18" name="TextBox 17">
            <a:extLst>
              <a:ext uri="{FF2B5EF4-FFF2-40B4-BE49-F238E27FC236}">
                <a16:creationId xmlns:a16="http://schemas.microsoft.com/office/drawing/2014/main" id="{279A0906-8638-9143-86A2-18E4DBD92EDD}"/>
              </a:ext>
            </a:extLst>
          </p:cNvPr>
          <p:cNvSpPr txBox="1"/>
          <p:nvPr/>
        </p:nvSpPr>
        <p:spPr>
          <a:xfrm>
            <a:off x="8634482" y="5050572"/>
            <a:ext cx="2119212" cy="400110"/>
          </a:xfrm>
          <a:prstGeom prst="rect">
            <a:avLst/>
          </a:prstGeom>
          <a:noFill/>
        </p:spPr>
        <p:txBody>
          <a:bodyPr wrap="square" rtlCol="0">
            <a:spAutoFit/>
          </a:bodyPr>
          <a:lstStyle/>
          <a:p>
            <a:r>
              <a:rPr lang="en-US" sz="1000" b="1">
                <a:solidFill>
                  <a:schemeClr val="tx2"/>
                </a:solidFill>
              </a:rPr>
              <a:t>FAIR Book Inducted in </a:t>
            </a:r>
            <a:br>
              <a:rPr lang="en-US" sz="1000" b="1">
                <a:solidFill>
                  <a:schemeClr val="tx2"/>
                </a:solidFill>
              </a:rPr>
            </a:br>
            <a:r>
              <a:rPr lang="en-US" sz="1000" b="1">
                <a:solidFill>
                  <a:schemeClr val="tx2"/>
                </a:solidFill>
              </a:rPr>
              <a:t>the Cybersecurity Canon</a:t>
            </a:r>
          </a:p>
        </p:txBody>
      </p:sp>
      <p:grpSp>
        <p:nvGrpSpPr>
          <p:cNvPr id="19" name="Group 18">
            <a:extLst>
              <a:ext uri="{FF2B5EF4-FFF2-40B4-BE49-F238E27FC236}">
                <a16:creationId xmlns:a16="http://schemas.microsoft.com/office/drawing/2014/main" id="{BF3A57AA-6D77-7E4E-B056-445E183A1C94}"/>
              </a:ext>
            </a:extLst>
          </p:cNvPr>
          <p:cNvGrpSpPr/>
          <p:nvPr/>
        </p:nvGrpSpPr>
        <p:grpSpPr>
          <a:xfrm>
            <a:off x="5604033" y="5064437"/>
            <a:ext cx="1211009" cy="437543"/>
            <a:chOff x="2757595" y="5367508"/>
            <a:chExt cx="1478634" cy="506850"/>
          </a:xfrm>
        </p:grpSpPr>
        <p:pic>
          <p:nvPicPr>
            <p:cNvPr id="20" name="Picture 19">
              <a:extLst>
                <a:ext uri="{FF2B5EF4-FFF2-40B4-BE49-F238E27FC236}">
                  <a16:creationId xmlns:a16="http://schemas.microsoft.com/office/drawing/2014/main" id="{072A8305-BAD1-A44C-908E-49EE109CDF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7595" y="5367508"/>
              <a:ext cx="564752" cy="506850"/>
            </a:xfrm>
            <a:prstGeom prst="rect">
              <a:avLst/>
            </a:prstGeom>
          </p:spPr>
        </p:pic>
        <p:pic>
          <p:nvPicPr>
            <p:cNvPr id="21" name="Picture 20">
              <a:extLst>
                <a:ext uri="{FF2B5EF4-FFF2-40B4-BE49-F238E27FC236}">
                  <a16:creationId xmlns:a16="http://schemas.microsoft.com/office/drawing/2014/main" id="{3FFD64DC-6329-7E49-9BA3-E0AC2BFE16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2355" y="5521145"/>
              <a:ext cx="813874" cy="216848"/>
            </a:xfrm>
            <a:prstGeom prst="rect">
              <a:avLst/>
            </a:prstGeom>
          </p:spPr>
        </p:pic>
      </p:grpSp>
      <p:pic>
        <p:nvPicPr>
          <p:cNvPr id="22" name="Picture 21">
            <a:extLst>
              <a:ext uri="{FF2B5EF4-FFF2-40B4-BE49-F238E27FC236}">
                <a16:creationId xmlns:a16="http://schemas.microsoft.com/office/drawing/2014/main" id="{22455EAA-93C6-A446-B40C-9E278D0478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98362" y="5064433"/>
            <a:ext cx="1284121" cy="377683"/>
          </a:xfrm>
          <a:prstGeom prst="rect">
            <a:avLst/>
          </a:prstGeom>
        </p:spPr>
      </p:pic>
      <p:pic>
        <p:nvPicPr>
          <p:cNvPr id="23" name="Picture 22">
            <a:extLst>
              <a:ext uri="{FF2B5EF4-FFF2-40B4-BE49-F238E27FC236}">
                <a16:creationId xmlns:a16="http://schemas.microsoft.com/office/drawing/2014/main" id="{FC9FF98A-01A6-D341-A9FE-FD7445745AFB}"/>
              </a:ext>
            </a:extLst>
          </p:cNvPr>
          <p:cNvPicPr>
            <a:picLocks noChangeAspect="1"/>
          </p:cNvPicPr>
          <p:nvPr/>
        </p:nvPicPr>
        <p:blipFill>
          <a:blip r:embed="rId8" cstate="email">
            <a:alphaModFix/>
            <a:extLst>
              <a:ext uri="{28A0092B-C50C-407E-A947-70E740481C1C}">
                <a14:useLocalDpi xmlns:a14="http://schemas.microsoft.com/office/drawing/2010/main"/>
              </a:ext>
            </a:extLst>
          </a:blip>
          <a:stretch>
            <a:fillRect/>
          </a:stretch>
        </p:blipFill>
        <p:spPr>
          <a:xfrm>
            <a:off x="6771622" y="5097770"/>
            <a:ext cx="970095" cy="404207"/>
          </a:xfrm>
          <a:prstGeom prst="rect">
            <a:avLst/>
          </a:prstGeom>
        </p:spPr>
      </p:pic>
      <p:sp>
        <p:nvSpPr>
          <p:cNvPr id="24" name="TextBox 23">
            <a:extLst>
              <a:ext uri="{FF2B5EF4-FFF2-40B4-BE49-F238E27FC236}">
                <a16:creationId xmlns:a16="http://schemas.microsoft.com/office/drawing/2014/main" id="{1A1685AE-8421-244E-85D2-6B2625C449EE}"/>
              </a:ext>
            </a:extLst>
          </p:cNvPr>
          <p:cNvSpPr txBox="1"/>
          <p:nvPr/>
        </p:nvSpPr>
        <p:spPr>
          <a:xfrm>
            <a:off x="2797869" y="2599838"/>
            <a:ext cx="1154483" cy="677108"/>
          </a:xfrm>
          <a:prstGeom prst="rect">
            <a:avLst/>
          </a:prstGeom>
          <a:noFill/>
        </p:spPr>
        <p:txBody>
          <a:bodyPr wrap="none" rtlCol="0">
            <a:spAutoFit/>
          </a:bodyPr>
          <a:lstStyle/>
          <a:p>
            <a:pPr algn="ctr"/>
            <a:r>
              <a:rPr lang="en-US" b="1" dirty="0">
                <a:solidFill>
                  <a:srgbClr val="002060"/>
                </a:solidFill>
              </a:rPr>
              <a:t>20</a:t>
            </a:r>
            <a:br>
              <a:rPr lang="en-US" sz="1050" dirty="0">
                <a:solidFill>
                  <a:srgbClr val="002060"/>
                </a:solidFill>
              </a:rPr>
            </a:br>
            <a:r>
              <a:rPr lang="en-US" sz="1000" b="1" dirty="0">
                <a:solidFill>
                  <a:srgbClr val="002060"/>
                </a:solidFill>
              </a:rPr>
              <a:t>Universities </a:t>
            </a:r>
            <a:br>
              <a:rPr lang="en-US" sz="1000" b="1" dirty="0">
                <a:solidFill>
                  <a:srgbClr val="002060"/>
                </a:solidFill>
              </a:rPr>
            </a:br>
            <a:r>
              <a:rPr lang="en-US" sz="1000" b="1" dirty="0">
                <a:solidFill>
                  <a:srgbClr val="002060"/>
                </a:solidFill>
              </a:rPr>
              <a:t>Teaching FAIR</a:t>
            </a:r>
          </a:p>
        </p:txBody>
      </p:sp>
      <p:sp>
        <p:nvSpPr>
          <p:cNvPr id="25" name="Rectangle 24">
            <a:extLst>
              <a:ext uri="{FF2B5EF4-FFF2-40B4-BE49-F238E27FC236}">
                <a16:creationId xmlns:a16="http://schemas.microsoft.com/office/drawing/2014/main" id="{15813431-5C41-7F49-A185-12568F41B9E6}"/>
              </a:ext>
            </a:extLst>
          </p:cNvPr>
          <p:cNvSpPr/>
          <p:nvPr/>
        </p:nvSpPr>
        <p:spPr>
          <a:xfrm>
            <a:off x="7969475" y="895758"/>
            <a:ext cx="4222525" cy="30148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6" name="Picture 25" descr="A close up of a piece of paper&#10;&#10;Description automatically generated">
            <a:extLst>
              <a:ext uri="{FF2B5EF4-FFF2-40B4-BE49-F238E27FC236}">
                <a16:creationId xmlns:a16="http://schemas.microsoft.com/office/drawing/2014/main" id="{16B252C3-3CC9-514F-A798-32298AB973B4}"/>
              </a:ext>
            </a:extLst>
          </p:cNvPr>
          <p:cNvPicPr>
            <a:picLocks noChangeAspect="1"/>
          </p:cNvPicPr>
          <p:nvPr/>
        </p:nvPicPr>
        <p:blipFill>
          <a:blip r:embed="rId9"/>
          <a:stretch>
            <a:fillRect/>
          </a:stretch>
        </p:blipFill>
        <p:spPr>
          <a:xfrm>
            <a:off x="8610130" y="1685948"/>
            <a:ext cx="1191045" cy="1473521"/>
          </a:xfrm>
          <a:prstGeom prst="rect">
            <a:avLst/>
          </a:prstGeom>
        </p:spPr>
      </p:pic>
      <p:sp>
        <p:nvSpPr>
          <p:cNvPr id="27" name="TextBox 26">
            <a:extLst>
              <a:ext uri="{FF2B5EF4-FFF2-40B4-BE49-F238E27FC236}">
                <a16:creationId xmlns:a16="http://schemas.microsoft.com/office/drawing/2014/main" id="{50E157B2-BFE2-7442-BD70-D1670B7828D4}"/>
              </a:ext>
            </a:extLst>
          </p:cNvPr>
          <p:cNvSpPr txBox="1"/>
          <p:nvPr/>
        </p:nvSpPr>
        <p:spPr>
          <a:xfrm>
            <a:off x="9893784" y="1629350"/>
            <a:ext cx="1766923" cy="1528880"/>
          </a:xfrm>
          <a:prstGeom prst="rect">
            <a:avLst/>
          </a:prstGeom>
          <a:noFill/>
        </p:spPr>
        <p:txBody>
          <a:bodyPr wrap="square">
            <a:spAutoFit/>
          </a:bodyPr>
          <a:lstStyle/>
          <a:p>
            <a:pPr algn="ctr">
              <a:spcAft>
                <a:spcPts val="800"/>
              </a:spcAft>
            </a:pPr>
            <a:r>
              <a:rPr lang="en-US" sz="1467" b="1" i="1" dirty="0">
                <a:solidFill>
                  <a:schemeClr val="tx2"/>
                </a:solidFill>
                <a:latin typeface="Times New Roman" panose="02020603050405020304" pitchFamily="18" charset="0"/>
                <a:cs typeface="Times New Roman" panose="02020603050405020304" pitchFamily="18" charset="0"/>
              </a:rPr>
              <a:t>“One of Three </a:t>
            </a:r>
            <a:r>
              <a:rPr lang="en-US" altLang="en-US" sz="1467" b="1" i="1" dirty="0">
                <a:solidFill>
                  <a:schemeClr val="tx2"/>
                </a:solidFill>
                <a:latin typeface="Times New Roman" panose="02020603050405020304" pitchFamily="18" charset="0"/>
                <a:cs typeface="Times New Roman" panose="02020603050405020304" pitchFamily="18" charset="0"/>
              </a:rPr>
              <a:t>Most Important </a:t>
            </a:r>
            <a:br>
              <a:rPr lang="en-US" altLang="en-US" sz="1467" b="1" i="1" dirty="0">
                <a:solidFill>
                  <a:schemeClr val="tx2"/>
                </a:solidFill>
                <a:latin typeface="Times New Roman" panose="02020603050405020304" pitchFamily="18" charset="0"/>
                <a:cs typeface="Times New Roman" panose="02020603050405020304" pitchFamily="18" charset="0"/>
              </a:rPr>
            </a:br>
            <a:r>
              <a:rPr lang="en-US" altLang="en-US" sz="1467" b="1" i="1" dirty="0">
                <a:solidFill>
                  <a:schemeClr val="tx2"/>
                </a:solidFill>
                <a:latin typeface="Times New Roman" panose="02020603050405020304" pitchFamily="18" charset="0"/>
                <a:cs typeface="Times New Roman" panose="02020603050405020304" pitchFamily="18" charset="0"/>
              </a:rPr>
              <a:t>Industry Organizations of the Last 30 Years”</a:t>
            </a:r>
          </a:p>
          <a:p>
            <a:pPr algn="ctr"/>
            <a:r>
              <a:rPr lang="en-US" altLang="en-US" sz="1333" i="1" dirty="0">
                <a:solidFill>
                  <a:schemeClr val="tx2"/>
                </a:solidFill>
              </a:rPr>
              <a:t>SC Magazine </a:t>
            </a:r>
            <a:endParaRPr lang="en-US" sz="1333" i="1" dirty="0">
              <a:solidFill>
                <a:schemeClr val="tx2"/>
              </a:solidFill>
            </a:endParaRPr>
          </a:p>
        </p:txBody>
      </p:sp>
    </p:spTree>
    <p:extLst>
      <p:ext uri="{BB962C8B-B14F-4D97-AF65-F5344CB8AC3E}">
        <p14:creationId xmlns:p14="http://schemas.microsoft.com/office/powerpoint/2010/main" val="1790239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Cyber Risk Oversight – 6 Core Principles</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4622801" y="1923393"/>
            <a:ext cx="6654800" cy="4253570"/>
          </a:xfrm>
        </p:spPr>
        <p:txBody>
          <a:bodyPr>
            <a:normAutofit/>
          </a:bodyPr>
          <a:lstStyle/>
          <a:p>
            <a:pPr marL="457200" indent="-457200">
              <a:buClr>
                <a:srgbClr val="FFC000"/>
              </a:buClr>
              <a:buFont typeface="+mj-lt"/>
              <a:buAutoNum type="arabicPeriod"/>
            </a:pPr>
            <a:r>
              <a:rPr lang="en-US" sz="2000" dirty="0"/>
              <a:t>Cyber is a strategic, enterprise-wide issue, not an IT issue </a:t>
            </a:r>
          </a:p>
          <a:p>
            <a:pPr marL="457200" indent="-457200">
              <a:buClr>
                <a:srgbClr val="FFC000"/>
              </a:buClr>
              <a:buFont typeface="+mj-lt"/>
              <a:buAutoNum type="arabicPeriod"/>
            </a:pPr>
            <a:r>
              <a:rPr lang="en-US" sz="2000" dirty="0"/>
              <a:t>Boards need to understand their unique legal obligations</a:t>
            </a:r>
          </a:p>
          <a:p>
            <a:pPr marL="457200" indent="-457200">
              <a:buClr>
                <a:srgbClr val="FFC000"/>
              </a:buClr>
              <a:buFont typeface="+mj-lt"/>
              <a:buAutoNum type="arabicPeriod"/>
            </a:pPr>
            <a:r>
              <a:rPr lang="en-US" sz="2000" dirty="0"/>
              <a:t>Boards need to access adequate cyber security expertise</a:t>
            </a:r>
          </a:p>
          <a:p>
            <a:pPr marL="457200" indent="-457200">
              <a:buClr>
                <a:srgbClr val="FFC000"/>
              </a:buClr>
              <a:buFont typeface="+mj-lt"/>
              <a:buAutoNum type="arabicPeriod"/>
            </a:pPr>
            <a:r>
              <a:rPr lang="en-US" sz="2000" dirty="0"/>
              <a:t>Management needs to provide a cyber security framework (technical and management)</a:t>
            </a:r>
          </a:p>
          <a:p>
            <a:pPr marL="457200" indent="-457200">
              <a:buClr>
                <a:srgbClr val="FFC000"/>
              </a:buClr>
              <a:buFont typeface="+mj-lt"/>
              <a:buAutoNum type="arabicPeriod"/>
            </a:pPr>
            <a:r>
              <a:rPr lang="en-US" sz="2000" dirty="0"/>
              <a:t>Management must assess and report risk</a:t>
            </a:r>
          </a:p>
          <a:p>
            <a:pPr marL="457200" indent="-457200">
              <a:buClr>
                <a:srgbClr val="FFC000"/>
              </a:buClr>
              <a:buFont typeface="+mj-lt"/>
              <a:buAutoNum type="arabicPeriod"/>
            </a:pPr>
            <a:r>
              <a:rPr lang="en-US" sz="2000" dirty="0"/>
              <a:t>Boards should encourage systemic resilience and collaboration</a:t>
            </a:r>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5</a:t>
            </a:fld>
            <a:endParaRPr lang="en-US" dirty="0"/>
          </a:p>
        </p:txBody>
      </p:sp>
      <p:pic>
        <p:nvPicPr>
          <p:cNvPr id="7" name="Picture 6" descr="A picture containing text&#10;&#10;Description automatically generated">
            <a:extLst>
              <a:ext uri="{FF2B5EF4-FFF2-40B4-BE49-F238E27FC236}">
                <a16:creationId xmlns:a16="http://schemas.microsoft.com/office/drawing/2014/main" id="{37038D8E-DBB1-1D04-3580-50C8D864BB95}"/>
              </a:ext>
            </a:extLst>
          </p:cNvPr>
          <p:cNvPicPr>
            <a:picLocks noChangeAspect="1"/>
          </p:cNvPicPr>
          <p:nvPr/>
        </p:nvPicPr>
        <p:blipFill>
          <a:blip r:embed="rId3"/>
          <a:stretch>
            <a:fillRect/>
          </a:stretch>
        </p:blipFill>
        <p:spPr>
          <a:xfrm>
            <a:off x="838200" y="1690688"/>
            <a:ext cx="3353155" cy="4327838"/>
          </a:xfrm>
          <a:prstGeom prst="rect">
            <a:avLst/>
          </a:prstGeom>
          <a:ln>
            <a:solidFill>
              <a:schemeClr val="accent4"/>
            </a:solidFill>
          </a:ln>
        </p:spPr>
      </p:pic>
    </p:spTree>
    <p:extLst>
      <p:ext uri="{BB962C8B-B14F-4D97-AF65-F5344CB8AC3E}">
        <p14:creationId xmlns:p14="http://schemas.microsoft.com/office/powerpoint/2010/main" val="280684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International Versions</a:t>
            </a:r>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6</a:t>
            </a:fld>
            <a:endParaRPr lang="en-US" dirty="0"/>
          </a:p>
        </p:txBody>
      </p:sp>
      <p:pic>
        <p:nvPicPr>
          <p:cNvPr id="9" name="Content Placeholder 4">
            <a:extLst>
              <a:ext uri="{FF2B5EF4-FFF2-40B4-BE49-F238E27FC236}">
                <a16:creationId xmlns:a16="http://schemas.microsoft.com/office/drawing/2014/main" id="{D8DD0BE9-5DE9-9032-4BD8-0F5E08CC74C1}"/>
              </a:ext>
            </a:extLst>
          </p:cNvPr>
          <p:cNvPicPr>
            <a:picLocks noChangeAspect="1"/>
          </p:cNvPicPr>
          <p:nvPr/>
        </p:nvPicPr>
        <p:blipFill>
          <a:blip r:embed="rId3"/>
          <a:stretch>
            <a:fillRect/>
          </a:stretch>
        </p:blipFill>
        <p:spPr>
          <a:xfrm>
            <a:off x="386216" y="2033335"/>
            <a:ext cx="2340217" cy="3048751"/>
          </a:xfrm>
          <a:prstGeom prst="rect">
            <a:avLst/>
          </a:prstGeom>
        </p:spPr>
      </p:pic>
      <p:pic>
        <p:nvPicPr>
          <p:cNvPr id="10" name="Content Placeholder 4">
            <a:extLst>
              <a:ext uri="{FF2B5EF4-FFF2-40B4-BE49-F238E27FC236}">
                <a16:creationId xmlns:a16="http://schemas.microsoft.com/office/drawing/2014/main" id="{CE3A37B8-BE11-42D4-83D2-ADB948A8E74D}"/>
              </a:ext>
            </a:extLst>
          </p:cNvPr>
          <p:cNvPicPr>
            <a:picLocks noChangeAspect="1"/>
          </p:cNvPicPr>
          <p:nvPr/>
        </p:nvPicPr>
        <p:blipFill>
          <a:blip r:embed="rId4"/>
          <a:stretch>
            <a:fillRect/>
          </a:stretch>
        </p:blipFill>
        <p:spPr>
          <a:xfrm>
            <a:off x="5831737" y="2042944"/>
            <a:ext cx="2323975" cy="3048751"/>
          </a:xfrm>
          <a:prstGeom prst="rect">
            <a:avLst/>
          </a:prstGeom>
        </p:spPr>
      </p:pic>
      <p:pic>
        <p:nvPicPr>
          <p:cNvPr id="11" name="Content Placeholder 4">
            <a:extLst>
              <a:ext uri="{FF2B5EF4-FFF2-40B4-BE49-F238E27FC236}">
                <a16:creationId xmlns:a16="http://schemas.microsoft.com/office/drawing/2014/main" id="{F3E275B1-A32C-3AA0-15E8-05EC1B2FE1DC}"/>
              </a:ext>
            </a:extLst>
          </p:cNvPr>
          <p:cNvPicPr>
            <a:picLocks noChangeAspect="1"/>
          </p:cNvPicPr>
          <p:nvPr/>
        </p:nvPicPr>
        <p:blipFill>
          <a:blip r:embed="rId5"/>
          <a:stretch>
            <a:fillRect/>
          </a:stretch>
        </p:blipFill>
        <p:spPr>
          <a:xfrm>
            <a:off x="8512316" y="2042944"/>
            <a:ext cx="2392096" cy="3048751"/>
          </a:xfrm>
          <a:prstGeom prst="rect">
            <a:avLst/>
          </a:prstGeom>
        </p:spPr>
      </p:pic>
      <p:pic>
        <p:nvPicPr>
          <p:cNvPr id="12" name="Content Placeholder 4">
            <a:extLst>
              <a:ext uri="{FF2B5EF4-FFF2-40B4-BE49-F238E27FC236}">
                <a16:creationId xmlns:a16="http://schemas.microsoft.com/office/drawing/2014/main" id="{F5BA9744-EBE0-FBEF-5CC6-E8078334DF93}"/>
              </a:ext>
            </a:extLst>
          </p:cNvPr>
          <p:cNvPicPr>
            <a:picLocks noChangeAspect="1"/>
          </p:cNvPicPr>
          <p:nvPr/>
        </p:nvPicPr>
        <p:blipFill>
          <a:blip r:embed="rId6"/>
          <a:stretch>
            <a:fillRect/>
          </a:stretch>
        </p:blipFill>
        <p:spPr>
          <a:xfrm>
            <a:off x="3083037" y="2033334"/>
            <a:ext cx="2392096" cy="3058361"/>
          </a:xfrm>
          <a:prstGeom prst="rect">
            <a:avLst/>
          </a:prstGeom>
        </p:spPr>
      </p:pic>
      <p:pic>
        <p:nvPicPr>
          <p:cNvPr id="13" name="Content Placeholder 6">
            <a:extLst>
              <a:ext uri="{FF2B5EF4-FFF2-40B4-BE49-F238E27FC236}">
                <a16:creationId xmlns:a16="http://schemas.microsoft.com/office/drawing/2014/main" id="{C658FF94-9534-5110-120D-0D8FACA651F7}"/>
              </a:ext>
            </a:extLst>
          </p:cNvPr>
          <p:cNvPicPr>
            <a:picLocks noChangeAspect="1"/>
          </p:cNvPicPr>
          <p:nvPr/>
        </p:nvPicPr>
        <p:blipFill>
          <a:blip r:embed="rId7"/>
          <a:stretch>
            <a:fillRect/>
          </a:stretch>
        </p:blipFill>
        <p:spPr>
          <a:xfrm>
            <a:off x="11261016" y="2023725"/>
            <a:ext cx="2284092" cy="3058361"/>
          </a:xfrm>
          <a:prstGeom prst="rect">
            <a:avLst/>
          </a:prstGeom>
        </p:spPr>
      </p:pic>
    </p:spTree>
    <p:extLst>
      <p:ext uri="{BB962C8B-B14F-4D97-AF65-F5344CB8AC3E}">
        <p14:creationId xmlns:p14="http://schemas.microsoft.com/office/powerpoint/2010/main" val="419703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Industry &amp; Gov Support for the Handbooks</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5635494" y="1758156"/>
            <a:ext cx="5006546" cy="4351338"/>
          </a:xfrm>
        </p:spPr>
        <p:txBody>
          <a:bodyPr>
            <a:normAutofit/>
          </a:bodyPr>
          <a:lstStyle/>
          <a:p>
            <a:pPr>
              <a:buClr>
                <a:srgbClr val="FFC000"/>
              </a:buClr>
            </a:pPr>
            <a:r>
              <a:rPr lang="en-US" sz="1500" dirty="0"/>
              <a:t>National Association of Corporate Directors</a:t>
            </a:r>
          </a:p>
          <a:p>
            <a:pPr>
              <a:buClr>
                <a:srgbClr val="FFC000"/>
              </a:buClr>
            </a:pPr>
            <a:r>
              <a:rPr lang="en-US" sz="1500" dirty="0"/>
              <a:t>Internet Security Alliance</a:t>
            </a:r>
          </a:p>
          <a:p>
            <a:pPr>
              <a:buClr>
                <a:srgbClr val="FFC000"/>
              </a:buClr>
            </a:pPr>
            <a:r>
              <a:rPr lang="en-US" sz="1500" dirty="0"/>
              <a:t>Center for Audit Quality</a:t>
            </a:r>
          </a:p>
          <a:p>
            <a:pPr>
              <a:buClr>
                <a:srgbClr val="FFC000"/>
              </a:buClr>
            </a:pPr>
            <a:r>
              <a:rPr lang="en-US" sz="1500" dirty="0"/>
              <a:t>European Conference of Directors Associations</a:t>
            </a:r>
          </a:p>
          <a:p>
            <a:pPr>
              <a:buClr>
                <a:srgbClr val="FFC000"/>
              </a:buClr>
            </a:pPr>
            <a:r>
              <a:rPr lang="en-US" sz="1500" dirty="0"/>
              <a:t>Cyber Security Council of Germany</a:t>
            </a:r>
          </a:p>
          <a:p>
            <a:pPr>
              <a:buClr>
                <a:srgbClr val="FFC000"/>
              </a:buClr>
            </a:pPr>
            <a:r>
              <a:rPr lang="en-US" sz="1500" dirty="0"/>
              <a:t>Japanese Federation of Businesses</a:t>
            </a:r>
          </a:p>
          <a:p>
            <a:pPr>
              <a:buClr>
                <a:srgbClr val="FFC000"/>
              </a:buClr>
            </a:pPr>
            <a:r>
              <a:rPr lang="en-US" sz="1500" dirty="0"/>
              <a:t>Association of Indian Telecommunications and Infrastructure</a:t>
            </a:r>
          </a:p>
          <a:p>
            <a:pPr>
              <a:buClr>
                <a:srgbClr val="FFC000"/>
              </a:buClr>
            </a:pPr>
            <a:r>
              <a:rPr lang="en-US" sz="1500" dirty="0"/>
              <a:t>US Department of Homeland Security</a:t>
            </a:r>
          </a:p>
          <a:p>
            <a:pPr>
              <a:buClr>
                <a:srgbClr val="FFC000"/>
              </a:buClr>
            </a:pPr>
            <a:r>
              <a:rPr lang="en-US" sz="1500" dirty="0"/>
              <a:t>US Department of Justice</a:t>
            </a:r>
          </a:p>
          <a:p>
            <a:pPr>
              <a:buClr>
                <a:srgbClr val="FFC000"/>
              </a:buClr>
            </a:pPr>
            <a:r>
              <a:rPr lang="en-US" sz="1500" dirty="0"/>
              <a:t>German Federal Office of Information Security (BSI)</a:t>
            </a:r>
          </a:p>
          <a:p>
            <a:pPr>
              <a:buClr>
                <a:srgbClr val="FFC000"/>
              </a:buClr>
            </a:pPr>
            <a:r>
              <a:rPr lang="en-US" sz="1500" dirty="0"/>
              <a:t>Organization of American States </a:t>
            </a:r>
          </a:p>
          <a:p>
            <a:endParaRPr lang="en-US" sz="1800"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7</a:t>
            </a:fld>
            <a:endParaRPr lang="en-US" dirty="0"/>
          </a:p>
        </p:txBody>
      </p:sp>
      <p:sp>
        <p:nvSpPr>
          <p:cNvPr id="5" name="Content Placeholder 2">
            <a:extLst>
              <a:ext uri="{FF2B5EF4-FFF2-40B4-BE49-F238E27FC236}">
                <a16:creationId xmlns:a16="http://schemas.microsoft.com/office/drawing/2014/main" id="{322D36F8-7C2C-738E-47F4-E0E03974BD38}"/>
              </a:ext>
            </a:extLst>
          </p:cNvPr>
          <p:cNvSpPr txBox="1">
            <a:spLocks/>
          </p:cNvSpPr>
          <p:nvPr/>
        </p:nvSpPr>
        <p:spPr>
          <a:xfrm>
            <a:off x="6096000" y="1825625"/>
            <a:ext cx="50065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pic>
        <p:nvPicPr>
          <p:cNvPr id="6" name="Content Placeholder 4">
            <a:extLst>
              <a:ext uri="{FF2B5EF4-FFF2-40B4-BE49-F238E27FC236}">
                <a16:creationId xmlns:a16="http://schemas.microsoft.com/office/drawing/2014/main" id="{0358455C-A9F0-BAF5-3584-8550B6955A65}"/>
              </a:ext>
            </a:extLst>
          </p:cNvPr>
          <p:cNvPicPr>
            <a:picLocks noChangeAspect="1"/>
          </p:cNvPicPr>
          <p:nvPr/>
        </p:nvPicPr>
        <p:blipFill>
          <a:blip r:embed="rId3"/>
          <a:stretch>
            <a:fillRect/>
          </a:stretch>
        </p:blipFill>
        <p:spPr>
          <a:xfrm>
            <a:off x="1207426" y="1690688"/>
            <a:ext cx="3412340" cy="4486275"/>
          </a:xfrm>
          <a:prstGeom prst="rect">
            <a:avLst/>
          </a:prstGeom>
        </p:spPr>
      </p:pic>
    </p:spTree>
    <p:extLst>
      <p:ext uri="{BB962C8B-B14F-4D97-AF65-F5344CB8AC3E}">
        <p14:creationId xmlns:p14="http://schemas.microsoft.com/office/powerpoint/2010/main" val="2888056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p:txBody>
          <a:bodyPr/>
          <a:lstStyle/>
          <a:p>
            <a:r>
              <a:rPr lang="en-US" dirty="0"/>
              <a:t>PwC on Handbook Effectiveness</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673768" y="1825625"/>
            <a:ext cx="10680032" cy="4351338"/>
          </a:xfrm>
        </p:spPr>
        <p:txBody>
          <a:bodyPr>
            <a:normAutofit/>
          </a:bodyPr>
          <a:lstStyle/>
          <a:p>
            <a:pPr>
              <a:lnSpc>
                <a:spcPct val="100000"/>
              </a:lnSpc>
              <a:spcBef>
                <a:spcPts val="0"/>
              </a:spcBef>
              <a:spcAft>
                <a:spcPts val="2400"/>
              </a:spcAft>
              <a:buNone/>
            </a:pPr>
            <a:r>
              <a:rPr lang="en-US" sz="2800" dirty="0"/>
              <a:t>	</a:t>
            </a:r>
            <a:r>
              <a:rPr lang="en-US" sz="1800" dirty="0"/>
              <a:t>"Boards appear to be listening to this guidance. This year we saw a double-digit uptick in Board participation in most aspects of information security.” </a:t>
            </a:r>
          </a:p>
          <a:p>
            <a:pPr>
              <a:lnSpc>
                <a:spcPct val="100000"/>
              </a:lnSpc>
              <a:spcBef>
                <a:spcPts val="0"/>
              </a:spcBef>
              <a:spcAft>
                <a:spcPts val="2400"/>
              </a:spcAft>
              <a:buNone/>
            </a:pPr>
            <a:r>
              <a:rPr lang="en-US" sz="1800" dirty="0"/>
              <a:t>	</a:t>
            </a:r>
            <a:r>
              <a:rPr lang="en-US" sz="1800" dirty="0">
                <a:solidFill>
                  <a:srgbClr val="FFC000"/>
                </a:solidFill>
              </a:rPr>
              <a:t>“As more Boards participate in cyber security budget discussions, we saw a 24% boost in security spending.”</a:t>
            </a:r>
          </a:p>
          <a:p>
            <a:pPr>
              <a:lnSpc>
                <a:spcPct val="100000"/>
              </a:lnSpc>
              <a:spcBef>
                <a:spcPts val="0"/>
              </a:spcBef>
              <a:spcAft>
                <a:spcPts val="2400"/>
              </a:spcAft>
              <a:buNone/>
            </a:pPr>
            <a:r>
              <a:rPr lang="en-US" sz="1800" dirty="0"/>
              <a:t> 	“Other notable outcomes include identification of key risks, fostering an organizational culture of security and better alignment of cybersecurity with overall risk management and business goals “</a:t>
            </a:r>
          </a:p>
          <a:p>
            <a:pPr>
              <a:lnSpc>
                <a:spcPct val="100000"/>
              </a:lnSpc>
              <a:spcBef>
                <a:spcPts val="0"/>
              </a:spcBef>
              <a:spcAft>
                <a:spcPts val="2400"/>
              </a:spcAft>
              <a:buNone/>
            </a:pPr>
            <a:r>
              <a:rPr lang="en-US" sz="1800" dirty="0"/>
              <a:t>	</a:t>
            </a:r>
            <a:r>
              <a:rPr lang="en-US" sz="1800" dirty="0">
                <a:solidFill>
                  <a:srgbClr val="FFC000"/>
                </a:solidFill>
              </a:rPr>
              <a:t>“More than anything, board participation has opened the lines of communication between executives and directors treating cyber security as an economic issue.”</a:t>
            </a:r>
          </a:p>
          <a:p>
            <a:endParaRPr lang="en-US" dirty="0"/>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8</a:t>
            </a:fld>
            <a:endParaRPr lang="en-US" dirty="0"/>
          </a:p>
        </p:txBody>
      </p:sp>
    </p:spTree>
    <p:extLst>
      <p:ext uri="{BB962C8B-B14F-4D97-AF65-F5344CB8AC3E}">
        <p14:creationId xmlns:p14="http://schemas.microsoft.com/office/powerpoint/2010/main" val="8201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819F-D65A-ACA5-FD1B-429F06C639D3}"/>
              </a:ext>
            </a:extLst>
          </p:cNvPr>
          <p:cNvSpPr>
            <a:spLocks noGrp="1"/>
          </p:cNvSpPr>
          <p:nvPr>
            <p:ph type="title"/>
          </p:nvPr>
        </p:nvSpPr>
        <p:spPr>
          <a:xfrm>
            <a:off x="5751785" y="5327813"/>
            <a:ext cx="5602015" cy="503019"/>
          </a:xfrm>
        </p:spPr>
        <p:txBody>
          <a:bodyPr>
            <a:noAutofit/>
          </a:bodyPr>
          <a:lstStyle/>
          <a:p>
            <a:r>
              <a:rPr lang="en-US" sz="1400" b="0" dirty="0"/>
              <a:t>The Fifth Domain, R. Clarke &amp; R. </a:t>
            </a:r>
            <a:r>
              <a:rPr lang="en-US" sz="1400" b="0" dirty="0" err="1"/>
              <a:t>Knake</a:t>
            </a:r>
            <a:r>
              <a:rPr lang="en-US" sz="1400" b="0" dirty="0"/>
              <a:t>, Penguin Press 2019</a:t>
            </a:r>
          </a:p>
        </p:txBody>
      </p:sp>
      <p:sp>
        <p:nvSpPr>
          <p:cNvPr id="3" name="Content Placeholder 2">
            <a:extLst>
              <a:ext uri="{FF2B5EF4-FFF2-40B4-BE49-F238E27FC236}">
                <a16:creationId xmlns:a16="http://schemas.microsoft.com/office/drawing/2014/main" id="{1413E619-89C2-3B8C-1F06-295CA236A3A7}"/>
              </a:ext>
            </a:extLst>
          </p:cNvPr>
          <p:cNvSpPr>
            <a:spLocks noGrp="1"/>
          </p:cNvSpPr>
          <p:nvPr>
            <p:ph idx="1"/>
          </p:nvPr>
        </p:nvSpPr>
        <p:spPr>
          <a:xfrm>
            <a:off x="729155" y="1806847"/>
            <a:ext cx="10733690" cy="3520966"/>
          </a:xfrm>
        </p:spPr>
        <p:txBody>
          <a:bodyPr>
            <a:normAutofit/>
          </a:bodyPr>
          <a:lstStyle/>
          <a:p>
            <a:pPr marL="0" indent="0" algn="ctr">
              <a:lnSpc>
                <a:spcPts val="3080"/>
              </a:lnSpc>
              <a:spcBef>
                <a:spcPts val="0"/>
              </a:spcBef>
              <a:spcAft>
                <a:spcPts val="1800"/>
              </a:spcAft>
              <a:buNone/>
            </a:pPr>
            <a:r>
              <a:rPr lang="en-US" sz="2400" dirty="0">
                <a:latin typeface="Times New Roman" panose="02020603050405020304" pitchFamily="18" charset="0"/>
                <a:cs typeface="Times New Roman" panose="02020603050405020304" pitchFamily="18" charset="0"/>
              </a:rPr>
              <a:t>“(In the last 30 years) our cybersecurity strategy has changed very little…companies that own and operate the internet will be responsible for protecting themselves. Government’s role will be limited to support the private victims of cyber-attacks with law enforcement, information sharing, diplomacy and in the rare cases military force.  </a:t>
            </a:r>
          </a:p>
          <a:p>
            <a:pPr marL="0" indent="0" algn="ctr">
              <a:lnSpc>
                <a:spcPts val="3080"/>
              </a:lnSpc>
              <a:spcBef>
                <a:spcPts val="0"/>
              </a:spcBef>
              <a:spcAft>
                <a:spcPts val="1800"/>
              </a:spcAft>
              <a:buNone/>
            </a:pPr>
            <a:r>
              <a:rPr lang="en-US" sz="2400" dirty="0">
                <a:latin typeface="Times New Roman" panose="02020603050405020304" pitchFamily="18" charset="0"/>
                <a:cs typeface="Times New Roman" panose="02020603050405020304" pitchFamily="18" charset="0"/>
              </a:rPr>
              <a:t>Government also help industry help itself through nudges to encourage investment and cooperation in cybersecurity through research training convening and ultimately through regulation.”</a:t>
            </a:r>
          </a:p>
        </p:txBody>
      </p:sp>
      <p:sp>
        <p:nvSpPr>
          <p:cNvPr id="4" name="Slide Number Placeholder 3">
            <a:extLst>
              <a:ext uri="{FF2B5EF4-FFF2-40B4-BE49-F238E27FC236}">
                <a16:creationId xmlns:a16="http://schemas.microsoft.com/office/drawing/2014/main" id="{2CD2B851-73AD-BE3B-D545-B1A89BE8BAE1}"/>
              </a:ext>
            </a:extLst>
          </p:cNvPr>
          <p:cNvSpPr>
            <a:spLocks noGrp="1"/>
          </p:cNvSpPr>
          <p:nvPr>
            <p:ph type="sldNum" sz="quarter" idx="12"/>
          </p:nvPr>
        </p:nvSpPr>
        <p:spPr/>
        <p:txBody>
          <a:bodyPr/>
          <a:lstStyle/>
          <a:p>
            <a:fld id="{E96F7B27-699C-F048-A4E3-8E879A8DCBDA}" type="slidenum">
              <a:rPr lang="en-US" smtClean="0"/>
              <a:pPr/>
              <a:t>9</a:t>
            </a:fld>
            <a:endParaRPr lang="en-US" dirty="0"/>
          </a:p>
        </p:txBody>
      </p:sp>
      <p:sp>
        <p:nvSpPr>
          <p:cNvPr id="5" name="Title 1">
            <a:extLst>
              <a:ext uri="{FF2B5EF4-FFF2-40B4-BE49-F238E27FC236}">
                <a16:creationId xmlns:a16="http://schemas.microsoft.com/office/drawing/2014/main" id="{C0751CEC-3B4D-EDC3-FF79-21DC56AF7AD2}"/>
              </a:ext>
            </a:extLst>
          </p:cNvPr>
          <p:cNvSpPr txBox="1">
            <a:spLocks/>
          </p:cNvSpPr>
          <p:nvPr/>
        </p:nvSpPr>
        <p:spPr>
          <a:xfrm>
            <a:off x="733097" y="3643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spc="0">
                <a:solidFill>
                  <a:schemeClr val="bg1"/>
                </a:solidFill>
                <a:latin typeface="+mj-lt"/>
                <a:ea typeface="+mj-ea"/>
                <a:cs typeface="+mj-cs"/>
              </a:defRPr>
            </a:lvl1pPr>
          </a:lstStyle>
          <a:p>
            <a:r>
              <a:rPr lang="en-US" dirty="0"/>
              <a:t>Little Change in Cybersecurity Strategy </a:t>
            </a:r>
          </a:p>
        </p:txBody>
      </p:sp>
    </p:spTree>
    <p:extLst>
      <p:ext uri="{BB962C8B-B14F-4D97-AF65-F5344CB8AC3E}">
        <p14:creationId xmlns:p14="http://schemas.microsoft.com/office/powerpoint/2010/main" val="2467648501"/>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AIR22">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Draft1" id="{5806300F-522B-4697-818B-3D8765C532D3}" vid="{13CD32E5-3344-4840-B7C4-968238E1D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21d168a-5ccf-4f75-b2ef-1ec1d993e5b0" xsi:nil="true"/>
    <lcf76f155ced4ddcb4097134ff3c332f xmlns="6c349806-5e56-406e-a1c3-d058bf669b4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266C032793F448964A81BD0EF37DE6" ma:contentTypeVersion="17" ma:contentTypeDescription="Create a new document." ma:contentTypeScope="" ma:versionID="25d2bc3dc0100b42b1b43219d60ac2fa">
  <xsd:schema xmlns:xsd="http://www.w3.org/2001/XMLSchema" xmlns:xs="http://www.w3.org/2001/XMLSchema" xmlns:p="http://schemas.microsoft.com/office/2006/metadata/properties" xmlns:ns2="6c349806-5e56-406e-a1c3-d058bf669b4a" xmlns:ns3="321d168a-5ccf-4f75-b2ef-1ec1d993e5b0" targetNamespace="http://schemas.microsoft.com/office/2006/metadata/properties" ma:root="true" ma:fieldsID="c1d6597b95dca38407627499261fff64" ns2:_="" ns3:_="">
    <xsd:import namespace="6c349806-5e56-406e-a1c3-d058bf669b4a"/>
    <xsd:import namespace="321d168a-5ccf-4f75-b2ef-1ec1d993e5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349806-5e56-406e-a1c3-d058bf669b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0b4256-1d99-4aa0-bb2f-af81be7c905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21d168a-5ccf-4f75-b2ef-1ec1d993e5b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ce4630e-cd6b-48f9-9ded-36dd7202141f}" ma:internalName="TaxCatchAll" ma:showField="CatchAllData" ma:web="321d168a-5ccf-4f75-b2ef-1ec1d993e5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CBFC47-1CC1-48EE-B4A8-45123E02DD66}">
  <ds:schemaRefs>
    <ds:schemaRef ds:uri="6c349806-5e56-406e-a1c3-d058bf669b4a"/>
    <ds:schemaRef ds:uri="http://www.w3.org/XML/1998/namespace"/>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321d168a-5ccf-4f75-b2ef-1ec1d993e5b0"/>
    <ds:schemaRef ds:uri="http://purl.org/dc/terms/"/>
    <ds:schemaRef ds:uri="http://purl.org/dc/elements/1.1/"/>
  </ds:schemaRefs>
</ds:datastoreItem>
</file>

<file path=customXml/itemProps2.xml><?xml version="1.0" encoding="utf-8"?>
<ds:datastoreItem xmlns:ds="http://schemas.openxmlformats.org/officeDocument/2006/customXml" ds:itemID="{2F4BE8F7-7EEA-4E10-BEB1-5B344B4B8501}">
  <ds:schemaRefs>
    <ds:schemaRef ds:uri="http://schemas.microsoft.com/sharepoint/v3/contenttype/forms"/>
  </ds:schemaRefs>
</ds:datastoreItem>
</file>

<file path=customXml/itemProps3.xml><?xml version="1.0" encoding="utf-8"?>
<ds:datastoreItem xmlns:ds="http://schemas.openxmlformats.org/officeDocument/2006/customXml" ds:itemID="{AEE1E1EF-58B9-4C9C-B7D4-1C816D1981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349806-5e56-406e-a1c3-d058bf669b4a"/>
    <ds:schemaRef ds:uri="321d168a-5ccf-4f75-b2ef-1ec1d993e5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887</TotalTime>
  <Words>3109</Words>
  <Application>Microsoft Macintosh PowerPoint</Application>
  <PresentationFormat>Widescreen</PresentationFormat>
  <Paragraphs>305</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Montserrat</vt:lpstr>
      <vt:lpstr>Arial</vt:lpstr>
      <vt:lpstr>Times New Roman</vt:lpstr>
      <vt:lpstr>Office Theme</vt:lpstr>
      <vt:lpstr>How Risk Economics  Can Help Us Win the Battle  to Secure Cyberspace</vt:lpstr>
      <vt:lpstr>The 3 Elements of the Cybersecurity Equation</vt:lpstr>
      <vt:lpstr>FAIR Institute Mission</vt:lpstr>
      <vt:lpstr>PowerPoint Presentation</vt:lpstr>
      <vt:lpstr>Cyber Risk Oversight – 6 Core Principles</vt:lpstr>
      <vt:lpstr>International Versions</vt:lpstr>
      <vt:lpstr>Industry &amp; Gov Support for the Handbooks</vt:lpstr>
      <vt:lpstr>PwC on Handbook Effectiveness</vt:lpstr>
      <vt:lpstr>The Fifth Domain, R. Clarke &amp; R. Knake, Penguin Press 2019</vt:lpstr>
      <vt:lpstr>How Bad is it? </vt:lpstr>
      <vt:lpstr>PowerPoint Presentation</vt:lpstr>
      <vt:lpstr>We Are Not Asking the Right Questions</vt:lpstr>
      <vt:lpstr>Is Our Infrastructure Vulnerable? YES! Is that the Essence of the Problem? NO.</vt:lpstr>
      <vt:lpstr>Mis-Aligned Incentives</vt:lpstr>
      <vt:lpstr>Cost of Entry for Cyber Crime is Low</vt:lpstr>
      <vt:lpstr>Cyber Criminals Invest in the business </vt:lpstr>
      <vt:lpstr>Bottom Line on Cyber Crime</vt:lpstr>
      <vt:lpstr>WE Need to Understand cyber from an Economics Point of View – like FAIR/NACD</vt:lpstr>
      <vt:lpstr>Example 1 – Workforce Development</vt:lpstr>
      <vt:lpstr>Example 2 – Protecting Critical Infrastructure</vt:lpstr>
      <vt:lpstr>Example 3 – Regulatory Reform</vt:lpstr>
      <vt:lpstr>Winning the Battle in Cyberspace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Bader</dc:creator>
  <cp:lastModifiedBy>Nick Sanna</cp:lastModifiedBy>
  <cp:revision>32</cp:revision>
  <cp:lastPrinted>2023-03-18T21:36:40Z</cp:lastPrinted>
  <dcterms:created xsi:type="dcterms:W3CDTF">2022-08-11T18:02:41Z</dcterms:created>
  <dcterms:modified xsi:type="dcterms:W3CDTF">2023-05-31T07:47:38Z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0x01010067266C032793F448964A81BD0EF37DE6</vt:lpwstr>
  </property>
</Properties>
</file>