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60" r:id="rId6"/>
    <p:sldId id="2142532306" r:id="rId7"/>
    <p:sldId id="2147478202" r:id="rId8"/>
    <p:sldId id="2147478219" r:id="rId9"/>
    <p:sldId id="2147478220" r:id="rId10"/>
    <p:sldId id="2147478211" r:id="rId11"/>
    <p:sldId id="2147478214" r:id="rId12"/>
    <p:sldId id="2147478210" r:id="rId13"/>
    <p:sldId id="2147478212" r:id="rId14"/>
    <p:sldId id="2147478217" r:id="rId15"/>
    <p:sldId id="2147478218" r:id="rId16"/>
    <p:sldId id="2147478213" r:id="rId17"/>
    <p:sldId id="2147478203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itchFamily="2" charset="77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/>
    <p:restoredTop sz="95788"/>
  </p:normalViewPr>
  <p:slideViewPr>
    <p:cSldViewPr snapToGrid="0" snapToObjects="1">
      <p:cViewPr varScale="1">
        <p:scale>
          <a:sx n="119" d="100"/>
          <a:sy n="119" d="100"/>
        </p:scale>
        <p:origin x="31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teng" userId="9b62d6e0-dec4-4841-b12c-1e67849c7bee" providerId="ADAL" clId="{3D4F9091-BAC4-AF49-BC60-CBE452B16026}"/>
    <pc:docChg chg="undo redo custSel modSld">
      <pc:chgData name="David Steng" userId="9b62d6e0-dec4-4841-b12c-1e67849c7bee" providerId="ADAL" clId="{3D4F9091-BAC4-AF49-BC60-CBE452B16026}" dt="2023-05-27T10:26:15.036" v="389" actId="14826"/>
      <pc:docMkLst>
        <pc:docMk/>
      </pc:docMkLst>
      <pc:sldChg chg="modSp">
        <pc:chgData name="David Steng" userId="9b62d6e0-dec4-4841-b12c-1e67849c7bee" providerId="ADAL" clId="{3D4F9091-BAC4-AF49-BC60-CBE452B16026}" dt="2023-05-27T10:10:54.410" v="7" actId="1076"/>
        <pc:sldMkLst>
          <pc:docMk/>
          <pc:sldMk cId="3250293149" sldId="256"/>
        </pc:sldMkLst>
        <pc:spChg chg="mod">
          <ac:chgData name="David Steng" userId="9b62d6e0-dec4-4841-b12c-1e67849c7bee" providerId="ADAL" clId="{3D4F9091-BAC4-AF49-BC60-CBE452B16026}" dt="2023-05-27T10:09:32.747" v="3" actId="1076"/>
          <ac:spMkLst>
            <pc:docMk/>
            <pc:sldMk cId="3250293149" sldId="256"/>
            <ac:spMk id="2" creationId="{7618F2B2-C27C-EA4E-B839-2112712A7B3C}"/>
          </ac:spMkLst>
        </pc:spChg>
        <pc:spChg chg="mod">
          <ac:chgData name="David Steng" userId="9b62d6e0-dec4-4841-b12c-1e67849c7bee" providerId="ADAL" clId="{3D4F9091-BAC4-AF49-BC60-CBE452B16026}" dt="2023-05-27T10:10:54.410" v="7" actId="1076"/>
          <ac:spMkLst>
            <pc:docMk/>
            <pc:sldMk cId="3250293149" sldId="256"/>
            <ac:spMk id="3" creationId="{F30120F5-3C3B-E443-86A2-F926B96EF10A}"/>
          </ac:spMkLst>
        </pc:spChg>
      </pc:sldChg>
      <pc:sldChg chg="addSp delSp modSp">
        <pc:chgData name="David Steng" userId="9b62d6e0-dec4-4841-b12c-1e67849c7bee" providerId="ADAL" clId="{3D4F9091-BAC4-AF49-BC60-CBE452B16026}" dt="2023-05-27T10:26:15.036" v="389" actId="14826"/>
        <pc:sldMkLst>
          <pc:docMk/>
          <pc:sldMk cId="3640439934" sldId="2147478203"/>
        </pc:sldMkLst>
        <pc:picChg chg="add del mod">
          <ac:chgData name="David Steng" userId="9b62d6e0-dec4-4841-b12c-1e67849c7bee" providerId="ADAL" clId="{3D4F9091-BAC4-AF49-BC60-CBE452B16026}" dt="2023-05-27T10:26:15.036" v="389" actId="14826"/>
          <ac:picMkLst>
            <pc:docMk/>
            <pc:sldMk cId="3640439934" sldId="2147478203"/>
            <ac:picMk id="12" creationId="{1941D90C-372C-4D06-91F1-0FBCF8404BC5}"/>
          </ac:picMkLst>
        </pc:picChg>
        <pc:picChg chg="add del mod">
          <ac:chgData name="David Steng" userId="9b62d6e0-dec4-4841-b12c-1e67849c7bee" providerId="ADAL" clId="{3D4F9091-BAC4-AF49-BC60-CBE452B16026}" dt="2023-05-27T10:26:06.238" v="388" actId="14826"/>
          <ac:picMkLst>
            <pc:docMk/>
            <pc:sldMk cId="3640439934" sldId="2147478203"/>
            <ac:picMk id="17" creationId="{A1AE1D4B-EC5D-4955-A559-AE6DFCD26EA7}"/>
          </ac:picMkLst>
        </pc:picChg>
      </pc:sldChg>
      <pc:sldChg chg="addSp delSp modSp">
        <pc:chgData name="David Steng" userId="9b62d6e0-dec4-4841-b12c-1e67849c7bee" providerId="ADAL" clId="{3D4F9091-BAC4-AF49-BC60-CBE452B16026}" dt="2023-05-27T10:14:10.161" v="27" actId="14100"/>
        <pc:sldMkLst>
          <pc:docMk/>
          <pc:sldMk cId="4012596150" sldId="2147478211"/>
        </pc:sldMkLst>
        <pc:spChg chg="add mod">
          <ac:chgData name="David Steng" userId="9b62d6e0-dec4-4841-b12c-1e67849c7bee" providerId="ADAL" clId="{3D4F9091-BAC4-AF49-BC60-CBE452B16026}" dt="2023-05-27T10:12:55.322" v="18" actId="1076"/>
          <ac:spMkLst>
            <pc:docMk/>
            <pc:sldMk cId="4012596150" sldId="2147478211"/>
            <ac:spMk id="2" creationId="{D5EB28F1-EF3A-FC45-B4AB-B77E8D3921CA}"/>
          </ac:spMkLst>
        </pc:spChg>
        <pc:spChg chg="mod">
          <ac:chgData name="David Steng" userId="9b62d6e0-dec4-4841-b12c-1e67849c7bee" providerId="ADAL" clId="{3D4F9091-BAC4-AF49-BC60-CBE452B16026}" dt="2023-05-27T10:12:22.999" v="10" actId="1076"/>
          <ac:spMkLst>
            <pc:docMk/>
            <pc:sldMk cId="4012596150" sldId="2147478211"/>
            <ac:spMk id="3" creationId="{A3081D5C-513B-418F-B7C3-1459C2C4976F}"/>
          </ac:spMkLst>
        </pc:spChg>
        <pc:spChg chg="mod">
          <ac:chgData name="David Steng" userId="9b62d6e0-dec4-4841-b12c-1e67849c7bee" providerId="ADAL" clId="{3D4F9091-BAC4-AF49-BC60-CBE452B16026}" dt="2023-05-27T10:14:10.161" v="27" actId="14100"/>
          <ac:spMkLst>
            <pc:docMk/>
            <pc:sldMk cId="4012596150" sldId="2147478211"/>
            <ac:spMk id="6" creationId="{3E44F83E-6474-76BB-D632-631F87CA3545}"/>
          </ac:spMkLst>
        </pc:spChg>
        <pc:spChg chg="del">
          <ac:chgData name="David Steng" userId="9b62d6e0-dec4-4841-b12c-1e67849c7bee" providerId="ADAL" clId="{3D4F9091-BAC4-AF49-BC60-CBE452B16026}" dt="2023-05-27T10:13:35.100" v="22" actId="478"/>
          <ac:spMkLst>
            <pc:docMk/>
            <pc:sldMk cId="4012596150" sldId="2147478211"/>
            <ac:spMk id="9" creationId="{536AFF00-4C61-E217-2CE7-9143F907CE1D}"/>
          </ac:spMkLst>
        </pc:spChg>
        <pc:spChg chg="mod">
          <ac:chgData name="David Steng" userId="9b62d6e0-dec4-4841-b12c-1e67849c7bee" providerId="ADAL" clId="{3D4F9091-BAC4-AF49-BC60-CBE452B16026}" dt="2023-05-27T10:12:35.620" v="13" actId="14100"/>
          <ac:spMkLst>
            <pc:docMk/>
            <pc:sldMk cId="4012596150" sldId="2147478211"/>
            <ac:spMk id="13" creationId="{D0E8DD78-B6CA-4485-8C5F-BC5B8CB74C4D}"/>
          </ac:spMkLst>
        </pc:spChg>
        <pc:spChg chg="mod">
          <ac:chgData name="David Steng" userId="9b62d6e0-dec4-4841-b12c-1e67849c7bee" providerId="ADAL" clId="{3D4F9091-BAC4-AF49-BC60-CBE452B16026}" dt="2023-05-27T10:13:06.663" v="19" actId="1076"/>
          <ac:spMkLst>
            <pc:docMk/>
            <pc:sldMk cId="4012596150" sldId="2147478211"/>
            <ac:spMk id="24" creationId="{DF615209-3422-4B81-8904-BEF7071C380D}"/>
          </ac:spMkLst>
        </pc:spChg>
        <pc:spChg chg="mod">
          <ac:chgData name="David Steng" userId="9b62d6e0-dec4-4841-b12c-1e67849c7bee" providerId="ADAL" clId="{3D4F9091-BAC4-AF49-BC60-CBE452B16026}" dt="2023-05-27T10:13:51.238" v="26" actId="1076"/>
          <ac:spMkLst>
            <pc:docMk/>
            <pc:sldMk cId="4012596150" sldId="2147478211"/>
            <ac:spMk id="25" creationId="{F2ED0093-D7EE-4C1D-A08C-F1B8ABA8C021}"/>
          </ac:spMkLst>
        </pc:spChg>
      </pc:sldChg>
      <pc:sldChg chg="addSp modSp">
        <pc:chgData name="David Steng" userId="9b62d6e0-dec4-4841-b12c-1e67849c7bee" providerId="ADAL" clId="{3D4F9091-BAC4-AF49-BC60-CBE452B16026}" dt="2023-05-27T10:22:15.828" v="383" actId="20577"/>
        <pc:sldMkLst>
          <pc:docMk/>
          <pc:sldMk cId="2978756057" sldId="2147478213"/>
        </pc:sldMkLst>
        <pc:spChg chg="add mod">
          <ac:chgData name="David Steng" userId="9b62d6e0-dec4-4841-b12c-1e67849c7bee" providerId="ADAL" clId="{3D4F9091-BAC4-AF49-BC60-CBE452B16026}" dt="2023-05-27T10:21:25.162" v="362" actId="1076"/>
          <ac:spMkLst>
            <pc:docMk/>
            <pc:sldMk cId="2978756057" sldId="2147478213"/>
            <ac:spMk id="2" creationId="{D6B1C014-85F3-514A-A9B6-5DB1E14901BE}"/>
          </ac:spMkLst>
        </pc:spChg>
        <pc:spChg chg="mod">
          <ac:chgData name="David Steng" userId="9b62d6e0-dec4-4841-b12c-1e67849c7bee" providerId="ADAL" clId="{3D4F9091-BAC4-AF49-BC60-CBE452B16026}" dt="2023-05-27T10:22:15.828" v="383" actId="20577"/>
          <ac:spMkLst>
            <pc:docMk/>
            <pc:sldMk cId="2978756057" sldId="2147478213"/>
            <ac:spMk id="31" creationId="{8CCDD9B5-2EFF-4858-8B96-F230F1A0D8B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D6FEA6-3B13-4A59-BAE9-2A12D89D0B2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B275FF-05FF-4C12-935A-77E1CECC6C36}">
      <dgm:prSet phldrT="[Text]"/>
      <dgm:spPr>
        <a:solidFill>
          <a:schemeClr val="accent5"/>
        </a:solidFill>
      </dgm:spPr>
      <dgm:t>
        <a:bodyPr/>
        <a:lstStyle/>
        <a:p>
          <a:r>
            <a:rPr lang="de-DE" b="1" dirty="0">
              <a:solidFill>
                <a:schemeClr val="bg1"/>
              </a:solidFill>
            </a:rPr>
            <a:t>Initiation</a:t>
          </a:r>
          <a:endParaRPr lang="en-US" b="1" dirty="0">
            <a:solidFill>
              <a:schemeClr val="bg1"/>
            </a:solidFill>
          </a:endParaRPr>
        </a:p>
      </dgm:t>
    </dgm:pt>
    <dgm:pt modelId="{5891166E-631D-4D7B-9EB6-5E3A9E4FEE07}" type="parTrans" cxnId="{34E1D69B-C56A-4B09-BEF4-E4E72068E3E6}">
      <dgm:prSet/>
      <dgm:spPr/>
      <dgm:t>
        <a:bodyPr/>
        <a:lstStyle/>
        <a:p>
          <a:endParaRPr lang="en-US"/>
        </a:p>
      </dgm:t>
    </dgm:pt>
    <dgm:pt modelId="{9D79CC8A-1F3D-4500-A2EE-73E36C6B9D51}" type="sibTrans" cxnId="{34E1D69B-C56A-4B09-BEF4-E4E72068E3E6}">
      <dgm:prSet/>
      <dgm:spPr/>
      <dgm:t>
        <a:bodyPr/>
        <a:lstStyle/>
        <a:p>
          <a:endParaRPr lang="en-US"/>
        </a:p>
      </dgm:t>
    </dgm:pt>
    <dgm:pt modelId="{ABD85F13-19FA-4245-99A7-9811FC14FE3B}">
      <dgm:prSet phldrT="[Text]"/>
      <dgm:spPr>
        <a:solidFill>
          <a:schemeClr val="accent5"/>
        </a:solidFill>
      </dgm:spPr>
      <dgm:t>
        <a:bodyPr/>
        <a:lstStyle/>
        <a:p>
          <a:r>
            <a:rPr lang="de-DE" b="1" dirty="0">
              <a:solidFill>
                <a:schemeClr val="bg1"/>
              </a:solidFill>
            </a:rPr>
            <a:t>Planning</a:t>
          </a:r>
          <a:endParaRPr lang="en-US" b="1" dirty="0">
            <a:solidFill>
              <a:schemeClr val="bg1"/>
            </a:solidFill>
          </a:endParaRPr>
        </a:p>
      </dgm:t>
    </dgm:pt>
    <dgm:pt modelId="{92E5F43A-7A5D-473C-9D67-4B87B591DE46}" type="parTrans" cxnId="{A4038364-1B60-4E98-8ADD-B438F105DE89}">
      <dgm:prSet/>
      <dgm:spPr/>
      <dgm:t>
        <a:bodyPr/>
        <a:lstStyle/>
        <a:p>
          <a:endParaRPr lang="en-US"/>
        </a:p>
      </dgm:t>
    </dgm:pt>
    <dgm:pt modelId="{775CB97D-936B-432F-A5B7-62322DA12E17}" type="sibTrans" cxnId="{A4038364-1B60-4E98-8ADD-B438F105DE89}">
      <dgm:prSet/>
      <dgm:spPr/>
      <dgm:t>
        <a:bodyPr/>
        <a:lstStyle/>
        <a:p>
          <a:endParaRPr lang="en-US"/>
        </a:p>
      </dgm:t>
    </dgm:pt>
    <dgm:pt modelId="{8F80F88B-E2E2-4D4A-82D4-5FF6CFA330FF}">
      <dgm:prSet phldrT="[Text]"/>
      <dgm:spPr>
        <a:solidFill>
          <a:schemeClr val="accent5"/>
        </a:solidFill>
      </dgm:spPr>
      <dgm:t>
        <a:bodyPr/>
        <a:lstStyle/>
        <a:p>
          <a:r>
            <a:rPr lang="de-DE" b="1" dirty="0">
              <a:solidFill>
                <a:schemeClr val="bg1"/>
              </a:solidFill>
            </a:rPr>
            <a:t>Execution</a:t>
          </a:r>
          <a:endParaRPr lang="en-US" b="1" dirty="0">
            <a:solidFill>
              <a:schemeClr val="bg1"/>
            </a:solidFill>
          </a:endParaRPr>
        </a:p>
      </dgm:t>
    </dgm:pt>
    <dgm:pt modelId="{6F195B53-166D-4EFB-872B-70C1CB3B6B44}" type="parTrans" cxnId="{1C3BDBED-EEF8-420A-B3EB-EB53E8869CD1}">
      <dgm:prSet/>
      <dgm:spPr/>
      <dgm:t>
        <a:bodyPr/>
        <a:lstStyle/>
        <a:p>
          <a:endParaRPr lang="en-US"/>
        </a:p>
      </dgm:t>
    </dgm:pt>
    <dgm:pt modelId="{28804B2B-32DC-4EE6-A13E-63FB437ADCD8}" type="sibTrans" cxnId="{1C3BDBED-EEF8-420A-B3EB-EB53E8869CD1}">
      <dgm:prSet/>
      <dgm:spPr/>
      <dgm:t>
        <a:bodyPr/>
        <a:lstStyle/>
        <a:p>
          <a:endParaRPr lang="en-US"/>
        </a:p>
      </dgm:t>
    </dgm:pt>
    <dgm:pt modelId="{11938282-BBC2-42A0-8308-3AC42FA65E3B}">
      <dgm:prSet phldrT="[Text]"/>
      <dgm:spPr>
        <a:solidFill>
          <a:schemeClr val="accent5"/>
        </a:solidFill>
      </dgm:spPr>
      <dgm:t>
        <a:bodyPr/>
        <a:lstStyle/>
        <a:p>
          <a:r>
            <a:rPr lang="de-DE" b="1" dirty="0">
              <a:solidFill>
                <a:schemeClr val="bg1"/>
              </a:solidFill>
            </a:rPr>
            <a:t>Monitoring</a:t>
          </a:r>
          <a:endParaRPr lang="en-US" b="1" dirty="0">
            <a:solidFill>
              <a:schemeClr val="bg1"/>
            </a:solidFill>
          </a:endParaRPr>
        </a:p>
      </dgm:t>
    </dgm:pt>
    <dgm:pt modelId="{431613E8-206E-408D-9D87-68727AF9C6E5}" type="parTrans" cxnId="{BE8739B1-FDD0-4C54-B7ED-F1088B1D3A45}">
      <dgm:prSet/>
      <dgm:spPr/>
      <dgm:t>
        <a:bodyPr/>
        <a:lstStyle/>
        <a:p>
          <a:endParaRPr lang="en-US"/>
        </a:p>
      </dgm:t>
    </dgm:pt>
    <dgm:pt modelId="{18BE29D9-CE7C-485C-9045-896C7C302E69}" type="sibTrans" cxnId="{BE8739B1-FDD0-4C54-B7ED-F1088B1D3A45}">
      <dgm:prSet/>
      <dgm:spPr/>
      <dgm:t>
        <a:bodyPr/>
        <a:lstStyle/>
        <a:p>
          <a:endParaRPr lang="en-US"/>
        </a:p>
      </dgm:t>
    </dgm:pt>
    <dgm:pt modelId="{FC3CA105-171E-4F98-AD4B-10C22432E022}">
      <dgm:prSet phldrT="[Text]"/>
      <dgm:spPr>
        <a:solidFill>
          <a:schemeClr val="accent5"/>
        </a:solidFill>
      </dgm:spPr>
      <dgm:t>
        <a:bodyPr/>
        <a:lstStyle/>
        <a:p>
          <a:r>
            <a:rPr lang="de-DE" b="1" dirty="0">
              <a:solidFill>
                <a:schemeClr val="bg1"/>
              </a:solidFill>
            </a:rPr>
            <a:t>Closing</a:t>
          </a:r>
          <a:endParaRPr lang="en-US" b="1" dirty="0">
            <a:solidFill>
              <a:schemeClr val="bg1"/>
            </a:solidFill>
          </a:endParaRPr>
        </a:p>
      </dgm:t>
    </dgm:pt>
    <dgm:pt modelId="{8AA3712C-18A3-4BC4-80C8-EE2B30F542E5}" type="parTrans" cxnId="{CC66EBC9-8FB7-411B-A562-C08558D8070C}">
      <dgm:prSet/>
      <dgm:spPr/>
      <dgm:t>
        <a:bodyPr/>
        <a:lstStyle/>
        <a:p>
          <a:endParaRPr lang="en-US"/>
        </a:p>
      </dgm:t>
    </dgm:pt>
    <dgm:pt modelId="{449E5EBD-3B50-4AE6-B962-7905A69AC671}" type="sibTrans" cxnId="{CC66EBC9-8FB7-411B-A562-C08558D8070C}">
      <dgm:prSet/>
      <dgm:spPr/>
      <dgm:t>
        <a:bodyPr/>
        <a:lstStyle/>
        <a:p>
          <a:endParaRPr lang="en-US"/>
        </a:p>
      </dgm:t>
    </dgm:pt>
    <dgm:pt modelId="{74F46D0C-8ED4-46FE-83E6-AE1F69F7CCC6}" type="pres">
      <dgm:prSet presAssocID="{B7D6FEA6-3B13-4A59-BAE9-2A12D89D0B2F}" presName="cycle" presStyleCnt="0">
        <dgm:presLayoutVars>
          <dgm:dir/>
          <dgm:resizeHandles val="exact"/>
        </dgm:presLayoutVars>
      </dgm:prSet>
      <dgm:spPr/>
    </dgm:pt>
    <dgm:pt modelId="{1CBB85E6-95D4-4FDB-84A0-EFB89F9174BE}" type="pres">
      <dgm:prSet presAssocID="{3CB275FF-05FF-4C12-935A-77E1CECC6C36}" presName="node" presStyleLbl="node1" presStyleIdx="0" presStyleCnt="5">
        <dgm:presLayoutVars>
          <dgm:bulletEnabled val="1"/>
        </dgm:presLayoutVars>
      </dgm:prSet>
      <dgm:spPr>
        <a:prstGeom prst="flowChartConnector">
          <a:avLst/>
        </a:prstGeom>
      </dgm:spPr>
    </dgm:pt>
    <dgm:pt modelId="{307F2453-0C80-479F-9767-0BB9C42F382C}" type="pres">
      <dgm:prSet presAssocID="{9D79CC8A-1F3D-4500-A2EE-73E36C6B9D51}" presName="sibTrans" presStyleLbl="sibTrans2D1" presStyleIdx="0" presStyleCnt="5"/>
      <dgm:spPr/>
    </dgm:pt>
    <dgm:pt modelId="{E130AA84-833D-4381-B474-2FA7C53DEE9E}" type="pres">
      <dgm:prSet presAssocID="{9D79CC8A-1F3D-4500-A2EE-73E36C6B9D51}" presName="connectorText" presStyleLbl="sibTrans2D1" presStyleIdx="0" presStyleCnt="5"/>
      <dgm:spPr/>
    </dgm:pt>
    <dgm:pt modelId="{FD0CD715-5A31-418C-8E98-9568AF2D3994}" type="pres">
      <dgm:prSet presAssocID="{ABD85F13-19FA-4245-99A7-9811FC14FE3B}" presName="node" presStyleLbl="node1" presStyleIdx="1" presStyleCnt="5">
        <dgm:presLayoutVars>
          <dgm:bulletEnabled val="1"/>
        </dgm:presLayoutVars>
      </dgm:prSet>
      <dgm:spPr/>
    </dgm:pt>
    <dgm:pt modelId="{BA13C0F1-46A1-4136-BE78-9EFAAE454F50}" type="pres">
      <dgm:prSet presAssocID="{775CB97D-936B-432F-A5B7-62322DA12E17}" presName="sibTrans" presStyleLbl="sibTrans2D1" presStyleIdx="1" presStyleCnt="5"/>
      <dgm:spPr/>
    </dgm:pt>
    <dgm:pt modelId="{1C3CF729-6866-464E-B31C-DEE6119C2DD6}" type="pres">
      <dgm:prSet presAssocID="{775CB97D-936B-432F-A5B7-62322DA12E17}" presName="connectorText" presStyleLbl="sibTrans2D1" presStyleIdx="1" presStyleCnt="5"/>
      <dgm:spPr/>
    </dgm:pt>
    <dgm:pt modelId="{3A1E1674-ED49-4351-8AE9-99FC63DCF509}" type="pres">
      <dgm:prSet presAssocID="{8F80F88B-E2E2-4D4A-82D4-5FF6CFA330FF}" presName="node" presStyleLbl="node1" presStyleIdx="2" presStyleCnt="5">
        <dgm:presLayoutVars>
          <dgm:bulletEnabled val="1"/>
        </dgm:presLayoutVars>
      </dgm:prSet>
      <dgm:spPr/>
    </dgm:pt>
    <dgm:pt modelId="{B0164FA5-EB44-429A-9AF8-B5F38CCC49ED}" type="pres">
      <dgm:prSet presAssocID="{28804B2B-32DC-4EE6-A13E-63FB437ADCD8}" presName="sibTrans" presStyleLbl="sibTrans2D1" presStyleIdx="2" presStyleCnt="5"/>
      <dgm:spPr/>
    </dgm:pt>
    <dgm:pt modelId="{26CA8FFE-2B62-4910-82AE-E75C03543A12}" type="pres">
      <dgm:prSet presAssocID="{28804B2B-32DC-4EE6-A13E-63FB437ADCD8}" presName="connectorText" presStyleLbl="sibTrans2D1" presStyleIdx="2" presStyleCnt="5"/>
      <dgm:spPr/>
    </dgm:pt>
    <dgm:pt modelId="{073FDC5C-7414-4652-94EB-922A4C154115}" type="pres">
      <dgm:prSet presAssocID="{11938282-BBC2-42A0-8308-3AC42FA65E3B}" presName="node" presStyleLbl="node1" presStyleIdx="3" presStyleCnt="5">
        <dgm:presLayoutVars>
          <dgm:bulletEnabled val="1"/>
        </dgm:presLayoutVars>
      </dgm:prSet>
      <dgm:spPr/>
    </dgm:pt>
    <dgm:pt modelId="{2B215750-9D0D-450D-9445-40FFCFE50690}" type="pres">
      <dgm:prSet presAssocID="{18BE29D9-CE7C-485C-9045-896C7C302E69}" presName="sibTrans" presStyleLbl="sibTrans2D1" presStyleIdx="3" presStyleCnt="5"/>
      <dgm:spPr/>
    </dgm:pt>
    <dgm:pt modelId="{575BA305-8179-4794-BFE4-A7550A569081}" type="pres">
      <dgm:prSet presAssocID="{18BE29D9-CE7C-485C-9045-896C7C302E69}" presName="connectorText" presStyleLbl="sibTrans2D1" presStyleIdx="3" presStyleCnt="5"/>
      <dgm:spPr/>
    </dgm:pt>
    <dgm:pt modelId="{62410BD9-EBCF-432E-82E7-0DB7B7909B05}" type="pres">
      <dgm:prSet presAssocID="{FC3CA105-171E-4F98-AD4B-10C22432E022}" presName="node" presStyleLbl="node1" presStyleIdx="4" presStyleCnt="5">
        <dgm:presLayoutVars>
          <dgm:bulletEnabled val="1"/>
        </dgm:presLayoutVars>
      </dgm:prSet>
      <dgm:spPr/>
    </dgm:pt>
    <dgm:pt modelId="{BD534B97-6BC7-4D43-A686-262A3CE5561D}" type="pres">
      <dgm:prSet presAssocID="{449E5EBD-3B50-4AE6-B962-7905A69AC671}" presName="sibTrans" presStyleLbl="sibTrans2D1" presStyleIdx="4" presStyleCnt="5"/>
      <dgm:spPr/>
    </dgm:pt>
    <dgm:pt modelId="{A1BEFD65-9629-41C0-A46C-72253E289FC0}" type="pres">
      <dgm:prSet presAssocID="{449E5EBD-3B50-4AE6-B962-7905A69AC671}" presName="connectorText" presStyleLbl="sibTrans2D1" presStyleIdx="4" presStyleCnt="5"/>
      <dgm:spPr/>
    </dgm:pt>
  </dgm:ptLst>
  <dgm:cxnLst>
    <dgm:cxn modelId="{1B940705-E4DD-4466-88FF-99CC6FDCFF8F}" type="presOf" srcId="{FC3CA105-171E-4F98-AD4B-10C22432E022}" destId="{62410BD9-EBCF-432E-82E7-0DB7B7909B05}" srcOrd="0" destOrd="0" presId="urn:microsoft.com/office/officeart/2005/8/layout/cycle2"/>
    <dgm:cxn modelId="{A678CE12-8179-4EEF-83E3-0F41632AA954}" type="presOf" srcId="{11938282-BBC2-42A0-8308-3AC42FA65E3B}" destId="{073FDC5C-7414-4652-94EB-922A4C154115}" srcOrd="0" destOrd="0" presId="urn:microsoft.com/office/officeart/2005/8/layout/cycle2"/>
    <dgm:cxn modelId="{E7751020-A7F8-4D9F-98FA-FF646F8FDD47}" type="presOf" srcId="{449E5EBD-3B50-4AE6-B962-7905A69AC671}" destId="{BD534B97-6BC7-4D43-A686-262A3CE5561D}" srcOrd="0" destOrd="0" presId="urn:microsoft.com/office/officeart/2005/8/layout/cycle2"/>
    <dgm:cxn modelId="{F4FC4022-6A11-45A0-A973-8D33F6F8CF63}" type="presOf" srcId="{18BE29D9-CE7C-485C-9045-896C7C302E69}" destId="{575BA305-8179-4794-BFE4-A7550A569081}" srcOrd="1" destOrd="0" presId="urn:microsoft.com/office/officeart/2005/8/layout/cycle2"/>
    <dgm:cxn modelId="{F3525C25-D252-40A4-9F17-C005DF6B589E}" type="presOf" srcId="{9D79CC8A-1F3D-4500-A2EE-73E36C6B9D51}" destId="{E130AA84-833D-4381-B474-2FA7C53DEE9E}" srcOrd="1" destOrd="0" presId="urn:microsoft.com/office/officeart/2005/8/layout/cycle2"/>
    <dgm:cxn modelId="{CCF80D30-EE14-4391-B4A7-BCB491863395}" type="presOf" srcId="{8F80F88B-E2E2-4D4A-82D4-5FF6CFA330FF}" destId="{3A1E1674-ED49-4351-8AE9-99FC63DCF509}" srcOrd="0" destOrd="0" presId="urn:microsoft.com/office/officeart/2005/8/layout/cycle2"/>
    <dgm:cxn modelId="{E4AFD342-16B5-4B54-B99D-576F5B87AC0A}" type="presOf" srcId="{B7D6FEA6-3B13-4A59-BAE9-2A12D89D0B2F}" destId="{74F46D0C-8ED4-46FE-83E6-AE1F69F7CCC6}" srcOrd="0" destOrd="0" presId="urn:microsoft.com/office/officeart/2005/8/layout/cycle2"/>
    <dgm:cxn modelId="{6CE5224C-BA59-402C-BF8A-92D303CCE74C}" type="presOf" srcId="{3CB275FF-05FF-4C12-935A-77E1CECC6C36}" destId="{1CBB85E6-95D4-4FDB-84A0-EFB89F9174BE}" srcOrd="0" destOrd="0" presId="urn:microsoft.com/office/officeart/2005/8/layout/cycle2"/>
    <dgm:cxn modelId="{A4038364-1B60-4E98-8ADD-B438F105DE89}" srcId="{B7D6FEA6-3B13-4A59-BAE9-2A12D89D0B2F}" destId="{ABD85F13-19FA-4245-99A7-9811FC14FE3B}" srcOrd="1" destOrd="0" parTransId="{92E5F43A-7A5D-473C-9D67-4B87B591DE46}" sibTransId="{775CB97D-936B-432F-A5B7-62322DA12E17}"/>
    <dgm:cxn modelId="{326D7B95-87F7-4107-A443-7EAB621D1A01}" type="presOf" srcId="{775CB97D-936B-432F-A5B7-62322DA12E17}" destId="{1C3CF729-6866-464E-B31C-DEE6119C2DD6}" srcOrd="1" destOrd="0" presId="urn:microsoft.com/office/officeart/2005/8/layout/cycle2"/>
    <dgm:cxn modelId="{851ECD95-5A7A-4CDC-9D3C-3F4C8DB05051}" type="presOf" srcId="{ABD85F13-19FA-4245-99A7-9811FC14FE3B}" destId="{FD0CD715-5A31-418C-8E98-9568AF2D3994}" srcOrd="0" destOrd="0" presId="urn:microsoft.com/office/officeart/2005/8/layout/cycle2"/>
    <dgm:cxn modelId="{34E1D69B-C56A-4B09-BEF4-E4E72068E3E6}" srcId="{B7D6FEA6-3B13-4A59-BAE9-2A12D89D0B2F}" destId="{3CB275FF-05FF-4C12-935A-77E1CECC6C36}" srcOrd="0" destOrd="0" parTransId="{5891166E-631D-4D7B-9EB6-5E3A9E4FEE07}" sibTransId="{9D79CC8A-1F3D-4500-A2EE-73E36C6B9D51}"/>
    <dgm:cxn modelId="{BE8739B1-FDD0-4C54-B7ED-F1088B1D3A45}" srcId="{B7D6FEA6-3B13-4A59-BAE9-2A12D89D0B2F}" destId="{11938282-BBC2-42A0-8308-3AC42FA65E3B}" srcOrd="3" destOrd="0" parTransId="{431613E8-206E-408D-9D87-68727AF9C6E5}" sibTransId="{18BE29D9-CE7C-485C-9045-896C7C302E69}"/>
    <dgm:cxn modelId="{C86077B3-24B2-4089-A127-A6532DA1941B}" type="presOf" srcId="{449E5EBD-3B50-4AE6-B962-7905A69AC671}" destId="{A1BEFD65-9629-41C0-A46C-72253E289FC0}" srcOrd="1" destOrd="0" presId="urn:microsoft.com/office/officeart/2005/8/layout/cycle2"/>
    <dgm:cxn modelId="{FF0818BB-C5FC-4590-BFB3-9AD58CA93672}" type="presOf" srcId="{18BE29D9-CE7C-485C-9045-896C7C302E69}" destId="{2B215750-9D0D-450D-9445-40FFCFE50690}" srcOrd="0" destOrd="0" presId="urn:microsoft.com/office/officeart/2005/8/layout/cycle2"/>
    <dgm:cxn modelId="{A0C04AC3-BC2C-44D7-B374-53FEA5BFE485}" type="presOf" srcId="{28804B2B-32DC-4EE6-A13E-63FB437ADCD8}" destId="{26CA8FFE-2B62-4910-82AE-E75C03543A12}" srcOrd="1" destOrd="0" presId="urn:microsoft.com/office/officeart/2005/8/layout/cycle2"/>
    <dgm:cxn modelId="{CC66EBC9-8FB7-411B-A562-C08558D8070C}" srcId="{B7D6FEA6-3B13-4A59-BAE9-2A12D89D0B2F}" destId="{FC3CA105-171E-4F98-AD4B-10C22432E022}" srcOrd="4" destOrd="0" parTransId="{8AA3712C-18A3-4BC4-80C8-EE2B30F542E5}" sibTransId="{449E5EBD-3B50-4AE6-B962-7905A69AC671}"/>
    <dgm:cxn modelId="{4037FCD3-7CA0-4EB6-8437-259A4B79ED89}" type="presOf" srcId="{28804B2B-32DC-4EE6-A13E-63FB437ADCD8}" destId="{B0164FA5-EB44-429A-9AF8-B5F38CCC49ED}" srcOrd="0" destOrd="0" presId="urn:microsoft.com/office/officeart/2005/8/layout/cycle2"/>
    <dgm:cxn modelId="{5B33D4ED-CEBD-4958-B245-E4AFFBADB6C1}" type="presOf" srcId="{9D79CC8A-1F3D-4500-A2EE-73E36C6B9D51}" destId="{307F2453-0C80-479F-9767-0BB9C42F382C}" srcOrd="0" destOrd="0" presId="urn:microsoft.com/office/officeart/2005/8/layout/cycle2"/>
    <dgm:cxn modelId="{1C3BDBED-EEF8-420A-B3EB-EB53E8869CD1}" srcId="{B7D6FEA6-3B13-4A59-BAE9-2A12D89D0B2F}" destId="{8F80F88B-E2E2-4D4A-82D4-5FF6CFA330FF}" srcOrd="2" destOrd="0" parTransId="{6F195B53-166D-4EFB-872B-70C1CB3B6B44}" sibTransId="{28804B2B-32DC-4EE6-A13E-63FB437ADCD8}"/>
    <dgm:cxn modelId="{A0FF8EF8-554F-4B4F-8FE5-E0CB81738B03}" type="presOf" srcId="{775CB97D-936B-432F-A5B7-62322DA12E17}" destId="{BA13C0F1-46A1-4136-BE78-9EFAAE454F50}" srcOrd="0" destOrd="0" presId="urn:microsoft.com/office/officeart/2005/8/layout/cycle2"/>
    <dgm:cxn modelId="{AE566909-51C4-4D3A-AFE7-A24E73855A71}" type="presParOf" srcId="{74F46D0C-8ED4-46FE-83E6-AE1F69F7CCC6}" destId="{1CBB85E6-95D4-4FDB-84A0-EFB89F9174BE}" srcOrd="0" destOrd="0" presId="urn:microsoft.com/office/officeart/2005/8/layout/cycle2"/>
    <dgm:cxn modelId="{65BDCE25-6544-4C5B-A402-8135DF81E300}" type="presParOf" srcId="{74F46D0C-8ED4-46FE-83E6-AE1F69F7CCC6}" destId="{307F2453-0C80-479F-9767-0BB9C42F382C}" srcOrd="1" destOrd="0" presId="urn:microsoft.com/office/officeart/2005/8/layout/cycle2"/>
    <dgm:cxn modelId="{2D793F39-774F-4A86-B3CF-7A33F3511682}" type="presParOf" srcId="{307F2453-0C80-479F-9767-0BB9C42F382C}" destId="{E130AA84-833D-4381-B474-2FA7C53DEE9E}" srcOrd="0" destOrd="0" presId="urn:microsoft.com/office/officeart/2005/8/layout/cycle2"/>
    <dgm:cxn modelId="{3EA59245-D59A-4F61-A4ED-F48FFC0D7A7A}" type="presParOf" srcId="{74F46D0C-8ED4-46FE-83E6-AE1F69F7CCC6}" destId="{FD0CD715-5A31-418C-8E98-9568AF2D3994}" srcOrd="2" destOrd="0" presId="urn:microsoft.com/office/officeart/2005/8/layout/cycle2"/>
    <dgm:cxn modelId="{63C06E2B-153F-4881-84AE-8C9FED40225F}" type="presParOf" srcId="{74F46D0C-8ED4-46FE-83E6-AE1F69F7CCC6}" destId="{BA13C0F1-46A1-4136-BE78-9EFAAE454F50}" srcOrd="3" destOrd="0" presId="urn:microsoft.com/office/officeart/2005/8/layout/cycle2"/>
    <dgm:cxn modelId="{B24D8C79-0353-417F-A164-030140978021}" type="presParOf" srcId="{BA13C0F1-46A1-4136-BE78-9EFAAE454F50}" destId="{1C3CF729-6866-464E-B31C-DEE6119C2DD6}" srcOrd="0" destOrd="0" presId="urn:microsoft.com/office/officeart/2005/8/layout/cycle2"/>
    <dgm:cxn modelId="{C6839D03-236D-417C-9982-B7B9CEB50A91}" type="presParOf" srcId="{74F46D0C-8ED4-46FE-83E6-AE1F69F7CCC6}" destId="{3A1E1674-ED49-4351-8AE9-99FC63DCF509}" srcOrd="4" destOrd="0" presId="urn:microsoft.com/office/officeart/2005/8/layout/cycle2"/>
    <dgm:cxn modelId="{AA2563D6-2CAC-40C9-BE0E-F60079AD862E}" type="presParOf" srcId="{74F46D0C-8ED4-46FE-83E6-AE1F69F7CCC6}" destId="{B0164FA5-EB44-429A-9AF8-B5F38CCC49ED}" srcOrd="5" destOrd="0" presId="urn:microsoft.com/office/officeart/2005/8/layout/cycle2"/>
    <dgm:cxn modelId="{33C4C659-1D35-485A-BCDB-E0ADA28EF355}" type="presParOf" srcId="{B0164FA5-EB44-429A-9AF8-B5F38CCC49ED}" destId="{26CA8FFE-2B62-4910-82AE-E75C03543A12}" srcOrd="0" destOrd="0" presId="urn:microsoft.com/office/officeart/2005/8/layout/cycle2"/>
    <dgm:cxn modelId="{C9F9321F-097E-4130-8E52-EE96D8B1AB5F}" type="presParOf" srcId="{74F46D0C-8ED4-46FE-83E6-AE1F69F7CCC6}" destId="{073FDC5C-7414-4652-94EB-922A4C154115}" srcOrd="6" destOrd="0" presId="urn:microsoft.com/office/officeart/2005/8/layout/cycle2"/>
    <dgm:cxn modelId="{B3891E07-2BFB-4856-AAA9-3BC285A0998A}" type="presParOf" srcId="{74F46D0C-8ED4-46FE-83E6-AE1F69F7CCC6}" destId="{2B215750-9D0D-450D-9445-40FFCFE50690}" srcOrd="7" destOrd="0" presId="urn:microsoft.com/office/officeart/2005/8/layout/cycle2"/>
    <dgm:cxn modelId="{285BCDBE-4E3E-46B6-A5FA-BF0706A08F90}" type="presParOf" srcId="{2B215750-9D0D-450D-9445-40FFCFE50690}" destId="{575BA305-8179-4794-BFE4-A7550A569081}" srcOrd="0" destOrd="0" presId="urn:microsoft.com/office/officeart/2005/8/layout/cycle2"/>
    <dgm:cxn modelId="{96D384B0-DF70-4256-AE13-28ED8225BD16}" type="presParOf" srcId="{74F46D0C-8ED4-46FE-83E6-AE1F69F7CCC6}" destId="{62410BD9-EBCF-432E-82E7-0DB7B7909B05}" srcOrd="8" destOrd="0" presId="urn:microsoft.com/office/officeart/2005/8/layout/cycle2"/>
    <dgm:cxn modelId="{4704093F-39D9-4F7F-A2B1-A3BB4F7F53DA}" type="presParOf" srcId="{74F46D0C-8ED4-46FE-83E6-AE1F69F7CCC6}" destId="{BD534B97-6BC7-4D43-A686-262A3CE5561D}" srcOrd="9" destOrd="0" presId="urn:microsoft.com/office/officeart/2005/8/layout/cycle2"/>
    <dgm:cxn modelId="{409C2517-BEAA-4192-BA41-60A7457C6AE0}" type="presParOf" srcId="{BD534B97-6BC7-4D43-A686-262A3CE5561D}" destId="{A1BEFD65-9629-41C0-A46C-72253E289FC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B85E6-95D4-4FDB-84A0-EFB89F9174BE}">
      <dsp:nvSpPr>
        <dsp:cNvPr id="0" name=""/>
        <dsp:cNvSpPr/>
      </dsp:nvSpPr>
      <dsp:spPr>
        <a:xfrm>
          <a:off x="2814619" y="586"/>
          <a:ext cx="1366320" cy="1366320"/>
        </a:xfrm>
        <a:prstGeom prst="flowChartConnector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chemeClr val="bg1"/>
              </a:solidFill>
            </a:rPr>
            <a:t>Initiation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3014712" y="200679"/>
        <a:ext cx="966134" cy="966134"/>
      </dsp:txXfrm>
    </dsp:sp>
    <dsp:sp modelId="{307F2453-0C80-479F-9767-0BB9C42F382C}">
      <dsp:nvSpPr>
        <dsp:cNvPr id="0" name=""/>
        <dsp:cNvSpPr/>
      </dsp:nvSpPr>
      <dsp:spPr>
        <a:xfrm rot="2160000">
          <a:off x="4137813" y="1050219"/>
          <a:ext cx="363442" cy="461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148225" y="1110402"/>
        <a:ext cx="254409" cy="276679"/>
      </dsp:txXfrm>
    </dsp:sp>
    <dsp:sp modelId="{FD0CD715-5A31-418C-8E98-9568AF2D3994}">
      <dsp:nvSpPr>
        <dsp:cNvPr id="0" name=""/>
        <dsp:cNvSpPr/>
      </dsp:nvSpPr>
      <dsp:spPr>
        <a:xfrm>
          <a:off x="4474772" y="1206757"/>
          <a:ext cx="1366320" cy="1366320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chemeClr val="bg1"/>
              </a:solidFill>
            </a:rPr>
            <a:t>Planning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4674865" y="1406850"/>
        <a:ext cx="966134" cy="966134"/>
      </dsp:txXfrm>
    </dsp:sp>
    <dsp:sp modelId="{BA13C0F1-46A1-4136-BE78-9EFAAE454F50}">
      <dsp:nvSpPr>
        <dsp:cNvPr id="0" name=""/>
        <dsp:cNvSpPr/>
      </dsp:nvSpPr>
      <dsp:spPr>
        <a:xfrm rot="6480000">
          <a:off x="4662328" y="2625381"/>
          <a:ext cx="363442" cy="461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4733691" y="2665760"/>
        <a:ext cx="254409" cy="276679"/>
      </dsp:txXfrm>
    </dsp:sp>
    <dsp:sp modelId="{3A1E1674-ED49-4351-8AE9-99FC63DCF509}">
      <dsp:nvSpPr>
        <dsp:cNvPr id="0" name=""/>
        <dsp:cNvSpPr/>
      </dsp:nvSpPr>
      <dsp:spPr>
        <a:xfrm>
          <a:off x="3840650" y="3158383"/>
          <a:ext cx="1366320" cy="1366320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chemeClr val="bg1"/>
              </a:solidFill>
            </a:rPr>
            <a:t>Execution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4040743" y="3358476"/>
        <a:ext cx="966134" cy="966134"/>
      </dsp:txXfrm>
    </dsp:sp>
    <dsp:sp modelId="{B0164FA5-EB44-429A-9AF8-B5F38CCC49ED}">
      <dsp:nvSpPr>
        <dsp:cNvPr id="0" name=""/>
        <dsp:cNvSpPr/>
      </dsp:nvSpPr>
      <dsp:spPr>
        <a:xfrm rot="10800000">
          <a:off x="3326344" y="3610977"/>
          <a:ext cx="363442" cy="461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3435377" y="3703204"/>
        <a:ext cx="254409" cy="276679"/>
      </dsp:txXfrm>
    </dsp:sp>
    <dsp:sp modelId="{073FDC5C-7414-4652-94EB-922A4C154115}">
      <dsp:nvSpPr>
        <dsp:cNvPr id="0" name=""/>
        <dsp:cNvSpPr/>
      </dsp:nvSpPr>
      <dsp:spPr>
        <a:xfrm>
          <a:off x="1788589" y="3158383"/>
          <a:ext cx="1366320" cy="1366320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chemeClr val="bg1"/>
              </a:solidFill>
            </a:rPr>
            <a:t>Monitoring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1988682" y="3358476"/>
        <a:ext cx="966134" cy="966134"/>
      </dsp:txXfrm>
    </dsp:sp>
    <dsp:sp modelId="{2B215750-9D0D-450D-9445-40FFCFE50690}">
      <dsp:nvSpPr>
        <dsp:cNvPr id="0" name=""/>
        <dsp:cNvSpPr/>
      </dsp:nvSpPr>
      <dsp:spPr>
        <a:xfrm rot="15120000">
          <a:off x="1976145" y="2644946"/>
          <a:ext cx="363442" cy="461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2047508" y="2789021"/>
        <a:ext cx="254409" cy="276679"/>
      </dsp:txXfrm>
    </dsp:sp>
    <dsp:sp modelId="{62410BD9-EBCF-432E-82E7-0DB7B7909B05}">
      <dsp:nvSpPr>
        <dsp:cNvPr id="0" name=""/>
        <dsp:cNvSpPr/>
      </dsp:nvSpPr>
      <dsp:spPr>
        <a:xfrm>
          <a:off x="1154467" y="1206757"/>
          <a:ext cx="1366320" cy="1366320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chemeClr val="bg1"/>
              </a:solidFill>
            </a:rPr>
            <a:t>Closing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1354560" y="1406850"/>
        <a:ext cx="966134" cy="966134"/>
      </dsp:txXfrm>
    </dsp:sp>
    <dsp:sp modelId="{BD534B97-6BC7-4D43-A686-262A3CE5561D}">
      <dsp:nvSpPr>
        <dsp:cNvPr id="0" name=""/>
        <dsp:cNvSpPr/>
      </dsp:nvSpPr>
      <dsp:spPr>
        <a:xfrm rot="19440000">
          <a:off x="2477660" y="1062311"/>
          <a:ext cx="363442" cy="461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488072" y="1186582"/>
        <a:ext cx="254409" cy="276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AD698-2D3E-8A45-8AD3-4B1127DDD21B}" type="datetimeFigureOut">
              <a:rPr lang="en-US" smtClean="0"/>
              <a:t>5/27/23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A4386-AC99-7F45-96DC-35E6FE67D1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7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1C7D5-CE00-4475-B070-2AE4B938C75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899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6A851-F26A-A845-850E-464B9669C0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3577A-0FD2-144B-8892-0E06CCC09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313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8BBD-16AD-6943-825D-9A571CA0C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C37F6-9F4E-BE4A-9A87-20AA46027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10C7B4-FB27-2C45-8E22-5310CAE06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900" y="63119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96F7B27-699C-F048-A4E3-8E879A8DCBD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5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B2F7D2-3AAB-D64F-9993-BB8499890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6E7097-07ED-8647-A032-93223779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3872" y="6312043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96F7B27-699C-F048-A4E3-8E879A8DCBD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02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er Bilder mit Leerra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Titelmasterformat</a:t>
            </a:r>
            <a:r>
              <a:rPr lang="en-US"/>
              <a:t> </a:t>
            </a:r>
            <a:r>
              <a:rPr lang="en-US" err="1"/>
              <a:t>durch</a:t>
            </a:r>
            <a:r>
              <a:rPr lang="en-US"/>
              <a:t> </a:t>
            </a:r>
            <a:r>
              <a:rPr lang="en-US" err="1"/>
              <a:t>Klicken</a:t>
            </a:r>
            <a:r>
              <a:rPr lang="en-US"/>
              <a:t> </a:t>
            </a:r>
            <a:r>
              <a:rPr lang="en-US" err="1"/>
              <a:t>bearbeiten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Cyber Risk Quantification – June 2023 © Fresenius SE &amp; Co. KGaA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35375-CBE1-4FF1-9922-8F8226256F3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Bildplatzhalter 13"/>
          <p:cNvSpPr>
            <a:spLocks noGrp="1"/>
          </p:cNvSpPr>
          <p:nvPr>
            <p:ph type="pic" sz="quarter" idx="12"/>
          </p:nvPr>
        </p:nvSpPr>
        <p:spPr>
          <a:xfrm>
            <a:off x="2279575" y="1449388"/>
            <a:ext cx="3744988" cy="2267644"/>
          </a:xfrm>
          <a:solidFill>
            <a:schemeClr val="accent5"/>
          </a:solidFill>
        </p:spPr>
        <p:txBody>
          <a:bodyPr lIns="90000" tIns="46800" rIns="90000" bIns="46800" anchor="ctr" anchorCtr="0"/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/>
              <a:t>Bild durch Klicken auf Symbol hinzufügen</a:t>
            </a:r>
          </a:p>
        </p:txBody>
      </p:sp>
      <p:sp>
        <p:nvSpPr>
          <p:cNvPr id="9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6167438" y="1449388"/>
            <a:ext cx="3744986" cy="2267644"/>
          </a:xfrm>
          <a:solidFill>
            <a:schemeClr val="accent5"/>
          </a:solidFill>
        </p:spPr>
        <p:txBody>
          <a:bodyPr lIns="90000" tIns="46800" rIns="90000" bIns="46800" anchor="ctr" anchorCtr="0"/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/>
              <a:t>Bild durch Klicken auf Symbol hinzufügen</a:t>
            </a:r>
          </a:p>
        </p:txBody>
      </p:sp>
      <p:sp>
        <p:nvSpPr>
          <p:cNvPr id="10" name="Bildplatzhalter 13"/>
          <p:cNvSpPr>
            <a:spLocks noGrp="1"/>
          </p:cNvSpPr>
          <p:nvPr>
            <p:ph type="pic" sz="quarter" idx="14"/>
          </p:nvPr>
        </p:nvSpPr>
        <p:spPr>
          <a:xfrm>
            <a:off x="2279575" y="3861656"/>
            <a:ext cx="3744988" cy="2267644"/>
          </a:xfrm>
          <a:solidFill>
            <a:schemeClr val="accent5"/>
          </a:solidFill>
        </p:spPr>
        <p:txBody>
          <a:bodyPr lIns="90000" tIns="46800" rIns="90000" bIns="46800" anchor="ctr" anchorCtr="0"/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/>
              <a:t>Bild durch Klicken auf Symbol hinzufügen</a:t>
            </a:r>
          </a:p>
        </p:txBody>
      </p:sp>
      <p:sp>
        <p:nvSpPr>
          <p:cNvPr id="11" name="Bildplatzhalter 13"/>
          <p:cNvSpPr>
            <a:spLocks noGrp="1"/>
          </p:cNvSpPr>
          <p:nvPr>
            <p:ph type="pic" sz="quarter" idx="15"/>
          </p:nvPr>
        </p:nvSpPr>
        <p:spPr>
          <a:xfrm>
            <a:off x="6167438" y="3861656"/>
            <a:ext cx="3744986" cy="2267644"/>
          </a:xfrm>
          <a:solidFill>
            <a:schemeClr val="accent5"/>
          </a:solidFill>
        </p:spPr>
        <p:txBody>
          <a:bodyPr lIns="90000" tIns="46800" rIns="90000" bIns="46800" anchor="ctr" anchorCtr="0"/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20795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A929A-C451-1E46-98F5-E53EC33F5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84BB8-1B86-BC49-B816-5739F4633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A45B3-6288-9144-B347-5C9A41D2F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4087" y="6311900"/>
            <a:ext cx="73942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96F7B27-699C-F048-A4E3-8E879A8DCBD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0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E43AB-E930-9B4C-B7C4-F146855B1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5D491-7381-D840-9249-F8E98F5B3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BB6739-61DF-A54C-B66A-4AD110D7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4550" y="6312043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96F7B27-699C-F048-A4E3-8E879A8DCBD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17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0CCB-4E7A-DF42-9086-C6D42739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53806-09B6-8E41-8BD3-01D9FD91F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6349E-3247-7D48-ACED-D8B03623B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4AF1E20-CADA-3741-B08B-033EC979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900" y="63119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96F7B27-699C-F048-A4E3-8E879A8DCBD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1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B1ED3-2485-F24C-A15C-C2DFC4992F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23F9-8973-0347-B412-27D78362D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69BC7-F4BD-844E-9643-2E12E1CB1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D736E9-99D5-BF40-AE92-D51D167885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93A95-1A24-B846-A16B-6DDD70DB8E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780F5A9-4BD5-FF40-B2EE-F19E14E85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488" y="6310312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96F7B27-699C-F048-A4E3-8E879A8DCBD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7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6CA1-B663-4E48-A56D-B2AF716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9F947-AE34-EA4E-8ED9-B4C8D522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900" y="6310312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96F7B27-699C-F048-A4E3-8E879A8DCBD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1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3357A4B-0A28-524C-AA77-0932C7BEC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3872" y="6312043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96F7B27-699C-F048-A4E3-8E879A8DCBD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270D8-3DD2-A046-8E81-E1B944F6E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9D135-5A0A-AB41-9287-4AE91DAF8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781D0-0520-AC43-95AB-D32782FC4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83707E-01D6-B742-90A3-ECA62D3B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488" y="6312044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96F7B27-699C-F048-A4E3-8E879A8DCBD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4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CA0A-C2EB-CE4D-8647-17CD5964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9F56B6-8573-394B-8EFB-BB2C237D6A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6589E-4167-0643-A962-2A757EA2C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AA26489-9794-7143-BA79-030C58B1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488" y="6312044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96F7B27-699C-F048-A4E3-8E879A8DCBD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0E1B3A-80CC-0812-F75E-29A147DA94C8}"/>
              </a:ext>
            </a:extLst>
          </p:cNvPr>
          <p:cNvSpPr txBox="1"/>
          <p:nvPr userDrawn="1"/>
        </p:nvSpPr>
        <p:spPr>
          <a:xfrm>
            <a:off x="9826906" y="5937813"/>
            <a:ext cx="2129742" cy="706055"/>
          </a:xfrm>
          <a:prstGeom prst="rect">
            <a:avLst/>
          </a:prstGeom>
          <a:solidFill>
            <a:srgbClr val="02012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95444F-C091-224F-AB24-6A5DDB5D9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4A742C-2C49-D240-B5A4-7846A1B47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8EDE08-F922-AC5F-9029-217EFC10C15E}"/>
              </a:ext>
            </a:extLst>
          </p:cNvPr>
          <p:cNvSpPr txBox="1"/>
          <p:nvPr userDrawn="1"/>
        </p:nvSpPr>
        <p:spPr>
          <a:xfrm>
            <a:off x="4940166" y="6536146"/>
            <a:ext cx="23116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 2023 FAIR Institute,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8198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tags" Target="../tags/tag3.xml"/><Relationship Id="rId21" Type="http://schemas.openxmlformats.org/officeDocument/2006/relationships/image" Target="../media/image40.svg"/><Relationship Id="rId7" Type="http://schemas.microsoft.com/office/2007/relationships/hdphoto" Target="../media/hdphoto2.wdp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tags" Target="../tags/tag2.xml"/><Relationship Id="rId16" Type="http://schemas.openxmlformats.org/officeDocument/2006/relationships/image" Target="../media/image35.svg"/><Relationship Id="rId20" Type="http://schemas.openxmlformats.org/officeDocument/2006/relationships/image" Target="../media/image39.png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4.png"/><Relationship Id="rId23" Type="http://schemas.openxmlformats.org/officeDocument/2006/relationships/image" Target="../media/image42.svg"/><Relationship Id="rId10" Type="http://schemas.openxmlformats.org/officeDocument/2006/relationships/image" Target="../media/image29.png"/><Relationship Id="rId19" Type="http://schemas.openxmlformats.org/officeDocument/2006/relationships/image" Target="../media/image38.svg"/><Relationship Id="rId4" Type="http://schemas.openxmlformats.org/officeDocument/2006/relationships/tags" Target="../tags/tag4.xml"/><Relationship Id="rId9" Type="http://schemas.openxmlformats.org/officeDocument/2006/relationships/image" Target="../media/image28.svg"/><Relationship Id="rId14" Type="http://schemas.openxmlformats.org/officeDocument/2006/relationships/image" Target="../media/image33.svg"/><Relationship Id="rId22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F2B2-C27C-EA4E-B839-2112712A7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4405" y="1192698"/>
            <a:ext cx="8903368" cy="2387600"/>
          </a:xfrm>
        </p:spPr>
        <p:txBody>
          <a:bodyPr anchor="b">
            <a:noAutofit/>
          </a:bodyPr>
          <a:lstStyle/>
          <a:p>
            <a:pPr algn="l"/>
            <a:r>
              <a:rPr lang="en-US" sz="2800" dirty="0"/>
              <a:t>Approach and Lessons Learned From Building  a Cyber Risk Quantification Program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120F5-3C3B-E443-86A2-F926B96E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4405" y="4995126"/>
            <a:ext cx="9144000" cy="1340352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David </a:t>
            </a:r>
            <a:r>
              <a:rPr lang="en-US" sz="2000" dirty="0" err="1"/>
              <a:t>Steng</a:t>
            </a:r>
            <a:r>
              <a:rPr lang="en-US" sz="2000" dirty="0"/>
              <a:t> – Director Cyber Risk &amp; Economics, Fresenius Group</a:t>
            </a:r>
          </a:p>
          <a:p>
            <a:pPr algn="l"/>
            <a:r>
              <a:rPr lang="en-US" sz="2000" dirty="0"/>
              <a:t>Ferhat </a:t>
            </a:r>
            <a:r>
              <a:rPr lang="en-US" sz="2000" dirty="0" err="1"/>
              <a:t>Yazgili</a:t>
            </a:r>
            <a:r>
              <a:rPr lang="en-US" sz="2000" dirty="0"/>
              <a:t> – Sr. Cyber Risk Manager, Fresenius </a:t>
            </a:r>
            <a:r>
              <a:rPr lang="en-US" sz="2000" dirty="0" err="1"/>
              <a:t>Kabi</a:t>
            </a:r>
            <a:endParaRPr lang="en-US" sz="2000" dirty="0"/>
          </a:p>
          <a:p>
            <a:pPr algn="l"/>
            <a:endParaRPr lang="en-US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99D60C-BEBA-5864-DD24-75CAE75F5359}"/>
              </a:ext>
            </a:extLst>
          </p:cNvPr>
          <p:cNvGrpSpPr/>
          <p:nvPr/>
        </p:nvGrpSpPr>
        <p:grpSpPr>
          <a:xfrm>
            <a:off x="677156" y="700616"/>
            <a:ext cx="2146725" cy="836547"/>
            <a:chOff x="1849437" y="2605088"/>
            <a:chExt cx="8272463" cy="3022600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871ED175-3377-BF49-0C85-F0661DAEDE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4775" y="4743450"/>
              <a:ext cx="6207125" cy="884238"/>
            </a:xfrm>
            <a:custGeom>
              <a:avLst/>
              <a:gdLst>
                <a:gd name="T0" fmla="*/ 5141 w 7820"/>
                <a:gd name="T1" fmla="*/ 742 h 1114"/>
                <a:gd name="T2" fmla="*/ 5268 w 7820"/>
                <a:gd name="T3" fmla="*/ 902 h 1114"/>
                <a:gd name="T4" fmla="*/ 5489 w 7820"/>
                <a:gd name="T5" fmla="*/ 916 h 1114"/>
                <a:gd name="T6" fmla="*/ 5632 w 7820"/>
                <a:gd name="T7" fmla="*/ 781 h 1114"/>
                <a:gd name="T8" fmla="*/ 5852 w 7820"/>
                <a:gd name="T9" fmla="*/ 37 h 1114"/>
                <a:gd name="T10" fmla="*/ 5803 w 7820"/>
                <a:gd name="T11" fmla="*/ 882 h 1114"/>
                <a:gd name="T12" fmla="*/ 5618 w 7820"/>
                <a:gd name="T13" fmla="*/ 1064 h 1114"/>
                <a:gd name="T14" fmla="*/ 5344 w 7820"/>
                <a:gd name="T15" fmla="*/ 1106 h 1114"/>
                <a:gd name="T16" fmla="*/ 5109 w 7820"/>
                <a:gd name="T17" fmla="*/ 1024 h 1114"/>
                <a:gd name="T18" fmla="*/ 4959 w 7820"/>
                <a:gd name="T19" fmla="*/ 820 h 1114"/>
                <a:gd name="T20" fmla="*/ 7035 w 7820"/>
                <a:gd name="T21" fmla="*/ 36 h 1114"/>
                <a:gd name="T22" fmla="*/ 7799 w 7820"/>
                <a:gd name="T23" fmla="*/ 470 h 1114"/>
                <a:gd name="T24" fmla="*/ 7820 w 7820"/>
                <a:gd name="T25" fmla="*/ 1087 h 1114"/>
                <a:gd name="T26" fmla="*/ 6371 w 7820"/>
                <a:gd name="T27" fmla="*/ 36 h 1114"/>
                <a:gd name="T28" fmla="*/ 6554 w 7820"/>
                <a:gd name="T29" fmla="*/ 216 h 1114"/>
                <a:gd name="T30" fmla="*/ 6023 w 7820"/>
                <a:gd name="T31" fmla="*/ 36 h 1114"/>
                <a:gd name="T32" fmla="*/ 4570 w 7820"/>
                <a:gd name="T33" fmla="*/ 36 h 1114"/>
                <a:gd name="T34" fmla="*/ 4216 w 7820"/>
                <a:gd name="T35" fmla="*/ 1087 h 1114"/>
                <a:gd name="T36" fmla="*/ 3696 w 7820"/>
                <a:gd name="T37" fmla="*/ 36 h 1114"/>
                <a:gd name="T38" fmla="*/ 2660 w 7820"/>
                <a:gd name="T39" fmla="*/ 36 h 1114"/>
                <a:gd name="T40" fmla="*/ 3347 w 7820"/>
                <a:gd name="T41" fmla="*/ 216 h 1114"/>
                <a:gd name="T42" fmla="*/ 2483 w 7820"/>
                <a:gd name="T43" fmla="*/ 216 h 1114"/>
                <a:gd name="T44" fmla="*/ 0 w 7820"/>
                <a:gd name="T45" fmla="*/ 1087 h 1114"/>
                <a:gd name="T46" fmla="*/ 1160 w 7820"/>
                <a:gd name="T47" fmla="*/ 1087 h 1114"/>
                <a:gd name="T48" fmla="*/ 411 w 7820"/>
                <a:gd name="T49" fmla="*/ 36 h 1114"/>
                <a:gd name="T50" fmla="*/ 1962 w 7820"/>
                <a:gd name="T51" fmla="*/ 2 h 1114"/>
                <a:gd name="T52" fmla="*/ 2192 w 7820"/>
                <a:gd name="T53" fmla="*/ 65 h 1114"/>
                <a:gd name="T54" fmla="*/ 2168 w 7820"/>
                <a:gd name="T55" fmla="*/ 290 h 1114"/>
                <a:gd name="T56" fmla="*/ 1973 w 7820"/>
                <a:gd name="T57" fmla="*/ 177 h 1114"/>
                <a:gd name="T58" fmla="*/ 1767 w 7820"/>
                <a:gd name="T59" fmla="*/ 205 h 1114"/>
                <a:gd name="T60" fmla="*/ 1701 w 7820"/>
                <a:gd name="T61" fmla="*/ 313 h 1114"/>
                <a:gd name="T62" fmla="*/ 1770 w 7820"/>
                <a:gd name="T63" fmla="*/ 408 h 1114"/>
                <a:gd name="T64" fmla="*/ 1934 w 7820"/>
                <a:gd name="T65" fmla="*/ 445 h 1114"/>
                <a:gd name="T66" fmla="*/ 2155 w 7820"/>
                <a:gd name="T67" fmla="*/ 491 h 1114"/>
                <a:gd name="T68" fmla="*/ 2313 w 7820"/>
                <a:gd name="T69" fmla="*/ 607 h 1114"/>
                <a:gd name="T70" fmla="*/ 2354 w 7820"/>
                <a:gd name="T71" fmla="*/ 831 h 1114"/>
                <a:gd name="T72" fmla="*/ 2243 w 7820"/>
                <a:gd name="T73" fmla="*/ 1021 h 1114"/>
                <a:gd name="T74" fmla="*/ 2021 w 7820"/>
                <a:gd name="T75" fmla="*/ 1106 h 1114"/>
                <a:gd name="T76" fmla="*/ 1738 w 7820"/>
                <a:gd name="T77" fmla="*/ 1093 h 1114"/>
                <a:gd name="T78" fmla="*/ 1516 w 7820"/>
                <a:gd name="T79" fmla="*/ 956 h 1114"/>
                <a:gd name="T80" fmla="*/ 1666 w 7820"/>
                <a:gd name="T81" fmla="*/ 837 h 1114"/>
                <a:gd name="T82" fmla="*/ 1836 w 7820"/>
                <a:gd name="T83" fmla="*/ 929 h 1114"/>
                <a:gd name="T84" fmla="*/ 2026 w 7820"/>
                <a:gd name="T85" fmla="*/ 924 h 1114"/>
                <a:gd name="T86" fmla="*/ 2148 w 7820"/>
                <a:gd name="T87" fmla="*/ 839 h 1114"/>
                <a:gd name="T88" fmla="*/ 2129 w 7820"/>
                <a:gd name="T89" fmla="*/ 697 h 1114"/>
                <a:gd name="T90" fmla="*/ 1963 w 7820"/>
                <a:gd name="T91" fmla="*/ 630 h 1114"/>
                <a:gd name="T92" fmla="*/ 1743 w 7820"/>
                <a:gd name="T93" fmla="*/ 591 h 1114"/>
                <a:gd name="T94" fmla="*/ 1572 w 7820"/>
                <a:gd name="T95" fmla="*/ 496 h 1114"/>
                <a:gd name="T96" fmla="*/ 1505 w 7820"/>
                <a:gd name="T97" fmla="*/ 306 h 1114"/>
                <a:gd name="T98" fmla="*/ 1587 w 7820"/>
                <a:gd name="T99" fmla="*/ 111 h 1114"/>
                <a:gd name="T100" fmla="*/ 1778 w 7820"/>
                <a:gd name="T101" fmla="*/ 15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20" h="1114">
                  <a:moveTo>
                    <a:pt x="4932" y="37"/>
                  </a:moveTo>
                  <a:lnTo>
                    <a:pt x="5128" y="37"/>
                  </a:lnTo>
                  <a:lnTo>
                    <a:pt x="5128" y="639"/>
                  </a:lnTo>
                  <a:lnTo>
                    <a:pt x="5132" y="692"/>
                  </a:lnTo>
                  <a:lnTo>
                    <a:pt x="5141" y="742"/>
                  </a:lnTo>
                  <a:lnTo>
                    <a:pt x="5156" y="786"/>
                  </a:lnTo>
                  <a:lnTo>
                    <a:pt x="5177" y="823"/>
                  </a:lnTo>
                  <a:lnTo>
                    <a:pt x="5202" y="855"/>
                  </a:lnTo>
                  <a:lnTo>
                    <a:pt x="5233" y="881"/>
                  </a:lnTo>
                  <a:lnTo>
                    <a:pt x="5268" y="902"/>
                  </a:lnTo>
                  <a:lnTo>
                    <a:pt x="5309" y="916"/>
                  </a:lnTo>
                  <a:lnTo>
                    <a:pt x="5352" y="926"/>
                  </a:lnTo>
                  <a:lnTo>
                    <a:pt x="5399" y="929"/>
                  </a:lnTo>
                  <a:lnTo>
                    <a:pt x="5447" y="926"/>
                  </a:lnTo>
                  <a:lnTo>
                    <a:pt x="5489" y="916"/>
                  </a:lnTo>
                  <a:lnTo>
                    <a:pt x="5527" y="900"/>
                  </a:lnTo>
                  <a:lnTo>
                    <a:pt x="5560" y="879"/>
                  </a:lnTo>
                  <a:lnTo>
                    <a:pt x="5589" y="852"/>
                  </a:lnTo>
                  <a:lnTo>
                    <a:pt x="5613" y="820"/>
                  </a:lnTo>
                  <a:lnTo>
                    <a:pt x="5632" y="781"/>
                  </a:lnTo>
                  <a:lnTo>
                    <a:pt x="5645" y="739"/>
                  </a:lnTo>
                  <a:lnTo>
                    <a:pt x="5653" y="691"/>
                  </a:lnTo>
                  <a:lnTo>
                    <a:pt x="5656" y="639"/>
                  </a:lnTo>
                  <a:lnTo>
                    <a:pt x="5656" y="37"/>
                  </a:lnTo>
                  <a:lnTo>
                    <a:pt x="5852" y="37"/>
                  </a:lnTo>
                  <a:lnTo>
                    <a:pt x="5852" y="639"/>
                  </a:lnTo>
                  <a:lnTo>
                    <a:pt x="5849" y="708"/>
                  </a:lnTo>
                  <a:lnTo>
                    <a:pt x="5840" y="771"/>
                  </a:lnTo>
                  <a:lnTo>
                    <a:pt x="5824" y="829"/>
                  </a:lnTo>
                  <a:lnTo>
                    <a:pt x="5803" y="882"/>
                  </a:lnTo>
                  <a:lnTo>
                    <a:pt x="5775" y="931"/>
                  </a:lnTo>
                  <a:lnTo>
                    <a:pt x="5741" y="971"/>
                  </a:lnTo>
                  <a:lnTo>
                    <a:pt x="5704" y="1008"/>
                  </a:lnTo>
                  <a:lnTo>
                    <a:pt x="5663" y="1038"/>
                  </a:lnTo>
                  <a:lnTo>
                    <a:pt x="5618" y="1064"/>
                  </a:lnTo>
                  <a:lnTo>
                    <a:pt x="5568" y="1083"/>
                  </a:lnTo>
                  <a:lnTo>
                    <a:pt x="5515" y="1098"/>
                  </a:lnTo>
                  <a:lnTo>
                    <a:pt x="5458" y="1106"/>
                  </a:lnTo>
                  <a:lnTo>
                    <a:pt x="5399" y="1109"/>
                  </a:lnTo>
                  <a:lnTo>
                    <a:pt x="5344" y="1106"/>
                  </a:lnTo>
                  <a:lnTo>
                    <a:pt x="5293" y="1100"/>
                  </a:lnTo>
                  <a:lnTo>
                    <a:pt x="5243" y="1088"/>
                  </a:lnTo>
                  <a:lnTo>
                    <a:pt x="5196" y="1071"/>
                  </a:lnTo>
                  <a:lnTo>
                    <a:pt x="5151" y="1050"/>
                  </a:lnTo>
                  <a:lnTo>
                    <a:pt x="5109" y="1024"/>
                  </a:lnTo>
                  <a:lnTo>
                    <a:pt x="5070" y="993"/>
                  </a:lnTo>
                  <a:lnTo>
                    <a:pt x="5035" y="956"/>
                  </a:lnTo>
                  <a:lnTo>
                    <a:pt x="5006" y="916"/>
                  </a:lnTo>
                  <a:lnTo>
                    <a:pt x="4980" y="871"/>
                  </a:lnTo>
                  <a:lnTo>
                    <a:pt x="4959" y="820"/>
                  </a:lnTo>
                  <a:lnTo>
                    <a:pt x="4943" y="765"/>
                  </a:lnTo>
                  <a:lnTo>
                    <a:pt x="4935" y="705"/>
                  </a:lnTo>
                  <a:lnTo>
                    <a:pt x="4932" y="639"/>
                  </a:lnTo>
                  <a:lnTo>
                    <a:pt x="4932" y="37"/>
                  </a:lnTo>
                  <a:close/>
                  <a:moveTo>
                    <a:pt x="7035" y="36"/>
                  </a:moveTo>
                  <a:lnTo>
                    <a:pt x="7820" y="36"/>
                  </a:lnTo>
                  <a:lnTo>
                    <a:pt x="7820" y="227"/>
                  </a:lnTo>
                  <a:lnTo>
                    <a:pt x="7231" y="227"/>
                  </a:lnTo>
                  <a:lnTo>
                    <a:pt x="7231" y="470"/>
                  </a:lnTo>
                  <a:lnTo>
                    <a:pt x="7799" y="470"/>
                  </a:lnTo>
                  <a:lnTo>
                    <a:pt x="7799" y="654"/>
                  </a:lnTo>
                  <a:lnTo>
                    <a:pt x="7231" y="654"/>
                  </a:lnTo>
                  <a:lnTo>
                    <a:pt x="7231" y="892"/>
                  </a:lnTo>
                  <a:lnTo>
                    <a:pt x="7820" y="892"/>
                  </a:lnTo>
                  <a:lnTo>
                    <a:pt x="7820" y="1087"/>
                  </a:lnTo>
                  <a:lnTo>
                    <a:pt x="7035" y="1087"/>
                  </a:lnTo>
                  <a:lnTo>
                    <a:pt x="7035" y="36"/>
                  </a:lnTo>
                  <a:close/>
                  <a:moveTo>
                    <a:pt x="6023" y="36"/>
                  </a:moveTo>
                  <a:lnTo>
                    <a:pt x="6200" y="36"/>
                  </a:lnTo>
                  <a:lnTo>
                    <a:pt x="6371" y="36"/>
                  </a:lnTo>
                  <a:lnTo>
                    <a:pt x="6538" y="36"/>
                  </a:lnTo>
                  <a:lnTo>
                    <a:pt x="6709" y="36"/>
                  </a:lnTo>
                  <a:lnTo>
                    <a:pt x="6887" y="36"/>
                  </a:lnTo>
                  <a:lnTo>
                    <a:pt x="6887" y="216"/>
                  </a:lnTo>
                  <a:lnTo>
                    <a:pt x="6554" y="216"/>
                  </a:lnTo>
                  <a:lnTo>
                    <a:pt x="6554" y="1087"/>
                  </a:lnTo>
                  <a:lnTo>
                    <a:pt x="6356" y="1087"/>
                  </a:lnTo>
                  <a:lnTo>
                    <a:pt x="6356" y="216"/>
                  </a:lnTo>
                  <a:lnTo>
                    <a:pt x="6023" y="216"/>
                  </a:lnTo>
                  <a:lnTo>
                    <a:pt x="6023" y="36"/>
                  </a:lnTo>
                  <a:close/>
                  <a:moveTo>
                    <a:pt x="3883" y="36"/>
                  </a:moveTo>
                  <a:lnTo>
                    <a:pt x="4060" y="36"/>
                  </a:lnTo>
                  <a:lnTo>
                    <a:pt x="4231" y="36"/>
                  </a:lnTo>
                  <a:lnTo>
                    <a:pt x="4399" y="36"/>
                  </a:lnTo>
                  <a:lnTo>
                    <a:pt x="4570" y="36"/>
                  </a:lnTo>
                  <a:lnTo>
                    <a:pt x="4747" y="36"/>
                  </a:lnTo>
                  <a:lnTo>
                    <a:pt x="4747" y="216"/>
                  </a:lnTo>
                  <a:lnTo>
                    <a:pt x="4414" y="216"/>
                  </a:lnTo>
                  <a:lnTo>
                    <a:pt x="4414" y="1087"/>
                  </a:lnTo>
                  <a:lnTo>
                    <a:pt x="4216" y="1087"/>
                  </a:lnTo>
                  <a:lnTo>
                    <a:pt x="4216" y="216"/>
                  </a:lnTo>
                  <a:lnTo>
                    <a:pt x="3883" y="216"/>
                  </a:lnTo>
                  <a:lnTo>
                    <a:pt x="3883" y="36"/>
                  </a:lnTo>
                  <a:close/>
                  <a:moveTo>
                    <a:pt x="3500" y="36"/>
                  </a:moveTo>
                  <a:lnTo>
                    <a:pt x="3696" y="36"/>
                  </a:lnTo>
                  <a:lnTo>
                    <a:pt x="3696" y="1087"/>
                  </a:lnTo>
                  <a:lnTo>
                    <a:pt x="3500" y="1087"/>
                  </a:lnTo>
                  <a:lnTo>
                    <a:pt x="3500" y="36"/>
                  </a:lnTo>
                  <a:close/>
                  <a:moveTo>
                    <a:pt x="2483" y="36"/>
                  </a:moveTo>
                  <a:lnTo>
                    <a:pt x="2660" y="36"/>
                  </a:lnTo>
                  <a:lnTo>
                    <a:pt x="2831" y="36"/>
                  </a:lnTo>
                  <a:lnTo>
                    <a:pt x="2998" y="36"/>
                  </a:lnTo>
                  <a:lnTo>
                    <a:pt x="3169" y="36"/>
                  </a:lnTo>
                  <a:lnTo>
                    <a:pt x="3347" y="36"/>
                  </a:lnTo>
                  <a:lnTo>
                    <a:pt x="3347" y="216"/>
                  </a:lnTo>
                  <a:lnTo>
                    <a:pt x="3014" y="216"/>
                  </a:lnTo>
                  <a:lnTo>
                    <a:pt x="3014" y="1087"/>
                  </a:lnTo>
                  <a:lnTo>
                    <a:pt x="2816" y="1087"/>
                  </a:lnTo>
                  <a:lnTo>
                    <a:pt x="2816" y="216"/>
                  </a:lnTo>
                  <a:lnTo>
                    <a:pt x="2483" y="216"/>
                  </a:lnTo>
                  <a:lnTo>
                    <a:pt x="2483" y="36"/>
                  </a:lnTo>
                  <a:close/>
                  <a:moveTo>
                    <a:pt x="0" y="36"/>
                  </a:moveTo>
                  <a:lnTo>
                    <a:pt x="197" y="36"/>
                  </a:lnTo>
                  <a:lnTo>
                    <a:pt x="197" y="1087"/>
                  </a:lnTo>
                  <a:lnTo>
                    <a:pt x="0" y="1087"/>
                  </a:lnTo>
                  <a:lnTo>
                    <a:pt x="0" y="36"/>
                  </a:lnTo>
                  <a:close/>
                  <a:moveTo>
                    <a:pt x="1086" y="34"/>
                  </a:moveTo>
                  <a:lnTo>
                    <a:pt x="1284" y="34"/>
                  </a:lnTo>
                  <a:lnTo>
                    <a:pt x="1284" y="1087"/>
                  </a:lnTo>
                  <a:lnTo>
                    <a:pt x="1160" y="1087"/>
                  </a:lnTo>
                  <a:lnTo>
                    <a:pt x="1160" y="1088"/>
                  </a:lnTo>
                  <a:lnTo>
                    <a:pt x="609" y="379"/>
                  </a:lnTo>
                  <a:lnTo>
                    <a:pt x="609" y="1087"/>
                  </a:lnTo>
                  <a:lnTo>
                    <a:pt x="411" y="1087"/>
                  </a:lnTo>
                  <a:lnTo>
                    <a:pt x="411" y="36"/>
                  </a:lnTo>
                  <a:lnTo>
                    <a:pt x="571" y="36"/>
                  </a:lnTo>
                  <a:lnTo>
                    <a:pt x="1086" y="688"/>
                  </a:lnTo>
                  <a:lnTo>
                    <a:pt x="1086" y="34"/>
                  </a:lnTo>
                  <a:close/>
                  <a:moveTo>
                    <a:pt x="1912" y="0"/>
                  </a:moveTo>
                  <a:lnTo>
                    <a:pt x="1962" y="2"/>
                  </a:lnTo>
                  <a:lnTo>
                    <a:pt x="2010" y="7"/>
                  </a:lnTo>
                  <a:lnTo>
                    <a:pt x="2058" y="15"/>
                  </a:lnTo>
                  <a:lnTo>
                    <a:pt x="2105" y="26"/>
                  </a:lnTo>
                  <a:lnTo>
                    <a:pt x="2150" y="44"/>
                  </a:lnTo>
                  <a:lnTo>
                    <a:pt x="2192" y="65"/>
                  </a:lnTo>
                  <a:lnTo>
                    <a:pt x="2230" y="92"/>
                  </a:lnTo>
                  <a:lnTo>
                    <a:pt x="2267" y="124"/>
                  </a:lnTo>
                  <a:lnTo>
                    <a:pt x="2298" y="163"/>
                  </a:lnTo>
                  <a:lnTo>
                    <a:pt x="2324" y="208"/>
                  </a:lnTo>
                  <a:lnTo>
                    <a:pt x="2168" y="290"/>
                  </a:lnTo>
                  <a:lnTo>
                    <a:pt x="2144" y="259"/>
                  </a:lnTo>
                  <a:lnTo>
                    <a:pt x="2111" y="232"/>
                  </a:lnTo>
                  <a:lnTo>
                    <a:pt x="2071" y="208"/>
                  </a:lnTo>
                  <a:lnTo>
                    <a:pt x="2024" y="190"/>
                  </a:lnTo>
                  <a:lnTo>
                    <a:pt x="1973" y="177"/>
                  </a:lnTo>
                  <a:lnTo>
                    <a:pt x="1918" y="173"/>
                  </a:lnTo>
                  <a:lnTo>
                    <a:pt x="1872" y="174"/>
                  </a:lnTo>
                  <a:lnTo>
                    <a:pt x="1831" y="181"/>
                  </a:lnTo>
                  <a:lnTo>
                    <a:pt x="1796" y="192"/>
                  </a:lnTo>
                  <a:lnTo>
                    <a:pt x="1767" y="205"/>
                  </a:lnTo>
                  <a:lnTo>
                    <a:pt x="1743" y="222"/>
                  </a:lnTo>
                  <a:lnTo>
                    <a:pt x="1724" y="242"/>
                  </a:lnTo>
                  <a:lnTo>
                    <a:pt x="1711" y="263"/>
                  </a:lnTo>
                  <a:lnTo>
                    <a:pt x="1703" y="287"/>
                  </a:lnTo>
                  <a:lnTo>
                    <a:pt x="1701" y="313"/>
                  </a:lnTo>
                  <a:lnTo>
                    <a:pt x="1704" y="338"/>
                  </a:lnTo>
                  <a:lnTo>
                    <a:pt x="1712" y="359"/>
                  </a:lnTo>
                  <a:lnTo>
                    <a:pt x="1727" y="379"/>
                  </a:lnTo>
                  <a:lnTo>
                    <a:pt x="1746" y="393"/>
                  </a:lnTo>
                  <a:lnTo>
                    <a:pt x="1770" y="408"/>
                  </a:lnTo>
                  <a:lnTo>
                    <a:pt x="1798" y="417"/>
                  </a:lnTo>
                  <a:lnTo>
                    <a:pt x="1828" y="427"/>
                  </a:lnTo>
                  <a:lnTo>
                    <a:pt x="1862" y="433"/>
                  </a:lnTo>
                  <a:lnTo>
                    <a:pt x="1897" y="440"/>
                  </a:lnTo>
                  <a:lnTo>
                    <a:pt x="1934" y="445"/>
                  </a:lnTo>
                  <a:lnTo>
                    <a:pt x="1981" y="451"/>
                  </a:lnTo>
                  <a:lnTo>
                    <a:pt x="2026" y="457"/>
                  </a:lnTo>
                  <a:lnTo>
                    <a:pt x="2071" y="467"/>
                  </a:lnTo>
                  <a:lnTo>
                    <a:pt x="2115" y="478"/>
                  </a:lnTo>
                  <a:lnTo>
                    <a:pt x="2155" y="491"/>
                  </a:lnTo>
                  <a:lnTo>
                    <a:pt x="2193" y="509"/>
                  </a:lnTo>
                  <a:lnTo>
                    <a:pt x="2229" y="528"/>
                  </a:lnTo>
                  <a:lnTo>
                    <a:pt x="2259" y="551"/>
                  </a:lnTo>
                  <a:lnTo>
                    <a:pt x="2288" y="577"/>
                  </a:lnTo>
                  <a:lnTo>
                    <a:pt x="2313" y="607"/>
                  </a:lnTo>
                  <a:lnTo>
                    <a:pt x="2332" y="642"/>
                  </a:lnTo>
                  <a:lnTo>
                    <a:pt x="2346" y="683"/>
                  </a:lnTo>
                  <a:lnTo>
                    <a:pt x="2354" y="728"/>
                  </a:lnTo>
                  <a:lnTo>
                    <a:pt x="2358" y="779"/>
                  </a:lnTo>
                  <a:lnTo>
                    <a:pt x="2354" y="831"/>
                  </a:lnTo>
                  <a:lnTo>
                    <a:pt x="2343" y="877"/>
                  </a:lnTo>
                  <a:lnTo>
                    <a:pt x="2327" y="919"/>
                  </a:lnTo>
                  <a:lnTo>
                    <a:pt x="2304" y="958"/>
                  </a:lnTo>
                  <a:lnTo>
                    <a:pt x="2276" y="992"/>
                  </a:lnTo>
                  <a:lnTo>
                    <a:pt x="2243" y="1021"/>
                  </a:lnTo>
                  <a:lnTo>
                    <a:pt x="2206" y="1046"/>
                  </a:lnTo>
                  <a:lnTo>
                    <a:pt x="2164" y="1067"/>
                  </a:lnTo>
                  <a:lnTo>
                    <a:pt x="2119" y="1083"/>
                  </a:lnTo>
                  <a:lnTo>
                    <a:pt x="2071" y="1096"/>
                  </a:lnTo>
                  <a:lnTo>
                    <a:pt x="2021" y="1106"/>
                  </a:lnTo>
                  <a:lnTo>
                    <a:pt x="1970" y="1111"/>
                  </a:lnTo>
                  <a:lnTo>
                    <a:pt x="1917" y="1114"/>
                  </a:lnTo>
                  <a:lnTo>
                    <a:pt x="1854" y="1111"/>
                  </a:lnTo>
                  <a:lnTo>
                    <a:pt x="1794" y="1104"/>
                  </a:lnTo>
                  <a:lnTo>
                    <a:pt x="1738" y="1093"/>
                  </a:lnTo>
                  <a:lnTo>
                    <a:pt x="1685" y="1077"/>
                  </a:lnTo>
                  <a:lnTo>
                    <a:pt x="1637" y="1056"/>
                  </a:lnTo>
                  <a:lnTo>
                    <a:pt x="1592" y="1029"/>
                  </a:lnTo>
                  <a:lnTo>
                    <a:pt x="1551" y="995"/>
                  </a:lnTo>
                  <a:lnTo>
                    <a:pt x="1516" y="956"/>
                  </a:lnTo>
                  <a:lnTo>
                    <a:pt x="1485" y="910"/>
                  </a:lnTo>
                  <a:lnTo>
                    <a:pt x="1460" y="855"/>
                  </a:lnTo>
                  <a:lnTo>
                    <a:pt x="1624" y="770"/>
                  </a:lnTo>
                  <a:lnTo>
                    <a:pt x="1642" y="805"/>
                  </a:lnTo>
                  <a:lnTo>
                    <a:pt x="1666" y="837"/>
                  </a:lnTo>
                  <a:lnTo>
                    <a:pt x="1693" y="865"/>
                  </a:lnTo>
                  <a:lnTo>
                    <a:pt x="1724" y="887"/>
                  </a:lnTo>
                  <a:lnTo>
                    <a:pt x="1759" y="905"/>
                  </a:lnTo>
                  <a:lnTo>
                    <a:pt x="1796" y="919"/>
                  </a:lnTo>
                  <a:lnTo>
                    <a:pt x="1836" y="929"/>
                  </a:lnTo>
                  <a:lnTo>
                    <a:pt x="1878" y="934"/>
                  </a:lnTo>
                  <a:lnTo>
                    <a:pt x="1920" y="935"/>
                  </a:lnTo>
                  <a:lnTo>
                    <a:pt x="1957" y="935"/>
                  </a:lnTo>
                  <a:lnTo>
                    <a:pt x="1992" y="931"/>
                  </a:lnTo>
                  <a:lnTo>
                    <a:pt x="2026" y="924"/>
                  </a:lnTo>
                  <a:lnTo>
                    <a:pt x="2058" y="913"/>
                  </a:lnTo>
                  <a:lnTo>
                    <a:pt x="2087" y="900"/>
                  </a:lnTo>
                  <a:lnTo>
                    <a:pt x="2111" y="884"/>
                  </a:lnTo>
                  <a:lnTo>
                    <a:pt x="2132" y="863"/>
                  </a:lnTo>
                  <a:lnTo>
                    <a:pt x="2148" y="839"/>
                  </a:lnTo>
                  <a:lnTo>
                    <a:pt x="2158" y="811"/>
                  </a:lnTo>
                  <a:lnTo>
                    <a:pt x="2161" y="779"/>
                  </a:lnTo>
                  <a:lnTo>
                    <a:pt x="2156" y="747"/>
                  </a:lnTo>
                  <a:lnTo>
                    <a:pt x="2147" y="721"/>
                  </a:lnTo>
                  <a:lnTo>
                    <a:pt x="2129" y="697"/>
                  </a:lnTo>
                  <a:lnTo>
                    <a:pt x="2105" y="678"/>
                  </a:lnTo>
                  <a:lnTo>
                    <a:pt x="2076" y="662"/>
                  </a:lnTo>
                  <a:lnTo>
                    <a:pt x="2042" y="649"/>
                  </a:lnTo>
                  <a:lnTo>
                    <a:pt x="2005" y="638"/>
                  </a:lnTo>
                  <a:lnTo>
                    <a:pt x="1963" y="630"/>
                  </a:lnTo>
                  <a:lnTo>
                    <a:pt x="1918" y="625"/>
                  </a:lnTo>
                  <a:lnTo>
                    <a:pt x="1872" y="618"/>
                  </a:lnTo>
                  <a:lnTo>
                    <a:pt x="1828" y="610"/>
                  </a:lnTo>
                  <a:lnTo>
                    <a:pt x="1785" y="602"/>
                  </a:lnTo>
                  <a:lnTo>
                    <a:pt x="1743" y="591"/>
                  </a:lnTo>
                  <a:lnTo>
                    <a:pt x="1703" y="578"/>
                  </a:lnTo>
                  <a:lnTo>
                    <a:pt x="1666" y="562"/>
                  </a:lnTo>
                  <a:lnTo>
                    <a:pt x="1632" y="544"/>
                  </a:lnTo>
                  <a:lnTo>
                    <a:pt x="1600" y="522"/>
                  </a:lnTo>
                  <a:lnTo>
                    <a:pt x="1572" y="496"/>
                  </a:lnTo>
                  <a:lnTo>
                    <a:pt x="1550" y="467"/>
                  </a:lnTo>
                  <a:lnTo>
                    <a:pt x="1531" y="435"/>
                  </a:lnTo>
                  <a:lnTo>
                    <a:pt x="1518" y="396"/>
                  </a:lnTo>
                  <a:lnTo>
                    <a:pt x="1508" y="354"/>
                  </a:lnTo>
                  <a:lnTo>
                    <a:pt x="1505" y="306"/>
                  </a:lnTo>
                  <a:lnTo>
                    <a:pt x="1510" y="258"/>
                  </a:lnTo>
                  <a:lnTo>
                    <a:pt x="1519" y="216"/>
                  </a:lnTo>
                  <a:lnTo>
                    <a:pt x="1537" y="176"/>
                  </a:lnTo>
                  <a:lnTo>
                    <a:pt x="1559" y="142"/>
                  </a:lnTo>
                  <a:lnTo>
                    <a:pt x="1587" y="111"/>
                  </a:lnTo>
                  <a:lnTo>
                    <a:pt x="1619" y="84"/>
                  </a:lnTo>
                  <a:lnTo>
                    <a:pt x="1654" y="62"/>
                  </a:lnTo>
                  <a:lnTo>
                    <a:pt x="1693" y="42"/>
                  </a:lnTo>
                  <a:lnTo>
                    <a:pt x="1735" y="28"/>
                  </a:lnTo>
                  <a:lnTo>
                    <a:pt x="1778" y="15"/>
                  </a:lnTo>
                  <a:lnTo>
                    <a:pt x="1822" y="7"/>
                  </a:lnTo>
                  <a:lnTo>
                    <a:pt x="1867" y="2"/>
                  </a:lnTo>
                  <a:lnTo>
                    <a:pt x="191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7117B8C1-CAF3-9E9E-5999-C21B7208A3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6363" y="2605088"/>
              <a:ext cx="6197600" cy="1982788"/>
            </a:xfrm>
            <a:custGeom>
              <a:avLst/>
              <a:gdLst>
                <a:gd name="T0" fmla="*/ 2669 w 7809"/>
                <a:gd name="T1" fmla="*/ 1588 h 2497"/>
                <a:gd name="T2" fmla="*/ 3133 w 7809"/>
                <a:gd name="T3" fmla="*/ 527 h 2497"/>
                <a:gd name="T4" fmla="*/ 6069 w 7809"/>
                <a:gd name="T5" fmla="*/ 1239 h 2497"/>
                <a:gd name="T6" fmla="*/ 6848 w 7809"/>
                <a:gd name="T7" fmla="*/ 1237 h 2497"/>
                <a:gd name="T8" fmla="*/ 6956 w 7809"/>
                <a:gd name="T9" fmla="*/ 1215 h 2497"/>
                <a:gd name="T10" fmla="*/ 7043 w 7809"/>
                <a:gd name="T11" fmla="*/ 1173 h 2497"/>
                <a:gd name="T12" fmla="*/ 7112 w 7809"/>
                <a:gd name="T13" fmla="*/ 1115 h 2497"/>
                <a:gd name="T14" fmla="*/ 7162 w 7809"/>
                <a:gd name="T15" fmla="*/ 1046 h 2497"/>
                <a:gd name="T16" fmla="*/ 7196 w 7809"/>
                <a:gd name="T17" fmla="*/ 967 h 2497"/>
                <a:gd name="T18" fmla="*/ 7212 w 7809"/>
                <a:gd name="T19" fmla="*/ 883 h 2497"/>
                <a:gd name="T20" fmla="*/ 7212 w 7809"/>
                <a:gd name="T21" fmla="*/ 798 h 2497"/>
                <a:gd name="T22" fmla="*/ 7196 w 7809"/>
                <a:gd name="T23" fmla="*/ 714 h 2497"/>
                <a:gd name="T24" fmla="*/ 7162 w 7809"/>
                <a:gd name="T25" fmla="*/ 635 h 2497"/>
                <a:gd name="T26" fmla="*/ 7110 w 7809"/>
                <a:gd name="T27" fmla="*/ 566 h 2497"/>
                <a:gd name="T28" fmla="*/ 7041 w 7809"/>
                <a:gd name="T29" fmla="*/ 508 h 2497"/>
                <a:gd name="T30" fmla="*/ 6954 w 7809"/>
                <a:gd name="T31" fmla="*/ 466 h 2497"/>
                <a:gd name="T32" fmla="*/ 6847 w 7809"/>
                <a:gd name="T33" fmla="*/ 444 h 2497"/>
                <a:gd name="T34" fmla="*/ 6069 w 7809"/>
                <a:gd name="T35" fmla="*/ 442 h 2497"/>
                <a:gd name="T36" fmla="*/ 1791 w 7809"/>
                <a:gd name="T37" fmla="*/ 6 h 2497"/>
                <a:gd name="T38" fmla="*/ 470 w 7809"/>
                <a:gd name="T39" fmla="*/ 460 h 2497"/>
                <a:gd name="T40" fmla="*/ 1720 w 7809"/>
                <a:gd name="T41" fmla="*/ 1139 h 2497"/>
                <a:gd name="T42" fmla="*/ 470 w 7809"/>
                <a:gd name="T43" fmla="*/ 1575 h 2497"/>
                <a:gd name="T44" fmla="*/ 0 w 7809"/>
                <a:gd name="T45" fmla="*/ 2497 h 2497"/>
                <a:gd name="T46" fmla="*/ 4764 w 7809"/>
                <a:gd name="T47" fmla="*/ 3 h 2497"/>
                <a:gd name="T48" fmla="*/ 5231 w 7809"/>
                <a:gd name="T49" fmla="*/ 2497 h 2497"/>
                <a:gd name="T50" fmla="*/ 4764 w 7809"/>
                <a:gd name="T51" fmla="*/ 3 h 2497"/>
                <a:gd name="T52" fmla="*/ 3390 w 7809"/>
                <a:gd name="T53" fmla="*/ 3 h 2497"/>
                <a:gd name="T54" fmla="*/ 3995 w 7809"/>
                <a:gd name="T55" fmla="*/ 2497 h 2497"/>
                <a:gd name="T56" fmla="*/ 2481 w 7809"/>
                <a:gd name="T57" fmla="*/ 2027 h 2497"/>
                <a:gd name="T58" fmla="*/ 1759 w 7809"/>
                <a:gd name="T59" fmla="*/ 2497 h 2497"/>
                <a:gd name="T60" fmla="*/ 5599 w 7809"/>
                <a:gd name="T61" fmla="*/ 0 h 2497"/>
                <a:gd name="T62" fmla="*/ 6785 w 7809"/>
                <a:gd name="T63" fmla="*/ 3 h 2497"/>
                <a:gd name="T64" fmla="*/ 6972 w 7809"/>
                <a:gd name="T65" fmla="*/ 19 h 2497"/>
                <a:gd name="T66" fmla="*/ 7136 w 7809"/>
                <a:gd name="T67" fmla="*/ 59 h 2497"/>
                <a:gd name="T68" fmla="*/ 7279 w 7809"/>
                <a:gd name="T69" fmla="*/ 123 h 2497"/>
                <a:gd name="T70" fmla="*/ 7402 w 7809"/>
                <a:gd name="T71" fmla="*/ 207 h 2497"/>
                <a:gd name="T72" fmla="*/ 7503 w 7809"/>
                <a:gd name="T73" fmla="*/ 309 h 2497"/>
                <a:gd name="T74" fmla="*/ 7582 w 7809"/>
                <a:gd name="T75" fmla="*/ 424 h 2497"/>
                <a:gd name="T76" fmla="*/ 7638 w 7809"/>
                <a:gd name="T77" fmla="*/ 552 h 2497"/>
                <a:gd name="T78" fmla="*/ 7672 w 7809"/>
                <a:gd name="T79" fmla="*/ 688 h 2497"/>
                <a:gd name="T80" fmla="*/ 7683 w 7809"/>
                <a:gd name="T81" fmla="*/ 830 h 2497"/>
                <a:gd name="T82" fmla="*/ 7677 w 7809"/>
                <a:gd name="T83" fmla="*/ 951 h 2497"/>
                <a:gd name="T84" fmla="*/ 7656 w 7809"/>
                <a:gd name="T85" fmla="*/ 1068 h 2497"/>
                <a:gd name="T86" fmla="*/ 7619 w 7809"/>
                <a:gd name="T87" fmla="*/ 1182 h 2497"/>
                <a:gd name="T88" fmla="*/ 7563 w 7809"/>
                <a:gd name="T89" fmla="*/ 1289 h 2497"/>
                <a:gd name="T90" fmla="*/ 7489 w 7809"/>
                <a:gd name="T91" fmla="*/ 1385 h 2497"/>
                <a:gd name="T92" fmla="*/ 7394 w 7809"/>
                <a:gd name="T93" fmla="*/ 1470 h 2497"/>
                <a:gd name="T94" fmla="*/ 7275 w 7809"/>
                <a:gd name="T95" fmla="*/ 1541 h 2497"/>
                <a:gd name="T96" fmla="*/ 7133 w 7809"/>
                <a:gd name="T97" fmla="*/ 1594 h 2497"/>
                <a:gd name="T98" fmla="*/ 7809 w 7809"/>
                <a:gd name="T99" fmla="*/ 2465 h 2497"/>
                <a:gd name="T100" fmla="*/ 7249 w 7809"/>
                <a:gd name="T101" fmla="*/ 2497 h 2497"/>
                <a:gd name="T102" fmla="*/ 6069 w 7809"/>
                <a:gd name="T103" fmla="*/ 1663 h 2497"/>
                <a:gd name="T104" fmla="*/ 5599 w 7809"/>
                <a:gd name="T105" fmla="*/ 2497 h 2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09" h="2497">
                  <a:moveTo>
                    <a:pt x="3133" y="527"/>
                  </a:moveTo>
                  <a:lnTo>
                    <a:pt x="2669" y="1588"/>
                  </a:lnTo>
                  <a:lnTo>
                    <a:pt x="3596" y="1588"/>
                  </a:lnTo>
                  <a:lnTo>
                    <a:pt x="3133" y="527"/>
                  </a:lnTo>
                  <a:close/>
                  <a:moveTo>
                    <a:pt x="6069" y="442"/>
                  </a:moveTo>
                  <a:lnTo>
                    <a:pt x="6069" y="1239"/>
                  </a:lnTo>
                  <a:lnTo>
                    <a:pt x="6785" y="1239"/>
                  </a:lnTo>
                  <a:lnTo>
                    <a:pt x="6848" y="1237"/>
                  </a:lnTo>
                  <a:lnTo>
                    <a:pt x="6904" y="1227"/>
                  </a:lnTo>
                  <a:lnTo>
                    <a:pt x="6956" y="1215"/>
                  </a:lnTo>
                  <a:lnTo>
                    <a:pt x="7001" y="1195"/>
                  </a:lnTo>
                  <a:lnTo>
                    <a:pt x="7043" y="1173"/>
                  </a:lnTo>
                  <a:lnTo>
                    <a:pt x="7080" y="1145"/>
                  </a:lnTo>
                  <a:lnTo>
                    <a:pt x="7112" y="1115"/>
                  </a:lnTo>
                  <a:lnTo>
                    <a:pt x="7139" y="1081"/>
                  </a:lnTo>
                  <a:lnTo>
                    <a:pt x="7162" y="1046"/>
                  </a:lnTo>
                  <a:lnTo>
                    <a:pt x="7181" y="1007"/>
                  </a:lnTo>
                  <a:lnTo>
                    <a:pt x="7196" y="967"/>
                  </a:lnTo>
                  <a:lnTo>
                    <a:pt x="7205" y="925"/>
                  </a:lnTo>
                  <a:lnTo>
                    <a:pt x="7212" y="883"/>
                  </a:lnTo>
                  <a:lnTo>
                    <a:pt x="7213" y="840"/>
                  </a:lnTo>
                  <a:lnTo>
                    <a:pt x="7212" y="798"/>
                  </a:lnTo>
                  <a:lnTo>
                    <a:pt x="7205" y="756"/>
                  </a:lnTo>
                  <a:lnTo>
                    <a:pt x="7196" y="714"/>
                  </a:lnTo>
                  <a:lnTo>
                    <a:pt x="7181" y="674"/>
                  </a:lnTo>
                  <a:lnTo>
                    <a:pt x="7162" y="635"/>
                  </a:lnTo>
                  <a:lnTo>
                    <a:pt x="7138" y="600"/>
                  </a:lnTo>
                  <a:lnTo>
                    <a:pt x="7110" y="566"/>
                  </a:lnTo>
                  <a:lnTo>
                    <a:pt x="7078" y="535"/>
                  </a:lnTo>
                  <a:lnTo>
                    <a:pt x="7041" y="508"/>
                  </a:lnTo>
                  <a:lnTo>
                    <a:pt x="6999" y="486"/>
                  </a:lnTo>
                  <a:lnTo>
                    <a:pt x="6954" y="466"/>
                  </a:lnTo>
                  <a:lnTo>
                    <a:pt x="6903" y="453"/>
                  </a:lnTo>
                  <a:lnTo>
                    <a:pt x="6847" y="444"/>
                  </a:lnTo>
                  <a:lnTo>
                    <a:pt x="6785" y="442"/>
                  </a:lnTo>
                  <a:lnTo>
                    <a:pt x="6069" y="442"/>
                  </a:lnTo>
                  <a:close/>
                  <a:moveTo>
                    <a:pt x="0" y="6"/>
                  </a:moveTo>
                  <a:lnTo>
                    <a:pt x="1791" y="6"/>
                  </a:lnTo>
                  <a:lnTo>
                    <a:pt x="1791" y="460"/>
                  </a:lnTo>
                  <a:lnTo>
                    <a:pt x="470" y="460"/>
                  </a:lnTo>
                  <a:lnTo>
                    <a:pt x="470" y="1139"/>
                  </a:lnTo>
                  <a:lnTo>
                    <a:pt x="1720" y="1139"/>
                  </a:lnTo>
                  <a:lnTo>
                    <a:pt x="1720" y="1575"/>
                  </a:lnTo>
                  <a:lnTo>
                    <a:pt x="470" y="1575"/>
                  </a:lnTo>
                  <a:lnTo>
                    <a:pt x="470" y="2497"/>
                  </a:lnTo>
                  <a:lnTo>
                    <a:pt x="0" y="2497"/>
                  </a:lnTo>
                  <a:lnTo>
                    <a:pt x="0" y="6"/>
                  </a:lnTo>
                  <a:close/>
                  <a:moveTo>
                    <a:pt x="4764" y="3"/>
                  </a:moveTo>
                  <a:lnTo>
                    <a:pt x="5231" y="3"/>
                  </a:lnTo>
                  <a:lnTo>
                    <a:pt x="5231" y="2497"/>
                  </a:lnTo>
                  <a:lnTo>
                    <a:pt x="4764" y="2497"/>
                  </a:lnTo>
                  <a:lnTo>
                    <a:pt x="4764" y="3"/>
                  </a:lnTo>
                  <a:close/>
                  <a:moveTo>
                    <a:pt x="2877" y="3"/>
                  </a:moveTo>
                  <a:lnTo>
                    <a:pt x="3390" y="3"/>
                  </a:lnTo>
                  <a:lnTo>
                    <a:pt x="4509" y="2497"/>
                  </a:lnTo>
                  <a:lnTo>
                    <a:pt x="3995" y="2497"/>
                  </a:lnTo>
                  <a:lnTo>
                    <a:pt x="3786" y="2027"/>
                  </a:lnTo>
                  <a:lnTo>
                    <a:pt x="2481" y="2027"/>
                  </a:lnTo>
                  <a:lnTo>
                    <a:pt x="2267" y="2497"/>
                  </a:lnTo>
                  <a:lnTo>
                    <a:pt x="1759" y="2497"/>
                  </a:lnTo>
                  <a:lnTo>
                    <a:pt x="2877" y="3"/>
                  </a:lnTo>
                  <a:close/>
                  <a:moveTo>
                    <a:pt x="5599" y="0"/>
                  </a:moveTo>
                  <a:lnTo>
                    <a:pt x="6193" y="1"/>
                  </a:lnTo>
                  <a:lnTo>
                    <a:pt x="6785" y="3"/>
                  </a:lnTo>
                  <a:lnTo>
                    <a:pt x="6882" y="8"/>
                  </a:lnTo>
                  <a:lnTo>
                    <a:pt x="6972" y="19"/>
                  </a:lnTo>
                  <a:lnTo>
                    <a:pt x="7057" y="35"/>
                  </a:lnTo>
                  <a:lnTo>
                    <a:pt x="7136" y="59"/>
                  </a:lnTo>
                  <a:lnTo>
                    <a:pt x="7210" y="88"/>
                  </a:lnTo>
                  <a:lnTo>
                    <a:pt x="7279" y="123"/>
                  </a:lnTo>
                  <a:lnTo>
                    <a:pt x="7344" y="162"/>
                  </a:lnTo>
                  <a:lnTo>
                    <a:pt x="7402" y="207"/>
                  </a:lnTo>
                  <a:lnTo>
                    <a:pt x="7455" y="255"/>
                  </a:lnTo>
                  <a:lnTo>
                    <a:pt x="7503" y="309"/>
                  </a:lnTo>
                  <a:lnTo>
                    <a:pt x="7545" y="365"/>
                  </a:lnTo>
                  <a:lnTo>
                    <a:pt x="7582" y="424"/>
                  </a:lnTo>
                  <a:lnTo>
                    <a:pt x="7612" y="487"/>
                  </a:lnTo>
                  <a:lnTo>
                    <a:pt x="7638" y="552"/>
                  </a:lnTo>
                  <a:lnTo>
                    <a:pt x="7657" y="619"/>
                  </a:lnTo>
                  <a:lnTo>
                    <a:pt x="7672" y="688"/>
                  </a:lnTo>
                  <a:lnTo>
                    <a:pt x="7682" y="757"/>
                  </a:lnTo>
                  <a:lnTo>
                    <a:pt x="7683" y="830"/>
                  </a:lnTo>
                  <a:lnTo>
                    <a:pt x="7682" y="889"/>
                  </a:lnTo>
                  <a:lnTo>
                    <a:pt x="7677" y="951"/>
                  </a:lnTo>
                  <a:lnTo>
                    <a:pt x="7669" y="1010"/>
                  </a:lnTo>
                  <a:lnTo>
                    <a:pt x="7656" y="1068"/>
                  </a:lnTo>
                  <a:lnTo>
                    <a:pt x="7638" y="1126"/>
                  </a:lnTo>
                  <a:lnTo>
                    <a:pt x="7619" y="1182"/>
                  </a:lnTo>
                  <a:lnTo>
                    <a:pt x="7593" y="1237"/>
                  </a:lnTo>
                  <a:lnTo>
                    <a:pt x="7563" y="1289"/>
                  </a:lnTo>
                  <a:lnTo>
                    <a:pt x="7529" y="1338"/>
                  </a:lnTo>
                  <a:lnTo>
                    <a:pt x="7489" y="1385"/>
                  </a:lnTo>
                  <a:lnTo>
                    <a:pt x="7443" y="1430"/>
                  </a:lnTo>
                  <a:lnTo>
                    <a:pt x="7394" y="1470"/>
                  </a:lnTo>
                  <a:lnTo>
                    <a:pt x="7337" y="1507"/>
                  </a:lnTo>
                  <a:lnTo>
                    <a:pt x="7275" y="1541"/>
                  </a:lnTo>
                  <a:lnTo>
                    <a:pt x="7207" y="1570"/>
                  </a:lnTo>
                  <a:lnTo>
                    <a:pt x="7133" y="1594"/>
                  </a:lnTo>
                  <a:lnTo>
                    <a:pt x="7052" y="1614"/>
                  </a:lnTo>
                  <a:lnTo>
                    <a:pt x="7809" y="2465"/>
                  </a:lnTo>
                  <a:lnTo>
                    <a:pt x="7809" y="2497"/>
                  </a:lnTo>
                  <a:lnTo>
                    <a:pt x="7249" y="2497"/>
                  </a:lnTo>
                  <a:lnTo>
                    <a:pt x="6523" y="1663"/>
                  </a:lnTo>
                  <a:lnTo>
                    <a:pt x="6069" y="1663"/>
                  </a:lnTo>
                  <a:lnTo>
                    <a:pt x="6069" y="2497"/>
                  </a:lnTo>
                  <a:lnTo>
                    <a:pt x="5599" y="2497"/>
                  </a:lnTo>
                  <a:lnTo>
                    <a:pt x="559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97010595-75FC-C9C3-8B46-7D3222531B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9437" y="2632075"/>
              <a:ext cx="1870075" cy="2974975"/>
            </a:xfrm>
            <a:custGeom>
              <a:avLst/>
              <a:gdLst>
                <a:gd name="T0" fmla="*/ 779 w 2356"/>
                <a:gd name="T1" fmla="*/ 926 h 3748"/>
                <a:gd name="T2" fmla="*/ 919 w 2356"/>
                <a:gd name="T3" fmla="*/ 1238 h 3748"/>
                <a:gd name="T4" fmla="*/ 499 w 2356"/>
                <a:gd name="T5" fmla="*/ 1420 h 3748"/>
                <a:gd name="T6" fmla="*/ 475 w 2356"/>
                <a:gd name="T7" fmla="*/ 1421 h 3748"/>
                <a:gd name="T8" fmla="*/ 361 w 2356"/>
                <a:gd name="T9" fmla="*/ 1595 h 3748"/>
                <a:gd name="T10" fmla="*/ 475 w 2356"/>
                <a:gd name="T11" fmla="*/ 1896 h 3748"/>
                <a:gd name="T12" fmla="*/ 295 w 2356"/>
                <a:gd name="T13" fmla="*/ 2052 h 3748"/>
                <a:gd name="T14" fmla="*/ 274 w 2356"/>
                <a:gd name="T15" fmla="*/ 2245 h 3748"/>
                <a:gd name="T16" fmla="*/ 169 w 2356"/>
                <a:gd name="T17" fmla="*/ 2516 h 3748"/>
                <a:gd name="T18" fmla="*/ 428 w 2356"/>
                <a:gd name="T19" fmla="*/ 2265 h 3748"/>
                <a:gd name="T20" fmla="*/ 317 w 2356"/>
                <a:gd name="T21" fmla="*/ 2120 h 3748"/>
                <a:gd name="T22" fmla="*/ 673 w 2356"/>
                <a:gd name="T23" fmla="*/ 2294 h 3748"/>
                <a:gd name="T24" fmla="*/ 547 w 2356"/>
                <a:gd name="T25" fmla="*/ 2590 h 3748"/>
                <a:gd name="T26" fmla="*/ 861 w 2356"/>
                <a:gd name="T27" fmla="*/ 2318 h 3748"/>
                <a:gd name="T28" fmla="*/ 726 w 2356"/>
                <a:gd name="T29" fmla="*/ 2084 h 3748"/>
                <a:gd name="T30" fmla="*/ 699 w 2356"/>
                <a:gd name="T31" fmla="*/ 2083 h 3748"/>
                <a:gd name="T32" fmla="*/ 673 w 2356"/>
                <a:gd name="T33" fmla="*/ 2081 h 3748"/>
                <a:gd name="T34" fmla="*/ 523 w 2356"/>
                <a:gd name="T35" fmla="*/ 1898 h 3748"/>
                <a:gd name="T36" fmla="*/ 647 w 2356"/>
                <a:gd name="T37" fmla="*/ 1585 h 3748"/>
                <a:gd name="T38" fmla="*/ 523 w 2356"/>
                <a:gd name="T39" fmla="*/ 1486 h 3748"/>
                <a:gd name="T40" fmla="*/ 1465 w 2356"/>
                <a:gd name="T41" fmla="*/ 1555 h 3748"/>
                <a:gd name="T42" fmla="*/ 1292 w 2356"/>
                <a:gd name="T43" fmla="*/ 1927 h 3748"/>
                <a:gd name="T44" fmla="*/ 1465 w 2356"/>
                <a:gd name="T45" fmla="*/ 2141 h 3748"/>
                <a:gd name="T46" fmla="*/ 1193 w 2356"/>
                <a:gd name="T47" fmla="*/ 2121 h 3748"/>
                <a:gd name="T48" fmla="*/ 1161 w 2356"/>
                <a:gd name="T49" fmla="*/ 2355 h 3748"/>
                <a:gd name="T50" fmla="*/ 1006 w 2356"/>
                <a:gd name="T51" fmla="*/ 2680 h 3748"/>
                <a:gd name="T52" fmla="*/ 1394 w 2356"/>
                <a:gd name="T53" fmla="*/ 2384 h 3748"/>
                <a:gd name="T54" fmla="*/ 1225 w 2356"/>
                <a:gd name="T55" fmla="*/ 2203 h 3748"/>
                <a:gd name="T56" fmla="*/ 1769 w 2356"/>
                <a:gd name="T57" fmla="*/ 2430 h 3748"/>
                <a:gd name="T58" fmla="*/ 1576 w 2356"/>
                <a:gd name="T59" fmla="*/ 2791 h 3748"/>
                <a:gd name="T60" fmla="*/ 2066 w 2356"/>
                <a:gd name="T61" fmla="*/ 2467 h 3748"/>
                <a:gd name="T62" fmla="*/ 1851 w 2356"/>
                <a:gd name="T63" fmla="*/ 2171 h 3748"/>
                <a:gd name="T64" fmla="*/ 1769 w 2356"/>
                <a:gd name="T65" fmla="*/ 2165 h 3748"/>
                <a:gd name="T66" fmla="*/ 1539 w 2356"/>
                <a:gd name="T67" fmla="*/ 1935 h 3748"/>
                <a:gd name="T68" fmla="*/ 1730 w 2356"/>
                <a:gd name="T69" fmla="*/ 1545 h 3748"/>
                <a:gd name="T70" fmla="*/ 1539 w 2356"/>
                <a:gd name="T71" fmla="*/ 1341 h 3748"/>
                <a:gd name="T72" fmla="*/ 1502 w 2356"/>
                <a:gd name="T73" fmla="*/ 1344 h 3748"/>
                <a:gd name="T74" fmla="*/ 977 w 2356"/>
                <a:gd name="T75" fmla="*/ 1231 h 3748"/>
                <a:gd name="T76" fmla="*/ 1130 w 2356"/>
                <a:gd name="T77" fmla="*/ 863 h 3748"/>
                <a:gd name="T78" fmla="*/ 2356 w 2356"/>
                <a:gd name="T79" fmla="*/ 3748 h 3748"/>
                <a:gd name="T80" fmla="*/ 0 w 2356"/>
                <a:gd name="T81" fmla="*/ 692 h 3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56" h="3748">
                  <a:moveTo>
                    <a:pt x="1130" y="863"/>
                  </a:moveTo>
                  <a:lnTo>
                    <a:pt x="779" y="926"/>
                  </a:lnTo>
                  <a:lnTo>
                    <a:pt x="779" y="1252"/>
                  </a:lnTo>
                  <a:lnTo>
                    <a:pt x="919" y="1238"/>
                  </a:lnTo>
                  <a:lnTo>
                    <a:pt x="919" y="1387"/>
                  </a:lnTo>
                  <a:lnTo>
                    <a:pt x="499" y="1420"/>
                  </a:lnTo>
                  <a:lnTo>
                    <a:pt x="499" y="1420"/>
                  </a:lnTo>
                  <a:lnTo>
                    <a:pt x="475" y="1421"/>
                  </a:lnTo>
                  <a:lnTo>
                    <a:pt x="475" y="1590"/>
                  </a:lnTo>
                  <a:lnTo>
                    <a:pt x="361" y="1595"/>
                  </a:lnTo>
                  <a:lnTo>
                    <a:pt x="361" y="1893"/>
                  </a:lnTo>
                  <a:lnTo>
                    <a:pt x="475" y="1896"/>
                  </a:lnTo>
                  <a:lnTo>
                    <a:pt x="475" y="2067"/>
                  </a:lnTo>
                  <a:lnTo>
                    <a:pt x="295" y="2052"/>
                  </a:lnTo>
                  <a:lnTo>
                    <a:pt x="274" y="2051"/>
                  </a:lnTo>
                  <a:lnTo>
                    <a:pt x="274" y="2245"/>
                  </a:lnTo>
                  <a:lnTo>
                    <a:pt x="169" y="2231"/>
                  </a:lnTo>
                  <a:lnTo>
                    <a:pt x="169" y="2516"/>
                  </a:lnTo>
                  <a:lnTo>
                    <a:pt x="428" y="2565"/>
                  </a:lnTo>
                  <a:lnTo>
                    <a:pt x="428" y="2265"/>
                  </a:lnTo>
                  <a:lnTo>
                    <a:pt x="317" y="2250"/>
                  </a:lnTo>
                  <a:lnTo>
                    <a:pt x="317" y="2120"/>
                  </a:lnTo>
                  <a:lnTo>
                    <a:pt x="673" y="2152"/>
                  </a:lnTo>
                  <a:lnTo>
                    <a:pt x="673" y="2294"/>
                  </a:lnTo>
                  <a:lnTo>
                    <a:pt x="547" y="2279"/>
                  </a:lnTo>
                  <a:lnTo>
                    <a:pt x="547" y="2590"/>
                  </a:lnTo>
                  <a:lnTo>
                    <a:pt x="861" y="2651"/>
                  </a:lnTo>
                  <a:lnTo>
                    <a:pt x="861" y="2318"/>
                  </a:lnTo>
                  <a:lnTo>
                    <a:pt x="726" y="2300"/>
                  </a:lnTo>
                  <a:lnTo>
                    <a:pt x="726" y="2084"/>
                  </a:lnTo>
                  <a:lnTo>
                    <a:pt x="699" y="2083"/>
                  </a:lnTo>
                  <a:lnTo>
                    <a:pt x="699" y="2083"/>
                  </a:lnTo>
                  <a:lnTo>
                    <a:pt x="673" y="2081"/>
                  </a:lnTo>
                  <a:lnTo>
                    <a:pt x="673" y="2081"/>
                  </a:lnTo>
                  <a:lnTo>
                    <a:pt x="523" y="2070"/>
                  </a:lnTo>
                  <a:lnTo>
                    <a:pt x="523" y="1898"/>
                  </a:lnTo>
                  <a:lnTo>
                    <a:pt x="647" y="1902"/>
                  </a:lnTo>
                  <a:lnTo>
                    <a:pt x="647" y="1585"/>
                  </a:lnTo>
                  <a:lnTo>
                    <a:pt x="523" y="1589"/>
                  </a:lnTo>
                  <a:lnTo>
                    <a:pt x="523" y="1486"/>
                  </a:lnTo>
                  <a:lnTo>
                    <a:pt x="1465" y="1429"/>
                  </a:lnTo>
                  <a:lnTo>
                    <a:pt x="1465" y="1555"/>
                  </a:lnTo>
                  <a:lnTo>
                    <a:pt x="1292" y="1561"/>
                  </a:lnTo>
                  <a:lnTo>
                    <a:pt x="1292" y="1927"/>
                  </a:lnTo>
                  <a:lnTo>
                    <a:pt x="1465" y="1931"/>
                  </a:lnTo>
                  <a:lnTo>
                    <a:pt x="1465" y="2141"/>
                  </a:lnTo>
                  <a:lnTo>
                    <a:pt x="1193" y="2121"/>
                  </a:lnTo>
                  <a:lnTo>
                    <a:pt x="1193" y="2121"/>
                  </a:lnTo>
                  <a:lnTo>
                    <a:pt x="1161" y="2118"/>
                  </a:lnTo>
                  <a:lnTo>
                    <a:pt x="1161" y="2355"/>
                  </a:lnTo>
                  <a:lnTo>
                    <a:pt x="1006" y="2335"/>
                  </a:lnTo>
                  <a:lnTo>
                    <a:pt x="1006" y="2680"/>
                  </a:lnTo>
                  <a:lnTo>
                    <a:pt x="1394" y="2755"/>
                  </a:lnTo>
                  <a:lnTo>
                    <a:pt x="1394" y="2384"/>
                  </a:lnTo>
                  <a:lnTo>
                    <a:pt x="1225" y="2363"/>
                  </a:lnTo>
                  <a:lnTo>
                    <a:pt x="1225" y="2203"/>
                  </a:lnTo>
                  <a:lnTo>
                    <a:pt x="1769" y="2253"/>
                  </a:lnTo>
                  <a:lnTo>
                    <a:pt x="1769" y="2430"/>
                  </a:lnTo>
                  <a:lnTo>
                    <a:pt x="1576" y="2406"/>
                  </a:lnTo>
                  <a:lnTo>
                    <a:pt x="1576" y="2791"/>
                  </a:lnTo>
                  <a:lnTo>
                    <a:pt x="2066" y="2887"/>
                  </a:lnTo>
                  <a:lnTo>
                    <a:pt x="2066" y="2467"/>
                  </a:lnTo>
                  <a:lnTo>
                    <a:pt x="1851" y="2440"/>
                  </a:lnTo>
                  <a:lnTo>
                    <a:pt x="1851" y="2171"/>
                  </a:lnTo>
                  <a:lnTo>
                    <a:pt x="1769" y="2165"/>
                  </a:lnTo>
                  <a:lnTo>
                    <a:pt x="1769" y="2165"/>
                  </a:lnTo>
                  <a:lnTo>
                    <a:pt x="1539" y="2147"/>
                  </a:lnTo>
                  <a:lnTo>
                    <a:pt x="1539" y="1935"/>
                  </a:lnTo>
                  <a:lnTo>
                    <a:pt x="1730" y="1941"/>
                  </a:lnTo>
                  <a:lnTo>
                    <a:pt x="1730" y="1545"/>
                  </a:lnTo>
                  <a:lnTo>
                    <a:pt x="1539" y="1553"/>
                  </a:lnTo>
                  <a:lnTo>
                    <a:pt x="1539" y="1341"/>
                  </a:lnTo>
                  <a:lnTo>
                    <a:pt x="1502" y="1344"/>
                  </a:lnTo>
                  <a:lnTo>
                    <a:pt x="1502" y="1344"/>
                  </a:lnTo>
                  <a:lnTo>
                    <a:pt x="977" y="1383"/>
                  </a:lnTo>
                  <a:lnTo>
                    <a:pt x="977" y="1231"/>
                  </a:lnTo>
                  <a:lnTo>
                    <a:pt x="1130" y="1215"/>
                  </a:lnTo>
                  <a:lnTo>
                    <a:pt x="1130" y="863"/>
                  </a:lnTo>
                  <a:close/>
                  <a:moveTo>
                    <a:pt x="2356" y="0"/>
                  </a:moveTo>
                  <a:lnTo>
                    <a:pt x="2356" y="3748"/>
                  </a:lnTo>
                  <a:lnTo>
                    <a:pt x="0" y="3056"/>
                  </a:lnTo>
                  <a:lnTo>
                    <a:pt x="0" y="692"/>
                  </a:lnTo>
                  <a:lnTo>
                    <a:pt x="235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" name="Bildplatzhalter 40">
            <a:extLst>
              <a:ext uri="{FF2B5EF4-FFF2-40B4-BE49-F238E27FC236}">
                <a16:creationId xmlns:a16="http://schemas.microsoft.com/office/drawing/2014/main" id="{EC09D75B-4E7D-1CDE-F92B-43D5E128C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" b="77"/>
          <a:stretch>
            <a:fillRect/>
          </a:stretch>
        </p:blipFill>
        <p:spPr>
          <a:xfrm>
            <a:off x="3110227" y="3639639"/>
            <a:ext cx="2106000" cy="1296145"/>
          </a:xfrm>
          <a:prstGeom prst="rect">
            <a:avLst/>
          </a:prstGeom>
        </p:spPr>
      </p:pic>
      <p:pic>
        <p:nvPicPr>
          <p:cNvPr id="9" name="Bildplatzhalter 41">
            <a:extLst>
              <a:ext uri="{FF2B5EF4-FFF2-40B4-BE49-F238E27FC236}">
                <a16:creationId xmlns:a16="http://schemas.microsoft.com/office/drawing/2014/main" id="{BD017498-9169-AEEF-4757-0AEE0557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" b="40"/>
          <a:stretch>
            <a:fillRect/>
          </a:stretch>
        </p:blipFill>
        <p:spPr>
          <a:xfrm>
            <a:off x="5288158" y="3639639"/>
            <a:ext cx="2106000" cy="1296145"/>
          </a:xfrm>
          <a:prstGeom prst="rect">
            <a:avLst/>
          </a:prstGeom>
        </p:spPr>
      </p:pic>
      <p:pic>
        <p:nvPicPr>
          <p:cNvPr id="10" name="Bildplatzhalter 42">
            <a:extLst>
              <a:ext uri="{FF2B5EF4-FFF2-40B4-BE49-F238E27FC236}">
                <a16:creationId xmlns:a16="http://schemas.microsoft.com/office/drawing/2014/main" id="{D2B2D946-B9A1-DA54-32CB-58322488CC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" b="40"/>
          <a:stretch>
            <a:fillRect/>
          </a:stretch>
        </p:blipFill>
        <p:spPr>
          <a:xfrm>
            <a:off x="7466089" y="3639639"/>
            <a:ext cx="2106000" cy="1296145"/>
          </a:xfrm>
          <a:prstGeom prst="rect">
            <a:avLst/>
          </a:prstGeom>
        </p:spPr>
      </p:pic>
      <p:pic>
        <p:nvPicPr>
          <p:cNvPr id="11" name="Bildplatzhalter 2">
            <a:extLst>
              <a:ext uri="{FF2B5EF4-FFF2-40B4-BE49-F238E27FC236}">
                <a16:creationId xmlns:a16="http://schemas.microsoft.com/office/drawing/2014/main" id="{DAFF1086-4CB0-E417-F929-CEE147C60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" r="2115"/>
          <a:stretch>
            <a:fillRect/>
          </a:stretch>
        </p:blipFill>
        <p:spPr>
          <a:xfrm>
            <a:off x="9644019" y="3639639"/>
            <a:ext cx="2107058" cy="1296145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4B7478E-5111-D9F0-800D-14B3789CA936}"/>
              </a:ext>
            </a:extLst>
          </p:cNvPr>
          <p:cNvGrpSpPr/>
          <p:nvPr/>
        </p:nvGrpSpPr>
        <p:grpSpPr>
          <a:xfrm>
            <a:off x="9201662" y="839896"/>
            <a:ext cx="2393093" cy="621668"/>
            <a:chOff x="453078" y="3860614"/>
            <a:chExt cx="2393093" cy="621668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D0675B9-7FFE-D9F6-D21B-BDE7E26847D8}"/>
                </a:ext>
              </a:extLst>
            </p:cNvPr>
            <p:cNvSpPr/>
            <p:nvPr/>
          </p:nvSpPr>
          <p:spPr>
            <a:xfrm>
              <a:off x="453078" y="3860614"/>
              <a:ext cx="2393093" cy="621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26" name="Picture 2" descr="Fresenius logo in transparent PNG and vectorized SVG formats">
              <a:extLst>
                <a:ext uri="{FF2B5EF4-FFF2-40B4-BE49-F238E27FC236}">
                  <a16:creationId xmlns:a16="http://schemas.microsoft.com/office/drawing/2014/main" id="{2D671654-BFE1-1754-B91A-C89D90144B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64" y="3998475"/>
              <a:ext cx="2179320" cy="312994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3250293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E38C52DF-1065-9694-225A-900AB8684270}"/>
              </a:ext>
            </a:extLst>
          </p:cNvPr>
          <p:cNvSpPr txBox="1">
            <a:spLocks/>
          </p:cNvSpPr>
          <p:nvPr/>
        </p:nvSpPr>
        <p:spPr>
          <a:xfrm>
            <a:off x="32092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Exemplary risk quantification outputs – Single risks and consolidated risk report.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57F69C-F37B-4081-87EB-E6415A20E7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95448" y="6561348"/>
            <a:ext cx="625077" cy="14401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35375-CBE1-4FF1-9922-8F8226256F3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CCC9C2-BC59-43A8-814B-201191F61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01" y="1360897"/>
            <a:ext cx="4445550" cy="3341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768D7A-8E06-4DCB-BC27-8A9E4EEEC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07" y="4702116"/>
            <a:ext cx="4445550" cy="15114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4EBD97-555C-4154-96E0-08D793CED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548" y="1408373"/>
            <a:ext cx="4605817" cy="4851929"/>
          </a:xfrm>
          <a:prstGeom prst="rect">
            <a:avLst/>
          </a:prstGeom>
        </p:spPr>
      </p:pic>
      <p:sp>
        <p:nvSpPr>
          <p:cNvPr id="14" name="Gleichschenkliges Dreieck 13">
            <a:extLst>
              <a:ext uri="{FF2B5EF4-FFF2-40B4-BE49-F238E27FC236}">
                <a16:creationId xmlns:a16="http://schemas.microsoft.com/office/drawing/2014/main" id="{FAD10DF4-3E16-47C3-AF8A-0C8F7190DD6C}"/>
              </a:ext>
            </a:extLst>
          </p:cNvPr>
          <p:cNvSpPr/>
          <p:nvPr/>
        </p:nvSpPr>
        <p:spPr>
          <a:xfrm rot="5400000">
            <a:off x="5041446" y="3537629"/>
            <a:ext cx="1841373" cy="177114"/>
          </a:xfrm>
          <a:prstGeom prst="triangl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27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D046B015-1742-0CF6-16B5-9F085C569FF9}"/>
              </a:ext>
            </a:extLst>
          </p:cNvPr>
          <p:cNvSpPr txBox="1">
            <a:spLocks/>
          </p:cNvSpPr>
          <p:nvPr/>
        </p:nvSpPr>
        <p:spPr>
          <a:xfrm>
            <a:off x="32092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dirty="0"/>
              <a:t>Cyber risk quantification enables meaningful measurements, effective comparison and ultimately supports decision making.</a:t>
            </a:r>
            <a:endParaRPr lang="en-US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57F69C-F37B-4081-87EB-E6415A20E7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95448" y="6561348"/>
            <a:ext cx="625077" cy="14401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35375-CBE1-4FF1-9922-8F8226256F3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 descr="A screen shot of a graph&#10;&#10;Description automatically generated with low confidence">
            <a:extLst>
              <a:ext uri="{FF2B5EF4-FFF2-40B4-BE49-F238E27FC236}">
                <a16:creationId xmlns:a16="http://schemas.microsoft.com/office/drawing/2014/main" id="{DE58630C-B839-46BD-B220-40CC9213A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72" y="1328683"/>
            <a:ext cx="4966879" cy="2858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DCE579-947A-4E05-B24C-DD2C123F1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697" y="3578815"/>
            <a:ext cx="7917828" cy="2663468"/>
          </a:xfrm>
          <a:prstGeom prst="rect">
            <a:avLst/>
          </a:prstGeom>
        </p:spPr>
      </p:pic>
      <p:sp>
        <p:nvSpPr>
          <p:cNvPr id="15" name="Arrow: Bent-Up 14">
            <a:extLst>
              <a:ext uri="{FF2B5EF4-FFF2-40B4-BE49-F238E27FC236}">
                <a16:creationId xmlns:a16="http://schemas.microsoft.com/office/drawing/2014/main" id="{202B84E8-744F-4018-9254-FA9BC67841A0}"/>
              </a:ext>
            </a:extLst>
          </p:cNvPr>
          <p:cNvSpPr/>
          <p:nvPr/>
        </p:nvSpPr>
        <p:spPr>
          <a:xfrm rot="5400000">
            <a:off x="2743199" y="4078841"/>
            <a:ext cx="883578" cy="1099335"/>
          </a:xfrm>
          <a:prstGeom prst="bentUpArrow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6" name="Textfeld 4">
            <a:extLst>
              <a:ext uri="{FF2B5EF4-FFF2-40B4-BE49-F238E27FC236}">
                <a16:creationId xmlns:a16="http://schemas.microsoft.com/office/drawing/2014/main" id="{11200A54-80BF-42C9-BF0E-4A6B95B41E4A}"/>
              </a:ext>
            </a:extLst>
          </p:cNvPr>
          <p:cNvSpPr txBox="1"/>
          <p:nvPr/>
        </p:nvSpPr>
        <p:spPr>
          <a:xfrm>
            <a:off x="5504811" y="1471307"/>
            <a:ext cx="6180154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In-depth understanding and articulation </a:t>
            </a:r>
            <a:r>
              <a:rPr lang="en-US" sz="1600" dirty="0">
                <a:solidFill>
                  <a:schemeClr val="bg1"/>
                </a:solidFill>
              </a:rPr>
              <a:t>of the cyber risk exposure (i.e., business risk)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Meaningful measurement and </a:t>
            </a:r>
            <a:r>
              <a:rPr lang="en-US" sz="1600" b="1" dirty="0">
                <a:solidFill>
                  <a:schemeClr val="bg1"/>
                </a:solidFill>
              </a:rPr>
              <a:t>effective comparison 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Improved discussions about the </a:t>
            </a:r>
            <a:r>
              <a:rPr lang="en-US" sz="1600" b="1" dirty="0">
                <a:solidFill>
                  <a:schemeClr val="bg1"/>
                </a:solidFill>
              </a:rPr>
              <a:t>prioritization</a:t>
            </a:r>
            <a:r>
              <a:rPr lang="en-US" sz="1600" dirty="0">
                <a:solidFill>
                  <a:schemeClr val="bg1"/>
                </a:solidFill>
              </a:rPr>
              <a:t> and </a:t>
            </a:r>
            <a:r>
              <a:rPr lang="en-US" sz="1600" b="1" dirty="0">
                <a:solidFill>
                  <a:schemeClr val="bg1"/>
                </a:solidFill>
              </a:rPr>
              <a:t>effectiveness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of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investments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Enhanced </a:t>
            </a:r>
            <a:r>
              <a:rPr lang="en-US" sz="1600" b="1" dirty="0">
                <a:solidFill>
                  <a:schemeClr val="bg1"/>
                </a:solidFill>
              </a:rPr>
              <a:t>risk accountability </a:t>
            </a:r>
            <a:r>
              <a:rPr lang="en-US" sz="1600" dirty="0">
                <a:solidFill>
                  <a:schemeClr val="bg1"/>
                </a:solidFill>
              </a:rPr>
              <a:t>and more </a:t>
            </a:r>
            <a:r>
              <a:rPr lang="en-US" sz="1600" b="1" dirty="0">
                <a:solidFill>
                  <a:schemeClr val="bg1"/>
                </a:solidFill>
              </a:rPr>
              <a:t>focused risk buy-down </a:t>
            </a:r>
          </a:p>
        </p:txBody>
      </p:sp>
    </p:spTree>
    <p:extLst>
      <p:ext uri="{BB962C8B-B14F-4D97-AF65-F5344CB8AC3E}">
        <p14:creationId xmlns:p14="http://schemas.microsoft.com/office/powerpoint/2010/main" val="1568155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2B7D20C3-E846-5A79-5A1A-F65ADEBB8186}"/>
              </a:ext>
            </a:extLst>
          </p:cNvPr>
          <p:cNvSpPr txBox="1">
            <a:spLocks/>
          </p:cNvSpPr>
          <p:nvPr/>
        </p:nvSpPr>
        <p:spPr>
          <a:xfrm>
            <a:off x="32092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2000" dirty="0"/>
              <a:t>Challenges of adopting cyber risk quantification</a:t>
            </a:r>
            <a:endParaRPr lang="en-US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57F69C-F37B-4081-87EB-E6415A20E7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95448" y="6561348"/>
            <a:ext cx="625077" cy="14401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35375-CBE1-4FF1-9922-8F8226256F3A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E1C61E3-9FF6-45F1-B560-F012F7F496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119701"/>
              </p:ext>
            </p:extLst>
          </p:nvPr>
        </p:nvGraphicFramePr>
        <p:xfrm>
          <a:off x="0" y="1490391"/>
          <a:ext cx="6995560" cy="4525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2E8D2E8C-8DE4-454D-8886-55335F5766CC}"/>
              </a:ext>
            </a:extLst>
          </p:cNvPr>
          <p:cNvGrpSpPr/>
          <p:nvPr/>
        </p:nvGrpSpPr>
        <p:grpSpPr>
          <a:xfrm>
            <a:off x="2650733" y="2987682"/>
            <a:ext cx="1787061" cy="1759793"/>
            <a:chOff x="1154467" y="1206757"/>
            <a:chExt cx="1366320" cy="1366320"/>
          </a:xfrm>
          <a:solidFill>
            <a:schemeClr val="tx2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3B334EB-FA3E-447D-B9E0-100EA7F9B187}"/>
                </a:ext>
              </a:extLst>
            </p:cNvPr>
            <p:cNvSpPr/>
            <p:nvPr/>
          </p:nvSpPr>
          <p:spPr>
            <a:xfrm>
              <a:off x="1154467" y="1206757"/>
              <a:ext cx="1366320" cy="1366320"/>
            </a:xfrm>
            <a:prstGeom prst="ellipse">
              <a:avLst/>
            </a:prstGeom>
            <a:solidFill>
              <a:srgbClr val="00206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>
              <a:extLst>
                <a:ext uri="{FF2B5EF4-FFF2-40B4-BE49-F238E27FC236}">
                  <a16:creationId xmlns:a16="http://schemas.microsoft.com/office/drawing/2014/main" id="{422E1707-91B6-4F5D-AC22-0551E5EB7643}"/>
                </a:ext>
              </a:extLst>
            </p:cNvPr>
            <p:cNvSpPr txBox="1"/>
            <p:nvPr/>
          </p:nvSpPr>
          <p:spPr>
            <a:xfrm>
              <a:off x="1394117" y="1478406"/>
              <a:ext cx="926577" cy="894578"/>
            </a:xfrm>
            <a:prstGeom prst="rect">
              <a:avLst/>
            </a:prstGeom>
            <a:solidFill>
              <a:srgbClr val="00206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/>
                <a:t>Consider CRQ as a product, not a project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9EAA74B-7386-4B01-8448-60E433DE29BF}"/>
              </a:ext>
            </a:extLst>
          </p:cNvPr>
          <p:cNvSpPr txBox="1"/>
          <p:nvPr/>
        </p:nvSpPr>
        <p:spPr>
          <a:xfrm>
            <a:off x="6561186" y="1670007"/>
            <a:ext cx="4717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+mj-lt"/>
              </a:rPr>
              <a:t>Initiation</a:t>
            </a:r>
            <a:endParaRPr lang="en-US" sz="1400" b="1" dirty="0">
              <a:solidFill>
                <a:schemeClr val="bg1"/>
              </a:solidFill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  <a:effectLst/>
                <a:latin typeface="+mj-lt"/>
              </a:rPr>
              <a:t>Lack of executive sponsorship</a:t>
            </a:r>
            <a:endParaRPr lang="en-US" sz="1400" b="0" i="0" dirty="0">
              <a:solidFill>
                <a:schemeClr val="bg1"/>
              </a:solidFill>
              <a:effectLst/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bg1"/>
                </a:solidFill>
                <a:effectLst/>
                <a:latin typeface="+mj-lt"/>
              </a:rPr>
              <a:t>Unclear objectives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bg1"/>
                </a:solidFill>
                <a:effectLst/>
                <a:latin typeface="+mj-lt"/>
              </a:rPr>
              <a:t>Organizational complexity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937158-2E43-4C0C-A224-0AD281CECDFA}"/>
              </a:ext>
            </a:extLst>
          </p:cNvPr>
          <p:cNvSpPr txBox="1"/>
          <p:nvPr/>
        </p:nvSpPr>
        <p:spPr>
          <a:xfrm>
            <a:off x="6558051" y="2766633"/>
            <a:ext cx="47210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i="0" dirty="0">
                <a:solidFill>
                  <a:schemeClr val="bg1"/>
                </a:solidFill>
                <a:effectLst/>
                <a:latin typeface="+mj-lt"/>
              </a:rPr>
              <a:t>Planning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bg1"/>
                </a:solidFill>
                <a:effectLst/>
                <a:latin typeface="+mj-lt"/>
              </a:rPr>
              <a:t>Understanding and quantifying the organization’s risk appetite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Defining fundamental for an effective risk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72C776-BCB4-4ACB-94FD-2D9A0A9DA1E3}"/>
              </a:ext>
            </a:extLst>
          </p:cNvPr>
          <p:cNvSpPr txBox="1"/>
          <p:nvPr/>
        </p:nvSpPr>
        <p:spPr>
          <a:xfrm>
            <a:off x="6558051" y="4062860"/>
            <a:ext cx="47210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buFont typeface="Arial" panose="020B0604020202020204" pitchFamily="34" charset="0"/>
              <a:buChar char="•"/>
              <a:defRPr b="0" i="0">
                <a:solidFill>
                  <a:srgbClr val="374151"/>
                </a:solidFill>
                <a:effectLst/>
                <a:latin typeface="Söhne"/>
              </a:defRPr>
            </a:lvl1pPr>
          </a:lstStyle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Execution</a:t>
            </a:r>
          </a:p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Training and calibration of cyber risk managers and subject matter experts</a:t>
            </a:r>
          </a:p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Resistance to change</a:t>
            </a:r>
          </a:p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Complexity of risk factors</a:t>
            </a:r>
          </a:p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Difficulty in assessing non-financial impact</a:t>
            </a:r>
          </a:p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Coordination with other teams</a:t>
            </a:r>
          </a:p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Integration into existing processes (e.g., ERM)</a:t>
            </a:r>
          </a:p>
        </p:txBody>
      </p:sp>
    </p:spTree>
    <p:extLst>
      <p:ext uri="{BB962C8B-B14F-4D97-AF65-F5344CB8AC3E}">
        <p14:creationId xmlns:p14="http://schemas.microsoft.com/office/powerpoint/2010/main" val="154825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45EB2504-B81B-96CD-F58C-F2CE75445132}"/>
              </a:ext>
            </a:extLst>
          </p:cNvPr>
          <p:cNvSpPr txBox="1">
            <a:spLocks/>
          </p:cNvSpPr>
          <p:nvPr/>
        </p:nvSpPr>
        <p:spPr>
          <a:xfrm>
            <a:off x="32092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Lessons learned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C98D0-E0DD-4ECA-909E-CF8CAA2B7F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95448" y="6561348"/>
            <a:ext cx="625077" cy="14401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35375-CBE1-4FF1-9922-8F8226256F3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CDD9B5-2EFF-4858-8B96-F230F1A0D8BF}"/>
              </a:ext>
            </a:extLst>
          </p:cNvPr>
          <p:cNvSpPr txBox="1"/>
          <p:nvPr/>
        </p:nvSpPr>
        <p:spPr>
          <a:xfrm>
            <a:off x="789483" y="1629626"/>
            <a:ext cx="10297108" cy="4699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Understand your business model, its value generation and strategic objective </a:t>
            </a:r>
            <a:r>
              <a:rPr lang="en-US" sz="1600" dirty="0">
                <a:solidFill>
                  <a:schemeClr val="bg1"/>
                </a:solidFill>
              </a:rPr>
              <a:t>– Speaking the same language as executives will allow you to be considered as “trusted advisor”</a:t>
            </a:r>
          </a:p>
          <a:p>
            <a:pPr>
              <a:lnSpc>
                <a:spcPct val="114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Closely align cyber risk management with your enterprise risk management </a:t>
            </a:r>
            <a:r>
              <a:rPr lang="en-US" sz="1600" dirty="0">
                <a:solidFill>
                  <a:schemeClr val="bg1"/>
                </a:solidFill>
              </a:rPr>
              <a:t>- Cyber risk is a business risk and requires visibility (pull</a:t>
            </a:r>
            <a:r>
              <a:rPr lang="de-DE" sz="1600" dirty="0">
                <a:solidFill>
                  <a:schemeClr val="bg1"/>
                </a:solidFill>
              </a:rPr>
              <a:t>-</a:t>
            </a:r>
            <a:r>
              <a:rPr lang="de-DE" sz="1600" dirty="0" err="1">
                <a:solidFill>
                  <a:schemeClr val="bg1"/>
                </a:solidFill>
              </a:rPr>
              <a:t>effect</a:t>
            </a:r>
            <a:r>
              <a:rPr lang="en-US" sz="1600" dirty="0">
                <a:solidFill>
                  <a:schemeClr val="bg1"/>
                </a:solidFill>
              </a:rPr>
              <a:t> towards quantification) </a:t>
            </a:r>
          </a:p>
          <a:p>
            <a:pPr>
              <a:lnSpc>
                <a:spcPct val="114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Build meaningful risk scenarios (threat + asset + consequence) that attempt to solve clearly defined use cases </a:t>
            </a:r>
            <a:r>
              <a:rPr lang="en-US" sz="1600" dirty="0">
                <a:solidFill>
                  <a:schemeClr val="bg1"/>
                </a:solidFill>
              </a:rPr>
              <a:t>– There no value in quantifying anything and everything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“There’s not enough data” </a:t>
            </a:r>
            <a:r>
              <a:rPr lang="en-US" sz="1600" dirty="0">
                <a:solidFill>
                  <a:schemeClr val="bg1"/>
                </a:solidFill>
              </a:rPr>
              <a:t>– Actually there is. Build a loss event database, involve your finance organization and gather useful insights from external studies. </a:t>
            </a:r>
            <a:endParaRPr lang="de-DE" sz="1600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  <a:spcBef>
                <a:spcPts val="1800"/>
              </a:spcBef>
              <a:spcAft>
                <a:spcPts val="600"/>
              </a:spcAft>
            </a:pPr>
            <a:r>
              <a:rPr lang="de-DE" sz="1600" b="1" dirty="0" err="1">
                <a:solidFill>
                  <a:schemeClr val="bg1"/>
                </a:solidFill>
              </a:rPr>
              <a:t>Consistency</a:t>
            </a:r>
            <a:r>
              <a:rPr lang="de-DE" sz="1600" b="1" dirty="0">
                <a:solidFill>
                  <a:schemeClr val="bg1"/>
                </a:solidFill>
              </a:rPr>
              <a:t> is key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– Clearly document rationales of estimates to </a:t>
            </a:r>
            <a:r>
              <a:rPr lang="en-US" sz="1600">
                <a:solidFill>
                  <a:schemeClr val="bg1"/>
                </a:solidFill>
              </a:rPr>
              <a:t>ensure traceability, consistency and comparability </a:t>
            </a:r>
            <a:r>
              <a:rPr lang="en-US" sz="1600" dirty="0">
                <a:solidFill>
                  <a:schemeClr val="bg1"/>
                </a:solidFill>
              </a:rPr>
              <a:t>over time, while building trust and educating stakeholders. </a:t>
            </a:r>
            <a:endParaRPr lang="de-DE" sz="1600" b="1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Organizational change requires time </a:t>
            </a:r>
            <a:r>
              <a:rPr lang="en-US" sz="1600" dirty="0">
                <a:solidFill>
                  <a:schemeClr val="bg1"/>
                </a:solidFill>
              </a:rPr>
              <a:t>- Pitch CRQ at every useful occasion to show its </a:t>
            </a:r>
            <a:r>
              <a:rPr lang="en-US" sz="1600" dirty="0" err="1">
                <a:solidFill>
                  <a:schemeClr val="bg1"/>
                </a:solidFill>
              </a:rPr>
              <a:t>valu</a:t>
            </a:r>
            <a:r>
              <a:rPr lang="de-DE" sz="16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A5989A44-A1D0-44A5-AEE1-5BD206AB2D52}"/>
              </a:ext>
            </a:extLst>
          </p:cNvPr>
          <p:cNvSpPr/>
          <p:nvPr/>
        </p:nvSpPr>
        <p:spPr>
          <a:xfrm>
            <a:off x="528346" y="2525572"/>
            <a:ext cx="179369" cy="313276"/>
          </a:xfrm>
          <a:prstGeom prst="chevron">
            <a:avLst/>
          </a:prstGeom>
          <a:solidFill>
            <a:schemeClr val="accent3">
              <a:lumMod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C7ED6559-9125-45ED-A5CE-A92731DB0A6A}"/>
              </a:ext>
            </a:extLst>
          </p:cNvPr>
          <p:cNvSpPr/>
          <p:nvPr/>
        </p:nvSpPr>
        <p:spPr>
          <a:xfrm>
            <a:off x="528346" y="1672651"/>
            <a:ext cx="179369" cy="313276"/>
          </a:xfrm>
          <a:prstGeom prst="chevron">
            <a:avLst/>
          </a:prstGeom>
          <a:solidFill>
            <a:schemeClr val="accent3">
              <a:lumMod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1B7C5CEC-6B88-4470-BF61-DF11101B6E8B}"/>
              </a:ext>
            </a:extLst>
          </p:cNvPr>
          <p:cNvSpPr/>
          <p:nvPr/>
        </p:nvSpPr>
        <p:spPr>
          <a:xfrm>
            <a:off x="528346" y="3371994"/>
            <a:ext cx="179369" cy="313276"/>
          </a:xfrm>
          <a:prstGeom prst="chevron">
            <a:avLst/>
          </a:prstGeom>
          <a:solidFill>
            <a:schemeClr val="accent3">
              <a:lumMod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C99E4E87-F9CD-4B97-8229-F5DB5DDD1280}"/>
              </a:ext>
            </a:extLst>
          </p:cNvPr>
          <p:cNvSpPr/>
          <p:nvPr/>
        </p:nvSpPr>
        <p:spPr>
          <a:xfrm>
            <a:off x="528346" y="4224572"/>
            <a:ext cx="179369" cy="313276"/>
          </a:xfrm>
          <a:prstGeom prst="chevron">
            <a:avLst/>
          </a:prstGeom>
          <a:solidFill>
            <a:schemeClr val="accent3">
              <a:lumMod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DFC8D91F-DA58-43A6-985F-2FB19A3C8DC8}"/>
              </a:ext>
            </a:extLst>
          </p:cNvPr>
          <p:cNvSpPr/>
          <p:nvPr/>
        </p:nvSpPr>
        <p:spPr>
          <a:xfrm>
            <a:off x="528346" y="5070342"/>
            <a:ext cx="179369" cy="313276"/>
          </a:xfrm>
          <a:prstGeom prst="chevron">
            <a:avLst/>
          </a:prstGeom>
          <a:solidFill>
            <a:schemeClr val="accent3">
              <a:lumMod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2" name="Arrow: Chevron 35">
            <a:extLst>
              <a:ext uri="{FF2B5EF4-FFF2-40B4-BE49-F238E27FC236}">
                <a16:creationId xmlns:a16="http://schemas.microsoft.com/office/drawing/2014/main" id="{D6B1C014-85F3-514A-A9B6-5DB1E14901BE}"/>
              </a:ext>
            </a:extLst>
          </p:cNvPr>
          <p:cNvSpPr/>
          <p:nvPr/>
        </p:nvSpPr>
        <p:spPr>
          <a:xfrm>
            <a:off x="528346" y="5978911"/>
            <a:ext cx="179369" cy="313276"/>
          </a:xfrm>
          <a:prstGeom prst="chevron">
            <a:avLst/>
          </a:prstGeom>
          <a:solidFill>
            <a:schemeClr val="accent3">
              <a:lumMod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56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F81F8D-F0A6-46EB-8918-1314BCDA03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95448" y="6561348"/>
            <a:ext cx="625077" cy="14401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35375-CBE1-4FF1-9922-8F8226256F3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0C95E1-AB54-4136-A010-58E3948ECFA1}"/>
              </a:ext>
            </a:extLst>
          </p:cNvPr>
          <p:cNvSpPr txBox="1">
            <a:spLocks/>
          </p:cNvSpPr>
          <p:nvPr/>
        </p:nvSpPr>
        <p:spPr>
          <a:xfrm>
            <a:off x="371475" y="318331"/>
            <a:ext cx="11449050" cy="7920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11000"/>
              </a:lnSpc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Thank you for your attendance!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AC57DD6-BC3A-4C6D-B4E4-EF6C0E6C4F6D}"/>
              </a:ext>
            </a:extLst>
          </p:cNvPr>
          <p:cNvSpPr txBox="1"/>
          <p:nvPr/>
        </p:nvSpPr>
        <p:spPr>
          <a:xfrm>
            <a:off x="2105025" y="1381125"/>
            <a:ext cx="821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We’re happy to answer any questions and would be glad to connect!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941D90C-372C-4D06-91F1-0FBCF8404B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99095" y="3075179"/>
            <a:ext cx="2288642" cy="228864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9BF2EF6-C69E-42B3-B411-32744996C568}"/>
              </a:ext>
            </a:extLst>
          </p:cNvPr>
          <p:cNvSpPr txBox="1"/>
          <p:nvPr/>
        </p:nvSpPr>
        <p:spPr>
          <a:xfrm>
            <a:off x="7380102" y="2705847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Ferhat Yazgili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8D93B3C-4F46-47CE-8FC9-BE1103F77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867" y="4387509"/>
            <a:ext cx="1010502" cy="97631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1AE1D4B-EC5D-4955-A559-AE6DFCD26EA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217239" y="3125896"/>
            <a:ext cx="2257982" cy="2257982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05FD8D1-2C66-44A5-8308-0941507A2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2407" r="1"/>
          <a:stretch/>
        </p:blipFill>
        <p:spPr>
          <a:xfrm>
            <a:off x="4027532" y="4387510"/>
            <a:ext cx="1010503" cy="1000328"/>
          </a:xfr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78810A37-0818-49F8-9B22-B125343541D9}"/>
              </a:ext>
            </a:extLst>
          </p:cNvPr>
          <p:cNvSpPr txBox="1"/>
          <p:nvPr/>
        </p:nvSpPr>
        <p:spPr>
          <a:xfrm>
            <a:off x="2530030" y="2705847"/>
            <a:ext cx="1601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David Steng</a:t>
            </a:r>
          </a:p>
        </p:txBody>
      </p:sp>
      <p:pic>
        <p:nvPicPr>
          <p:cNvPr id="23556" name="Picture 4" descr="Logo LinkedIn – Logos PNG">
            <a:extLst>
              <a:ext uri="{FF2B5EF4-FFF2-40B4-BE49-F238E27FC236}">
                <a16:creationId xmlns:a16="http://schemas.microsoft.com/office/drawing/2014/main" id="{F592AF55-F574-47CB-AF8C-87D7A1F90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274" y="5149863"/>
            <a:ext cx="263386" cy="26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Logo LinkedIn – Logos PNG">
            <a:extLst>
              <a:ext uri="{FF2B5EF4-FFF2-40B4-BE49-F238E27FC236}">
                <a16:creationId xmlns:a16="http://schemas.microsoft.com/office/drawing/2014/main" id="{35759BCA-228B-4E96-BC43-E256DB897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369" y="5112792"/>
            <a:ext cx="263386" cy="26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43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E3A4B81B-4ACB-FD3B-1236-A3950EFCEA71}"/>
              </a:ext>
            </a:extLst>
          </p:cNvPr>
          <p:cNvSpPr/>
          <p:nvPr/>
        </p:nvSpPr>
        <p:spPr>
          <a:xfrm>
            <a:off x="9588122" y="3848257"/>
            <a:ext cx="1800000" cy="62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C67DCFA-DD59-81DF-346E-6CB91ABA6D9A}"/>
              </a:ext>
            </a:extLst>
          </p:cNvPr>
          <p:cNvSpPr/>
          <p:nvPr/>
        </p:nvSpPr>
        <p:spPr>
          <a:xfrm>
            <a:off x="9588122" y="1639480"/>
            <a:ext cx="1800000" cy="62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C36D141-B66E-1E91-F4CE-CF7EF9959A60}"/>
              </a:ext>
            </a:extLst>
          </p:cNvPr>
          <p:cNvSpPr/>
          <p:nvPr/>
        </p:nvSpPr>
        <p:spPr>
          <a:xfrm>
            <a:off x="514864" y="3848257"/>
            <a:ext cx="1800000" cy="62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E6F82F0-A71F-A213-56E7-867D5BF5ADCE}"/>
              </a:ext>
            </a:extLst>
          </p:cNvPr>
          <p:cNvSpPr/>
          <p:nvPr/>
        </p:nvSpPr>
        <p:spPr>
          <a:xfrm>
            <a:off x="514864" y="1639480"/>
            <a:ext cx="1800000" cy="62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92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000" dirty="0"/>
              <a:t>The Fresenius Group is a global healthcare group advancing patient care.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35375-CBE1-4FF1-9922-8F8226256F3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3" name="Picture 2" descr="H:\Projekte\HV 2015\FSE\Bilder für Präsentation\comp_Dialysator 2.jpg"/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8" b="4218"/>
          <a:stretch/>
        </p:blipFill>
        <p:spPr>
          <a:xfrm>
            <a:off x="6357555" y="1639480"/>
            <a:ext cx="3054799" cy="1849725"/>
          </a:xfrm>
        </p:spPr>
      </p:pic>
      <p:pic>
        <p:nvPicPr>
          <p:cNvPr id="25" name="Picture 3" descr="H:\Projekte\HV 2015\FSE\Bilder für Präsentation\comp_web_Fresenius Kabi_I.V.Drug.jpg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6" b="4626"/>
          <a:stretch/>
        </p:blipFill>
        <p:spPr>
          <a:xfrm>
            <a:off x="2481842" y="1639480"/>
            <a:ext cx="3054797" cy="1849724"/>
          </a:xfrm>
        </p:spPr>
      </p:pic>
      <p:pic>
        <p:nvPicPr>
          <p:cNvPr id="29" name="Picture 2" descr="H:\Projekte\HV 2015\FSE\Bilder für Präsentation\20120822_HKBS_Hybrid_OP_5R4O1116.jpg"/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9" b="4599"/>
          <a:stretch/>
        </p:blipFill>
        <p:spPr>
          <a:xfrm>
            <a:off x="2481841" y="3848257"/>
            <a:ext cx="3054799" cy="1849725"/>
          </a:xfr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169" y="1765615"/>
            <a:ext cx="1621430" cy="383195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5" y="3939927"/>
            <a:ext cx="1389719" cy="442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85" y="1750167"/>
            <a:ext cx="1405158" cy="373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640" y="3974134"/>
            <a:ext cx="1484251" cy="38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platzhalter 5"/>
          <p:cNvPicPr>
            <a:picLocks noGrp="1" noChangeAspect="1"/>
          </p:cNvPicPr>
          <p:nvPr>
            <p:ph type="pic" sz="quarter" idx="1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r="1357"/>
          <a:stretch>
            <a:fillRect/>
          </a:stretch>
        </p:blipFill>
        <p:spPr>
          <a:xfrm>
            <a:off x="6357556" y="3848257"/>
            <a:ext cx="3054797" cy="1849724"/>
          </a:xfrm>
        </p:spPr>
      </p:pic>
      <p:sp>
        <p:nvSpPr>
          <p:cNvPr id="14" name="TextBox 54">
            <a:extLst>
              <a:ext uri="{FF2B5EF4-FFF2-40B4-BE49-F238E27FC236}">
                <a16:creationId xmlns:a16="http://schemas.microsoft.com/office/drawing/2014/main" id="{332F3855-3F53-4FCA-B0D6-12DF95B1322D}"/>
              </a:ext>
            </a:extLst>
          </p:cNvPr>
          <p:cNvSpPr txBox="1"/>
          <p:nvPr/>
        </p:nvSpPr>
        <p:spPr>
          <a:xfrm>
            <a:off x="2866240" y="1280012"/>
            <a:ext cx="2286000" cy="21544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</a:rPr>
              <a:t>Operating Companies</a:t>
            </a:r>
          </a:p>
        </p:txBody>
      </p:sp>
      <p:sp>
        <p:nvSpPr>
          <p:cNvPr id="15" name="TextBox 54">
            <a:extLst>
              <a:ext uri="{FF2B5EF4-FFF2-40B4-BE49-F238E27FC236}">
                <a16:creationId xmlns:a16="http://schemas.microsoft.com/office/drawing/2014/main" id="{BA7989CB-1D29-46E9-A2D9-837397EB7DB3}"/>
              </a:ext>
            </a:extLst>
          </p:cNvPr>
          <p:cNvSpPr txBox="1"/>
          <p:nvPr/>
        </p:nvSpPr>
        <p:spPr>
          <a:xfrm>
            <a:off x="6741954" y="1263672"/>
            <a:ext cx="2286000" cy="21544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</a:rPr>
              <a:t>Investment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Companies</a:t>
            </a:r>
          </a:p>
        </p:txBody>
      </p:sp>
      <p:cxnSp>
        <p:nvCxnSpPr>
          <p:cNvPr id="16" name="Straight Connector 7">
            <a:extLst>
              <a:ext uri="{FF2B5EF4-FFF2-40B4-BE49-F238E27FC236}">
                <a16:creationId xmlns:a16="http://schemas.microsoft.com/office/drawing/2014/main" id="{2EB0C42C-8DA2-4BB3-959C-ED1F16899300}"/>
              </a:ext>
            </a:extLst>
          </p:cNvPr>
          <p:cNvCxnSpPr>
            <a:cxnSpLocks/>
          </p:cNvCxnSpPr>
          <p:nvPr/>
        </p:nvCxnSpPr>
        <p:spPr>
          <a:xfrm>
            <a:off x="5941493" y="1373335"/>
            <a:ext cx="0" cy="4896000"/>
          </a:xfrm>
          <a:prstGeom prst="line">
            <a:avLst/>
          </a:prstGeom>
          <a:ln w="9525">
            <a:solidFill>
              <a:schemeClr val="accent6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FE4ABD3-312C-4BC9-BA5A-6FED424D4C9A}"/>
              </a:ext>
            </a:extLst>
          </p:cNvPr>
          <p:cNvSpPr txBox="1"/>
          <p:nvPr/>
        </p:nvSpPr>
        <p:spPr>
          <a:xfrm>
            <a:off x="518575" y="2269071"/>
            <a:ext cx="185828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Fresenius </a:t>
            </a:r>
            <a:r>
              <a:rPr lang="en-US" sz="1200" dirty="0" err="1">
                <a:solidFill>
                  <a:schemeClr val="bg1"/>
                </a:solidFill>
              </a:rPr>
              <a:t>Kabi</a:t>
            </a:r>
            <a:r>
              <a:rPr lang="en-US" sz="1200" dirty="0">
                <a:solidFill>
                  <a:schemeClr val="bg1"/>
                </a:solidFill>
              </a:rPr>
              <a:t> supplies healthcare products for critically and chronically ill patients.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chemeClr val="bg1"/>
                </a:solidFill>
              </a:rPr>
              <a:t>‘22 Sales: 7,850 €m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31DA12-8A07-49F1-91FE-4B1F88436AA1}"/>
              </a:ext>
            </a:extLst>
          </p:cNvPr>
          <p:cNvSpPr txBox="1"/>
          <p:nvPr/>
        </p:nvSpPr>
        <p:spPr>
          <a:xfrm>
            <a:off x="524698" y="4474619"/>
            <a:ext cx="185828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Fresenius Helios is Europe’s leading private hospital operator 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chemeClr val="bg1"/>
                </a:solidFill>
              </a:rPr>
              <a:t>‘22 Sales: 11,716 €m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A45524-C700-40D9-B555-61DDE7CABDCC}"/>
              </a:ext>
            </a:extLst>
          </p:cNvPr>
          <p:cNvSpPr txBox="1"/>
          <p:nvPr/>
        </p:nvSpPr>
        <p:spPr>
          <a:xfrm>
            <a:off x="9597968" y="2270718"/>
            <a:ext cx="185828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Fresenius Medical Care offers dialysis products and services 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chemeClr val="bg1"/>
                </a:solidFill>
              </a:rPr>
              <a:t>‘22 Sales: 19,398 €m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7AAED4-899D-4902-A44D-EBFFEF049CC3}"/>
              </a:ext>
            </a:extLst>
          </p:cNvPr>
          <p:cNvSpPr txBox="1"/>
          <p:nvPr/>
        </p:nvSpPr>
        <p:spPr>
          <a:xfrm>
            <a:off x="9590263" y="4471190"/>
            <a:ext cx="185828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Fresenius </a:t>
            </a:r>
            <a:r>
              <a:rPr lang="en-US" sz="1200" dirty="0" err="1">
                <a:solidFill>
                  <a:schemeClr val="bg1"/>
                </a:solidFill>
              </a:rPr>
              <a:t>Vamed</a:t>
            </a:r>
            <a:r>
              <a:rPr lang="en-US" sz="1200" dirty="0">
                <a:solidFill>
                  <a:schemeClr val="bg1"/>
                </a:solidFill>
              </a:rPr>
              <a:t> specializes on project business and management of healthcare facilities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chemeClr val="bg1"/>
                </a:solidFill>
              </a:rPr>
              <a:t>‘22 Sales: 2,359 €m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5C358F-DB57-4BC7-A2C5-DB2858B26FEF}"/>
              </a:ext>
            </a:extLst>
          </p:cNvPr>
          <p:cNvSpPr txBox="1"/>
          <p:nvPr/>
        </p:nvSpPr>
        <p:spPr>
          <a:xfrm>
            <a:off x="2013273" y="6529064"/>
            <a:ext cx="27061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see: https://</a:t>
            </a:r>
            <a:r>
              <a:rPr lang="en-US" sz="800" dirty="0" err="1">
                <a:solidFill>
                  <a:schemeClr val="bg1"/>
                </a:solidFill>
              </a:rPr>
              <a:t>www.fresenius.com</a:t>
            </a:r>
            <a:r>
              <a:rPr lang="en-US" sz="800" dirty="0">
                <a:solidFill>
                  <a:schemeClr val="bg1"/>
                </a:solidFill>
              </a:rPr>
              <a:t>/group-overview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FAA2373D-0798-4FE0-9ECB-508A70942826}"/>
              </a:ext>
            </a:extLst>
          </p:cNvPr>
          <p:cNvSpPr txBox="1">
            <a:spLocks/>
          </p:cNvSpPr>
          <p:nvPr/>
        </p:nvSpPr>
        <p:spPr>
          <a:xfrm>
            <a:off x="421487" y="5960074"/>
            <a:ext cx="11027064" cy="374821"/>
          </a:xfrm>
          <a:prstGeom prst="rect">
            <a:avLst/>
          </a:prstGeom>
          <a:solidFill>
            <a:schemeClr val="accent6"/>
          </a:solidFill>
        </p:spPr>
        <p:txBody>
          <a:bodyPr vert="horz" lIns="90000" tIns="46800" rIns="90000" bIns="468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73100" indent="-22225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0320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18415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7780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</a:rPr>
              <a:t>Global Healthcare Group   |   &gt; 300,000 employees   |   &gt; €40 billion annual sales</a:t>
            </a:r>
          </a:p>
        </p:txBody>
      </p:sp>
    </p:spTree>
    <p:extLst>
      <p:ext uri="{BB962C8B-B14F-4D97-AF65-F5344CB8AC3E}">
        <p14:creationId xmlns:p14="http://schemas.microsoft.com/office/powerpoint/2010/main" val="264549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feld 78">
            <a:extLst>
              <a:ext uri="{FF2B5EF4-FFF2-40B4-BE49-F238E27FC236}">
                <a16:creationId xmlns:a16="http://schemas.microsoft.com/office/drawing/2014/main" id="{C2CBB334-18BF-47BD-BE33-A5048CDE0286}"/>
              </a:ext>
            </a:extLst>
          </p:cNvPr>
          <p:cNvSpPr txBox="1"/>
          <p:nvPr/>
        </p:nvSpPr>
        <p:spPr>
          <a:xfrm>
            <a:off x="4518321" y="2255080"/>
            <a:ext cx="3606316" cy="76944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We are always </a:t>
            </a:r>
            <a:br>
              <a:rPr lang="en-US" sz="2200" b="1" dirty="0">
                <a:solidFill>
                  <a:schemeClr val="bg1"/>
                </a:solidFill>
              </a:rPr>
            </a:br>
            <a:r>
              <a:rPr lang="en-US" sz="2200" b="1" dirty="0">
                <a:solidFill>
                  <a:schemeClr val="bg1"/>
                </a:solidFill>
              </a:rPr>
              <a:t>ahead of cyber threats.</a:t>
            </a:r>
          </a:p>
        </p:txBody>
      </p:sp>
      <p:sp>
        <p:nvSpPr>
          <p:cNvPr id="83" name="Textfeld 78">
            <a:extLst>
              <a:ext uri="{FF2B5EF4-FFF2-40B4-BE49-F238E27FC236}">
                <a16:creationId xmlns:a16="http://schemas.microsoft.com/office/drawing/2014/main" id="{B080E80E-2E38-499A-8D79-5D9A7FD865C9}"/>
              </a:ext>
            </a:extLst>
          </p:cNvPr>
          <p:cNvSpPr txBox="1"/>
          <p:nvPr/>
        </p:nvSpPr>
        <p:spPr>
          <a:xfrm>
            <a:off x="4257276" y="3999102"/>
            <a:ext cx="41284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We provide secure products and services to our patients and customers.</a:t>
            </a:r>
          </a:p>
        </p:txBody>
      </p:sp>
      <p:sp>
        <p:nvSpPr>
          <p:cNvPr id="91" name="Titel 1">
            <a:extLst>
              <a:ext uri="{FF2B5EF4-FFF2-40B4-BE49-F238E27FC236}">
                <a16:creationId xmlns:a16="http://schemas.microsoft.com/office/drawing/2014/main" id="{C69E0B65-F629-1BE8-D753-4B7ACA4DFF18}"/>
              </a:ext>
            </a:extLst>
          </p:cNvPr>
          <p:cNvSpPr txBox="1">
            <a:spLocks/>
          </p:cNvSpPr>
          <p:nvPr/>
        </p:nvSpPr>
        <p:spPr>
          <a:xfrm>
            <a:off x="32092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Protecting the entire digital ecosystem across the patient health journey is key to secure products and services and enable business performance.</a:t>
            </a:r>
          </a:p>
        </p:txBody>
      </p:sp>
      <p:grpSp>
        <p:nvGrpSpPr>
          <p:cNvPr id="5" name="Wheel">
            <a:extLst>
              <a:ext uri="{FF2B5EF4-FFF2-40B4-BE49-F238E27FC236}">
                <a16:creationId xmlns:a16="http://schemas.microsoft.com/office/drawing/2014/main" id="{F51A31DD-CE94-4487-BDEE-5E72459E4C6F}"/>
              </a:ext>
            </a:extLst>
          </p:cNvPr>
          <p:cNvGrpSpPr/>
          <p:nvPr/>
        </p:nvGrpSpPr>
        <p:grpSpPr>
          <a:xfrm>
            <a:off x="6185405" y="1288323"/>
            <a:ext cx="2849083" cy="5020446"/>
            <a:chOff x="6185405" y="1288323"/>
            <a:chExt cx="2849083" cy="5020446"/>
          </a:xfrm>
          <a:noFill/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263ADAA-89E3-47F2-A370-E4D57804336F}"/>
                </a:ext>
              </a:extLst>
            </p:cNvPr>
            <p:cNvSpPr/>
            <p:nvPr/>
          </p:nvSpPr>
          <p:spPr>
            <a:xfrm>
              <a:off x="6203856" y="1476760"/>
              <a:ext cx="2830632" cy="4828427"/>
            </a:xfrm>
            <a:custGeom>
              <a:avLst/>
              <a:gdLst>
                <a:gd name="connsiteX0" fmla="*/ 252158 w 2830632"/>
                <a:gd name="connsiteY0" fmla="*/ 9314 h 4828427"/>
                <a:gd name="connsiteX1" fmla="*/ 263690 w 2830632"/>
                <a:gd name="connsiteY1" fmla="*/ 0 h 4828427"/>
                <a:gd name="connsiteX2" fmla="*/ 1109343 w 2830632"/>
                <a:gd name="connsiteY2" fmla="*/ 31526 h 4828427"/>
                <a:gd name="connsiteX3" fmla="*/ 1791248 w 2830632"/>
                <a:gd name="connsiteY3" fmla="*/ 557429 h 4828427"/>
                <a:gd name="connsiteX4" fmla="*/ 1811235 w 2830632"/>
                <a:gd name="connsiteY4" fmla="*/ 349647 h 4828427"/>
                <a:gd name="connsiteX5" fmla="*/ 2402424 w 2830632"/>
                <a:gd name="connsiteY5" fmla="*/ 1004519 h 4828427"/>
                <a:gd name="connsiteX6" fmla="*/ 1803548 w 2830632"/>
                <a:gd name="connsiteY6" fmla="*/ 563878 h 4828427"/>
                <a:gd name="connsiteX7" fmla="*/ 2264045 w 2830632"/>
                <a:gd name="connsiteY7" fmla="*/ 1306162 h 4828427"/>
                <a:gd name="connsiteX8" fmla="*/ 2397043 w 2830632"/>
                <a:gd name="connsiteY8" fmla="*/ 1021715 h 4828427"/>
                <a:gd name="connsiteX9" fmla="*/ 2706859 w 2830632"/>
                <a:gd name="connsiteY9" fmla="*/ 1632165 h 4828427"/>
                <a:gd name="connsiteX10" fmla="*/ 2684565 w 2830632"/>
                <a:gd name="connsiteY10" fmla="*/ 1796241 h 4828427"/>
                <a:gd name="connsiteX11" fmla="*/ 2272501 w 2830632"/>
                <a:gd name="connsiteY11" fmla="*/ 1314759 h 4828427"/>
                <a:gd name="connsiteX12" fmla="*/ 2445476 w 2830632"/>
                <a:gd name="connsiteY12" fmla="*/ 1988977 h 4828427"/>
                <a:gd name="connsiteX13" fmla="*/ 2696097 w 2830632"/>
                <a:gd name="connsiteY13" fmla="*/ 1804839 h 4828427"/>
                <a:gd name="connsiteX14" fmla="*/ 2643820 w 2830632"/>
                <a:gd name="connsiteY14" fmla="*/ 2587963 h 4828427"/>
                <a:gd name="connsiteX15" fmla="*/ 2830632 w 2830632"/>
                <a:gd name="connsiteY15" fmla="*/ 2468309 h 4828427"/>
                <a:gd name="connsiteX16" fmla="*/ 2606918 w 2830632"/>
                <a:gd name="connsiteY16" fmla="*/ 3284391 h 4828427"/>
                <a:gd name="connsiteX17" fmla="*/ 2228681 w 2830632"/>
                <a:gd name="connsiteY17" fmla="*/ 3886243 h 4828427"/>
                <a:gd name="connsiteX18" fmla="*/ 2046481 w 2830632"/>
                <a:gd name="connsiteY18" fmla="*/ 3995866 h 4828427"/>
                <a:gd name="connsiteX19" fmla="*/ 2264045 w 2830632"/>
                <a:gd name="connsiteY19" fmla="*/ 3350308 h 4828427"/>
                <a:gd name="connsiteX20" fmla="*/ 2627675 w 2830632"/>
                <a:gd name="connsiteY20" fmla="*/ 2603725 h 4828427"/>
                <a:gd name="connsiteX21" fmla="*/ 2600768 w 2830632"/>
                <a:gd name="connsiteY21" fmla="*/ 3275077 h 4828427"/>
                <a:gd name="connsiteX22" fmla="*/ 2041100 w 2830632"/>
                <a:gd name="connsiteY22" fmla="*/ 4016644 h 4828427"/>
                <a:gd name="connsiteX23" fmla="*/ 1565227 w 2830632"/>
                <a:gd name="connsiteY23" fmla="*/ 4455136 h 4828427"/>
                <a:gd name="connsiteX24" fmla="*/ 1426848 w 2830632"/>
                <a:gd name="connsiteY24" fmla="*/ 4403549 h 4828427"/>
                <a:gd name="connsiteX25" fmla="*/ 815671 w 2830632"/>
                <a:gd name="connsiteY25" fmla="*/ 4732418 h 4828427"/>
                <a:gd name="connsiteX26" fmla="*/ 0 w 2830632"/>
                <a:gd name="connsiteY26" fmla="*/ 4828427 h 482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830632" h="4828427">
                  <a:moveTo>
                    <a:pt x="252158" y="9314"/>
                  </a:moveTo>
                  <a:lnTo>
                    <a:pt x="263690" y="0"/>
                  </a:lnTo>
                  <a:lnTo>
                    <a:pt x="1109343" y="31526"/>
                  </a:lnTo>
                  <a:lnTo>
                    <a:pt x="1791248" y="557429"/>
                  </a:lnTo>
                  <a:lnTo>
                    <a:pt x="1811235" y="349647"/>
                  </a:lnTo>
                  <a:lnTo>
                    <a:pt x="2402424" y="1004519"/>
                  </a:lnTo>
                  <a:lnTo>
                    <a:pt x="1803548" y="563878"/>
                  </a:lnTo>
                  <a:lnTo>
                    <a:pt x="2264045" y="1306162"/>
                  </a:lnTo>
                  <a:lnTo>
                    <a:pt x="2397043" y="1021715"/>
                  </a:lnTo>
                  <a:lnTo>
                    <a:pt x="2706859" y="1632165"/>
                  </a:lnTo>
                  <a:lnTo>
                    <a:pt x="2684565" y="1796241"/>
                  </a:lnTo>
                  <a:lnTo>
                    <a:pt x="2272501" y="1314759"/>
                  </a:lnTo>
                  <a:lnTo>
                    <a:pt x="2445476" y="1988977"/>
                  </a:lnTo>
                  <a:lnTo>
                    <a:pt x="2696097" y="1804839"/>
                  </a:lnTo>
                  <a:lnTo>
                    <a:pt x="2643820" y="2587963"/>
                  </a:lnTo>
                  <a:lnTo>
                    <a:pt x="2830632" y="2468309"/>
                  </a:lnTo>
                  <a:lnTo>
                    <a:pt x="2606918" y="3284391"/>
                  </a:lnTo>
                  <a:lnTo>
                    <a:pt x="2228681" y="3886243"/>
                  </a:lnTo>
                  <a:lnTo>
                    <a:pt x="2046481" y="3995866"/>
                  </a:lnTo>
                  <a:lnTo>
                    <a:pt x="2264045" y="3350308"/>
                  </a:lnTo>
                  <a:lnTo>
                    <a:pt x="2627675" y="2603725"/>
                  </a:lnTo>
                  <a:lnTo>
                    <a:pt x="2600768" y="3275077"/>
                  </a:lnTo>
                  <a:lnTo>
                    <a:pt x="2041100" y="4016644"/>
                  </a:lnTo>
                  <a:lnTo>
                    <a:pt x="1565227" y="4455136"/>
                  </a:lnTo>
                  <a:lnTo>
                    <a:pt x="1426848" y="4403549"/>
                  </a:lnTo>
                  <a:lnTo>
                    <a:pt x="815671" y="4732418"/>
                  </a:lnTo>
                  <a:lnTo>
                    <a:pt x="0" y="4828427"/>
                  </a:lnTo>
                </a:path>
              </a:pathLst>
            </a:custGeom>
            <a:noFill/>
            <a:ln w="11518" cap="flat">
              <a:solidFill>
                <a:srgbClr val="2476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A6A02BE-F658-4293-8D2A-2956E6AB4034}"/>
                </a:ext>
              </a:extLst>
            </p:cNvPr>
            <p:cNvSpPr/>
            <p:nvPr/>
          </p:nvSpPr>
          <p:spPr>
            <a:xfrm>
              <a:off x="6465240" y="1288323"/>
              <a:ext cx="2002660" cy="1870755"/>
            </a:xfrm>
            <a:custGeom>
              <a:avLst/>
              <a:gdLst>
                <a:gd name="connsiteX0" fmla="*/ 1772028 w 2002660"/>
                <a:gd name="connsiteY0" fmla="*/ 1870756 h 1870755"/>
                <a:gd name="connsiteX1" fmla="*/ 2002661 w 2002660"/>
                <a:gd name="connsiteY1" fmla="*/ 1494599 h 1870755"/>
                <a:gd name="connsiteX2" fmla="*/ 1289237 w 2002660"/>
                <a:gd name="connsiteY2" fmla="*/ 1164297 h 1870755"/>
                <a:gd name="connsiteX3" fmla="*/ 1526788 w 2002660"/>
                <a:gd name="connsiteY3" fmla="*/ 738701 h 1870755"/>
                <a:gd name="connsiteX4" fmla="*/ 705736 w 2002660"/>
                <a:gd name="connsiteY4" fmla="*/ 533785 h 1870755"/>
                <a:gd name="connsiteX5" fmla="*/ 848728 w 2002660"/>
                <a:gd name="connsiteY5" fmla="*/ 207782 h 1870755"/>
                <a:gd name="connsiteX6" fmla="*/ 12300 w 2002660"/>
                <a:gd name="connsiteY6" fmla="*/ 0 h 1870755"/>
                <a:gd name="connsiteX7" fmla="*/ 1537 w 2002660"/>
                <a:gd name="connsiteY7" fmla="*/ 192736 h 1870755"/>
                <a:gd name="connsiteX8" fmla="*/ 12300 w 2002660"/>
                <a:gd name="connsiteY8" fmla="*/ 0 h 1870755"/>
                <a:gd name="connsiteX9" fmla="*/ 0 w 2002660"/>
                <a:gd name="connsiteY9" fmla="*/ 5015 h 1870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2660" h="1870755">
                  <a:moveTo>
                    <a:pt x="1772028" y="1870756"/>
                  </a:moveTo>
                  <a:lnTo>
                    <a:pt x="2002661" y="1494599"/>
                  </a:lnTo>
                  <a:lnTo>
                    <a:pt x="1289237" y="1164297"/>
                  </a:lnTo>
                  <a:lnTo>
                    <a:pt x="1526788" y="738701"/>
                  </a:lnTo>
                  <a:lnTo>
                    <a:pt x="705736" y="533785"/>
                  </a:lnTo>
                  <a:lnTo>
                    <a:pt x="848728" y="207782"/>
                  </a:lnTo>
                  <a:lnTo>
                    <a:pt x="12300" y="0"/>
                  </a:lnTo>
                  <a:lnTo>
                    <a:pt x="1537" y="192736"/>
                  </a:lnTo>
                  <a:lnTo>
                    <a:pt x="12300" y="0"/>
                  </a:lnTo>
                  <a:lnTo>
                    <a:pt x="0" y="5015"/>
                  </a:lnTo>
                </a:path>
              </a:pathLst>
            </a:custGeom>
            <a:noFill/>
            <a:ln w="11518" cap="flat">
              <a:solidFill>
                <a:srgbClr val="2476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7AB6477-4B16-48B4-9B0E-98D1BB9301D8}"/>
                </a:ext>
              </a:extLst>
            </p:cNvPr>
            <p:cNvSpPr/>
            <p:nvPr/>
          </p:nvSpPr>
          <p:spPr>
            <a:xfrm>
              <a:off x="6188480" y="3326021"/>
              <a:ext cx="2653044" cy="2883156"/>
            </a:xfrm>
            <a:custGeom>
              <a:avLst/>
              <a:gdLst>
                <a:gd name="connsiteX0" fmla="*/ 0 w 2653044"/>
                <a:gd name="connsiteY0" fmla="*/ 2845899 h 2883156"/>
                <a:gd name="connsiteX1" fmla="*/ 831046 w 2653044"/>
                <a:gd name="connsiteY1" fmla="*/ 2883157 h 2883156"/>
                <a:gd name="connsiteX2" fmla="*/ 861029 w 2653044"/>
                <a:gd name="connsiteY2" fmla="*/ 2583664 h 2883156"/>
                <a:gd name="connsiteX3" fmla="*/ 1455292 w 2653044"/>
                <a:gd name="connsiteY3" fmla="*/ 2565752 h 2883156"/>
                <a:gd name="connsiteX4" fmla="*/ 1602897 w 2653044"/>
                <a:gd name="connsiteY4" fmla="*/ 2138723 h 2883156"/>
                <a:gd name="connsiteX5" fmla="*/ 2272501 w 2653044"/>
                <a:gd name="connsiteY5" fmla="*/ 1497465 h 2883156"/>
                <a:gd name="connsiteX6" fmla="*/ 2207155 w 2653044"/>
                <a:gd name="connsiteY6" fmla="*/ 732970 h 2883156"/>
                <a:gd name="connsiteX7" fmla="*/ 2653045 w 2653044"/>
                <a:gd name="connsiteY7" fmla="*/ 746583 h 2883156"/>
                <a:gd name="connsiteX8" fmla="*/ 2466233 w 2653044"/>
                <a:gd name="connsiteY8" fmla="*/ 149030 h 2883156"/>
                <a:gd name="connsiteX9" fmla="*/ 2094145 w 2653044"/>
                <a:gd name="connsiteY9" fmla="*/ 0 h 288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3044" h="2883156">
                  <a:moveTo>
                    <a:pt x="0" y="2845899"/>
                  </a:moveTo>
                  <a:lnTo>
                    <a:pt x="831046" y="2883157"/>
                  </a:lnTo>
                  <a:lnTo>
                    <a:pt x="861029" y="2583664"/>
                  </a:lnTo>
                  <a:lnTo>
                    <a:pt x="1455292" y="2565752"/>
                  </a:lnTo>
                  <a:lnTo>
                    <a:pt x="1602897" y="2138723"/>
                  </a:lnTo>
                  <a:lnTo>
                    <a:pt x="2272501" y="1497465"/>
                  </a:lnTo>
                  <a:lnTo>
                    <a:pt x="2207155" y="732970"/>
                  </a:lnTo>
                  <a:lnTo>
                    <a:pt x="2653045" y="746583"/>
                  </a:lnTo>
                  <a:lnTo>
                    <a:pt x="2466233" y="149030"/>
                  </a:lnTo>
                  <a:lnTo>
                    <a:pt x="2094145" y="0"/>
                  </a:lnTo>
                </a:path>
              </a:pathLst>
            </a:custGeom>
            <a:noFill/>
            <a:ln w="11518" cap="flat">
              <a:solidFill>
                <a:srgbClr val="2476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32025D6-C581-4E59-8761-913180ECF178}"/>
                </a:ext>
              </a:extLst>
            </p:cNvPr>
            <p:cNvSpPr/>
            <p:nvPr/>
          </p:nvSpPr>
          <p:spPr>
            <a:xfrm>
              <a:off x="6442176" y="1476760"/>
              <a:ext cx="728799" cy="363260"/>
            </a:xfrm>
            <a:custGeom>
              <a:avLst/>
              <a:gdLst>
                <a:gd name="connsiteX0" fmla="*/ 25370 w 728799"/>
                <a:gd name="connsiteY0" fmla="*/ 0 h 363260"/>
                <a:gd name="connsiteX1" fmla="*/ 0 w 728799"/>
                <a:gd name="connsiteY1" fmla="*/ 363261 h 363260"/>
                <a:gd name="connsiteX2" fmla="*/ 728799 w 728799"/>
                <a:gd name="connsiteY2" fmla="*/ 345348 h 363260"/>
                <a:gd name="connsiteX3" fmla="*/ 38439 w 728799"/>
                <a:gd name="connsiteY3" fmla="*/ 4299 h 36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799" h="363260">
                  <a:moveTo>
                    <a:pt x="25370" y="0"/>
                  </a:moveTo>
                  <a:lnTo>
                    <a:pt x="0" y="363261"/>
                  </a:lnTo>
                  <a:lnTo>
                    <a:pt x="728799" y="345348"/>
                  </a:lnTo>
                  <a:lnTo>
                    <a:pt x="38439" y="4299"/>
                  </a:lnTo>
                </a:path>
              </a:pathLst>
            </a:custGeom>
            <a:noFill/>
            <a:ln w="11518" cap="flat">
              <a:solidFill>
                <a:srgbClr val="2476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950F94-F979-4E7B-A545-F7EBC2AD4EED}"/>
                </a:ext>
              </a:extLst>
            </p:cNvPr>
            <p:cNvSpPr/>
            <p:nvPr/>
          </p:nvSpPr>
          <p:spPr>
            <a:xfrm>
              <a:off x="7313199" y="1488224"/>
              <a:ext cx="696510" cy="350363"/>
            </a:xfrm>
            <a:custGeom>
              <a:avLst/>
              <a:gdLst>
                <a:gd name="connsiteX0" fmla="*/ 696511 w 696510"/>
                <a:gd name="connsiteY0" fmla="*/ 350364 h 350363"/>
                <a:gd name="connsiteX1" fmla="*/ 0 w 696510"/>
                <a:gd name="connsiteY1" fmla="*/ 0 h 35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6510" h="350363">
                  <a:moveTo>
                    <a:pt x="696511" y="350364"/>
                  </a:moveTo>
                  <a:lnTo>
                    <a:pt x="0" y="0"/>
                  </a:lnTo>
                </a:path>
              </a:pathLst>
            </a:custGeom>
            <a:ln w="11518" cap="flat">
              <a:solidFill>
                <a:srgbClr val="2476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FF52E1A-54CD-4B56-853D-B7C77E4D4A79}"/>
                </a:ext>
              </a:extLst>
            </p:cNvPr>
            <p:cNvSpPr/>
            <p:nvPr/>
          </p:nvSpPr>
          <p:spPr>
            <a:xfrm>
              <a:off x="8340283" y="3475051"/>
              <a:ext cx="314429" cy="593253"/>
            </a:xfrm>
            <a:custGeom>
              <a:avLst/>
              <a:gdLst>
                <a:gd name="connsiteX0" fmla="*/ 0 w 314429"/>
                <a:gd name="connsiteY0" fmla="*/ 404100 h 593253"/>
                <a:gd name="connsiteX1" fmla="*/ 44589 w 314429"/>
                <a:gd name="connsiteY1" fmla="*/ 593254 h 593253"/>
                <a:gd name="connsiteX2" fmla="*/ 314429 w 314429"/>
                <a:gd name="connsiteY2" fmla="*/ 0 h 59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429" h="593253">
                  <a:moveTo>
                    <a:pt x="0" y="404100"/>
                  </a:moveTo>
                  <a:lnTo>
                    <a:pt x="44589" y="593254"/>
                  </a:lnTo>
                  <a:lnTo>
                    <a:pt x="314429" y="0"/>
                  </a:lnTo>
                </a:path>
              </a:pathLst>
            </a:custGeom>
            <a:noFill/>
            <a:ln w="11518" cap="flat">
              <a:solidFill>
                <a:srgbClr val="2476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B81EDD1-257C-4D16-BA9B-4650342F9451}"/>
                </a:ext>
              </a:extLst>
            </p:cNvPr>
            <p:cNvSpPr/>
            <p:nvPr/>
          </p:nvSpPr>
          <p:spPr>
            <a:xfrm>
              <a:off x="7170976" y="1822108"/>
              <a:ext cx="605026" cy="637676"/>
            </a:xfrm>
            <a:custGeom>
              <a:avLst/>
              <a:gdLst>
                <a:gd name="connsiteX0" fmla="*/ 0 w 605026"/>
                <a:gd name="connsiteY0" fmla="*/ 0 h 637676"/>
                <a:gd name="connsiteX1" fmla="*/ 588113 w 605026"/>
                <a:gd name="connsiteY1" fmla="*/ 637676 h 637676"/>
                <a:gd name="connsiteX2" fmla="*/ 605027 w 605026"/>
                <a:gd name="connsiteY2" fmla="*/ 629795 h 63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5026" h="637676">
                  <a:moveTo>
                    <a:pt x="0" y="0"/>
                  </a:moveTo>
                  <a:lnTo>
                    <a:pt x="588113" y="637676"/>
                  </a:lnTo>
                  <a:lnTo>
                    <a:pt x="605027" y="629795"/>
                  </a:lnTo>
                </a:path>
              </a:pathLst>
            </a:custGeom>
            <a:noFill/>
            <a:ln w="11518" cap="flat">
              <a:solidFill>
                <a:srgbClr val="2476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36E290F-BD52-4012-A96A-EB6A8B5BBBF3}"/>
                </a:ext>
              </a:extLst>
            </p:cNvPr>
            <p:cNvSpPr/>
            <p:nvPr/>
          </p:nvSpPr>
          <p:spPr>
            <a:xfrm>
              <a:off x="8601667" y="2489160"/>
              <a:ext cx="432821" cy="1455908"/>
            </a:xfrm>
            <a:custGeom>
              <a:avLst/>
              <a:gdLst>
                <a:gd name="connsiteX0" fmla="*/ 0 w 432821"/>
                <a:gd name="connsiteY0" fmla="*/ 0 h 1455908"/>
                <a:gd name="connsiteX1" fmla="*/ 280603 w 432821"/>
                <a:gd name="connsiteY1" fmla="*/ 777392 h 1455908"/>
                <a:gd name="connsiteX2" fmla="*/ 432821 w 432821"/>
                <a:gd name="connsiteY2" fmla="*/ 1455908 h 1455908"/>
                <a:gd name="connsiteX3" fmla="*/ 305204 w 432821"/>
                <a:gd name="connsiteY3" fmla="*/ 626929 h 145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821" h="1455908">
                  <a:moveTo>
                    <a:pt x="0" y="0"/>
                  </a:moveTo>
                  <a:lnTo>
                    <a:pt x="280603" y="777392"/>
                  </a:lnTo>
                  <a:lnTo>
                    <a:pt x="432821" y="1455908"/>
                  </a:lnTo>
                  <a:lnTo>
                    <a:pt x="305204" y="626929"/>
                  </a:lnTo>
                </a:path>
              </a:pathLst>
            </a:custGeom>
            <a:noFill/>
            <a:ln w="11518" cap="flat">
              <a:solidFill>
                <a:srgbClr val="2476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3FAF9EC-CEFA-4956-A8A9-8EE1098CF262}"/>
                </a:ext>
              </a:extLst>
            </p:cNvPr>
            <p:cNvSpPr/>
            <p:nvPr/>
          </p:nvSpPr>
          <p:spPr>
            <a:xfrm>
              <a:off x="8068137" y="4769749"/>
              <a:ext cx="744174" cy="66633"/>
            </a:xfrm>
            <a:custGeom>
              <a:avLst/>
              <a:gdLst>
                <a:gd name="connsiteX0" fmla="*/ 0 w 744174"/>
                <a:gd name="connsiteY0" fmla="*/ 28660 h 66633"/>
                <a:gd name="connsiteX1" fmla="*/ 390538 w 744174"/>
                <a:gd name="connsiteY1" fmla="*/ 66634 h 66633"/>
                <a:gd name="connsiteX2" fmla="*/ 744175 w 744174"/>
                <a:gd name="connsiteY2" fmla="*/ 0 h 6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4174" h="66633">
                  <a:moveTo>
                    <a:pt x="0" y="28660"/>
                  </a:moveTo>
                  <a:lnTo>
                    <a:pt x="390538" y="66634"/>
                  </a:lnTo>
                  <a:lnTo>
                    <a:pt x="744175" y="0"/>
                  </a:lnTo>
                </a:path>
              </a:pathLst>
            </a:custGeom>
            <a:noFill/>
            <a:ln w="11518" cap="flat">
              <a:solidFill>
                <a:srgbClr val="2476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7E345B9-B016-4FA3-B1D1-E23EC4929F8E}"/>
                </a:ext>
              </a:extLst>
            </p:cNvPr>
            <p:cNvSpPr/>
            <p:nvPr/>
          </p:nvSpPr>
          <p:spPr>
            <a:xfrm>
              <a:off x="8307226" y="4059707"/>
              <a:ext cx="78415" cy="102458"/>
            </a:xfrm>
            <a:custGeom>
              <a:avLst/>
              <a:gdLst>
                <a:gd name="connsiteX0" fmla="*/ 78415 w 78415"/>
                <a:gd name="connsiteY0" fmla="*/ 0 h 102458"/>
                <a:gd name="connsiteX1" fmla="*/ 0 w 78415"/>
                <a:gd name="connsiteY1" fmla="*/ 102458 h 10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415" h="102458">
                  <a:moveTo>
                    <a:pt x="78415" y="0"/>
                  </a:moveTo>
                  <a:lnTo>
                    <a:pt x="0" y="102458"/>
                  </a:lnTo>
                </a:path>
              </a:pathLst>
            </a:custGeom>
            <a:ln w="11518" cap="flat">
              <a:solidFill>
                <a:srgbClr val="2476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BE55C4F-537D-4985-B1C3-EFE5ED046620}"/>
                </a:ext>
              </a:extLst>
            </p:cNvPr>
            <p:cNvSpPr/>
            <p:nvPr/>
          </p:nvSpPr>
          <p:spPr>
            <a:xfrm>
              <a:off x="7643773" y="5064943"/>
              <a:ext cx="595032" cy="826829"/>
            </a:xfrm>
            <a:custGeom>
              <a:avLst/>
              <a:gdLst>
                <a:gd name="connsiteX0" fmla="*/ 179894 w 595032"/>
                <a:gd name="connsiteY0" fmla="*/ 0 h 826829"/>
                <a:gd name="connsiteX1" fmla="*/ 147605 w 595032"/>
                <a:gd name="connsiteY1" fmla="*/ 399801 h 826829"/>
                <a:gd name="connsiteX2" fmla="*/ 595033 w 595032"/>
                <a:gd name="connsiteY2" fmla="*/ 419147 h 826829"/>
                <a:gd name="connsiteX3" fmla="*/ 0 w 595032"/>
                <a:gd name="connsiteY3" fmla="*/ 826830 h 82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032" h="826829">
                  <a:moveTo>
                    <a:pt x="179894" y="0"/>
                  </a:moveTo>
                  <a:lnTo>
                    <a:pt x="147605" y="399801"/>
                  </a:lnTo>
                  <a:lnTo>
                    <a:pt x="595033" y="419147"/>
                  </a:lnTo>
                  <a:lnTo>
                    <a:pt x="0" y="826830"/>
                  </a:lnTo>
                </a:path>
              </a:pathLst>
            </a:custGeom>
            <a:noFill/>
            <a:ln w="11518" cap="flat">
              <a:solidFill>
                <a:srgbClr val="2476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8298E72-2ABA-42F1-BDF7-DE483545CA44}"/>
                </a:ext>
              </a:extLst>
            </p:cNvPr>
            <p:cNvSpPr/>
            <p:nvPr/>
          </p:nvSpPr>
          <p:spPr>
            <a:xfrm>
              <a:off x="7025677" y="5931896"/>
              <a:ext cx="734180" cy="279431"/>
            </a:xfrm>
            <a:custGeom>
              <a:avLst/>
              <a:gdLst>
                <a:gd name="connsiteX0" fmla="*/ 734181 w 734180"/>
                <a:gd name="connsiteY0" fmla="*/ 0 h 279431"/>
                <a:gd name="connsiteX1" fmla="*/ 0 w 734180"/>
                <a:gd name="connsiteY1" fmla="*/ 279431 h 27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4180" h="279431">
                  <a:moveTo>
                    <a:pt x="734181" y="0"/>
                  </a:moveTo>
                  <a:lnTo>
                    <a:pt x="0" y="279431"/>
                  </a:lnTo>
                </a:path>
              </a:pathLst>
            </a:custGeom>
            <a:ln w="11518" cap="flat">
              <a:solidFill>
                <a:srgbClr val="2476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374046-9959-45BE-ACD8-DD18CF060E93}"/>
                </a:ext>
              </a:extLst>
            </p:cNvPr>
            <p:cNvSpPr/>
            <p:nvPr/>
          </p:nvSpPr>
          <p:spPr>
            <a:xfrm>
              <a:off x="7516925" y="5416739"/>
              <a:ext cx="238320" cy="41556"/>
            </a:xfrm>
            <a:custGeom>
              <a:avLst/>
              <a:gdLst>
                <a:gd name="connsiteX0" fmla="*/ 0 w 238320"/>
                <a:gd name="connsiteY0" fmla="*/ 0 h 41556"/>
                <a:gd name="connsiteX1" fmla="*/ 238320 w 238320"/>
                <a:gd name="connsiteY1" fmla="*/ 41557 h 4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320" h="41556">
                  <a:moveTo>
                    <a:pt x="0" y="0"/>
                  </a:moveTo>
                  <a:lnTo>
                    <a:pt x="238320" y="41557"/>
                  </a:lnTo>
                </a:path>
              </a:pathLst>
            </a:custGeom>
            <a:ln w="11518" cap="flat">
              <a:solidFill>
                <a:srgbClr val="2476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BB9DBC2-FFBB-4B72-A7EC-4651FF4E47A8}"/>
                </a:ext>
              </a:extLst>
            </p:cNvPr>
            <p:cNvSpPr/>
            <p:nvPr/>
          </p:nvSpPr>
          <p:spPr>
            <a:xfrm>
              <a:off x="6186174" y="5460445"/>
              <a:ext cx="1607510" cy="705026"/>
            </a:xfrm>
            <a:custGeom>
              <a:avLst/>
              <a:gdLst>
                <a:gd name="connsiteX0" fmla="*/ 1607510 w 1607510"/>
                <a:gd name="connsiteY0" fmla="*/ 0 h 705026"/>
                <a:gd name="connsiteX1" fmla="*/ 863335 w 1607510"/>
                <a:gd name="connsiteY1" fmla="*/ 449239 h 705026"/>
                <a:gd name="connsiteX2" fmla="*/ 0 w 1607510"/>
                <a:gd name="connsiteY2" fmla="*/ 705026 h 705026"/>
                <a:gd name="connsiteX3" fmla="*/ 33057 w 1607510"/>
                <a:gd name="connsiteY3" fmla="*/ 255787 h 705026"/>
                <a:gd name="connsiteX4" fmla="*/ 854879 w 1607510"/>
                <a:gd name="connsiteY4" fmla="*/ 447806 h 705026"/>
                <a:gd name="connsiteX5" fmla="*/ 867179 w 1607510"/>
                <a:gd name="connsiteY5" fmla="*/ 156195 h 70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7510" h="705026">
                  <a:moveTo>
                    <a:pt x="1607510" y="0"/>
                  </a:moveTo>
                  <a:lnTo>
                    <a:pt x="863335" y="449239"/>
                  </a:lnTo>
                  <a:lnTo>
                    <a:pt x="0" y="705026"/>
                  </a:lnTo>
                  <a:lnTo>
                    <a:pt x="33057" y="255787"/>
                  </a:lnTo>
                  <a:lnTo>
                    <a:pt x="854879" y="447806"/>
                  </a:lnTo>
                  <a:lnTo>
                    <a:pt x="867179" y="156195"/>
                  </a:lnTo>
                </a:path>
              </a:pathLst>
            </a:custGeom>
            <a:noFill/>
            <a:ln w="11518" cap="flat">
              <a:solidFill>
                <a:srgbClr val="2476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3C94D-3588-4C2B-B51F-2A015699DFB0}"/>
                </a:ext>
              </a:extLst>
            </p:cNvPr>
            <p:cNvSpPr/>
            <p:nvPr/>
          </p:nvSpPr>
          <p:spPr>
            <a:xfrm>
              <a:off x="6185405" y="6165472"/>
              <a:ext cx="768" cy="143298"/>
            </a:xfrm>
            <a:custGeom>
              <a:avLst/>
              <a:gdLst>
                <a:gd name="connsiteX0" fmla="*/ 0 w 768"/>
                <a:gd name="connsiteY0" fmla="*/ 143298 h 143298"/>
                <a:gd name="connsiteX1" fmla="*/ 769 w 768"/>
                <a:gd name="connsiteY1" fmla="*/ 0 h 14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8" h="143298">
                  <a:moveTo>
                    <a:pt x="0" y="143298"/>
                  </a:moveTo>
                  <a:lnTo>
                    <a:pt x="769" y="0"/>
                  </a:lnTo>
                </a:path>
              </a:pathLst>
            </a:custGeom>
            <a:ln w="11518" cap="flat">
              <a:solidFill>
                <a:srgbClr val="2476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6D4CE18-67AA-400E-BEEF-C10503CF64C3}"/>
                </a:ext>
              </a:extLst>
            </p:cNvPr>
            <p:cNvSpPr/>
            <p:nvPr/>
          </p:nvSpPr>
          <p:spPr>
            <a:xfrm>
              <a:off x="6443714" y="1835005"/>
              <a:ext cx="110703" cy="89561"/>
            </a:xfrm>
            <a:custGeom>
              <a:avLst/>
              <a:gdLst>
                <a:gd name="connsiteX0" fmla="*/ 0 w 110703"/>
                <a:gd name="connsiteY0" fmla="*/ 0 h 89561"/>
                <a:gd name="connsiteX1" fmla="*/ 110704 w 110703"/>
                <a:gd name="connsiteY1" fmla="*/ 89561 h 89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703" h="89561">
                  <a:moveTo>
                    <a:pt x="0" y="0"/>
                  </a:moveTo>
                  <a:lnTo>
                    <a:pt x="110704" y="89561"/>
                  </a:lnTo>
                </a:path>
              </a:pathLst>
            </a:custGeom>
            <a:ln w="11518" cap="flat">
              <a:solidFill>
                <a:srgbClr val="2476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B1D718-28B0-4B14-A58A-D1BBEC98EDA4}"/>
                </a:ext>
              </a:extLst>
            </p:cNvPr>
            <p:cNvSpPr/>
            <p:nvPr/>
          </p:nvSpPr>
          <p:spPr>
            <a:xfrm>
              <a:off x="7026446" y="1822108"/>
              <a:ext cx="144529" cy="222828"/>
            </a:xfrm>
            <a:custGeom>
              <a:avLst/>
              <a:gdLst>
                <a:gd name="connsiteX0" fmla="*/ 0 w 144529"/>
                <a:gd name="connsiteY0" fmla="*/ 222828 h 222828"/>
                <a:gd name="connsiteX1" fmla="*/ 144530 w 144529"/>
                <a:gd name="connsiteY1" fmla="*/ 0 h 22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529" h="222828">
                  <a:moveTo>
                    <a:pt x="0" y="222828"/>
                  </a:moveTo>
                  <a:lnTo>
                    <a:pt x="144530" y="0"/>
                  </a:lnTo>
                </a:path>
              </a:pathLst>
            </a:custGeom>
            <a:ln w="11518" cap="flat">
              <a:solidFill>
                <a:srgbClr val="2476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</p:grpSp>
      <p:grpSp>
        <p:nvGrpSpPr>
          <p:cNvPr id="36" name="Wheel">
            <a:extLst>
              <a:ext uri="{FF2B5EF4-FFF2-40B4-BE49-F238E27FC236}">
                <a16:creationId xmlns:a16="http://schemas.microsoft.com/office/drawing/2014/main" id="{4BF50D6E-C652-4A01-81E5-2EB5E7DC7924}"/>
              </a:ext>
            </a:extLst>
          </p:cNvPr>
          <p:cNvGrpSpPr/>
          <p:nvPr/>
        </p:nvGrpSpPr>
        <p:grpSpPr>
          <a:xfrm>
            <a:off x="3609238" y="1288323"/>
            <a:ext cx="2882908" cy="5025461"/>
            <a:chOff x="3609238" y="1288323"/>
            <a:chExt cx="2882908" cy="5025461"/>
          </a:xfrm>
          <a:noFill/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3904F16-7E7A-46FA-BE27-BD0205EC03EE}"/>
                </a:ext>
              </a:extLst>
            </p:cNvPr>
            <p:cNvSpPr/>
            <p:nvPr/>
          </p:nvSpPr>
          <p:spPr>
            <a:xfrm>
              <a:off x="3609238" y="1415858"/>
              <a:ext cx="2868302" cy="4897926"/>
            </a:xfrm>
            <a:custGeom>
              <a:avLst/>
              <a:gdLst>
                <a:gd name="connsiteX0" fmla="*/ 2868302 w 2868302"/>
                <a:gd name="connsiteY0" fmla="*/ 71649 h 4897926"/>
                <a:gd name="connsiteX1" fmla="*/ 2858308 w 2868302"/>
                <a:gd name="connsiteY1" fmla="*/ 60902 h 4897926"/>
                <a:gd name="connsiteX2" fmla="*/ 2014193 w 2868302"/>
                <a:gd name="connsiteY2" fmla="*/ 0 h 4897926"/>
                <a:gd name="connsiteX3" fmla="*/ 1270786 w 2868302"/>
                <a:gd name="connsiteY3" fmla="*/ 448523 h 4897926"/>
                <a:gd name="connsiteX4" fmla="*/ 1276937 w 2868302"/>
                <a:gd name="connsiteY4" fmla="*/ 240024 h 4897926"/>
                <a:gd name="connsiteX5" fmla="*/ 608102 w 2868302"/>
                <a:gd name="connsiteY5" fmla="*/ 826830 h 4897926"/>
                <a:gd name="connsiteX6" fmla="*/ 1257717 w 2868302"/>
                <a:gd name="connsiteY6" fmla="*/ 453538 h 4897926"/>
                <a:gd name="connsiteX7" fmla="*/ 708043 w 2868302"/>
                <a:gd name="connsiteY7" fmla="*/ 1140652 h 4897926"/>
                <a:gd name="connsiteX8" fmla="*/ 611177 w 2868302"/>
                <a:gd name="connsiteY8" fmla="*/ 844025 h 4897926"/>
                <a:gd name="connsiteX9" fmla="*/ 227558 w 2868302"/>
                <a:gd name="connsiteY9" fmla="*/ 1416501 h 4897926"/>
                <a:gd name="connsiteX10" fmla="*/ 229095 w 2868302"/>
                <a:gd name="connsiteY10" fmla="*/ 1581294 h 4897926"/>
                <a:gd name="connsiteX11" fmla="*/ 698817 w 2868302"/>
                <a:gd name="connsiteY11" fmla="*/ 1148534 h 4897926"/>
                <a:gd name="connsiteX12" fmla="*/ 442046 w 2868302"/>
                <a:gd name="connsiteY12" fmla="*/ 1799107 h 4897926"/>
                <a:gd name="connsiteX13" fmla="*/ 216795 w 2868302"/>
                <a:gd name="connsiteY13" fmla="*/ 1589175 h 4897926"/>
                <a:gd name="connsiteX14" fmla="*/ 170668 w 2868302"/>
                <a:gd name="connsiteY14" fmla="*/ 2373016 h 4897926"/>
                <a:gd name="connsiteX15" fmla="*/ 0 w 2868302"/>
                <a:gd name="connsiteY15" fmla="*/ 2234016 h 4897926"/>
                <a:gd name="connsiteX16" fmla="*/ 119929 w 2868302"/>
                <a:gd name="connsiteY16" fmla="*/ 3068728 h 4897926"/>
                <a:gd name="connsiteX17" fmla="*/ 420520 w 2868302"/>
                <a:gd name="connsiteY17" fmla="*/ 3707120 h 4897926"/>
                <a:gd name="connsiteX18" fmla="*/ 587345 w 2868302"/>
                <a:gd name="connsiteY18" fmla="*/ 3836088 h 4897926"/>
                <a:gd name="connsiteX19" fmla="*/ 452040 w 2868302"/>
                <a:gd name="connsiteY19" fmla="*/ 3171186 h 4897926"/>
                <a:gd name="connsiteX20" fmla="*/ 184506 w 2868302"/>
                <a:gd name="connsiteY20" fmla="*/ 2389495 h 4897926"/>
                <a:gd name="connsiteX21" fmla="*/ 127617 w 2868302"/>
                <a:gd name="connsiteY21" fmla="*/ 3059413 h 4897926"/>
                <a:gd name="connsiteX22" fmla="*/ 590420 w 2868302"/>
                <a:gd name="connsiteY22" fmla="*/ 3856867 h 4897926"/>
                <a:gd name="connsiteX23" fmla="*/ 1007865 w 2868302"/>
                <a:gd name="connsiteY23" fmla="*/ 4344080 h 4897926"/>
                <a:gd name="connsiteX24" fmla="*/ 1151626 w 2868302"/>
                <a:gd name="connsiteY24" fmla="*/ 4308256 h 4897926"/>
                <a:gd name="connsiteX25" fmla="*/ 1718214 w 2868302"/>
                <a:gd name="connsiteY25" fmla="*/ 4700892 h 4897926"/>
                <a:gd name="connsiteX26" fmla="*/ 2565405 w 2868302"/>
                <a:gd name="connsiteY26" fmla="*/ 4897927 h 489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868302" h="4897926">
                  <a:moveTo>
                    <a:pt x="2868302" y="71649"/>
                  </a:moveTo>
                  <a:lnTo>
                    <a:pt x="2858308" y="60902"/>
                  </a:lnTo>
                  <a:lnTo>
                    <a:pt x="2014193" y="0"/>
                  </a:lnTo>
                  <a:lnTo>
                    <a:pt x="1270786" y="448523"/>
                  </a:lnTo>
                  <a:lnTo>
                    <a:pt x="1276937" y="240024"/>
                  </a:lnTo>
                  <a:lnTo>
                    <a:pt x="608102" y="826830"/>
                  </a:lnTo>
                  <a:lnTo>
                    <a:pt x="1257717" y="453538"/>
                  </a:lnTo>
                  <a:lnTo>
                    <a:pt x="708043" y="1140652"/>
                  </a:lnTo>
                  <a:lnTo>
                    <a:pt x="611177" y="844025"/>
                  </a:lnTo>
                  <a:lnTo>
                    <a:pt x="227558" y="1416501"/>
                  </a:lnTo>
                  <a:lnTo>
                    <a:pt x="229095" y="1581294"/>
                  </a:lnTo>
                  <a:lnTo>
                    <a:pt x="698817" y="1148534"/>
                  </a:lnTo>
                  <a:lnTo>
                    <a:pt x="442046" y="1799107"/>
                  </a:lnTo>
                  <a:lnTo>
                    <a:pt x="216795" y="1589175"/>
                  </a:lnTo>
                  <a:lnTo>
                    <a:pt x="170668" y="2373016"/>
                  </a:lnTo>
                  <a:lnTo>
                    <a:pt x="0" y="2234016"/>
                  </a:lnTo>
                  <a:lnTo>
                    <a:pt x="119929" y="3068728"/>
                  </a:lnTo>
                  <a:lnTo>
                    <a:pt x="420520" y="3707120"/>
                  </a:lnTo>
                  <a:lnTo>
                    <a:pt x="587345" y="3836088"/>
                  </a:lnTo>
                  <a:lnTo>
                    <a:pt x="452040" y="3171186"/>
                  </a:lnTo>
                  <a:lnTo>
                    <a:pt x="184506" y="2389495"/>
                  </a:lnTo>
                  <a:lnTo>
                    <a:pt x="127617" y="3059413"/>
                  </a:lnTo>
                  <a:lnTo>
                    <a:pt x="590420" y="3856867"/>
                  </a:lnTo>
                  <a:lnTo>
                    <a:pt x="1007865" y="4344080"/>
                  </a:lnTo>
                  <a:lnTo>
                    <a:pt x="1151626" y="4308256"/>
                  </a:lnTo>
                  <a:lnTo>
                    <a:pt x="1718214" y="4700892"/>
                  </a:lnTo>
                  <a:lnTo>
                    <a:pt x="2565405" y="4897927"/>
                  </a:lnTo>
                </a:path>
              </a:pathLst>
            </a:custGeom>
            <a:noFill/>
            <a:ln w="11518" cap="flat">
              <a:solidFill>
                <a:srgbClr val="2476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76C1BD6-6F25-4B36-AF3D-A3D216E4F1F1}"/>
                </a:ext>
              </a:extLst>
            </p:cNvPr>
            <p:cNvSpPr/>
            <p:nvPr/>
          </p:nvSpPr>
          <p:spPr>
            <a:xfrm>
              <a:off x="4317280" y="1288323"/>
              <a:ext cx="2174866" cy="1666556"/>
            </a:xfrm>
            <a:custGeom>
              <a:avLst/>
              <a:gdLst>
                <a:gd name="connsiteX0" fmla="*/ 181431 w 2174866"/>
                <a:gd name="connsiteY0" fmla="*/ 1666556 h 1666556"/>
                <a:gd name="connsiteX1" fmla="*/ 0 w 2174866"/>
                <a:gd name="connsiteY1" fmla="*/ 1268188 h 1666556"/>
                <a:gd name="connsiteX2" fmla="*/ 749556 w 2174866"/>
                <a:gd name="connsiteY2" fmla="*/ 1018133 h 1666556"/>
                <a:gd name="connsiteX3" fmla="*/ 566588 w 2174866"/>
                <a:gd name="connsiteY3" fmla="*/ 569610 h 1666556"/>
                <a:gd name="connsiteX4" fmla="*/ 1408397 w 2174866"/>
                <a:gd name="connsiteY4" fmla="*/ 454971 h 1666556"/>
                <a:gd name="connsiteX5" fmla="*/ 1306919 w 2174866"/>
                <a:gd name="connsiteY5" fmla="*/ 115355 h 1666556"/>
                <a:gd name="connsiteX6" fmla="*/ 2163335 w 2174866"/>
                <a:gd name="connsiteY6" fmla="*/ 0 h 1666556"/>
                <a:gd name="connsiteX7" fmla="*/ 2150266 w 2174866"/>
                <a:gd name="connsiteY7" fmla="*/ 192736 h 1666556"/>
                <a:gd name="connsiteX8" fmla="*/ 2163335 w 2174866"/>
                <a:gd name="connsiteY8" fmla="*/ 0 h 1666556"/>
                <a:gd name="connsiteX9" fmla="*/ 2174867 w 2174866"/>
                <a:gd name="connsiteY9" fmla="*/ 6448 h 166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74866" h="1666556">
                  <a:moveTo>
                    <a:pt x="181431" y="1666556"/>
                  </a:moveTo>
                  <a:lnTo>
                    <a:pt x="0" y="1268188"/>
                  </a:lnTo>
                  <a:lnTo>
                    <a:pt x="749556" y="1018133"/>
                  </a:lnTo>
                  <a:lnTo>
                    <a:pt x="566588" y="569610"/>
                  </a:lnTo>
                  <a:lnTo>
                    <a:pt x="1408397" y="454971"/>
                  </a:lnTo>
                  <a:lnTo>
                    <a:pt x="1306919" y="115355"/>
                  </a:lnTo>
                  <a:lnTo>
                    <a:pt x="2163335" y="0"/>
                  </a:lnTo>
                  <a:lnTo>
                    <a:pt x="2150266" y="192736"/>
                  </a:lnTo>
                  <a:lnTo>
                    <a:pt x="2163335" y="0"/>
                  </a:lnTo>
                  <a:lnTo>
                    <a:pt x="2174867" y="6448"/>
                  </a:lnTo>
                </a:path>
              </a:pathLst>
            </a:custGeom>
            <a:noFill/>
            <a:ln w="11518" cap="flat">
              <a:solidFill>
                <a:srgbClr val="2476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D9B1F34-D62B-4D89-9441-EE47964BD73C}"/>
                </a:ext>
              </a:extLst>
            </p:cNvPr>
            <p:cNvSpPr/>
            <p:nvPr/>
          </p:nvSpPr>
          <p:spPr>
            <a:xfrm>
              <a:off x="3785287" y="3116089"/>
              <a:ext cx="2372442" cy="3054397"/>
            </a:xfrm>
            <a:custGeom>
              <a:avLst/>
              <a:gdLst>
                <a:gd name="connsiteX0" fmla="*/ 2372442 w 2372442"/>
                <a:gd name="connsiteY0" fmla="*/ 3054398 h 3054397"/>
                <a:gd name="connsiteX1" fmla="*/ 1542164 w 2372442"/>
                <a:gd name="connsiteY1" fmla="*/ 3000661 h 3054397"/>
                <a:gd name="connsiteX2" fmla="*/ 1549852 w 2372442"/>
                <a:gd name="connsiteY2" fmla="*/ 2700452 h 3054397"/>
                <a:gd name="connsiteX3" fmla="*/ 961738 w 2372442"/>
                <a:gd name="connsiteY3" fmla="*/ 2618055 h 3054397"/>
                <a:gd name="connsiteX4" fmla="*/ 868717 w 2372442"/>
                <a:gd name="connsiteY4" fmla="*/ 2177414 h 3054397"/>
                <a:gd name="connsiteX5" fmla="*/ 283678 w 2372442"/>
                <a:gd name="connsiteY5" fmla="*/ 1468088 h 3054397"/>
                <a:gd name="connsiteX6" fmla="*/ 444352 w 2372442"/>
                <a:gd name="connsiteY6" fmla="*/ 715774 h 3054397"/>
                <a:gd name="connsiteX7" fmla="*/ 0 w 2372442"/>
                <a:gd name="connsiteY7" fmla="*/ 680666 h 3054397"/>
                <a:gd name="connsiteX8" fmla="*/ 259846 w 2372442"/>
                <a:gd name="connsiteY8" fmla="*/ 108190 h 3054397"/>
                <a:gd name="connsiteX9" fmla="*/ 648078 w 2372442"/>
                <a:gd name="connsiteY9" fmla="*/ 0 h 305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442" h="3054397">
                  <a:moveTo>
                    <a:pt x="2372442" y="3054398"/>
                  </a:moveTo>
                  <a:lnTo>
                    <a:pt x="1542164" y="3000661"/>
                  </a:lnTo>
                  <a:lnTo>
                    <a:pt x="1549852" y="2700452"/>
                  </a:lnTo>
                  <a:lnTo>
                    <a:pt x="961738" y="2618055"/>
                  </a:lnTo>
                  <a:lnTo>
                    <a:pt x="868717" y="2177414"/>
                  </a:lnTo>
                  <a:lnTo>
                    <a:pt x="283678" y="1468088"/>
                  </a:lnTo>
                  <a:lnTo>
                    <a:pt x="444352" y="715774"/>
                  </a:lnTo>
                  <a:lnTo>
                    <a:pt x="0" y="680666"/>
                  </a:lnTo>
                  <a:lnTo>
                    <a:pt x="259846" y="108190"/>
                  </a:lnTo>
                  <a:lnTo>
                    <a:pt x="648078" y="0"/>
                  </a:lnTo>
                </a:path>
              </a:pathLst>
            </a:custGeom>
            <a:noFill/>
            <a:ln w="11518" cap="flat">
              <a:solidFill>
                <a:srgbClr val="2476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3E22948-6290-4B2A-8933-37743C9EBAAC}"/>
                </a:ext>
              </a:extLst>
            </p:cNvPr>
            <p:cNvSpPr/>
            <p:nvPr/>
          </p:nvSpPr>
          <p:spPr>
            <a:xfrm>
              <a:off x="5725677" y="1476760"/>
              <a:ext cx="741868" cy="363260"/>
            </a:xfrm>
            <a:custGeom>
              <a:avLst/>
              <a:gdLst>
                <a:gd name="connsiteX0" fmla="*/ 741869 w 741868"/>
                <a:gd name="connsiteY0" fmla="*/ 0 h 363260"/>
                <a:gd name="connsiteX1" fmla="*/ 721112 w 741868"/>
                <a:gd name="connsiteY1" fmla="*/ 363261 h 363260"/>
                <a:gd name="connsiteX2" fmla="*/ 0 w 741868"/>
                <a:gd name="connsiteY2" fmla="*/ 266534 h 363260"/>
                <a:gd name="connsiteX3" fmla="*/ 728031 w 741868"/>
                <a:gd name="connsiteY3" fmla="*/ 2866 h 36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868" h="363260">
                  <a:moveTo>
                    <a:pt x="741869" y="0"/>
                  </a:moveTo>
                  <a:lnTo>
                    <a:pt x="721112" y="363261"/>
                  </a:lnTo>
                  <a:lnTo>
                    <a:pt x="0" y="266534"/>
                  </a:lnTo>
                  <a:lnTo>
                    <a:pt x="728031" y="2866"/>
                  </a:lnTo>
                </a:path>
              </a:pathLst>
            </a:custGeom>
            <a:noFill/>
            <a:ln w="11518" cap="flat">
              <a:solidFill>
                <a:srgbClr val="2476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F5B8FB3-69F4-4B2C-B9A9-35843D4A334F}"/>
                </a:ext>
              </a:extLst>
            </p:cNvPr>
            <p:cNvSpPr/>
            <p:nvPr/>
          </p:nvSpPr>
          <p:spPr>
            <a:xfrm>
              <a:off x="4890018" y="1395796"/>
              <a:ext cx="735718" cy="272982"/>
            </a:xfrm>
            <a:custGeom>
              <a:avLst/>
              <a:gdLst>
                <a:gd name="connsiteX0" fmla="*/ 733412 w 735718"/>
                <a:gd name="connsiteY0" fmla="*/ 20062 h 272982"/>
                <a:gd name="connsiteX1" fmla="*/ 0 w 735718"/>
                <a:gd name="connsiteY1" fmla="*/ 272983 h 272982"/>
                <a:gd name="connsiteX2" fmla="*/ 735718 w 735718"/>
                <a:gd name="connsiteY2" fmla="*/ 0 h 27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5718" h="272982">
                  <a:moveTo>
                    <a:pt x="733412" y="20062"/>
                  </a:moveTo>
                  <a:lnTo>
                    <a:pt x="0" y="272983"/>
                  </a:lnTo>
                  <a:lnTo>
                    <a:pt x="735718" y="0"/>
                  </a:lnTo>
                </a:path>
              </a:pathLst>
            </a:custGeom>
            <a:noFill/>
            <a:ln w="11518" cap="flat">
              <a:solidFill>
                <a:srgbClr val="2476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89E8455-AB5F-4BEA-A7D2-6C3701E2FFF8}"/>
                </a:ext>
              </a:extLst>
            </p:cNvPr>
            <p:cNvSpPr/>
            <p:nvPr/>
          </p:nvSpPr>
          <p:spPr>
            <a:xfrm>
              <a:off x="4045134" y="3224279"/>
              <a:ext cx="261383" cy="617614"/>
            </a:xfrm>
            <a:custGeom>
              <a:avLst/>
              <a:gdLst>
                <a:gd name="connsiteX0" fmla="*/ 261384 w 261383"/>
                <a:gd name="connsiteY0" fmla="*/ 435626 h 617614"/>
                <a:gd name="connsiteX1" fmla="*/ 193731 w 261383"/>
                <a:gd name="connsiteY1" fmla="*/ 617614 h 617614"/>
                <a:gd name="connsiteX2" fmla="*/ 0 w 261383"/>
                <a:gd name="connsiteY2" fmla="*/ 0 h 61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383" h="617614">
                  <a:moveTo>
                    <a:pt x="261384" y="435626"/>
                  </a:moveTo>
                  <a:lnTo>
                    <a:pt x="193731" y="617614"/>
                  </a:lnTo>
                  <a:lnTo>
                    <a:pt x="0" y="0"/>
                  </a:lnTo>
                </a:path>
              </a:pathLst>
            </a:custGeom>
            <a:noFill/>
            <a:ln w="11518" cap="flat">
              <a:solidFill>
                <a:srgbClr val="2476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881231D-68B2-4DE3-B71A-14CBDBD6572F}"/>
                </a:ext>
              </a:extLst>
            </p:cNvPr>
            <p:cNvSpPr/>
            <p:nvPr/>
          </p:nvSpPr>
          <p:spPr>
            <a:xfrm>
              <a:off x="5046080" y="1743294"/>
              <a:ext cx="679597" cy="569609"/>
            </a:xfrm>
            <a:custGeom>
              <a:avLst/>
              <a:gdLst>
                <a:gd name="connsiteX0" fmla="*/ 679598 w 679597"/>
                <a:gd name="connsiteY0" fmla="*/ 0 h 569609"/>
                <a:gd name="connsiteX1" fmla="*/ 16144 w 679597"/>
                <a:gd name="connsiteY1" fmla="*/ 569610 h 569609"/>
                <a:gd name="connsiteX2" fmla="*/ 0 w 679597"/>
                <a:gd name="connsiteY2" fmla="*/ 559579 h 56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9597" h="569609">
                  <a:moveTo>
                    <a:pt x="679598" y="0"/>
                  </a:moveTo>
                  <a:lnTo>
                    <a:pt x="16144" y="569610"/>
                  </a:lnTo>
                  <a:lnTo>
                    <a:pt x="0" y="559579"/>
                  </a:lnTo>
                </a:path>
              </a:pathLst>
            </a:custGeom>
            <a:noFill/>
            <a:ln w="11518" cap="flat">
              <a:solidFill>
                <a:srgbClr val="2476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728196D-4FE5-420A-AF0F-A70B1EB17D9C}"/>
                </a:ext>
              </a:extLst>
            </p:cNvPr>
            <p:cNvSpPr/>
            <p:nvPr/>
          </p:nvSpPr>
          <p:spPr>
            <a:xfrm>
              <a:off x="3609238" y="2250569"/>
              <a:ext cx="611945" cy="1399305"/>
            </a:xfrm>
            <a:custGeom>
              <a:avLst/>
              <a:gdLst>
                <a:gd name="connsiteX0" fmla="*/ 611946 w 611945"/>
                <a:gd name="connsiteY0" fmla="*/ 0 h 1399305"/>
                <a:gd name="connsiteX1" fmla="*/ 236014 w 611945"/>
                <a:gd name="connsiteY1" fmla="*/ 741567 h 1399305"/>
                <a:gd name="connsiteX2" fmla="*/ 0 w 611945"/>
                <a:gd name="connsiteY2" fmla="*/ 1399305 h 1399305"/>
                <a:gd name="connsiteX3" fmla="*/ 229864 w 611945"/>
                <a:gd name="connsiteY3" fmla="*/ 588955 h 139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945" h="1399305">
                  <a:moveTo>
                    <a:pt x="611946" y="0"/>
                  </a:moveTo>
                  <a:lnTo>
                    <a:pt x="236014" y="741567"/>
                  </a:lnTo>
                  <a:lnTo>
                    <a:pt x="0" y="1399305"/>
                  </a:lnTo>
                  <a:lnTo>
                    <a:pt x="229864" y="588955"/>
                  </a:lnTo>
                </a:path>
              </a:pathLst>
            </a:custGeom>
            <a:noFill/>
            <a:ln w="11518" cap="flat">
              <a:solidFill>
                <a:srgbClr val="2476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8874859-A36E-4DF7-AC3E-0542DDA7EA54}"/>
                </a:ext>
              </a:extLst>
            </p:cNvPr>
            <p:cNvSpPr/>
            <p:nvPr/>
          </p:nvSpPr>
          <p:spPr>
            <a:xfrm>
              <a:off x="4238865" y="3834013"/>
              <a:ext cx="65345" cy="109622"/>
            </a:xfrm>
            <a:custGeom>
              <a:avLst/>
              <a:gdLst>
                <a:gd name="connsiteX0" fmla="*/ 0 w 65345"/>
                <a:gd name="connsiteY0" fmla="*/ 0 h 109622"/>
                <a:gd name="connsiteX1" fmla="*/ 65346 w 65345"/>
                <a:gd name="connsiteY1" fmla="*/ 109623 h 10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345" h="109622">
                  <a:moveTo>
                    <a:pt x="0" y="0"/>
                  </a:moveTo>
                  <a:lnTo>
                    <a:pt x="65346" y="109623"/>
                  </a:lnTo>
                </a:path>
              </a:pathLst>
            </a:custGeom>
            <a:ln w="11518" cap="flat">
              <a:solidFill>
                <a:srgbClr val="2476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F38001C-85CB-4957-82D4-C6B829426F76}"/>
                </a:ext>
              </a:extLst>
            </p:cNvPr>
            <p:cNvSpPr/>
            <p:nvPr/>
          </p:nvSpPr>
          <p:spPr>
            <a:xfrm>
              <a:off x="4626328" y="5761371"/>
              <a:ext cx="694204" cy="356812"/>
            </a:xfrm>
            <a:custGeom>
              <a:avLst/>
              <a:gdLst>
                <a:gd name="connsiteX0" fmla="*/ 0 w 694204"/>
                <a:gd name="connsiteY0" fmla="*/ 0 h 356812"/>
                <a:gd name="connsiteX1" fmla="*/ 694205 w 694204"/>
                <a:gd name="connsiteY1" fmla="*/ 356812 h 35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204" h="356812">
                  <a:moveTo>
                    <a:pt x="0" y="0"/>
                  </a:moveTo>
                  <a:lnTo>
                    <a:pt x="694205" y="356812"/>
                  </a:lnTo>
                </a:path>
              </a:pathLst>
            </a:custGeom>
            <a:ln w="11518" cap="flat">
              <a:solidFill>
                <a:srgbClr val="2476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DE9D8A-C352-4D22-9F59-DB43A4DFFB87}"/>
                </a:ext>
              </a:extLst>
            </p:cNvPr>
            <p:cNvSpPr/>
            <p:nvPr/>
          </p:nvSpPr>
          <p:spPr>
            <a:xfrm>
              <a:off x="4690136" y="5276307"/>
              <a:ext cx="242164" cy="15046"/>
            </a:xfrm>
            <a:custGeom>
              <a:avLst/>
              <a:gdLst>
                <a:gd name="connsiteX0" fmla="*/ 242164 w 242164"/>
                <a:gd name="connsiteY0" fmla="*/ 0 h 15046"/>
                <a:gd name="connsiteX1" fmla="*/ 0 w 242164"/>
                <a:gd name="connsiteY1" fmla="*/ 15046 h 1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164" h="15046">
                  <a:moveTo>
                    <a:pt x="242164" y="0"/>
                  </a:moveTo>
                  <a:lnTo>
                    <a:pt x="0" y="15046"/>
                  </a:lnTo>
                </a:path>
              </a:pathLst>
            </a:custGeom>
            <a:ln w="11518" cap="flat">
              <a:solidFill>
                <a:srgbClr val="2476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noFill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4BDBC16-2C5D-4A3E-8DCA-50C780198CEB}"/>
                </a:ext>
              </a:extLst>
            </p:cNvPr>
            <p:cNvSpPr/>
            <p:nvPr/>
          </p:nvSpPr>
          <p:spPr>
            <a:xfrm>
              <a:off x="5342827" y="5524929"/>
              <a:ext cx="841040" cy="290894"/>
            </a:xfrm>
            <a:custGeom>
              <a:avLst/>
              <a:gdLst>
                <a:gd name="connsiteX0" fmla="*/ 841041 w 841040"/>
                <a:gd name="connsiteY0" fmla="*/ 189153 h 290894"/>
                <a:gd name="connsiteX1" fmla="*/ 0 w 841040"/>
                <a:gd name="connsiteY1" fmla="*/ 290895 h 290894"/>
                <a:gd name="connsiteX2" fmla="*/ 25370 w 841040"/>
                <a:gd name="connsiteY2" fmla="*/ 0 h 29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040" h="290894">
                  <a:moveTo>
                    <a:pt x="841041" y="189153"/>
                  </a:moveTo>
                  <a:lnTo>
                    <a:pt x="0" y="290895"/>
                  </a:lnTo>
                  <a:lnTo>
                    <a:pt x="25370" y="0"/>
                  </a:lnTo>
                </a:path>
              </a:pathLst>
            </a:custGeom>
            <a:noFill/>
            <a:ln w="11518" cap="flat">
              <a:solidFill>
                <a:srgbClr val="2476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2D9E59C-C551-4789-AD85-5E30591C8541}"/>
                </a:ext>
              </a:extLst>
            </p:cNvPr>
            <p:cNvSpPr/>
            <p:nvPr/>
          </p:nvSpPr>
          <p:spPr>
            <a:xfrm>
              <a:off x="4651698" y="5289204"/>
              <a:ext cx="1508337" cy="874834"/>
            </a:xfrm>
            <a:custGeom>
              <a:avLst/>
              <a:gdLst>
                <a:gd name="connsiteX0" fmla="*/ 0 w 1508337"/>
                <a:gd name="connsiteY0" fmla="*/ 0 h 874834"/>
                <a:gd name="connsiteX1" fmla="*/ 683442 w 1508337"/>
                <a:gd name="connsiteY1" fmla="*/ 527337 h 874834"/>
                <a:gd name="connsiteX2" fmla="*/ 1508338 w 1508337"/>
                <a:gd name="connsiteY2" fmla="*/ 874835 h 87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8337" h="874834">
                  <a:moveTo>
                    <a:pt x="0" y="0"/>
                  </a:moveTo>
                  <a:lnTo>
                    <a:pt x="683442" y="527337"/>
                  </a:lnTo>
                  <a:lnTo>
                    <a:pt x="1508338" y="874835"/>
                  </a:lnTo>
                </a:path>
              </a:pathLst>
            </a:custGeom>
            <a:noFill/>
            <a:ln w="11518" cap="flat">
              <a:solidFill>
                <a:srgbClr val="2476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A5EB87C-2450-4790-8CF0-2584D8083F35}"/>
                </a:ext>
              </a:extLst>
            </p:cNvPr>
            <p:cNvSpPr/>
            <p:nvPr/>
          </p:nvSpPr>
          <p:spPr>
            <a:xfrm>
              <a:off x="6325322" y="1834288"/>
              <a:ext cx="115316" cy="78097"/>
            </a:xfrm>
            <a:custGeom>
              <a:avLst/>
              <a:gdLst>
                <a:gd name="connsiteX0" fmla="*/ 115316 w 115316"/>
                <a:gd name="connsiteY0" fmla="*/ 0 h 78097"/>
                <a:gd name="connsiteX1" fmla="*/ 0 w 115316"/>
                <a:gd name="connsiteY1" fmla="*/ 78097 h 7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316" h="78097">
                  <a:moveTo>
                    <a:pt x="115316" y="0"/>
                  </a:moveTo>
                  <a:lnTo>
                    <a:pt x="0" y="78097"/>
                  </a:lnTo>
                </a:path>
              </a:pathLst>
            </a:custGeom>
            <a:ln w="11518" cap="flat">
              <a:solidFill>
                <a:srgbClr val="2476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2696660-646E-498F-9DFE-704409EDE464}"/>
                </a:ext>
              </a:extLst>
            </p:cNvPr>
            <p:cNvSpPr/>
            <p:nvPr/>
          </p:nvSpPr>
          <p:spPr>
            <a:xfrm>
              <a:off x="5725677" y="1743294"/>
              <a:ext cx="115316" cy="237158"/>
            </a:xfrm>
            <a:custGeom>
              <a:avLst/>
              <a:gdLst>
                <a:gd name="connsiteX0" fmla="*/ 115316 w 115316"/>
                <a:gd name="connsiteY0" fmla="*/ 237158 h 237158"/>
                <a:gd name="connsiteX1" fmla="*/ 0 w 115316"/>
                <a:gd name="connsiteY1" fmla="*/ 0 h 23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316" h="237158">
                  <a:moveTo>
                    <a:pt x="115316" y="237158"/>
                  </a:moveTo>
                  <a:lnTo>
                    <a:pt x="0" y="0"/>
                  </a:lnTo>
                </a:path>
              </a:pathLst>
            </a:custGeom>
            <a:ln w="11518" cap="flat">
              <a:solidFill>
                <a:srgbClr val="2476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99DDF4C-F27B-4B93-972B-6102D9FB7AEC}"/>
                </a:ext>
              </a:extLst>
            </p:cNvPr>
            <p:cNvSpPr/>
            <p:nvPr/>
          </p:nvSpPr>
          <p:spPr>
            <a:xfrm>
              <a:off x="4206576" y="4892985"/>
              <a:ext cx="540449" cy="841159"/>
            </a:xfrm>
            <a:custGeom>
              <a:avLst/>
              <a:gdLst>
                <a:gd name="connsiteX0" fmla="*/ 465109 w 540449"/>
                <a:gd name="connsiteY0" fmla="*/ 0 h 841159"/>
                <a:gd name="connsiteX1" fmla="*/ 447428 w 540449"/>
                <a:gd name="connsiteY1" fmla="*/ 400518 h 841159"/>
                <a:gd name="connsiteX2" fmla="*/ 0 w 540449"/>
                <a:gd name="connsiteY2" fmla="*/ 371142 h 841159"/>
                <a:gd name="connsiteX3" fmla="*/ 540449 w 540449"/>
                <a:gd name="connsiteY3" fmla="*/ 841160 h 841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449" h="841159">
                  <a:moveTo>
                    <a:pt x="465109" y="0"/>
                  </a:moveTo>
                  <a:lnTo>
                    <a:pt x="447428" y="400518"/>
                  </a:lnTo>
                  <a:lnTo>
                    <a:pt x="0" y="371142"/>
                  </a:lnTo>
                  <a:lnTo>
                    <a:pt x="540449" y="841160"/>
                  </a:lnTo>
                </a:path>
              </a:pathLst>
            </a:custGeom>
            <a:noFill/>
            <a:ln w="11518" cap="flat">
              <a:solidFill>
                <a:srgbClr val="2476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noFill/>
              </a:endParaRPr>
            </a:p>
          </p:txBody>
        </p:sp>
      </p:grpSp>
      <p:grpSp>
        <p:nvGrpSpPr>
          <p:cNvPr id="95" name="Wheel">
            <a:extLst>
              <a:ext uri="{FF2B5EF4-FFF2-40B4-BE49-F238E27FC236}">
                <a16:creationId xmlns:a16="http://schemas.microsoft.com/office/drawing/2014/main" id="{514C841B-4B40-4CAE-8130-B574143EA3EF}"/>
              </a:ext>
            </a:extLst>
          </p:cNvPr>
          <p:cNvGrpSpPr/>
          <p:nvPr/>
        </p:nvGrpSpPr>
        <p:grpSpPr>
          <a:xfrm>
            <a:off x="6150042" y="1440935"/>
            <a:ext cx="2801418" cy="4804067"/>
            <a:chOff x="6150042" y="1440935"/>
            <a:chExt cx="2801418" cy="4804067"/>
          </a:xfrm>
        </p:grpSpPr>
        <p:grpSp>
          <p:nvGrpSpPr>
            <p:cNvPr id="4096" name="Wheel">
              <a:extLst>
                <a:ext uri="{FF2B5EF4-FFF2-40B4-BE49-F238E27FC236}">
                  <a16:creationId xmlns:a16="http://schemas.microsoft.com/office/drawing/2014/main" id="{F4773EC2-DB97-4F9D-918E-FBF9DC7BDE55}"/>
                </a:ext>
              </a:extLst>
            </p:cNvPr>
            <p:cNvGrpSpPr/>
            <p:nvPr/>
          </p:nvGrpSpPr>
          <p:grpSpPr>
            <a:xfrm>
              <a:off x="6150042" y="1440935"/>
              <a:ext cx="2801418" cy="4804067"/>
              <a:chOff x="6150042" y="1440935"/>
              <a:chExt cx="2801418" cy="4804067"/>
            </a:xfrm>
          </p:grpSpPr>
          <p:sp>
            <p:nvSpPr>
              <p:cNvPr id="4099" name="Freeform: Shape 4098">
                <a:extLst>
                  <a:ext uri="{FF2B5EF4-FFF2-40B4-BE49-F238E27FC236}">
                    <a16:creationId xmlns:a16="http://schemas.microsoft.com/office/drawing/2014/main" id="{9C275932-51F2-43AB-88B9-734D98271331}"/>
                  </a:ext>
                </a:extLst>
              </p:cNvPr>
              <p:cNvSpPr/>
              <p:nvPr/>
            </p:nvSpPr>
            <p:spPr>
              <a:xfrm>
                <a:off x="7274760" y="1452399"/>
                <a:ext cx="76877" cy="71649"/>
              </a:xfrm>
              <a:custGeom>
                <a:avLst/>
                <a:gdLst>
                  <a:gd name="connsiteX0" fmla="*/ 76878 w 76877"/>
                  <a:gd name="connsiteY0" fmla="*/ 35825 h 71649"/>
                  <a:gd name="connsiteX1" fmla="*/ 38439 w 76877"/>
                  <a:gd name="connsiteY1" fmla="*/ 71649 h 71649"/>
                  <a:gd name="connsiteX2" fmla="*/ 0 w 76877"/>
                  <a:gd name="connsiteY2" fmla="*/ 35825 h 71649"/>
                  <a:gd name="connsiteX3" fmla="*/ 38439 w 76877"/>
                  <a:gd name="connsiteY3" fmla="*/ 0 h 71649"/>
                  <a:gd name="connsiteX4" fmla="*/ 76878 w 76877"/>
                  <a:gd name="connsiteY4" fmla="*/ 35825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8" y="35825"/>
                    </a:moveTo>
                    <a:cubicBezTo>
                      <a:pt x="76878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5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8" y="16039"/>
                      <a:pt x="76878" y="35825"/>
                    </a:cubicBezTo>
                    <a:close/>
                  </a:path>
                </a:pathLst>
              </a:custGeom>
              <a:solidFill>
                <a:schemeClr val="tx1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4100" name="Freeform: Shape 4099">
                <a:extLst>
                  <a:ext uri="{FF2B5EF4-FFF2-40B4-BE49-F238E27FC236}">
                    <a16:creationId xmlns:a16="http://schemas.microsoft.com/office/drawing/2014/main" id="{0334F6BC-3F96-4B36-8B7D-B7A28035FE3A}"/>
                  </a:ext>
                </a:extLst>
              </p:cNvPr>
              <p:cNvSpPr/>
              <p:nvPr/>
            </p:nvSpPr>
            <p:spPr>
              <a:xfrm>
                <a:off x="7956664" y="1998365"/>
                <a:ext cx="76877" cy="71649"/>
              </a:xfrm>
              <a:custGeom>
                <a:avLst/>
                <a:gdLst>
                  <a:gd name="connsiteX0" fmla="*/ 76878 w 76877"/>
                  <a:gd name="connsiteY0" fmla="*/ 35825 h 71649"/>
                  <a:gd name="connsiteX1" fmla="*/ 38439 w 76877"/>
                  <a:gd name="connsiteY1" fmla="*/ 71649 h 71649"/>
                  <a:gd name="connsiteX2" fmla="*/ 0 w 76877"/>
                  <a:gd name="connsiteY2" fmla="*/ 35825 h 71649"/>
                  <a:gd name="connsiteX3" fmla="*/ 38439 w 76877"/>
                  <a:gd name="connsiteY3" fmla="*/ 0 h 71649"/>
                  <a:gd name="connsiteX4" fmla="*/ 76878 w 76877"/>
                  <a:gd name="connsiteY4" fmla="*/ 35825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8" y="35825"/>
                    </a:moveTo>
                    <a:cubicBezTo>
                      <a:pt x="76878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5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8" y="16039"/>
                      <a:pt x="76878" y="35825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4101" name="Freeform: Shape 4100">
                <a:extLst>
                  <a:ext uri="{FF2B5EF4-FFF2-40B4-BE49-F238E27FC236}">
                    <a16:creationId xmlns:a16="http://schemas.microsoft.com/office/drawing/2014/main" id="{870DC3F4-41A6-4A28-9AE5-68C0C12012F6}"/>
                  </a:ext>
                </a:extLst>
              </p:cNvPr>
              <p:cNvSpPr/>
              <p:nvPr/>
            </p:nvSpPr>
            <p:spPr>
              <a:xfrm>
                <a:off x="7967427" y="1792732"/>
                <a:ext cx="76877" cy="71649"/>
              </a:xfrm>
              <a:custGeom>
                <a:avLst/>
                <a:gdLst>
                  <a:gd name="connsiteX0" fmla="*/ 76877 w 76877"/>
                  <a:gd name="connsiteY0" fmla="*/ 35825 h 71649"/>
                  <a:gd name="connsiteX1" fmla="*/ 38439 w 76877"/>
                  <a:gd name="connsiteY1" fmla="*/ 71649 h 71649"/>
                  <a:gd name="connsiteX2" fmla="*/ 0 w 76877"/>
                  <a:gd name="connsiteY2" fmla="*/ 35825 h 71649"/>
                  <a:gd name="connsiteX3" fmla="*/ 38439 w 76877"/>
                  <a:gd name="connsiteY3" fmla="*/ 0 h 71649"/>
                  <a:gd name="connsiteX4" fmla="*/ 76877 w 76877"/>
                  <a:gd name="connsiteY4" fmla="*/ 35825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7" y="35825"/>
                    </a:moveTo>
                    <a:cubicBezTo>
                      <a:pt x="76877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5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7" y="16039"/>
                      <a:pt x="76877" y="35825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4102" name="Freeform: Shape 4101">
                <a:extLst>
                  <a:ext uri="{FF2B5EF4-FFF2-40B4-BE49-F238E27FC236}">
                    <a16:creationId xmlns:a16="http://schemas.microsoft.com/office/drawing/2014/main" id="{6991226E-28AC-4B86-B4A6-BF3C6CDF8EA2}"/>
                  </a:ext>
                </a:extLst>
              </p:cNvPr>
              <p:cNvSpPr/>
              <p:nvPr/>
            </p:nvSpPr>
            <p:spPr>
              <a:xfrm>
                <a:off x="7132537" y="1786284"/>
                <a:ext cx="76877" cy="71649"/>
              </a:xfrm>
              <a:custGeom>
                <a:avLst/>
                <a:gdLst>
                  <a:gd name="connsiteX0" fmla="*/ 76878 w 76877"/>
                  <a:gd name="connsiteY0" fmla="*/ 35825 h 71649"/>
                  <a:gd name="connsiteX1" fmla="*/ 38439 w 76877"/>
                  <a:gd name="connsiteY1" fmla="*/ 71649 h 71649"/>
                  <a:gd name="connsiteX2" fmla="*/ 0 w 76877"/>
                  <a:gd name="connsiteY2" fmla="*/ 35825 h 71649"/>
                  <a:gd name="connsiteX3" fmla="*/ 38439 w 76877"/>
                  <a:gd name="connsiteY3" fmla="*/ 0 h 71649"/>
                  <a:gd name="connsiteX4" fmla="*/ 76878 w 76877"/>
                  <a:gd name="connsiteY4" fmla="*/ 35825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8" y="35825"/>
                    </a:moveTo>
                    <a:cubicBezTo>
                      <a:pt x="76878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5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8" y="16039"/>
                      <a:pt x="76878" y="35825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4103" name="Freeform: Shape 4102">
                <a:extLst>
                  <a:ext uri="{FF2B5EF4-FFF2-40B4-BE49-F238E27FC236}">
                    <a16:creationId xmlns:a16="http://schemas.microsoft.com/office/drawing/2014/main" id="{3961411B-FA08-486D-8612-EEDC736D12EF}"/>
                  </a:ext>
                </a:extLst>
              </p:cNvPr>
              <p:cNvSpPr/>
              <p:nvPr/>
            </p:nvSpPr>
            <p:spPr>
              <a:xfrm>
                <a:off x="6429107" y="1440935"/>
                <a:ext cx="76877" cy="71649"/>
              </a:xfrm>
              <a:custGeom>
                <a:avLst/>
                <a:gdLst>
                  <a:gd name="connsiteX0" fmla="*/ 76878 w 76877"/>
                  <a:gd name="connsiteY0" fmla="*/ 35825 h 71649"/>
                  <a:gd name="connsiteX1" fmla="*/ 38439 w 76877"/>
                  <a:gd name="connsiteY1" fmla="*/ 71649 h 71649"/>
                  <a:gd name="connsiteX2" fmla="*/ 0 w 76877"/>
                  <a:gd name="connsiteY2" fmla="*/ 35825 h 71649"/>
                  <a:gd name="connsiteX3" fmla="*/ 38439 w 76877"/>
                  <a:gd name="connsiteY3" fmla="*/ 0 h 71649"/>
                  <a:gd name="connsiteX4" fmla="*/ 76878 w 76877"/>
                  <a:gd name="connsiteY4" fmla="*/ 35825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8" y="35825"/>
                    </a:moveTo>
                    <a:cubicBezTo>
                      <a:pt x="76878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5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8" y="16039"/>
                      <a:pt x="76878" y="35825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4104" name="Freeform: Shape 4103">
                <a:extLst>
                  <a:ext uri="{FF2B5EF4-FFF2-40B4-BE49-F238E27FC236}">
                    <a16:creationId xmlns:a16="http://schemas.microsoft.com/office/drawing/2014/main" id="{08855028-E701-42DC-A75E-602014E965A9}"/>
                  </a:ext>
                </a:extLst>
              </p:cNvPr>
              <p:cNvSpPr/>
              <p:nvPr/>
            </p:nvSpPr>
            <p:spPr>
              <a:xfrm>
                <a:off x="8429462" y="2747097"/>
                <a:ext cx="76877" cy="71649"/>
              </a:xfrm>
              <a:custGeom>
                <a:avLst/>
                <a:gdLst>
                  <a:gd name="connsiteX0" fmla="*/ 76878 w 76877"/>
                  <a:gd name="connsiteY0" fmla="*/ 35825 h 71649"/>
                  <a:gd name="connsiteX1" fmla="*/ 38439 w 76877"/>
                  <a:gd name="connsiteY1" fmla="*/ 71649 h 71649"/>
                  <a:gd name="connsiteX2" fmla="*/ 0 w 76877"/>
                  <a:gd name="connsiteY2" fmla="*/ 35825 h 71649"/>
                  <a:gd name="connsiteX3" fmla="*/ 38439 w 76877"/>
                  <a:gd name="connsiteY3" fmla="*/ 0 h 71649"/>
                  <a:gd name="connsiteX4" fmla="*/ 76878 w 76877"/>
                  <a:gd name="connsiteY4" fmla="*/ 35825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8" y="35825"/>
                    </a:moveTo>
                    <a:cubicBezTo>
                      <a:pt x="76878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5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8" y="16039"/>
                      <a:pt x="76878" y="35825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4106" name="Freeform: Shape 4105">
                <a:extLst>
                  <a:ext uri="{FF2B5EF4-FFF2-40B4-BE49-F238E27FC236}">
                    <a16:creationId xmlns:a16="http://schemas.microsoft.com/office/drawing/2014/main" id="{2B10D374-7EB8-4943-89DB-E0272025AD32}"/>
                  </a:ext>
                </a:extLst>
              </p:cNvPr>
              <p:cNvSpPr/>
              <p:nvPr/>
            </p:nvSpPr>
            <p:spPr>
              <a:xfrm>
                <a:off x="8874583" y="3058054"/>
                <a:ext cx="76877" cy="71649"/>
              </a:xfrm>
              <a:custGeom>
                <a:avLst/>
                <a:gdLst>
                  <a:gd name="connsiteX0" fmla="*/ 76877 w 76877"/>
                  <a:gd name="connsiteY0" fmla="*/ 35824 h 71649"/>
                  <a:gd name="connsiteX1" fmla="*/ 38439 w 76877"/>
                  <a:gd name="connsiteY1" fmla="*/ 71649 h 71649"/>
                  <a:gd name="connsiteX2" fmla="*/ 0 w 76877"/>
                  <a:gd name="connsiteY2" fmla="*/ 35824 h 71649"/>
                  <a:gd name="connsiteX3" fmla="*/ 38439 w 76877"/>
                  <a:gd name="connsiteY3" fmla="*/ 0 h 71649"/>
                  <a:gd name="connsiteX4" fmla="*/ 76877 w 76877"/>
                  <a:gd name="connsiteY4" fmla="*/ 35824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7" y="35824"/>
                    </a:moveTo>
                    <a:cubicBezTo>
                      <a:pt x="76877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4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7" y="16039"/>
                      <a:pt x="76877" y="35824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4107" name="Freeform: Shape 4106">
                <a:extLst>
                  <a:ext uri="{FF2B5EF4-FFF2-40B4-BE49-F238E27FC236}">
                    <a16:creationId xmlns:a16="http://schemas.microsoft.com/office/drawing/2014/main" id="{73D97C28-0904-44EB-924E-3BBEDCD41FF6}"/>
                  </a:ext>
                </a:extLst>
              </p:cNvPr>
              <p:cNvSpPr/>
              <p:nvPr/>
            </p:nvSpPr>
            <p:spPr>
              <a:xfrm>
                <a:off x="8809237" y="4028898"/>
                <a:ext cx="76877" cy="71649"/>
              </a:xfrm>
              <a:custGeom>
                <a:avLst/>
                <a:gdLst>
                  <a:gd name="connsiteX0" fmla="*/ 76877 w 76877"/>
                  <a:gd name="connsiteY0" fmla="*/ 35824 h 71649"/>
                  <a:gd name="connsiteX1" fmla="*/ 38439 w 76877"/>
                  <a:gd name="connsiteY1" fmla="*/ 71649 h 71649"/>
                  <a:gd name="connsiteX2" fmla="*/ 0 w 76877"/>
                  <a:gd name="connsiteY2" fmla="*/ 35824 h 71649"/>
                  <a:gd name="connsiteX3" fmla="*/ 38439 w 76877"/>
                  <a:gd name="connsiteY3" fmla="*/ 0 h 71649"/>
                  <a:gd name="connsiteX4" fmla="*/ 76877 w 76877"/>
                  <a:gd name="connsiteY4" fmla="*/ 35824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7" y="35824"/>
                    </a:moveTo>
                    <a:cubicBezTo>
                      <a:pt x="76877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4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7" y="16039"/>
                      <a:pt x="76877" y="35824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4110" name="Freeform: Shape 4109">
                <a:extLst>
                  <a:ext uri="{FF2B5EF4-FFF2-40B4-BE49-F238E27FC236}">
                    <a16:creationId xmlns:a16="http://schemas.microsoft.com/office/drawing/2014/main" id="{BEC6A33C-486D-4056-A780-F9D83E5FE45D}"/>
                  </a:ext>
                </a:extLst>
              </p:cNvPr>
              <p:cNvSpPr/>
              <p:nvPr/>
            </p:nvSpPr>
            <p:spPr>
              <a:xfrm>
                <a:off x="8394098" y="5327178"/>
                <a:ext cx="76877" cy="71649"/>
              </a:xfrm>
              <a:custGeom>
                <a:avLst/>
                <a:gdLst>
                  <a:gd name="connsiteX0" fmla="*/ 76877 w 76877"/>
                  <a:gd name="connsiteY0" fmla="*/ 35824 h 71649"/>
                  <a:gd name="connsiteX1" fmla="*/ 38439 w 76877"/>
                  <a:gd name="connsiteY1" fmla="*/ 71649 h 71649"/>
                  <a:gd name="connsiteX2" fmla="*/ 0 w 76877"/>
                  <a:gd name="connsiteY2" fmla="*/ 35824 h 71649"/>
                  <a:gd name="connsiteX3" fmla="*/ 38439 w 76877"/>
                  <a:gd name="connsiteY3" fmla="*/ 0 h 71649"/>
                  <a:gd name="connsiteX4" fmla="*/ 76877 w 76877"/>
                  <a:gd name="connsiteY4" fmla="*/ 35824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7" y="35824"/>
                    </a:moveTo>
                    <a:cubicBezTo>
                      <a:pt x="76877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4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7" y="16039"/>
                      <a:pt x="76877" y="35824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4111" name="Freeform: Shape 4110">
                <a:extLst>
                  <a:ext uri="{FF2B5EF4-FFF2-40B4-BE49-F238E27FC236}">
                    <a16:creationId xmlns:a16="http://schemas.microsoft.com/office/drawing/2014/main" id="{FD17828B-9CB6-4BF4-84EF-AF70AE446C72}"/>
                  </a:ext>
                </a:extLst>
              </p:cNvPr>
              <p:cNvSpPr/>
              <p:nvPr/>
            </p:nvSpPr>
            <p:spPr>
              <a:xfrm>
                <a:off x="7607640" y="5845200"/>
                <a:ext cx="76877" cy="71649"/>
              </a:xfrm>
              <a:custGeom>
                <a:avLst/>
                <a:gdLst>
                  <a:gd name="connsiteX0" fmla="*/ 76877 w 76877"/>
                  <a:gd name="connsiteY0" fmla="*/ 35825 h 71649"/>
                  <a:gd name="connsiteX1" fmla="*/ 38439 w 76877"/>
                  <a:gd name="connsiteY1" fmla="*/ 71649 h 71649"/>
                  <a:gd name="connsiteX2" fmla="*/ 0 w 76877"/>
                  <a:gd name="connsiteY2" fmla="*/ 35825 h 71649"/>
                  <a:gd name="connsiteX3" fmla="*/ 38439 w 76877"/>
                  <a:gd name="connsiteY3" fmla="*/ 0 h 71649"/>
                  <a:gd name="connsiteX4" fmla="*/ 76877 w 76877"/>
                  <a:gd name="connsiteY4" fmla="*/ 35825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7" y="35825"/>
                    </a:moveTo>
                    <a:cubicBezTo>
                      <a:pt x="76877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5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7" y="16039"/>
                      <a:pt x="76877" y="35825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4112" name="Freeform: Shape 4111">
                <a:extLst>
                  <a:ext uri="{FF2B5EF4-FFF2-40B4-BE49-F238E27FC236}">
                    <a16:creationId xmlns:a16="http://schemas.microsoft.com/office/drawing/2014/main" id="{D117F7CA-419B-4D6E-9F71-A373F660D003}"/>
                  </a:ext>
                </a:extLst>
              </p:cNvPr>
              <p:cNvSpPr/>
              <p:nvPr/>
            </p:nvSpPr>
            <p:spPr>
              <a:xfrm>
                <a:off x="8429462" y="4791243"/>
                <a:ext cx="76877" cy="71649"/>
              </a:xfrm>
              <a:custGeom>
                <a:avLst/>
                <a:gdLst>
                  <a:gd name="connsiteX0" fmla="*/ 76878 w 76877"/>
                  <a:gd name="connsiteY0" fmla="*/ 35824 h 71649"/>
                  <a:gd name="connsiteX1" fmla="*/ 38439 w 76877"/>
                  <a:gd name="connsiteY1" fmla="*/ 71649 h 71649"/>
                  <a:gd name="connsiteX2" fmla="*/ 0 w 76877"/>
                  <a:gd name="connsiteY2" fmla="*/ 35824 h 71649"/>
                  <a:gd name="connsiteX3" fmla="*/ 38439 w 76877"/>
                  <a:gd name="connsiteY3" fmla="*/ 0 h 71649"/>
                  <a:gd name="connsiteX4" fmla="*/ 76878 w 76877"/>
                  <a:gd name="connsiteY4" fmla="*/ 35824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8" y="35824"/>
                    </a:moveTo>
                    <a:cubicBezTo>
                      <a:pt x="76878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4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8" y="16039"/>
                      <a:pt x="76878" y="35824"/>
                    </a:cubicBezTo>
                    <a:close/>
                  </a:path>
                </a:pathLst>
              </a:custGeom>
              <a:solidFill>
                <a:schemeClr val="tx1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4113" name="Freeform: Shape 4112">
                <a:extLst>
                  <a:ext uri="{FF2B5EF4-FFF2-40B4-BE49-F238E27FC236}">
                    <a16:creationId xmlns:a16="http://schemas.microsoft.com/office/drawing/2014/main" id="{51E0F181-8D67-448A-83B4-585EBBD46B42}"/>
                  </a:ext>
                </a:extLst>
              </p:cNvPr>
              <p:cNvSpPr/>
              <p:nvPr/>
            </p:nvSpPr>
            <p:spPr>
              <a:xfrm>
                <a:off x="8772336" y="4725326"/>
                <a:ext cx="76877" cy="71649"/>
              </a:xfrm>
              <a:custGeom>
                <a:avLst/>
                <a:gdLst>
                  <a:gd name="connsiteX0" fmla="*/ 76877 w 76877"/>
                  <a:gd name="connsiteY0" fmla="*/ 35825 h 71649"/>
                  <a:gd name="connsiteX1" fmla="*/ 38439 w 76877"/>
                  <a:gd name="connsiteY1" fmla="*/ 71649 h 71649"/>
                  <a:gd name="connsiteX2" fmla="*/ 0 w 76877"/>
                  <a:gd name="connsiteY2" fmla="*/ 35825 h 71649"/>
                  <a:gd name="connsiteX3" fmla="*/ 38439 w 76877"/>
                  <a:gd name="connsiteY3" fmla="*/ 0 h 71649"/>
                  <a:gd name="connsiteX4" fmla="*/ 76877 w 76877"/>
                  <a:gd name="connsiteY4" fmla="*/ 35825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7" y="35825"/>
                    </a:moveTo>
                    <a:cubicBezTo>
                      <a:pt x="76877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5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7" y="16039"/>
                      <a:pt x="76877" y="35825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4114" name="Freeform: Shape 4113">
                <a:extLst>
                  <a:ext uri="{FF2B5EF4-FFF2-40B4-BE49-F238E27FC236}">
                    <a16:creationId xmlns:a16="http://schemas.microsoft.com/office/drawing/2014/main" id="{499ACBE6-E501-403C-9C6D-3910F934350C}"/>
                  </a:ext>
                </a:extLst>
              </p:cNvPr>
              <p:cNvSpPr/>
              <p:nvPr/>
            </p:nvSpPr>
            <p:spPr>
              <a:xfrm>
                <a:off x="8211898" y="5436801"/>
                <a:ext cx="76877" cy="71649"/>
              </a:xfrm>
              <a:custGeom>
                <a:avLst/>
                <a:gdLst>
                  <a:gd name="connsiteX0" fmla="*/ 76878 w 76877"/>
                  <a:gd name="connsiteY0" fmla="*/ 35825 h 71649"/>
                  <a:gd name="connsiteX1" fmla="*/ 38439 w 76877"/>
                  <a:gd name="connsiteY1" fmla="*/ 71649 h 71649"/>
                  <a:gd name="connsiteX2" fmla="*/ 0 w 76877"/>
                  <a:gd name="connsiteY2" fmla="*/ 35825 h 71649"/>
                  <a:gd name="connsiteX3" fmla="*/ 38439 w 76877"/>
                  <a:gd name="connsiteY3" fmla="*/ 0 h 71649"/>
                  <a:gd name="connsiteX4" fmla="*/ 76878 w 76877"/>
                  <a:gd name="connsiteY4" fmla="*/ 35825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8" y="35825"/>
                    </a:moveTo>
                    <a:cubicBezTo>
                      <a:pt x="76878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5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8" y="16039"/>
                      <a:pt x="76878" y="35825"/>
                    </a:cubicBezTo>
                    <a:close/>
                  </a:path>
                </a:pathLst>
              </a:custGeom>
              <a:solidFill>
                <a:schemeClr val="tx1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4115" name="Freeform: Shape 4114">
                <a:extLst>
                  <a:ext uri="{FF2B5EF4-FFF2-40B4-BE49-F238E27FC236}">
                    <a16:creationId xmlns:a16="http://schemas.microsoft.com/office/drawing/2014/main" id="{1AA90F61-D5DB-4D7B-A538-71CFEBFDDE57}"/>
                  </a:ext>
                </a:extLst>
              </p:cNvPr>
              <p:cNvSpPr/>
              <p:nvPr/>
            </p:nvSpPr>
            <p:spPr>
              <a:xfrm>
                <a:off x="7718344" y="5902520"/>
                <a:ext cx="76877" cy="71649"/>
              </a:xfrm>
              <a:custGeom>
                <a:avLst/>
                <a:gdLst>
                  <a:gd name="connsiteX0" fmla="*/ 76878 w 76877"/>
                  <a:gd name="connsiteY0" fmla="*/ 35825 h 71649"/>
                  <a:gd name="connsiteX1" fmla="*/ 38439 w 76877"/>
                  <a:gd name="connsiteY1" fmla="*/ 71649 h 71649"/>
                  <a:gd name="connsiteX2" fmla="*/ 0 w 76877"/>
                  <a:gd name="connsiteY2" fmla="*/ 35825 h 71649"/>
                  <a:gd name="connsiteX3" fmla="*/ 38439 w 76877"/>
                  <a:gd name="connsiteY3" fmla="*/ 0 h 71649"/>
                  <a:gd name="connsiteX4" fmla="*/ 76878 w 76877"/>
                  <a:gd name="connsiteY4" fmla="*/ 35825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8" y="35825"/>
                    </a:moveTo>
                    <a:cubicBezTo>
                      <a:pt x="76878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5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8" y="16039"/>
                      <a:pt x="76878" y="35825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4116" name="Freeform: Shape 4115">
                <a:extLst>
                  <a:ext uri="{FF2B5EF4-FFF2-40B4-BE49-F238E27FC236}">
                    <a16:creationId xmlns:a16="http://schemas.microsoft.com/office/drawing/2014/main" id="{EC66C166-D0FC-45CB-9A70-0ADDEDF91578}"/>
                  </a:ext>
                </a:extLst>
              </p:cNvPr>
              <p:cNvSpPr/>
              <p:nvPr/>
            </p:nvSpPr>
            <p:spPr>
              <a:xfrm>
                <a:off x="7755245" y="5424621"/>
                <a:ext cx="76877" cy="71649"/>
              </a:xfrm>
              <a:custGeom>
                <a:avLst/>
                <a:gdLst>
                  <a:gd name="connsiteX0" fmla="*/ 76878 w 76877"/>
                  <a:gd name="connsiteY0" fmla="*/ 35825 h 71649"/>
                  <a:gd name="connsiteX1" fmla="*/ 38439 w 76877"/>
                  <a:gd name="connsiteY1" fmla="*/ 71649 h 71649"/>
                  <a:gd name="connsiteX2" fmla="*/ 0 w 76877"/>
                  <a:gd name="connsiteY2" fmla="*/ 35825 h 71649"/>
                  <a:gd name="connsiteX3" fmla="*/ 38439 w 76877"/>
                  <a:gd name="connsiteY3" fmla="*/ 0 h 71649"/>
                  <a:gd name="connsiteX4" fmla="*/ 76878 w 76877"/>
                  <a:gd name="connsiteY4" fmla="*/ 35825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8" y="35825"/>
                    </a:moveTo>
                    <a:cubicBezTo>
                      <a:pt x="76878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5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8" y="16039"/>
                      <a:pt x="76878" y="35825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4117" name="Freeform: Shape 4116">
                <a:extLst>
                  <a:ext uri="{FF2B5EF4-FFF2-40B4-BE49-F238E27FC236}">
                    <a16:creationId xmlns:a16="http://schemas.microsoft.com/office/drawing/2014/main" id="{EB21822B-59FA-47FE-AC7D-B19BDB2E0D05}"/>
                  </a:ext>
                </a:extLst>
              </p:cNvPr>
              <p:cNvSpPr/>
              <p:nvPr/>
            </p:nvSpPr>
            <p:spPr>
              <a:xfrm>
                <a:off x="6150042" y="6136095"/>
                <a:ext cx="76877" cy="71649"/>
              </a:xfrm>
              <a:custGeom>
                <a:avLst/>
                <a:gdLst>
                  <a:gd name="connsiteX0" fmla="*/ 76878 w 76877"/>
                  <a:gd name="connsiteY0" fmla="*/ 35825 h 71649"/>
                  <a:gd name="connsiteX1" fmla="*/ 38439 w 76877"/>
                  <a:gd name="connsiteY1" fmla="*/ 71649 h 71649"/>
                  <a:gd name="connsiteX2" fmla="*/ 0 w 76877"/>
                  <a:gd name="connsiteY2" fmla="*/ 35825 h 71649"/>
                  <a:gd name="connsiteX3" fmla="*/ 38439 w 76877"/>
                  <a:gd name="connsiteY3" fmla="*/ 0 h 71649"/>
                  <a:gd name="connsiteX4" fmla="*/ 76878 w 76877"/>
                  <a:gd name="connsiteY4" fmla="*/ 35825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8" y="35825"/>
                    </a:moveTo>
                    <a:cubicBezTo>
                      <a:pt x="76878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5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8" y="16039"/>
                      <a:pt x="76878" y="35825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4118" name="Freeform: Shape 4117">
                <a:extLst>
                  <a:ext uri="{FF2B5EF4-FFF2-40B4-BE49-F238E27FC236}">
                    <a16:creationId xmlns:a16="http://schemas.microsoft.com/office/drawing/2014/main" id="{9E7017BD-161C-44AF-A59D-924FCAE57EA8}"/>
                  </a:ext>
                </a:extLst>
              </p:cNvPr>
              <p:cNvSpPr/>
              <p:nvPr/>
            </p:nvSpPr>
            <p:spPr>
              <a:xfrm>
                <a:off x="6981088" y="6173353"/>
                <a:ext cx="76877" cy="71649"/>
              </a:xfrm>
              <a:custGeom>
                <a:avLst/>
                <a:gdLst>
                  <a:gd name="connsiteX0" fmla="*/ 76877 w 76877"/>
                  <a:gd name="connsiteY0" fmla="*/ 35825 h 71649"/>
                  <a:gd name="connsiteX1" fmla="*/ 38439 w 76877"/>
                  <a:gd name="connsiteY1" fmla="*/ 71649 h 71649"/>
                  <a:gd name="connsiteX2" fmla="*/ 0 w 76877"/>
                  <a:gd name="connsiteY2" fmla="*/ 35825 h 71649"/>
                  <a:gd name="connsiteX3" fmla="*/ 38439 w 76877"/>
                  <a:gd name="connsiteY3" fmla="*/ 0 h 71649"/>
                  <a:gd name="connsiteX4" fmla="*/ 76877 w 76877"/>
                  <a:gd name="connsiteY4" fmla="*/ 35825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7" y="35825"/>
                    </a:moveTo>
                    <a:cubicBezTo>
                      <a:pt x="76877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5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7" y="16039"/>
                      <a:pt x="76877" y="35825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4119" name="Freeform: Shape 4118">
                <a:extLst>
                  <a:ext uri="{FF2B5EF4-FFF2-40B4-BE49-F238E27FC236}">
                    <a16:creationId xmlns:a16="http://schemas.microsoft.com/office/drawing/2014/main" id="{B0863D08-2C5F-46F0-9694-B703A90B7D4B}"/>
                  </a:ext>
                </a:extLst>
              </p:cNvPr>
              <p:cNvSpPr/>
              <p:nvPr/>
            </p:nvSpPr>
            <p:spPr>
              <a:xfrm>
                <a:off x="7011070" y="5873860"/>
                <a:ext cx="76877" cy="71649"/>
              </a:xfrm>
              <a:custGeom>
                <a:avLst/>
                <a:gdLst>
                  <a:gd name="connsiteX0" fmla="*/ 76878 w 76877"/>
                  <a:gd name="connsiteY0" fmla="*/ 35825 h 71649"/>
                  <a:gd name="connsiteX1" fmla="*/ 38439 w 76877"/>
                  <a:gd name="connsiteY1" fmla="*/ 71649 h 71649"/>
                  <a:gd name="connsiteX2" fmla="*/ 0 w 76877"/>
                  <a:gd name="connsiteY2" fmla="*/ 35825 h 71649"/>
                  <a:gd name="connsiteX3" fmla="*/ 38439 w 76877"/>
                  <a:gd name="connsiteY3" fmla="*/ 0 h 71649"/>
                  <a:gd name="connsiteX4" fmla="*/ 76878 w 76877"/>
                  <a:gd name="connsiteY4" fmla="*/ 35825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8" y="35825"/>
                    </a:moveTo>
                    <a:cubicBezTo>
                      <a:pt x="76878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5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8" y="16039"/>
                      <a:pt x="76878" y="35825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</p:grpSp>
        <p:sp>
          <p:nvSpPr>
            <p:cNvPr id="4120" name="Freeform: Shape 4119">
              <a:extLst>
                <a:ext uri="{FF2B5EF4-FFF2-40B4-BE49-F238E27FC236}">
                  <a16:creationId xmlns:a16="http://schemas.microsoft.com/office/drawing/2014/main" id="{E1992A27-91EC-4540-A819-35523460A1F3}"/>
                </a:ext>
              </a:extLst>
            </p:cNvPr>
            <p:cNvSpPr/>
            <p:nvPr/>
          </p:nvSpPr>
          <p:spPr>
            <a:xfrm>
              <a:off x="6515979" y="1888742"/>
              <a:ext cx="76877" cy="71649"/>
            </a:xfrm>
            <a:custGeom>
              <a:avLst/>
              <a:gdLst>
                <a:gd name="connsiteX0" fmla="*/ 76877 w 76877"/>
                <a:gd name="connsiteY0" fmla="*/ 35824 h 71649"/>
                <a:gd name="connsiteX1" fmla="*/ 38439 w 76877"/>
                <a:gd name="connsiteY1" fmla="*/ 71649 h 71649"/>
                <a:gd name="connsiteX2" fmla="*/ 0 w 76877"/>
                <a:gd name="connsiteY2" fmla="*/ 35824 h 71649"/>
                <a:gd name="connsiteX3" fmla="*/ 38439 w 76877"/>
                <a:gd name="connsiteY3" fmla="*/ 0 h 71649"/>
                <a:gd name="connsiteX4" fmla="*/ 76877 w 76877"/>
                <a:gd name="connsiteY4" fmla="*/ 35824 h 7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77" h="71649">
                  <a:moveTo>
                    <a:pt x="76877" y="35824"/>
                  </a:moveTo>
                  <a:cubicBezTo>
                    <a:pt x="76877" y="55610"/>
                    <a:pt x="59668" y="71649"/>
                    <a:pt x="38439" y="71649"/>
                  </a:cubicBezTo>
                  <a:cubicBezTo>
                    <a:pt x="17210" y="71649"/>
                    <a:pt x="0" y="55610"/>
                    <a:pt x="0" y="35824"/>
                  </a:cubicBezTo>
                  <a:cubicBezTo>
                    <a:pt x="0" y="16039"/>
                    <a:pt x="17210" y="0"/>
                    <a:pt x="38439" y="0"/>
                  </a:cubicBezTo>
                  <a:cubicBezTo>
                    <a:pt x="59668" y="0"/>
                    <a:pt x="76877" y="16039"/>
                    <a:pt x="76877" y="35824"/>
                  </a:cubicBezTo>
                  <a:close/>
                </a:path>
              </a:pathLst>
            </a:custGeom>
            <a:solidFill>
              <a:srgbClr val="19244E"/>
            </a:solidFill>
            <a:ln w="11518" cap="flat">
              <a:solidFill>
                <a:srgbClr val="0070C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4121" name="Freeform: Shape 4120">
              <a:extLst>
                <a:ext uri="{FF2B5EF4-FFF2-40B4-BE49-F238E27FC236}">
                  <a16:creationId xmlns:a16="http://schemas.microsoft.com/office/drawing/2014/main" id="{EB52D2C5-DA85-4168-AFF5-766519717D0C}"/>
                </a:ext>
              </a:extLst>
            </p:cNvPr>
            <p:cNvSpPr/>
            <p:nvPr/>
          </p:nvSpPr>
          <p:spPr>
            <a:xfrm>
              <a:off x="6988007" y="2009112"/>
              <a:ext cx="76877" cy="71649"/>
            </a:xfrm>
            <a:custGeom>
              <a:avLst/>
              <a:gdLst>
                <a:gd name="connsiteX0" fmla="*/ 76878 w 76877"/>
                <a:gd name="connsiteY0" fmla="*/ 35825 h 71649"/>
                <a:gd name="connsiteX1" fmla="*/ 38439 w 76877"/>
                <a:gd name="connsiteY1" fmla="*/ 71649 h 71649"/>
                <a:gd name="connsiteX2" fmla="*/ 0 w 76877"/>
                <a:gd name="connsiteY2" fmla="*/ 35825 h 71649"/>
                <a:gd name="connsiteX3" fmla="*/ 38439 w 76877"/>
                <a:gd name="connsiteY3" fmla="*/ 0 h 71649"/>
                <a:gd name="connsiteX4" fmla="*/ 76878 w 76877"/>
                <a:gd name="connsiteY4" fmla="*/ 35825 h 7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77" h="71649">
                  <a:moveTo>
                    <a:pt x="76878" y="35825"/>
                  </a:moveTo>
                  <a:cubicBezTo>
                    <a:pt x="76878" y="55610"/>
                    <a:pt x="59668" y="71649"/>
                    <a:pt x="38439" y="71649"/>
                  </a:cubicBezTo>
                  <a:cubicBezTo>
                    <a:pt x="17210" y="71649"/>
                    <a:pt x="0" y="55610"/>
                    <a:pt x="0" y="35825"/>
                  </a:cubicBezTo>
                  <a:cubicBezTo>
                    <a:pt x="0" y="16039"/>
                    <a:pt x="17210" y="0"/>
                    <a:pt x="38439" y="0"/>
                  </a:cubicBezTo>
                  <a:cubicBezTo>
                    <a:pt x="59668" y="0"/>
                    <a:pt x="76878" y="16039"/>
                    <a:pt x="76878" y="35825"/>
                  </a:cubicBezTo>
                  <a:close/>
                </a:path>
              </a:pathLst>
            </a:custGeom>
            <a:solidFill>
              <a:schemeClr val="tx1"/>
            </a:solidFill>
            <a:ln w="11518" cap="flat">
              <a:solidFill>
                <a:srgbClr val="0070C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4122" name="Freeform: Shape 4121">
              <a:extLst>
                <a:ext uri="{FF2B5EF4-FFF2-40B4-BE49-F238E27FC236}">
                  <a16:creationId xmlns:a16="http://schemas.microsoft.com/office/drawing/2014/main" id="{25CEF542-0DD4-4AE5-9229-6572A7B576D7}"/>
                </a:ext>
              </a:extLst>
            </p:cNvPr>
            <p:cNvSpPr/>
            <p:nvPr/>
          </p:nvSpPr>
          <p:spPr>
            <a:xfrm>
              <a:off x="7727569" y="2410347"/>
              <a:ext cx="76877" cy="71649"/>
            </a:xfrm>
            <a:custGeom>
              <a:avLst/>
              <a:gdLst>
                <a:gd name="connsiteX0" fmla="*/ 76878 w 76877"/>
                <a:gd name="connsiteY0" fmla="*/ 35825 h 71649"/>
                <a:gd name="connsiteX1" fmla="*/ 38439 w 76877"/>
                <a:gd name="connsiteY1" fmla="*/ 71649 h 71649"/>
                <a:gd name="connsiteX2" fmla="*/ 0 w 76877"/>
                <a:gd name="connsiteY2" fmla="*/ 35825 h 71649"/>
                <a:gd name="connsiteX3" fmla="*/ 38439 w 76877"/>
                <a:gd name="connsiteY3" fmla="*/ 0 h 71649"/>
                <a:gd name="connsiteX4" fmla="*/ 76878 w 76877"/>
                <a:gd name="connsiteY4" fmla="*/ 35825 h 7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77" h="71649">
                  <a:moveTo>
                    <a:pt x="76878" y="35825"/>
                  </a:moveTo>
                  <a:cubicBezTo>
                    <a:pt x="76878" y="55610"/>
                    <a:pt x="59668" y="71649"/>
                    <a:pt x="38439" y="71649"/>
                  </a:cubicBezTo>
                  <a:cubicBezTo>
                    <a:pt x="17210" y="71649"/>
                    <a:pt x="0" y="55610"/>
                    <a:pt x="0" y="35825"/>
                  </a:cubicBezTo>
                  <a:cubicBezTo>
                    <a:pt x="0" y="16039"/>
                    <a:pt x="17210" y="0"/>
                    <a:pt x="38439" y="0"/>
                  </a:cubicBezTo>
                  <a:cubicBezTo>
                    <a:pt x="59668" y="0"/>
                    <a:pt x="76878" y="16039"/>
                    <a:pt x="76878" y="35825"/>
                  </a:cubicBezTo>
                  <a:close/>
                </a:path>
              </a:pathLst>
            </a:custGeom>
            <a:solidFill>
              <a:srgbClr val="19244E"/>
            </a:solidFill>
            <a:ln w="11518" cap="flat">
              <a:solidFill>
                <a:srgbClr val="0070C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4123" name="Freeform: Shape 4122">
              <a:extLst>
                <a:ext uri="{FF2B5EF4-FFF2-40B4-BE49-F238E27FC236}">
                  <a16:creationId xmlns:a16="http://schemas.microsoft.com/office/drawing/2014/main" id="{7F4CBDA5-8BCB-42AA-8417-E111BA6869B3}"/>
                </a:ext>
              </a:extLst>
            </p:cNvPr>
            <p:cNvSpPr/>
            <p:nvPr/>
          </p:nvSpPr>
          <p:spPr>
            <a:xfrm>
              <a:off x="8201135" y="3113940"/>
              <a:ext cx="76877" cy="71649"/>
            </a:xfrm>
            <a:custGeom>
              <a:avLst/>
              <a:gdLst>
                <a:gd name="connsiteX0" fmla="*/ 76878 w 76877"/>
                <a:gd name="connsiteY0" fmla="*/ 35825 h 71649"/>
                <a:gd name="connsiteX1" fmla="*/ 38439 w 76877"/>
                <a:gd name="connsiteY1" fmla="*/ 71649 h 71649"/>
                <a:gd name="connsiteX2" fmla="*/ 0 w 76877"/>
                <a:gd name="connsiteY2" fmla="*/ 35825 h 71649"/>
                <a:gd name="connsiteX3" fmla="*/ 38439 w 76877"/>
                <a:gd name="connsiteY3" fmla="*/ 0 h 71649"/>
                <a:gd name="connsiteX4" fmla="*/ 76878 w 76877"/>
                <a:gd name="connsiteY4" fmla="*/ 35825 h 7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77" h="71649">
                  <a:moveTo>
                    <a:pt x="76878" y="35825"/>
                  </a:moveTo>
                  <a:cubicBezTo>
                    <a:pt x="76878" y="55610"/>
                    <a:pt x="59668" y="71649"/>
                    <a:pt x="38439" y="71649"/>
                  </a:cubicBezTo>
                  <a:cubicBezTo>
                    <a:pt x="17210" y="71649"/>
                    <a:pt x="0" y="55610"/>
                    <a:pt x="0" y="35825"/>
                  </a:cubicBezTo>
                  <a:cubicBezTo>
                    <a:pt x="0" y="16039"/>
                    <a:pt x="17210" y="0"/>
                    <a:pt x="38439" y="0"/>
                  </a:cubicBezTo>
                  <a:cubicBezTo>
                    <a:pt x="59668" y="0"/>
                    <a:pt x="76878" y="16039"/>
                    <a:pt x="76878" y="35825"/>
                  </a:cubicBezTo>
                  <a:close/>
                </a:path>
              </a:pathLst>
            </a:custGeom>
            <a:solidFill>
              <a:srgbClr val="19244E"/>
            </a:solidFill>
            <a:ln w="1151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4124" name="Freeform: Shape 4123">
              <a:extLst>
                <a:ext uri="{FF2B5EF4-FFF2-40B4-BE49-F238E27FC236}">
                  <a16:creationId xmlns:a16="http://schemas.microsoft.com/office/drawing/2014/main" id="{073DD15B-14F0-4BB4-8BEC-9785A85B0CBF}"/>
                </a:ext>
              </a:extLst>
            </p:cNvPr>
            <p:cNvSpPr/>
            <p:nvPr/>
          </p:nvSpPr>
          <p:spPr>
            <a:xfrm>
              <a:off x="8257256" y="3278016"/>
              <a:ext cx="76877" cy="71649"/>
            </a:xfrm>
            <a:custGeom>
              <a:avLst/>
              <a:gdLst>
                <a:gd name="connsiteX0" fmla="*/ 76877 w 76877"/>
                <a:gd name="connsiteY0" fmla="*/ 35825 h 71649"/>
                <a:gd name="connsiteX1" fmla="*/ 38439 w 76877"/>
                <a:gd name="connsiteY1" fmla="*/ 71649 h 71649"/>
                <a:gd name="connsiteX2" fmla="*/ 0 w 76877"/>
                <a:gd name="connsiteY2" fmla="*/ 35825 h 71649"/>
                <a:gd name="connsiteX3" fmla="*/ 38439 w 76877"/>
                <a:gd name="connsiteY3" fmla="*/ 0 h 71649"/>
                <a:gd name="connsiteX4" fmla="*/ 76877 w 76877"/>
                <a:gd name="connsiteY4" fmla="*/ 35825 h 7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77" h="71649">
                  <a:moveTo>
                    <a:pt x="76877" y="35825"/>
                  </a:moveTo>
                  <a:cubicBezTo>
                    <a:pt x="76877" y="55610"/>
                    <a:pt x="59668" y="71649"/>
                    <a:pt x="38439" y="71649"/>
                  </a:cubicBezTo>
                  <a:cubicBezTo>
                    <a:pt x="17210" y="71649"/>
                    <a:pt x="0" y="55610"/>
                    <a:pt x="0" y="35825"/>
                  </a:cubicBezTo>
                  <a:cubicBezTo>
                    <a:pt x="0" y="16039"/>
                    <a:pt x="17210" y="0"/>
                    <a:pt x="38439" y="0"/>
                  </a:cubicBezTo>
                  <a:cubicBezTo>
                    <a:pt x="59668" y="0"/>
                    <a:pt x="76877" y="16039"/>
                    <a:pt x="76877" y="35825"/>
                  </a:cubicBezTo>
                  <a:close/>
                </a:path>
              </a:pathLst>
            </a:custGeom>
            <a:solidFill>
              <a:srgbClr val="19244E"/>
            </a:solidFill>
            <a:ln w="1151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4125" name="Freeform: Shape 4124">
              <a:extLst>
                <a:ext uri="{FF2B5EF4-FFF2-40B4-BE49-F238E27FC236}">
                  <a16:creationId xmlns:a16="http://schemas.microsoft.com/office/drawing/2014/main" id="{D8E4A96B-86B7-4178-B6B6-C72EE3994758}"/>
                </a:ext>
              </a:extLst>
            </p:cNvPr>
            <p:cNvSpPr/>
            <p:nvPr/>
          </p:nvSpPr>
          <p:spPr>
            <a:xfrm>
              <a:off x="8311839" y="3845476"/>
              <a:ext cx="76877" cy="71649"/>
            </a:xfrm>
            <a:custGeom>
              <a:avLst/>
              <a:gdLst>
                <a:gd name="connsiteX0" fmla="*/ 76878 w 76877"/>
                <a:gd name="connsiteY0" fmla="*/ 35824 h 71649"/>
                <a:gd name="connsiteX1" fmla="*/ 38439 w 76877"/>
                <a:gd name="connsiteY1" fmla="*/ 71649 h 71649"/>
                <a:gd name="connsiteX2" fmla="*/ 0 w 76877"/>
                <a:gd name="connsiteY2" fmla="*/ 35824 h 71649"/>
                <a:gd name="connsiteX3" fmla="*/ 38439 w 76877"/>
                <a:gd name="connsiteY3" fmla="*/ 0 h 71649"/>
                <a:gd name="connsiteX4" fmla="*/ 76878 w 76877"/>
                <a:gd name="connsiteY4" fmla="*/ 35824 h 7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77" h="71649">
                  <a:moveTo>
                    <a:pt x="76878" y="35824"/>
                  </a:moveTo>
                  <a:cubicBezTo>
                    <a:pt x="76878" y="55610"/>
                    <a:pt x="59668" y="71649"/>
                    <a:pt x="38439" y="71649"/>
                  </a:cubicBezTo>
                  <a:cubicBezTo>
                    <a:pt x="17210" y="71649"/>
                    <a:pt x="0" y="55610"/>
                    <a:pt x="0" y="35824"/>
                  </a:cubicBezTo>
                  <a:cubicBezTo>
                    <a:pt x="0" y="16039"/>
                    <a:pt x="17210" y="0"/>
                    <a:pt x="38439" y="0"/>
                  </a:cubicBezTo>
                  <a:cubicBezTo>
                    <a:pt x="59668" y="0"/>
                    <a:pt x="76878" y="16039"/>
                    <a:pt x="76878" y="35824"/>
                  </a:cubicBezTo>
                  <a:close/>
                </a:path>
              </a:pathLst>
            </a:custGeom>
            <a:solidFill>
              <a:schemeClr val="tx1"/>
            </a:solidFill>
            <a:ln w="11518" cap="flat">
              <a:solidFill>
                <a:srgbClr val="0070C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4126" name="Freeform: Shape 4125">
              <a:extLst>
                <a:ext uri="{FF2B5EF4-FFF2-40B4-BE49-F238E27FC236}">
                  <a16:creationId xmlns:a16="http://schemas.microsoft.com/office/drawing/2014/main" id="{08D21DA2-EA43-4385-95BC-B7A782FF5786}"/>
                </a:ext>
              </a:extLst>
            </p:cNvPr>
            <p:cNvSpPr/>
            <p:nvPr/>
          </p:nvSpPr>
          <p:spPr>
            <a:xfrm>
              <a:off x="8368728" y="4005254"/>
              <a:ext cx="76877" cy="71649"/>
            </a:xfrm>
            <a:custGeom>
              <a:avLst/>
              <a:gdLst>
                <a:gd name="connsiteX0" fmla="*/ 76877 w 76877"/>
                <a:gd name="connsiteY0" fmla="*/ 35825 h 71649"/>
                <a:gd name="connsiteX1" fmla="*/ 38439 w 76877"/>
                <a:gd name="connsiteY1" fmla="*/ 71649 h 71649"/>
                <a:gd name="connsiteX2" fmla="*/ 0 w 76877"/>
                <a:gd name="connsiteY2" fmla="*/ 35825 h 71649"/>
                <a:gd name="connsiteX3" fmla="*/ 38439 w 76877"/>
                <a:gd name="connsiteY3" fmla="*/ 0 h 71649"/>
                <a:gd name="connsiteX4" fmla="*/ 76877 w 76877"/>
                <a:gd name="connsiteY4" fmla="*/ 35825 h 7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77" h="71649">
                  <a:moveTo>
                    <a:pt x="76877" y="35825"/>
                  </a:moveTo>
                  <a:cubicBezTo>
                    <a:pt x="76877" y="55610"/>
                    <a:pt x="59668" y="71649"/>
                    <a:pt x="38439" y="71649"/>
                  </a:cubicBezTo>
                  <a:cubicBezTo>
                    <a:pt x="17210" y="71649"/>
                    <a:pt x="0" y="55610"/>
                    <a:pt x="0" y="35825"/>
                  </a:cubicBezTo>
                  <a:cubicBezTo>
                    <a:pt x="0" y="16039"/>
                    <a:pt x="17210" y="0"/>
                    <a:pt x="38439" y="0"/>
                  </a:cubicBezTo>
                  <a:cubicBezTo>
                    <a:pt x="59668" y="0"/>
                    <a:pt x="76877" y="16039"/>
                    <a:pt x="76877" y="35825"/>
                  </a:cubicBezTo>
                  <a:close/>
                </a:path>
              </a:pathLst>
            </a:custGeom>
            <a:solidFill>
              <a:srgbClr val="19244E"/>
            </a:solidFill>
            <a:ln w="11518" cap="flat">
              <a:solidFill>
                <a:srgbClr val="0070C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4127" name="Freeform: Shape 4126">
              <a:extLst>
                <a:ext uri="{FF2B5EF4-FFF2-40B4-BE49-F238E27FC236}">
                  <a16:creationId xmlns:a16="http://schemas.microsoft.com/office/drawing/2014/main" id="{1C2F1CF0-6E1A-4557-8F2B-AEA57D0286A1}"/>
                </a:ext>
              </a:extLst>
            </p:cNvPr>
            <p:cNvSpPr/>
            <p:nvPr/>
          </p:nvSpPr>
          <p:spPr>
            <a:xfrm>
              <a:off x="8271094" y="4114877"/>
              <a:ext cx="76877" cy="71649"/>
            </a:xfrm>
            <a:custGeom>
              <a:avLst/>
              <a:gdLst>
                <a:gd name="connsiteX0" fmla="*/ 76877 w 76877"/>
                <a:gd name="connsiteY0" fmla="*/ 35824 h 71649"/>
                <a:gd name="connsiteX1" fmla="*/ 38439 w 76877"/>
                <a:gd name="connsiteY1" fmla="*/ 71649 h 71649"/>
                <a:gd name="connsiteX2" fmla="*/ 0 w 76877"/>
                <a:gd name="connsiteY2" fmla="*/ 35824 h 71649"/>
                <a:gd name="connsiteX3" fmla="*/ 38439 w 76877"/>
                <a:gd name="connsiteY3" fmla="*/ 0 h 71649"/>
                <a:gd name="connsiteX4" fmla="*/ 76877 w 76877"/>
                <a:gd name="connsiteY4" fmla="*/ 35824 h 7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77" h="71649">
                  <a:moveTo>
                    <a:pt x="76877" y="35824"/>
                  </a:moveTo>
                  <a:cubicBezTo>
                    <a:pt x="76877" y="55610"/>
                    <a:pt x="59668" y="71649"/>
                    <a:pt x="38439" y="71649"/>
                  </a:cubicBezTo>
                  <a:cubicBezTo>
                    <a:pt x="17210" y="71649"/>
                    <a:pt x="0" y="55610"/>
                    <a:pt x="0" y="35824"/>
                  </a:cubicBezTo>
                  <a:cubicBezTo>
                    <a:pt x="0" y="16039"/>
                    <a:pt x="17210" y="0"/>
                    <a:pt x="38439" y="0"/>
                  </a:cubicBezTo>
                  <a:cubicBezTo>
                    <a:pt x="59668" y="0"/>
                    <a:pt x="76877" y="16039"/>
                    <a:pt x="76877" y="35824"/>
                  </a:cubicBezTo>
                  <a:close/>
                </a:path>
              </a:pathLst>
            </a:custGeom>
            <a:solidFill>
              <a:schemeClr val="tx1"/>
            </a:solidFill>
            <a:ln w="11518" cap="flat">
              <a:solidFill>
                <a:srgbClr val="0070C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8E9628E-048B-4405-9BB1-375CEFB8111B}"/>
                </a:ext>
              </a:extLst>
            </p:cNvPr>
            <p:cNvSpPr/>
            <p:nvPr/>
          </p:nvSpPr>
          <p:spPr>
            <a:xfrm>
              <a:off x="8016629" y="4754702"/>
              <a:ext cx="76877" cy="71649"/>
            </a:xfrm>
            <a:custGeom>
              <a:avLst/>
              <a:gdLst>
                <a:gd name="connsiteX0" fmla="*/ 76878 w 76877"/>
                <a:gd name="connsiteY0" fmla="*/ 35825 h 71649"/>
                <a:gd name="connsiteX1" fmla="*/ 38439 w 76877"/>
                <a:gd name="connsiteY1" fmla="*/ 71649 h 71649"/>
                <a:gd name="connsiteX2" fmla="*/ 0 w 76877"/>
                <a:gd name="connsiteY2" fmla="*/ 35825 h 71649"/>
                <a:gd name="connsiteX3" fmla="*/ 38439 w 76877"/>
                <a:gd name="connsiteY3" fmla="*/ 0 h 71649"/>
                <a:gd name="connsiteX4" fmla="*/ 76878 w 76877"/>
                <a:gd name="connsiteY4" fmla="*/ 35825 h 7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77" h="71649">
                  <a:moveTo>
                    <a:pt x="76878" y="35825"/>
                  </a:moveTo>
                  <a:cubicBezTo>
                    <a:pt x="76878" y="55610"/>
                    <a:pt x="59668" y="71649"/>
                    <a:pt x="38439" y="71649"/>
                  </a:cubicBezTo>
                  <a:cubicBezTo>
                    <a:pt x="17210" y="71649"/>
                    <a:pt x="0" y="55610"/>
                    <a:pt x="0" y="35825"/>
                  </a:cubicBezTo>
                  <a:cubicBezTo>
                    <a:pt x="0" y="16039"/>
                    <a:pt x="17210" y="0"/>
                    <a:pt x="38439" y="0"/>
                  </a:cubicBezTo>
                  <a:cubicBezTo>
                    <a:pt x="59668" y="0"/>
                    <a:pt x="76878" y="16039"/>
                    <a:pt x="76878" y="35825"/>
                  </a:cubicBezTo>
                  <a:close/>
                </a:path>
              </a:pathLst>
            </a:custGeom>
            <a:solidFill>
              <a:schemeClr val="tx1"/>
            </a:solidFill>
            <a:ln w="11518" cap="flat">
              <a:solidFill>
                <a:srgbClr val="0070C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BA2DBA0-26F8-49F5-9A3B-1DA2CB8BE96D}"/>
                </a:ext>
              </a:extLst>
            </p:cNvPr>
            <p:cNvSpPr/>
            <p:nvPr/>
          </p:nvSpPr>
          <p:spPr>
            <a:xfrm>
              <a:off x="7790609" y="5034850"/>
              <a:ext cx="76877" cy="71649"/>
            </a:xfrm>
            <a:custGeom>
              <a:avLst/>
              <a:gdLst>
                <a:gd name="connsiteX0" fmla="*/ 76877 w 76877"/>
                <a:gd name="connsiteY0" fmla="*/ 35824 h 71649"/>
                <a:gd name="connsiteX1" fmla="*/ 38439 w 76877"/>
                <a:gd name="connsiteY1" fmla="*/ 71649 h 71649"/>
                <a:gd name="connsiteX2" fmla="*/ 0 w 76877"/>
                <a:gd name="connsiteY2" fmla="*/ 35824 h 71649"/>
                <a:gd name="connsiteX3" fmla="*/ 38439 w 76877"/>
                <a:gd name="connsiteY3" fmla="*/ 0 h 71649"/>
                <a:gd name="connsiteX4" fmla="*/ 76877 w 76877"/>
                <a:gd name="connsiteY4" fmla="*/ 35824 h 7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77" h="71649">
                  <a:moveTo>
                    <a:pt x="76877" y="35824"/>
                  </a:moveTo>
                  <a:cubicBezTo>
                    <a:pt x="76877" y="55610"/>
                    <a:pt x="59668" y="71649"/>
                    <a:pt x="38439" y="71649"/>
                  </a:cubicBezTo>
                  <a:cubicBezTo>
                    <a:pt x="17210" y="71649"/>
                    <a:pt x="0" y="55610"/>
                    <a:pt x="0" y="35824"/>
                  </a:cubicBezTo>
                  <a:cubicBezTo>
                    <a:pt x="0" y="16039"/>
                    <a:pt x="17210" y="0"/>
                    <a:pt x="38439" y="0"/>
                  </a:cubicBezTo>
                  <a:cubicBezTo>
                    <a:pt x="59668" y="0"/>
                    <a:pt x="76877" y="16039"/>
                    <a:pt x="76877" y="35824"/>
                  </a:cubicBezTo>
                  <a:close/>
                </a:path>
              </a:pathLst>
            </a:custGeom>
            <a:solidFill>
              <a:srgbClr val="19244E"/>
            </a:solidFill>
            <a:ln w="11518" cap="flat">
              <a:solidFill>
                <a:srgbClr val="0070C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noFill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8477512-02AB-4ED9-8A8C-7994E869E5DC}"/>
                </a:ext>
              </a:extLst>
            </p:cNvPr>
            <p:cNvSpPr/>
            <p:nvPr/>
          </p:nvSpPr>
          <p:spPr>
            <a:xfrm>
              <a:off x="7486174" y="5374466"/>
              <a:ext cx="76877" cy="71649"/>
            </a:xfrm>
            <a:custGeom>
              <a:avLst/>
              <a:gdLst>
                <a:gd name="connsiteX0" fmla="*/ 76878 w 76877"/>
                <a:gd name="connsiteY0" fmla="*/ 35825 h 71649"/>
                <a:gd name="connsiteX1" fmla="*/ 38439 w 76877"/>
                <a:gd name="connsiteY1" fmla="*/ 71649 h 71649"/>
                <a:gd name="connsiteX2" fmla="*/ 0 w 76877"/>
                <a:gd name="connsiteY2" fmla="*/ 35825 h 71649"/>
                <a:gd name="connsiteX3" fmla="*/ 38439 w 76877"/>
                <a:gd name="connsiteY3" fmla="*/ 0 h 71649"/>
                <a:gd name="connsiteX4" fmla="*/ 76878 w 76877"/>
                <a:gd name="connsiteY4" fmla="*/ 35825 h 7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77" h="71649">
                  <a:moveTo>
                    <a:pt x="76878" y="35825"/>
                  </a:moveTo>
                  <a:cubicBezTo>
                    <a:pt x="76878" y="55610"/>
                    <a:pt x="59668" y="71649"/>
                    <a:pt x="38439" y="71649"/>
                  </a:cubicBezTo>
                  <a:cubicBezTo>
                    <a:pt x="17210" y="71649"/>
                    <a:pt x="0" y="55610"/>
                    <a:pt x="0" y="35825"/>
                  </a:cubicBezTo>
                  <a:cubicBezTo>
                    <a:pt x="0" y="16039"/>
                    <a:pt x="17210" y="0"/>
                    <a:pt x="38439" y="0"/>
                  </a:cubicBezTo>
                  <a:cubicBezTo>
                    <a:pt x="59668" y="0"/>
                    <a:pt x="76878" y="16039"/>
                    <a:pt x="76878" y="35825"/>
                  </a:cubicBezTo>
                  <a:close/>
                </a:path>
              </a:pathLst>
            </a:custGeom>
            <a:solidFill>
              <a:srgbClr val="19244E"/>
            </a:solidFill>
            <a:ln w="11518" cap="flat">
              <a:solidFill>
                <a:srgbClr val="0070C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F7BEC93-315B-4360-9BEA-5112B571842E}"/>
                </a:ext>
              </a:extLst>
            </p:cNvPr>
            <p:cNvSpPr/>
            <p:nvPr/>
          </p:nvSpPr>
          <p:spPr>
            <a:xfrm>
              <a:off x="7017989" y="5587980"/>
              <a:ext cx="76877" cy="71649"/>
            </a:xfrm>
            <a:custGeom>
              <a:avLst/>
              <a:gdLst>
                <a:gd name="connsiteX0" fmla="*/ 76878 w 76877"/>
                <a:gd name="connsiteY0" fmla="*/ 35825 h 71649"/>
                <a:gd name="connsiteX1" fmla="*/ 38439 w 76877"/>
                <a:gd name="connsiteY1" fmla="*/ 71649 h 71649"/>
                <a:gd name="connsiteX2" fmla="*/ 0 w 76877"/>
                <a:gd name="connsiteY2" fmla="*/ 35825 h 71649"/>
                <a:gd name="connsiteX3" fmla="*/ 38439 w 76877"/>
                <a:gd name="connsiteY3" fmla="*/ 0 h 71649"/>
                <a:gd name="connsiteX4" fmla="*/ 76878 w 76877"/>
                <a:gd name="connsiteY4" fmla="*/ 35825 h 7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77" h="71649">
                  <a:moveTo>
                    <a:pt x="76878" y="35825"/>
                  </a:moveTo>
                  <a:cubicBezTo>
                    <a:pt x="76878" y="55610"/>
                    <a:pt x="59668" y="71649"/>
                    <a:pt x="38439" y="71649"/>
                  </a:cubicBezTo>
                  <a:cubicBezTo>
                    <a:pt x="17210" y="71649"/>
                    <a:pt x="0" y="55610"/>
                    <a:pt x="0" y="35825"/>
                  </a:cubicBezTo>
                  <a:cubicBezTo>
                    <a:pt x="0" y="16039"/>
                    <a:pt x="17210" y="0"/>
                    <a:pt x="38439" y="0"/>
                  </a:cubicBezTo>
                  <a:cubicBezTo>
                    <a:pt x="59668" y="0"/>
                    <a:pt x="76878" y="16039"/>
                    <a:pt x="76878" y="35825"/>
                  </a:cubicBezTo>
                  <a:close/>
                </a:path>
              </a:pathLst>
            </a:custGeom>
            <a:solidFill>
              <a:srgbClr val="19244E"/>
            </a:solidFill>
            <a:ln w="11518" cap="flat">
              <a:solidFill>
                <a:srgbClr val="0070C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</p:grpSp>
      <p:grpSp>
        <p:nvGrpSpPr>
          <p:cNvPr id="103" name="Wheel">
            <a:extLst>
              <a:ext uri="{FF2B5EF4-FFF2-40B4-BE49-F238E27FC236}">
                <a16:creationId xmlns:a16="http://schemas.microsoft.com/office/drawing/2014/main" id="{B7493D43-A9DA-40DB-A336-59E11F716C25}"/>
              </a:ext>
            </a:extLst>
          </p:cNvPr>
          <p:cNvGrpSpPr/>
          <p:nvPr/>
        </p:nvGrpSpPr>
        <p:grpSpPr>
          <a:xfrm>
            <a:off x="3570799" y="1254648"/>
            <a:ext cx="2946717" cy="4897927"/>
            <a:chOff x="3570799" y="1254648"/>
            <a:chExt cx="2946717" cy="4897927"/>
          </a:xfrm>
          <a:solidFill>
            <a:srgbClr val="19244E"/>
          </a:solidFill>
        </p:grpSpPr>
        <p:grpSp>
          <p:nvGrpSpPr>
            <p:cNvPr id="105" name="Wheel">
              <a:extLst>
                <a:ext uri="{FF2B5EF4-FFF2-40B4-BE49-F238E27FC236}">
                  <a16:creationId xmlns:a16="http://schemas.microsoft.com/office/drawing/2014/main" id="{64FB560F-AE15-4D00-AE2E-F1CC08EE7A12}"/>
                </a:ext>
              </a:extLst>
            </p:cNvPr>
            <p:cNvGrpSpPr/>
            <p:nvPr/>
          </p:nvGrpSpPr>
          <p:grpSpPr>
            <a:xfrm>
              <a:off x="3570799" y="1254648"/>
              <a:ext cx="2946717" cy="4897927"/>
              <a:chOff x="3570799" y="1254648"/>
              <a:chExt cx="2946717" cy="4897927"/>
            </a:xfrm>
            <a:solidFill>
              <a:srgbClr val="19244E"/>
            </a:solidFill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B6C964AE-A9C9-431D-ADE1-DF830F742E4D}"/>
                  </a:ext>
                </a:extLst>
              </p:cNvPr>
              <p:cNvSpPr/>
              <p:nvPr/>
            </p:nvSpPr>
            <p:spPr>
              <a:xfrm>
                <a:off x="4178901" y="2206863"/>
                <a:ext cx="76877" cy="71649"/>
              </a:xfrm>
              <a:custGeom>
                <a:avLst/>
                <a:gdLst>
                  <a:gd name="connsiteX0" fmla="*/ 76878 w 76877"/>
                  <a:gd name="connsiteY0" fmla="*/ 35825 h 71649"/>
                  <a:gd name="connsiteX1" fmla="*/ 38439 w 76877"/>
                  <a:gd name="connsiteY1" fmla="*/ 71649 h 71649"/>
                  <a:gd name="connsiteX2" fmla="*/ 0 w 76877"/>
                  <a:gd name="connsiteY2" fmla="*/ 35825 h 71649"/>
                  <a:gd name="connsiteX3" fmla="*/ 38439 w 76877"/>
                  <a:gd name="connsiteY3" fmla="*/ 0 h 71649"/>
                  <a:gd name="connsiteX4" fmla="*/ 76878 w 76877"/>
                  <a:gd name="connsiteY4" fmla="*/ 35825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8" y="35825"/>
                    </a:moveTo>
                    <a:cubicBezTo>
                      <a:pt x="76878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5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8" y="16039"/>
                      <a:pt x="76878" y="35825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FA47BA23-1711-4C41-9AB3-56AE9E573CBC}"/>
                  </a:ext>
                </a:extLst>
              </p:cNvPr>
              <p:cNvSpPr/>
              <p:nvPr/>
            </p:nvSpPr>
            <p:spPr>
              <a:xfrm>
                <a:off x="5587298" y="1359972"/>
                <a:ext cx="76877" cy="71649"/>
              </a:xfrm>
              <a:custGeom>
                <a:avLst/>
                <a:gdLst>
                  <a:gd name="connsiteX0" fmla="*/ 76878 w 76877"/>
                  <a:gd name="connsiteY0" fmla="*/ 35825 h 71649"/>
                  <a:gd name="connsiteX1" fmla="*/ 38439 w 76877"/>
                  <a:gd name="connsiteY1" fmla="*/ 71649 h 71649"/>
                  <a:gd name="connsiteX2" fmla="*/ 0 w 76877"/>
                  <a:gd name="connsiteY2" fmla="*/ 35825 h 71649"/>
                  <a:gd name="connsiteX3" fmla="*/ 38439 w 76877"/>
                  <a:gd name="connsiteY3" fmla="*/ 0 h 71649"/>
                  <a:gd name="connsiteX4" fmla="*/ 76878 w 76877"/>
                  <a:gd name="connsiteY4" fmla="*/ 35825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8" y="35825"/>
                    </a:moveTo>
                    <a:cubicBezTo>
                      <a:pt x="76878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5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8" y="16039"/>
                      <a:pt x="76878" y="35825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390D750-E90A-4783-A7B6-287024A4D08A}"/>
                  </a:ext>
                </a:extLst>
              </p:cNvPr>
              <p:cNvSpPr/>
              <p:nvPr/>
            </p:nvSpPr>
            <p:spPr>
              <a:xfrm>
                <a:off x="4841585" y="1828557"/>
                <a:ext cx="76877" cy="71649"/>
              </a:xfrm>
              <a:custGeom>
                <a:avLst/>
                <a:gdLst>
                  <a:gd name="connsiteX0" fmla="*/ 76878 w 76877"/>
                  <a:gd name="connsiteY0" fmla="*/ 35825 h 71649"/>
                  <a:gd name="connsiteX1" fmla="*/ 38439 w 76877"/>
                  <a:gd name="connsiteY1" fmla="*/ 71649 h 71649"/>
                  <a:gd name="connsiteX2" fmla="*/ 0 w 76877"/>
                  <a:gd name="connsiteY2" fmla="*/ 35825 h 71649"/>
                  <a:gd name="connsiteX3" fmla="*/ 38439 w 76877"/>
                  <a:gd name="connsiteY3" fmla="*/ 0 h 71649"/>
                  <a:gd name="connsiteX4" fmla="*/ 76878 w 76877"/>
                  <a:gd name="connsiteY4" fmla="*/ 35825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8" y="35825"/>
                    </a:moveTo>
                    <a:cubicBezTo>
                      <a:pt x="76878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5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8" y="16039"/>
                      <a:pt x="76878" y="35825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0F773C02-E4C8-4287-9AC6-6A019EAABC5C}"/>
                  </a:ext>
                </a:extLst>
              </p:cNvPr>
              <p:cNvSpPr/>
              <p:nvPr/>
            </p:nvSpPr>
            <p:spPr>
              <a:xfrm>
                <a:off x="4856961" y="1622924"/>
                <a:ext cx="76877" cy="71649"/>
              </a:xfrm>
              <a:custGeom>
                <a:avLst/>
                <a:gdLst>
                  <a:gd name="connsiteX0" fmla="*/ 76878 w 76877"/>
                  <a:gd name="connsiteY0" fmla="*/ 35824 h 71649"/>
                  <a:gd name="connsiteX1" fmla="*/ 38439 w 76877"/>
                  <a:gd name="connsiteY1" fmla="*/ 71649 h 71649"/>
                  <a:gd name="connsiteX2" fmla="*/ 0 w 76877"/>
                  <a:gd name="connsiteY2" fmla="*/ 35824 h 71649"/>
                  <a:gd name="connsiteX3" fmla="*/ 38439 w 76877"/>
                  <a:gd name="connsiteY3" fmla="*/ 0 h 71649"/>
                  <a:gd name="connsiteX4" fmla="*/ 76878 w 76877"/>
                  <a:gd name="connsiteY4" fmla="*/ 35824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8" y="35824"/>
                    </a:moveTo>
                    <a:cubicBezTo>
                      <a:pt x="76878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4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8" y="16039"/>
                      <a:pt x="76878" y="35824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BC9F8178-8386-4A9D-97F0-B1F50215FA8D}"/>
                  </a:ext>
                </a:extLst>
              </p:cNvPr>
              <p:cNvSpPr/>
              <p:nvPr/>
            </p:nvSpPr>
            <p:spPr>
              <a:xfrm>
                <a:off x="5687239" y="1707470"/>
                <a:ext cx="76877" cy="71649"/>
              </a:xfrm>
              <a:custGeom>
                <a:avLst/>
                <a:gdLst>
                  <a:gd name="connsiteX0" fmla="*/ 76878 w 76877"/>
                  <a:gd name="connsiteY0" fmla="*/ 35825 h 71649"/>
                  <a:gd name="connsiteX1" fmla="*/ 38439 w 76877"/>
                  <a:gd name="connsiteY1" fmla="*/ 71649 h 71649"/>
                  <a:gd name="connsiteX2" fmla="*/ 0 w 76877"/>
                  <a:gd name="connsiteY2" fmla="*/ 35825 h 71649"/>
                  <a:gd name="connsiteX3" fmla="*/ 38439 w 76877"/>
                  <a:gd name="connsiteY3" fmla="*/ 0 h 71649"/>
                  <a:gd name="connsiteX4" fmla="*/ 76878 w 76877"/>
                  <a:gd name="connsiteY4" fmla="*/ 35825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8" y="35825"/>
                    </a:moveTo>
                    <a:cubicBezTo>
                      <a:pt x="76878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5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8" y="16039"/>
                      <a:pt x="76878" y="35825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1FA7D57-C7D6-43F5-A19A-54EACE8EF948}"/>
                  </a:ext>
                </a:extLst>
              </p:cNvPr>
              <p:cNvSpPr/>
              <p:nvPr/>
            </p:nvSpPr>
            <p:spPr>
              <a:xfrm>
                <a:off x="6440639" y="1254648"/>
                <a:ext cx="76877" cy="71649"/>
              </a:xfrm>
              <a:custGeom>
                <a:avLst/>
                <a:gdLst>
                  <a:gd name="connsiteX0" fmla="*/ 76878 w 76877"/>
                  <a:gd name="connsiteY0" fmla="*/ 35825 h 71649"/>
                  <a:gd name="connsiteX1" fmla="*/ 38439 w 76877"/>
                  <a:gd name="connsiteY1" fmla="*/ 71649 h 71649"/>
                  <a:gd name="connsiteX2" fmla="*/ 0 w 76877"/>
                  <a:gd name="connsiteY2" fmla="*/ 35825 h 71649"/>
                  <a:gd name="connsiteX3" fmla="*/ 38439 w 76877"/>
                  <a:gd name="connsiteY3" fmla="*/ 0 h 71649"/>
                  <a:gd name="connsiteX4" fmla="*/ 76878 w 76877"/>
                  <a:gd name="connsiteY4" fmla="*/ 35825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8" y="35825"/>
                    </a:moveTo>
                    <a:cubicBezTo>
                      <a:pt x="76878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5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8" y="16039"/>
                      <a:pt x="76878" y="35825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88920707-3A9E-493D-8070-D15A3CF1B4B8}"/>
                  </a:ext>
                </a:extLst>
              </p:cNvPr>
              <p:cNvSpPr/>
              <p:nvPr/>
            </p:nvSpPr>
            <p:spPr>
              <a:xfrm>
                <a:off x="4278841" y="2520686"/>
                <a:ext cx="76877" cy="71649"/>
              </a:xfrm>
              <a:custGeom>
                <a:avLst/>
                <a:gdLst>
                  <a:gd name="connsiteX0" fmla="*/ 76878 w 76877"/>
                  <a:gd name="connsiteY0" fmla="*/ 35824 h 71649"/>
                  <a:gd name="connsiteX1" fmla="*/ 38439 w 76877"/>
                  <a:gd name="connsiteY1" fmla="*/ 71649 h 71649"/>
                  <a:gd name="connsiteX2" fmla="*/ 0 w 76877"/>
                  <a:gd name="connsiteY2" fmla="*/ 35824 h 71649"/>
                  <a:gd name="connsiteX3" fmla="*/ 38439 w 76877"/>
                  <a:gd name="connsiteY3" fmla="*/ 0 h 71649"/>
                  <a:gd name="connsiteX4" fmla="*/ 76878 w 76877"/>
                  <a:gd name="connsiteY4" fmla="*/ 35824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8" y="35824"/>
                    </a:moveTo>
                    <a:cubicBezTo>
                      <a:pt x="76878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4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8" y="16039"/>
                      <a:pt x="76878" y="35824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noFill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08598991-A9F6-4E1D-B90E-6950845819F0}"/>
                  </a:ext>
                </a:extLst>
              </p:cNvPr>
              <p:cNvSpPr/>
              <p:nvPr/>
            </p:nvSpPr>
            <p:spPr>
              <a:xfrm>
                <a:off x="3789131" y="2957745"/>
                <a:ext cx="76877" cy="71649"/>
              </a:xfrm>
              <a:custGeom>
                <a:avLst/>
                <a:gdLst>
                  <a:gd name="connsiteX0" fmla="*/ 76878 w 76877"/>
                  <a:gd name="connsiteY0" fmla="*/ 35824 h 71649"/>
                  <a:gd name="connsiteX1" fmla="*/ 38439 w 76877"/>
                  <a:gd name="connsiteY1" fmla="*/ 71649 h 71649"/>
                  <a:gd name="connsiteX2" fmla="*/ 0 w 76877"/>
                  <a:gd name="connsiteY2" fmla="*/ 35824 h 71649"/>
                  <a:gd name="connsiteX3" fmla="*/ 38439 w 76877"/>
                  <a:gd name="connsiteY3" fmla="*/ 0 h 71649"/>
                  <a:gd name="connsiteX4" fmla="*/ 76878 w 76877"/>
                  <a:gd name="connsiteY4" fmla="*/ 35824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8" y="35824"/>
                    </a:moveTo>
                    <a:cubicBezTo>
                      <a:pt x="76878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4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8" y="16039"/>
                      <a:pt x="76878" y="35824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D17B4676-2090-4587-9DAE-C479342F5CAA}"/>
                  </a:ext>
                </a:extLst>
              </p:cNvPr>
              <p:cNvSpPr/>
              <p:nvPr/>
            </p:nvSpPr>
            <p:spPr>
              <a:xfrm>
                <a:off x="3797588" y="2781488"/>
                <a:ext cx="76877" cy="71649"/>
              </a:xfrm>
              <a:custGeom>
                <a:avLst/>
                <a:gdLst>
                  <a:gd name="connsiteX0" fmla="*/ 76878 w 76877"/>
                  <a:gd name="connsiteY0" fmla="*/ 35825 h 71649"/>
                  <a:gd name="connsiteX1" fmla="*/ 38439 w 76877"/>
                  <a:gd name="connsiteY1" fmla="*/ 71649 h 71649"/>
                  <a:gd name="connsiteX2" fmla="*/ 0 w 76877"/>
                  <a:gd name="connsiteY2" fmla="*/ 35825 h 71649"/>
                  <a:gd name="connsiteX3" fmla="*/ 38439 w 76877"/>
                  <a:gd name="connsiteY3" fmla="*/ 0 h 71649"/>
                  <a:gd name="connsiteX4" fmla="*/ 76878 w 76877"/>
                  <a:gd name="connsiteY4" fmla="*/ 35825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8" y="35825"/>
                    </a:moveTo>
                    <a:cubicBezTo>
                      <a:pt x="76878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5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8" y="16039"/>
                      <a:pt x="76878" y="35825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F7DE6A0-E6CF-42A9-B9A2-AEF485EE50EC}"/>
                  </a:ext>
                </a:extLst>
              </p:cNvPr>
              <p:cNvSpPr/>
              <p:nvPr/>
            </p:nvSpPr>
            <p:spPr>
              <a:xfrm>
                <a:off x="3741467" y="3753049"/>
                <a:ext cx="76877" cy="71649"/>
              </a:xfrm>
              <a:custGeom>
                <a:avLst/>
                <a:gdLst>
                  <a:gd name="connsiteX0" fmla="*/ 76878 w 76877"/>
                  <a:gd name="connsiteY0" fmla="*/ 35824 h 71649"/>
                  <a:gd name="connsiteX1" fmla="*/ 38439 w 76877"/>
                  <a:gd name="connsiteY1" fmla="*/ 71649 h 71649"/>
                  <a:gd name="connsiteX2" fmla="*/ 0 w 76877"/>
                  <a:gd name="connsiteY2" fmla="*/ 35824 h 71649"/>
                  <a:gd name="connsiteX3" fmla="*/ 38439 w 76877"/>
                  <a:gd name="connsiteY3" fmla="*/ 0 h 71649"/>
                  <a:gd name="connsiteX4" fmla="*/ 76878 w 76877"/>
                  <a:gd name="connsiteY4" fmla="*/ 35824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8" y="35824"/>
                    </a:moveTo>
                    <a:cubicBezTo>
                      <a:pt x="76878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4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8" y="16039"/>
                      <a:pt x="76878" y="35824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61588FF-00D6-4A7C-B020-CB0C95A7549C}"/>
                  </a:ext>
                </a:extLst>
              </p:cNvPr>
              <p:cNvSpPr/>
              <p:nvPr/>
            </p:nvSpPr>
            <p:spPr>
              <a:xfrm>
                <a:off x="3570799" y="3614050"/>
                <a:ext cx="76877" cy="71649"/>
              </a:xfrm>
              <a:custGeom>
                <a:avLst/>
                <a:gdLst>
                  <a:gd name="connsiteX0" fmla="*/ 76878 w 76877"/>
                  <a:gd name="connsiteY0" fmla="*/ 35825 h 71649"/>
                  <a:gd name="connsiteX1" fmla="*/ 38439 w 76877"/>
                  <a:gd name="connsiteY1" fmla="*/ 71649 h 71649"/>
                  <a:gd name="connsiteX2" fmla="*/ 0 w 76877"/>
                  <a:gd name="connsiteY2" fmla="*/ 35825 h 71649"/>
                  <a:gd name="connsiteX3" fmla="*/ 38439 w 76877"/>
                  <a:gd name="connsiteY3" fmla="*/ 0 h 71649"/>
                  <a:gd name="connsiteX4" fmla="*/ 76878 w 76877"/>
                  <a:gd name="connsiteY4" fmla="*/ 35825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8" y="35825"/>
                    </a:moveTo>
                    <a:cubicBezTo>
                      <a:pt x="76878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5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8" y="16039"/>
                      <a:pt x="76878" y="35825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B7516477-F328-491D-B512-AE503331EE34}"/>
                  </a:ext>
                </a:extLst>
              </p:cNvPr>
              <p:cNvSpPr/>
              <p:nvPr/>
            </p:nvSpPr>
            <p:spPr>
              <a:xfrm>
                <a:off x="4006695" y="3188455"/>
                <a:ext cx="76877" cy="71649"/>
              </a:xfrm>
              <a:custGeom>
                <a:avLst/>
                <a:gdLst>
                  <a:gd name="connsiteX0" fmla="*/ 76878 w 76877"/>
                  <a:gd name="connsiteY0" fmla="*/ 35825 h 71649"/>
                  <a:gd name="connsiteX1" fmla="*/ 38439 w 76877"/>
                  <a:gd name="connsiteY1" fmla="*/ 71649 h 71649"/>
                  <a:gd name="connsiteX2" fmla="*/ 0 w 76877"/>
                  <a:gd name="connsiteY2" fmla="*/ 35825 h 71649"/>
                  <a:gd name="connsiteX3" fmla="*/ 38439 w 76877"/>
                  <a:gd name="connsiteY3" fmla="*/ 0 h 71649"/>
                  <a:gd name="connsiteX4" fmla="*/ 76878 w 76877"/>
                  <a:gd name="connsiteY4" fmla="*/ 35825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8" y="35825"/>
                    </a:moveTo>
                    <a:cubicBezTo>
                      <a:pt x="76878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5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8" y="16039"/>
                      <a:pt x="76878" y="35825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3A3E1059-2D42-4F0E-BE98-0757AA6ADED0}"/>
                  </a:ext>
                </a:extLst>
              </p:cNvPr>
              <p:cNvSpPr/>
              <p:nvPr/>
            </p:nvSpPr>
            <p:spPr>
              <a:xfrm>
                <a:off x="3991319" y="5087154"/>
                <a:ext cx="76877" cy="71649"/>
              </a:xfrm>
              <a:custGeom>
                <a:avLst/>
                <a:gdLst>
                  <a:gd name="connsiteX0" fmla="*/ 76878 w 76877"/>
                  <a:gd name="connsiteY0" fmla="*/ 35824 h 71649"/>
                  <a:gd name="connsiteX1" fmla="*/ 38439 w 76877"/>
                  <a:gd name="connsiteY1" fmla="*/ 71649 h 71649"/>
                  <a:gd name="connsiteX2" fmla="*/ 0 w 76877"/>
                  <a:gd name="connsiteY2" fmla="*/ 35824 h 71649"/>
                  <a:gd name="connsiteX3" fmla="*/ 38439 w 76877"/>
                  <a:gd name="connsiteY3" fmla="*/ 0 h 71649"/>
                  <a:gd name="connsiteX4" fmla="*/ 76878 w 76877"/>
                  <a:gd name="connsiteY4" fmla="*/ 35824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8" y="35824"/>
                    </a:moveTo>
                    <a:cubicBezTo>
                      <a:pt x="76878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4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8" y="16039"/>
                      <a:pt x="76878" y="35824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9C94431C-15DA-49B6-81C2-9365BA88179A}"/>
                  </a:ext>
                </a:extLst>
              </p:cNvPr>
              <p:cNvSpPr/>
              <p:nvPr/>
            </p:nvSpPr>
            <p:spPr>
              <a:xfrm>
                <a:off x="4707818" y="5686856"/>
                <a:ext cx="76877" cy="71649"/>
              </a:xfrm>
              <a:custGeom>
                <a:avLst/>
                <a:gdLst>
                  <a:gd name="connsiteX0" fmla="*/ 76878 w 76877"/>
                  <a:gd name="connsiteY0" fmla="*/ 35824 h 71649"/>
                  <a:gd name="connsiteX1" fmla="*/ 38439 w 76877"/>
                  <a:gd name="connsiteY1" fmla="*/ 71649 h 71649"/>
                  <a:gd name="connsiteX2" fmla="*/ 0 w 76877"/>
                  <a:gd name="connsiteY2" fmla="*/ 35824 h 71649"/>
                  <a:gd name="connsiteX3" fmla="*/ 38439 w 76877"/>
                  <a:gd name="connsiteY3" fmla="*/ 0 h 71649"/>
                  <a:gd name="connsiteX4" fmla="*/ 76878 w 76877"/>
                  <a:gd name="connsiteY4" fmla="*/ 35824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8" y="35824"/>
                    </a:moveTo>
                    <a:cubicBezTo>
                      <a:pt x="76878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4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8" y="16039"/>
                      <a:pt x="76878" y="35824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66AD49F8-3B42-4B20-8230-79A044437F35}"/>
                  </a:ext>
                </a:extLst>
              </p:cNvPr>
              <p:cNvSpPr/>
              <p:nvPr/>
            </p:nvSpPr>
            <p:spPr>
              <a:xfrm>
                <a:off x="4022839" y="4551219"/>
                <a:ext cx="76877" cy="71649"/>
              </a:xfrm>
              <a:custGeom>
                <a:avLst/>
                <a:gdLst>
                  <a:gd name="connsiteX0" fmla="*/ 76878 w 76877"/>
                  <a:gd name="connsiteY0" fmla="*/ 35824 h 71649"/>
                  <a:gd name="connsiteX1" fmla="*/ 38439 w 76877"/>
                  <a:gd name="connsiteY1" fmla="*/ 71649 h 71649"/>
                  <a:gd name="connsiteX2" fmla="*/ 0 w 76877"/>
                  <a:gd name="connsiteY2" fmla="*/ 35824 h 71649"/>
                  <a:gd name="connsiteX3" fmla="*/ 38439 w 76877"/>
                  <a:gd name="connsiteY3" fmla="*/ 0 h 71649"/>
                  <a:gd name="connsiteX4" fmla="*/ 76878 w 76877"/>
                  <a:gd name="connsiteY4" fmla="*/ 35824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8" y="35824"/>
                    </a:moveTo>
                    <a:cubicBezTo>
                      <a:pt x="76878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4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8" y="16039"/>
                      <a:pt x="76878" y="35824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80C85F80-FB14-4C04-A942-846718E23C7F}"/>
                  </a:ext>
                </a:extLst>
              </p:cNvPr>
              <p:cNvSpPr/>
              <p:nvPr/>
            </p:nvSpPr>
            <p:spPr>
              <a:xfrm>
                <a:off x="3690728" y="4448761"/>
                <a:ext cx="76877" cy="71649"/>
              </a:xfrm>
              <a:custGeom>
                <a:avLst/>
                <a:gdLst>
                  <a:gd name="connsiteX0" fmla="*/ 76878 w 76877"/>
                  <a:gd name="connsiteY0" fmla="*/ 35825 h 71649"/>
                  <a:gd name="connsiteX1" fmla="*/ 38439 w 76877"/>
                  <a:gd name="connsiteY1" fmla="*/ 71649 h 71649"/>
                  <a:gd name="connsiteX2" fmla="*/ 0 w 76877"/>
                  <a:gd name="connsiteY2" fmla="*/ 35825 h 71649"/>
                  <a:gd name="connsiteX3" fmla="*/ 38439 w 76877"/>
                  <a:gd name="connsiteY3" fmla="*/ 0 h 71649"/>
                  <a:gd name="connsiteX4" fmla="*/ 76878 w 76877"/>
                  <a:gd name="connsiteY4" fmla="*/ 35825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8" y="35825"/>
                    </a:moveTo>
                    <a:cubicBezTo>
                      <a:pt x="76878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5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8" y="16039"/>
                      <a:pt x="76878" y="35825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86610B9E-AA09-4334-96C1-C3559E1C5EDB}"/>
                  </a:ext>
                </a:extLst>
              </p:cNvPr>
              <p:cNvSpPr/>
              <p:nvPr/>
            </p:nvSpPr>
            <p:spPr>
              <a:xfrm>
                <a:off x="4158144" y="5216122"/>
                <a:ext cx="76877" cy="71649"/>
              </a:xfrm>
              <a:custGeom>
                <a:avLst/>
                <a:gdLst>
                  <a:gd name="connsiteX0" fmla="*/ 76878 w 76877"/>
                  <a:gd name="connsiteY0" fmla="*/ 35824 h 71649"/>
                  <a:gd name="connsiteX1" fmla="*/ 38439 w 76877"/>
                  <a:gd name="connsiteY1" fmla="*/ 71649 h 71649"/>
                  <a:gd name="connsiteX2" fmla="*/ 0 w 76877"/>
                  <a:gd name="connsiteY2" fmla="*/ 35824 h 71649"/>
                  <a:gd name="connsiteX3" fmla="*/ 38439 w 76877"/>
                  <a:gd name="connsiteY3" fmla="*/ 0 h 71649"/>
                  <a:gd name="connsiteX4" fmla="*/ 76878 w 76877"/>
                  <a:gd name="connsiteY4" fmla="*/ 35824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8" y="35824"/>
                    </a:moveTo>
                    <a:cubicBezTo>
                      <a:pt x="76878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4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8" y="16039"/>
                      <a:pt x="76878" y="35824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47BDF5C0-DB1B-49F3-9039-0AE7E499D3F3}"/>
                  </a:ext>
                </a:extLst>
              </p:cNvPr>
              <p:cNvSpPr/>
              <p:nvPr/>
            </p:nvSpPr>
            <p:spPr>
              <a:xfrm>
                <a:off x="4590196" y="5731995"/>
                <a:ext cx="76877" cy="71649"/>
              </a:xfrm>
              <a:custGeom>
                <a:avLst/>
                <a:gdLst>
                  <a:gd name="connsiteX0" fmla="*/ 76878 w 76877"/>
                  <a:gd name="connsiteY0" fmla="*/ 35824 h 71649"/>
                  <a:gd name="connsiteX1" fmla="*/ 38439 w 76877"/>
                  <a:gd name="connsiteY1" fmla="*/ 71649 h 71649"/>
                  <a:gd name="connsiteX2" fmla="*/ 0 w 76877"/>
                  <a:gd name="connsiteY2" fmla="*/ 35824 h 71649"/>
                  <a:gd name="connsiteX3" fmla="*/ 38439 w 76877"/>
                  <a:gd name="connsiteY3" fmla="*/ 0 h 71649"/>
                  <a:gd name="connsiteX4" fmla="*/ 76878 w 76877"/>
                  <a:gd name="connsiteY4" fmla="*/ 35824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8" y="35824"/>
                    </a:moveTo>
                    <a:cubicBezTo>
                      <a:pt x="76878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4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8" y="16039"/>
                      <a:pt x="76878" y="35824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B67C8091-8B19-4909-82EA-7AB2459CBA90}"/>
                  </a:ext>
                </a:extLst>
              </p:cNvPr>
              <p:cNvSpPr/>
              <p:nvPr/>
            </p:nvSpPr>
            <p:spPr>
              <a:xfrm>
                <a:off x="4613259" y="5253380"/>
                <a:ext cx="76877" cy="71649"/>
              </a:xfrm>
              <a:custGeom>
                <a:avLst/>
                <a:gdLst>
                  <a:gd name="connsiteX0" fmla="*/ 76878 w 76877"/>
                  <a:gd name="connsiteY0" fmla="*/ 35824 h 71649"/>
                  <a:gd name="connsiteX1" fmla="*/ 38439 w 76877"/>
                  <a:gd name="connsiteY1" fmla="*/ 71649 h 71649"/>
                  <a:gd name="connsiteX2" fmla="*/ 0 w 76877"/>
                  <a:gd name="connsiteY2" fmla="*/ 35824 h 71649"/>
                  <a:gd name="connsiteX3" fmla="*/ 38439 w 76877"/>
                  <a:gd name="connsiteY3" fmla="*/ 0 h 71649"/>
                  <a:gd name="connsiteX4" fmla="*/ 76878 w 76877"/>
                  <a:gd name="connsiteY4" fmla="*/ 35824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8" y="35824"/>
                    </a:moveTo>
                    <a:cubicBezTo>
                      <a:pt x="76878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4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8" y="16039"/>
                      <a:pt x="76878" y="35824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FB3D566F-9B16-4283-831C-EE5A063CAE74}"/>
                  </a:ext>
                </a:extLst>
              </p:cNvPr>
              <p:cNvSpPr/>
              <p:nvPr/>
            </p:nvSpPr>
            <p:spPr>
              <a:xfrm>
                <a:off x="6174642" y="5677542"/>
                <a:ext cx="76877" cy="71649"/>
              </a:xfrm>
              <a:custGeom>
                <a:avLst/>
                <a:gdLst>
                  <a:gd name="connsiteX0" fmla="*/ 76878 w 76877"/>
                  <a:gd name="connsiteY0" fmla="*/ 35825 h 71649"/>
                  <a:gd name="connsiteX1" fmla="*/ 38439 w 76877"/>
                  <a:gd name="connsiteY1" fmla="*/ 71649 h 71649"/>
                  <a:gd name="connsiteX2" fmla="*/ 0 w 76877"/>
                  <a:gd name="connsiteY2" fmla="*/ 35825 h 71649"/>
                  <a:gd name="connsiteX3" fmla="*/ 38439 w 76877"/>
                  <a:gd name="connsiteY3" fmla="*/ 0 h 71649"/>
                  <a:gd name="connsiteX4" fmla="*/ 76878 w 76877"/>
                  <a:gd name="connsiteY4" fmla="*/ 35825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8" y="35825"/>
                    </a:moveTo>
                    <a:cubicBezTo>
                      <a:pt x="76878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5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8" y="16039"/>
                      <a:pt x="76878" y="35825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935AB623-4F3A-4BD1-9455-315D0C1C8FF0}"/>
                  </a:ext>
                </a:extLst>
              </p:cNvPr>
              <p:cNvSpPr/>
              <p:nvPr/>
            </p:nvSpPr>
            <p:spPr>
              <a:xfrm>
                <a:off x="5289013" y="6080926"/>
                <a:ext cx="76877" cy="71649"/>
              </a:xfrm>
              <a:custGeom>
                <a:avLst/>
                <a:gdLst>
                  <a:gd name="connsiteX0" fmla="*/ 76878 w 76877"/>
                  <a:gd name="connsiteY0" fmla="*/ 35824 h 71649"/>
                  <a:gd name="connsiteX1" fmla="*/ 38439 w 76877"/>
                  <a:gd name="connsiteY1" fmla="*/ 71649 h 71649"/>
                  <a:gd name="connsiteX2" fmla="*/ 0 w 76877"/>
                  <a:gd name="connsiteY2" fmla="*/ 35824 h 71649"/>
                  <a:gd name="connsiteX3" fmla="*/ 38439 w 76877"/>
                  <a:gd name="connsiteY3" fmla="*/ 0 h 71649"/>
                  <a:gd name="connsiteX4" fmla="*/ 76878 w 76877"/>
                  <a:gd name="connsiteY4" fmla="*/ 35824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8" y="35824"/>
                    </a:moveTo>
                    <a:cubicBezTo>
                      <a:pt x="76878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4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8" y="16039"/>
                      <a:pt x="76878" y="35824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38270C3B-C800-465B-A6B1-F070B6276D1A}"/>
                  </a:ext>
                </a:extLst>
              </p:cNvPr>
              <p:cNvSpPr/>
              <p:nvPr/>
            </p:nvSpPr>
            <p:spPr>
              <a:xfrm>
                <a:off x="5296700" y="5780716"/>
                <a:ext cx="76877" cy="71649"/>
              </a:xfrm>
              <a:custGeom>
                <a:avLst/>
                <a:gdLst>
                  <a:gd name="connsiteX0" fmla="*/ 76878 w 76877"/>
                  <a:gd name="connsiteY0" fmla="*/ 35825 h 71649"/>
                  <a:gd name="connsiteX1" fmla="*/ 38439 w 76877"/>
                  <a:gd name="connsiteY1" fmla="*/ 71649 h 71649"/>
                  <a:gd name="connsiteX2" fmla="*/ 0 w 76877"/>
                  <a:gd name="connsiteY2" fmla="*/ 35825 h 71649"/>
                  <a:gd name="connsiteX3" fmla="*/ 38439 w 76877"/>
                  <a:gd name="connsiteY3" fmla="*/ 0 h 71649"/>
                  <a:gd name="connsiteX4" fmla="*/ 76878 w 76877"/>
                  <a:gd name="connsiteY4" fmla="*/ 35825 h 7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77" h="71649">
                    <a:moveTo>
                      <a:pt x="76878" y="35825"/>
                    </a:moveTo>
                    <a:cubicBezTo>
                      <a:pt x="76878" y="55610"/>
                      <a:pt x="59668" y="71649"/>
                      <a:pt x="38439" y="71649"/>
                    </a:cubicBezTo>
                    <a:cubicBezTo>
                      <a:pt x="17210" y="71649"/>
                      <a:pt x="0" y="55610"/>
                      <a:pt x="0" y="35825"/>
                    </a:cubicBezTo>
                    <a:cubicBezTo>
                      <a:pt x="0" y="16039"/>
                      <a:pt x="17210" y="0"/>
                      <a:pt x="38439" y="0"/>
                    </a:cubicBezTo>
                    <a:cubicBezTo>
                      <a:pt x="59668" y="0"/>
                      <a:pt x="76878" y="16039"/>
                      <a:pt x="76878" y="35825"/>
                    </a:cubicBezTo>
                    <a:close/>
                  </a:path>
                </a:pathLst>
              </a:custGeom>
              <a:solidFill>
                <a:srgbClr val="19244E"/>
              </a:solidFill>
              <a:ln w="11518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noFill/>
                </a:endParaRPr>
              </a:p>
            </p:txBody>
          </p:sp>
        </p:grp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ECA8BA6C-3F19-4F30-9F6C-CF3619FA6493}"/>
                </a:ext>
              </a:extLst>
            </p:cNvPr>
            <p:cNvSpPr/>
            <p:nvPr/>
          </p:nvSpPr>
          <p:spPr>
            <a:xfrm>
              <a:off x="6286884" y="1876561"/>
              <a:ext cx="76877" cy="71649"/>
            </a:xfrm>
            <a:custGeom>
              <a:avLst/>
              <a:gdLst>
                <a:gd name="connsiteX0" fmla="*/ 76878 w 76877"/>
                <a:gd name="connsiteY0" fmla="*/ 35825 h 71649"/>
                <a:gd name="connsiteX1" fmla="*/ 38439 w 76877"/>
                <a:gd name="connsiteY1" fmla="*/ 71649 h 71649"/>
                <a:gd name="connsiteX2" fmla="*/ 0 w 76877"/>
                <a:gd name="connsiteY2" fmla="*/ 35825 h 71649"/>
                <a:gd name="connsiteX3" fmla="*/ 38439 w 76877"/>
                <a:gd name="connsiteY3" fmla="*/ 0 h 71649"/>
                <a:gd name="connsiteX4" fmla="*/ 76878 w 76877"/>
                <a:gd name="connsiteY4" fmla="*/ 35825 h 7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77" h="71649">
                  <a:moveTo>
                    <a:pt x="76878" y="35825"/>
                  </a:moveTo>
                  <a:cubicBezTo>
                    <a:pt x="76878" y="55610"/>
                    <a:pt x="59668" y="71649"/>
                    <a:pt x="38439" y="71649"/>
                  </a:cubicBezTo>
                  <a:cubicBezTo>
                    <a:pt x="17210" y="71649"/>
                    <a:pt x="0" y="55610"/>
                    <a:pt x="0" y="35825"/>
                  </a:cubicBezTo>
                  <a:cubicBezTo>
                    <a:pt x="0" y="16039"/>
                    <a:pt x="17210" y="0"/>
                    <a:pt x="38439" y="0"/>
                  </a:cubicBezTo>
                  <a:cubicBezTo>
                    <a:pt x="59668" y="0"/>
                    <a:pt x="76878" y="16039"/>
                    <a:pt x="76878" y="35825"/>
                  </a:cubicBezTo>
                  <a:close/>
                </a:path>
              </a:pathLst>
            </a:custGeom>
            <a:solidFill>
              <a:srgbClr val="19244E"/>
            </a:solidFill>
            <a:ln w="11518" cap="flat">
              <a:solidFill>
                <a:srgbClr val="0070C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E03144EA-4F30-48A9-ACBD-3BD15DEB6C3A}"/>
                </a:ext>
              </a:extLst>
            </p:cNvPr>
            <p:cNvSpPr/>
            <p:nvPr/>
          </p:nvSpPr>
          <p:spPr>
            <a:xfrm>
              <a:off x="5802555" y="1944628"/>
              <a:ext cx="76877" cy="71649"/>
            </a:xfrm>
            <a:custGeom>
              <a:avLst/>
              <a:gdLst>
                <a:gd name="connsiteX0" fmla="*/ 76878 w 76877"/>
                <a:gd name="connsiteY0" fmla="*/ 35825 h 71649"/>
                <a:gd name="connsiteX1" fmla="*/ 38439 w 76877"/>
                <a:gd name="connsiteY1" fmla="*/ 71649 h 71649"/>
                <a:gd name="connsiteX2" fmla="*/ 0 w 76877"/>
                <a:gd name="connsiteY2" fmla="*/ 35825 h 71649"/>
                <a:gd name="connsiteX3" fmla="*/ 38439 w 76877"/>
                <a:gd name="connsiteY3" fmla="*/ 0 h 71649"/>
                <a:gd name="connsiteX4" fmla="*/ 76878 w 76877"/>
                <a:gd name="connsiteY4" fmla="*/ 35825 h 7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77" h="71649">
                  <a:moveTo>
                    <a:pt x="76878" y="35825"/>
                  </a:moveTo>
                  <a:cubicBezTo>
                    <a:pt x="76878" y="55610"/>
                    <a:pt x="59668" y="71649"/>
                    <a:pt x="38439" y="71649"/>
                  </a:cubicBezTo>
                  <a:cubicBezTo>
                    <a:pt x="17210" y="71649"/>
                    <a:pt x="0" y="55610"/>
                    <a:pt x="0" y="35825"/>
                  </a:cubicBezTo>
                  <a:cubicBezTo>
                    <a:pt x="0" y="16039"/>
                    <a:pt x="17210" y="0"/>
                    <a:pt x="38439" y="0"/>
                  </a:cubicBezTo>
                  <a:cubicBezTo>
                    <a:pt x="59668" y="0"/>
                    <a:pt x="76878" y="16039"/>
                    <a:pt x="76878" y="35825"/>
                  </a:cubicBezTo>
                  <a:close/>
                </a:path>
              </a:pathLst>
            </a:custGeom>
            <a:solidFill>
              <a:srgbClr val="19244E"/>
            </a:solidFill>
            <a:ln w="11518" cap="flat">
              <a:solidFill>
                <a:srgbClr val="0070C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2E030FF-163A-48E4-9CC5-FE64CE0A4E1B}"/>
                </a:ext>
              </a:extLst>
            </p:cNvPr>
            <p:cNvSpPr/>
            <p:nvPr/>
          </p:nvSpPr>
          <p:spPr>
            <a:xfrm>
              <a:off x="5017635" y="2262750"/>
              <a:ext cx="76877" cy="71649"/>
            </a:xfrm>
            <a:custGeom>
              <a:avLst/>
              <a:gdLst>
                <a:gd name="connsiteX0" fmla="*/ 76878 w 76877"/>
                <a:gd name="connsiteY0" fmla="*/ 35824 h 71649"/>
                <a:gd name="connsiteX1" fmla="*/ 38439 w 76877"/>
                <a:gd name="connsiteY1" fmla="*/ 71649 h 71649"/>
                <a:gd name="connsiteX2" fmla="*/ 0 w 76877"/>
                <a:gd name="connsiteY2" fmla="*/ 35824 h 71649"/>
                <a:gd name="connsiteX3" fmla="*/ 38439 w 76877"/>
                <a:gd name="connsiteY3" fmla="*/ 0 h 71649"/>
                <a:gd name="connsiteX4" fmla="*/ 76878 w 76877"/>
                <a:gd name="connsiteY4" fmla="*/ 35824 h 7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77" h="71649">
                  <a:moveTo>
                    <a:pt x="76878" y="35824"/>
                  </a:moveTo>
                  <a:cubicBezTo>
                    <a:pt x="76878" y="55610"/>
                    <a:pt x="59668" y="71649"/>
                    <a:pt x="38439" y="71649"/>
                  </a:cubicBezTo>
                  <a:cubicBezTo>
                    <a:pt x="17210" y="71649"/>
                    <a:pt x="0" y="55610"/>
                    <a:pt x="0" y="35824"/>
                  </a:cubicBezTo>
                  <a:cubicBezTo>
                    <a:pt x="0" y="16039"/>
                    <a:pt x="17210" y="0"/>
                    <a:pt x="38439" y="0"/>
                  </a:cubicBezTo>
                  <a:cubicBezTo>
                    <a:pt x="59668" y="0"/>
                    <a:pt x="76878" y="16039"/>
                    <a:pt x="76878" y="35824"/>
                  </a:cubicBezTo>
                  <a:close/>
                </a:path>
              </a:pathLst>
            </a:custGeom>
            <a:solidFill>
              <a:srgbClr val="19244E"/>
            </a:solidFill>
            <a:ln w="11518" cap="flat">
              <a:solidFill>
                <a:srgbClr val="0070C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582D95B-CF32-4E33-AAF0-544A061DC077}"/>
                </a:ext>
              </a:extLst>
            </p:cNvPr>
            <p:cNvSpPr/>
            <p:nvPr/>
          </p:nvSpPr>
          <p:spPr>
            <a:xfrm>
              <a:off x="4459504" y="2909740"/>
              <a:ext cx="76877" cy="71649"/>
            </a:xfrm>
            <a:custGeom>
              <a:avLst/>
              <a:gdLst>
                <a:gd name="connsiteX0" fmla="*/ 76878 w 76877"/>
                <a:gd name="connsiteY0" fmla="*/ 35824 h 71649"/>
                <a:gd name="connsiteX1" fmla="*/ 38439 w 76877"/>
                <a:gd name="connsiteY1" fmla="*/ 71649 h 71649"/>
                <a:gd name="connsiteX2" fmla="*/ 0 w 76877"/>
                <a:gd name="connsiteY2" fmla="*/ 35824 h 71649"/>
                <a:gd name="connsiteX3" fmla="*/ 38439 w 76877"/>
                <a:gd name="connsiteY3" fmla="*/ 0 h 71649"/>
                <a:gd name="connsiteX4" fmla="*/ 76878 w 76877"/>
                <a:gd name="connsiteY4" fmla="*/ 35824 h 7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77" h="71649">
                  <a:moveTo>
                    <a:pt x="76878" y="35824"/>
                  </a:moveTo>
                  <a:cubicBezTo>
                    <a:pt x="76878" y="55610"/>
                    <a:pt x="59668" y="71649"/>
                    <a:pt x="38439" y="71649"/>
                  </a:cubicBezTo>
                  <a:cubicBezTo>
                    <a:pt x="17210" y="71649"/>
                    <a:pt x="0" y="55610"/>
                    <a:pt x="0" y="35824"/>
                  </a:cubicBezTo>
                  <a:cubicBezTo>
                    <a:pt x="0" y="16039"/>
                    <a:pt x="17210" y="0"/>
                    <a:pt x="38439" y="0"/>
                  </a:cubicBezTo>
                  <a:cubicBezTo>
                    <a:pt x="59668" y="0"/>
                    <a:pt x="76878" y="16039"/>
                    <a:pt x="76878" y="35824"/>
                  </a:cubicBezTo>
                  <a:close/>
                </a:path>
              </a:pathLst>
            </a:custGeom>
            <a:solidFill>
              <a:srgbClr val="19244E"/>
            </a:solidFill>
            <a:ln w="11518" cap="flat">
              <a:solidFill>
                <a:srgbClr val="0070C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FE987E17-08E9-470B-91D8-911605CB36D7}"/>
                </a:ext>
              </a:extLst>
            </p:cNvPr>
            <p:cNvSpPr/>
            <p:nvPr/>
          </p:nvSpPr>
          <p:spPr>
            <a:xfrm>
              <a:off x="4383395" y="3066652"/>
              <a:ext cx="76877" cy="71649"/>
            </a:xfrm>
            <a:custGeom>
              <a:avLst/>
              <a:gdLst>
                <a:gd name="connsiteX0" fmla="*/ 76878 w 76877"/>
                <a:gd name="connsiteY0" fmla="*/ 35825 h 71649"/>
                <a:gd name="connsiteX1" fmla="*/ 38439 w 76877"/>
                <a:gd name="connsiteY1" fmla="*/ 71649 h 71649"/>
                <a:gd name="connsiteX2" fmla="*/ 0 w 76877"/>
                <a:gd name="connsiteY2" fmla="*/ 35825 h 71649"/>
                <a:gd name="connsiteX3" fmla="*/ 38439 w 76877"/>
                <a:gd name="connsiteY3" fmla="*/ 0 h 71649"/>
                <a:gd name="connsiteX4" fmla="*/ 76878 w 76877"/>
                <a:gd name="connsiteY4" fmla="*/ 35825 h 7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77" h="71649">
                  <a:moveTo>
                    <a:pt x="76878" y="35825"/>
                  </a:moveTo>
                  <a:cubicBezTo>
                    <a:pt x="76878" y="55610"/>
                    <a:pt x="59668" y="71649"/>
                    <a:pt x="38439" y="71649"/>
                  </a:cubicBezTo>
                  <a:cubicBezTo>
                    <a:pt x="17210" y="71649"/>
                    <a:pt x="0" y="55610"/>
                    <a:pt x="0" y="35825"/>
                  </a:cubicBezTo>
                  <a:cubicBezTo>
                    <a:pt x="0" y="16039"/>
                    <a:pt x="17210" y="0"/>
                    <a:pt x="38439" y="0"/>
                  </a:cubicBezTo>
                  <a:cubicBezTo>
                    <a:pt x="59668" y="0"/>
                    <a:pt x="76878" y="16039"/>
                    <a:pt x="76878" y="35825"/>
                  </a:cubicBezTo>
                  <a:close/>
                </a:path>
              </a:pathLst>
            </a:custGeom>
            <a:solidFill>
              <a:srgbClr val="19244E"/>
            </a:solidFill>
            <a:ln w="11518" cap="flat">
              <a:solidFill>
                <a:srgbClr val="0070C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249CD7-CB51-40B0-8FCC-48C24AD0E9DC}"/>
                </a:ext>
              </a:extLst>
            </p:cNvPr>
            <p:cNvSpPr/>
            <p:nvPr/>
          </p:nvSpPr>
          <p:spPr>
            <a:xfrm>
              <a:off x="4258084" y="3624081"/>
              <a:ext cx="76877" cy="71649"/>
            </a:xfrm>
            <a:custGeom>
              <a:avLst/>
              <a:gdLst>
                <a:gd name="connsiteX0" fmla="*/ 76878 w 76877"/>
                <a:gd name="connsiteY0" fmla="*/ 35824 h 71649"/>
                <a:gd name="connsiteX1" fmla="*/ 38439 w 76877"/>
                <a:gd name="connsiteY1" fmla="*/ 71649 h 71649"/>
                <a:gd name="connsiteX2" fmla="*/ 0 w 76877"/>
                <a:gd name="connsiteY2" fmla="*/ 35824 h 71649"/>
                <a:gd name="connsiteX3" fmla="*/ 38439 w 76877"/>
                <a:gd name="connsiteY3" fmla="*/ 0 h 71649"/>
                <a:gd name="connsiteX4" fmla="*/ 76878 w 76877"/>
                <a:gd name="connsiteY4" fmla="*/ 35824 h 7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77" h="71649">
                  <a:moveTo>
                    <a:pt x="76878" y="35824"/>
                  </a:moveTo>
                  <a:cubicBezTo>
                    <a:pt x="76878" y="55610"/>
                    <a:pt x="59668" y="71649"/>
                    <a:pt x="38439" y="71649"/>
                  </a:cubicBezTo>
                  <a:cubicBezTo>
                    <a:pt x="17210" y="71649"/>
                    <a:pt x="0" y="55610"/>
                    <a:pt x="0" y="35824"/>
                  </a:cubicBezTo>
                  <a:cubicBezTo>
                    <a:pt x="0" y="16039"/>
                    <a:pt x="17210" y="0"/>
                    <a:pt x="38439" y="0"/>
                  </a:cubicBezTo>
                  <a:cubicBezTo>
                    <a:pt x="59668" y="0"/>
                    <a:pt x="76878" y="16039"/>
                    <a:pt x="76878" y="35824"/>
                  </a:cubicBezTo>
                  <a:close/>
                </a:path>
              </a:pathLst>
            </a:custGeom>
            <a:solidFill>
              <a:srgbClr val="19244E"/>
            </a:solidFill>
            <a:ln w="1151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3C39D79-1D5B-4397-A286-D22F359A9D5E}"/>
                </a:ext>
              </a:extLst>
            </p:cNvPr>
            <p:cNvSpPr/>
            <p:nvPr/>
          </p:nvSpPr>
          <p:spPr>
            <a:xfrm>
              <a:off x="4181976" y="3776693"/>
              <a:ext cx="76877" cy="71649"/>
            </a:xfrm>
            <a:custGeom>
              <a:avLst/>
              <a:gdLst>
                <a:gd name="connsiteX0" fmla="*/ 76878 w 76877"/>
                <a:gd name="connsiteY0" fmla="*/ 35825 h 71649"/>
                <a:gd name="connsiteX1" fmla="*/ 38439 w 76877"/>
                <a:gd name="connsiteY1" fmla="*/ 71649 h 71649"/>
                <a:gd name="connsiteX2" fmla="*/ 0 w 76877"/>
                <a:gd name="connsiteY2" fmla="*/ 35825 h 71649"/>
                <a:gd name="connsiteX3" fmla="*/ 38439 w 76877"/>
                <a:gd name="connsiteY3" fmla="*/ 0 h 71649"/>
                <a:gd name="connsiteX4" fmla="*/ 76878 w 76877"/>
                <a:gd name="connsiteY4" fmla="*/ 35825 h 7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77" h="71649">
                  <a:moveTo>
                    <a:pt x="76878" y="35825"/>
                  </a:moveTo>
                  <a:cubicBezTo>
                    <a:pt x="76878" y="55610"/>
                    <a:pt x="59668" y="71649"/>
                    <a:pt x="38439" y="71649"/>
                  </a:cubicBezTo>
                  <a:cubicBezTo>
                    <a:pt x="17210" y="71649"/>
                    <a:pt x="0" y="55610"/>
                    <a:pt x="0" y="35825"/>
                  </a:cubicBezTo>
                  <a:cubicBezTo>
                    <a:pt x="0" y="16039"/>
                    <a:pt x="17210" y="0"/>
                    <a:pt x="38439" y="0"/>
                  </a:cubicBezTo>
                  <a:cubicBezTo>
                    <a:pt x="59668" y="0"/>
                    <a:pt x="76878" y="16039"/>
                    <a:pt x="76878" y="35825"/>
                  </a:cubicBezTo>
                  <a:close/>
                </a:path>
              </a:pathLst>
            </a:custGeom>
            <a:solidFill>
              <a:srgbClr val="19244E"/>
            </a:solidFill>
            <a:ln w="1151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4B654C02-C06A-486B-A215-57F7675FA99C}"/>
                </a:ext>
              </a:extLst>
            </p:cNvPr>
            <p:cNvSpPr/>
            <p:nvPr/>
          </p:nvSpPr>
          <p:spPr>
            <a:xfrm>
              <a:off x="4265003" y="3897064"/>
              <a:ext cx="76877" cy="71649"/>
            </a:xfrm>
            <a:custGeom>
              <a:avLst/>
              <a:gdLst>
                <a:gd name="connsiteX0" fmla="*/ 76878 w 76877"/>
                <a:gd name="connsiteY0" fmla="*/ 35825 h 71649"/>
                <a:gd name="connsiteX1" fmla="*/ 38439 w 76877"/>
                <a:gd name="connsiteY1" fmla="*/ 71649 h 71649"/>
                <a:gd name="connsiteX2" fmla="*/ 0 w 76877"/>
                <a:gd name="connsiteY2" fmla="*/ 35825 h 71649"/>
                <a:gd name="connsiteX3" fmla="*/ 38439 w 76877"/>
                <a:gd name="connsiteY3" fmla="*/ 0 h 71649"/>
                <a:gd name="connsiteX4" fmla="*/ 76878 w 76877"/>
                <a:gd name="connsiteY4" fmla="*/ 35825 h 7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77" h="71649">
                  <a:moveTo>
                    <a:pt x="76878" y="35825"/>
                  </a:moveTo>
                  <a:cubicBezTo>
                    <a:pt x="76878" y="55610"/>
                    <a:pt x="59668" y="71649"/>
                    <a:pt x="38439" y="71649"/>
                  </a:cubicBezTo>
                  <a:cubicBezTo>
                    <a:pt x="17210" y="71649"/>
                    <a:pt x="0" y="55610"/>
                    <a:pt x="0" y="35825"/>
                  </a:cubicBezTo>
                  <a:cubicBezTo>
                    <a:pt x="0" y="16039"/>
                    <a:pt x="17210" y="0"/>
                    <a:pt x="38439" y="0"/>
                  </a:cubicBezTo>
                  <a:cubicBezTo>
                    <a:pt x="59668" y="0"/>
                    <a:pt x="76878" y="16039"/>
                    <a:pt x="76878" y="35825"/>
                  </a:cubicBezTo>
                  <a:close/>
                </a:path>
              </a:pathLst>
            </a:custGeom>
            <a:solidFill>
              <a:srgbClr val="19244E"/>
            </a:solidFill>
            <a:ln w="11518" cap="flat">
              <a:solidFill>
                <a:srgbClr val="0070C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6B9FEF1-85F5-44E4-9C97-7AEA2DF8C760}"/>
                </a:ext>
              </a:extLst>
            </p:cNvPr>
            <p:cNvSpPr/>
            <p:nvPr/>
          </p:nvSpPr>
          <p:spPr>
            <a:xfrm>
              <a:off x="5325914" y="5496270"/>
              <a:ext cx="76877" cy="71649"/>
            </a:xfrm>
            <a:custGeom>
              <a:avLst/>
              <a:gdLst>
                <a:gd name="connsiteX0" fmla="*/ 76878 w 76877"/>
                <a:gd name="connsiteY0" fmla="*/ 35825 h 71649"/>
                <a:gd name="connsiteX1" fmla="*/ 38439 w 76877"/>
                <a:gd name="connsiteY1" fmla="*/ 71649 h 71649"/>
                <a:gd name="connsiteX2" fmla="*/ 0 w 76877"/>
                <a:gd name="connsiteY2" fmla="*/ 35825 h 71649"/>
                <a:gd name="connsiteX3" fmla="*/ 38439 w 76877"/>
                <a:gd name="connsiteY3" fmla="*/ 0 h 71649"/>
                <a:gd name="connsiteX4" fmla="*/ 76878 w 76877"/>
                <a:gd name="connsiteY4" fmla="*/ 35825 h 7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77" h="71649">
                  <a:moveTo>
                    <a:pt x="76878" y="35825"/>
                  </a:moveTo>
                  <a:cubicBezTo>
                    <a:pt x="76878" y="55610"/>
                    <a:pt x="59668" y="71649"/>
                    <a:pt x="38439" y="71649"/>
                  </a:cubicBezTo>
                  <a:cubicBezTo>
                    <a:pt x="17210" y="71649"/>
                    <a:pt x="0" y="55610"/>
                    <a:pt x="0" y="35825"/>
                  </a:cubicBezTo>
                  <a:cubicBezTo>
                    <a:pt x="0" y="16039"/>
                    <a:pt x="17210" y="0"/>
                    <a:pt x="38439" y="0"/>
                  </a:cubicBezTo>
                  <a:cubicBezTo>
                    <a:pt x="59668" y="0"/>
                    <a:pt x="76878" y="16039"/>
                    <a:pt x="76878" y="35825"/>
                  </a:cubicBezTo>
                  <a:close/>
                </a:path>
              </a:pathLst>
            </a:custGeom>
            <a:solidFill>
              <a:srgbClr val="19244E"/>
            </a:solidFill>
            <a:ln w="11518" cap="flat">
              <a:solidFill>
                <a:srgbClr val="0070C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noFill/>
              </a:endParaRPr>
            </a:p>
          </p:txBody>
        </p:sp>
      </p:grp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136F3BFE-E632-4770-A61C-F3F099F69549}"/>
              </a:ext>
            </a:extLst>
          </p:cNvPr>
          <p:cNvSpPr/>
          <p:nvPr/>
        </p:nvSpPr>
        <p:spPr>
          <a:xfrm>
            <a:off x="6150042" y="6272229"/>
            <a:ext cx="76877" cy="71649"/>
          </a:xfrm>
          <a:custGeom>
            <a:avLst/>
            <a:gdLst>
              <a:gd name="connsiteX0" fmla="*/ 76878 w 76877"/>
              <a:gd name="connsiteY0" fmla="*/ 35825 h 71649"/>
              <a:gd name="connsiteX1" fmla="*/ 38439 w 76877"/>
              <a:gd name="connsiteY1" fmla="*/ 71649 h 71649"/>
              <a:gd name="connsiteX2" fmla="*/ 0 w 76877"/>
              <a:gd name="connsiteY2" fmla="*/ 35825 h 71649"/>
              <a:gd name="connsiteX3" fmla="*/ 38439 w 76877"/>
              <a:gd name="connsiteY3" fmla="*/ 0 h 71649"/>
              <a:gd name="connsiteX4" fmla="*/ 76878 w 76877"/>
              <a:gd name="connsiteY4" fmla="*/ 35825 h 7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77" h="71649">
                <a:moveTo>
                  <a:pt x="76878" y="35825"/>
                </a:moveTo>
                <a:cubicBezTo>
                  <a:pt x="76878" y="55610"/>
                  <a:pt x="59668" y="71649"/>
                  <a:pt x="38439" y="71649"/>
                </a:cubicBezTo>
                <a:cubicBezTo>
                  <a:pt x="17210" y="71649"/>
                  <a:pt x="0" y="55610"/>
                  <a:pt x="0" y="35825"/>
                </a:cubicBezTo>
                <a:cubicBezTo>
                  <a:pt x="0" y="16039"/>
                  <a:pt x="17210" y="0"/>
                  <a:pt x="38439" y="0"/>
                </a:cubicBezTo>
                <a:cubicBezTo>
                  <a:pt x="59668" y="0"/>
                  <a:pt x="76878" y="16039"/>
                  <a:pt x="76878" y="35825"/>
                </a:cubicBezTo>
                <a:close/>
              </a:path>
            </a:pathLst>
          </a:custGeom>
          <a:solidFill>
            <a:srgbClr val="19244E"/>
          </a:solidFill>
          <a:ln w="11518" cap="flat">
            <a:solidFill>
              <a:srgbClr val="0070C0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noFill/>
            </a:endParaRPr>
          </a:p>
        </p:txBody>
      </p:sp>
      <p:sp>
        <p:nvSpPr>
          <p:cNvPr id="4128" name="Rectangle: Rounded Corners 4127">
            <a:extLst>
              <a:ext uri="{FF2B5EF4-FFF2-40B4-BE49-F238E27FC236}">
                <a16:creationId xmlns:a16="http://schemas.microsoft.com/office/drawing/2014/main" id="{DE4D5DD2-C570-4980-994D-ED9181A95CB9}"/>
              </a:ext>
            </a:extLst>
          </p:cNvPr>
          <p:cNvSpPr/>
          <p:nvPr/>
        </p:nvSpPr>
        <p:spPr>
          <a:xfrm>
            <a:off x="4169108" y="3819479"/>
            <a:ext cx="4291105" cy="87634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00">
              <a:solidFill>
                <a:schemeClr val="tx1"/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6F42E52-E386-4CD0-A33F-B7B389B45376}"/>
              </a:ext>
            </a:extLst>
          </p:cNvPr>
          <p:cNvCxnSpPr>
            <a:cxnSpLocks/>
            <a:stCxn id="35" idx="0"/>
            <a:endCxn id="37" idx="4"/>
          </p:cNvCxnSpPr>
          <p:nvPr/>
        </p:nvCxnSpPr>
        <p:spPr>
          <a:xfrm flipV="1">
            <a:off x="3152154" y="2420322"/>
            <a:ext cx="331216" cy="2416448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A6EEFEA-3E44-4691-8622-6300CE0F659B}"/>
              </a:ext>
            </a:extLst>
          </p:cNvPr>
          <p:cNvCxnSpPr>
            <a:cxnSpLocks/>
          </p:cNvCxnSpPr>
          <p:nvPr/>
        </p:nvCxnSpPr>
        <p:spPr>
          <a:xfrm flipV="1">
            <a:off x="2166418" y="3094370"/>
            <a:ext cx="318054" cy="1575695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269096B-4E2A-4097-890A-EDA498B66B85}"/>
              </a:ext>
            </a:extLst>
          </p:cNvPr>
          <p:cNvCxnSpPr>
            <a:cxnSpLocks/>
          </p:cNvCxnSpPr>
          <p:nvPr/>
        </p:nvCxnSpPr>
        <p:spPr>
          <a:xfrm flipH="1" flipV="1">
            <a:off x="9758664" y="2903705"/>
            <a:ext cx="159630" cy="1624982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231E5D7-17E7-41A2-B45F-7151097B4537}"/>
              </a:ext>
            </a:extLst>
          </p:cNvPr>
          <p:cNvCxnSpPr>
            <a:cxnSpLocks/>
            <a:stCxn id="4099" idx="2"/>
            <a:endCxn id="39" idx="1"/>
          </p:cNvCxnSpPr>
          <p:nvPr/>
        </p:nvCxnSpPr>
        <p:spPr>
          <a:xfrm>
            <a:off x="7274760" y="1488224"/>
            <a:ext cx="1450700" cy="17071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DE38713-D485-4389-9B96-8287FCC63DB8}"/>
              </a:ext>
            </a:extLst>
          </p:cNvPr>
          <p:cNvCxnSpPr>
            <a:cxnSpLocks/>
            <a:stCxn id="38" idx="0"/>
          </p:cNvCxnSpPr>
          <p:nvPr/>
        </p:nvCxnSpPr>
        <p:spPr>
          <a:xfrm flipH="1" flipV="1">
            <a:off x="11068136" y="3275465"/>
            <a:ext cx="18482" cy="113638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6B4A36D7-8DC1-421F-BD70-BE5609895AED}"/>
              </a:ext>
            </a:extLst>
          </p:cNvPr>
          <p:cNvSpPr/>
          <p:nvPr/>
        </p:nvSpPr>
        <p:spPr bwMode="auto">
          <a:xfrm>
            <a:off x="2916355" y="1334852"/>
            <a:ext cx="1134030" cy="108547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50800" dir="2700000" sx="101000" sy="101000" algn="tl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none" lIns="89642" tIns="89642" rIns="89642" bIns="896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accent1"/>
                </a:solidFill>
                <a:latin typeface="Verdana"/>
                <a:cs typeface="Segoe UI Semibold" panose="020B0702040204020203" pitchFamily="34" charset="0"/>
              </a:rPr>
              <a:t>Home </a:t>
            </a: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accent1"/>
                </a:solidFill>
                <a:latin typeface="Verdana"/>
                <a:cs typeface="Segoe UI Semibold" panose="020B0702040204020203" pitchFamily="34" charset="0"/>
              </a:rPr>
              <a:t>Dialysis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AC73409-A828-478B-8446-6AF5988288C4}"/>
              </a:ext>
            </a:extLst>
          </p:cNvPr>
          <p:cNvSpPr/>
          <p:nvPr/>
        </p:nvSpPr>
        <p:spPr bwMode="auto">
          <a:xfrm>
            <a:off x="339217" y="4489765"/>
            <a:ext cx="1229146" cy="1193026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50800" dir="2700000" sx="101000" sy="101000" algn="tl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none" lIns="89642" tIns="89642" rIns="89642" bIns="896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accent1"/>
                </a:solidFill>
                <a:latin typeface="Verdana"/>
                <a:cs typeface="Segoe UI Semibold" panose="020B0702040204020203" pitchFamily="34" charset="0"/>
              </a:rPr>
              <a:t>MedTech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3EF4C9E-1F06-4EB7-B9C6-CC398C8B4B26}"/>
              </a:ext>
            </a:extLst>
          </p:cNvPr>
          <p:cNvSpPr/>
          <p:nvPr/>
        </p:nvSpPr>
        <p:spPr bwMode="auto">
          <a:xfrm>
            <a:off x="727659" y="1538756"/>
            <a:ext cx="1387050" cy="1384213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50800" dir="2700000" sx="101000" sy="101000" algn="tl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none" lIns="89642" tIns="89642" rIns="89642" bIns="896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+mn-ea"/>
                <a:cs typeface="Segoe UI Semibold" panose="020B0702040204020203" pitchFamily="34" charset="0"/>
              </a:rPr>
              <a:t>Telehealth</a:t>
            </a:r>
          </a:p>
          <a:p>
            <a:pPr marL="0" marR="0" lvl="0" indent="0" algn="ctr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accent1"/>
                </a:solidFill>
                <a:latin typeface="Verdana"/>
                <a:cs typeface="Segoe UI Semibold" panose="020B0702040204020203" pitchFamily="34" charset="0"/>
              </a:rPr>
              <a:t>Care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Verdana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A29283C-FA06-454A-AEB2-819578E03F09}"/>
              </a:ext>
            </a:extLst>
          </p:cNvPr>
          <p:cNvSpPr/>
          <p:nvPr/>
        </p:nvSpPr>
        <p:spPr bwMode="auto">
          <a:xfrm>
            <a:off x="2452365" y="4836770"/>
            <a:ext cx="1399578" cy="1357276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50800" dir="2700000" sx="101000" sy="101000" algn="tl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none" lIns="89642" tIns="89642" rIns="89642" bIns="896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chemeClr val="accent1"/>
                </a:solidFill>
                <a:latin typeface="Verdana"/>
                <a:cs typeface="Segoe UI Semibold" panose="020B0702040204020203" pitchFamily="34" charset="0"/>
              </a:rPr>
              <a:t>Artificial </a:t>
            </a: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accent1"/>
                </a:solidFill>
                <a:latin typeface="Verdana"/>
                <a:cs typeface="Segoe UI Semibold" panose="020B0702040204020203" pitchFamily="34" charset="0"/>
              </a:rPr>
              <a:t>Intelligence</a:t>
            </a:r>
            <a:endParaRPr lang="en-US" sz="900" b="1" dirty="0">
              <a:solidFill>
                <a:schemeClr val="accent1"/>
              </a:solidFill>
              <a:latin typeface="Verdana"/>
              <a:cs typeface="Segoe UI Semibold" panose="020B0702040204020203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0FA00DF-F7E4-487D-9AAF-C36BCF756EAB}"/>
              </a:ext>
            </a:extLst>
          </p:cNvPr>
          <p:cNvSpPr/>
          <p:nvPr/>
        </p:nvSpPr>
        <p:spPr bwMode="auto">
          <a:xfrm>
            <a:off x="10377087" y="4411849"/>
            <a:ext cx="1419062" cy="1419103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50800" dir="2700000" sx="101000" sy="101000" algn="tl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none" lIns="89642" tIns="89642" rIns="89642" bIns="896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accent1"/>
                </a:solidFill>
                <a:latin typeface="Verdana"/>
                <a:cs typeface="Segoe UI Semibold" panose="020B0702040204020203" pitchFamily="34" charset="0"/>
              </a:rPr>
              <a:t>Digital </a:t>
            </a: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accent1"/>
                </a:solidFill>
                <a:latin typeface="Verdana"/>
                <a:cs typeface="Segoe UI Semibold" panose="020B0702040204020203" pitchFamily="34" charset="0"/>
              </a:rPr>
              <a:t>Rehabilitation 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5FBDAC4-F25E-48E9-BB3D-DF444AE575BA}"/>
              </a:ext>
            </a:extLst>
          </p:cNvPr>
          <p:cNvSpPr/>
          <p:nvPr/>
        </p:nvSpPr>
        <p:spPr bwMode="auto">
          <a:xfrm>
            <a:off x="8522331" y="1302937"/>
            <a:ext cx="1387049" cy="13817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50800" dir="2700000" sx="101000" sy="101000" algn="tl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none" lIns="89642" tIns="89642" rIns="89642" bIns="896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accent1"/>
                </a:solidFill>
                <a:latin typeface="Verdana"/>
                <a:cs typeface="Segoe UI Semibold" panose="020B0702040204020203" pitchFamily="34" charset="0"/>
              </a:rPr>
              <a:t>Internet of Medical </a:t>
            </a: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accent1"/>
                </a:solidFill>
                <a:latin typeface="Verdana"/>
                <a:cs typeface="Segoe UI Semibold" panose="020B0702040204020203" pitchFamily="34" charset="0"/>
              </a:rPr>
              <a:t>Things (IoMT)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C8A2C8F-0622-4888-B1C5-731BB1915094}"/>
              </a:ext>
            </a:extLst>
          </p:cNvPr>
          <p:cNvSpPr/>
          <p:nvPr/>
        </p:nvSpPr>
        <p:spPr bwMode="auto">
          <a:xfrm>
            <a:off x="8342918" y="5169751"/>
            <a:ext cx="1134030" cy="108547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50800" dir="2700000" sx="101000" sy="101000" algn="tl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none" lIns="89642" tIns="89642" rIns="89642" bIns="896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accent1"/>
                </a:solidFill>
                <a:latin typeface="Verdana"/>
                <a:cs typeface="Segoe UI Semibold" panose="020B0702040204020203" pitchFamily="34" charset="0"/>
              </a:rPr>
              <a:t>Electronic </a:t>
            </a: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accent1"/>
                </a:solidFill>
                <a:latin typeface="Verdana"/>
                <a:cs typeface="Segoe UI Semibold" panose="020B0702040204020203" pitchFamily="34" charset="0"/>
              </a:rPr>
              <a:t>Patient File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E548200-568E-4AC0-8161-1256A7D07780}"/>
              </a:ext>
            </a:extLst>
          </p:cNvPr>
          <p:cNvSpPr/>
          <p:nvPr/>
        </p:nvSpPr>
        <p:spPr bwMode="auto">
          <a:xfrm>
            <a:off x="10507435" y="2159155"/>
            <a:ext cx="1134030" cy="108547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50800" dir="2700000" sx="101000" sy="101000" algn="tl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none" lIns="89642" tIns="89642" rIns="89642" bIns="896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accent1"/>
                </a:solidFill>
                <a:latin typeface="Verdana"/>
                <a:cs typeface="Segoe UI Semibold" panose="020B0702040204020203" pitchFamily="34" charset="0"/>
              </a:rPr>
              <a:t>Process </a:t>
            </a: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accent1"/>
                </a:solidFill>
                <a:latin typeface="Verdana"/>
                <a:cs typeface="Segoe UI Semibold" panose="020B0702040204020203" pitchFamily="34" charset="0"/>
              </a:rPr>
              <a:t>Automation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090ADF-86EC-4892-B417-275A610EA7AB}"/>
              </a:ext>
            </a:extLst>
          </p:cNvPr>
          <p:cNvCxnSpPr>
            <a:stCxn id="34" idx="6"/>
            <a:endCxn id="37" idx="2"/>
          </p:cNvCxnSpPr>
          <p:nvPr/>
        </p:nvCxnSpPr>
        <p:spPr>
          <a:xfrm flipV="1">
            <a:off x="2114709" y="1877587"/>
            <a:ext cx="801646" cy="353276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6511852-9548-468F-905C-946895532DC1}"/>
              </a:ext>
            </a:extLst>
          </p:cNvPr>
          <p:cNvCxnSpPr>
            <a:cxnSpLocks/>
            <a:stCxn id="33" idx="6"/>
            <a:endCxn id="35" idx="2"/>
          </p:cNvCxnSpPr>
          <p:nvPr/>
        </p:nvCxnSpPr>
        <p:spPr>
          <a:xfrm>
            <a:off x="1568363" y="5086278"/>
            <a:ext cx="884002" cy="429130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694A338-5BFC-446C-8B48-A17E5F609DD1}"/>
              </a:ext>
            </a:extLst>
          </p:cNvPr>
          <p:cNvCxnSpPr>
            <a:cxnSpLocks/>
          </p:cNvCxnSpPr>
          <p:nvPr/>
        </p:nvCxnSpPr>
        <p:spPr>
          <a:xfrm>
            <a:off x="735123" y="5676609"/>
            <a:ext cx="138796" cy="6862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EF05869-A21C-48E8-9976-74BC349ABA22}"/>
              </a:ext>
            </a:extLst>
          </p:cNvPr>
          <p:cNvCxnSpPr>
            <a:cxnSpLocks/>
          </p:cNvCxnSpPr>
          <p:nvPr/>
        </p:nvCxnSpPr>
        <p:spPr>
          <a:xfrm flipV="1">
            <a:off x="2465399" y="2311924"/>
            <a:ext cx="649063" cy="791345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B35B3B2-E6BA-43F5-B13D-1010758B7551}"/>
              </a:ext>
            </a:extLst>
          </p:cNvPr>
          <p:cNvCxnSpPr>
            <a:cxnSpLocks/>
            <a:stCxn id="34" idx="5"/>
          </p:cNvCxnSpPr>
          <p:nvPr/>
        </p:nvCxnSpPr>
        <p:spPr>
          <a:xfrm>
            <a:off x="1911580" y="2720256"/>
            <a:ext cx="582366" cy="383013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3021DDE-AC6B-47BD-B87D-E4FD8D82E2A0}"/>
              </a:ext>
            </a:extLst>
          </p:cNvPr>
          <p:cNvCxnSpPr>
            <a:cxnSpLocks/>
            <a:stCxn id="33" idx="6"/>
          </p:cNvCxnSpPr>
          <p:nvPr/>
        </p:nvCxnSpPr>
        <p:spPr>
          <a:xfrm flipV="1">
            <a:off x="1568363" y="4664480"/>
            <a:ext cx="634400" cy="421798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FD71879-3C1F-443D-A1FA-A12265B7B4A1}"/>
              </a:ext>
            </a:extLst>
          </p:cNvPr>
          <p:cNvCxnSpPr>
            <a:cxnSpLocks/>
          </p:cNvCxnSpPr>
          <p:nvPr/>
        </p:nvCxnSpPr>
        <p:spPr>
          <a:xfrm>
            <a:off x="2164707" y="4664480"/>
            <a:ext cx="408444" cy="409081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BD8875CE-DE72-46D4-83C6-B0A99D34A641}"/>
              </a:ext>
            </a:extLst>
          </p:cNvPr>
          <p:cNvSpPr/>
          <p:nvPr/>
        </p:nvSpPr>
        <p:spPr>
          <a:xfrm>
            <a:off x="2443005" y="3053945"/>
            <a:ext cx="79273" cy="79200"/>
          </a:xfrm>
          <a:prstGeom prst="ellipse">
            <a:avLst/>
          </a:prstGeom>
          <a:solidFill>
            <a:srgbClr val="19244E"/>
          </a:solidFill>
          <a:ln w="11518" cap="flat">
            <a:solidFill>
              <a:srgbClr val="0070C0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noFill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68B16A0-3987-4FF4-B649-F36AD95238B5}"/>
              </a:ext>
            </a:extLst>
          </p:cNvPr>
          <p:cNvSpPr/>
          <p:nvPr/>
        </p:nvSpPr>
        <p:spPr>
          <a:xfrm>
            <a:off x="2125070" y="4630611"/>
            <a:ext cx="79273" cy="79200"/>
          </a:xfrm>
          <a:prstGeom prst="ellipse">
            <a:avLst/>
          </a:prstGeom>
          <a:solidFill>
            <a:srgbClr val="19244E"/>
          </a:solidFill>
          <a:ln w="11518" cap="flat">
            <a:solidFill>
              <a:srgbClr val="0070C0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noFill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C4E67BF-5463-4292-A398-759FA0CE13D8}"/>
              </a:ext>
            </a:extLst>
          </p:cNvPr>
          <p:cNvCxnSpPr>
            <a:cxnSpLocks/>
          </p:cNvCxnSpPr>
          <p:nvPr/>
        </p:nvCxnSpPr>
        <p:spPr>
          <a:xfrm>
            <a:off x="40904" y="1993831"/>
            <a:ext cx="679404" cy="301912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3495A61-F1E8-41C8-80FB-6DD1EBED30C2}"/>
              </a:ext>
            </a:extLst>
          </p:cNvPr>
          <p:cNvCxnSpPr>
            <a:cxnSpLocks/>
          </p:cNvCxnSpPr>
          <p:nvPr/>
        </p:nvCxnSpPr>
        <p:spPr>
          <a:xfrm flipV="1">
            <a:off x="-6159" y="2756723"/>
            <a:ext cx="925222" cy="1094143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C5650E0-5C1E-4C9B-B086-74EA52E765FE}"/>
              </a:ext>
            </a:extLst>
          </p:cNvPr>
          <p:cNvCxnSpPr>
            <a:cxnSpLocks/>
            <a:stCxn id="37" idx="7"/>
            <a:endCxn id="109" idx="1"/>
          </p:cNvCxnSpPr>
          <p:nvPr/>
        </p:nvCxnSpPr>
        <p:spPr>
          <a:xfrm flipV="1">
            <a:off x="3884310" y="1431621"/>
            <a:ext cx="1741427" cy="62194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619D87D-F381-4BBE-8EF7-47F8DA3F06E3}"/>
              </a:ext>
            </a:extLst>
          </p:cNvPr>
          <p:cNvCxnSpPr>
            <a:cxnSpLocks/>
            <a:stCxn id="41" idx="1"/>
          </p:cNvCxnSpPr>
          <p:nvPr/>
        </p:nvCxnSpPr>
        <p:spPr>
          <a:xfrm flipH="1" flipV="1">
            <a:off x="9924144" y="1932450"/>
            <a:ext cx="749366" cy="385668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C1016BD-66E4-4E8D-8315-059739A1EC3A}"/>
              </a:ext>
            </a:extLst>
          </p:cNvPr>
          <p:cNvCxnSpPr>
            <a:cxnSpLocks/>
            <a:stCxn id="40" idx="6"/>
          </p:cNvCxnSpPr>
          <p:nvPr/>
        </p:nvCxnSpPr>
        <p:spPr>
          <a:xfrm>
            <a:off x="9476948" y="5712486"/>
            <a:ext cx="657652" cy="542735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7828994-C369-4619-B724-F9DF42527708}"/>
              </a:ext>
            </a:extLst>
          </p:cNvPr>
          <p:cNvCxnSpPr>
            <a:cxnSpLocks/>
          </p:cNvCxnSpPr>
          <p:nvPr/>
        </p:nvCxnSpPr>
        <p:spPr>
          <a:xfrm flipH="1">
            <a:off x="10153082" y="4919591"/>
            <a:ext cx="216164" cy="1335630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AD48931E-7B1C-42F0-90FD-6DCBB01208AF}"/>
              </a:ext>
            </a:extLst>
          </p:cNvPr>
          <p:cNvSpPr/>
          <p:nvPr/>
        </p:nvSpPr>
        <p:spPr>
          <a:xfrm>
            <a:off x="10113445" y="6194046"/>
            <a:ext cx="79273" cy="79200"/>
          </a:xfrm>
          <a:prstGeom prst="ellipse">
            <a:avLst/>
          </a:prstGeom>
          <a:solidFill>
            <a:srgbClr val="19244E"/>
          </a:solidFill>
          <a:ln w="11518" cap="flat">
            <a:solidFill>
              <a:srgbClr val="0070C0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noFill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6AF7C07-0BA0-4DFC-A890-4B41CA270DBE}"/>
              </a:ext>
            </a:extLst>
          </p:cNvPr>
          <p:cNvCxnSpPr>
            <a:cxnSpLocks/>
          </p:cNvCxnSpPr>
          <p:nvPr/>
        </p:nvCxnSpPr>
        <p:spPr>
          <a:xfrm flipH="1" flipV="1">
            <a:off x="9909380" y="4495322"/>
            <a:ext cx="224121" cy="1688467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BE51C5AE-8B29-4657-819D-5E69CFFC0639}"/>
              </a:ext>
            </a:extLst>
          </p:cNvPr>
          <p:cNvSpPr/>
          <p:nvPr/>
        </p:nvSpPr>
        <p:spPr>
          <a:xfrm>
            <a:off x="9865823" y="4468724"/>
            <a:ext cx="79273" cy="79200"/>
          </a:xfrm>
          <a:prstGeom prst="ellipse">
            <a:avLst/>
          </a:prstGeom>
          <a:solidFill>
            <a:srgbClr val="19244E"/>
          </a:solidFill>
          <a:ln w="11518" cap="flat">
            <a:solidFill>
              <a:srgbClr val="0070C0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noFill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C755712-E195-4FDC-9781-D6A711F1102E}"/>
              </a:ext>
            </a:extLst>
          </p:cNvPr>
          <p:cNvCxnSpPr>
            <a:cxnSpLocks/>
          </p:cNvCxnSpPr>
          <p:nvPr/>
        </p:nvCxnSpPr>
        <p:spPr>
          <a:xfrm flipV="1">
            <a:off x="10211200" y="5906157"/>
            <a:ext cx="1980800" cy="323094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3A699C1-B651-4985-B1F0-E4787C54F29D}"/>
              </a:ext>
            </a:extLst>
          </p:cNvPr>
          <p:cNvCxnSpPr>
            <a:cxnSpLocks/>
            <a:endCxn id="39" idx="5"/>
          </p:cNvCxnSpPr>
          <p:nvPr/>
        </p:nvCxnSpPr>
        <p:spPr>
          <a:xfrm flipH="1" flipV="1">
            <a:off x="9706251" y="2482368"/>
            <a:ext cx="46490" cy="405868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81BAFE3-E3B4-426F-9865-E2399738F2E5}"/>
              </a:ext>
            </a:extLst>
          </p:cNvPr>
          <p:cNvCxnSpPr>
            <a:cxnSpLocks/>
          </p:cNvCxnSpPr>
          <p:nvPr/>
        </p:nvCxnSpPr>
        <p:spPr>
          <a:xfrm flipH="1">
            <a:off x="9752741" y="2775893"/>
            <a:ext cx="714082" cy="112343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1ACDA4EB-074E-4AA5-9525-41438A6458DF}"/>
              </a:ext>
            </a:extLst>
          </p:cNvPr>
          <p:cNvSpPr/>
          <p:nvPr/>
        </p:nvSpPr>
        <p:spPr>
          <a:xfrm>
            <a:off x="9735742" y="2860809"/>
            <a:ext cx="79273" cy="79200"/>
          </a:xfrm>
          <a:prstGeom prst="ellipse">
            <a:avLst/>
          </a:prstGeom>
          <a:solidFill>
            <a:srgbClr val="19244E"/>
          </a:solidFill>
          <a:ln w="11518" cap="flat">
            <a:solidFill>
              <a:srgbClr val="0070C0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noFill/>
            </a:endParaRP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D3342F83-EADB-484D-80E3-A54512B67A22}"/>
              </a:ext>
            </a:extLst>
          </p:cNvPr>
          <p:cNvCxnSpPr>
            <a:cxnSpLocks/>
          </p:cNvCxnSpPr>
          <p:nvPr/>
        </p:nvCxnSpPr>
        <p:spPr>
          <a:xfrm flipH="1">
            <a:off x="11347937" y="1494487"/>
            <a:ext cx="844063" cy="733001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474E700-C589-46EF-99F5-A662CBF15B04}"/>
              </a:ext>
            </a:extLst>
          </p:cNvPr>
          <p:cNvCxnSpPr>
            <a:cxnSpLocks/>
            <a:stCxn id="40" idx="2"/>
            <a:endCxn id="4115" idx="3"/>
          </p:cNvCxnSpPr>
          <p:nvPr/>
        </p:nvCxnSpPr>
        <p:spPr>
          <a:xfrm flipH="1">
            <a:off x="7756783" y="5712486"/>
            <a:ext cx="586135" cy="190034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486F8F6-C603-4B3A-B990-DA2FB3FE13EF}"/>
              </a:ext>
            </a:extLst>
          </p:cNvPr>
          <p:cNvGrpSpPr/>
          <p:nvPr/>
        </p:nvGrpSpPr>
        <p:grpSpPr>
          <a:xfrm>
            <a:off x="905761" y="3116365"/>
            <a:ext cx="10590514" cy="756163"/>
            <a:chOff x="905761" y="3133865"/>
            <a:chExt cx="10590514" cy="756163"/>
          </a:xfrm>
        </p:grpSpPr>
        <p:sp>
          <p:nvSpPr>
            <p:cNvPr id="24" name="Pfeil: Chevron 23">
              <a:extLst>
                <a:ext uri="{FF2B5EF4-FFF2-40B4-BE49-F238E27FC236}">
                  <a16:creationId xmlns:a16="http://schemas.microsoft.com/office/drawing/2014/main" id="{63EC2438-9C44-43F1-8E1C-8617AA772B6E}"/>
                </a:ext>
              </a:extLst>
            </p:cNvPr>
            <p:cNvSpPr/>
            <p:nvPr/>
          </p:nvSpPr>
          <p:spPr>
            <a:xfrm>
              <a:off x="7210027" y="3519937"/>
              <a:ext cx="2183774" cy="36576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200" b="1" dirty="0">
                  <a:solidFill>
                    <a:schemeClr val="accent1"/>
                  </a:solidFill>
                </a:rPr>
                <a:t>Recovery</a:t>
              </a:r>
            </a:p>
          </p:txBody>
        </p:sp>
        <p:sp>
          <p:nvSpPr>
            <p:cNvPr id="21" name="Pfeil: Fünfeck 20">
              <a:extLst>
                <a:ext uri="{FF2B5EF4-FFF2-40B4-BE49-F238E27FC236}">
                  <a16:creationId xmlns:a16="http://schemas.microsoft.com/office/drawing/2014/main" id="{B02AB64A-0A96-455C-BE6F-418EF810F9E1}"/>
                </a:ext>
              </a:extLst>
            </p:cNvPr>
            <p:cNvSpPr/>
            <p:nvPr/>
          </p:nvSpPr>
          <p:spPr>
            <a:xfrm>
              <a:off x="905761" y="3524268"/>
              <a:ext cx="2054748" cy="365760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200" b="1" dirty="0">
                  <a:solidFill>
                    <a:schemeClr val="accent1"/>
                  </a:solidFill>
                </a:rPr>
                <a:t>Prevention</a:t>
              </a:r>
            </a:p>
          </p:txBody>
        </p:sp>
        <p:sp>
          <p:nvSpPr>
            <p:cNvPr id="22" name="Pfeil: Chevron 21">
              <a:extLst>
                <a:ext uri="{FF2B5EF4-FFF2-40B4-BE49-F238E27FC236}">
                  <a16:creationId xmlns:a16="http://schemas.microsoft.com/office/drawing/2014/main" id="{F39607DF-F1D3-4A6D-A611-034706A2DCFF}"/>
                </a:ext>
              </a:extLst>
            </p:cNvPr>
            <p:cNvSpPr/>
            <p:nvPr/>
          </p:nvSpPr>
          <p:spPr>
            <a:xfrm>
              <a:off x="2828526" y="3524268"/>
              <a:ext cx="2206765" cy="36576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200" b="1" dirty="0">
                  <a:solidFill>
                    <a:schemeClr val="accent1"/>
                  </a:solidFill>
                </a:rPr>
                <a:t>Diagnostics</a:t>
              </a:r>
            </a:p>
          </p:txBody>
        </p:sp>
        <p:sp>
          <p:nvSpPr>
            <p:cNvPr id="23" name="Pfeil: Chevron 22">
              <a:extLst>
                <a:ext uri="{FF2B5EF4-FFF2-40B4-BE49-F238E27FC236}">
                  <a16:creationId xmlns:a16="http://schemas.microsoft.com/office/drawing/2014/main" id="{75D0F8BA-A0AE-4B85-89D0-8D7D7F57C6B8}"/>
                </a:ext>
              </a:extLst>
            </p:cNvPr>
            <p:cNvSpPr/>
            <p:nvPr/>
          </p:nvSpPr>
          <p:spPr>
            <a:xfrm>
              <a:off x="4914501" y="3524268"/>
              <a:ext cx="2406991" cy="36576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200" b="1" dirty="0">
                  <a:solidFill>
                    <a:schemeClr val="accent1"/>
                  </a:solidFill>
                </a:rPr>
                <a:t>Therapeutics</a:t>
              </a:r>
            </a:p>
          </p:txBody>
        </p:sp>
        <p:sp>
          <p:nvSpPr>
            <p:cNvPr id="25" name="Pfeil: Chevron 24">
              <a:extLst>
                <a:ext uri="{FF2B5EF4-FFF2-40B4-BE49-F238E27FC236}">
                  <a16:creationId xmlns:a16="http://schemas.microsoft.com/office/drawing/2014/main" id="{153F7037-E6E3-4672-9D07-0EC03C8304CD}"/>
                </a:ext>
              </a:extLst>
            </p:cNvPr>
            <p:cNvSpPr/>
            <p:nvPr/>
          </p:nvSpPr>
          <p:spPr>
            <a:xfrm>
              <a:off x="9257900" y="3519937"/>
              <a:ext cx="2238375" cy="36576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200" b="1" dirty="0">
                  <a:solidFill>
                    <a:schemeClr val="accent1"/>
                  </a:solidFill>
                </a:rPr>
                <a:t>Wellness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1976F0-E5F6-4709-A177-299E2E9D80F6}"/>
                </a:ext>
              </a:extLst>
            </p:cNvPr>
            <p:cNvSpPr/>
            <p:nvPr/>
          </p:nvSpPr>
          <p:spPr>
            <a:xfrm>
              <a:off x="1090787" y="3146256"/>
              <a:ext cx="477575" cy="45596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08000" indent="-108000" algn="ctr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endParaRPr lang="en-US" sz="1000">
                <a:solidFill>
                  <a:schemeClr val="tx1"/>
                </a:solidFill>
              </a:endParaRPr>
            </a:p>
          </p:txBody>
        </p:sp>
        <p:pic>
          <p:nvPicPr>
            <p:cNvPr id="20" name="Picture 15" descr="Diätassistent (m/w/d) Niedersachsen / Northeim | Fresenius">
              <a:extLst>
                <a:ext uri="{FF2B5EF4-FFF2-40B4-BE49-F238E27FC236}">
                  <a16:creationId xmlns:a16="http://schemas.microsoft.com/office/drawing/2014/main" id="{5509B2B8-D6F3-41A3-A986-26F7711831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8" t="34216" r="70189" b="34216"/>
            <a:stretch/>
          </p:blipFill>
          <p:spPr bwMode="auto">
            <a:xfrm>
              <a:off x="1212060" y="3232723"/>
              <a:ext cx="238142" cy="297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472D945-EF71-4DAF-B8CB-20AF85F7157D}"/>
                </a:ext>
              </a:extLst>
            </p:cNvPr>
            <p:cNvSpPr/>
            <p:nvPr/>
          </p:nvSpPr>
          <p:spPr>
            <a:xfrm>
              <a:off x="3117339" y="3138189"/>
              <a:ext cx="477575" cy="45596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08000" indent="-108000" algn="ctr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endParaRPr lang="en-US" sz="1000">
                <a:solidFill>
                  <a:schemeClr val="tx1"/>
                </a:solidFill>
              </a:endParaRPr>
            </a:p>
          </p:txBody>
        </p:sp>
        <p:pic>
          <p:nvPicPr>
            <p:cNvPr id="127" name="Picture 15" descr="Diätassistent (m/w/d) Niedersachsen / Northeim | Fresenius">
              <a:extLst>
                <a:ext uri="{FF2B5EF4-FFF2-40B4-BE49-F238E27FC236}">
                  <a16:creationId xmlns:a16="http://schemas.microsoft.com/office/drawing/2014/main" id="{85836695-E38A-42D9-ABD4-06F0020CA3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8" t="34216" r="70189" b="34216"/>
            <a:stretch/>
          </p:blipFill>
          <p:spPr bwMode="auto">
            <a:xfrm>
              <a:off x="3238612" y="3224656"/>
              <a:ext cx="238142" cy="297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DCE8397B-7472-40F6-A051-0466C784719A}"/>
                </a:ext>
              </a:extLst>
            </p:cNvPr>
            <p:cNvSpPr/>
            <p:nvPr/>
          </p:nvSpPr>
          <p:spPr>
            <a:xfrm>
              <a:off x="5678220" y="3143869"/>
              <a:ext cx="477575" cy="45596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08000" indent="-108000" algn="ctr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endParaRPr lang="en-US" sz="1000">
                <a:solidFill>
                  <a:schemeClr val="tx1"/>
                </a:solidFill>
              </a:endParaRPr>
            </a:p>
          </p:txBody>
        </p:sp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id="{5B51F60A-FCCA-427B-B89A-BF5AED2020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884"/>
            <a:stretch/>
          </p:blipFill>
          <p:spPr bwMode="auto">
            <a:xfrm>
              <a:off x="5804771" y="3269931"/>
              <a:ext cx="251462" cy="234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D92DE20C-E0D0-44EC-BEB6-D683C3398C0C}"/>
                </a:ext>
              </a:extLst>
            </p:cNvPr>
            <p:cNvSpPr/>
            <p:nvPr/>
          </p:nvSpPr>
          <p:spPr>
            <a:xfrm>
              <a:off x="5154770" y="3140289"/>
              <a:ext cx="477575" cy="45596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08000" indent="-108000" algn="ctr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38A7867B-1795-4E9B-829B-507FE7BA6AA2}"/>
                </a:ext>
              </a:extLst>
            </p:cNvPr>
            <p:cNvSpPr/>
            <p:nvPr/>
          </p:nvSpPr>
          <p:spPr>
            <a:xfrm>
              <a:off x="9555524" y="3138189"/>
              <a:ext cx="477575" cy="45596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08000" indent="-108000" algn="ctr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endParaRPr lang="en-US" sz="1000">
                <a:solidFill>
                  <a:schemeClr val="tx1"/>
                </a:solidFill>
              </a:endParaRPr>
            </a:p>
          </p:txBody>
        </p:sp>
        <p:pic>
          <p:nvPicPr>
            <p:cNvPr id="7" name="Picture 20" descr="VAMED Healthcare Services Sdn Bhd | LinkedIn">
              <a:extLst>
                <a:ext uri="{FF2B5EF4-FFF2-40B4-BE49-F238E27FC236}">
                  <a16:creationId xmlns:a16="http://schemas.microsoft.com/office/drawing/2014/main" id="{7B05F362-EF7A-48B4-945E-5D15248CE1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429"/>
            <a:stretch/>
          </p:blipFill>
          <p:spPr bwMode="auto">
            <a:xfrm>
              <a:off x="9589000" y="3266251"/>
              <a:ext cx="421842" cy="263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59AD12C6-1CC9-4796-BE0B-B6CDF54F3BD6}"/>
                </a:ext>
              </a:extLst>
            </p:cNvPr>
            <p:cNvSpPr/>
            <p:nvPr/>
          </p:nvSpPr>
          <p:spPr>
            <a:xfrm>
              <a:off x="7480709" y="3134011"/>
              <a:ext cx="477575" cy="45596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08000" indent="-108000" algn="ctr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endParaRPr lang="en-US" sz="1000">
                <a:solidFill>
                  <a:schemeClr val="tx1"/>
                </a:solidFill>
              </a:endParaRPr>
            </a:p>
          </p:txBody>
        </p:sp>
        <p:pic>
          <p:nvPicPr>
            <p:cNvPr id="133" name="Picture 15" descr="Diätassistent (m/w/d) Niedersachsen / Northeim | Fresenius">
              <a:extLst>
                <a:ext uri="{FF2B5EF4-FFF2-40B4-BE49-F238E27FC236}">
                  <a16:creationId xmlns:a16="http://schemas.microsoft.com/office/drawing/2014/main" id="{DBE0F875-762B-4E1E-8E85-A21FD78F1D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8" t="34216" r="70189" b="34216"/>
            <a:stretch/>
          </p:blipFill>
          <p:spPr bwMode="auto">
            <a:xfrm>
              <a:off x="7601982" y="3220478"/>
              <a:ext cx="238142" cy="297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9C3DAADD-6C98-4883-B010-4CD2ED484E65}"/>
                </a:ext>
              </a:extLst>
            </p:cNvPr>
            <p:cNvSpPr/>
            <p:nvPr/>
          </p:nvSpPr>
          <p:spPr>
            <a:xfrm>
              <a:off x="7997547" y="3133865"/>
              <a:ext cx="477575" cy="45596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08000" indent="-108000" algn="ctr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endParaRPr lang="en-US" sz="1000">
                <a:solidFill>
                  <a:schemeClr val="tx1"/>
                </a:solidFill>
              </a:endParaRPr>
            </a:p>
          </p:txBody>
        </p:sp>
        <p:pic>
          <p:nvPicPr>
            <p:cNvPr id="135" name="Picture 20" descr="VAMED Healthcare Services Sdn Bhd | LinkedIn">
              <a:extLst>
                <a:ext uri="{FF2B5EF4-FFF2-40B4-BE49-F238E27FC236}">
                  <a16:creationId xmlns:a16="http://schemas.microsoft.com/office/drawing/2014/main" id="{D51704CB-AB17-481A-BD97-7DF9765663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429"/>
            <a:stretch/>
          </p:blipFill>
          <p:spPr bwMode="auto">
            <a:xfrm>
              <a:off x="8031023" y="3266251"/>
              <a:ext cx="421842" cy="263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Oval 125">
              <a:extLst>
                <a:ext uri="{FF2B5EF4-FFF2-40B4-BE49-F238E27FC236}">
                  <a16:creationId xmlns:a16="http://schemas.microsoft.com/office/drawing/2014/main" id="{38200E91-116F-4F9A-A757-5AD76A9BB296}"/>
                </a:ext>
              </a:extLst>
            </p:cNvPr>
            <p:cNvSpPr/>
            <p:nvPr/>
          </p:nvSpPr>
          <p:spPr>
            <a:xfrm>
              <a:off x="3630995" y="3133865"/>
              <a:ext cx="477575" cy="45596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08000" indent="-108000" algn="ctr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endParaRPr lang="en-US" sz="1000">
                <a:solidFill>
                  <a:schemeClr val="tx1"/>
                </a:solidFill>
              </a:endParaRPr>
            </a:p>
          </p:txBody>
        </p:sp>
        <p:pic>
          <p:nvPicPr>
            <p:cNvPr id="4098" name="Picture 2" descr="Quellbild anzeigen">
              <a:extLst>
                <a:ext uri="{FF2B5EF4-FFF2-40B4-BE49-F238E27FC236}">
                  <a16:creationId xmlns:a16="http://schemas.microsoft.com/office/drawing/2014/main" id="{53625179-91F7-488F-9367-923C1200F2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232"/>
            <a:stretch/>
          </p:blipFill>
          <p:spPr bwMode="auto">
            <a:xfrm>
              <a:off x="3728421" y="3265954"/>
              <a:ext cx="292508" cy="225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Oval 125">
              <a:extLst>
                <a:ext uri="{FF2B5EF4-FFF2-40B4-BE49-F238E27FC236}">
                  <a16:creationId xmlns:a16="http://schemas.microsoft.com/office/drawing/2014/main" id="{D418BABC-08D4-406F-BDD5-FD331761B6BC}"/>
                </a:ext>
              </a:extLst>
            </p:cNvPr>
            <p:cNvSpPr/>
            <p:nvPr/>
          </p:nvSpPr>
          <p:spPr>
            <a:xfrm>
              <a:off x="6202042" y="3147313"/>
              <a:ext cx="477575" cy="45596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08000" indent="-108000" algn="ctr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endParaRPr lang="en-US" sz="1000">
                <a:solidFill>
                  <a:schemeClr val="tx1"/>
                </a:solidFill>
              </a:endParaRPr>
            </a:p>
          </p:txBody>
        </p:sp>
        <p:pic>
          <p:nvPicPr>
            <p:cNvPr id="74" name="Picture 2" descr="Quellbild anzeigen">
              <a:extLst>
                <a:ext uri="{FF2B5EF4-FFF2-40B4-BE49-F238E27FC236}">
                  <a16:creationId xmlns:a16="http://schemas.microsoft.com/office/drawing/2014/main" id="{1187382E-40E4-49BE-92C4-CBE8D71ACD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232"/>
            <a:stretch/>
          </p:blipFill>
          <p:spPr bwMode="auto">
            <a:xfrm>
              <a:off x="6299468" y="3279402"/>
              <a:ext cx="292508" cy="225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" name="Foliennummernplatzhalter 3">
            <a:extLst>
              <a:ext uri="{FF2B5EF4-FFF2-40B4-BE49-F238E27FC236}">
                <a16:creationId xmlns:a16="http://schemas.microsoft.com/office/drawing/2014/main" id="{1F478351-98B3-4D9B-B168-1D38EFC25E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95448" y="6561348"/>
            <a:ext cx="625077" cy="14401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35375-CBE1-4FF1-9922-8F8226256F3A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A418B9D-1707-E75F-7A05-5B77E7139CFC}"/>
              </a:ext>
            </a:extLst>
          </p:cNvPr>
          <p:cNvGrpSpPr/>
          <p:nvPr/>
        </p:nvGrpSpPr>
        <p:grpSpPr>
          <a:xfrm>
            <a:off x="4521254" y="4579579"/>
            <a:ext cx="3600451" cy="592794"/>
            <a:chOff x="4524374" y="4498319"/>
            <a:chExt cx="3600451" cy="592794"/>
          </a:xfrm>
          <a:noFill/>
        </p:grpSpPr>
        <p:sp>
          <p:nvSpPr>
            <p:cNvPr id="85" name="Textfeld 78">
              <a:extLst>
                <a:ext uri="{FF2B5EF4-FFF2-40B4-BE49-F238E27FC236}">
                  <a16:creationId xmlns:a16="http://schemas.microsoft.com/office/drawing/2014/main" id="{805B4063-D659-4593-987D-D9ED72E9F219}"/>
                </a:ext>
              </a:extLst>
            </p:cNvPr>
            <p:cNvSpPr txBox="1"/>
            <p:nvPr/>
          </p:nvSpPr>
          <p:spPr>
            <a:xfrm>
              <a:off x="4581015" y="4498319"/>
              <a:ext cx="3481578" cy="553998"/>
            </a:xfrm>
            <a:prstGeom prst="rect">
              <a:avLst/>
            </a:prstGeom>
            <a:grp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</a:rPr>
                <a:t>We secure our digital ecosystem to enable business performance.</a:t>
              </a:r>
            </a:p>
          </p:txBody>
        </p:sp>
        <p:sp>
          <p:nvSpPr>
            <p:cNvPr id="193" name="Rectangle: Rounded Corners 192">
              <a:extLst>
                <a:ext uri="{FF2B5EF4-FFF2-40B4-BE49-F238E27FC236}">
                  <a16:creationId xmlns:a16="http://schemas.microsoft.com/office/drawing/2014/main" id="{D561C3A1-D65B-405E-B181-AB728F05A267}"/>
                </a:ext>
              </a:extLst>
            </p:cNvPr>
            <p:cNvSpPr/>
            <p:nvPr/>
          </p:nvSpPr>
          <p:spPr>
            <a:xfrm>
              <a:off x="4524374" y="4562475"/>
              <a:ext cx="3600451" cy="528638"/>
            </a:xfrm>
            <a:prstGeom prst="round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08000" indent="-108000" algn="ctr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endParaRPr lang="en-US" sz="1000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9013679-411C-4808-87F9-33E9FAE6ACCF}"/>
              </a:ext>
            </a:extLst>
          </p:cNvPr>
          <p:cNvSpPr txBox="1"/>
          <p:nvPr/>
        </p:nvSpPr>
        <p:spPr>
          <a:xfrm>
            <a:off x="5843624" y="2000400"/>
            <a:ext cx="9557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Our Vision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D88FC2F-04B7-4FA1-9487-F3C3B92BEB58}"/>
              </a:ext>
            </a:extLst>
          </p:cNvPr>
          <p:cNvSpPr txBox="1"/>
          <p:nvPr/>
        </p:nvSpPr>
        <p:spPr>
          <a:xfrm>
            <a:off x="5593555" y="5239823"/>
            <a:ext cx="14558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Our Dual-Mission</a:t>
            </a:r>
          </a:p>
        </p:txBody>
      </p:sp>
      <p:pic>
        <p:nvPicPr>
          <p:cNvPr id="4129" name="Picture 15" descr="Diätassistent (m/w/d) Niedersachsen / Northeim | Fresenius">
            <a:extLst>
              <a:ext uri="{FF2B5EF4-FFF2-40B4-BE49-F238E27FC236}">
                <a16:creationId xmlns:a16="http://schemas.microsoft.com/office/drawing/2014/main" id="{B3DB8A33-B2D3-7FA9-6A21-0BD377F26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" t="34216" r="70189" b="34216"/>
          <a:stretch/>
        </p:blipFill>
        <p:spPr bwMode="auto">
          <a:xfrm>
            <a:off x="5266807" y="3197731"/>
            <a:ext cx="238142" cy="29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0" name="Freeform: Shape 155">
            <a:extLst>
              <a:ext uri="{FF2B5EF4-FFF2-40B4-BE49-F238E27FC236}">
                <a16:creationId xmlns:a16="http://schemas.microsoft.com/office/drawing/2014/main" id="{C6999F6B-F72A-9782-4076-DF212100F2BD}"/>
              </a:ext>
            </a:extLst>
          </p:cNvPr>
          <p:cNvSpPr/>
          <p:nvPr/>
        </p:nvSpPr>
        <p:spPr>
          <a:xfrm>
            <a:off x="4939057" y="5245285"/>
            <a:ext cx="76877" cy="71649"/>
          </a:xfrm>
          <a:custGeom>
            <a:avLst/>
            <a:gdLst>
              <a:gd name="connsiteX0" fmla="*/ 76878 w 76877"/>
              <a:gd name="connsiteY0" fmla="*/ 35825 h 71649"/>
              <a:gd name="connsiteX1" fmla="*/ 38439 w 76877"/>
              <a:gd name="connsiteY1" fmla="*/ 71649 h 71649"/>
              <a:gd name="connsiteX2" fmla="*/ 0 w 76877"/>
              <a:gd name="connsiteY2" fmla="*/ 35825 h 71649"/>
              <a:gd name="connsiteX3" fmla="*/ 38439 w 76877"/>
              <a:gd name="connsiteY3" fmla="*/ 0 h 71649"/>
              <a:gd name="connsiteX4" fmla="*/ 76878 w 76877"/>
              <a:gd name="connsiteY4" fmla="*/ 35825 h 7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77" h="71649">
                <a:moveTo>
                  <a:pt x="76878" y="35825"/>
                </a:moveTo>
                <a:cubicBezTo>
                  <a:pt x="76878" y="55610"/>
                  <a:pt x="59668" y="71649"/>
                  <a:pt x="38439" y="71649"/>
                </a:cubicBezTo>
                <a:cubicBezTo>
                  <a:pt x="17210" y="71649"/>
                  <a:pt x="0" y="55610"/>
                  <a:pt x="0" y="35825"/>
                </a:cubicBezTo>
                <a:cubicBezTo>
                  <a:pt x="0" y="16039"/>
                  <a:pt x="17210" y="0"/>
                  <a:pt x="38439" y="0"/>
                </a:cubicBezTo>
                <a:cubicBezTo>
                  <a:pt x="59668" y="0"/>
                  <a:pt x="76878" y="16039"/>
                  <a:pt x="76878" y="35825"/>
                </a:cubicBezTo>
                <a:close/>
              </a:path>
            </a:pathLst>
          </a:custGeom>
          <a:solidFill>
            <a:srgbClr val="19244E"/>
          </a:solidFill>
          <a:ln w="11518" cap="flat">
            <a:solidFill>
              <a:srgbClr val="0070C0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noFill/>
            </a:endParaRPr>
          </a:p>
        </p:txBody>
      </p:sp>
      <p:sp>
        <p:nvSpPr>
          <p:cNvPr id="4131" name="Freeform: Shape 155">
            <a:extLst>
              <a:ext uri="{FF2B5EF4-FFF2-40B4-BE49-F238E27FC236}">
                <a16:creationId xmlns:a16="http://schemas.microsoft.com/office/drawing/2014/main" id="{4DEE0B6E-95A0-A445-3B40-367A95A1D81A}"/>
              </a:ext>
            </a:extLst>
          </p:cNvPr>
          <p:cNvSpPr/>
          <p:nvPr/>
        </p:nvSpPr>
        <p:spPr>
          <a:xfrm>
            <a:off x="4633180" y="4841648"/>
            <a:ext cx="76877" cy="71649"/>
          </a:xfrm>
          <a:custGeom>
            <a:avLst/>
            <a:gdLst>
              <a:gd name="connsiteX0" fmla="*/ 76878 w 76877"/>
              <a:gd name="connsiteY0" fmla="*/ 35825 h 71649"/>
              <a:gd name="connsiteX1" fmla="*/ 38439 w 76877"/>
              <a:gd name="connsiteY1" fmla="*/ 71649 h 71649"/>
              <a:gd name="connsiteX2" fmla="*/ 0 w 76877"/>
              <a:gd name="connsiteY2" fmla="*/ 35825 h 71649"/>
              <a:gd name="connsiteX3" fmla="*/ 38439 w 76877"/>
              <a:gd name="connsiteY3" fmla="*/ 0 h 71649"/>
              <a:gd name="connsiteX4" fmla="*/ 76878 w 76877"/>
              <a:gd name="connsiteY4" fmla="*/ 35825 h 7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77" h="71649">
                <a:moveTo>
                  <a:pt x="76878" y="35825"/>
                </a:moveTo>
                <a:cubicBezTo>
                  <a:pt x="76878" y="55610"/>
                  <a:pt x="59668" y="71649"/>
                  <a:pt x="38439" y="71649"/>
                </a:cubicBezTo>
                <a:cubicBezTo>
                  <a:pt x="17210" y="71649"/>
                  <a:pt x="0" y="55610"/>
                  <a:pt x="0" y="35825"/>
                </a:cubicBezTo>
                <a:cubicBezTo>
                  <a:pt x="0" y="16039"/>
                  <a:pt x="17210" y="0"/>
                  <a:pt x="38439" y="0"/>
                </a:cubicBezTo>
                <a:cubicBezTo>
                  <a:pt x="59668" y="0"/>
                  <a:pt x="76878" y="16039"/>
                  <a:pt x="76878" y="35825"/>
                </a:cubicBezTo>
                <a:close/>
              </a:path>
            </a:pathLst>
          </a:custGeom>
          <a:solidFill>
            <a:srgbClr val="19244E"/>
          </a:solidFill>
          <a:ln w="11518" cap="flat">
            <a:solidFill>
              <a:srgbClr val="0070C0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noFill/>
            </a:endParaRPr>
          </a:p>
        </p:txBody>
      </p:sp>
      <p:cxnSp>
        <p:nvCxnSpPr>
          <p:cNvPr id="4137" name="Straight Connector 101">
            <a:extLst>
              <a:ext uri="{FF2B5EF4-FFF2-40B4-BE49-F238E27FC236}">
                <a16:creationId xmlns:a16="http://schemas.microsoft.com/office/drawing/2014/main" id="{B276B072-0234-198E-772D-8EBAA7156520}"/>
              </a:ext>
            </a:extLst>
          </p:cNvPr>
          <p:cNvCxnSpPr>
            <a:cxnSpLocks/>
            <a:stCxn id="4106" idx="0"/>
            <a:endCxn id="106" idx="3"/>
          </p:cNvCxnSpPr>
          <p:nvPr/>
        </p:nvCxnSpPr>
        <p:spPr>
          <a:xfrm flipV="1">
            <a:off x="8951460" y="2928410"/>
            <a:ext cx="795891" cy="165468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44" name="Straight Connector 43">
            <a:extLst>
              <a:ext uri="{FF2B5EF4-FFF2-40B4-BE49-F238E27FC236}">
                <a16:creationId xmlns:a16="http://schemas.microsoft.com/office/drawing/2014/main" id="{91B1A55A-167E-109B-4760-F8795FF12FB0}"/>
              </a:ext>
            </a:extLst>
          </p:cNvPr>
          <p:cNvCxnSpPr>
            <a:cxnSpLocks/>
            <a:stCxn id="139" idx="1"/>
            <a:endCxn id="35" idx="6"/>
          </p:cNvCxnSpPr>
          <p:nvPr/>
        </p:nvCxnSpPr>
        <p:spPr>
          <a:xfrm flipH="1">
            <a:off x="3851943" y="5287771"/>
            <a:ext cx="344640" cy="227637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093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AF6DBE-EED6-516F-4F25-D490F7285269}"/>
              </a:ext>
            </a:extLst>
          </p:cNvPr>
          <p:cNvSpPr/>
          <p:nvPr/>
        </p:nvSpPr>
        <p:spPr>
          <a:xfrm>
            <a:off x="4043927" y="1822579"/>
            <a:ext cx="3374391" cy="167193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B0D527-5D65-55D0-7506-45CB2DC6675F}"/>
              </a:ext>
            </a:extLst>
          </p:cNvPr>
          <p:cNvSpPr/>
          <p:nvPr/>
        </p:nvSpPr>
        <p:spPr>
          <a:xfrm>
            <a:off x="8220166" y="1822579"/>
            <a:ext cx="3374391" cy="167193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4FB11F9-3EDA-474F-AD2B-4EE3A1B39D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95448" y="6561348"/>
            <a:ext cx="625077" cy="14401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35375-CBE1-4FF1-9922-8F8226256F3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9" name="Rectangle 50">
            <a:extLst>
              <a:ext uri="{FF2B5EF4-FFF2-40B4-BE49-F238E27FC236}">
                <a16:creationId xmlns:a16="http://schemas.microsoft.com/office/drawing/2014/main" id="{AA458B05-FF49-464A-BC0B-FB2855714233}"/>
              </a:ext>
            </a:extLst>
          </p:cNvPr>
          <p:cNvSpPr/>
          <p:nvPr/>
        </p:nvSpPr>
        <p:spPr>
          <a:xfrm>
            <a:off x="509332" y="3671892"/>
            <a:ext cx="3046628" cy="221053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200" b="1" dirty="0">
                <a:solidFill>
                  <a:schemeClr val="bg1"/>
                </a:solidFill>
              </a:rPr>
              <a:t>Individual </a:t>
            </a:r>
            <a:r>
              <a:rPr lang="de-DE" sz="1200" dirty="0" err="1">
                <a:solidFill>
                  <a:schemeClr val="bg1"/>
                </a:solidFill>
              </a:rPr>
              <a:t>risk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management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approaches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across segments, regions and divisions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/>
                </a:solidFill>
              </a:rPr>
              <a:t>Varying</a:t>
            </a:r>
            <a:r>
              <a:rPr lang="en-US" sz="1200" dirty="0">
                <a:solidFill>
                  <a:schemeClr val="bg1"/>
                </a:solidFill>
              </a:rPr>
              <a:t> skills, </a:t>
            </a:r>
            <a:r>
              <a:rPr lang="en-US" sz="1200" b="1" dirty="0">
                <a:solidFill>
                  <a:schemeClr val="bg1"/>
                </a:solidFill>
              </a:rPr>
              <a:t>maturities</a:t>
            </a:r>
            <a:r>
              <a:rPr lang="en-US" sz="1200" dirty="0">
                <a:solidFill>
                  <a:schemeClr val="bg1"/>
                </a:solidFill>
              </a:rPr>
              <a:t> and technologies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/>
                </a:solidFill>
              </a:rPr>
              <a:t>No proper reporting </a:t>
            </a:r>
            <a:r>
              <a:rPr lang="en-US" sz="1200" dirty="0">
                <a:solidFill>
                  <a:schemeClr val="bg1"/>
                </a:solidFill>
              </a:rPr>
              <a:t>of Cyber risks, if at all 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/>
                </a:solidFill>
              </a:rPr>
              <a:t>Cyber</a:t>
            </a:r>
            <a:r>
              <a:rPr lang="en-US" sz="1200" dirty="0">
                <a:solidFill>
                  <a:schemeClr val="bg1"/>
                </a:solidFill>
              </a:rPr>
              <a:t> risk considered </a:t>
            </a:r>
            <a:r>
              <a:rPr lang="en-US" sz="1200" b="1" dirty="0">
                <a:solidFill>
                  <a:schemeClr val="bg1"/>
                </a:solidFill>
              </a:rPr>
              <a:t>as IT risk</a:t>
            </a:r>
          </a:p>
        </p:txBody>
      </p:sp>
      <p:sp>
        <p:nvSpPr>
          <p:cNvPr id="30" name="Rectangle 51">
            <a:extLst>
              <a:ext uri="{FF2B5EF4-FFF2-40B4-BE49-F238E27FC236}">
                <a16:creationId xmlns:a16="http://schemas.microsoft.com/office/drawing/2014/main" id="{67F528F5-DDB6-4AA7-A4DF-804F873E237E}"/>
              </a:ext>
            </a:extLst>
          </p:cNvPr>
          <p:cNvSpPr/>
          <p:nvPr/>
        </p:nvSpPr>
        <p:spPr>
          <a:xfrm>
            <a:off x="3754426" y="3669151"/>
            <a:ext cx="3985652" cy="259832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schemeClr val="bg1"/>
                </a:solidFill>
              </a:rPr>
              <a:t>Group-</a:t>
            </a:r>
            <a:r>
              <a:rPr lang="de-DE" sz="1200" dirty="0" err="1">
                <a:solidFill>
                  <a:schemeClr val="bg1"/>
                </a:solidFill>
              </a:rPr>
              <a:t>wide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Cyber Risk Management Framework </a:t>
            </a:r>
            <a:r>
              <a:rPr lang="en-US" sz="1200" dirty="0">
                <a:solidFill>
                  <a:schemeClr val="bg1"/>
                </a:solidFill>
              </a:rPr>
              <a:t>(principles, roles &amp; resp., taxonomy, process, etc.)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/>
                </a:solidFill>
              </a:rPr>
              <a:t>Business-focused </a:t>
            </a:r>
            <a:r>
              <a:rPr lang="en-US" sz="1200" dirty="0">
                <a:solidFill>
                  <a:schemeClr val="bg1"/>
                </a:solidFill>
              </a:rPr>
              <a:t>cyber risk </a:t>
            </a:r>
            <a:r>
              <a:rPr lang="en-US" sz="1200" b="1" dirty="0">
                <a:solidFill>
                  <a:schemeClr val="bg1"/>
                </a:solidFill>
              </a:rPr>
              <a:t>categories </a:t>
            </a:r>
            <a:r>
              <a:rPr lang="en-US" sz="1200" dirty="0">
                <a:solidFill>
                  <a:schemeClr val="bg1"/>
                </a:solidFill>
              </a:rPr>
              <a:t>and cyber risk </a:t>
            </a:r>
            <a:r>
              <a:rPr lang="en-US" sz="1200" b="1" dirty="0">
                <a:solidFill>
                  <a:schemeClr val="bg1"/>
                </a:solidFill>
              </a:rPr>
              <a:t>scenarios </a:t>
            </a:r>
            <a:r>
              <a:rPr lang="en-US" sz="1200" dirty="0">
                <a:solidFill>
                  <a:schemeClr val="bg1"/>
                </a:solidFill>
              </a:rPr>
              <a:t>(threat actor &gt; threat &gt; asset &gt; consequence) 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/>
                </a:solidFill>
              </a:rPr>
              <a:t>Integration</a:t>
            </a:r>
            <a:r>
              <a:rPr lang="en-US" sz="1200" dirty="0">
                <a:solidFill>
                  <a:schemeClr val="bg1"/>
                </a:solidFill>
              </a:rPr>
              <a:t> of cyber risk management </a:t>
            </a:r>
            <a:r>
              <a:rPr lang="en-US" sz="1200" b="1" dirty="0">
                <a:solidFill>
                  <a:schemeClr val="bg1"/>
                </a:solidFill>
              </a:rPr>
              <a:t>into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enterprise risk management 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/>
                </a:solidFill>
              </a:rPr>
              <a:t>Cyber </a:t>
            </a:r>
            <a:r>
              <a:rPr lang="en-US" sz="1200" dirty="0">
                <a:solidFill>
                  <a:schemeClr val="bg1"/>
                </a:solidFill>
              </a:rPr>
              <a:t>risk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considered</a:t>
            </a:r>
            <a:r>
              <a:rPr lang="en-US" sz="1200" b="1" dirty="0">
                <a:solidFill>
                  <a:schemeClr val="bg1"/>
                </a:solidFill>
              </a:rPr>
              <a:t> as business risk</a:t>
            </a:r>
          </a:p>
        </p:txBody>
      </p:sp>
      <p:sp>
        <p:nvSpPr>
          <p:cNvPr id="32" name="TextBox 54">
            <a:extLst>
              <a:ext uri="{FF2B5EF4-FFF2-40B4-BE49-F238E27FC236}">
                <a16:creationId xmlns:a16="http://schemas.microsoft.com/office/drawing/2014/main" id="{35D34B7A-D566-4A9B-894F-DC9AA00AC605}"/>
              </a:ext>
            </a:extLst>
          </p:cNvPr>
          <p:cNvSpPr txBox="1"/>
          <p:nvPr/>
        </p:nvSpPr>
        <p:spPr>
          <a:xfrm>
            <a:off x="334565" y="1439521"/>
            <a:ext cx="3268366" cy="27330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>
                <a:solidFill>
                  <a:schemeClr val="bg1"/>
                </a:solidFill>
              </a:rPr>
              <a:t>Selective Efforts</a:t>
            </a:r>
          </a:p>
        </p:txBody>
      </p:sp>
      <p:sp>
        <p:nvSpPr>
          <p:cNvPr id="39" name="TextBox 56">
            <a:extLst>
              <a:ext uri="{FF2B5EF4-FFF2-40B4-BE49-F238E27FC236}">
                <a16:creationId xmlns:a16="http://schemas.microsoft.com/office/drawing/2014/main" id="{58DC0B8B-AD3A-4A34-B03F-033BCB9347E3}"/>
              </a:ext>
            </a:extLst>
          </p:cNvPr>
          <p:cNvSpPr txBox="1"/>
          <p:nvPr/>
        </p:nvSpPr>
        <p:spPr>
          <a:xfrm>
            <a:off x="4043927" y="1439521"/>
            <a:ext cx="3407197" cy="23963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>
                <a:solidFill>
                  <a:schemeClr val="bg1"/>
                </a:solidFill>
              </a:rPr>
              <a:t>Establishing the Fundamentals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05E97F-1C5F-4897-AAA0-290665396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28" y="1830890"/>
            <a:ext cx="1836225" cy="165531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05828F-D425-46A2-9EE5-371228D4E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513" y="1960625"/>
            <a:ext cx="2807085" cy="1395845"/>
          </a:xfrm>
          <a:prstGeom prst="rect">
            <a:avLst/>
          </a:prstGeom>
        </p:spPr>
      </p:pic>
      <p:sp>
        <p:nvSpPr>
          <p:cNvPr id="49" name="TextBox 55">
            <a:extLst>
              <a:ext uri="{FF2B5EF4-FFF2-40B4-BE49-F238E27FC236}">
                <a16:creationId xmlns:a16="http://schemas.microsoft.com/office/drawing/2014/main" id="{01D4EF29-E8FA-418E-B682-7F4CB1FBD132}"/>
              </a:ext>
            </a:extLst>
          </p:cNvPr>
          <p:cNvSpPr txBox="1"/>
          <p:nvPr/>
        </p:nvSpPr>
        <p:spPr>
          <a:xfrm>
            <a:off x="7987612" y="1439521"/>
            <a:ext cx="3822027" cy="23963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>
                <a:solidFill>
                  <a:schemeClr val="bg1"/>
                </a:solidFill>
              </a:rPr>
              <a:t>Risk-based Decision Making</a:t>
            </a:r>
          </a:p>
        </p:txBody>
      </p:sp>
      <p:sp>
        <p:nvSpPr>
          <p:cNvPr id="54" name="Rectangle 51">
            <a:extLst>
              <a:ext uri="{FF2B5EF4-FFF2-40B4-BE49-F238E27FC236}">
                <a16:creationId xmlns:a16="http://schemas.microsoft.com/office/drawing/2014/main" id="{C841D72C-5BA8-4888-9F04-3E9100D2FC46}"/>
              </a:ext>
            </a:extLst>
          </p:cNvPr>
          <p:cNvSpPr/>
          <p:nvPr/>
        </p:nvSpPr>
        <p:spPr>
          <a:xfrm>
            <a:off x="7957666" y="3671892"/>
            <a:ext cx="3855813" cy="260547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/>
                </a:solidFill>
              </a:rPr>
              <a:t>Quantitative </a:t>
            </a:r>
            <a:r>
              <a:rPr lang="en-US" sz="1200" dirty="0">
                <a:solidFill>
                  <a:schemeClr val="bg1"/>
                </a:solidFill>
              </a:rPr>
              <a:t>risk </a:t>
            </a:r>
            <a:r>
              <a:rPr lang="en-US" sz="1200" b="1" dirty="0">
                <a:solidFill>
                  <a:schemeClr val="bg1"/>
                </a:solidFill>
              </a:rPr>
              <a:t>assessments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along the value chain </a:t>
            </a:r>
            <a:r>
              <a:rPr lang="en-US" sz="1200" dirty="0">
                <a:solidFill>
                  <a:schemeClr val="bg1"/>
                </a:solidFill>
              </a:rPr>
              <a:t>by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prioritizing key cyber threats against most critical assets 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Enabling decisions on </a:t>
            </a:r>
            <a:r>
              <a:rPr lang="en-US" sz="1200" b="1" dirty="0">
                <a:solidFill>
                  <a:schemeClr val="bg1"/>
                </a:solidFill>
              </a:rPr>
              <a:t>risk buy-down </a:t>
            </a:r>
            <a:r>
              <a:rPr lang="en-US" sz="1200" dirty="0">
                <a:solidFill>
                  <a:schemeClr val="bg1"/>
                </a:solidFill>
              </a:rPr>
              <a:t>and </a:t>
            </a:r>
            <a:r>
              <a:rPr lang="en-US" sz="1200" b="1" dirty="0">
                <a:solidFill>
                  <a:schemeClr val="bg1"/>
                </a:solidFill>
              </a:rPr>
              <a:t>resilience </a:t>
            </a:r>
            <a:r>
              <a:rPr lang="en-US" sz="1200" dirty="0">
                <a:solidFill>
                  <a:schemeClr val="bg1"/>
                </a:solidFill>
              </a:rPr>
              <a:t>to support </a:t>
            </a:r>
            <a:r>
              <a:rPr lang="en-US" sz="1200" b="1" dirty="0">
                <a:solidFill>
                  <a:schemeClr val="bg1"/>
                </a:solidFill>
              </a:rPr>
              <a:t>organizational objectives </a:t>
            </a: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Advising the business as a “</a:t>
            </a:r>
            <a:r>
              <a:rPr lang="en-US" sz="1200" b="1" dirty="0">
                <a:solidFill>
                  <a:schemeClr val="bg1"/>
                </a:solidFill>
              </a:rPr>
              <a:t>trusted advisor</a:t>
            </a:r>
            <a:r>
              <a:rPr lang="en-US" sz="1200" dirty="0">
                <a:solidFill>
                  <a:schemeClr val="bg1"/>
                </a:solidFill>
              </a:rPr>
              <a:t>” to improve overall risk exposure 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/>
                </a:solidFill>
              </a:rPr>
              <a:t>Mandatory</a:t>
            </a:r>
            <a:r>
              <a:rPr lang="en-US" sz="1200" dirty="0">
                <a:solidFill>
                  <a:schemeClr val="bg1"/>
                </a:solidFill>
              </a:rPr>
              <a:t> (cyber) risk </a:t>
            </a:r>
            <a:r>
              <a:rPr lang="en-US" sz="1200" b="1" dirty="0">
                <a:solidFill>
                  <a:schemeClr val="bg1"/>
                </a:solidFill>
              </a:rPr>
              <a:t>quantification</a:t>
            </a:r>
            <a:r>
              <a:rPr lang="en-US" sz="1200" dirty="0">
                <a:solidFill>
                  <a:schemeClr val="bg1"/>
                </a:solidFill>
              </a:rPr>
              <a:t> with  “</a:t>
            </a:r>
            <a:r>
              <a:rPr lang="en-US" sz="1200" b="1" dirty="0">
                <a:solidFill>
                  <a:schemeClr val="bg1"/>
                </a:solidFill>
              </a:rPr>
              <a:t>EBIT @ Risk</a:t>
            </a:r>
            <a:r>
              <a:rPr lang="en-US" sz="1200" dirty="0">
                <a:solidFill>
                  <a:schemeClr val="bg1"/>
                </a:solidFill>
              </a:rPr>
              <a:t>” reporting into risk committee </a:t>
            </a:r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C59970B0-FBF6-442B-8616-2785B67DB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4070" y="2817717"/>
            <a:ext cx="3019403" cy="57482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0EB5F92-78F4-4B16-9588-979FB34D8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6578" y="1912402"/>
            <a:ext cx="3261569" cy="881589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12642C35-BCF9-498E-4048-AB2B6E697693}"/>
              </a:ext>
            </a:extLst>
          </p:cNvPr>
          <p:cNvSpPr txBox="1">
            <a:spLocks/>
          </p:cNvSpPr>
          <p:nvPr/>
        </p:nvSpPr>
        <p:spPr>
          <a:xfrm>
            <a:off x="32092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Paving the way for risk-based decision making – the evolution at Fresenius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05025405-E508-2C97-4312-EA62260AAB44}"/>
              </a:ext>
            </a:extLst>
          </p:cNvPr>
          <p:cNvGrpSpPr/>
          <p:nvPr/>
        </p:nvGrpSpPr>
        <p:grpSpPr>
          <a:xfrm>
            <a:off x="3335967" y="1363240"/>
            <a:ext cx="296603" cy="360040"/>
            <a:chOff x="3364800" y="1359121"/>
            <a:chExt cx="296603" cy="360040"/>
          </a:xfrm>
        </p:grpSpPr>
        <p:sp>
          <p:nvSpPr>
            <p:cNvPr id="20" name="Chevron 25">
              <a:extLst>
                <a:ext uri="{FF2B5EF4-FFF2-40B4-BE49-F238E27FC236}">
                  <a16:creationId xmlns:a16="http://schemas.microsoft.com/office/drawing/2014/main" id="{1AC00BA7-5DD6-D216-86D4-19D52FB74420}"/>
                </a:ext>
              </a:extLst>
            </p:cNvPr>
            <p:cNvSpPr/>
            <p:nvPr/>
          </p:nvSpPr>
          <p:spPr>
            <a:xfrm>
              <a:off x="3445379" y="1359121"/>
              <a:ext cx="216024" cy="360040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08000" marR="0" lvl="0" indent="-10800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Chevron 36">
              <a:extLst>
                <a:ext uri="{FF2B5EF4-FFF2-40B4-BE49-F238E27FC236}">
                  <a16:creationId xmlns:a16="http://schemas.microsoft.com/office/drawing/2014/main" id="{0C4E93F1-0106-092D-1306-3648F24E57BE}"/>
                </a:ext>
              </a:extLst>
            </p:cNvPr>
            <p:cNvSpPr/>
            <p:nvPr/>
          </p:nvSpPr>
          <p:spPr>
            <a:xfrm>
              <a:off x="3364800" y="1405845"/>
              <a:ext cx="152536" cy="273306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08000" marR="0" lvl="0" indent="-10800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7808313A-5116-62E6-ACC5-C1488F8AE412}"/>
              </a:ext>
            </a:extLst>
          </p:cNvPr>
          <p:cNvGrpSpPr/>
          <p:nvPr/>
        </p:nvGrpSpPr>
        <p:grpSpPr>
          <a:xfrm>
            <a:off x="7707752" y="1374868"/>
            <a:ext cx="296603" cy="360040"/>
            <a:chOff x="7637729" y="1374868"/>
            <a:chExt cx="296603" cy="360040"/>
          </a:xfrm>
        </p:grpSpPr>
        <p:sp>
          <p:nvSpPr>
            <p:cNvPr id="22" name="Chevron 25">
              <a:extLst>
                <a:ext uri="{FF2B5EF4-FFF2-40B4-BE49-F238E27FC236}">
                  <a16:creationId xmlns:a16="http://schemas.microsoft.com/office/drawing/2014/main" id="{FF5D1831-6C94-1151-9D60-09C8DC643D08}"/>
                </a:ext>
              </a:extLst>
            </p:cNvPr>
            <p:cNvSpPr/>
            <p:nvPr/>
          </p:nvSpPr>
          <p:spPr>
            <a:xfrm>
              <a:off x="7718308" y="1374868"/>
              <a:ext cx="216024" cy="360040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08000" marR="0" lvl="0" indent="-10800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Chevron 36">
              <a:extLst>
                <a:ext uri="{FF2B5EF4-FFF2-40B4-BE49-F238E27FC236}">
                  <a16:creationId xmlns:a16="http://schemas.microsoft.com/office/drawing/2014/main" id="{9B324998-EF70-EEA0-DFEE-93ACAFD04D4B}"/>
                </a:ext>
              </a:extLst>
            </p:cNvPr>
            <p:cNvSpPr/>
            <p:nvPr/>
          </p:nvSpPr>
          <p:spPr>
            <a:xfrm>
              <a:off x="7637729" y="1421592"/>
              <a:ext cx="152536" cy="273306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08000" marR="0" lvl="0" indent="-10800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cxnSp>
        <p:nvCxnSpPr>
          <p:cNvPr id="28" name="Straight Connector 6">
            <a:extLst>
              <a:ext uri="{FF2B5EF4-FFF2-40B4-BE49-F238E27FC236}">
                <a16:creationId xmlns:a16="http://schemas.microsoft.com/office/drawing/2014/main" id="{000A53FA-3B24-8DAE-A7DF-08BFC08CD3EB}"/>
              </a:ext>
            </a:extLst>
          </p:cNvPr>
          <p:cNvCxnSpPr>
            <a:cxnSpLocks/>
          </p:cNvCxnSpPr>
          <p:nvPr/>
        </p:nvCxnSpPr>
        <p:spPr>
          <a:xfrm>
            <a:off x="7850102" y="1781272"/>
            <a:ext cx="0" cy="4446090"/>
          </a:xfrm>
          <a:prstGeom prst="line">
            <a:avLst/>
          </a:prstGeom>
          <a:ln w="9525">
            <a:solidFill>
              <a:schemeClr val="accent6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">
            <a:extLst>
              <a:ext uri="{FF2B5EF4-FFF2-40B4-BE49-F238E27FC236}">
                <a16:creationId xmlns:a16="http://schemas.microsoft.com/office/drawing/2014/main" id="{E2CA1898-1A41-04D1-9030-87BF9830301D}"/>
              </a:ext>
            </a:extLst>
          </p:cNvPr>
          <p:cNvCxnSpPr>
            <a:cxnSpLocks/>
          </p:cNvCxnSpPr>
          <p:nvPr/>
        </p:nvCxnSpPr>
        <p:spPr>
          <a:xfrm>
            <a:off x="3488503" y="1781272"/>
            <a:ext cx="0" cy="4446090"/>
          </a:xfrm>
          <a:prstGeom prst="line">
            <a:avLst/>
          </a:prstGeom>
          <a:ln w="9525">
            <a:solidFill>
              <a:schemeClr val="accent6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395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DC9CD3-0EC9-B35D-7BD5-0C2E4CE2E689}"/>
              </a:ext>
            </a:extLst>
          </p:cNvPr>
          <p:cNvSpPr/>
          <p:nvPr/>
        </p:nvSpPr>
        <p:spPr>
          <a:xfrm>
            <a:off x="3528060" y="1687949"/>
            <a:ext cx="8292465" cy="35060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E52B26A-1D89-49C6-8BD9-7FE83508AC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95448" y="6561348"/>
            <a:ext cx="625077" cy="14401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35375-CBE1-4FF1-9922-8F8226256F3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35ABA86-854A-4E27-B1D5-51ADDC209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7817" y="1761638"/>
            <a:ext cx="8065953" cy="339242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536A8E5-853C-4CEF-B3D0-02E57FBEABCD}"/>
              </a:ext>
            </a:extLst>
          </p:cNvPr>
          <p:cNvSpPr txBox="1"/>
          <p:nvPr/>
        </p:nvSpPr>
        <p:spPr>
          <a:xfrm>
            <a:off x="429532" y="5685337"/>
            <a:ext cx="6840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Talk to business executives and about </a:t>
            </a:r>
            <a:r>
              <a:rPr lang="en-US" sz="1600" b="1" dirty="0">
                <a:solidFill>
                  <a:schemeClr val="bg1"/>
                </a:solidFill>
              </a:rPr>
              <a:t>“nightmare scenarios”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FCC56BC-9D8C-4565-AFA8-B72E5B1E13C7}"/>
              </a:ext>
            </a:extLst>
          </p:cNvPr>
          <p:cNvSpPr txBox="1"/>
          <p:nvPr/>
        </p:nvSpPr>
        <p:spPr>
          <a:xfrm>
            <a:off x="7464390" y="5667261"/>
            <a:ext cx="3908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Critical process / asset candidates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08C70EF-60AE-4462-B1FF-DF454A135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32" y="2108202"/>
            <a:ext cx="1653533" cy="118676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8A443F6-415A-4C86-8A06-32919EF35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07" y="3060451"/>
            <a:ext cx="1663310" cy="118676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60A15E8-5212-4283-B353-0353B4C81E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9447" y="4007273"/>
            <a:ext cx="1675119" cy="1186761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1A99B720-4E2A-4711-A39D-020092549B66}"/>
              </a:ext>
            </a:extLst>
          </p:cNvPr>
          <p:cNvSpPr txBox="1"/>
          <p:nvPr/>
        </p:nvSpPr>
        <p:spPr>
          <a:xfrm>
            <a:off x="390516" y="1679422"/>
            <a:ext cx="16498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Annual Report</a:t>
            </a:r>
          </a:p>
        </p:txBody>
      </p:sp>
      <p:sp>
        <p:nvSpPr>
          <p:cNvPr id="17" name="Gleichschenkliges Dreieck 16">
            <a:extLst>
              <a:ext uri="{FF2B5EF4-FFF2-40B4-BE49-F238E27FC236}">
                <a16:creationId xmlns:a16="http://schemas.microsoft.com/office/drawing/2014/main" id="{EAEFE25C-E3EE-4197-89B3-E8AAD51D1E94}"/>
              </a:ext>
            </a:extLst>
          </p:cNvPr>
          <p:cNvSpPr/>
          <p:nvPr/>
        </p:nvSpPr>
        <p:spPr>
          <a:xfrm rot="5400000">
            <a:off x="2702267" y="3365552"/>
            <a:ext cx="871307" cy="126895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05A1291-CBB0-3EEF-B58B-5A748C2D8A7F}"/>
              </a:ext>
            </a:extLst>
          </p:cNvPr>
          <p:cNvSpPr txBox="1">
            <a:spLocks/>
          </p:cNvSpPr>
          <p:nvPr/>
        </p:nvSpPr>
        <p:spPr>
          <a:xfrm>
            <a:off x="32092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Step 1: </a:t>
            </a:r>
            <a:r>
              <a:rPr lang="en-US" sz="2000" b="1" dirty="0"/>
              <a:t>Understand the business and how it generates value</a:t>
            </a:r>
            <a:endParaRPr lang="en-US" sz="200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8F9D5B5-1691-95CB-FADD-C0AE6020C11B}"/>
              </a:ext>
            </a:extLst>
          </p:cNvPr>
          <p:cNvGrpSpPr/>
          <p:nvPr/>
        </p:nvGrpSpPr>
        <p:grpSpPr>
          <a:xfrm>
            <a:off x="7056238" y="5670475"/>
            <a:ext cx="296603" cy="360040"/>
            <a:chOff x="7637729" y="1374868"/>
            <a:chExt cx="296603" cy="360040"/>
          </a:xfrm>
        </p:grpSpPr>
        <p:sp>
          <p:nvSpPr>
            <p:cNvPr id="18" name="Chevron 25">
              <a:extLst>
                <a:ext uri="{FF2B5EF4-FFF2-40B4-BE49-F238E27FC236}">
                  <a16:creationId xmlns:a16="http://schemas.microsoft.com/office/drawing/2014/main" id="{B03AAAEB-112E-D850-EE89-EEB3A290F7BD}"/>
                </a:ext>
              </a:extLst>
            </p:cNvPr>
            <p:cNvSpPr/>
            <p:nvPr/>
          </p:nvSpPr>
          <p:spPr>
            <a:xfrm>
              <a:off x="7718308" y="1374868"/>
              <a:ext cx="216024" cy="360040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08000" marR="0" lvl="0" indent="-10800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Chevron 36">
              <a:extLst>
                <a:ext uri="{FF2B5EF4-FFF2-40B4-BE49-F238E27FC236}">
                  <a16:creationId xmlns:a16="http://schemas.microsoft.com/office/drawing/2014/main" id="{B6847856-2A51-EA20-24A1-0580FF5CC48C}"/>
                </a:ext>
              </a:extLst>
            </p:cNvPr>
            <p:cNvSpPr/>
            <p:nvPr/>
          </p:nvSpPr>
          <p:spPr>
            <a:xfrm>
              <a:off x="7637729" y="1421592"/>
              <a:ext cx="152536" cy="273306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08000" marR="0" lvl="0" indent="-10800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228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2E324CD6-A691-577B-93EC-869553B7747A}"/>
              </a:ext>
            </a:extLst>
          </p:cNvPr>
          <p:cNvSpPr txBox="1">
            <a:spLocks/>
          </p:cNvSpPr>
          <p:nvPr/>
        </p:nvSpPr>
        <p:spPr>
          <a:xfrm>
            <a:off x="32092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Step 2: Define meaningful cyber risk scenarios: threat + asset + consequence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81E2BE-E686-48A6-B457-AC0F3DF13E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95448" y="6561348"/>
            <a:ext cx="625077" cy="14401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35375-CBE1-4FF1-9922-8F8226256F3A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12" name="Straight Connector 6">
            <a:extLst>
              <a:ext uri="{FF2B5EF4-FFF2-40B4-BE49-F238E27FC236}">
                <a16:creationId xmlns:a16="http://schemas.microsoft.com/office/drawing/2014/main" id="{1C8E79D2-8822-453C-8BC9-66380E75DD58}"/>
              </a:ext>
            </a:extLst>
          </p:cNvPr>
          <p:cNvCxnSpPr>
            <a:cxnSpLocks/>
          </p:cNvCxnSpPr>
          <p:nvPr/>
        </p:nvCxnSpPr>
        <p:spPr>
          <a:xfrm>
            <a:off x="3956189" y="1850191"/>
            <a:ext cx="0" cy="4403841"/>
          </a:xfrm>
          <a:prstGeom prst="line">
            <a:avLst/>
          </a:prstGeom>
          <a:ln w="9525">
            <a:solidFill>
              <a:schemeClr val="accent6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D080013E-83A0-4BF1-98DB-6736F638E489}"/>
              </a:ext>
            </a:extLst>
          </p:cNvPr>
          <p:cNvSpPr txBox="1"/>
          <p:nvPr/>
        </p:nvSpPr>
        <p:spPr>
          <a:xfrm>
            <a:off x="8531576" y="1540904"/>
            <a:ext cx="3337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Articulate the consequences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8B0FAA51-0A56-4556-A1FB-03A4BCAC9A9A}"/>
              </a:ext>
            </a:extLst>
          </p:cNvPr>
          <p:cNvSpPr txBox="1"/>
          <p:nvPr/>
        </p:nvSpPr>
        <p:spPr>
          <a:xfrm>
            <a:off x="432439" y="1417794"/>
            <a:ext cx="3481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Understand the Threat Landscape </a:t>
            </a:r>
          </a:p>
        </p:txBody>
      </p:sp>
      <p:pic>
        <p:nvPicPr>
          <p:cNvPr id="59" name="Grafik 58">
            <a:extLst>
              <a:ext uri="{FF2B5EF4-FFF2-40B4-BE49-F238E27FC236}">
                <a16:creationId xmlns:a16="http://schemas.microsoft.com/office/drawing/2014/main" id="{1FAEA980-DA6B-4D9D-80F7-9E4925F4B04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440" y="2101291"/>
            <a:ext cx="2481175" cy="2379525"/>
          </a:xfrm>
          <a:prstGeom prst="rect">
            <a:avLst/>
          </a:prstGeom>
        </p:spPr>
      </p:pic>
      <p:sp>
        <p:nvSpPr>
          <p:cNvPr id="61" name="Textfeld 60">
            <a:extLst>
              <a:ext uri="{FF2B5EF4-FFF2-40B4-BE49-F238E27FC236}">
                <a16:creationId xmlns:a16="http://schemas.microsoft.com/office/drawing/2014/main" id="{4BAEBBA6-B294-4108-AB76-B206E17B9F60}"/>
              </a:ext>
            </a:extLst>
          </p:cNvPr>
          <p:cNvSpPr txBox="1"/>
          <p:nvPr/>
        </p:nvSpPr>
        <p:spPr>
          <a:xfrm>
            <a:off x="344725" y="4720066"/>
            <a:ext cx="359052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Bi-annual</a:t>
            </a:r>
            <a:r>
              <a:rPr lang="en-US" sz="1200" b="1" dirty="0">
                <a:solidFill>
                  <a:schemeClr val="bg1"/>
                </a:solidFill>
              </a:rPr>
              <a:t> cyber threat intelligence </a:t>
            </a:r>
            <a:r>
              <a:rPr lang="en-US" sz="1200" dirty="0">
                <a:solidFill>
                  <a:schemeClr val="bg1"/>
                </a:solidFill>
              </a:rPr>
              <a:t>analysis describing top threat, common attack vectors &amp; TTPs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Mapping of key controls </a:t>
            </a:r>
            <a:r>
              <a:rPr lang="en-US" sz="1200" dirty="0">
                <a:solidFill>
                  <a:schemeClr val="bg1"/>
                </a:solidFill>
              </a:rPr>
              <a:t>against threats across “cyber kill chain”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Clear </a:t>
            </a:r>
            <a:r>
              <a:rPr lang="en-US" sz="1200" b="1" dirty="0">
                <a:solidFill>
                  <a:schemeClr val="bg1"/>
                </a:solidFill>
              </a:rPr>
              <a:t>guidance for prioritized control assessment</a:t>
            </a:r>
            <a:r>
              <a:rPr lang="en-US" sz="1200" dirty="0">
                <a:solidFill>
                  <a:schemeClr val="bg1"/>
                </a:solidFill>
              </a:rPr>
              <a:t> against baseline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9F8B894E-E1A1-4AB3-B0E6-035C34C834A2}"/>
              </a:ext>
            </a:extLst>
          </p:cNvPr>
          <p:cNvSpPr/>
          <p:nvPr/>
        </p:nvSpPr>
        <p:spPr>
          <a:xfrm>
            <a:off x="4214517" y="2172403"/>
            <a:ext cx="3703268" cy="22373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00">
              <a:solidFill>
                <a:schemeClr val="bg1"/>
              </a:solidFill>
            </a:endParaRPr>
          </a:p>
        </p:txBody>
      </p: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F590FB61-BD87-49FB-AABC-B152F7BE5245}"/>
              </a:ext>
            </a:extLst>
          </p:cNvPr>
          <p:cNvGrpSpPr/>
          <p:nvPr/>
        </p:nvGrpSpPr>
        <p:grpSpPr>
          <a:xfrm>
            <a:off x="4842975" y="3735172"/>
            <a:ext cx="700543" cy="580478"/>
            <a:chOff x="5176286" y="4644488"/>
            <a:chExt cx="1210958" cy="1142071"/>
          </a:xfrm>
        </p:grpSpPr>
        <p:pic>
          <p:nvPicPr>
            <p:cNvPr id="84" name="Grafik 83" descr="Laptop Silhouette">
              <a:extLst>
                <a:ext uri="{FF2B5EF4-FFF2-40B4-BE49-F238E27FC236}">
                  <a16:creationId xmlns:a16="http://schemas.microsoft.com/office/drawing/2014/main" id="{BD04B78C-F961-4F7E-A03B-1B2B01EEA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521166" y="4644488"/>
              <a:ext cx="438133" cy="438133"/>
            </a:xfrm>
            <a:prstGeom prst="rect">
              <a:avLst/>
            </a:prstGeom>
          </p:spPr>
        </p:pic>
        <p:pic>
          <p:nvPicPr>
            <p:cNvPr id="85" name="Grafik 84" descr="Laptop Silhouette">
              <a:extLst>
                <a:ext uri="{FF2B5EF4-FFF2-40B4-BE49-F238E27FC236}">
                  <a16:creationId xmlns:a16="http://schemas.microsoft.com/office/drawing/2014/main" id="{EBE79E62-B1C1-4CE4-91D1-8B7E17072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989868" y="4796334"/>
              <a:ext cx="397376" cy="397376"/>
            </a:xfrm>
            <a:prstGeom prst="rect">
              <a:avLst/>
            </a:prstGeom>
          </p:spPr>
        </p:pic>
        <p:pic>
          <p:nvPicPr>
            <p:cNvPr id="86" name="Grafik 85" descr="Laptop Silhouette">
              <a:extLst>
                <a:ext uri="{FF2B5EF4-FFF2-40B4-BE49-F238E27FC236}">
                  <a16:creationId xmlns:a16="http://schemas.microsoft.com/office/drawing/2014/main" id="{981DF1D8-0898-442F-A815-587D694B9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580410" y="4991807"/>
              <a:ext cx="339811" cy="339811"/>
            </a:xfrm>
            <a:prstGeom prst="rect">
              <a:avLst/>
            </a:prstGeom>
          </p:spPr>
        </p:pic>
        <p:pic>
          <p:nvPicPr>
            <p:cNvPr id="87" name="Grafik 86" descr="Laptop Silhouette">
              <a:extLst>
                <a:ext uri="{FF2B5EF4-FFF2-40B4-BE49-F238E27FC236}">
                  <a16:creationId xmlns:a16="http://schemas.microsoft.com/office/drawing/2014/main" id="{86EDDAD4-A0C3-4F63-A63C-F131A6A98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051327" y="5121737"/>
              <a:ext cx="273796" cy="273796"/>
            </a:xfrm>
            <a:prstGeom prst="rect">
              <a:avLst/>
            </a:prstGeom>
          </p:spPr>
        </p:pic>
        <p:pic>
          <p:nvPicPr>
            <p:cNvPr id="88" name="Grafik 87" descr="Laptop Silhouette">
              <a:extLst>
                <a:ext uri="{FF2B5EF4-FFF2-40B4-BE49-F238E27FC236}">
                  <a16:creationId xmlns:a16="http://schemas.microsoft.com/office/drawing/2014/main" id="{CEE4015F-883D-4EE7-B507-09A3CB879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96648" y="5309989"/>
              <a:ext cx="397376" cy="397376"/>
            </a:xfrm>
            <a:prstGeom prst="rect">
              <a:avLst/>
            </a:prstGeom>
          </p:spPr>
        </p:pic>
        <p:pic>
          <p:nvPicPr>
            <p:cNvPr id="89" name="Grafik 88" descr="Laptop Silhouette">
              <a:extLst>
                <a:ext uri="{FF2B5EF4-FFF2-40B4-BE49-F238E27FC236}">
                  <a16:creationId xmlns:a16="http://schemas.microsoft.com/office/drawing/2014/main" id="{FAEFF895-FA54-4C00-B45C-AD684AB2C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920221" y="5389183"/>
              <a:ext cx="397376" cy="397376"/>
            </a:xfrm>
            <a:prstGeom prst="rect">
              <a:avLst/>
            </a:prstGeom>
          </p:spPr>
        </p:pic>
        <p:pic>
          <p:nvPicPr>
            <p:cNvPr id="90" name="Grafik 89" descr="Laptop Silhouette">
              <a:extLst>
                <a:ext uri="{FF2B5EF4-FFF2-40B4-BE49-F238E27FC236}">
                  <a16:creationId xmlns:a16="http://schemas.microsoft.com/office/drawing/2014/main" id="{C1CA9344-14B2-4967-80F5-13B8786FB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176286" y="4862331"/>
              <a:ext cx="307128" cy="307128"/>
            </a:xfrm>
            <a:prstGeom prst="rect">
              <a:avLst/>
            </a:prstGeom>
          </p:spPr>
        </p:pic>
        <p:pic>
          <p:nvPicPr>
            <p:cNvPr id="91" name="Grafik 90" descr="Laptop Silhouette">
              <a:extLst>
                <a:ext uri="{FF2B5EF4-FFF2-40B4-BE49-F238E27FC236}">
                  <a16:creationId xmlns:a16="http://schemas.microsoft.com/office/drawing/2014/main" id="{32430C65-C2A7-4AFD-93BF-E20EE1BA2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199741" y="5121737"/>
              <a:ext cx="307128" cy="307128"/>
            </a:xfrm>
            <a:prstGeom prst="rect">
              <a:avLst/>
            </a:prstGeom>
          </p:spPr>
        </p:pic>
        <p:pic>
          <p:nvPicPr>
            <p:cNvPr id="92" name="Grafik 91" descr="Laptop Silhouette">
              <a:extLst>
                <a:ext uri="{FF2B5EF4-FFF2-40B4-BE49-F238E27FC236}">
                  <a16:creationId xmlns:a16="http://schemas.microsoft.com/office/drawing/2014/main" id="{8872CCC2-B2AD-49BA-9BBB-18E94D5EC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181994" y="5468563"/>
              <a:ext cx="307128" cy="307128"/>
            </a:xfrm>
            <a:prstGeom prst="rect">
              <a:avLst/>
            </a:prstGeom>
          </p:spPr>
        </p:pic>
      </p:grpSp>
      <p:sp>
        <p:nvSpPr>
          <p:cNvPr id="93" name="Textfeld 92">
            <a:extLst>
              <a:ext uri="{FF2B5EF4-FFF2-40B4-BE49-F238E27FC236}">
                <a16:creationId xmlns:a16="http://schemas.microsoft.com/office/drawing/2014/main" id="{10CBC669-0909-42C5-AEF5-0406E49ED873}"/>
              </a:ext>
            </a:extLst>
          </p:cNvPr>
          <p:cNvSpPr txBox="1"/>
          <p:nvPr/>
        </p:nvSpPr>
        <p:spPr>
          <a:xfrm>
            <a:off x="4781917" y="3942854"/>
            <a:ext cx="822661" cy="24622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000" dirty="0"/>
              <a:t>Endpoints</a:t>
            </a: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CF4D638A-8AA5-4141-A1C5-08AE6696579C}"/>
              </a:ext>
            </a:extLst>
          </p:cNvPr>
          <p:cNvSpPr txBox="1"/>
          <p:nvPr/>
        </p:nvSpPr>
        <p:spPr>
          <a:xfrm>
            <a:off x="4243433" y="1417794"/>
            <a:ext cx="3481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Map threats to critical &amp; commodity assets </a:t>
            </a:r>
          </a:p>
        </p:txBody>
      </p:sp>
      <p:cxnSp>
        <p:nvCxnSpPr>
          <p:cNvPr id="99" name="Straight Connector 6">
            <a:extLst>
              <a:ext uri="{FF2B5EF4-FFF2-40B4-BE49-F238E27FC236}">
                <a16:creationId xmlns:a16="http://schemas.microsoft.com/office/drawing/2014/main" id="{6CCC109C-91FF-4D3A-932C-699A7ECDF8F1}"/>
              </a:ext>
            </a:extLst>
          </p:cNvPr>
          <p:cNvCxnSpPr>
            <a:cxnSpLocks/>
          </p:cNvCxnSpPr>
          <p:nvPr/>
        </p:nvCxnSpPr>
        <p:spPr>
          <a:xfrm>
            <a:off x="8153511" y="1812859"/>
            <a:ext cx="0" cy="4446090"/>
          </a:xfrm>
          <a:prstGeom prst="line">
            <a:avLst/>
          </a:prstGeom>
          <a:ln w="9525">
            <a:solidFill>
              <a:schemeClr val="accent6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Grafik 104">
            <a:extLst>
              <a:ext uri="{FF2B5EF4-FFF2-40B4-BE49-F238E27FC236}">
                <a16:creationId xmlns:a16="http://schemas.microsoft.com/office/drawing/2014/main" id="{C328B8FA-D261-4CEF-9FED-F2156245C6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6187357" y="3381598"/>
            <a:ext cx="1281250" cy="191390"/>
          </a:xfrm>
          <a:prstGeom prst="rect">
            <a:avLst/>
          </a:prstGeom>
        </p:spPr>
      </p:pic>
      <p:pic>
        <p:nvPicPr>
          <p:cNvPr id="106" name="Grafik 105">
            <a:extLst>
              <a:ext uri="{FF2B5EF4-FFF2-40B4-BE49-F238E27FC236}">
                <a16:creationId xmlns:a16="http://schemas.microsoft.com/office/drawing/2014/main" id="{35BF9817-25FE-43E0-AC50-CAF2247E0C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1502" y="2745883"/>
            <a:ext cx="602941" cy="418420"/>
          </a:xfrm>
          <a:prstGeom prst="rect">
            <a:avLst/>
          </a:prstGeom>
        </p:spPr>
      </p:pic>
      <p:pic>
        <p:nvPicPr>
          <p:cNvPr id="107" name="Grafik 106">
            <a:extLst>
              <a:ext uri="{FF2B5EF4-FFF2-40B4-BE49-F238E27FC236}">
                <a16:creationId xmlns:a16="http://schemas.microsoft.com/office/drawing/2014/main" id="{B7DC2029-387E-474E-9F62-C969BDA634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21125" y="2774347"/>
            <a:ext cx="608355" cy="427708"/>
          </a:xfrm>
          <a:prstGeom prst="rect">
            <a:avLst/>
          </a:prstGeom>
        </p:spPr>
      </p:pic>
      <p:pic>
        <p:nvPicPr>
          <p:cNvPr id="112" name="Grafik 111">
            <a:extLst>
              <a:ext uri="{FF2B5EF4-FFF2-40B4-BE49-F238E27FC236}">
                <a16:creationId xmlns:a16="http://schemas.microsoft.com/office/drawing/2014/main" id="{3CE8ABCC-E781-47B5-B237-9516F5535C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0252" y="2774347"/>
            <a:ext cx="608355" cy="427708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A81E978D-FBE8-4593-BD22-D2CA2AC00E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1501" y="3198381"/>
            <a:ext cx="602941" cy="418420"/>
          </a:xfrm>
          <a:prstGeom prst="rect">
            <a:avLst/>
          </a:prstGeom>
        </p:spPr>
      </p:pic>
      <p:pic>
        <p:nvPicPr>
          <p:cNvPr id="114" name="Grafik 113">
            <a:extLst>
              <a:ext uri="{FF2B5EF4-FFF2-40B4-BE49-F238E27FC236}">
                <a16:creationId xmlns:a16="http://schemas.microsoft.com/office/drawing/2014/main" id="{755904D7-94E3-455B-9AD6-58F7BD0CD8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86797" y="2745883"/>
            <a:ext cx="602941" cy="418420"/>
          </a:xfrm>
          <a:prstGeom prst="rect">
            <a:avLst/>
          </a:prstGeom>
        </p:spPr>
      </p:pic>
      <p:pic>
        <p:nvPicPr>
          <p:cNvPr id="115" name="Grafik 114">
            <a:extLst>
              <a:ext uri="{FF2B5EF4-FFF2-40B4-BE49-F238E27FC236}">
                <a16:creationId xmlns:a16="http://schemas.microsoft.com/office/drawing/2014/main" id="{0F9749CA-ED02-4C42-B2A8-5BC65D752F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86796" y="3198381"/>
            <a:ext cx="602941" cy="418420"/>
          </a:xfrm>
          <a:prstGeom prst="rect">
            <a:avLst/>
          </a:prstGeom>
        </p:spPr>
      </p:pic>
      <p:sp>
        <p:nvSpPr>
          <p:cNvPr id="116" name="Textfeld 115">
            <a:extLst>
              <a:ext uri="{FF2B5EF4-FFF2-40B4-BE49-F238E27FC236}">
                <a16:creationId xmlns:a16="http://schemas.microsoft.com/office/drawing/2014/main" id="{81712104-FFC3-40DB-9F65-2B1D9AE6D366}"/>
              </a:ext>
            </a:extLst>
          </p:cNvPr>
          <p:cNvSpPr txBox="1"/>
          <p:nvPr/>
        </p:nvSpPr>
        <p:spPr>
          <a:xfrm>
            <a:off x="4177342" y="2174204"/>
            <a:ext cx="1705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Illustrative assessment scope</a:t>
            </a:r>
          </a:p>
        </p:txBody>
      </p:sp>
      <p:sp>
        <p:nvSpPr>
          <p:cNvPr id="117" name="Textfeld 116">
            <a:extLst>
              <a:ext uri="{FF2B5EF4-FFF2-40B4-BE49-F238E27FC236}">
                <a16:creationId xmlns:a16="http://schemas.microsoft.com/office/drawing/2014/main" id="{B5A2D280-FD12-4B6B-BCFA-8667AA8B0AAB}"/>
              </a:ext>
            </a:extLst>
          </p:cNvPr>
          <p:cNvSpPr txBox="1"/>
          <p:nvPr/>
        </p:nvSpPr>
        <p:spPr>
          <a:xfrm>
            <a:off x="4243433" y="4722573"/>
            <a:ext cx="359052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Leverage identified </a:t>
            </a:r>
            <a:r>
              <a:rPr lang="en-US" sz="1200" b="1" dirty="0">
                <a:solidFill>
                  <a:schemeClr val="bg1"/>
                </a:solidFill>
              </a:rPr>
              <a:t>critical assets candidate </a:t>
            </a:r>
            <a:r>
              <a:rPr lang="en-US" sz="1200" dirty="0">
                <a:solidFill>
                  <a:schemeClr val="bg1"/>
                </a:solidFill>
              </a:rPr>
              <a:t>across value chains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Conduct </a:t>
            </a:r>
            <a:r>
              <a:rPr lang="en-US" sz="1200" b="1" dirty="0">
                <a:solidFill>
                  <a:schemeClr val="bg1"/>
                </a:solidFill>
              </a:rPr>
              <a:t>business impact analyses </a:t>
            </a:r>
            <a:r>
              <a:rPr lang="en-US" sz="1200" dirty="0">
                <a:solidFill>
                  <a:schemeClr val="bg1"/>
                </a:solidFill>
              </a:rPr>
              <a:t>to determine actual asset criticality and primary security objective(s)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Map threats to assets</a:t>
            </a:r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CB8735FF-D857-46D2-82AD-A9EB50F3388F}"/>
              </a:ext>
            </a:extLst>
          </p:cNvPr>
          <p:cNvSpPr txBox="1"/>
          <p:nvPr/>
        </p:nvSpPr>
        <p:spPr>
          <a:xfrm>
            <a:off x="8745767" y="2046103"/>
            <a:ext cx="3196714" cy="1208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</a:rPr>
              <a:t>Disruption of</a:t>
            </a:r>
            <a:r>
              <a:rPr lang="en-US" sz="1200" dirty="0">
                <a:solidFill>
                  <a:schemeClr val="bg1"/>
                </a:solidFill>
              </a:rPr>
              <a:t>: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0" noProof="0" dirty="0">
                <a:solidFill>
                  <a:schemeClr val="bg1"/>
                </a:solidFill>
              </a:rPr>
              <a:t>manufacturing operations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noProof="0" dirty="0">
                <a:solidFill>
                  <a:schemeClr val="bg1"/>
                </a:solidFill>
              </a:rPr>
              <a:t>logistics or supply chain processes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kern="0" noProof="0" dirty="0">
                <a:solidFill>
                  <a:schemeClr val="bg1"/>
                </a:solidFill>
                <a:cs typeface="Arial" charset="0"/>
              </a:rPr>
              <a:t>health facility operations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IT operations</a:t>
            </a:r>
          </a:p>
        </p:txBody>
      </p:sp>
      <p:pic>
        <p:nvPicPr>
          <p:cNvPr id="125" name="Grafik 124" descr="Hochspannung Silhouette">
            <a:extLst>
              <a:ext uri="{FF2B5EF4-FFF2-40B4-BE49-F238E27FC236}">
                <a16:creationId xmlns:a16="http://schemas.microsoft.com/office/drawing/2014/main" id="{7185C006-1F17-4A40-B605-69076339F1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84803" y="1981311"/>
            <a:ext cx="354272" cy="354272"/>
          </a:xfrm>
          <a:prstGeom prst="rect">
            <a:avLst/>
          </a:prstGeom>
        </p:spPr>
      </p:pic>
      <p:sp>
        <p:nvSpPr>
          <p:cNvPr id="126" name="Textfeld 125">
            <a:extLst>
              <a:ext uri="{FF2B5EF4-FFF2-40B4-BE49-F238E27FC236}">
                <a16:creationId xmlns:a16="http://schemas.microsoft.com/office/drawing/2014/main" id="{FE22C789-C092-4B34-8B1D-28F269C9CD9F}"/>
              </a:ext>
            </a:extLst>
          </p:cNvPr>
          <p:cNvSpPr txBox="1"/>
          <p:nvPr/>
        </p:nvSpPr>
        <p:spPr>
          <a:xfrm>
            <a:off x="8791427" y="3401194"/>
            <a:ext cx="3196715" cy="9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</a:rPr>
              <a:t>Disclosure/theft, manipulation or inaccessibility of</a:t>
            </a:r>
            <a:r>
              <a:rPr lang="en-US" sz="1200" dirty="0">
                <a:solidFill>
                  <a:schemeClr val="bg1"/>
                </a:solidFill>
              </a:rPr>
              <a:t>: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kern="0" noProof="0" dirty="0">
                <a:solidFill>
                  <a:schemeClr val="bg1"/>
                </a:solidFill>
                <a:cs typeface="Arial" charset="0"/>
              </a:rPr>
              <a:t>IP or sensitive business information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personal or patient data</a:t>
            </a:r>
          </a:p>
        </p:txBody>
      </p:sp>
      <p:pic>
        <p:nvPicPr>
          <p:cNvPr id="128" name="Grafik 127" descr="Ordnersuche Silhouette">
            <a:extLst>
              <a:ext uri="{FF2B5EF4-FFF2-40B4-BE49-F238E27FC236}">
                <a16:creationId xmlns:a16="http://schemas.microsoft.com/office/drawing/2014/main" id="{B82AC194-4F8C-44D9-9869-17EF54877C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351955" y="3351306"/>
            <a:ext cx="451072" cy="451072"/>
          </a:xfrm>
          <a:prstGeom prst="rect">
            <a:avLst/>
          </a:prstGeom>
        </p:spPr>
      </p:pic>
      <p:sp>
        <p:nvSpPr>
          <p:cNvPr id="151" name="Freeform: Shape 70">
            <a:extLst>
              <a:ext uri="{FF2B5EF4-FFF2-40B4-BE49-F238E27FC236}">
                <a16:creationId xmlns:a16="http://schemas.microsoft.com/office/drawing/2014/main" id="{48ADB723-0635-435B-AD1D-C5BA7C5E7DF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21709" y="2433618"/>
            <a:ext cx="843489" cy="141154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8216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8216 w 1828800"/>
              <a:gd name="connsiteY1" fmla="*/ 0 h 914400"/>
              <a:gd name="connsiteX2" fmla="*/ 1828800 w 1828800"/>
              <a:gd name="connsiteY2" fmla="*/ 457200 h 914400"/>
              <a:gd name="connsiteX3" fmla="*/ 17282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8216 w 1828800"/>
              <a:gd name="connsiteY1" fmla="*/ 0 h 914400"/>
              <a:gd name="connsiteX2" fmla="*/ 1828800 w 1828800"/>
              <a:gd name="connsiteY2" fmla="*/ 457200 h 914400"/>
              <a:gd name="connsiteX3" fmla="*/ 17282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766611 w 1828800"/>
              <a:gd name="connsiteY1" fmla="*/ 0 h 914400"/>
              <a:gd name="connsiteX2" fmla="*/ 1828800 w 1828800"/>
              <a:gd name="connsiteY2" fmla="*/ 457200 h 914400"/>
              <a:gd name="connsiteX3" fmla="*/ 17282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766611 w 1828800"/>
              <a:gd name="connsiteY1" fmla="*/ 0 h 914400"/>
              <a:gd name="connsiteX2" fmla="*/ 1828800 w 1828800"/>
              <a:gd name="connsiteY2" fmla="*/ 457200 h 914400"/>
              <a:gd name="connsiteX3" fmla="*/ 176661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766611 w 1828800"/>
              <a:gd name="connsiteY1" fmla="*/ 0 h 914400"/>
              <a:gd name="connsiteX2" fmla="*/ 1828800 w 1828800"/>
              <a:gd name="connsiteY2" fmla="*/ 457200 h 914400"/>
              <a:gd name="connsiteX3" fmla="*/ 1766611 w 1828800"/>
              <a:gd name="connsiteY3" fmla="*/ 914400 h 914400"/>
              <a:gd name="connsiteX4" fmla="*/ 0 w 1828800"/>
              <a:gd name="connsiteY4" fmla="*/ 914400 h 914400"/>
              <a:gd name="connsiteX5" fmla="*/ 62189 w 1828800"/>
              <a:gd name="connsiteY5" fmla="*/ 457201 h 914400"/>
              <a:gd name="connsiteX0" fmla="*/ 0 w 1828800"/>
              <a:gd name="connsiteY0" fmla="*/ 0 h 914400"/>
              <a:gd name="connsiteX1" fmla="*/ 1766611 w 1828800"/>
              <a:gd name="connsiteY1" fmla="*/ 0 h 914400"/>
              <a:gd name="connsiteX2" fmla="*/ 1828800 w 1828800"/>
              <a:gd name="connsiteY2" fmla="*/ 457200 h 914400"/>
              <a:gd name="connsiteX3" fmla="*/ 1766611 w 1828800"/>
              <a:gd name="connsiteY3" fmla="*/ 914400 h 914400"/>
              <a:gd name="connsiteX4" fmla="*/ 0 w 1828800"/>
              <a:gd name="connsiteY4" fmla="*/ 914400 h 914400"/>
              <a:gd name="connsiteX5" fmla="*/ 62189 w 1828800"/>
              <a:gd name="connsiteY5" fmla="*/ 457201 h 914400"/>
              <a:gd name="connsiteX0" fmla="*/ 0 w 1828800"/>
              <a:gd name="connsiteY0" fmla="*/ 0 h 914400"/>
              <a:gd name="connsiteX1" fmla="*/ 1766611 w 1828800"/>
              <a:gd name="connsiteY1" fmla="*/ 0 h 914400"/>
              <a:gd name="connsiteX2" fmla="*/ 1828800 w 1828800"/>
              <a:gd name="connsiteY2" fmla="*/ 457200 h 914400"/>
              <a:gd name="connsiteX3" fmla="*/ 1766611 w 1828800"/>
              <a:gd name="connsiteY3" fmla="*/ 914400 h 914400"/>
              <a:gd name="connsiteX4" fmla="*/ 0 w 1828800"/>
              <a:gd name="connsiteY4" fmla="*/ 914400 h 914400"/>
              <a:gd name="connsiteX5" fmla="*/ 62189 w 1828800"/>
              <a:gd name="connsiteY5" fmla="*/ 457201 h 914400"/>
              <a:gd name="connsiteX0" fmla="*/ 0 w 1828800"/>
              <a:gd name="connsiteY0" fmla="*/ 0 h 914400"/>
              <a:gd name="connsiteX1" fmla="*/ 1766611 w 1828800"/>
              <a:gd name="connsiteY1" fmla="*/ 0 h 914400"/>
              <a:gd name="connsiteX2" fmla="*/ 1828800 w 1828800"/>
              <a:gd name="connsiteY2" fmla="*/ 457200 h 914400"/>
              <a:gd name="connsiteX3" fmla="*/ 1766611 w 1828800"/>
              <a:gd name="connsiteY3" fmla="*/ 914400 h 914400"/>
              <a:gd name="connsiteX4" fmla="*/ 0 w 1828800"/>
              <a:gd name="connsiteY4" fmla="*/ 914400 h 914400"/>
              <a:gd name="connsiteX5" fmla="*/ 77747 w 1828800"/>
              <a:gd name="connsiteY5" fmla="*/ 457201 h 914400"/>
              <a:gd name="connsiteX0" fmla="*/ 0 w 1828800"/>
              <a:gd name="connsiteY0" fmla="*/ 0 h 914400"/>
              <a:gd name="connsiteX1" fmla="*/ 1751052 w 1828800"/>
              <a:gd name="connsiteY1" fmla="*/ 0 h 914400"/>
              <a:gd name="connsiteX2" fmla="*/ 1828800 w 1828800"/>
              <a:gd name="connsiteY2" fmla="*/ 457200 h 914400"/>
              <a:gd name="connsiteX3" fmla="*/ 1766611 w 1828800"/>
              <a:gd name="connsiteY3" fmla="*/ 914400 h 914400"/>
              <a:gd name="connsiteX4" fmla="*/ 0 w 1828800"/>
              <a:gd name="connsiteY4" fmla="*/ 914400 h 914400"/>
              <a:gd name="connsiteX5" fmla="*/ 77747 w 1828800"/>
              <a:gd name="connsiteY5" fmla="*/ 457201 h 914400"/>
              <a:gd name="connsiteX0" fmla="*/ 0 w 1828800"/>
              <a:gd name="connsiteY0" fmla="*/ 0 h 914400"/>
              <a:gd name="connsiteX1" fmla="*/ 1751052 w 1828800"/>
              <a:gd name="connsiteY1" fmla="*/ 0 h 914400"/>
              <a:gd name="connsiteX2" fmla="*/ 1828800 w 1828800"/>
              <a:gd name="connsiteY2" fmla="*/ 457200 h 914400"/>
              <a:gd name="connsiteX3" fmla="*/ 1751052 w 1828800"/>
              <a:gd name="connsiteY3" fmla="*/ 914400 h 914400"/>
              <a:gd name="connsiteX4" fmla="*/ 0 w 1828800"/>
              <a:gd name="connsiteY4" fmla="*/ 914400 h 914400"/>
              <a:gd name="connsiteX5" fmla="*/ 77747 w 1828800"/>
              <a:gd name="connsiteY5" fmla="*/ 457201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751052" y="0"/>
                </a:lnTo>
                <a:lnTo>
                  <a:pt x="1828800" y="457200"/>
                </a:lnTo>
                <a:lnTo>
                  <a:pt x="1751052" y="914400"/>
                </a:lnTo>
                <a:lnTo>
                  <a:pt x="0" y="914400"/>
                </a:lnTo>
                <a:lnTo>
                  <a:pt x="77747" y="457201"/>
                </a:lnTo>
                <a:close/>
              </a:path>
            </a:pathLst>
          </a:custGeom>
          <a:solidFill>
            <a:schemeClr val="accent5"/>
          </a:solidFill>
          <a:ln w="6350" cap="sq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100" b="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53" name="Freeform: Shape 70">
            <a:extLst>
              <a:ext uri="{FF2B5EF4-FFF2-40B4-BE49-F238E27FC236}">
                <a16:creationId xmlns:a16="http://schemas.microsoft.com/office/drawing/2014/main" id="{A8456C70-C6EE-4513-B6C8-76CBACCD1B0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11442" y="2433618"/>
            <a:ext cx="843489" cy="141154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8216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8216 w 1828800"/>
              <a:gd name="connsiteY1" fmla="*/ 0 h 914400"/>
              <a:gd name="connsiteX2" fmla="*/ 1828800 w 1828800"/>
              <a:gd name="connsiteY2" fmla="*/ 457200 h 914400"/>
              <a:gd name="connsiteX3" fmla="*/ 17282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8216 w 1828800"/>
              <a:gd name="connsiteY1" fmla="*/ 0 h 914400"/>
              <a:gd name="connsiteX2" fmla="*/ 1828800 w 1828800"/>
              <a:gd name="connsiteY2" fmla="*/ 457200 h 914400"/>
              <a:gd name="connsiteX3" fmla="*/ 17282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766611 w 1828800"/>
              <a:gd name="connsiteY1" fmla="*/ 0 h 914400"/>
              <a:gd name="connsiteX2" fmla="*/ 1828800 w 1828800"/>
              <a:gd name="connsiteY2" fmla="*/ 457200 h 914400"/>
              <a:gd name="connsiteX3" fmla="*/ 17282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766611 w 1828800"/>
              <a:gd name="connsiteY1" fmla="*/ 0 h 914400"/>
              <a:gd name="connsiteX2" fmla="*/ 1828800 w 1828800"/>
              <a:gd name="connsiteY2" fmla="*/ 457200 h 914400"/>
              <a:gd name="connsiteX3" fmla="*/ 176661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766611 w 1828800"/>
              <a:gd name="connsiteY1" fmla="*/ 0 h 914400"/>
              <a:gd name="connsiteX2" fmla="*/ 1828800 w 1828800"/>
              <a:gd name="connsiteY2" fmla="*/ 457200 h 914400"/>
              <a:gd name="connsiteX3" fmla="*/ 1766611 w 1828800"/>
              <a:gd name="connsiteY3" fmla="*/ 914400 h 914400"/>
              <a:gd name="connsiteX4" fmla="*/ 0 w 1828800"/>
              <a:gd name="connsiteY4" fmla="*/ 914400 h 914400"/>
              <a:gd name="connsiteX5" fmla="*/ 62189 w 1828800"/>
              <a:gd name="connsiteY5" fmla="*/ 457201 h 914400"/>
              <a:gd name="connsiteX0" fmla="*/ 0 w 1828800"/>
              <a:gd name="connsiteY0" fmla="*/ 0 h 914400"/>
              <a:gd name="connsiteX1" fmla="*/ 1766611 w 1828800"/>
              <a:gd name="connsiteY1" fmla="*/ 0 h 914400"/>
              <a:gd name="connsiteX2" fmla="*/ 1828800 w 1828800"/>
              <a:gd name="connsiteY2" fmla="*/ 457200 h 914400"/>
              <a:gd name="connsiteX3" fmla="*/ 1766611 w 1828800"/>
              <a:gd name="connsiteY3" fmla="*/ 914400 h 914400"/>
              <a:gd name="connsiteX4" fmla="*/ 0 w 1828800"/>
              <a:gd name="connsiteY4" fmla="*/ 914400 h 914400"/>
              <a:gd name="connsiteX5" fmla="*/ 62189 w 1828800"/>
              <a:gd name="connsiteY5" fmla="*/ 457201 h 914400"/>
              <a:gd name="connsiteX0" fmla="*/ 0 w 1828800"/>
              <a:gd name="connsiteY0" fmla="*/ 0 h 914400"/>
              <a:gd name="connsiteX1" fmla="*/ 1766611 w 1828800"/>
              <a:gd name="connsiteY1" fmla="*/ 0 h 914400"/>
              <a:gd name="connsiteX2" fmla="*/ 1828800 w 1828800"/>
              <a:gd name="connsiteY2" fmla="*/ 457200 h 914400"/>
              <a:gd name="connsiteX3" fmla="*/ 1766611 w 1828800"/>
              <a:gd name="connsiteY3" fmla="*/ 914400 h 914400"/>
              <a:gd name="connsiteX4" fmla="*/ 0 w 1828800"/>
              <a:gd name="connsiteY4" fmla="*/ 914400 h 914400"/>
              <a:gd name="connsiteX5" fmla="*/ 62189 w 1828800"/>
              <a:gd name="connsiteY5" fmla="*/ 457201 h 914400"/>
              <a:gd name="connsiteX0" fmla="*/ 0 w 1828800"/>
              <a:gd name="connsiteY0" fmla="*/ 0 h 914400"/>
              <a:gd name="connsiteX1" fmla="*/ 1766611 w 1828800"/>
              <a:gd name="connsiteY1" fmla="*/ 0 h 914400"/>
              <a:gd name="connsiteX2" fmla="*/ 1828800 w 1828800"/>
              <a:gd name="connsiteY2" fmla="*/ 457200 h 914400"/>
              <a:gd name="connsiteX3" fmla="*/ 1766611 w 1828800"/>
              <a:gd name="connsiteY3" fmla="*/ 914400 h 914400"/>
              <a:gd name="connsiteX4" fmla="*/ 0 w 1828800"/>
              <a:gd name="connsiteY4" fmla="*/ 914400 h 914400"/>
              <a:gd name="connsiteX5" fmla="*/ 77747 w 1828800"/>
              <a:gd name="connsiteY5" fmla="*/ 457201 h 914400"/>
              <a:gd name="connsiteX0" fmla="*/ 0 w 1828800"/>
              <a:gd name="connsiteY0" fmla="*/ 0 h 914400"/>
              <a:gd name="connsiteX1" fmla="*/ 1751052 w 1828800"/>
              <a:gd name="connsiteY1" fmla="*/ 0 h 914400"/>
              <a:gd name="connsiteX2" fmla="*/ 1828800 w 1828800"/>
              <a:gd name="connsiteY2" fmla="*/ 457200 h 914400"/>
              <a:gd name="connsiteX3" fmla="*/ 1766611 w 1828800"/>
              <a:gd name="connsiteY3" fmla="*/ 914400 h 914400"/>
              <a:gd name="connsiteX4" fmla="*/ 0 w 1828800"/>
              <a:gd name="connsiteY4" fmla="*/ 914400 h 914400"/>
              <a:gd name="connsiteX5" fmla="*/ 77747 w 1828800"/>
              <a:gd name="connsiteY5" fmla="*/ 457201 h 914400"/>
              <a:gd name="connsiteX0" fmla="*/ 0 w 1828800"/>
              <a:gd name="connsiteY0" fmla="*/ 0 h 914400"/>
              <a:gd name="connsiteX1" fmla="*/ 1751052 w 1828800"/>
              <a:gd name="connsiteY1" fmla="*/ 0 h 914400"/>
              <a:gd name="connsiteX2" fmla="*/ 1828800 w 1828800"/>
              <a:gd name="connsiteY2" fmla="*/ 457200 h 914400"/>
              <a:gd name="connsiteX3" fmla="*/ 1751052 w 1828800"/>
              <a:gd name="connsiteY3" fmla="*/ 914400 h 914400"/>
              <a:gd name="connsiteX4" fmla="*/ 0 w 1828800"/>
              <a:gd name="connsiteY4" fmla="*/ 914400 h 914400"/>
              <a:gd name="connsiteX5" fmla="*/ 77747 w 1828800"/>
              <a:gd name="connsiteY5" fmla="*/ 457201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751052" y="0"/>
                </a:lnTo>
                <a:lnTo>
                  <a:pt x="1828800" y="457200"/>
                </a:lnTo>
                <a:lnTo>
                  <a:pt x="1751052" y="914400"/>
                </a:lnTo>
                <a:lnTo>
                  <a:pt x="0" y="914400"/>
                </a:lnTo>
                <a:lnTo>
                  <a:pt x="77747" y="457201"/>
                </a:lnTo>
                <a:close/>
              </a:path>
            </a:pathLst>
          </a:custGeom>
          <a:solidFill>
            <a:schemeClr val="accent5"/>
          </a:solidFill>
          <a:ln w="6350" cap="sq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100" b="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54" name="Freeform: Shape 70">
            <a:extLst>
              <a:ext uri="{FF2B5EF4-FFF2-40B4-BE49-F238E27FC236}">
                <a16:creationId xmlns:a16="http://schemas.microsoft.com/office/drawing/2014/main" id="{F33C75CC-5BC6-43D4-BDFE-15E3825E4AB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101175" y="2433618"/>
            <a:ext cx="843489" cy="141154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8216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8216 w 1828800"/>
              <a:gd name="connsiteY1" fmla="*/ 0 h 914400"/>
              <a:gd name="connsiteX2" fmla="*/ 1828800 w 1828800"/>
              <a:gd name="connsiteY2" fmla="*/ 457200 h 914400"/>
              <a:gd name="connsiteX3" fmla="*/ 17282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8216 w 1828800"/>
              <a:gd name="connsiteY1" fmla="*/ 0 h 914400"/>
              <a:gd name="connsiteX2" fmla="*/ 1828800 w 1828800"/>
              <a:gd name="connsiteY2" fmla="*/ 457200 h 914400"/>
              <a:gd name="connsiteX3" fmla="*/ 17282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766611 w 1828800"/>
              <a:gd name="connsiteY1" fmla="*/ 0 h 914400"/>
              <a:gd name="connsiteX2" fmla="*/ 1828800 w 1828800"/>
              <a:gd name="connsiteY2" fmla="*/ 457200 h 914400"/>
              <a:gd name="connsiteX3" fmla="*/ 17282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766611 w 1828800"/>
              <a:gd name="connsiteY1" fmla="*/ 0 h 914400"/>
              <a:gd name="connsiteX2" fmla="*/ 1828800 w 1828800"/>
              <a:gd name="connsiteY2" fmla="*/ 457200 h 914400"/>
              <a:gd name="connsiteX3" fmla="*/ 176661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766611 w 1828800"/>
              <a:gd name="connsiteY1" fmla="*/ 0 h 914400"/>
              <a:gd name="connsiteX2" fmla="*/ 1828800 w 1828800"/>
              <a:gd name="connsiteY2" fmla="*/ 457200 h 914400"/>
              <a:gd name="connsiteX3" fmla="*/ 1766611 w 1828800"/>
              <a:gd name="connsiteY3" fmla="*/ 914400 h 914400"/>
              <a:gd name="connsiteX4" fmla="*/ 0 w 1828800"/>
              <a:gd name="connsiteY4" fmla="*/ 914400 h 914400"/>
              <a:gd name="connsiteX5" fmla="*/ 62189 w 1828800"/>
              <a:gd name="connsiteY5" fmla="*/ 457201 h 914400"/>
              <a:gd name="connsiteX0" fmla="*/ 0 w 1828800"/>
              <a:gd name="connsiteY0" fmla="*/ 0 h 914400"/>
              <a:gd name="connsiteX1" fmla="*/ 1766611 w 1828800"/>
              <a:gd name="connsiteY1" fmla="*/ 0 h 914400"/>
              <a:gd name="connsiteX2" fmla="*/ 1828800 w 1828800"/>
              <a:gd name="connsiteY2" fmla="*/ 457200 h 914400"/>
              <a:gd name="connsiteX3" fmla="*/ 1766611 w 1828800"/>
              <a:gd name="connsiteY3" fmla="*/ 914400 h 914400"/>
              <a:gd name="connsiteX4" fmla="*/ 0 w 1828800"/>
              <a:gd name="connsiteY4" fmla="*/ 914400 h 914400"/>
              <a:gd name="connsiteX5" fmla="*/ 62189 w 1828800"/>
              <a:gd name="connsiteY5" fmla="*/ 457201 h 914400"/>
              <a:gd name="connsiteX0" fmla="*/ 0 w 1828800"/>
              <a:gd name="connsiteY0" fmla="*/ 0 h 914400"/>
              <a:gd name="connsiteX1" fmla="*/ 1766611 w 1828800"/>
              <a:gd name="connsiteY1" fmla="*/ 0 h 914400"/>
              <a:gd name="connsiteX2" fmla="*/ 1828800 w 1828800"/>
              <a:gd name="connsiteY2" fmla="*/ 457200 h 914400"/>
              <a:gd name="connsiteX3" fmla="*/ 1766611 w 1828800"/>
              <a:gd name="connsiteY3" fmla="*/ 914400 h 914400"/>
              <a:gd name="connsiteX4" fmla="*/ 0 w 1828800"/>
              <a:gd name="connsiteY4" fmla="*/ 914400 h 914400"/>
              <a:gd name="connsiteX5" fmla="*/ 62189 w 1828800"/>
              <a:gd name="connsiteY5" fmla="*/ 457201 h 914400"/>
              <a:gd name="connsiteX0" fmla="*/ 0 w 1828800"/>
              <a:gd name="connsiteY0" fmla="*/ 0 h 914400"/>
              <a:gd name="connsiteX1" fmla="*/ 1766611 w 1828800"/>
              <a:gd name="connsiteY1" fmla="*/ 0 h 914400"/>
              <a:gd name="connsiteX2" fmla="*/ 1828800 w 1828800"/>
              <a:gd name="connsiteY2" fmla="*/ 457200 h 914400"/>
              <a:gd name="connsiteX3" fmla="*/ 1766611 w 1828800"/>
              <a:gd name="connsiteY3" fmla="*/ 914400 h 914400"/>
              <a:gd name="connsiteX4" fmla="*/ 0 w 1828800"/>
              <a:gd name="connsiteY4" fmla="*/ 914400 h 914400"/>
              <a:gd name="connsiteX5" fmla="*/ 77747 w 1828800"/>
              <a:gd name="connsiteY5" fmla="*/ 457201 h 914400"/>
              <a:gd name="connsiteX0" fmla="*/ 0 w 1828800"/>
              <a:gd name="connsiteY0" fmla="*/ 0 h 914400"/>
              <a:gd name="connsiteX1" fmla="*/ 1751052 w 1828800"/>
              <a:gd name="connsiteY1" fmla="*/ 0 h 914400"/>
              <a:gd name="connsiteX2" fmla="*/ 1828800 w 1828800"/>
              <a:gd name="connsiteY2" fmla="*/ 457200 h 914400"/>
              <a:gd name="connsiteX3" fmla="*/ 1766611 w 1828800"/>
              <a:gd name="connsiteY3" fmla="*/ 914400 h 914400"/>
              <a:gd name="connsiteX4" fmla="*/ 0 w 1828800"/>
              <a:gd name="connsiteY4" fmla="*/ 914400 h 914400"/>
              <a:gd name="connsiteX5" fmla="*/ 77747 w 1828800"/>
              <a:gd name="connsiteY5" fmla="*/ 457201 h 914400"/>
              <a:gd name="connsiteX0" fmla="*/ 0 w 1828800"/>
              <a:gd name="connsiteY0" fmla="*/ 0 h 914400"/>
              <a:gd name="connsiteX1" fmla="*/ 1751052 w 1828800"/>
              <a:gd name="connsiteY1" fmla="*/ 0 h 914400"/>
              <a:gd name="connsiteX2" fmla="*/ 1828800 w 1828800"/>
              <a:gd name="connsiteY2" fmla="*/ 457200 h 914400"/>
              <a:gd name="connsiteX3" fmla="*/ 1751052 w 1828800"/>
              <a:gd name="connsiteY3" fmla="*/ 914400 h 914400"/>
              <a:gd name="connsiteX4" fmla="*/ 0 w 1828800"/>
              <a:gd name="connsiteY4" fmla="*/ 914400 h 914400"/>
              <a:gd name="connsiteX5" fmla="*/ 77747 w 1828800"/>
              <a:gd name="connsiteY5" fmla="*/ 457201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751052" y="0"/>
                </a:lnTo>
                <a:lnTo>
                  <a:pt x="1828800" y="457200"/>
                </a:lnTo>
                <a:lnTo>
                  <a:pt x="1751052" y="914400"/>
                </a:lnTo>
                <a:lnTo>
                  <a:pt x="0" y="914400"/>
                </a:lnTo>
                <a:lnTo>
                  <a:pt x="77747" y="457201"/>
                </a:lnTo>
                <a:close/>
              </a:path>
            </a:pathLst>
          </a:custGeom>
          <a:solidFill>
            <a:schemeClr val="accent5"/>
          </a:solidFill>
          <a:ln w="6350" cap="sq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100" b="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55" name="Freeform: Shape 70">
            <a:extLst>
              <a:ext uri="{FF2B5EF4-FFF2-40B4-BE49-F238E27FC236}">
                <a16:creationId xmlns:a16="http://schemas.microsoft.com/office/drawing/2014/main" id="{3FE3FD8D-3E47-4B89-9A5B-D662F36C7D0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985037" y="2433618"/>
            <a:ext cx="843489" cy="141154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8216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8216 w 1828800"/>
              <a:gd name="connsiteY1" fmla="*/ 0 h 914400"/>
              <a:gd name="connsiteX2" fmla="*/ 1828800 w 1828800"/>
              <a:gd name="connsiteY2" fmla="*/ 457200 h 914400"/>
              <a:gd name="connsiteX3" fmla="*/ 17282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8216 w 1828800"/>
              <a:gd name="connsiteY1" fmla="*/ 0 h 914400"/>
              <a:gd name="connsiteX2" fmla="*/ 1828800 w 1828800"/>
              <a:gd name="connsiteY2" fmla="*/ 457200 h 914400"/>
              <a:gd name="connsiteX3" fmla="*/ 17282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766611 w 1828800"/>
              <a:gd name="connsiteY1" fmla="*/ 0 h 914400"/>
              <a:gd name="connsiteX2" fmla="*/ 1828800 w 1828800"/>
              <a:gd name="connsiteY2" fmla="*/ 457200 h 914400"/>
              <a:gd name="connsiteX3" fmla="*/ 17282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766611 w 1828800"/>
              <a:gd name="connsiteY1" fmla="*/ 0 h 914400"/>
              <a:gd name="connsiteX2" fmla="*/ 1828800 w 1828800"/>
              <a:gd name="connsiteY2" fmla="*/ 457200 h 914400"/>
              <a:gd name="connsiteX3" fmla="*/ 176661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766611 w 1828800"/>
              <a:gd name="connsiteY1" fmla="*/ 0 h 914400"/>
              <a:gd name="connsiteX2" fmla="*/ 1828800 w 1828800"/>
              <a:gd name="connsiteY2" fmla="*/ 457200 h 914400"/>
              <a:gd name="connsiteX3" fmla="*/ 1766611 w 1828800"/>
              <a:gd name="connsiteY3" fmla="*/ 914400 h 914400"/>
              <a:gd name="connsiteX4" fmla="*/ 0 w 1828800"/>
              <a:gd name="connsiteY4" fmla="*/ 914400 h 914400"/>
              <a:gd name="connsiteX5" fmla="*/ 62189 w 1828800"/>
              <a:gd name="connsiteY5" fmla="*/ 457201 h 914400"/>
              <a:gd name="connsiteX0" fmla="*/ 0 w 1828800"/>
              <a:gd name="connsiteY0" fmla="*/ 0 h 914400"/>
              <a:gd name="connsiteX1" fmla="*/ 1766611 w 1828800"/>
              <a:gd name="connsiteY1" fmla="*/ 0 h 914400"/>
              <a:gd name="connsiteX2" fmla="*/ 1828800 w 1828800"/>
              <a:gd name="connsiteY2" fmla="*/ 457200 h 914400"/>
              <a:gd name="connsiteX3" fmla="*/ 1766611 w 1828800"/>
              <a:gd name="connsiteY3" fmla="*/ 914400 h 914400"/>
              <a:gd name="connsiteX4" fmla="*/ 0 w 1828800"/>
              <a:gd name="connsiteY4" fmla="*/ 914400 h 914400"/>
              <a:gd name="connsiteX5" fmla="*/ 62189 w 1828800"/>
              <a:gd name="connsiteY5" fmla="*/ 457201 h 914400"/>
              <a:gd name="connsiteX0" fmla="*/ 0 w 1828800"/>
              <a:gd name="connsiteY0" fmla="*/ 0 h 914400"/>
              <a:gd name="connsiteX1" fmla="*/ 1766611 w 1828800"/>
              <a:gd name="connsiteY1" fmla="*/ 0 h 914400"/>
              <a:gd name="connsiteX2" fmla="*/ 1828800 w 1828800"/>
              <a:gd name="connsiteY2" fmla="*/ 457200 h 914400"/>
              <a:gd name="connsiteX3" fmla="*/ 1766611 w 1828800"/>
              <a:gd name="connsiteY3" fmla="*/ 914400 h 914400"/>
              <a:gd name="connsiteX4" fmla="*/ 0 w 1828800"/>
              <a:gd name="connsiteY4" fmla="*/ 914400 h 914400"/>
              <a:gd name="connsiteX5" fmla="*/ 62189 w 1828800"/>
              <a:gd name="connsiteY5" fmla="*/ 457201 h 914400"/>
              <a:gd name="connsiteX0" fmla="*/ 0 w 1828800"/>
              <a:gd name="connsiteY0" fmla="*/ 0 h 914400"/>
              <a:gd name="connsiteX1" fmla="*/ 1766611 w 1828800"/>
              <a:gd name="connsiteY1" fmla="*/ 0 h 914400"/>
              <a:gd name="connsiteX2" fmla="*/ 1828800 w 1828800"/>
              <a:gd name="connsiteY2" fmla="*/ 457200 h 914400"/>
              <a:gd name="connsiteX3" fmla="*/ 1766611 w 1828800"/>
              <a:gd name="connsiteY3" fmla="*/ 914400 h 914400"/>
              <a:gd name="connsiteX4" fmla="*/ 0 w 1828800"/>
              <a:gd name="connsiteY4" fmla="*/ 914400 h 914400"/>
              <a:gd name="connsiteX5" fmla="*/ 77747 w 1828800"/>
              <a:gd name="connsiteY5" fmla="*/ 457201 h 914400"/>
              <a:gd name="connsiteX0" fmla="*/ 0 w 1828800"/>
              <a:gd name="connsiteY0" fmla="*/ 0 h 914400"/>
              <a:gd name="connsiteX1" fmla="*/ 1751052 w 1828800"/>
              <a:gd name="connsiteY1" fmla="*/ 0 h 914400"/>
              <a:gd name="connsiteX2" fmla="*/ 1828800 w 1828800"/>
              <a:gd name="connsiteY2" fmla="*/ 457200 h 914400"/>
              <a:gd name="connsiteX3" fmla="*/ 1766611 w 1828800"/>
              <a:gd name="connsiteY3" fmla="*/ 914400 h 914400"/>
              <a:gd name="connsiteX4" fmla="*/ 0 w 1828800"/>
              <a:gd name="connsiteY4" fmla="*/ 914400 h 914400"/>
              <a:gd name="connsiteX5" fmla="*/ 77747 w 1828800"/>
              <a:gd name="connsiteY5" fmla="*/ 457201 h 914400"/>
              <a:gd name="connsiteX0" fmla="*/ 0 w 1828800"/>
              <a:gd name="connsiteY0" fmla="*/ 0 h 914400"/>
              <a:gd name="connsiteX1" fmla="*/ 1751052 w 1828800"/>
              <a:gd name="connsiteY1" fmla="*/ 0 h 914400"/>
              <a:gd name="connsiteX2" fmla="*/ 1828800 w 1828800"/>
              <a:gd name="connsiteY2" fmla="*/ 457200 h 914400"/>
              <a:gd name="connsiteX3" fmla="*/ 1751052 w 1828800"/>
              <a:gd name="connsiteY3" fmla="*/ 914400 h 914400"/>
              <a:gd name="connsiteX4" fmla="*/ 0 w 1828800"/>
              <a:gd name="connsiteY4" fmla="*/ 914400 h 914400"/>
              <a:gd name="connsiteX5" fmla="*/ 77747 w 1828800"/>
              <a:gd name="connsiteY5" fmla="*/ 457201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751052" y="0"/>
                </a:lnTo>
                <a:lnTo>
                  <a:pt x="1828800" y="457200"/>
                </a:lnTo>
                <a:lnTo>
                  <a:pt x="1751052" y="914400"/>
                </a:lnTo>
                <a:lnTo>
                  <a:pt x="0" y="914400"/>
                </a:lnTo>
                <a:lnTo>
                  <a:pt x="77747" y="457201"/>
                </a:lnTo>
                <a:close/>
              </a:path>
            </a:pathLst>
          </a:custGeom>
          <a:solidFill>
            <a:schemeClr val="accent5"/>
          </a:solidFill>
          <a:ln w="6350" cap="sq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100" b="1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56" name="Grafik 155">
            <a:extLst>
              <a:ext uri="{FF2B5EF4-FFF2-40B4-BE49-F238E27FC236}">
                <a16:creationId xmlns:a16="http://schemas.microsoft.com/office/drawing/2014/main" id="{CA3B24FA-2E23-46F8-8EBC-94589DBBF319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6" t="-4360" r="93353" b="28210"/>
          <a:stretch/>
        </p:blipFill>
        <p:spPr>
          <a:xfrm>
            <a:off x="6274083" y="2969285"/>
            <a:ext cx="200624" cy="261971"/>
          </a:xfrm>
          <a:prstGeom prst="rect">
            <a:avLst/>
          </a:prstGeom>
        </p:spPr>
      </p:pic>
      <p:pic>
        <p:nvPicPr>
          <p:cNvPr id="157" name="Grafik 156">
            <a:extLst>
              <a:ext uri="{FF2B5EF4-FFF2-40B4-BE49-F238E27FC236}">
                <a16:creationId xmlns:a16="http://schemas.microsoft.com/office/drawing/2014/main" id="{9862B9C2-79C8-41DF-90BE-76B6D8A8AE9B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6" t="-4360" r="93353" b="28210"/>
          <a:stretch/>
        </p:blipFill>
        <p:spPr>
          <a:xfrm>
            <a:off x="5552512" y="2702752"/>
            <a:ext cx="200624" cy="261971"/>
          </a:xfrm>
          <a:prstGeom prst="rect">
            <a:avLst/>
          </a:prstGeom>
        </p:spPr>
      </p:pic>
      <p:pic>
        <p:nvPicPr>
          <p:cNvPr id="158" name="Grafik 157">
            <a:extLst>
              <a:ext uri="{FF2B5EF4-FFF2-40B4-BE49-F238E27FC236}">
                <a16:creationId xmlns:a16="http://schemas.microsoft.com/office/drawing/2014/main" id="{2B2EEF5B-6975-4DEE-879A-F4F85C15F101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6" t="-4360" r="93353" b="28210"/>
          <a:stretch/>
        </p:blipFill>
        <p:spPr>
          <a:xfrm>
            <a:off x="4902249" y="3390069"/>
            <a:ext cx="200624" cy="261971"/>
          </a:xfrm>
          <a:prstGeom prst="rect">
            <a:avLst/>
          </a:prstGeom>
        </p:spPr>
      </p:pic>
      <p:pic>
        <p:nvPicPr>
          <p:cNvPr id="159" name="Grafik 158">
            <a:extLst>
              <a:ext uri="{FF2B5EF4-FFF2-40B4-BE49-F238E27FC236}">
                <a16:creationId xmlns:a16="http://schemas.microsoft.com/office/drawing/2014/main" id="{394BECFE-C921-4EF6-82C6-176B5F095297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6" t="-4360" r="93353" b="28210"/>
          <a:stretch/>
        </p:blipFill>
        <p:spPr>
          <a:xfrm>
            <a:off x="7234830" y="3342622"/>
            <a:ext cx="200624" cy="261971"/>
          </a:xfrm>
          <a:prstGeom prst="rect">
            <a:avLst/>
          </a:prstGeom>
        </p:spPr>
      </p:pic>
      <p:pic>
        <p:nvPicPr>
          <p:cNvPr id="160" name="Grafik 159">
            <a:extLst>
              <a:ext uri="{FF2B5EF4-FFF2-40B4-BE49-F238E27FC236}">
                <a16:creationId xmlns:a16="http://schemas.microsoft.com/office/drawing/2014/main" id="{AFDE76CB-FEFC-43C3-BAB2-9A5D0814DA9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6" t="-4360" r="93353" b="28210"/>
          <a:stretch/>
        </p:blipFill>
        <p:spPr>
          <a:xfrm>
            <a:off x="6917318" y="2739750"/>
            <a:ext cx="200624" cy="261971"/>
          </a:xfrm>
          <a:prstGeom prst="rect">
            <a:avLst/>
          </a:prstGeom>
        </p:spPr>
      </p:pic>
      <p:pic>
        <p:nvPicPr>
          <p:cNvPr id="161" name="Grafik 160">
            <a:extLst>
              <a:ext uri="{FF2B5EF4-FFF2-40B4-BE49-F238E27FC236}">
                <a16:creationId xmlns:a16="http://schemas.microsoft.com/office/drawing/2014/main" id="{065EA085-4E69-469E-9703-47B749D5F912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6" t="-4360" r="93353" b="28210"/>
          <a:stretch/>
        </p:blipFill>
        <p:spPr>
          <a:xfrm>
            <a:off x="6606495" y="2751345"/>
            <a:ext cx="200624" cy="261971"/>
          </a:xfrm>
          <a:prstGeom prst="rect">
            <a:avLst/>
          </a:prstGeom>
        </p:spPr>
      </p:pic>
      <p:pic>
        <p:nvPicPr>
          <p:cNvPr id="162" name="Grafik 161">
            <a:extLst>
              <a:ext uri="{FF2B5EF4-FFF2-40B4-BE49-F238E27FC236}">
                <a16:creationId xmlns:a16="http://schemas.microsoft.com/office/drawing/2014/main" id="{53A01128-B2E4-4854-9BC0-7817F87FAB2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6" t="-4360" r="93353" b="28210"/>
          <a:stretch/>
        </p:blipFill>
        <p:spPr>
          <a:xfrm>
            <a:off x="4568831" y="2709823"/>
            <a:ext cx="200624" cy="261971"/>
          </a:xfrm>
          <a:prstGeom prst="rect">
            <a:avLst/>
          </a:prstGeom>
        </p:spPr>
      </p:pic>
      <p:pic>
        <p:nvPicPr>
          <p:cNvPr id="163" name="Grafik 162">
            <a:extLst>
              <a:ext uri="{FF2B5EF4-FFF2-40B4-BE49-F238E27FC236}">
                <a16:creationId xmlns:a16="http://schemas.microsoft.com/office/drawing/2014/main" id="{1A14CDA4-743F-4079-804C-9B4CCEB50E1A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6" t="-4360" r="93353" b="28210"/>
          <a:stretch/>
        </p:blipFill>
        <p:spPr>
          <a:xfrm>
            <a:off x="4892097" y="2937571"/>
            <a:ext cx="200624" cy="261971"/>
          </a:xfrm>
          <a:prstGeom prst="rect">
            <a:avLst/>
          </a:prstGeom>
        </p:spPr>
      </p:pic>
      <p:sp>
        <p:nvSpPr>
          <p:cNvPr id="97" name="Textfeld 96">
            <a:extLst>
              <a:ext uri="{FF2B5EF4-FFF2-40B4-BE49-F238E27FC236}">
                <a16:creationId xmlns:a16="http://schemas.microsoft.com/office/drawing/2014/main" id="{75F1C5E1-DF31-48C0-B52A-78D5BF2F2EBC}"/>
              </a:ext>
            </a:extLst>
          </p:cNvPr>
          <p:cNvSpPr txBox="1"/>
          <p:nvPr/>
        </p:nvSpPr>
        <p:spPr>
          <a:xfrm>
            <a:off x="6237590" y="2850517"/>
            <a:ext cx="1210588" cy="24622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000"/>
              <a:t>Patient systems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57DA7F0E-4E46-44EE-A58B-2753AD66A307}"/>
              </a:ext>
            </a:extLst>
          </p:cNvPr>
          <p:cNvSpPr txBox="1"/>
          <p:nvPr/>
        </p:nvSpPr>
        <p:spPr>
          <a:xfrm>
            <a:off x="6306845" y="3342885"/>
            <a:ext cx="1042273" cy="24622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000"/>
              <a:t>R&amp;D systems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50EF3CA7-F0A3-4094-BAFB-2939EB7D57AB}"/>
              </a:ext>
            </a:extLst>
          </p:cNvPr>
          <p:cNvSpPr txBox="1"/>
          <p:nvPr/>
        </p:nvSpPr>
        <p:spPr>
          <a:xfrm>
            <a:off x="4694936" y="3082141"/>
            <a:ext cx="893193" cy="24622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000"/>
              <a:t>IT systems</a:t>
            </a:r>
          </a:p>
        </p:txBody>
      </p:sp>
      <p:sp>
        <p:nvSpPr>
          <p:cNvPr id="164" name="Textfeld 163">
            <a:extLst>
              <a:ext uri="{FF2B5EF4-FFF2-40B4-BE49-F238E27FC236}">
                <a16:creationId xmlns:a16="http://schemas.microsoft.com/office/drawing/2014/main" id="{839A72C9-9BE6-4B8D-8BD0-C5196F6E546F}"/>
              </a:ext>
            </a:extLst>
          </p:cNvPr>
          <p:cNvSpPr txBox="1"/>
          <p:nvPr/>
        </p:nvSpPr>
        <p:spPr>
          <a:xfrm>
            <a:off x="5527953" y="2380133"/>
            <a:ext cx="1021433" cy="24622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000"/>
              <a:t>Value Chains</a:t>
            </a:r>
          </a:p>
        </p:txBody>
      </p:sp>
      <p:cxnSp>
        <p:nvCxnSpPr>
          <p:cNvPr id="165" name="Straight Connector 6">
            <a:extLst>
              <a:ext uri="{FF2B5EF4-FFF2-40B4-BE49-F238E27FC236}">
                <a16:creationId xmlns:a16="http://schemas.microsoft.com/office/drawing/2014/main" id="{7A2722CB-CD45-4935-BA53-CAB6D226175A}"/>
              </a:ext>
            </a:extLst>
          </p:cNvPr>
          <p:cNvCxnSpPr>
            <a:cxnSpLocks/>
          </p:cNvCxnSpPr>
          <p:nvPr/>
        </p:nvCxnSpPr>
        <p:spPr>
          <a:xfrm flipH="1">
            <a:off x="8499129" y="4485905"/>
            <a:ext cx="3349062" cy="0"/>
          </a:xfrm>
          <a:prstGeom prst="line">
            <a:avLst/>
          </a:prstGeom>
          <a:ln w="9525">
            <a:solidFill>
              <a:schemeClr val="accent6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0" name="Grafik 169" descr="Server Silhouette">
            <a:extLst>
              <a:ext uri="{FF2B5EF4-FFF2-40B4-BE49-F238E27FC236}">
                <a16:creationId xmlns:a16="http://schemas.microsoft.com/office/drawing/2014/main" id="{F3EC706A-7BDD-4F61-8AAA-D476815B6AB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521527" y="3831547"/>
            <a:ext cx="410905" cy="410905"/>
          </a:xfrm>
          <a:prstGeom prst="rect">
            <a:avLst/>
          </a:prstGeom>
        </p:spPr>
      </p:pic>
      <p:pic>
        <p:nvPicPr>
          <p:cNvPr id="172" name="Grafik 171" descr="Datenbank Silhouette">
            <a:extLst>
              <a:ext uri="{FF2B5EF4-FFF2-40B4-BE49-F238E27FC236}">
                <a16:creationId xmlns:a16="http://schemas.microsoft.com/office/drawing/2014/main" id="{1A15C3EA-4AE2-4AB8-8856-FE443B3B094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883258" y="3794577"/>
            <a:ext cx="326567" cy="326567"/>
          </a:xfrm>
          <a:prstGeom prst="rect">
            <a:avLst/>
          </a:prstGeom>
        </p:spPr>
      </p:pic>
      <p:pic>
        <p:nvPicPr>
          <p:cNvPr id="174" name="Grafik 173" descr="Benutzer Silhouette">
            <a:extLst>
              <a:ext uri="{FF2B5EF4-FFF2-40B4-BE49-F238E27FC236}">
                <a16:creationId xmlns:a16="http://schemas.microsoft.com/office/drawing/2014/main" id="{590D74CD-1708-4BC1-8FC7-2093030946D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191479" y="3821294"/>
            <a:ext cx="326567" cy="326567"/>
          </a:xfrm>
          <a:prstGeom prst="rect">
            <a:avLst/>
          </a:prstGeom>
        </p:spPr>
      </p:pic>
      <p:pic>
        <p:nvPicPr>
          <p:cNvPr id="175" name="Grafik 174" descr="Datenbank Silhouette">
            <a:extLst>
              <a:ext uri="{FF2B5EF4-FFF2-40B4-BE49-F238E27FC236}">
                <a16:creationId xmlns:a16="http://schemas.microsoft.com/office/drawing/2014/main" id="{FF5FF3CB-901E-4A99-B0E5-03AEDADB33E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16877" y="3888096"/>
            <a:ext cx="326567" cy="326567"/>
          </a:xfrm>
          <a:prstGeom prst="rect">
            <a:avLst/>
          </a:prstGeom>
        </p:spPr>
      </p:pic>
      <p:pic>
        <p:nvPicPr>
          <p:cNvPr id="176" name="Grafik 175" descr="Benutzer Silhouette">
            <a:extLst>
              <a:ext uri="{FF2B5EF4-FFF2-40B4-BE49-F238E27FC236}">
                <a16:creationId xmlns:a16="http://schemas.microsoft.com/office/drawing/2014/main" id="{7BC790DD-A510-4AB2-9BCB-E1849E6168E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401438" y="3920193"/>
            <a:ext cx="341227" cy="341227"/>
          </a:xfrm>
          <a:prstGeom prst="rect">
            <a:avLst/>
          </a:prstGeom>
        </p:spPr>
      </p:pic>
      <p:sp>
        <p:nvSpPr>
          <p:cNvPr id="96" name="Gleichschenkliges Dreieck 95">
            <a:extLst>
              <a:ext uri="{FF2B5EF4-FFF2-40B4-BE49-F238E27FC236}">
                <a16:creationId xmlns:a16="http://schemas.microsoft.com/office/drawing/2014/main" id="{5AEFE6F4-32B9-4817-A464-DA23954218A5}"/>
              </a:ext>
            </a:extLst>
          </p:cNvPr>
          <p:cNvSpPr/>
          <p:nvPr/>
        </p:nvSpPr>
        <p:spPr>
          <a:xfrm rot="10800000">
            <a:off x="9698364" y="4480816"/>
            <a:ext cx="871307" cy="126895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CDF6602-2934-4A53-AFD9-560E4B343840}"/>
              </a:ext>
            </a:extLst>
          </p:cNvPr>
          <p:cNvSpPr txBox="1"/>
          <p:nvPr/>
        </p:nvSpPr>
        <p:spPr>
          <a:xfrm>
            <a:off x="8466873" y="4718401"/>
            <a:ext cx="3334287" cy="1324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Example</a:t>
            </a:r>
          </a:p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en-US" sz="1200" dirty="0">
                <a:solidFill>
                  <a:schemeClr val="bg1"/>
                </a:solidFill>
              </a:rPr>
              <a:t>Cyber criminal performs ransomware attack against endpoints causing disruption of health facility operations 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C584429A-7A50-4463-BA1E-762F98716F5C}"/>
              </a:ext>
            </a:extLst>
          </p:cNvPr>
          <p:cNvCxnSpPr/>
          <p:nvPr/>
        </p:nvCxnSpPr>
        <p:spPr>
          <a:xfrm>
            <a:off x="8555266" y="5267325"/>
            <a:ext cx="1120873" cy="0"/>
          </a:xfrm>
          <a:prstGeom prst="line">
            <a:avLst/>
          </a:prstGeom>
          <a:solidFill>
            <a:srgbClr val="FFFFFF"/>
          </a:solidFill>
          <a:ln w="12700">
            <a:solidFill>
              <a:srgbClr val="666666"/>
            </a:solidFill>
          </a:ln>
          <a:effectLst/>
        </p:spPr>
      </p:cxnSp>
      <p:cxnSp>
        <p:nvCxnSpPr>
          <p:cNvPr id="108" name="Gerader Verbinder 107">
            <a:extLst>
              <a:ext uri="{FF2B5EF4-FFF2-40B4-BE49-F238E27FC236}">
                <a16:creationId xmlns:a16="http://schemas.microsoft.com/office/drawing/2014/main" id="{CF364D16-5A75-4B9F-9F07-B319833BCE71}"/>
              </a:ext>
            </a:extLst>
          </p:cNvPr>
          <p:cNvCxnSpPr>
            <a:cxnSpLocks/>
          </p:cNvCxnSpPr>
          <p:nvPr/>
        </p:nvCxnSpPr>
        <p:spPr>
          <a:xfrm>
            <a:off x="10453916" y="5276850"/>
            <a:ext cx="969734" cy="0"/>
          </a:xfrm>
          <a:prstGeom prst="line">
            <a:avLst/>
          </a:prstGeom>
          <a:solidFill>
            <a:srgbClr val="FFFFFF"/>
          </a:solidFill>
          <a:ln w="12700">
            <a:solidFill>
              <a:schemeClr val="accent4"/>
            </a:solidFill>
          </a:ln>
          <a:effectLst/>
        </p:spPr>
      </p:cxnSp>
      <p:cxnSp>
        <p:nvCxnSpPr>
          <p:cNvPr id="109" name="Gerader Verbinder 108">
            <a:extLst>
              <a:ext uri="{FF2B5EF4-FFF2-40B4-BE49-F238E27FC236}">
                <a16:creationId xmlns:a16="http://schemas.microsoft.com/office/drawing/2014/main" id="{2F49254A-A85B-429F-BF64-88A958F8B43F}"/>
              </a:ext>
            </a:extLst>
          </p:cNvPr>
          <p:cNvCxnSpPr>
            <a:cxnSpLocks/>
          </p:cNvCxnSpPr>
          <p:nvPr/>
        </p:nvCxnSpPr>
        <p:spPr>
          <a:xfrm>
            <a:off x="8555266" y="5638800"/>
            <a:ext cx="506184" cy="0"/>
          </a:xfrm>
          <a:prstGeom prst="line">
            <a:avLst/>
          </a:prstGeom>
          <a:solidFill>
            <a:srgbClr val="FFFFFF"/>
          </a:solidFill>
          <a:ln w="12700">
            <a:solidFill>
              <a:schemeClr val="accent4"/>
            </a:solidFill>
          </a:ln>
          <a:effectLst/>
        </p:spPr>
      </p:cxnSp>
      <p:cxnSp>
        <p:nvCxnSpPr>
          <p:cNvPr id="110" name="Gerader Verbinder 109">
            <a:extLst>
              <a:ext uri="{FF2B5EF4-FFF2-40B4-BE49-F238E27FC236}">
                <a16:creationId xmlns:a16="http://schemas.microsoft.com/office/drawing/2014/main" id="{EB534EE6-C72E-434A-A4BA-89DF587F3DA9}"/>
              </a:ext>
            </a:extLst>
          </p:cNvPr>
          <p:cNvCxnSpPr>
            <a:cxnSpLocks/>
          </p:cNvCxnSpPr>
          <p:nvPr/>
        </p:nvCxnSpPr>
        <p:spPr>
          <a:xfrm>
            <a:off x="9698364" y="5638800"/>
            <a:ext cx="755552" cy="0"/>
          </a:xfrm>
          <a:prstGeom prst="line">
            <a:avLst/>
          </a:prstGeom>
          <a:solidFill>
            <a:srgbClr val="FFFFFF"/>
          </a:solidFill>
          <a:ln w="12700">
            <a:solidFill>
              <a:schemeClr val="tx2"/>
            </a:solidFill>
          </a:ln>
          <a:effectLst/>
        </p:spPr>
      </p:cxnSp>
      <p:cxnSp>
        <p:nvCxnSpPr>
          <p:cNvPr id="118" name="Gerader Verbinder 117">
            <a:extLst>
              <a:ext uri="{FF2B5EF4-FFF2-40B4-BE49-F238E27FC236}">
                <a16:creationId xmlns:a16="http://schemas.microsoft.com/office/drawing/2014/main" id="{054D42F9-608C-4904-A356-D9D39CAC8E5A}"/>
              </a:ext>
            </a:extLst>
          </p:cNvPr>
          <p:cNvCxnSpPr>
            <a:cxnSpLocks/>
          </p:cNvCxnSpPr>
          <p:nvPr/>
        </p:nvCxnSpPr>
        <p:spPr>
          <a:xfrm>
            <a:off x="8565354" y="6023293"/>
            <a:ext cx="3004346" cy="0"/>
          </a:xfrm>
          <a:prstGeom prst="line">
            <a:avLst/>
          </a:prstGeom>
          <a:solidFill>
            <a:srgbClr val="FFFFFF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  <a:effectLst/>
        </p:spPr>
      </p:cxn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6CEFF9C-2F14-B72A-4A33-460C00BE1309}"/>
              </a:ext>
            </a:extLst>
          </p:cNvPr>
          <p:cNvGrpSpPr/>
          <p:nvPr/>
        </p:nvGrpSpPr>
        <p:grpSpPr>
          <a:xfrm>
            <a:off x="3828967" y="1530161"/>
            <a:ext cx="296603" cy="360040"/>
            <a:chOff x="7637729" y="1374868"/>
            <a:chExt cx="296603" cy="360040"/>
          </a:xfrm>
        </p:grpSpPr>
        <p:sp>
          <p:nvSpPr>
            <p:cNvPr id="15" name="Chevron 25">
              <a:extLst>
                <a:ext uri="{FF2B5EF4-FFF2-40B4-BE49-F238E27FC236}">
                  <a16:creationId xmlns:a16="http://schemas.microsoft.com/office/drawing/2014/main" id="{380ACA28-B214-BA75-92EC-96524EED47C5}"/>
                </a:ext>
              </a:extLst>
            </p:cNvPr>
            <p:cNvSpPr/>
            <p:nvPr/>
          </p:nvSpPr>
          <p:spPr>
            <a:xfrm>
              <a:off x="7718308" y="1374868"/>
              <a:ext cx="216024" cy="360040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08000" marR="0" lvl="0" indent="-10800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Chevron 36">
              <a:extLst>
                <a:ext uri="{FF2B5EF4-FFF2-40B4-BE49-F238E27FC236}">
                  <a16:creationId xmlns:a16="http://schemas.microsoft.com/office/drawing/2014/main" id="{67614619-4723-9DAD-8821-94849F9572F7}"/>
                </a:ext>
              </a:extLst>
            </p:cNvPr>
            <p:cNvSpPr/>
            <p:nvPr/>
          </p:nvSpPr>
          <p:spPr>
            <a:xfrm>
              <a:off x="7637729" y="1421592"/>
              <a:ext cx="152536" cy="273306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08000" marR="0" lvl="0" indent="-10800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79E81D4C-B872-4E49-F839-27B5F7FA1A1F}"/>
              </a:ext>
            </a:extLst>
          </p:cNvPr>
          <p:cNvGrpSpPr/>
          <p:nvPr/>
        </p:nvGrpSpPr>
        <p:grpSpPr>
          <a:xfrm>
            <a:off x="8003551" y="1530161"/>
            <a:ext cx="296603" cy="360040"/>
            <a:chOff x="7637729" y="1374868"/>
            <a:chExt cx="296603" cy="360040"/>
          </a:xfrm>
        </p:grpSpPr>
        <p:sp>
          <p:nvSpPr>
            <p:cNvPr id="19" name="Chevron 25">
              <a:extLst>
                <a:ext uri="{FF2B5EF4-FFF2-40B4-BE49-F238E27FC236}">
                  <a16:creationId xmlns:a16="http://schemas.microsoft.com/office/drawing/2014/main" id="{141C88C5-D3AB-A6E9-AA3A-6218F20469D5}"/>
                </a:ext>
              </a:extLst>
            </p:cNvPr>
            <p:cNvSpPr/>
            <p:nvPr/>
          </p:nvSpPr>
          <p:spPr>
            <a:xfrm>
              <a:off x="7718308" y="1374868"/>
              <a:ext cx="216024" cy="360040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08000" marR="0" lvl="0" indent="-10800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Chevron 36">
              <a:extLst>
                <a:ext uri="{FF2B5EF4-FFF2-40B4-BE49-F238E27FC236}">
                  <a16:creationId xmlns:a16="http://schemas.microsoft.com/office/drawing/2014/main" id="{C45519FE-A230-85E3-B265-7F4D979F6CBF}"/>
                </a:ext>
              </a:extLst>
            </p:cNvPr>
            <p:cNvSpPr/>
            <p:nvPr/>
          </p:nvSpPr>
          <p:spPr>
            <a:xfrm>
              <a:off x="7637729" y="1421592"/>
              <a:ext cx="152536" cy="273306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08000" marR="0" lvl="0" indent="-10800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616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08BF92F1-D7E0-51A7-7815-9764ACEE3900}"/>
              </a:ext>
            </a:extLst>
          </p:cNvPr>
          <p:cNvSpPr txBox="1">
            <a:spLocks/>
          </p:cNvSpPr>
          <p:nvPr/>
        </p:nvSpPr>
        <p:spPr>
          <a:xfrm>
            <a:off x="32092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Step 3: Estimate the loss event frequency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A996DD-C5A7-4C7E-9042-9F654FBBDB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95448" y="6561348"/>
            <a:ext cx="625077" cy="14401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35375-CBE1-4FF1-9922-8F8226256F3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3081D5C-513B-418F-B7C3-1459C2C497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15859" y="5977000"/>
            <a:ext cx="8556951" cy="1440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Cyber Risk Quantification – June 2023 © Fresenius SE &amp; Co. KGaA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1D4EC6-6AFA-434C-BB4C-C4C9FB990A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51" t="11441" b="15293"/>
          <a:stretch/>
        </p:blipFill>
        <p:spPr>
          <a:xfrm>
            <a:off x="3140745" y="1699626"/>
            <a:ext cx="7012708" cy="3839876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6F5BD1F7-572E-42FC-BB74-3B163E24B628}"/>
              </a:ext>
            </a:extLst>
          </p:cNvPr>
          <p:cNvSpPr/>
          <p:nvPr/>
        </p:nvSpPr>
        <p:spPr>
          <a:xfrm>
            <a:off x="955275" y="2669082"/>
            <a:ext cx="1995315" cy="490386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sz="1200" dirty="0">
                <a:solidFill>
                  <a:schemeClr val="tx1"/>
                </a:solidFill>
              </a:rPr>
              <a:t>Historic incidents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9967BBB-FEC7-462D-975D-5C5751AAB254}"/>
              </a:ext>
            </a:extLst>
          </p:cNvPr>
          <p:cNvSpPr/>
          <p:nvPr/>
        </p:nvSpPr>
        <p:spPr>
          <a:xfrm>
            <a:off x="967527" y="3444491"/>
            <a:ext cx="1995315" cy="490386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sz="1200" dirty="0">
                <a:solidFill>
                  <a:schemeClr val="tx1"/>
                </a:solidFill>
              </a:rPr>
              <a:t>Control assessments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87D904C-9D26-4D00-AEFE-2FAB0DA94755}"/>
              </a:ext>
            </a:extLst>
          </p:cNvPr>
          <p:cNvSpPr/>
          <p:nvPr/>
        </p:nvSpPr>
        <p:spPr>
          <a:xfrm>
            <a:off x="960697" y="4099921"/>
            <a:ext cx="1995315" cy="490386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sz="1200" dirty="0">
                <a:solidFill>
                  <a:schemeClr val="tx1"/>
                </a:solidFill>
              </a:rPr>
              <a:t>Threat intelligence analysis (int., ext.)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0E8DD78-B6CA-4485-8C5F-BC5B8CB74C4D}"/>
              </a:ext>
            </a:extLst>
          </p:cNvPr>
          <p:cNvSpPr/>
          <p:nvPr/>
        </p:nvSpPr>
        <p:spPr>
          <a:xfrm>
            <a:off x="967527" y="4784380"/>
            <a:ext cx="1983063" cy="490386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sz="1200" dirty="0">
                <a:solidFill>
                  <a:schemeClr val="tx1"/>
                </a:solidFill>
              </a:rPr>
              <a:t>Cybersecurity issues</a:t>
            </a:r>
          </a:p>
        </p:txBody>
      </p:sp>
      <p:sp>
        <p:nvSpPr>
          <p:cNvPr id="15" name="Gleichschenkliges Dreieck 14">
            <a:extLst>
              <a:ext uri="{FF2B5EF4-FFF2-40B4-BE49-F238E27FC236}">
                <a16:creationId xmlns:a16="http://schemas.microsoft.com/office/drawing/2014/main" id="{7D2DCEE1-CDBA-43A1-82D5-FF29899D5C6C}"/>
              </a:ext>
            </a:extLst>
          </p:cNvPr>
          <p:cNvSpPr/>
          <p:nvPr/>
        </p:nvSpPr>
        <p:spPr>
          <a:xfrm rot="5400000">
            <a:off x="2894905" y="2867729"/>
            <a:ext cx="306947" cy="93092"/>
          </a:xfrm>
          <a:prstGeom prst="triangle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6" name="Gleichschenkliges Dreieck 15">
            <a:extLst>
              <a:ext uri="{FF2B5EF4-FFF2-40B4-BE49-F238E27FC236}">
                <a16:creationId xmlns:a16="http://schemas.microsoft.com/office/drawing/2014/main" id="{FFCAB7C3-AEF4-4925-A27F-4278861CEE5B}"/>
              </a:ext>
            </a:extLst>
          </p:cNvPr>
          <p:cNvSpPr/>
          <p:nvPr/>
        </p:nvSpPr>
        <p:spPr>
          <a:xfrm rot="5400000">
            <a:off x="2894905" y="3635528"/>
            <a:ext cx="306947" cy="93092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7" name="Gleichschenkliges Dreieck 16">
            <a:extLst>
              <a:ext uri="{FF2B5EF4-FFF2-40B4-BE49-F238E27FC236}">
                <a16:creationId xmlns:a16="http://schemas.microsoft.com/office/drawing/2014/main" id="{F895ED5E-A579-4F00-A1D4-A63F857740BF}"/>
              </a:ext>
            </a:extLst>
          </p:cNvPr>
          <p:cNvSpPr/>
          <p:nvPr/>
        </p:nvSpPr>
        <p:spPr>
          <a:xfrm rot="5400000">
            <a:off x="2894905" y="4287630"/>
            <a:ext cx="306947" cy="93092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A72799D-C5A5-49C5-A483-67E439D4A5E0}"/>
              </a:ext>
            </a:extLst>
          </p:cNvPr>
          <p:cNvSpPr/>
          <p:nvPr/>
        </p:nvSpPr>
        <p:spPr>
          <a:xfrm>
            <a:off x="3140745" y="1381096"/>
            <a:ext cx="3825009" cy="2953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sz="1100" b="1" dirty="0">
                <a:solidFill>
                  <a:schemeClr val="tx1"/>
                </a:solidFill>
              </a:rPr>
              <a:t>NIST CSF Assessment 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590915A-E8A8-41FF-AFFF-3BAC07682E66}"/>
              </a:ext>
            </a:extLst>
          </p:cNvPr>
          <p:cNvSpPr/>
          <p:nvPr/>
        </p:nvSpPr>
        <p:spPr>
          <a:xfrm>
            <a:off x="3172392" y="5710361"/>
            <a:ext cx="3825009" cy="534569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sz="1100" b="1" dirty="0">
                <a:solidFill>
                  <a:schemeClr val="tx1"/>
                </a:solidFill>
              </a:rPr>
              <a:t>Control Framework (e.g., NIST 53 rev. 5)</a:t>
            </a:r>
          </a:p>
        </p:txBody>
      </p:sp>
      <p:sp>
        <p:nvSpPr>
          <p:cNvPr id="24" name="Gleichschenkliges Dreieck 23">
            <a:extLst>
              <a:ext uri="{FF2B5EF4-FFF2-40B4-BE49-F238E27FC236}">
                <a16:creationId xmlns:a16="http://schemas.microsoft.com/office/drawing/2014/main" id="{DF615209-3422-4B81-8904-BEF7071C380D}"/>
              </a:ext>
            </a:extLst>
          </p:cNvPr>
          <p:cNvSpPr/>
          <p:nvPr/>
        </p:nvSpPr>
        <p:spPr>
          <a:xfrm>
            <a:off x="4931422" y="5562690"/>
            <a:ext cx="306947" cy="93092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DC94BCB-C9AD-41C6-B295-D4F87763BC75}"/>
              </a:ext>
            </a:extLst>
          </p:cNvPr>
          <p:cNvSpPr/>
          <p:nvPr/>
        </p:nvSpPr>
        <p:spPr>
          <a:xfrm>
            <a:off x="7331809" y="1379894"/>
            <a:ext cx="2821644" cy="2953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sz="1100" b="1" dirty="0">
                <a:solidFill>
                  <a:schemeClr val="tx1"/>
                </a:solidFill>
              </a:rPr>
              <a:t>Resistance Strength</a:t>
            </a:r>
          </a:p>
        </p:txBody>
      </p:sp>
      <p:sp>
        <p:nvSpPr>
          <p:cNvPr id="26" name="Gleichschenkliges Dreieck 25">
            <a:extLst>
              <a:ext uri="{FF2B5EF4-FFF2-40B4-BE49-F238E27FC236}">
                <a16:creationId xmlns:a16="http://schemas.microsoft.com/office/drawing/2014/main" id="{D64AFDC9-D874-406B-9DE5-2252D37C38B6}"/>
              </a:ext>
            </a:extLst>
          </p:cNvPr>
          <p:cNvSpPr/>
          <p:nvPr/>
        </p:nvSpPr>
        <p:spPr>
          <a:xfrm rot="5400000">
            <a:off x="2894905" y="2867730"/>
            <a:ext cx="306947" cy="93092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44F83E-6474-76BB-D632-631F87CA3545}"/>
              </a:ext>
            </a:extLst>
          </p:cNvPr>
          <p:cNvSpPr/>
          <p:nvPr/>
        </p:nvSpPr>
        <p:spPr>
          <a:xfrm>
            <a:off x="6965754" y="1575711"/>
            <a:ext cx="366055" cy="4010735"/>
          </a:xfrm>
          <a:prstGeom prst="rect">
            <a:avLst/>
          </a:prstGeom>
          <a:solidFill>
            <a:srgbClr val="0201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Gleichschenkliges Dreieck 24">
            <a:extLst>
              <a:ext uri="{FF2B5EF4-FFF2-40B4-BE49-F238E27FC236}">
                <a16:creationId xmlns:a16="http://schemas.microsoft.com/office/drawing/2014/main" id="{F2ED0093-D7EE-4C1D-A08C-F1B8ABA8C021}"/>
              </a:ext>
            </a:extLst>
          </p:cNvPr>
          <p:cNvSpPr/>
          <p:nvPr/>
        </p:nvSpPr>
        <p:spPr>
          <a:xfrm rot="5400000">
            <a:off x="6646271" y="3663338"/>
            <a:ext cx="1010761" cy="160623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2" name="Gleichschenkliges Dreieck 16">
            <a:extLst>
              <a:ext uri="{FF2B5EF4-FFF2-40B4-BE49-F238E27FC236}">
                <a16:creationId xmlns:a16="http://schemas.microsoft.com/office/drawing/2014/main" id="{D5EB28F1-EF3A-FC45-B4AB-B77E8D3921CA}"/>
              </a:ext>
            </a:extLst>
          </p:cNvPr>
          <p:cNvSpPr/>
          <p:nvPr/>
        </p:nvSpPr>
        <p:spPr>
          <a:xfrm rot="5400000">
            <a:off x="2898320" y="4983027"/>
            <a:ext cx="306947" cy="93092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96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4ACD11F9-7888-5D12-0DF2-701D799C28B9}"/>
              </a:ext>
            </a:extLst>
          </p:cNvPr>
          <p:cNvSpPr txBox="1">
            <a:spLocks/>
          </p:cNvSpPr>
          <p:nvPr/>
        </p:nvSpPr>
        <p:spPr>
          <a:xfrm>
            <a:off x="32092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Step 4: Estimate loss magnitude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D79020-70EA-4E6F-A1B2-7B774B0254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95448" y="6561348"/>
            <a:ext cx="625077" cy="14401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35375-CBE1-4FF1-9922-8F8226256F3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7A8B40-CF97-4CD3-BDC8-58B2D6843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39" y="2171875"/>
            <a:ext cx="5659199" cy="37825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3C0753-1126-4B2F-A6DB-D22AD018B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938" y="2171874"/>
            <a:ext cx="5516330" cy="13515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4568EF-0A3E-4C79-8B26-323FC7377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937" y="3613583"/>
            <a:ext cx="5516329" cy="23408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D07FF17E-3B31-4D64-A899-42ED24F0BA60}"/>
              </a:ext>
            </a:extLst>
          </p:cNvPr>
          <p:cNvSpPr/>
          <p:nvPr/>
        </p:nvSpPr>
        <p:spPr>
          <a:xfrm>
            <a:off x="519815" y="1413588"/>
            <a:ext cx="3662261" cy="526124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sz="1200" dirty="0">
                <a:solidFill>
                  <a:schemeClr val="tx1"/>
                </a:solidFill>
              </a:rPr>
              <a:t>Post-incident business impact analyses</a:t>
            </a:r>
          </a:p>
          <a:p>
            <a:pPr algn="ctr">
              <a:lnSpc>
                <a:spcPct val="125000"/>
              </a:lnSpc>
            </a:pPr>
            <a:r>
              <a:rPr lang="en-US" sz="1200" dirty="0">
                <a:solidFill>
                  <a:schemeClr val="tx1"/>
                </a:solidFill>
              </a:rPr>
              <a:t>(“</a:t>
            </a:r>
            <a:r>
              <a:rPr lang="en-US" sz="1200" b="1" dirty="0">
                <a:solidFill>
                  <a:schemeClr val="tx1"/>
                </a:solidFill>
              </a:rPr>
              <a:t>loss event database</a:t>
            </a:r>
            <a:r>
              <a:rPr lang="en-US" sz="1200" dirty="0">
                <a:solidFill>
                  <a:schemeClr val="tx1"/>
                </a:solidFill>
              </a:rPr>
              <a:t>”)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45A6459-3129-4B61-B98D-743E4478E981}"/>
              </a:ext>
            </a:extLst>
          </p:cNvPr>
          <p:cNvSpPr/>
          <p:nvPr/>
        </p:nvSpPr>
        <p:spPr>
          <a:xfrm>
            <a:off x="4814389" y="1413588"/>
            <a:ext cx="2563221" cy="526124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sz="1200" dirty="0">
                <a:solidFill>
                  <a:schemeClr val="tx1"/>
                </a:solidFill>
              </a:rPr>
              <a:t>Determine key </a:t>
            </a:r>
            <a:r>
              <a:rPr lang="en-US" sz="1200" b="1" dirty="0">
                <a:solidFill>
                  <a:schemeClr val="tx1"/>
                </a:solidFill>
              </a:rPr>
              <a:t>cost drivers </a:t>
            </a:r>
            <a:r>
              <a:rPr lang="en-US" sz="1200" dirty="0">
                <a:solidFill>
                  <a:schemeClr val="tx1"/>
                </a:solidFill>
              </a:rPr>
              <a:t>(e.g., loss of productivity)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23FEC40-3CC3-40EB-8F55-8B18610BC9DE}"/>
              </a:ext>
            </a:extLst>
          </p:cNvPr>
          <p:cNvSpPr/>
          <p:nvPr/>
        </p:nvSpPr>
        <p:spPr>
          <a:xfrm>
            <a:off x="8026399" y="1413588"/>
            <a:ext cx="2563221" cy="526124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sz="1200" b="1" dirty="0">
                <a:solidFill>
                  <a:schemeClr val="tx1"/>
                </a:solidFill>
              </a:rPr>
              <a:t>External studies and reports </a:t>
            </a:r>
            <a:r>
              <a:rPr lang="en-US" sz="1200" dirty="0">
                <a:solidFill>
                  <a:schemeClr val="tx1"/>
                </a:solidFill>
              </a:rPr>
              <a:t>on business impacts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Gleichschenkliges Dreieck 13">
            <a:extLst>
              <a:ext uri="{FF2B5EF4-FFF2-40B4-BE49-F238E27FC236}">
                <a16:creationId xmlns:a16="http://schemas.microsoft.com/office/drawing/2014/main" id="{514867D5-D070-47E9-94F4-8726FD2339AF}"/>
              </a:ext>
            </a:extLst>
          </p:cNvPr>
          <p:cNvSpPr/>
          <p:nvPr/>
        </p:nvSpPr>
        <p:spPr>
          <a:xfrm rot="10800000">
            <a:off x="2180995" y="2009247"/>
            <a:ext cx="306947" cy="93092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6" name="Gleichschenkliges Dreieck 15">
            <a:extLst>
              <a:ext uri="{FF2B5EF4-FFF2-40B4-BE49-F238E27FC236}">
                <a16:creationId xmlns:a16="http://schemas.microsoft.com/office/drawing/2014/main" id="{5E6DD126-17B3-48D2-870C-DC79ED5B7173}"/>
              </a:ext>
            </a:extLst>
          </p:cNvPr>
          <p:cNvSpPr/>
          <p:nvPr/>
        </p:nvSpPr>
        <p:spPr>
          <a:xfrm rot="10800000">
            <a:off x="5942525" y="2003993"/>
            <a:ext cx="306947" cy="93092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7" name="Gleichschenkliges Dreieck 16">
            <a:extLst>
              <a:ext uri="{FF2B5EF4-FFF2-40B4-BE49-F238E27FC236}">
                <a16:creationId xmlns:a16="http://schemas.microsoft.com/office/drawing/2014/main" id="{CBB674A3-3E32-41B1-B368-F18CF3F287E0}"/>
              </a:ext>
            </a:extLst>
          </p:cNvPr>
          <p:cNvSpPr/>
          <p:nvPr/>
        </p:nvSpPr>
        <p:spPr>
          <a:xfrm rot="10800000">
            <a:off x="9154535" y="2009247"/>
            <a:ext cx="306947" cy="93092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24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B5C683-9EDB-44E4-B42D-E12593CB5A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95448" y="6561348"/>
            <a:ext cx="625077" cy="14401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35375-CBE1-4FF1-9922-8F8226256F3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5602" name="Picture 2" descr="The FAIR (Factor Analysis of Information Risk) Model assesses the ...">
            <a:extLst>
              <a:ext uri="{FF2B5EF4-FFF2-40B4-BE49-F238E27FC236}">
                <a16:creationId xmlns:a16="http://schemas.microsoft.com/office/drawing/2014/main" id="{198A7AE8-932A-4C4D-970A-49F7600DD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8" b="7454"/>
          <a:stretch/>
        </p:blipFill>
        <p:spPr bwMode="auto">
          <a:xfrm>
            <a:off x="2825305" y="2765669"/>
            <a:ext cx="6397096" cy="295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Introduction to FAIR - Factor Analysis of Information Risk">
            <a:extLst>
              <a:ext uri="{FF2B5EF4-FFF2-40B4-BE49-F238E27FC236}">
                <a16:creationId xmlns:a16="http://schemas.microsoft.com/office/drawing/2014/main" id="{D339E182-AD8C-42C6-9094-EF9100B7A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41" b="35995"/>
          <a:stretch/>
        </p:blipFill>
        <p:spPr bwMode="auto">
          <a:xfrm>
            <a:off x="2825305" y="1532540"/>
            <a:ext cx="6397096" cy="84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hteck 70">
            <a:extLst>
              <a:ext uri="{FF2B5EF4-FFF2-40B4-BE49-F238E27FC236}">
                <a16:creationId xmlns:a16="http://schemas.microsoft.com/office/drawing/2014/main" id="{90B312B9-4086-421D-812A-2F5527CFCAE6}"/>
              </a:ext>
            </a:extLst>
          </p:cNvPr>
          <p:cNvSpPr/>
          <p:nvPr/>
        </p:nvSpPr>
        <p:spPr>
          <a:xfrm>
            <a:off x="448478" y="2788134"/>
            <a:ext cx="2090058" cy="6640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sz="1400" dirty="0">
                <a:solidFill>
                  <a:schemeClr val="tx1"/>
                </a:solidFill>
              </a:rPr>
              <a:t>Threat Intelligence</a:t>
            </a:r>
          </a:p>
          <a:p>
            <a:pPr algn="ctr">
              <a:lnSpc>
                <a:spcPct val="125000"/>
              </a:lnSpc>
            </a:pPr>
            <a:r>
              <a:rPr lang="en-US" sz="1400" dirty="0">
                <a:solidFill>
                  <a:schemeClr val="tx1"/>
                </a:solidFill>
              </a:rPr>
              <a:t>(internal, external)</a:t>
            </a:r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AF37A656-FD37-4AE2-8B13-4E59424CFFC5}"/>
              </a:ext>
            </a:extLst>
          </p:cNvPr>
          <p:cNvSpPr/>
          <p:nvPr/>
        </p:nvSpPr>
        <p:spPr>
          <a:xfrm>
            <a:off x="448478" y="3736157"/>
            <a:ext cx="2090058" cy="4245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sz="1400" dirty="0">
                <a:solidFill>
                  <a:schemeClr val="tx1"/>
                </a:solidFill>
              </a:rPr>
              <a:t>Control strength</a:t>
            </a:r>
          </a:p>
        </p:txBody>
      </p:sp>
      <p:cxnSp>
        <p:nvCxnSpPr>
          <p:cNvPr id="92" name="Gerader Verbinder 91">
            <a:extLst>
              <a:ext uri="{FF2B5EF4-FFF2-40B4-BE49-F238E27FC236}">
                <a16:creationId xmlns:a16="http://schemas.microsoft.com/office/drawing/2014/main" id="{95BB9718-F9A6-428B-8BF8-BD9AA10729FE}"/>
              </a:ext>
            </a:extLst>
          </p:cNvPr>
          <p:cNvCxnSpPr>
            <a:cxnSpLocks/>
            <a:endCxn id="65" idx="2"/>
          </p:cNvCxnSpPr>
          <p:nvPr/>
        </p:nvCxnSpPr>
        <p:spPr>
          <a:xfrm>
            <a:off x="4014344" y="2375505"/>
            <a:ext cx="2009509" cy="0"/>
          </a:xfrm>
          <a:prstGeom prst="line">
            <a:avLst/>
          </a:prstGeom>
          <a:solidFill>
            <a:srgbClr val="FFFFFF"/>
          </a:solidFill>
          <a:ln w="12700">
            <a:solidFill>
              <a:srgbClr val="666666"/>
            </a:solidFill>
          </a:ln>
          <a:effectLst/>
        </p:spPr>
      </p:cxnSp>
      <p:cxnSp>
        <p:nvCxnSpPr>
          <p:cNvPr id="93" name="Gerader Verbinder 92">
            <a:extLst>
              <a:ext uri="{FF2B5EF4-FFF2-40B4-BE49-F238E27FC236}">
                <a16:creationId xmlns:a16="http://schemas.microsoft.com/office/drawing/2014/main" id="{C076ACC1-2D77-4FFB-8580-54C25F7C6C0B}"/>
              </a:ext>
            </a:extLst>
          </p:cNvPr>
          <p:cNvCxnSpPr>
            <a:cxnSpLocks/>
          </p:cNvCxnSpPr>
          <p:nvPr/>
        </p:nvCxnSpPr>
        <p:spPr>
          <a:xfrm>
            <a:off x="5001558" y="2375505"/>
            <a:ext cx="0" cy="390164"/>
          </a:xfrm>
          <a:prstGeom prst="line">
            <a:avLst/>
          </a:prstGeom>
          <a:solidFill>
            <a:srgbClr val="FFFFFF"/>
          </a:solidFill>
          <a:ln w="12700">
            <a:solidFill>
              <a:srgbClr val="666666"/>
            </a:solidFill>
          </a:ln>
          <a:effectLst/>
        </p:spPr>
      </p:cxnSp>
      <p:sp>
        <p:nvSpPr>
          <p:cNvPr id="94" name="Rechteck 93">
            <a:extLst>
              <a:ext uri="{FF2B5EF4-FFF2-40B4-BE49-F238E27FC236}">
                <a16:creationId xmlns:a16="http://schemas.microsoft.com/office/drawing/2014/main" id="{30930CCD-B82C-4D68-81E6-EC0821239776}"/>
              </a:ext>
            </a:extLst>
          </p:cNvPr>
          <p:cNvSpPr/>
          <p:nvPr/>
        </p:nvSpPr>
        <p:spPr>
          <a:xfrm>
            <a:off x="9653464" y="3319223"/>
            <a:ext cx="2090058" cy="6640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sz="1400">
                <a:solidFill>
                  <a:schemeClr val="tx1"/>
                </a:solidFill>
              </a:rPr>
              <a:t>Loss event database (historic impacts)</a:t>
            </a: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454C752A-DE78-4FE2-9D6A-38FACB8A87BD}"/>
              </a:ext>
            </a:extLst>
          </p:cNvPr>
          <p:cNvSpPr/>
          <p:nvPr/>
        </p:nvSpPr>
        <p:spPr>
          <a:xfrm>
            <a:off x="9653464" y="4267247"/>
            <a:ext cx="2090058" cy="4245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sz="1400">
                <a:solidFill>
                  <a:schemeClr val="tx1"/>
                </a:solidFill>
              </a:rPr>
              <a:t>Key cost drivers</a:t>
            </a: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73C0ED31-6F36-40F5-A29E-2774B74C8CAE}"/>
              </a:ext>
            </a:extLst>
          </p:cNvPr>
          <p:cNvSpPr/>
          <p:nvPr/>
        </p:nvSpPr>
        <p:spPr>
          <a:xfrm>
            <a:off x="448478" y="4444694"/>
            <a:ext cx="2090058" cy="6269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sz="1400">
                <a:solidFill>
                  <a:schemeClr val="tx1"/>
                </a:solidFill>
              </a:rPr>
              <a:t>Loss event database (historic incidents)</a:t>
            </a: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12CA9E1A-34A6-4667-ABCC-5C3905F2F98C}"/>
              </a:ext>
            </a:extLst>
          </p:cNvPr>
          <p:cNvSpPr/>
          <p:nvPr/>
        </p:nvSpPr>
        <p:spPr>
          <a:xfrm>
            <a:off x="9649635" y="4975784"/>
            <a:ext cx="2090058" cy="6269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sz="1400" dirty="0">
                <a:solidFill>
                  <a:schemeClr val="tx1"/>
                </a:solidFill>
              </a:rPr>
              <a:t>External studies &amp; reports 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2B6D3AED-9EFC-4445-9EBD-BEC531F0B75E}"/>
              </a:ext>
            </a:extLst>
          </p:cNvPr>
          <p:cNvSpPr/>
          <p:nvPr/>
        </p:nvSpPr>
        <p:spPr>
          <a:xfrm>
            <a:off x="448478" y="5346375"/>
            <a:ext cx="2090058" cy="42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sz="1400" dirty="0">
                <a:solidFill>
                  <a:schemeClr val="tx1"/>
                </a:solidFill>
              </a:rPr>
              <a:t>Cybersecurity issues</a:t>
            </a:r>
          </a:p>
        </p:txBody>
      </p:sp>
      <p:sp>
        <p:nvSpPr>
          <p:cNvPr id="32" name="Gleichschenkliges Dreieck 31">
            <a:extLst>
              <a:ext uri="{FF2B5EF4-FFF2-40B4-BE49-F238E27FC236}">
                <a16:creationId xmlns:a16="http://schemas.microsoft.com/office/drawing/2014/main" id="{67A7DE33-BDF0-4C41-928F-26E0B3CD3DDA}"/>
              </a:ext>
            </a:extLst>
          </p:cNvPr>
          <p:cNvSpPr/>
          <p:nvPr/>
        </p:nvSpPr>
        <p:spPr>
          <a:xfrm rot="5400000">
            <a:off x="2528448" y="3068402"/>
            <a:ext cx="306947" cy="93092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33" name="Gleichschenkliges Dreieck 32">
            <a:extLst>
              <a:ext uri="{FF2B5EF4-FFF2-40B4-BE49-F238E27FC236}">
                <a16:creationId xmlns:a16="http://schemas.microsoft.com/office/drawing/2014/main" id="{591248FE-F095-4AE8-8C35-E7E69A4F8A12}"/>
              </a:ext>
            </a:extLst>
          </p:cNvPr>
          <p:cNvSpPr/>
          <p:nvPr/>
        </p:nvSpPr>
        <p:spPr>
          <a:xfrm rot="5400000">
            <a:off x="2528573" y="3901882"/>
            <a:ext cx="306947" cy="93092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34" name="Gleichschenkliges Dreieck 33">
            <a:extLst>
              <a:ext uri="{FF2B5EF4-FFF2-40B4-BE49-F238E27FC236}">
                <a16:creationId xmlns:a16="http://schemas.microsoft.com/office/drawing/2014/main" id="{BA837D50-4AE9-4613-B70D-21743776059F}"/>
              </a:ext>
            </a:extLst>
          </p:cNvPr>
          <p:cNvSpPr/>
          <p:nvPr/>
        </p:nvSpPr>
        <p:spPr>
          <a:xfrm rot="5400000">
            <a:off x="2528324" y="4711647"/>
            <a:ext cx="306947" cy="93092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F929B6D2-0E98-4CF4-84AA-8C8D0A93B1B0}"/>
              </a:ext>
            </a:extLst>
          </p:cNvPr>
          <p:cNvSpPr/>
          <p:nvPr/>
        </p:nvSpPr>
        <p:spPr>
          <a:xfrm rot="5400000">
            <a:off x="2524458" y="5505435"/>
            <a:ext cx="306947" cy="93092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7D6B428-3C88-47AA-A519-94B3287FF6A6}"/>
              </a:ext>
            </a:extLst>
          </p:cNvPr>
          <p:cNvSpPr/>
          <p:nvPr/>
        </p:nvSpPr>
        <p:spPr>
          <a:xfrm>
            <a:off x="5988765" y="5080830"/>
            <a:ext cx="1544875" cy="531090"/>
          </a:xfrm>
          <a:prstGeom prst="rect">
            <a:avLst/>
          </a:prstGeom>
          <a:solidFill>
            <a:srgbClr val="F5F5F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FA27A9D-309D-4289-8838-60FA0EE2FB5E}"/>
              </a:ext>
            </a:extLst>
          </p:cNvPr>
          <p:cNvSpPr/>
          <p:nvPr/>
        </p:nvSpPr>
        <p:spPr>
          <a:xfrm>
            <a:off x="7597775" y="5289283"/>
            <a:ext cx="641350" cy="225692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BA473E3A-CB6A-4ACF-9077-F9B50C121E93}"/>
              </a:ext>
            </a:extLst>
          </p:cNvPr>
          <p:cNvSpPr/>
          <p:nvPr/>
        </p:nvSpPr>
        <p:spPr>
          <a:xfrm>
            <a:off x="8345680" y="5289283"/>
            <a:ext cx="641350" cy="225692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00">
              <a:solidFill>
                <a:schemeClr val="tx1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E328256-45DF-4F91-A6EC-9B25BDFF2A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043" b="13510"/>
          <a:stretch/>
        </p:blipFill>
        <p:spPr>
          <a:xfrm>
            <a:off x="7508925" y="5227469"/>
            <a:ext cx="773172" cy="299388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8DC6CA9D-DBB3-4247-AF35-F2DF21D3CA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615" r="3862"/>
          <a:stretch/>
        </p:blipFill>
        <p:spPr>
          <a:xfrm>
            <a:off x="8325069" y="5227469"/>
            <a:ext cx="682579" cy="342075"/>
          </a:xfrm>
          <a:prstGeom prst="rect">
            <a:avLst/>
          </a:prstGeom>
        </p:spPr>
      </p:pic>
      <p:sp>
        <p:nvSpPr>
          <p:cNvPr id="43" name="Rechteck 42">
            <a:extLst>
              <a:ext uri="{FF2B5EF4-FFF2-40B4-BE49-F238E27FC236}">
                <a16:creationId xmlns:a16="http://schemas.microsoft.com/office/drawing/2014/main" id="{381CFDDE-F204-4B08-8F1F-4E7BD571E200}"/>
              </a:ext>
            </a:extLst>
          </p:cNvPr>
          <p:cNvSpPr/>
          <p:nvPr/>
        </p:nvSpPr>
        <p:spPr>
          <a:xfrm>
            <a:off x="7212964" y="3833867"/>
            <a:ext cx="705485" cy="225692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00">
              <a:solidFill>
                <a:schemeClr val="tx1"/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1B1F199-E1B9-49E5-8357-F41ACBA3A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031" y="3892816"/>
            <a:ext cx="281350" cy="161095"/>
          </a:xfrm>
          <a:prstGeom prst="rect">
            <a:avLst/>
          </a:prstGeom>
        </p:spPr>
      </p:pic>
      <p:sp>
        <p:nvSpPr>
          <p:cNvPr id="47" name="Gleichschenkliges Dreieck 46">
            <a:extLst>
              <a:ext uri="{FF2B5EF4-FFF2-40B4-BE49-F238E27FC236}">
                <a16:creationId xmlns:a16="http://schemas.microsoft.com/office/drawing/2014/main" id="{652A6205-4382-46E8-B91B-BA90BF7AF431}"/>
              </a:ext>
            </a:extLst>
          </p:cNvPr>
          <p:cNvSpPr/>
          <p:nvPr/>
        </p:nvSpPr>
        <p:spPr>
          <a:xfrm rot="16200000">
            <a:off x="9282545" y="3610507"/>
            <a:ext cx="306947" cy="93092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48" name="Gleichschenkliges Dreieck 47">
            <a:extLst>
              <a:ext uri="{FF2B5EF4-FFF2-40B4-BE49-F238E27FC236}">
                <a16:creationId xmlns:a16="http://schemas.microsoft.com/office/drawing/2014/main" id="{B1002F4B-BADE-492E-BB18-534BDE3ADFFD}"/>
              </a:ext>
            </a:extLst>
          </p:cNvPr>
          <p:cNvSpPr/>
          <p:nvPr/>
        </p:nvSpPr>
        <p:spPr>
          <a:xfrm rot="16200000">
            <a:off x="9282545" y="4432971"/>
            <a:ext cx="306947" cy="93092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49" name="Gleichschenkliges Dreieck 48">
            <a:extLst>
              <a:ext uri="{FF2B5EF4-FFF2-40B4-BE49-F238E27FC236}">
                <a16:creationId xmlns:a16="http://schemas.microsoft.com/office/drawing/2014/main" id="{EB0EA9C4-EFFD-4BB8-927B-7A792C3936C3}"/>
              </a:ext>
            </a:extLst>
          </p:cNvPr>
          <p:cNvSpPr/>
          <p:nvPr/>
        </p:nvSpPr>
        <p:spPr>
          <a:xfrm rot="16200000">
            <a:off x="9281409" y="5242334"/>
            <a:ext cx="306947" cy="93092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0BEA194-8061-CCBB-7129-DEBFAA63CE97}"/>
              </a:ext>
            </a:extLst>
          </p:cNvPr>
          <p:cNvSpPr txBox="1">
            <a:spLocks/>
          </p:cNvSpPr>
          <p:nvPr/>
        </p:nvSpPr>
        <p:spPr>
          <a:xfrm>
            <a:off x="32092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Putting it all together: Our quantitative risk estimation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63466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IR22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Draft1" id="{5806300F-522B-4697-818B-3D8765C532D3}" vid="{13CD32E5-3344-4840-B7C4-968238E1D7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1d168a-5ccf-4f75-b2ef-1ec1d993e5b0" xsi:nil="true"/>
    <lcf76f155ced4ddcb4097134ff3c332f xmlns="6c349806-5e56-406e-a1c3-d058bf669b4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266C032793F448964A81BD0EF37DE6" ma:contentTypeVersion="17" ma:contentTypeDescription="Create a new document." ma:contentTypeScope="" ma:versionID="25d2bc3dc0100b42b1b43219d60ac2fa">
  <xsd:schema xmlns:xsd="http://www.w3.org/2001/XMLSchema" xmlns:xs="http://www.w3.org/2001/XMLSchema" xmlns:p="http://schemas.microsoft.com/office/2006/metadata/properties" xmlns:ns2="6c349806-5e56-406e-a1c3-d058bf669b4a" xmlns:ns3="321d168a-5ccf-4f75-b2ef-1ec1d993e5b0" targetNamespace="http://schemas.microsoft.com/office/2006/metadata/properties" ma:root="true" ma:fieldsID="c1d6597b95dca38407627499261fff64" ns2:_="" ns3:_="">
    <xsd:import namespace="6c349806-5e56-406e-a1c3-d058bf669b4a"/>
    <xsd:import namespace="321d168a-5ccf-4f75-b2ef-1ec1d993e5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349806-5e56-406e-a1c3-d058bf669b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0b4256-1d99-4aa0-bb2f-af81be7c9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d168a-5ccf-4f75-b2ef-1ec1d993e5b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ce4630e-cd6b-48f9-9ded-36dd7202141f}" ma:internalName="TaxCatchAll" ma:showField="CatchAllData" ma:web="321d168a-5ccf-4f75-b2ef-1ec1d993e5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CBFC47-1CC1-48EE-B4A8-45123E02DD66}">
  <ds:schemaRefs>
    <ds:schemaRef ds:uri="http://schemas.microsoft.com/office/2006/metadata/properties"/>
    <ds:schemaRef ds:uri="http://www.w3.org/2000/xmlns/"/>
    <ds:schemaRef ds:uri="321d168a-5ccf-4f75-b2ef-1ec1d993e5b0"/>
    <ds:schemaRef ds:uri="http://www.w3.org/2001/XMLSchema-instance"/>
    <ds:schemaRef ds:uri="6c349806-5e56-406e-a1c3-d058bf669b4a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F4BE8F7-7EEA-4E10-BEB1-5B344B4B85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E1E1EF-58B9-4C9C-B7D4-1C816D19819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6c349806-5e56-406e-a1c3-d058bf669b4a"/>
    <ds:schemaRef ds:uri="321d168a-5ccf-4f75-b2ef-1ec1d993e5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1015</Words>
  <Application>Microsoft Office PowerPoint</Application>
  <PresentationFormat>Breitbild</PresentationFormat>
  <Paragraphs>162</Paragraphs>
  <Slides>14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Office Theme</vt:lpstr>
      <vt:lpstr>Approach and Lessons Learned From Building  a Cyber Risk Quantification Program</vt:lpstr>
      <vt:lpstr>The Fresenius Group is a global healthcare group advancing patient care.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Bader</dc:creator>
  <cp:lastModifiedBy>david.steng@web.de</cp:lastModifiedBy>
  <cp:revision>59</cp:revision>
  <dcterms:created xsi:type="dcterms:W3CDTF">2022-08-11T18:02:41Z</dcterms:created>
  <dcterms:modified xsi:type="dcterms:W3CDTF">2023-05-27T10:26:16Z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0x01010067266C032793F448964A81BD0EF37DE6</vt:lpwstr>
  </property>
</Properties>
</file>