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7010400" cy="9296400"/>
  <p:embeddedFontLst>
    <p:embeddedFont>
      <p:font typeface="Calibri" panose="020F0502020204030204" pitchFamily="34"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Lora" pitchFamily="2"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58">
          <p15:clr>
            <a:srgbClr val="A4A3A4"/>
          </p15:clr>
        </p15:guide>
        <p15:guide id="2" pos="5602">
          <p15:clr>
            <a:srgbClr val="A4A3A4"/>
          </p15:clr>
        </p15:guide>
        <p15:guide id="3" orient="horz" pos="305">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Kp2befKGv8QstC5H/sE7rg2LMN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1054" y="87"/>
      </p:cViewPr>
      <p:guideLst>
        <p:guide pos="158"/>
        <p:guide pos="5602"/>
        <p:guide orient="horz" pos="30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
        <p:nvSpPr>
          <p:cNvPr id="4" name="Google Shape;4;n"/>
          <p:cNvSpPr txBox="1">
            <a:spLocks noGrp="1"/>
          </p:cNvSpPr>
          <p:nvPr>
            <p:ph type="ftr" idx="11"/>
          </p:nvPr>
        </p:nvSpPr>
        <p:spPr>
          <a:xfrm>
            <a:off x="0" y="8829968"/>
            <a:ext cx="3037840" cy="466434"/>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5" name="Google Shape;5;n"/>
          <p:cNvSpPr txBox="1">
            <a:spLocks noGrp="1"/>
          </p:cNvSpPr>
          <p:nvPr>
            <p:ph type="dt" idx="10"/>
          </p:nvPr>
        </p:nvSpPr>
        <p:spPr>
          <a:xfrm>
            <a:off x="3970939" y="0"/>
            <a:ext cx="3037840" cy="466435"/>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hdr" idx="2"/>
          </p:nvPr>
        </p:nvSpPr>
        <p:spPr>
          <a:xfrm>
            <a:off x="0" y="0"/>
            <a:ext cx="3037840" cy="466435"/>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L="914400" marR="0" lvl="1" indent="-285750" algn="l" rtl="0">
              <a:spcBef>
                <a:spcPts val="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2pPr>
            <a:lvl3pPr marL="1371600" marR="0" lvl="2" indent="-285750" algn="l" rtl="0">
              <a:spcBef>
                <a:spcPts val="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3pPr>
            <a:lvl4pPr marL="1828800" marR="0" lvl="3" indent="-285750" algn="l" rtl="0">
              <a:spcBef>
                <a:spcPts val="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4pPr>
            <a:lvl5pPr marL="2286000" marR="0" lvl="4" indent="-285750" algn="l" rtl="0">
              <a:spcBef>
                <a:spcPts val="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900" b="0" i="0" u="none" strike="noStrike" cap="none">
                <a:solidFill>
                  <a:schemeClr val="dk1"/>
                </a:solidFill>
                <a:latin typeface="Arial"/>
                <a:ea typeface="Arial"/>
                <a:cs typeface="Arial"/>
                <a:sym typeface="Arial"/>
              </a:defRPr>
            </a:lvl9pPr>
          </a:lstStyle>
          <a:p>
            <a:endParaRPr/>
          </a:p>
        </p:txBody>
      </p:sp>
      <p:sp>
        <p:nvSpPr>
          <p:cNvPr id="8" name="Google Shape;8;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txBox="1">
            <a:spLocks noGrp="1"/>
          </p:cNvSpPr>
          <p:nvPr>
            <p:ph type="body" idx="1"/>
          </p:nvPr>
        </p:nvSpPr>
        <p:spPr>
          <a:xfrm>
            <a:off x="701040" y="4473892"/>
            <a:ext cx="5608320" cy="3660457"/>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 name="Google Shape;1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 name="Google Shape;27;p2: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1F1F1F"/>
              </a:buClr>
              <a:buSzPts val="1100"/>
              <a:buFont typeface="Arial"/>
              <a:buNone/>
            </a:pPr>
            <a:r>
              <a:rPr lang="en-GB" sz="1100">
                <a:solidFill>
                  <a:srgbClr val="1F1F1F"/>
                </a:solidFill>
                <a:latin typeface="Arial"/>
                <a:ea typeface="Arial"/>
                <a:cs typeface="Arial"/>
                <a:sym typeface="Arial"/>
              </a:rPr>
              <a:t>This presentation is all about communication. Not just to senior management, but across a range of stakeholders.</a:t>
            </a:r>
            <a:endParaRPr/>
          </a:p>
          <a:p>
            <a:pPr marL="0" marR="0" lvl="0" indent="0" algn="l" rtl="0">
              <a:lnSpc>
                <a:spcPct val="100000"/>
              </a:lnSpc>
              <a:spcBef>
                <a:spcPts val="0"/>
              </a:spcBef>
              <a:spcAft>
                <a:spcPts val="0"/>
              </a:spcAft>
              <a:buClr>
                <a:schemeClr val="dk1"/>
              </a:buClr>
              <a:buSzPts val="1100"/>
              <a:buFont typeface="Arial"/>
              <a:buNone/>
            </a:pPr>
            <a:endParaRPr sz="1100">
              <a:solidFill>
                <a:srgbClr val="1F1F1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100">
                <a:latin typeface="Arial"/>
                <a:ea typeface="Arial"/>
                <a:cs typeface="Arial"/>
                <a:sym typeface="Arial"/>
              </a:rPr>
              <a:t>MC has integrated CRQ into their ERM framework – this is a transformational change, and the successful adoption has been facilitated by top down sponsorship communication, training and awareness. Another core principle of successful change is addressing objections. Today we will share the top 3 stakeholder concerns we have encountered (and how to manage them)</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GB" sz="1100">
                <a:latin typeface="Arial"/>
                <a:ea typeface="Arial"/>
                <a:cs typeface="Arial"/>
                <a:sym typeface="Arial"/>
              </a:rPr>
              <a:t>Fear Factor – complexity. Perception CRQ is too complex and the output is not correct . Some people assume the model is too complex and therefore must ‘be snake oil’.</a:t>
            </a:r>
            <a:endParaRPr/>
          </a:p>
          <a:p>
            <a:pPr marL="171450" marR="0" lvl="0" indent="-171450" algn="l" rtl="0">
              <a:lnSpc>
                <a:spcPct val="100000"/>
              </a:lnSpc>
              <a:spcBef>
                <a:spcPts val="0"/>
              </a:spcBef>
              <a:spcAft>
                <a:spcPts val="0"/>
              </a:spcAft>
              <a:buClr>
                <a:schemeClr val="dk1"/>
              </a:buClr>
              <a:buSzPts val="1100"/>
              <a:buFont typeface="Arial"/>
              <a:buChar char="•"/>
            </a:pPr>
            <a:r>
              <a:rPr lang="en-GB" sz="1100">
                <a:latin typeface="Arial"/>
                <a:ea typeface="Arial"/>
                <a:cs typeface="Arial"/>
                <a:sym typeface="Arial"/>
              </a:rPr>
              <a:t>Managing inflated expectations – Assumption it is precise model which predicts the future rather than a risk analysis which is future looking forecast.</a:t>
            </a:r>
            <a:endParaRPr sz="110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Arial"/>
              <a:buChar char="•"/>
            </a:pPr>
            <a:r>
              <a:rPr lang="en-GB" sz="1100">
                <a:latin typeface="Arial"/>
                <a:ea typeface="Arial"/>
                <a:cs typeface="Arial"/>
                <a:sym typeface="Arial"/>
              </a:rPr>
              <a:t>CRQ is too much Effort – takes long, too much effort due to insufficient data</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endParaRPr sz="800">
              <a:solidFill>
                <a:srgbClr val="1F1F1F"/>
              </a:solidFill>
              <a:latin typeface="Arial"/>
              <a:ea typeface="Arial"/>
              <a:cs typeface="Arial"/>
              <a:sym typeface="Arial"/>
            </a:endParaRPr>
          </a:p>
        </p:txBody>
      </p:sp>
      <p:sp>
        <p:nvSpPr>
          <p:cNvPr id="28" name="Google Shape;28;p2: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GB" sz="800">
                <a:latin typeface="Arial"/>
                <a:ea typeface="Arial"/>
                <a:cs typeface="Arial"/>
                <a:sym typeface="Arial"/>
              </a:rPr>
              <a:t>If that </a:t>
            </a:r>
            <a:r>
              <a:rPr lang="en-GB" sz="800">
                <a:highlight>
                  <a:srgbClr val="FFFF00"/>
                </a:highlight>
                <a:latin typeface="Arial"/>
                <a:ea typeface="Arial"/>
                <a:cs typeface="Arial"/>
                <a:sym typeface="Arial"/>
              </a:rPr>
              <a:t>excites you, come join the global </a:t>
            </a:r>
            <a:r>
              <a:rPr lang="en-GB" sz="800">
                <a:latin typeface="Arial"/>
                <a:ea typeface="Arial"/>
                <a:cs typeface="Arial"/>
                <a:sym typeface="Arial"/>
              </a:rPr>
              <a:t>powerhouse that is Mastercard. </a:t>
            </a:r>
            <a:endParaRPr/>
          </a:p>
          <a:p>
            <a:pPr marL="0" lvl="0" indent="0" algn="l" rtl="0">
              <a:spcBef>
                <a:spcPts val="0"/>
              </a:spcBef>
              <a:spcAft>
                <a:spcPts val="0"/>
              </a:spcAft>
              <a:buNone/>
            </a:pPr>
            <a:endParaRPr sz="800">
              <a:latin typeface="Arial"/>
              <a:ea typeface="Arial"/>
              <a:cs typeface="Arial"/>
              <a:sym typeface="Arial"/>
            </a:endParaRPr>
          </a:p>
          <a:p>
            <a:pPr marL="0" lvl="0" indent="0" algn="l" rtl="0">
              <a:spcBef>
                <a:spcPts val="0"/>
              </a:spcBef>
              <a:spcAft>
                <a:spcPts val="0"/>
              </a:spcAft>
              <a:buNone/>
            </a:pPr>
            <a:r>
              <a:rPr lang="en-GB" sz="800">
                <a:latin typeface="Arial"/>
                <a:ea typeface="Arial"/>
                <a:cs typeface="Arial"/>
                <a:sym typeface="Arial"/>
              </a:rPr>
              <a:t>Did you know we are the</a:t>
            </a:r>
            <a:r>
              <a:rPr lang="en-GB" sz="800">
                <a:highlight>
                  <a:srgbClr val="FFFF00"/>
                </a:highlight>
                <a:latin typeface="Arial"/>
                <a:ea typeface="Arial"/>
                <a:cs typeface="Arial"/>
                <a:sym typeface="Arial"/>
              </a:rPr>
              <a:t> </a:t>
            </a:r>
            <a:r>
              <a:rPr lang="en-GB" sz="800" b="1" u="sng">
                <a:solidFill>
                  <a:srgbClr val="FF0000"/>
                </a:solidFill>
                <a:latin typeface="Arial"/>
                <a:ea typeface="Arial"/>
                <a:cs typeface="Arial"/>
                <a:sym typeface="Arial"/>
              </a:rPr>
              <a:t>12</a:t>
            </a:r>
            <a:r>
              <a:rPr lang="en-GB" sz="800" b="1" u="sng" baseline="30000">
                <a:solidFill>
                  <a:srgbClr val="FF0000"/>
                </a:solidFill>
                <a:latin typeface="Arial"/>
                <a:ea typeface="Arial"/>
                <a:cs typeface="Arial"/>
                <a:sym typeface="Arial"/>
              </a:rPr>
              <a:t>th</a:t>
            </a:r>
            <a:r>
              <a:rPr lang="en-GB" sz="800" b="1" u="sng">
                <a:highlight>
                  <a:srgbClr val="FFFF00"/>
                </a:highlight>
                <a:latin typeface="Arial"/>
                <a:ea typeface="Arial"/>
                <a:cs typeface="Arial"/>
                <a:sym typeface="Arial"/>
              </a:rPr>
              <a:t> </a:t>
            </a:r>
            <a:r>
              <a:rPr lang="en-GB" sz="800" b="1" u="sng">
                <a:latin typeface="Arial"/>
                <a:ea typeface="Arial"/>
                <a:cs typeface="Arial"/>
                <a:sym typeface="Arial"/>
              </a:rPr>
              <a:t>most recognized brand </a:t>
            </a:r>
            <a:r>
              <a:rPr lang="en-GB" sz="800">
                <a:latin typeface="Arial"/>
                <a:ea typeface="Arial"/>
                <a:cs typeface="Arial"/>
                <a:sym typeface="Arial"/>
              </a:rPr>
              <a:t>in the world!!</a:t>
            </a:r>
            <a:endParaRPr/>
          </a:p>
          <a:p>
            <a:pPr marL="0" lvl="0" indent="0" algn="l" rtl="0">
              <a:spcBef>
                <a:spcPts val="0"/>
              </a:spcBef>
              <a:spcAft>
                <a:spcPts val="0"/>
              </a:spcAft>
              <a:buNone/>
            </a:pPr>
            <a:r>
              <a:rPr lang="en-GB" sz="900" b="0" i="0" u="none" strike="noStrike">
                <a:solidFill>
                  <a:srgbClr val="000000"/>
                </a:solidFill>
                <a:latin typeface="Arial"/>
                <a:ea typeface="Arial"/>
                <a:cs typeface="Arial"/>
                <a:sym typeface="Arial"/>
              </a:rPr>
              <a:t>Our organization brings colleagues from different functions together to work toward accomplishing our mission. </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en-GB" sz="900"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en-GB" sz="900" b="0" i="0" u="none" strike="noStrike">
                <a:solidFill>
                  <a:srgbClr val="000000"/>
                </a:solidFill>
                <a:latin typeface="Arial"/>
                <a:ea typeface="Arial"/>
                <a:cs typeface="Arial"/>
                <a:sym typeface="Arial"/>
              </a:rPr>
              <a:t>As you can see:</a:t>
            </a:r>
            <a:r>
              <a:rPr lang="en-GB" sz="900"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r>
              <a:rPr lang="en-GB" sz="900"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285750" lvl="0" indent="-285750" algn="l" rtl="0">
              <a:spcBef>
                <a:spcPts val="0"/>
              </a:spcBef>
              <a:spcAft>
                <a:spcPts val="0"/>
              </a:spcAft>
              <a:buClr>
                <a:srgbClr val="000000"/>
              </a:buClr>
              <a:buSzPts val="900"/>
              <a:buFont typeface="Noto Sans Symbols"/>
              <a:buChar char="❑"/>
            </a:pPr>
            <a:r>
              <a:rPr lang="en-GB" sz="900" b="0" i="0" u="none" strike="noStrike">
                <a:solidFill>
                  <a:srgbClr val="000000"/>
                </a:solidFill>
                <a:latin typeface="Arial"/>
                <a:ea typeface="Arial"/>
                <a:cs typeface="Arial"/>
                <a:sym typeface="Arial"/>
              </a:rPr>
              <a:t>We’re a quickly growing organization of </a:t>
            </a:r>
            <a:r>
              <a:rPr lang="en-GB" sz="900" b="1" i="0" u="none" strike="noStrike">
                <a:solidFill>
                  <a:srgbClr val="000000"/>
                </a:solidFill>
                <a:latin typeface="Arial"/>
                <a:ea typeface="Arial"/>
                <a:cs typeface="Arial"/>
                <a:sym typeface="Arial"/>
              </a:rPr>
              <a:t>more than 26,000 employees</a:t>
            </a:r>
            <a:r>
              <a:rPr lang="en-GB" sz="900" b="0" i="0">
                <a:solidFill>
                  <a:srgbClr val="444444"/>
                </a:solidFill>
                <a:latin typeface="Arial"/>
                <a:ea typeface="Arial"/>
                <a:cs typeface="Arial"/>
                <a:sym typeface="Arial"/>
              </a:rPr>
              <a:t>​</a:t>
            </a:r>
            <a:endParaRPr/>
          </a:p>
          <a:p>
            <a:pPr marL="285750" lvl="0" indent="-285750" algn="l" rtl="0">
              <a:spcBef>
                <a:spcPts val="0"/>
              </a:spcBef>
              <a:spcAft>
                <a:spcPts val="0"/>
              </a:spcAft>
              <a:buClr>
                <a:srgbClr val="000000"/>
              </a:buClr>
              <a:buSzPts val="900"/>
              <a:buFont typeface="Noto Sans Symbols"/>
              <a:buChar char="❑"/>
            </a:pPr>
            <a:r>
              <a:rPr lang="en-GB" sz="900" b="0" i="0" u="none" strike="noStrike">
                <a:solidFill>
                  <a:srgbClr val="000000"/>
                </a:solidFill>
                <a:latin typeface="Arial"/>
                <a:ea typeface="Arial"/>
                <a:cs typeface="Arial"/>
                <a:sym typeface="Arial"/>
              </a:rPr>
              <a:t>And we’re making a local impact on </a:t>
            </a:r>
            <a:r>
              <a:rPr lang="en-GB" sz="900" b="1" i="0" u="none" strike="noStrike">
                <a:solidFill>
                  <a:srgbClr val="000000"/>
                </a:solidFill>
                <a:latin typeface="Arial"/>
                <a:ea typeface="Arial"/>
                <a:cs typeface="Arial"/>
                <a:sym typeface="Arial"/>
              </a:rPr>
              <a:t>five continents that each hosts a regional HQ</a:t>
            </a:r>
            <a:r>
              <a:rPr lang="en-GB" sz="900" b="0" i="0">
                <a:solidFill>
                  <a:srgbClr val="444444"/>
                </a:solidFill>
                <a:latin typeface="Arial"/>
                <a:ea typeface="Arial"/>
                <a:cs typeface="Arial"/>
                <a:sym typeface="Arial"/>
              </a:rPr>
              <a:t>​</a:t>
            </a:r>
            <a:endParaRPr/>
          </a:p>
          <a:p>
            <a:pPr marL="285750" lvl="0" indent="-285750" algn="l" rtl="0">
              <a:spcBef>
                <a:spcPts val="0"/>
              </a:spcBef>
              <a:spcAft>
                <a:spcPts val="0"/>
              </a:spcAft>
              <a:buClr>
                <a:srgbClr val="000000"/>
              </a:buClr>
              <a:buSzPts val="900"/>
              <a:buFont typeface="Noto Sans Symbols"/>
              <a:buChar char="❑"/>
            </a:pPr>
            <a:r>
              <a:rPr lang="en-GB" sz="900" b="0" i="0" u="none" strike="noStrike">
                <a:solidFill>
                  <a:srgbClr val="000000"/>
                </a:solidFill>
                <a:latin typeface="Arial"/>
                <a:ea typeface="Arial"/>
                <a:cs typeface="Arial"/>
                <a:sym typeface="Arial"/>
              </a:rPr>
              <a:t>Our colleagues work in more than </a:t>
            </a:r>
            <a:r>
              <a:rPr lang="en-GB" sz="900" b="1" i="0" u="none" strike="noStrike">
                <a:solidFill>
                  <a:srgbClr val="000000"/>
                </a:solidFill>
                <a:latin typeface="Arial"/>
                <a:ea typeface="Arial"/>
                <a:cs typeface="Arial"/>
                <a:sym typeface="Arial"/>
              </a:rPr>
              <a:t>130 office locations</a:t>
            </a:r>
            <a:r>
              <a:rPr lang="en-GB" sz="900" b="0" i="0" u="none" strike="noStrike">
                <a:solidFill>
                  <a:srgbClr val="000000"/>
                </a:solidFill>
                <a:latin typeface="Arial"/>
                <a:ea typeface="Arial"/>
                <a:cs typeface="Arial"/>
                <a:sym typeface="Arial"/>
              </a:rPr>
              <a:t> to support the growth of our business </a:t>
            </a:r>
            <a:r>
              <a:rPr lang="en-GB" sz="900" b="1" i="0" u="none" strike="noStrike">
                <a:solidFill>
                  <a:srgbClr val="000000"/>
                </a:solidFill>
                <a:latin typeface="Arial"/>
                <a:ea typeface="Arial"/>
                <a:cs typeface="Arial"/>
                <a:sym typeface="Arial"/>
              </a:rPr>
              <a:t>in over 210 countries and territories</a:t>
            </a:r>
            <a:r>
              <a:rPr lang="en-GB" sz="900"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endParaRPr sz="900" b="1" i="0" u="none" strike="noStrike">
              <a:solidFill>
                <a:srgbClr val="000000"/>
              </a:solidFill>
              <a:latin typeface="Arial"/>
              <a:ea typeface="Arial"/>
              <a:cs typeface="Arial"/>
              <a:sym typeface="Arial"/>
            </a:endParaRPr>
          </a:p>
          <a:p>
            <a:pPr marL="0" lvl="0" indent="0" algn="l" rtl="0">
              <a:spcBef>
                <a:spcPts val="0"/>
              </a:spcBef>
              <a:spcAft>
                <a:spcPts val="0"/>
              </a:spcAft>
              <a:buNone/>
            </a:pPr>
            <a:r>
              <a:rPr lang="en-GB" sz="900" b="1" i="0" u="none" strike="noStrike">
                <a:solidFill>
                  <a:srgbClr val="000000"/>
                </a:solidFill>
                <a:latin typeface="Arial"/>
                <a:ea typeface="Arial"/>
                <a:cs typeface="Arial"/>
                <a:sym typeface="Arial"/>
              </a:rPr>
              <a:t>And.. </a:t>
            </a:r>
            <a:endParaRPr/>
          </a:p>
          <a:p>
            <a:pPr marL="0" lvl="0" indent="0" algn="l" rtl="0">
              <a:spcBef>
                <a:spcPts val="0"/>
              </a:spcBef>
              <a:spcAft>
                <a:spcPts val="0"/>
              </a:spcAft>
              <a:buNone/>
            </a:pPr>
            <a:endParaRPr sz="900" b="1" i="0" u="none" strike="noStrike">
              <a:solidFill>
                <a:srgbClr val="000000"/>
              </a:solidFill>
              <a:latin typeface="Arial"/>
              <a:ea typeface="Arial"/>
              <a:cs typeface="Arial"/>
              <a:sym typeface="Arial"/>
            </a:endParaRPr>
          </a:p>
          <a:p>
            <a:pPr marL="285750" lvl="0" indent="-285750" algn="l" rtl="0">
              <a:spcBef>
                <a:spcPts val="0"/>
              </a:spcBef>
              <a:spcAft>
                <a:spcPts val="0"/>
              </a:spcAft>
              <a:buClr>
                <a:srgbClr val="000000"/>
              </a:buClr>
              <a:buSzPts val="900"/>
              <a:buFont typeface="Noto Sans Symbols"/>
              <a:buChar char="❑"/>
            </a:pPr>
            <a:r>
              <a:rPr lang="en-GB" sz="900" b="0" i="0" u="none" strike="noStrike">
                <a:solidFill>
                  <a:srgbClr val="000000"/>
                </a:solidFill>
                <a:latin typeface="Arial"/>
                <a:ea typeface="Arial"/>
                <a:cs typeface="Arial"/>
                <a:sym typeface="Arial"/>
              </a:rPr>
              <a:t>We power transactions in more than 150 currencies in 210 countries</a:t>
            </a:r>
            <a:endParaRPr/>
          </a:p>
          <a:p>
            <a:pPr marL="285750" lvl="0" indent="-285750" algn="l" rtl="0">
              <a:spcBef>
                <a:spcPts val="0"/>
              </a:spcBef>
              <a:spcAft>
                <a:spcPts val="0"/>
              </a:spcAft>
              <a:buClr>
                <a:srgbClr val="000000"/>
              </a:buClr>
              <a:buSzPts val="900"/>
              <a:buFont typeface="Noto Sans Symbols"/>
              <a:buChar char="❑"/>
            </a:pPr>
            <a:r>
              <a:rPr lang="en-GB" sz="900" b="0" i="0" u="none" strike="noStrike">
                <a:solidFill>
                  <a:srgbClr val="000000"/>
                </a:solidFill>
                <a:latin typeface="Arial"/>
                <a:ea typeface="Arial"/>
                <a:cs typeface="Arial"/>
                <a:sym typeface="Arial"/>
              </a:rPr>
              <a:t>Nearly 3,000 transactions are switched per second</a:t>
            </a:r>
            <a:r>
              <a:rPr lang="en-GB" sz="900" b="0" i="0">
                <a:solidFill>
                  <a:srgbClr val="444444"/>
                </a:solidFill>
                <a:latin typeface="Arial"/>
                <a:ea typeface="Arial"/>
                <a:cs typeface="Arial"/>
                <a:sym typeface="Arial"/>
              </a:rPr>
              <a:t>​</a:t>
            </a:r>
            <a:endParaRPr/>
          </a:p>
          <a:p>
            <a:pPr marL="285750" lvl="0" indent="-285750" algn="l" rtl="0">
              <a:spcBef>
                <a:spcPts val="0"/>
              </a:spcBef>
              <a:spcAft>
                <a:spcPts val="0"/>
              </a:spcAft>
              <a:buClr>
                <a:srgbClr val="444444"/>
              </a:buClr>
              <a:buSzPts val="900"/>
              <a:buFont typeface="Noto Sans Symbols"/>
              <a:buChar char="❑"/>
            </a:pPr>
            <a:r>
              <a:rPr lang="en-GB" sz="900" b="0" i="0">
                <a:solidFill>
                  <a:srgbClr val="444444"/>
                </a:solidFill>
                <a:latin typeface="Arial"/>
                <a:ea typeface="Arial"/>
                <a:cs typeface="Arial"/>
                <a:sym typeface="Arial"/>
              </a:rPr>
              <a:t>And Mastercard has one of the worlds largest datasets.</a:t>
            </a:r>
            <a:endParaRPr/>
          </a:p>
          <a:p>
            <a:pPr marL="0" lvl="0" indent="0" algn="l" rtl="0">
              <a:spcBef>
                <a:spcPts val="0"/>
              </a:spcBef>
              <a:spcAft>
                <a:spcPts val="0"/>
              </a:spcAft>
              <a:buNone/>
            </a:pPr>
            <a:r>
              <a:rPr lang="en-GB" sz="900" b="0" i="0">
                <a:solidFill>
                  <a:srgbClr val="444444"/>
                </a:solidFill>
                <a:latin typeface="Arial"/>
                <a:ea typeface="Arial"/>
                <a:cs typeface="Arial"/>
                <a:sym typeface="Arial"/>
              </a:rPr>
              <a:t>​</a:t>
            </a:r>
            <a:endParaRPr b="0" i="0">
              <a:solidFill>
                <a:srgbClr val="444444"/>
              </a:solidFill>
              <a:latin typeface="Calibri"/>
              <a:ea typeface="Calibri"/>
              <a:cs typeface="Calibri"/>
              <a:sym typeface="Calibri"/>
            </a:endParaRPr>
          </a:p>
          <a:p>
            <a:pPr marL="0" lvl="0" indent="0" algn="l" rtl="0">
              <a:spcBef>
                <a:spcPts val="0"/>
              </a:spcBef>
              <a:spcAft>
                <a:spcPts val="0"/>
              </a:spcAft>
              <a:buNone/>
            </a:pPr>
            <a:endParaRPr b="0" i="0">
              <a:solidFill>
                <a:srgbClr val="444444"/>
              </a:solidFill>
              <a:latin typeface="Calibri"/>
              <a:ea typeface="Calibri"/>
              <a:cs typeface="Calibri"/>
              <a:sym typeface="Calibri"/>
            </a:endParaRPr>
          </a:p>
          <a:p>
            <a:pPr marL="0" lvl="0" indent="0" algn="l" rtl="0">
              <a:spcBef>
                <a:spcPts val="0"/>
              </a:spcBef>
              <a:spcAft>
                <a:spcPts val="0"/>
              </a:spcAft>
              <a:buNone/>
            </a:pPr>
            <a:endParaRPr/>
          </a:p>
        </p:txBody>
      </p:sp>
      <p:sp>
        <p:nvSpPr>
          <p:cNvPr id="56" name="Google Shape;56;p3: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None/>
            </a:pPr>
            <a:r>
              <a:rPr lang="en-GB" sz="1200">
                <a:solidFill>
                  <a:srgbClr val="1F1F1F"/>
                </a:solidFill>
                <a:latin typeface="Arial"/>
                <a:ea typeface="Arial"/>
                <a:cs typeface="Arial"/>
                <a:sym typeface="Arial"/>
              </a:rPr>
              <a:t>Mastercard journey began in 2018-19 with an excel based FAIR model developed to quantify some of the organisations biggest risks</a:t>
            </a:r>
            <a:endParaRPr sz="1200">
              <a:latin typeface="Calibri"/>
              <a:ea typeface="Calibri"/>
              <a:cs typeface="Calibri"/>
              <a:sym typeface="Calibri"/>
            </a:endParaRPr>
          </a:p>
          <a:p>
            <a:pPr marL="0" lvl="0" indent="0" algn="l" rtl="0">
              <a:spcBef>
                <a:spcPts val="1800"/>
              </a:spcBef>
              <a:spcAft>
                <a:spcPts val="0"/>
              </a:spcAft>
              <a:buNone/>
            </a:pPr>
            <a:r>
              <a:rPr lang="en-GB" sz="1200">
                <a:solidFill>
                  <a:srgbClr val="1F1F1F"/>
                </a:solidFill>
                <a:latin typeface="Arial"/>
                <a:ea typeface="Arial"/>
                <a:cs typeface="Arial"/>
                <a:sym typeface="Arial"/>
              </a:rPr>
              <a:t>Starting with just two people, the approach over the next 4 years developed into a global risk assessment and analysis practice with 11 team members, 40 people trained on the approach, procured tooling and a partnership with C-RisK</a:t>
            </a:r>
            <a:endParaRPr sz="1200">
              <a:solidFill>
                <a:srgbClr val="1F1F1F"/>
              </a:solidFill>
              <a:latin typeface="Arial"/>
              <a:ea typeface="Arial"/>
              <a:cs typeface="Arial"/>
              <a:sym typeface="Arial"/>
            </a:endParaRPr>
          </a:p>
          <a:p>
            <a:pPr marL="0" lvl="0" indent="0" algn="l" rtl="0">
              <a:spcBef>
                <a:spcPts val="0"/>
              </a:spcBef>
              <a:spcAft>
                <a:spcPts val="0"/>
              </a:spcAft>
              <a:buNone/>
            </a:pPr>
            <a:endParaRPr sz="1200">
              <a:solidFill>
                <a:srgbClr val="1F1F1F"/>
              </a:solidFill>
              <a:latin typeface="Arial"/>
              <a:ea typeface="Arial"/>
              <a:cs typeface="Arial"/>
              <a:sym typeface="Arial"/>
            </a:endParaRPr>
          </a:p>
          <a:p>
            <a:pPr marL="0" lvl="0" indent="0" algn="l" rtl="0">
              <a:spcBef>
                <a:spcPts val="0"/>
              </a:spcBef>
              <a:spcAft>
                <a:spcPts val="0"/>
              </a:spcAft>
              <a:buNone/>
            </a:pPr>
            <a:r>
              <a:rPr lang="en-GB" sz="1000">
                <a:solidFill>
                  <a:srgbClr val="1F1F1F"/>
                </a:solidFill>
                <a:latin typeface="Arial"/>
                <a:ea typeface="Arial"/>
                <a:cs typeface="Arial"/>
                <a:sym typeface="Arial"/>
              </a:rPr>
              <a:t>Global team -&gt; FAIR training, standard loss models aligned to business, presentation templates, use case (services) definition, continuous training. Integration of operational technology risk in addition to cyber.</a:t>
            </a:r>
            <a:endParaRPr sz="1000">
              <a:latin typeface="Calibri"/>
              <a:ea typeface="Calibri"/>
              <a:cs typeface="Calibri"/>
              <a:sym typeface="Calibri"/>
            </a:endParaRPr>
          </a:p>
          <a:p>
            <a:pPr marL="0" lvl="0" indent="0" algn="l" rtl="0">
              <a:spcBef>
                <a:spcPts val="0"/>
              </a:spcBef>
              <a:spcAft>
                <a:spcPts val="0"/>
              </a:spcAft>
              <a:buNone/>
            </a:pPr>
            <a:endParaRPr sz="1000">
              <a:solidFill>
                <a:srgbClr val="1F1F1F"/>
              </a:solidFill>
              <a:latin typeface="Calibri"/>
              <a:ea typeface="Calibri"/>
              <a:cs typeface="Calibri"/>
              <a:sym typeface="Calibri"/>
            </a:endParaRPr>
          </a:p>
          <a:p>
            <a:pPr marL="0" lvl="0" indent="0" algn="l" rtl="0">
              <a:spcBef>
                <a:spcPts val="0"/>
              </a:spcBef>
              <a:spcAft>
                <a:spcPts val="0"/>
              </a:spcAft>
              <a:buNone/>
            </a:pPr>
            <a:r>
              <a:rPr lang="en-GB" sz="1000">
                <a:solidFill>
                  <a:srgbClr val="1F1F1F"/>
                </a:solidFill>
                <a:latin typeface="Arial"/>
                <a:ea typeface="Arial"/>
                <a:cs typeface="Arial"/>
                <a:sym typeface="Arial"/>
              </a:rPr>
              <a:t>ERM -&gt; MC level of awareness and focus on tech risk is industry leading. ERM model incorporates FAIR for cyber and tech and integrates it into the boarder ERM model.. We have applied CRQ principles into the boarder model.. with increased clarity on risk definitions and consistency</a:t>
            </a:r>
            <a:endParaRPr sz="1200"/>
          </a:p>
        </p:txBody>
      </p:sp>
      <p:sp>
        <p:nvSpPr>
          <p:cNvPr id="86" name="Google Shape;86;p4: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701040" y="4473892"/>
            <a:ext cx="5608320" cy="4356076"/>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GB" sz="1200">
                <a:solidFill>
                  <a:srgbClr val="1F1F1F"/>
                </a:solidFill>
                <a:latin typeface="Arial"/>
                <a:ea typeface="Arial"/>
                <a:cs typeface="Arial"/>
                <a:sym typeface="Arial"/>
              </a:rPr>
              <a:t>CRQ is not just about the output such as ALE or distribution. </a:t>
            </a:r>
            <a:endParaRPr/>
          </a:p>
          <a:p>
            <a:pPr marL="0" marR="0" lvl="0" indent="0" algn="l" rtl="0">
              <a:spcBef>
                <a:spcPts val="0"/>
              </a:spcBef>
              <a:spcAft>
                <a:spcPts val="0"/>
              </a:spcAft>
              <a:buNone/>
            </a:pPr>
            <a:endParaRPr sz="1200">
              <a:solidFill>
                <a:srgbClr val="1F1F1F"/>
              </a:solidFill>
              <a:latin typeface="Arial"/>
              <a:ea typeface="Arial"/>
              <a:cs typeface="Arial"/>
              <a:sym typeface="Arial"/>
            </a:endParaRPr>
          </a:p>
          <a:p>
            <a:pPr marL="0" marR="0" lvl="0" indent="0" algn="l" rtl="0">
              <a:spcBef>
                <a:spcPts val="0"/>
              </a:spcBef>
              <a:spcAft>
                <a:spcPts val="0"/>
              </a:spcAft>
              <a:buNone/>
            </a:pPr>
            <a:r>
              <a:rPr lang="en-GB" sz="1200">
                <a:solidFill>
                  <a:srgbClr val="1F1F1F"/>
                </a:solidFill>
                <a:latin typeface="Arial"/>
                <a:ea typeface="Arial"/>
                <a:cs typeface="Arial"/>
                <a:sym typeface="Arial"/>
              </a:rPr>
              <a:t>It is a solid scoping taxonomy, a standard model reflecting how controls impact risk, the concept of ranges reflecting uncertainty, the ability to apply valid stats and maths on each variable in the model. (no fake maths on ordinal scales)</a:t>
            </a:r>
            <a:endParaRPr/>
          </a:p>
          <a:p>
            <a:pPr marL="0" marR="0" lvl="0" indent="0" algn="l" rtl="0">
              <a:spcBef>
                <a:spcPts val="0"/>
              </a:spcBef>
              <a:spcAft>
                <a:spcPts val="0"/>
              </a:spcAft>
              <a:buNone/>
            </a:pPr>
            <a:endParaRPr sz="1200">
              <a:solidFill>
                <a:srgbClr val="1F1F1F"/>
              </a:solidFill>
              <a:latin typeface="Arial"/>
              <a:ea typeface="Arial"/>
              <a:cs typeface="Arial"/>
              <a:sym typeface="Arial"/>
            </a:endParaRPr>
          </a:p>
          <a:p>
            <a:pPr marL="0" marR="0" lvl="0" indent="0" algn="l" rtl="0">
              <a:spcBef>
                <a:spcPts val="0"/>
              </a:spcBef>
              <a:spcAft>
                <a:spcPts val="0"/>
              </a:spcAft>
              <a:buNone/>
            </a:pPr>
            <a:r>
              <a:rPr lang="en-GB" sz="1200">
                <a:solidFill>
                  <a:srgbClr val="1F1F1F"/>
                </a:solidFill>
                <a:latin typeface="Arial"/>
                <a:ea typeface="Arial"/>
                <a:cs typeface="Arial"/>
                <a:sym typeface="Arial"/>
              </a:rPr>
              <a:t>What happens when we present a CRQ Risk assessment to an audience used to a qualitative approach (HML): Stakeholders latch onto or focus on one number.. this leads to..</a:t>
            </a:r>
            <a:r>
              <a:rPr lang="en-GB" sz="1100">
                <a:latin typeface="Calibri"/>
                <a:ea typeface="Calibri"/>
                <a:cs typeface="Calibri"/>
                <a:sym typeface="Calibri"/>
              </a:rPr>
              <a:t> </a:t>
            </a:r>
            <a:r>
              <a:rPr lang="en-GB" sz="1200">
                <a:solidFill>
                  <a:srgbClr val="1F1F1F"/>
                </a:solidFill>
                <a:latin typeface="Arial"/>
                <a:ea typeface="Arial"/>
                <a:cs typeface="Arial"/>
                <a:sym typeface="Arial"/>
              </a:rPr>
              <a:t>Challenge of that single number. Some examples. how did you derive a 15% Most likely LEF?</a:t>
            </a:r>
            <a:r>
              <a:rPr lang="en-GB" sz="1100">
                <a:latin typeface="Calibri"/>
                <a:ea typeface="Calibri"/>
                <a:cs typeface="Calibri"/>
                <a:sym typeface="Calibri"/>
              </a:rPr>
              <a:t> </a:t>
            </a:r>
            <a:r>
              <a:rPr lang="en-GB" sz="1200">
                <a:solidFill>
                  <a:srgbClr val="1F1F1F"/>
                </a:solidFill>
                <a:latin typeface="Arial"/>
                <a:ea typeface="Arial"/>
                <a:cs typeface="Arial"/>
                <a:sym typeface="Arial"/>
              </a:rPr>
              <a:t>When wide ranges exist rather than accept this is a reflection of uncertainly it can be considered a weakness in the model. </a:t>
            </a:r>
            <a:endParaRPr sz="1200">
              <a:solidFill>
                <a:srgbClr val="1F1F1F"/>
              </a:solidFill>
              <a:latin typeface="Arial"/>
              <a:ea typeface="Arial"/>
              <a:cs typeface="Arial"/>
              <a:sym typeface="Arial"/>
            </a:endParaRPr>
          </a:p>
          <a:p>
            <a:pPr marL="0" marR="0" lvl="0" indent="0" algn="l" rtl="0">
              <a:spcBef>
                <a:spcPts val="0"/>
              </a:spcBef>
              <a:spcAft>
                <a:spcPts val="0"/>
              </a:spcAft>
              <a:buNone/>
            </a:pPr>
            <a:endParaRPr sz="1200">
              <a:solidFill>
                <a:srgbClr val="1F1F1F"/>
              </a:solidFill>
              <a:latin typeface="Arial"/>
              <a:ea typeface="Arial"/>
              <a:cs typeface="Arial"/>
              <a:sym typeface="Arial"/>
            </a:endParaRPr>
          </a:p>
          <a:p>
            <a:pPr marL="0" marR="0" lvl="0" indent="0" algn="l" rtl="0">
              <a:spcBef>
                <a:spcPts val="0"/>
              </a:spcBef>
              <a:spcAft>
                <a:spcPts val="0"/>
              </a:spcAft>
              <a:buNone/>
            </a:pPr>
            <a:r>
              <a:rPr lang="en-GB" sz="1200">
                <a:solidFill>
                  <a:srgbClr val="1F1F1F"/>
                </a:solidFill>
                <a:latin typeface="Arial"/>
                <a:ea typeface="Arial"/>
                <a:cs typeface="Arial"/>
                <a:sym typeface="Arial"/>
              </a:rPr>
              <a:t>How do we address these concerns?</a:t>
            </a:r>
            <a:r>
              <a:rPr lang="en-GB" sz="1100">
                <a:latin typeface="Calibri"/>
                <a:ea typeface="Calibri"/>
                <a:cs typeface="Calibri"/>
                <a:sym typeface="Calibri"/>
              </a:rPr>
              <a:t> </a:t>
            </a:r>
            <a:r>
              <a:rPr lang="en-GB" sz="1200">
                <a:solidFill>
                  <a:srgbClr val="1F1F1F"/>
                </a:solidFill>
                <a:latin typeface="Arial"/>
                <a:ea typeface="Arial"/>
                <a:cs typeface="Arial"/>
                <a:sym typeface="Arial"/>
              </a:rPr>
              <a:t>Adapt output to the audience and use case.</a:t>
            </a:r>
            <a:r>
              <a:rPr lang="en-GB" sz="1100">
                <a:latin typeface="Calibri"/>
                <a:ea typeface="Calibri"/>
                <a:cs typeface="Calibri"/>
                <a:sym typeface="Calibri"/>
              </a:rPr>
              <a:t> </a:t>
            </a:r>
            <a:r>
              <a:rPr lang="en-GB" sz="1200">
                <a:solidFill>
                  <a:srgbClr val="1F1F1F"/>
                </a:solidFill>
                <a:latin typeface="Arial"/>
                <a:ea typeface="Arial"/>
                <a:cs typeface="Arial"/>
                <a:sym typeface="Arial"/>
              </a:rPr>
              <a:t>Keep it as simple as possible... it is not how the sausage is made that counts but how it tastes Have some industry examples to hand to defend numbers We present results using a combination of a heatmap AND ranges of LEF/LM. We also map the CRQ output back to the ERM standard definition. ALE is used sparingly and always in conjunction with other metrics..</a:t>
            </a:r>
            <a:endParaRPr/>
          </a:p>
          <a:p>
            <a:pPr marL="0" marR="0" lvl="0" indent="0" algn="l" rtl="0">
              <a:spcBef>
                <a:spcPts val="0"/>
              </a:spcBef>
              <a:spcAft>
                <a:spcPts val="0"/>
              </a:spcAft>
              <a:buNone/>
            </a:pPr>
            <a:endParaRPr sz="1200">
              <a:solidFill>
                <a:srgbClr val="1F1F1F"/>
              </a:solidFill>
              <a:latin typeface="Arial"/>
              <a:ea typeface="Arial"/>
              <a:cs typeface="Arial"/>
              <a:sym typeface="Arial"/>
            </a:endParaRPr>
          </a:p>
          <a:p>
            <a:pPr marL="0" marR="0" lvl="0" indent="0" algn="l" rtl="0">
              <a:spcBef>
                <a:spcPts val="0"/>
              </a:spcBef>
              <a:spcAft>
                <a:spcPts val="0"/>
              </a:spcAft>
              <a:buNone/>
            </a:pPr>
            <a:r>
              <a:rPr lang="en-GB" sz="1200">
                <a:solidFill>
                  <a:srgbClr val="1F1F1F"/>
                </a:solidFill>
                <a:latin typeface="Arial"/>
                <a:ea typeface="Arial"/>
                <a:cs typeface="Arial"/>
                <a:sym typeface="Arial"/>
              </a:rPr>
              <a:t>Include drivers of risk and opportunities to reduce risk.. this is what matters most to stakeholders… LEF/LM then inform decisions about these..</a:t>
            </a:r>
            <a:r>
              <a:rPr lang="en-GB" sz="1200" b="1" i="1">
                <a:solidFill>
                  <a:srgbClr val="1F1F1F"/>
                </a:solidFill>
                <a:latin typeface="Arial"/>
                <a:ea typeface="Arial"/>
                <a:cs typeface="Arial"/>
                <a:sym typeface="Arial"/>
              </a:rPr>
              <a:t>Now we will address a different reaction where stakeholders believe we can predict the future…</a:t>
            </a:r>
            <a:endParaRPr sz="1100">
              <a:latin typeface="Calibri"/>
              <a:ea typeface="Calibri"/>
              <a:cs typeface="Calibri"/>
              <a:sym typeface="Calibri"/>
            </a:endParaRPr>
          </a:p>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4" name="Google Shape;144;p6: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p7: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701040" y="4473892"/>
            <a:ext cx="5608320" cy="366045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9" name="Google Shape;169;p8:notes"/>
          <p:cNvSpPr txBox="1">
            <a:spLocks noGrp="1"/>
          </p:cNvSpPr>
          <p:nvPr>
            <p:ph type="sldNum" idx="12"/>
          </p:nvPr>
        </p:nvSpPr>
        <p:spPr>
          <a:xfrm>
            <a:off x="3970939" y="8829968"/>
            <a:ext cx="3037840" cy="466434"/>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 name="Google Shape;10;p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1"/>
              </a:buClr>
              <a:buSzPts val="2400"/>
              <a:buNone/>
              <a:defRPr sz="1800"/>
            </a:lvl1pPr>
            <a:lvl2pPr lvl="1" algn="ctr">
              <a:lnSpc>
                <a:spcPct val="90000"/>
              </a:lnSpc>
              <a:spcBef>
                <a:spcPts val="375"/>
              </a:spcBef>
              <a:spcAft>
                <a:spcPts val="0"/>
              </a:spcAft>
              <a:buClr>
                <a:schemeClr val="lt1"/>
              </a:buClr>
              <a:buSzPts val="2000"/>
              <a:buNone/>
              <a:defRPr sz="1500"/>
            </a:lvl2pPr>
            <a:lvl3pPr lvl="2" algn="ctr">
              <a:lnSpc>
                <a:spcPct val="90000"/>
              </a:lnSpc>
              <a:spcBef>
                <a:spcPts val="375"/>
              </a:spcBef>
              <a:spcAft>
                <a:spcPts val="0"/>
              </a:spcAft>
              <a:buClr>
                <a:schemeClr val="lt1"/>
              </a:buClr>
              <a:buSzPts val="1800"/>
              <a:buNone/>
              <a:defRPr sz="1350"/>
            </a:lvl3pPr>
            <a:lvl4pPr lvl="3" algn="ctr">
              <a:lnSpc>
                <a:spcPct val="90000"/>
              </a:lnSpc>
              <a:spcBef>
                <a:spcPts val="375"/>
              </a:spcBef>
              <a:spcAft>
                <a:spcPts val="0"/>
              </a:spcAft>
              <a:buClr>
                <a:schemeClr val="lt1"/>
              </a:buClr>
              <a:buSzPts val="1600"/>
              <a:buNone/>
              <a:defRPr sz="1200"/>
            </a:lvl4pPr>
            <a:lvl5pPr lvl="4" algn="ctr">
              <a:lnSpc>
                <a:spcPct val="90000"/>
              </a:lnSpc>
              <a:spcBef>
                <a:spcPts val="375"/>
              </a:spcBef>
              <a:spcAft>
                <a:spcPts val="0"/>
              </a:spcAft>
              <a:buClr>
                <a:schemeClr val="lt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Tree>
    <p:extLst>
      <p:ext uri="{BB962C8B-B14F-4D97-AF65-F5344CB8AC3E}">
        <p14:creationId xmlns:p14="http://schemas.microsoft.com/office/powerpoint/2010/main" val="324706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13"/>
          <p:cNvSpPr>
            <a:spLocks noGrp="1"/>
          </p:cNvSpPr>
          <p:nvPr>
            <p:ph type="pic" idx="2"/>
          </p:nvPr>
        </p:nvSpPr>
        <p:spPr>
          <a:xfrm>
            <a:off x="3887391" y="740569"/>
            <a:ext cx="4629150" cy="3655219"/>
          </a:xfrm>
          <a:prstGeom prst="rect">
            <a:avLst/>
          </a:prstGeom>
          <a:noFill/>
          <a:ln>
            <a:noFill/>
          </a:ln>
        </p:spPr>
      </p:sp>
      <p:sp>
        <p:nvSpPr>
          <p:cNvPr id="38" name="Google Shape;38;p1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lt1"/>
              </a:buClr>
              <a:buSzPts val="1600"/>
              <a:buNone/>
              <a:defRPr sz="1200"/>
            </a:lvl1pPr>
            <a:lvl2pPr marL="685800" lvl="1" indent="-171450" algn="l">
              <a:lnSpc>
                <a:spcPct val="90000"/>
              </a:lnSpc>
              <a:spcBef>
                <a:spcPts val="375"/>
              </a:spcBef>
              <a:spcAft>
                <a:spcPts val="0"/>
              </a:spcAft>
              <a:buClr>
                <a:schemeClr val="lt1"/>
              </a:buClr>
              <a:buSzPts val="1400"/>
              <a:buNone/>
              <a:defRPr sz="1050"/>
            </a:lvl2pPr>
            <a:lvl3pPr marL="1028700" lvl="2" indent="-171450" algn="l">
              <a:lnSpc>
                <a:spcPct val="90000"/>
              </a:lnSpc>
              <a:spcBef>
                <a:spcPts val="375"/>
              </a:spcBef>
              <a:spcAft>
                <a:spcPts val="0"/>
              </a:spcAft>
              <a:buClr>
                <a:schemeClr val="lt1"/>
              </a:buClr>
              <a:buSzPts val="1200"/>
              <a:buNone/>
              <a:defRPr sz="900"/>
            </a:lvl3pPr>
            <a:lvl4pPr marL="1371600" lvl="3" indent="-171450" algn="l">
              <a:lnSpc>
                <a:spcPct val="90000"/>
              </a:lnSpc>
              <a:spcBef>
                <a:spcPts val="375"/>
              </a:spcBef>
              <a:spcAft>
                <a:spcPts val="0"/>
              </a:spcAft>
              <a:buClr>
                <a:schemeClr val="lt1"/>
              </a:buClr>
              <a:buSzPts val="1000"/>
              <a:buNone/>
              <a:defRPr sz="750"/>
            </a:lvl4pPr>
            <a:lvl5pPr marL="1714500" lvl="4" indent="-171450" algn="l">
              <a:lnSpc>
                <a:spcPct val="90000"/>
              </a:lnSpc>
              <a:spcBef>
                <a:spcPts val="375"/>
              </a:spcBef>
              <a:spcAft>
                <a:spcPts val="0"/>
              </a:spcAft>
              <a:buClr>
                <a:schemeClr val="lt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pPr lvl="0"/>
            <a:r>
              <a:rPr lang="en-US"/>
              <a:t>Click to edit Master text styles</a:t>
            </a:r>
          </a:p>
        </p:txBody>
      </p:sp>
    </p:spTree>
    <p:extLst>
      <p:ext uri="{BB962C8B-B14F-4D97-AF65-F5344CB8AC3E}">
        <p14:creationId xmlns:p14="http://schemas.microsoft.com/office/powerpoint/2010/main" val="37844970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14"/>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9184407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2"/>
        <p:cNvGrpSpPr/>
        <p:nvPr/>
      </p:nvGrpSpPr>
      <p:grpSpPr>
        <a:xfrm>
          <a:off x="0" y="0"/>
          <a:ext cx="0" cy="0"/>
          <a:chOff x="0" y="0"/>
          <a:chExt cx="0" cy="0"/>
        </a:xfrm>
      </p:grpSpPr>
      <p:sp>
        <p:nvSpPr>
          <p:cNvPr id="43" name="Google Shape;43;p15"/>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2387479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3420280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Montserrat"/>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 name="Google Shape;16;p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pPr lvl="0"/>
            <a:r>
              <a:rPr lang="en-US"/>
              <a:t>Click to edit Master text styles</a:t>
            </a:r>
          </a:p>
        </p:txBody>
      </p:sp>
    </p:spTree>
    <p:extLst>
      <p:ext uri="{BB962C8B-B14F-4D97-AF65-F5344CB8AC3E}">
        <p14:creationId xmlns:p14="http://schemas.microsoft.com/office/powerpoint/2010/main" val="15298125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0" name="Google Shape;20;p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6632548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lt1"/>
              </a:buClr>
              <a:buSzPts val="2400"/>
              <a:buNone/>
              <a:defRPr sz="1800" b="1"/>
            </a:lvl1pPr>
            <a:lvl2pPr marL="685800" lvl="1" indent="-171450" algn="l">
              <a:lnSpc>
                <a:spcPct val="90000"/>
              </a:lnSpc>
              <a:spcBef>
                <a:spcPts val="375"/>
              </a:spcBef>
              <a:spcAft>
                <a:spcPts val="0"/>
              </a:spcAft>
              <a:buClr>
                <a:schemeClr val="lt1"/>
              </a:buClr>
              <a:buSzPts val="2000"/>
              <a:buNone/>
              <a:defRPr sz="1500" b="1"/>
            </a:lvl2pPr>
            <a:lvl3pPr marL="1028700" lvl="2" indent="-171450" algn="l">
              <a:lnSpc>
                <a:spcPct val="90000"/>
              </a:lnSpc>
              <a:spcBef>
                <a:spcPts val="375"/>
              </a:spcBef>
              <a:spcAft>
                <a:spcPts val="0"/>
              </a:spcAft>
              <a:buClr>
                <a:schemeClr val="lt1"/>
              </a:buClr>
              <a:buSzPts val="1800"/>
              <a:buNone/>
              <a:defRPr sz="1350" b="1"/>
            </a:lvl3pPr>
            <a:lvl4pPr marL="1371600" lvl="3" indent="-171450" algn="l">
              <a:lnSpc>
                <a:spcPct val="90000"/>
              </a:lnSpc>
              <a:spcBef>
                <a:spcPts val="375"/>
              </a:spcBef>
              <a:spcAft>
                <a:spcPts val="0"/>
              </a:spcAft>
              <a:buClr>
                <a:schemeClr val="lt1"/>
              </a:buClr>
              <a:buSzPts val="1600"/>
              <a:buNone/>
              <a:defRPr sz="1200" b="1"/>
            </a:lvl4pPr>
            <a:lvl5pPr marL="1714500" lvl="4" indent="-171450" algn="l">
              <a:lnSpc>
                <a:spcPct val="90000"/>
              </a:lnSpc>
              <a:spcBef>
                <a:spcPts val="375"/>
              </a:spcBef>
              <a:spcAft>
                <a:spcPts val="0"/>
              </a:spcAft>
              <a:buClr>
                <a:schemeClr val="lt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Click to edit Master text styles</a:t>
            </a:r>
          </a:p>
        </p:txBody>
      </p:sp>
      <p:sp>
        <p:nvSpPr>
          <p:cNvPr id="24" name="Google Shape;24;p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25" name="Google Shape;25;p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lt1"/>
              </a:buClr>
              <a:buSzPts val="2400"/>
              <a:buNone/>
              <a:defRPr sz="1800" b="1"/>
            </a:lvl1pPr>
            <a:lvl2pPr marL="685800" lvl="1" indent="-171450" algn="l">
              <a:lnSpc>
                <a:spcPct val="90000"/>
              </a:lnSpc>
              <a:spcBef>
                <a:spcPts val="375"/>
              </a:spcBef>
              <a:spcAft>
                <a:spcPts val="0"/>
              </a:spcAft>
              <a:buClr>
                <a:schemeClr val="lt1"/>
              </a:buClr>
              <a:buSzPts val="2000"/>
              <a:buNone/>
              <a:defRPr sz="1500" b="1"/>
            </a:lvl2pPr>
            <a:lvl3pPr marL="1028700" lvl="2" indent="-171450" algn="l">
              <a:lnSpc>
                <a:spcPct val="90000"/>
              </a:lnSpc>
              <a:spcBef>
                <a:spcPts val="375"/>
              </a:spcBef>
              <a:spcAft>
                <a:spcPts val="0"/>
              </a:spcAft>
              <a:buClr>
                <a:schemeClr val="lt1"/>
              </a:buClr>
              <a:buSzPts val="1800"/>
              <a:buNone/>
              <a:defRPr sz="1350" b="1"/>
            </a:lvl3pPr>
            <a:lvl4pPr marL="1371600" lvl="3" indent="-171450" algn="l">
              <a:lnSpc>
                <a:spcPct val="90000"/>
              </a:lnSpc>
              <a:spcBef>
                <a:spcPts val="375"/>
              </a:spcBef>
              <a:spcAft>
                <a:spcPts val="0"/>
              </a:spcAft>
              <a:buClr>
                <a:schemeClr val="lt1"/>
              </a:buClr>
              <a:buSzPts val="1600"/>
              <a:buNone/>
              <a:defRPr sz="1200" b="1"/>
            </a:lvl4pPr>
            <a:lvl5pPr marL="1714500" lvl="4" indent="-171450" algn="l">
              <a:lnSpc>
                <a:spcPct val="90000"/>
              </a:lnSpc>
              <a:spcBef>
                <a:spcPts val="375"/>
              </a:spcBef>
              <a:spcAft>
                <a:spcPts val="0"/>
              </a:spcAft>
              <a:buClr>
                <a:schemeClr val="lt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pPr lvl="0"/>
            <a:r>
              <a:rPr lang="en-US"/>
              <a:t>Click to edit Master text styles</a:t>
            </a:r>
          </a:p>
        </p:txBody>
      </p:sp>
      <p:sp>
        <p:nvSpPr>
          <p:cNvPr id="26" name="Google Shape;26;p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lt1"/>
              </a:buClr>
              <a:buSzPts val="1800"/>
              <a:buChar char="•"/>
              <a:defRPr/>
            </a:lvl1pPr>
            <a:lvl2pPr marL="685800" lvl="1" indent="-257175" algn="l">
              <a:lnSpc>
                <a:spcPct val="90000"/>
              </a:lnSpc>
              <a:spcBef>
                <a:spcPts val="375"/>
              </a:spcBef>
              <a:spcAft>
                <a:spcPts val="0"/>
              </a:spcAft>
              <a:buClr>
                <a:schemeClr val="lt1"/>
              </a:buClr>
              <a:buSzPts val="1800"/>
              <a:buChar char="•"/>
              <a:defRPr/>
            </a:lvl2pPr>
            <a:lvl3pPr marL="1028700" lvl="2" indent="-257175" algn="l">
              <a:lnSpc>
                <a:spcPct val="90000"/>
              </a:lnSpc>
              <a:spcBef>
                <a:spcPts val="375"/>
              </a:spcBef>
              <a:spcAft>
                <a:spcPts val="0"/>
              </a:spcAft>
              <a:buClr>
                <a:schemeClr val="lt1"/>
              </a:buClr>
              <a:buSzPts val="1800"/>
              <a:buChar char="•"/>
              <a:defRPr/>
            </a:lvl3pPr>
            <a:lvl4pPr marL="1371600" lvl="3" indent="-257175" algn="l">
              <a:lnSpc>
                <a:spcPct val="90000"/>
              </a:lnSpc>
              <a:spcBef>
                <a:spcPts val="375"/>
              </a:spcBef>
              <a:spcAft>
                <a:spcPts val="0"/>
              </a:spcAft>
              <a:buClr>
                <a:schemeClr val="lt1"/>
              </a:buClr>
              <a:buSzPts val="1800"/>
              <a:buChar char="•"/>
              <a:defRPr/>
            </a:lvl4pPr>
            <a:lvl5pPr marL="1714500" lvl="4" indent="-257175" algn="l">
              <a:lnSpc>
                <a:spcPct val="90000"/>
              </a:lnSpc>
              <a:spcBef>
                <a:spcPts val="375"/>
              </a:spcBef>
              <a:spcAft>
                <a:spcPts val="0"/>
              </a:spcAft>
              <a:buClr>
                <a:schemeClr val="lt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6322443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17544332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extLst>
      <p:ext uri="{BB962C8B-B14F-4D97-AF65-F5344CB8AC3E}">
        <p14:creationId xmlns:p14="http://schemas.microsoft.com/office/powerpoint/2010/main" val="125715773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27040486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Montserrat"/>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1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lt1"/>
              </a:buClr>
              <a:buSzPts val="3200"/>
              <a:buChar char="•"/>
              <a:defRPr sz="2400"/>
            </a:lvl1pPr>
            <a:lvl2pPr marL="685800" lvl="1" indent="-304800" algn="l">
              <a:lnSpc>
                <a:spcPct val="90000"/>
              </a:lnSpc>
              <a:spcBef>
                <a:spcPts val="375"/>
              </a:spcBef>
              <a:spcAft>
                <a:spcPts val="0"/>
              </a:spcAft>
              <a:buClr>
                <a:schemeClr val="lt1"/>
              </a:buClr>
              <a:buSzPts val="2800"/>
              <a:buChar char="•"/>
              <a:defRPr sz="2100"/>
            </a:lvl2pPr>
            <a:lvl3pPr marL="1028700" lvl="2" indent="-285750" algn="l">
              <a:lnSpc>
                <a:spcPct val="90000"/>
              </a:lnSpc>
              <a:spcBef>
                <a:spcPts val="375"/>
              </a:spcBef>
              <a:spcAft>
                <a:spcPts val="0"/>
              </a:spcAft>
              <a:buClr>
                <a:schemeClr val="lt1"/>
              </a:buClr>
              <a:buSzPts val="2400"/>
              <a:buChar char="•"/>
              <a:defRPr sz="1800"/>
            </a:lvl3pPr>
            <a:lvl4pPr marL="1371600" lvl="3" indent="-266700" algn="l">
              <a:lnSpc>
                <a:spcPct val="90000"/>
              </a:lnSpc>
              <a:spcBef>
                <a:spcPts val="375"/>
              </a:spcBef>
              <a:spcAft>
                <a:spcPts val="0"/>
              </a:spcAft>
              <a:buClr>
                <a:schemeClr val="lt1"/>
              </a:buClr>
              <a:buSzPts val="2000"/>
              <a:buChar char="•"/>
              <a:defRPr sz="1500"/>
            </a:lvl4pPr>
            <a:lvl5pPr marL="1714500" lvl="4" indent="-266700" algn="l">
              <a:lnSpc>
                <a:spcPct val="90000"/>
              </a:lnSpc>
              <a:spcBef>
                <a:spcPts val="375"/>
              </a:spcBef>
              <a:spcAft>
                <a:spcPts val="0"/>
              </a:spcAft>
              <a:buClr>
                <a:schemeClr val="lt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pPr lvl="0"/>
            <a:r>
              <a:rPr lang="en-US"/>
              <a:t>Click to edit Master text styles</a:t>
            </a:r>
          </a:p>
        </p:txBody>
      </p:sp>
      <p:sp>
        <p:nvSpPr>
          <p:cNvPr id="34" name="Google Shape;34;p1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lt1"/>
              </a:buClr>
              <a:buSzPts val="1600"/>
              <a:buNone/>
              <a:defRPr sz="1200">
                <a:latin typeface="Montserrat"/>
                <a:ea typeface="Montserrat"/>
                <a:cs typeface="Montserrat"/>
                <a:sym typeface="Montserrat"/>
              </a:defRPr>
            </a:lvl1pPr>
            <a:lvl2pPr marL="685800" lvl="1" indent="-171450" algn="l">
              <a:lnSpc>
                <a:spcPct val="90000"/>
              </a:lnSpc>
              <a:spcBef>
                <a:spcPts val="375"/>
              </a:spcBef>
              <a:spcAft>
                <a:spcPts val="0"/>
              </a:spcAft>
              <a:buClr>
                <a:schemeClr val="lt1"/>
              </a:buClr>
              <a:buSzPts val="1400"/>
              <a:buNone/>
              <a:defRPr sz="1050"/>
            </a:lvl2pPr>
            <a:lvl3pPr marL="1028700" lvl="2" indent="-171450" algn="l">
              <a:lnSpc>
                <a:spcPct val="90000"/>
              </a:lnSpc>
              <a:spcBef>
                <a:spcPts val="375"/>
              </a:spcBef>
              <a:spcAft>
                <a:spcPts val="0"/>
              </a:spcAft>
              <a:buClr>
                <a:schemeClr val="lt1"/>
              </a:buClr>
              <a:buSzPts val="1200"/>
              <a:buNone/>
              <a:defRPr sz="900"/>
            </a:lvl3pPr>
            <a:lvl4pPr marL="1371600" lvl="3" indent="-171450" algn="l">
              <a:lnSpc>
                <a:spcPct val="90000"/>
              </a:lnSpc>
              <a:spcBef>
                <a:spcPts val="375"/>
              </a:spcBef>
              <a:spcAft>
                <a:spcPts val="0"/>
              </a:spcAft>
              <a:buClr>
                <a:schemeClr val="lt1"/>
              </a:buClr>
              <a:buSzPts val="1000"/>
              <a:buNone/>
              <a:defRPr sz="750"/>
            </a:lvl4pPr>
            <a:lvl5pPr marL="1714500" lvl="4" indent="-171450" algn="l">
              <a:lnSpc>
                <a:spcPct val="90000"/>
              </a:lnSpc>
              <a:spcBef>
                <a:spcPts val="375"/>
              </a:spcBef>
              <a:spcAft>
                <a:spcPts val="0"/>
              </a:spcAft>
              <a:buClr>
                <a:schemeClr val="lt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pPr lvl="0"/>
            <a:r>
              <a:rPr lang="en-US"/>
              <a:t>Click to edit Master text styles</a:t>
            </a:r>
          </a:p>
        </p:txBody>
      </p:sp>
    </p:spTree>
    <p:extLst>
      <p:ext uri="{BB962C8B-B14F-4D97-AF65-F5344CB8AC3E}">
        <p14:creationId xmlns:p14="http://schemas.microsoft.com/office/powerpoint/2010/main" val="16273933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Lora"/>
              <a:buNone/>
              <a:defRPr sz="3600" i="0" u="none" strike="noStrike" cap="none">
                <a:solidFill>
                  <a:schemeClr val="lt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Lora"/>
              <a:buChar char="•"/>
              <a:defRPr sz="280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lt1"/>
              </a:buClr>
              <a:buSzPts val="2400"/>
              <a:buFont typeface="Lora"/>
              <a:buChar char="•"/>
              <a:defRPr sz="240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lt1"/>
              </a:buClr>
              <a:buSzPts val="2000"/>
              <a:buFont typeface="Lora"/>
              <a:buChar char="•"/>
              <a:defRPr sz="2000" i="0" u="none" strike="noStrike" cap="none">
                <a:solidFill>
                  <a:schemeClr val="lt1"/>
                </a:solidFill>
                <a:latin typeface="Lora"/>
                <a:ea typeface="Lora"/>
                <a:cs typeface="Lora"/>
                <a:sym typeface="Lora"/>
              </a:defRPr>
            </a:lvl3pPr>
            <a:lvl4pPr marL="1828800" marR="0" lvl="3"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4pPr>
            <a:lvl5pPr marL="2286000" marR="0" lvl="4" indent="-342900" algn="l" rtl="0">
              <a:lnSpc>
                <a:spcPct val="90000"/>
              </a:lnSpc>
              <a:spcBef>
                <a:spcPts val="500"/>
              </a:spcBef>
              <a:spcAft>
                <a:spcPts val="0"/>
              </a:spcAft>
              <a:buClr>
                <a:schemeClr val="lt1"/>
              </a:buClr>
              <a:buSzPts val="1800"/>
              <a:buFont typeface="Lora"/>
              <a:buChar char="•"/>
              <a:defRPr sz="1800" i="0" u="none" strike="noStrike" cap="none">
                <a:solidFill>
                  <a:schemeClr val="lt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Lora"/>
              <a:buChar char="•"/>
              <a:defRPr sz="1800" i="0" u="none" strike="noStrike" cap="none">
                <a:solidFill>
                  <a:schemeClr val="dk1"/>
                </a:solidFill>
                <a:latin typeface="Lora"/>
                <a:ea typeface="Lora"/>
                <a:cs typeface="Lora"/>
                <a:sym typeface="Lora"/>
              </a:defRPr>
            </a:lvl9pPr>
          </a:lstStyle>
          <a:p>
            <a:endParaRPr/>
          </a:p>
        </p:txBody>
      </p:sp>
    </p:spTree>
    <p:extLst>
      <p:ext uri="{BB962C8B-B14F-4D97-AF65-F5344CB8AC3E}">
        <p14:creationId xmlns:p14="http://schemas.microsoft.com/office/powerpoint/2010/main" val="3716662265"/>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Google Shape;19;p1"/>
          <p:cNvSpPr txBox="1"/>
          <p:nvPr/>
        </p:nvSpPr>
        <p:spPr>
          <a:xfrm>
            <a:off x="837872" y="808300"/>
            <a:ext cx="71694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6666"/>
              </a:lnSpc>
              <a:spcBef>
                <a:spcPts val="0"/>
              </a:spcBef>
              <a:spcAft>
                <a:spcPts val="0"/>
              </a:spcAft>
              <a:buNone/>
            </a:pPr>
            <a:r>
              <a:rPr lang="en-GB" sz="6000" i="0" u="none" strike="noStrike" cap="none">
                <a:solidFill>
                  <a:schemeClr val="lt1"/>
                </a:solidFill>
                <a:latin typeface="Lora"/>
                <a:ea typeface="Lora"/>
                <a:cs typeface="Lora"/>
                <a:sym typeface="Lora"/>
              </a:rPr>
              <a:t>Winning over </a:t>
            </a:r>
            <a:br>
              <a:rPr lang="en-GB" sz="6000" i="0" u="none" strike="noStrike" cap="none">
                <a:solidFill>
                  <a:schemeClr val="lt1"/>
                </a:solidFill>
                <a:latin typeface="Lora"/>
                <a:ea typeface="Lora"/>
                <a:cs typeface="Lora"/>
                <a:sym typeface="Lora"/>
              </a:rPr>
            </a:br>
            <a:r>
              <a:rPr lang="en-GB" sz="6000" i="0" u="none" strike="noStrike" cap="none">
                <a:solidFill>
                  <a:schemeClr val="lt1"/>
                </a:solidFill>
                <a:latin typeface="Lora"/>
                <a:ea typeface="Lora"/>
                <a:cs typeface="Lora"/>
                <a:sym typeface="Lora"/>
              </a:rPr>
              <a:t>the doubters</a:t>
            </a:r>
            <a:endParaRPr sz="6000" i="0" u="none" strike="noStrike" cap="none">
              <a:solidFill>
                <a:schemeClr val="dk1"/>
              </a:solidFill>
              <a:latin typeface="Lora"/>
              <a:ea typeface="Lora"/>
              <a:cs typeface="Lora"/>
              <a:sym typeface="Lora"/>
            </a:endParaRPr>
          </a:p>
        </p:txBody>
      </p:sp>
      <p:sp>
        <p:nvSpPr>
          <p:cNvPr id="20" name="Google Shape;20;p1"/>
          <p:cNvSpPr txBox="1"/>
          <p:nvPr/>
        </p:nvSpPr>
        <p:spPr>
          <a:xfrm>
            <a:off x="999686" y="2683407"/>
            <a:ext cx="48309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i="0" u="none" strike="noStrike" cap="none">
                <a:solidFill>
                  <a:srgbClr val="FF671B"/>
                </a:solidFill>
                <a:latin typeface="Lora"/>
                <a:ea typeface="Lora"/>
                <a:cs typeface="Lora"/>
                <a:sym typeface="Lora"/>
              </a:rPr>
              <a:t>Cutting through complexity to exceed </a:t>
            </a:r>
            <a:br>
              <a:rPr lang="en-GB" sz="1600" i="0" u="none" strike="noStrike" cap="none">
                <a:solidFill>
                  <a:srgbClr val="FF671B"/>
                </a:solidFill>
                <a:latin typeface="Lora"/>
                <a:ea typeface="Lora"/>
                <a:cs typeface="Lora"/>
                <a:sym typeface="Lora"/>
              </a:rPr>
            </a:br>
            <a:r>
              <a:rPr lang="en-GB" sz="1600" i="0" u="none" strike="noStrike" cap="none">
                <a:solidFill>
                  <a:srgbClr val="FF671B"/>
                </a:solidFill>
                <a:latin typeface="Lora"/>
                <a:ea typeface="Lora"/>
                <a:cs typeface="Lora"/>
                <a:sym typeface="Lora"/>
              </a:rPr>
              <a:t>stakeholder expectations </a:t>
            </a:r>
            <a:endParaRPr sz="1600">
              <a:solidFill>
                <a:srgbClr val="FF671B"/>
              </a:solidFill>
              <a:latin typeface="Lora"/>
              <a:ea typeface="Lora"/>
              <a:cs typeface="Lora"/>
              <a:sym typeface="Lora"/>
            </a:endParaRPr>
          </a:p>
        </p:txBody>
      </p:sp>
      <p:pic>
        <p:nvPicPr>
          <p:cNvPr id="21" name="Google Shape;21;p1" descr="Une image contenant Graphique, Police, cercle, graphisme&#10;&#10;Description générée automatiquement"/>
          <p:cNvPicPr preferRelativeResize="0"/>
          <p:nvPr/>
        </p:nvPicPr>
        <p:blipFill rotWithShape="1">
          <a:blip r:embed="rId3">
            <a:alphaModFix/>
          </a:blip>
          <a:srcRect/>
          <a:stretch/>
        </p:blipFill>
        <p:spPr>
          <a:xfrm>
            <a:off x="2427956" y="3439187"/>
            <a:ext cx="525096" cy="717793"/>
          </a:xfrm>
          <a:prstGeom prst="rect">
            <a:avLst/>
          </a:prstGeom>
          <a:noFill/>
          <a:ln>
            <a:noFill/>
          </a:ln>
        </p:spPr>
      </p:pic>
      <p:grpSp>
        <p:nvGrpSpPr>
          <p:cNvPr id="22" name="Google Shape;22;p1"/>
          <p:cNvGrpSpPr/>
          <p:nvPr/>
        </p:nvGrpSpPr>
        <p:grpSpPr>
          <a:xfrm>
            <a:off x="1160783" y="3530398"/>
            <a:ext cx="895164" cy="535372"/>
            <a:chOff x="3455610" y="3329346"/>
            <a:chExt cx="895164" cy="535372"/>
          </a:xfrm>
        </p:grpSpPr>
        <p:pic>
          <p:nvPicPr>
            <p:cNvPr id="23" name="Google Shape;23;p1"/>
            <p:cNvPicPr preferRelativeResize="0"/>
            <p:nvPr/>
          </p:nvPicPr>
          <p:blipFill rotWithShape="1">
            <a:blip r:embed="rId4">
              <a:alphaModFix/>
            </a:blip>
            <a:srcRect/>
            <a:stretch/>
          </p:blipFill>
          <p:spPr>
            <a:xfrm>
              <a:off x="3455610" y="3329346"/>
              <a:ext cx="769397" cy="535372"/>
            </a:xfrm>
            <a:prstGeom prst="rect">
              <a:avLst/>
            </a:prstGeom>
            <a:noFill/>
            <a:ln>
              <a:noFill/>
            </a:ln>
          </p:spPr>
        </p:pic>
        <p:cxnSp>
          <p:nvCxnSpPr>
            <p:cNvPr id="24" name="Google Shape;24;p1"/>
            <p:cNvCxnSpPr/>
            <p:nvPr/>
          </p:nvCxnSpPr>
          <p:spPr>
            <a:xfrm>
              <a:off x="4350774" y="3329346"/>
              <a:ext cx="0" cy="535372"/>
            </a:xfrm>
            <a:prstGeom prst="straightConnector1">
              <a:avLst/>
            </a:prstGeom>
            <a:noFill/>
            <a:ln w="9525" cap="flat" cmpd="sng">
              <a:solidFill>
                <a:schemeClr val="lt2"/>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p:nvPr/>
        </p:nvSpPr>
        <p:spPr>
          <a:xfrm>
            <a:off x="284418" y="216111"/>
            <a:ext cx="2949178" cy="43359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2400"/>
              <a:buFont typeface="Arial"/>
              <a:buNone/>
            </a:pPr>
            <a:r>
              <a:rPr lang="en-GB" sz="2400" u="none" strike="noStrike" cap="none" dirty="0">
                <a:solidFill>
                  <a:srgbClr val="FFFFFF"/>
                </a:solidFill>
                <a:latin typeface="Lora"/>
                <a:ea typeface="Lora"/>
                <a:cs typeface="Lora"/>
                <a:sym typeface="Lora"/>
              </a:rPr>
              <a:t>Agenda</a:t>
            </a:r>
            <a:endParaRPr dirty="0">
              <a:latin typeface="Lora"/>
              <a:ea typeface="Lora"/>
              <a:cs typeface="Lora"/>
              <a:sym typeface="Lora"/>
            </a:endParaRPr>
          </a:p>
        </p:txBody>
      </p:sp>
      <p:sp>
        <p:nvSpPr>
          <p:cNvPr id="31" name="Google Shape;31;p2"/>
          <p:cNvSpPr/>
          <p:nvPr/>
        </p:nvSpPr>
        <p:spPr>
          <a:xfrm>
            <a:off x="537233" y="839031"/>
            <a:ext cx="3793028" cy="3793028"/>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Montserrat"/>
              <a:buNone/>
            </a:pPr>
            <a:endParaRPr sz="3600" b="0" i="0" u="none" strike="noStrike" cap="none">
              <a:solidFill>
                <a:srgbClr val="FFFFFF"/>
              </a:solidFill>
              <a:latin typeface="Calibri"/>
              <a:ea typeface="Calibri"/>
              <a:cs typeface="Calibri"/>
              <a:sym typeface="Calibri"/>
            </a:endParaRPr>
          </a:p>
        </p:txBody>
      </p:sp>
      <p:sp>
        <p:nvSpPr>
          <p:cNvPr id="32" name="Google Shape;32;p2"/>
          <p:cNvSpPr/>
          <p:nvPr/>
        </p:nvSpPr>
        <p:spPr>
          <a:xfrm>
            <a:off x="284418" y="590379"/>
            <a:ext cx="4290332" cy="4290332"/>
          </a:xfrm>
          <a:prstGeom prst="arc">
            <a:avLst>
              <a:gd name="adj1" fmla="val 16200000"/>
              <a:gd name="adj2" fmla="val 5392325"/>
            </a:avLst>
          </a:prstGeom>
          <a:noFill/>
          <a:ln w="12700" cap="flat" cmpd="sng">
            <a:solidFill>
              <a:srgbClr val="FF671B"/>
            </a:solidFill>
            <a:prstDash val="solid"/>
            <a:miter lim="800000"/>
            <a:headEnd type="oval" w="med" len="med"/>
            <a:tailEnd type="oval"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Montserrat"/>
              <a:buNone/>
            </a:pPr>
            <a:endParaRPr sz="3600" b="0" i="0" u="none" strike="noStrike" cap="none">
              <a:solidFill>
                <a:srgbClr val="FFFFFF"/>
              </a:solidFill>
              <a:latin typeface="Calibri"/>
              <a:ea typeface="Calibri"/>
              <a:cs typeface="Calibri"/>
              <a:sym typeface="Calibri"/>
            </a:endParaRPr>
          </a:p>
        </p:txBody>
      </p:sp>
      <p:sp>
        <p:nvSpPr>
          <p:cNvPr id="33" name="Google Shape;33;p2"/>
          <p:cNvSpPr/>
          <p:nvPr/>
        </p:nvSpPr>
        <p:spPr>
          <a:xfrm>
            <a:off x="3767215" y="1039240"/>
            <a:ext cx="176400" cy="176400"/>
          </a:xfrm>
          <a:prstGeom prst="ellipse">
            <a:avLst/>
          </a:prstGeom>
          <a:solidFill>
            <a:srgbClr val="F38B01"/>
          </a:solidFill>
          <a:ln w="28575" cap="flat" cmpd="sng">
            <a:solidFill>
              <a:srgbClr val="051B2A"/>
            </a:solidFill>
            <a:prstDash val="solid"/>
            <a:round/>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chemeClr val="dk1"/>
              </a:buClr>
              <a:buSzPts val="3600"/>
              <a:buFont typeface="Montserrat"/>
              <a:buNone/>
            </a:pPr>
            <a:endParaRPr sz="3600" b="0" i="0" u="none" strike="noStrike" cap="none">
              <a:solidFill>
                <a:srgbClr val="FFFFFF"/>
              </a:solidFill>
              <a:latin typeface="Lato"/>
              <a:ea typeface="Lato"/>
              <a:cs typeface="Lato"/>
              <a:sym typeface="Lato"/>
            </a:endParaRPr>
          </a:p>
        </p:txBody>
      </p:sp>
      <p:sp>
        <p:nvSpPr>
          <p:cNvPr id="34" name="Google Shape;34;p2"/>
          <p:cNvSpPr/>
          <p:nvPr/>
        </p:nvSpPr>
        <p:spPr>
          <a:xfrm>
            <a:off x="4473637" y="2382637"/>
            <a:ext cx="176400" cy="176400"/>
          </a:xfrm>
          <a:prstGeom prst="ellipse">
            <a:avLst/>
          </a:prstGeom>
          <a:solidFill>
            <a:srgbClr val="F38B01"/>
          </a:solidFill>
          <a:ln w="28575" cap="flat" cmpd="sng">
            <a:solidFill>
              <a:srgbClr val="051B2A"/>
            </a:solidFill>
            <a:prstDash val="solid"/>
            <a:round/>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chemeClr val="dk1"/>
              </a:buClr>
              <a:buSzPts val="3600"/>
              <a:buFont typeface="Montserrat"/>
              <a:buNone/>
            </a:pPr>
            <a:endParaRPr sz="3600" b="0" i="0" u="none" strike="noStrike" cap="none">
              <a:solidFill>
                <a:srgbClr val="FFFFFF"/>
              </a:solidFill>
              <a:latin typeface="Lato"/>
              <a:ea typeface="Lato"/>
              <a:cs typeface="Lato"/>
              <a:sym typeface="Lato"/>
            </a:endParaRPr>
          </a:p>
        </p:txBody>
      </p:sp>
      <p:sp>
        <p:nvSpPr>
          <p:cNvPr id="35" name="Google Shape;35;p2"/>
          <p:cNvSpPr/>
          <p:nvPr/>
        </p:nvSpPr>
        <p:spPr>
          <a:xfrm>
            <a:off x="4264096" y="3587036"/>
            <a:ext cx="176400" cy="176400"/>
          </a:xfrm>
          <a:prstGeom prst="ellipse">
            <a:avLst/>
          </a:prstGeom>
          <a:solidFill>
            <a:srgbClr val="F38B01"/>
          </a:solidFill>
          <a:ln w="28575" cap="flat" cmpd="sng">
            <a:solidFill>
              <a:srgbClr val="051B2A"/>
            </a:solidFill>
            <a:prstDash val="solid"/>
            <a:round/>
            <a:headEnd type="none" w="sm" len="sm"/>
            <a:tailEnd type="none" w="sm" len="sm"/>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chemeClr val="dk1"/>
              </a:buClr>
              <a:buSzPts val="3600"/>
              <a:buFont typeface="Montserrat"/>
              <a:buNone/>
            </a:pPr>
            <a:endParaRPr sz="3600" b="0" i="0" u="none" strike="noStrike" cap="none">
              <a:solidFill>
                <a:srgbClr val="FFFFFF"/>
              </a:solidFill>
              <a:latin typeface="Lato"/>
              <a:ea typeface="Lato"/>
              <a:cs typeface="Lato"/>
              <a:sym typeface="Lato"/>
            </a:endParaRPr>
          </a:p>
        </p:txBody>
      </p:sp>
      <p:sp>
        <p:nvSpPr>
          <p:cNvPr id="36" name="Google Shape;36;p2"/>
          <p:cNvSpPr txBox="1"/>
          <p:nvPr/>
        </p:nvSpPr>
        <p:spPr>
          <a:xfrm>
            <a:off x="4572000" y="3522266"/>
            <a:ext cx="3135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GB" sz="2000" u="none" strike="noStrike" cap="none">
                <a:solidFill>
                  <a:srgbClr val="FFFFFF"/>
                </a:solidFill>
                <a:latin typeface="Lora"/>
                <a:ea typeface="Lora"/>
                <a:cs typeface="Lora"/>
                <a:sym typeface="Lora"/>
              </a:rPr>
              <a:t>CRQ takes too long</a:t>
            </a:r>
            <a:endParaRPr>
              <a:latin typeface="Lora"/>
              <a:ea typeface="Lora"/>
              <a:cs typeface="Lora"/>
              <a:sym typeface="Lora"/>
            </a:endParaRPr>
          </a:p>
        </p:txBody>
      </p:sp>
      <p:sp>
        <p:nvSpPr>
          <p:cNvPr id="37" name="Google Shape;37;p2"/>
          <p:cNvSpPr txBox="1"/>
          <p:nvPr/>
        </p:nvSpPr>
        <p:spPr>
          <a:xfrm>
            <a:off x="4780934" y="2185976"/>
            <a:ext cx="4302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GB" sz="2000" u="none" strike="noStrike" cap="none">
                <a:solidFill>
                  <a:srgbClr val="FFFFFF"/>
                </a:solidFill>
                <a:latin typeface="Lora"/>
                <a:ea typeface="Lora"/>
                <a:cs typeface="Lora"/>
                <a:sym typeface="Lora"/>
              </a:rPr>
              <a:t>Managing </a:t>
            </a:r>
            <a:br>
              <a:rPr lang="en-GB" sz="2000" u="none" strike="noStrike" cap="none">
                <a:solidFill>
                  <a:srgbClr val="FFFFFF"/>
                </a:solidFill>
                <a:latin typeface="Lora"/>
                <a:ea typeface="Lora"/>
                <a:cs typeface="Lora"/>
                <a:sym typeface="Lora"/>
              </a:rPr>
            </a:br>
            <a:r>
              <a:rPr lang="en-GB" sz="2000" u="none" strike="noStrike" cap="none">
                <a:solidFill>
                  <a:srgbClr val="FFFFFF"/>
                </a:solidFill>
                <a:latin typeface="Lora"/>
                <a:ea typeface="Lora"/>
                <a:cs typeface="Lora"/>
                <a:sym typeface="Lora"/>
              </a:rPr>
              <a:t>inflated expectations </a:t>
            </a:r>
            <a:endParaRPr>
              <a:latin typeface="Lora"/>
              <a:ea typeface="Lora"/>
              <a:cs typeface="Lora"/>
              <a:sym typeface="Lora"/>
            </a:endParaRPr>
          </a:p>
        </p:txBody>
      </p:sp>
      <p:sp>
        <p:nvSpPr>
          <p:cNvPr id="38" name="Google Shape;38;p2"/>
          <p:cNvSpPr txBox="1"/>
          <p:nvPr/>
        </p:nvSpPr>
        <p:spPr>
          <a:xfrm>
            <a:off x="4150101" y="845202"/>
            <a:ext cx="4129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GB" sz="2000" u="none" strike="noStrike" cap="none">
                <a:solidFill>
                  <a:srgbClr val="FFFFFF"/>
                </a:solidFill>
                <a:latin typeface="Lora"/>
                <a:ea typeface="Lora"/>
                <a:cs typeface="Lora"/>
                <a:sym typeface="Lora"/>
              </a:rPr>
              <a:t>Fear factor:</a:t>
            </a:r>
            <a:br>
              <a:rPr lang="en-GB" sz="2000" u="none" strike="noStrike" cap="none">
                <a:solidFill>
                  <a:srgbClr val="FFFFFF"/>
                </a:solidFill>
                <a:latin typeface="Lora"/>
                <a:ea typeface="Lora"/>
                <a:cs typeface="Lora"/>
                <a:sym typeface="Lora"/>
              </a:rPr>
            </a:br>
            <a:r>
              <a:rPr lang="en-GB" sz="2000" u="none" strike="noStrike" cap="none">
                <a:solidFill>
                  <a:srgbClr val="FFFFFF"/>
                </a:solidFill>
                <a:latin typeface="Lora"/>
                <a:ea typeface="Lora"/>
                <a:cs typeface="Lora"/>
                <a:sym typeface="Lora"/>
              </a:rPr>
              <a:t>it’s too complex! </a:t>
            </a:r>
            <a:endParaRPr>
              <a:latin typeface="Lora"/>
              <a:ea typeface="Lora"/>
              <a:cs typeface="Lora"/>
              <a:sym typeface="Lora"/>
            </a:endParaRPr>
          </a:p>
        </p:txBody>
      </p:sp>
      <p:grpSp>
        <p:nvGrpSpPr>
          <p:cNvPr id="39" name="Google Shape;39;p2"/>
          <p:cNvGrpSpPr/>
          <p:nvPr/>
        </p:nvGrpSpPr>
        <p:grpSpPr>
          <a:xfrm>
            <a:off x="745689" y="1422962"/>
            <a:ext cx="3273431" cy="2135969"/>
            <a:chOff x="718393" y="1422962"/>
            <a:chExt cx="3273431" cy="2135969"/>
          </a:xfrm>
        </p:grpSpPr>
        <p:sp>
          <p:nvSpPr>
            <p:cNvPr id="40" name="Google Shape;40;p2"/>
            <p:cNvSpPr/>
            <p:nvPr/>
          </p:nvSpPr>
          <p:spPr>
            <a:xfrm>
              <a:off x="1833223" y="1422962"/>
              <a:ext cx="1044217" cy="251992"/>
            </a:xfrm>
            <a:prstGeom prst="roundRect">
              <a:avLst>
                <a:gd name="adj" fmla="val 13717"/>
              </a:avLst>
            </a:prstGeom>
            <a:solidFill>
              <a:srgbClr val="FF671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RISK EXPOSURE</a:t>
              </a:r>
              <a:endParaRPr>
                <a:latin typeface="Lora"/>
                <a:ea typeface="Lora"/>
                <a:cs typeface="Lora"/>
                <a:sym typeface="Lora"/>
              </a:endParaRPr>
            </a:p>
          </p:txBody>
        </p:sp>
        <p:sp>
          <p:nvSpPr>
            <p:cNvPr id="41" name="Google Shape;41;p2"/>
            <p:cNvSpPr/>
            <p:nvPr/>
          </p:nvSpPr>
          <p:spPr>
            <a:xfrm>
              <a:off x="1026717" y="2002263"/>
              <a:ext cx="1131287" cy="251992"/>
            </a:xfrm>
            <a:prstGeom prst="roundRect">
              <a:avLst>
                <a:gd name="adj" fmla="val 16667"/>
              </a:avLst>
            </a:prstGeom>
            <a:solidFill>
              <a:srgbClr val="F38B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Loss Event Frequency</a:t>
              </a:r>
              <a:endParaRPr>
                <a:latin typeface="Lora"/>
                <a:ea typeface="Lora"/>
                <a:cs typeface="Lora"/>
                <a:sym typeface="Lora"/>
              </a:endParaRPr>
            </a:p>
          </p:txBody>
        </p:sp>
        <p:sp>
          <p:nvSpPr>
            <p:cNvPr id="42" name="Google Shape;42;p2"/>
            <p:cNvSpPr/>
            <p:nvPr/>
          </p:nvSpPr>
          <p:spPr>
            <a:xfrm>
              <a:off x="718393" y="2585027"/>
              <a:ext cx="755187" cy="329055"/>
            </a:xfrm>
            <a:prstGeom prst="roundRect">
              <a:avLst>
                <a:gd name="adj" fmla="val 11197"/>
              </a:avLst>
            </a:prstGeom>
            <a:solidFill>
              <a:srgbClr val="50505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Threat Event Frequency</a:t>
              </a:r>
              <a:endParaRPr>
                <a:latin typeface="Lora"/>
                <a:ea typeface="Lora"/>
                <a:cs typeface="Lora"/>
                <a:sym typeface="Lora"/>
              </a:endParaRPr>
            </a:p>
          </p:txBody>
        </p:sp>
        <p:sp>
          <p:nvSpPr>
            <p:cNvPr id="43" name="Google Shape;43;p2"/>
            <p:cNvSpPr/>
            <p:nvPr/>
          </p:nvSpPr>
          <p:spPr>
            <a:xfrm>
              <a:off x="1531436" y="2581564"/>
              <a:ext cx="755187" cy="329055"/>
            </a:xfrm>
            <a:prstGeom prst="roundRect">
              <a:avLst>
                <a:gd name="adj" fmla="val 8880"/>
              </a:avLst>
            </a:prstGeom>
            <a:solidFill>
              <a:srgbClr val="50505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Susceptibility</a:t>
              </a:r>
              <a:endParaRPr>
                <a:latin typeface="Lora"/>
                <a:ea typeface="Lora"/>
                <a:cs typeface="Lora"/>
                <a:sym typeface="Lora"/>
              </a:endParaRPr>
            </a:p>
          </p:txBody>
        </p:sp>
        <p:sp>
          <p:nvSpPr>
            <p:cNvPr id="44" name="Google Shape;44;p2"/>
            <p:cNvSpPr/>
            <p:nvPr/>
          </p:nvSpPr>
          <p:spPr>
            <a:xfrm>
              <a:off x="2603480" y="2002263"/>
              <a:ext cx="1131286" cy="251992"/>
            </a:xfrm>
            <a:prstGeom prst="roundRect">
              <a:avLst>
                <a:gd name="adj" fmla="val 16667"/>
              </a:avLst>
            </a:prstGeom>
            <a:solidFill>
              <a:srgbClr val="F38B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Loss Magnitude</a:t>
              </a:r>
              <a:endParaRPr>
                <a:latin typeface="Lora"/>
                <a:ea typeface="Lora"/>
                <a:cs typeface="Lora"/>
                <a:sym typeface="Lora"/>
              </a:endParaRPr>
            </a:p>
          </p:txBody>
        </p:sp>
        <p:sp>
          <p:nvSpPr>
            <p:cNvPr id="45" name="Google Shape;45;p2"/>
            <p:cNvSpPr/>
            <p:nvPr/>
          </p:nvSpPr>
          <p:spPr>
            <a:xfrm>
              <a:off x="2444293" y="2581564"/>
              <a:ext cx="714558" cy="329055"/>
            </a:xfrm>
            <a:prstGeom prst="roundRect">
              <a:avLst>
                <a:gd name="adj" fmla="val 8880"/>
              </a:avLst>
            </a:prstGeom>
            <a:solidFill>
              <a:srgbClr val="7B7B7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Primary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a:t>
              </a:r>
              <a:endParaRPr>
                <a:latin typeface="Lora"/>
                <a:ea typeface="Lora"/>
                <a:cs typeface="Lora"/>
                <a:sym typeface="Lora"/>
              </a:endParaRPr>
            </a:p>
          </p:txBody>
        </p:sp>
        <p:sp>
          <p:nvSpPr>
            <p:cNvPr id="46" name="Google Shape;46;p2"/>
            <p:cNvSpPr/>
            <p:nvPr/>
          </p:nvSpPr>
          <p:spPr>
            <a:xfrm>
              <a:off x="3224375" y="2583756"/>
              <a:ext cx="767449" cy="326863"/>
            </a:xfrm>
            <a:prstGeom prst="roundRect">
              <a:avLst>
                <a:gd name="adj" fmla="val 7709"/>
              </a:avLst>
            </a:prstGeom>
            <a:solidFill>
              <a:srgbClr val="7B7B7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a:t>
              </a:r>
              <a:endParaRPr>
                <a:latin typeface="Lora"/>
                <a:ea typeface="Lora"/>
                <a:cs typeface="Lora"/>
                <a:sym typeface="Lora"/>
              </a:endParaRPr>
            </a:p>
          </p:txBody>
        </p:sp>
        <p:sp>
          <p:nvSpPr>
            <p:cNvPr id="47" name="Google Shape;47;p2"/>
            <p:cNvSpPr/>
            <p:nvPr/>
          </p:nvSpPr>
          <p:spPr>
            <a:xfrm>
              <a:off x="2433811" y="3151179"/>
              <a:ext cx="719877" cy="407752"/>
            </a:xfrm>
            <a:prstGeom prst="roundRect">
              <a:avLst>
                <a:gd name="adj" fmla="val 8880"/>
              </a:avLst>
            </a:prstGeom>
            <a:solidFill>
              <a:srgbClr val="D346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 Event Frequency</a:t>
              </a:r>
              <a:endParaRPr>
                <a:latin typeface="Lora"/>
                <a:ea typeface="Lora"/>
                <a:cs typeface="Lora"/>
                <a:sym typeface="Lora"/>
              </a:endParaRPr>
            </a:p>
          </p:txBody>
        </p:sp>
        <p:sp>
          <p:nvSpPr>
            <p:cNvPr id="48" name="Google Shape;48;p2"/>
            <p:cNvSpPr/>
            <p:nvPr/>
          </p:nvSpPr>
          <p:spPr>
            <a:xfrm>
              <a:off x="3224374" y="3151179"/>
              <a:ext cx="767449" cy="407752"/>
            </a:xfrm>
            <a:prstGeom prst="roundRect">
              <a:avLst>
                <a:gd name="adj" fmla="val 8102"/>
              </a:avLst>
            </a:prstGeom>
            <a:solidFill>
              <a:srgbClr val="D346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Loss</a:t>
              </a:r>
              <a:endParaRPr>
                <a:latin typeface="Lora"/>
                <a:ea typeface="Lora"/>
                <a:cs typeface="Lora"/>
                <a:sym typeface="Lora"/>
              </a:endParaRPr>
            </a:p>
          </p:txBody>
        </p:sp>
        <p:sp>
          <p:nvSpPr>
            <p:cNvPr id="49" name="Google Shape;49;p2"/>
            <p:cNvSpPr/>
            <p:nvPr/>
          </p:nvSpPr>
          <p:spPr>
            <a:xfrm rot="5400000">
              <a:off x="2196681" y="1025220"/>
              <a:ext cx="326170" cy="1618713"/>
            </a:xfrm>
            <a:prstGeom prst="leftBrace">
              <a:avLst>
                <a:gd name="adj1" fmla="val 0"/>
                <a:gd name="adj2" fmla="val 50000"/>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Lora"/>
                <a:ea typeface="Lora"/>
                <a:cs typeface="Lora"/>
                <a:sym typeface="Lora"/>
              </a:endParaRPr>
            </a:p>
          </p:txBody>
        </p:sp>
        <p:sp>
          <p:nvSpPr>
            <p:cNvPr id="50" name="Google Shape;50;p2"/>
            <p:cNvSpPr/>
            <p:nvPr/>
          </p:nvSpPr>
          <p:spPr>
            <a:xfrm rot="5400000">
              <a:off x="1386104" y="1943068"/>
              <a:ext cx="326170" cy="950825"/>
            </a:xfrm>
            <a:prstGeom prst="leftBrace">
              <a:avLst>
                <a:gd name="adj1" fmla="val 0"/>
                <a:gd name="adj2" fmla="val 50000"/>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Lora"/>
                <a:ea typeface="Lora"/>
                <a:cs typeface="Lora"/>
                <a:sym typeface="Lora"/>
              </a:endParaRPr>
            </a:p>
          </p:txBody>
        </p:sp>
        <p:sp>
          <p:nvSpPr>
            <p:cNvPr id="51" name="Google Shape;51;p2"/>
            <p:cNvSpPr/>
            <p:nvPr/>
          </p:nvSpPr>
          <p:spPr>
            <a:xfrm rot="5400000">
              <a:off x="3021746" y="1941337"/>
              <a:ext cx="326170" cy="950825"/>
            </a:xfrm>
            <a:prstGeom prst="leftBrace">
              <a:avLst>
                <a:gd name="adj1" fmla="val 0"/>
                <a:gd name="adj2" fmla="val 50000"/>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Lora"/>
                <a:ea typeface="Lora"/>
                <a:cs typeface="Lora"/>
                <a:sym typeface="Lora"/>
              </a:endParaRPr>
            </a:p>
          </p:txBody>
        </p:sp>
        <p:sp>
          <p:nvSpPr>
            <p:cNvPr id="52" name="Google Shape;52;p2"/>
            <p:cNvSpPr/>
            <p:nvPr/>
          </p:nvSpPr>
          <p:spPr>
            <a:xfrm rot="5400000">
              <a:off x="3129134" y="2553639"/>
              <a:ext cx="247511" cy="963751"/>
            </a:xfrm>
            <a:prstGeom prst="leftBrace">
              <a:avLst>
                <a:gd name="adj1" fmla="val 0"/>
                <a:gd name="adj2" fmla="val 16720"/>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Lora"/>
                <a:ea typeface="Lora"/>
                <a:cs typeface="Lora"/>
                <a:sym typeface="Lor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p:nvPr/>
        </p:nvSpPr>
        <p:spPr>
          <a:xfrm>
            <a:off x="284418" y="216111"/>
            <a:ext cx="3476414"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GB" sz="2400" u="none" strike="noStrike" cap="none">
                <a:solidFill>
                  <a:srgbClr val="FFFFFF"/>
                </a:solidFill>
                <a:latin typeface="Lora"/>
                <a:ea typeface="Lora"/>
                <a:cs typeface="Lora"/>
                <a:sym typeface="Lora"/>
              </a:rPr>
              <a:t>About Mastercard</a:t>
            </a:r>
            <a:endParaRPr>
              <a:latin typeface="Lora"/>
              <a:ea typeface="Lora"/>
              <a:cs typeface="Lora"/>
              <a:sym typeface="Lora"/>
            </a:endParaRPr>
          </a:p>
        </p:txBody>
      </p:sp>
      <p:pic>
        <p:nvPicPr>
          <p:cNvPr id="59" name="Google Shape;59;p3"/>
          <p:cNvPicPr preferRelativeResize="0"/>
          <p:nvPr/>
        </p:nvPicPr>
        <p:blipFill rotWithShape="1">
          <a:blip r:embed="rId3">
            <a:alphaModFix/>
          </a:blip>
          <a:srcRect b="-23"/>
          <a:stretch/>
        </p:blipFill>
        <p:spPr>
          <a:xfrm>
            <a:off x="568483" y="770021"/>
            <a:ext cx="2381047" cy="3877368"/>
          </a:xfrm>
          <a:prstGeom prst="rect">
            <a:avLst/>
          </a:prstGeom>
          <a:noFill/>
          <a:ln>
            <a:noFill/>
          </a:ln>
        </p:spPr>
      </p:pic>
      <p:pic>
        <p:nvPicPr>
          <p:cNvPr id="60" name="Google Shape;60;p3"/>
          <p:cNvPicPr preferRelativeResize="0"/>
          <p:nvPr/>
        </p:nvPicPr>
        <p:blipFill rotWithShape="1">
          <a:blip r:embed="rId4">
            <a:alphaModFix/>
          </a:blip>
          <a:srcRect/>
          <a:stretch/>
        </p:blipFill>
        <p:spPr>
          <a:xfrm>
            <a:off x="3577867" y="870605"/>
            <a:ext cx="831185" cy="831185"/>
          </a:xfrm>
          <a:prstGeom prst="rect">
            <a:avLst/>
          </a:prstGeom>
          <a:noFill/>
          <a:ln>
            <a:noFill/>
          </a:ln>
        </p:spPr>
      </p:pic>
      <p:pic>
        <p:nvPicPr>
          <p:cNvPr id="61" name="Google Shape;61;p3"/>
          <p:cNvPicPr preferRelativeResize="0"/>
          <p:nvPr/>
        </p:nvPicPr>
        <p:blipFill rotWithShape="1">
          <a:blip r:embed="rId5">
            <a:alphaModFix/>
          </a:blip>
          <a:srcRect/>
          <a:stretch/>
        </p:blipFill>
        <p:spPr>
          <a:xfrm>
            <a:off x="5077995" y="895028"/>
            <a:ext cx="758099" cy="758099"/>
          </a:xfrm>
          <a:prstGeom prst="rect">
            <a:avLst/>
          </a:prstGeom>
          <a:noFill/>
          <a:ln>
            <a:noFill/>
          </a:ln>
        </p:spPr>
      </p:pic>
      <p:pic>
        <p:nvPicPr>
          <p:cNvPr id="62" name="Google Shape;62;p3"/>
          <p:cNvPicPr preferRelativeResize="0"/>
          <p:nvPr/>
        </p:nvPicPr>
        <p:blipFill rotWithShape="1">
          <a:blip r:embed="rId6">
            <a:alphaModFix/>
          </a:blip>
          <a:srcRect/>
          <a:stretch/>
        </p:blipFill>
        <p:spPr>
          <a:xfrm>
            <a:off x="6425819" y="895028"/>
            <a:ext cx="723803" cy="723803"/>
          </a:xfrm>
          <a:prstGeom prst="rect">
            <a:avLst/>
          </a:prstGeom>
          <a:noFill/>
          <a:ln>
            <a:noFill/>
          </a:ln>
        </p:spPr>
      </p:pic>
      <p:pic>
        <p:nvPicPr>
          <p:cNvPr id="63" name="Google Shape;63;p3"/>
          <p:cNvPicPr preferRelativeResize="0"/>
          <p:nvPr/>
        </p:nvPicPr>
        <p:blipFill rotWithShape="1">
          <a:blip r:embed="rId7">
            <a:alphaModFix/>
          </a:blip>
          <a:srcRect/>
          <a:stretch/>
        </p:blipFill>
        <p:spPr>
          <a:xfrm>
            <a:off x="7738015" y="947638"/>
            <a:ext cx="657083" cy="657083"/>
          </a:xfrm>
          <a:prstGeom prst="rect">
            <a:avLst/>
          </a:prstGeom>
          <a:noFill/>
          <a:ln>
            <a:noFill/>
          </a:ln>
        </p:spPr>
      </p:pic>
      <p:sp>
        <p:nvSpPr>
          <p:cNvPr id="64" name="Google Shape;64;p3"/>
          <p:cNvSpPr txBox="1"/>
          <p:nvPr/>
        </p:nvSpPr>
        <p:spPr>
          <a:xfrm>
            <a:off x="5099681" y="1592763"/>
            <a:ext cx="650113"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82</a:t>
            </a:r>
            <a:endParaRPr>
              <a:latin typeface="Lora"/>
              <a:ea typeface="Lora"/>
              <a:cs typeface="Lora"/>
              <a:sym typeface="Lora"/>
            </a:endParaRPr>
          </a:p>
        </p:txBody>
      </p:sp>
      <p:sp>
        <p:nvSpPr>
          <p:cNvPr id="65" name="Google Shape;65;p3"/>
          <p:cNvSpPr txBox="1"/>
          <p:nvPr/>
        </p:nvSpPr>
        <p:spPr>
          <a:xfrm>
            <a:off x="3760832" y="1592763"/>
            <a:ext cx="453062"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5</a:t>
            </a:r>
            <a:endParaRPr>
              <a:latin typeface="Lora"/>
              <a:ea typeface="Lora"/>
              <a:cs typeface="Lora"/>
              <a:sym typeface="Lora"/>
            </a:endParaRPr>
          </a:p>
        </p:txBody>
      </p:sp>
      <p:sp>
        <p:nvSpPr>
          <p:cNvPr id="66" name="Google Shape;66;p3"/>
          <p:cNvSpPr txBox="1"/>
          <p:nvPr/>
        </p:nvSpPr>
        <p:spPr>
          <a:xfrm>
            <a:off x="6302989" y="1592763"/>
            <a:ext cx="996935"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130+</a:t>
            </a:r>
            <a:endParaRPr>
              <a:latin typeface="Lora"/>
              <a:ea typeface="Lora"/>
              <a:cs typeface="Lora"/>
              <a:sym typeface="Lora"/>
            </a:endParaRPr>
          </a:p>
        </p:txBody>
      </p:sp>
      <p:sp>
        <p:nvSpPr>
          <p:cNvPr id="67" name="Google Shape;67;p3"/>
          <p:cNvSpPr txBox="1"/>
          <p:nvPr/>
        </p:nvSpPr>
        <p:spPr>
          <a:xfrm>
            <a:off x="7352834" y="1592763"/>
            <a:ext cx="1578117"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26,000+</a:t>
            </a:r>
            <a:endParaRPr>
              <a:latin typeface="Lora"/>
              <a:ea typeface="Lora"/>
              <a:cs typeface="Lora"/>
              <a:sym typeface="Lora"/>
            </a:endParaRPr>
          </a:p>
        </p:txBody>
      </p:sp>
      <p:sp>
        <p:nvSpPr>
          <p:cNvPr id="68" name="Google Shape;68;p3"/>
          <p:cNvSpPr/>
          <p:nvPr/>
        </p:nvSpPr>
        <p:spPr>
          <a:xfrm>
            <a:off x="4976026" y="1837054"/>
            <a:ext cx="96203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100"/>
              <a:buFont typeface="Arial"/>
              <a:buNone/>
            </a:pPr>
            <a:r>
              <a:rPr lang="en-GB" sz="1100" u="none" strike="noStrike" cap="none">
                <a:solidFill>
                  <a:srgbClr val="FFFFFF"/>
                </a:solidFill>
                <a:latin typeface="Lora"/>
                <a:ea typeface="Lora"/>
                <a:cs typeface="Lora"/>
                <a:sym typeface="Lora"/>
              </a:rPr>
              <a:t>Countries </a:t>
            </a:r>
            <a:endParaRPr>
              <a:latin typeface="Lora"/>
              <a:ea typeface="Lora"/>
              <a:cs typeface="Lora"/>
              <a:sym typeface="Lora"/>
            </a:endParaRPr>
          </a:p>
        </p:txBody>
      </p:sp>
      <p:sp>
        <p:nvSpPr>
          <p:cNvPr id="69" name="Google Shape;69;p3"/>
          <p:cNvSpPr/>
          <p:nvPr/>
        </p:nvSpPr>
        <p:spPr>
          <a:xfrm>
            <a:off x="6167575" y="1859175"/>
            <a:ext cx="1267800" cy="261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100"/>
              <a:buFont typeface="Arial"/>
              <a:buNone/>
            </a:pPr>
            <a:r>
              <a:rPr lang="en-GB" sz="1100" u="none" strike="noStrike" cap="none">
                <a:solidFill>
                  <a:srgbClr val="FFFFFF"/>
                </a:solidFill>
                <a:latin typeface="Lora"/>
                <a:ea typeface="Lora"/>
                <a:cs typeface="Lora"/>
                <a:sym typeface="Lora"/>
              </a:rPr>
              <a:t>Office locations</a:t>
            </a:r>
            <a:endParaRPr>
              <a:latin typeface="Lora"/>
              <a:ea typeface="Lora"/>
              <a:cs typeface="Lora"/>
              <a:sym typeface="Lora"/>
            </a:endParaRPr>
          </a:p>
        </p:txBody>
      </p:sp>
      <p:sp>
        <p:nvSpPr>
          <p:cNvPr id="70" name="Google Shape;70;p3"/>
          <p:cNvSpPr/>
          <p:nvPr/>
        </p:nvSpPr>
        <p:spPr>
          <a:xfrm>
            <a:off x="3505232" y="1837054"/>
            <a:ext cx="934724"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100"/>
              <a:buFont typeface="Arial"/>
              <a:buNone/>
            </a:pPr>
            <a:r>
              <a:rPr lang="en-GB" sz="1100" u="none" strike="noStrike" cap="none">
                <a:solidFill>
                  <a:srgbClr val="FFFFFF"/>
                </a:solidFill>
                <a:latin typeface="Lora"/>
                <a:ea typeface="Lora"/>
                <a:cs typeface="Lora"/>
                <a:sym typeface="Lora"/>
              </a:rPr>
              <a:t>Continents </a:t>
            </a:r>
            <a:endParaRPr>
              <a:latin typeface="Lora"/>
              <a:ea typeface="Lora"/>
              <a:cs typeface="Lora"/>
              <a:sym typeface="Lora"/>
            </a:endParaRPr>
          </a:p>
        </p:txBody>
      </p:sp>
      <p:sp>
        <p:nvSpPr>
          <p:cNvPr id="71" name="Google Shape;71;p3"/>
          <p:cNvSpPr/>
          <p:nvPr/>
        </p:nvSpPr>
        <p:spPr>
          <a:xfrm>
            <a:off x="7558564" y="1837054"/>
            <a:ext cx="1104565"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100"/>
              <a:buFont typeface="Arial"/>
              <a:buNone/>
            </a:pPr>
            <a:r>
              <a:rPr lang="en-GB" sz="1100" u="none" strike="noStrike" cap="none">
                <a:solidFill>
                  <a:srgbClr val="FFFFFF"/>
                </a:solidFill>
                <a:latin typeface="Lora"/>
                <a:ea typeface="Lora"/>
                <a:cs typeface="Lora"/>
                <a:sym typeface="Lora"/>
              </a:rPr>
              <a:t>Employees</a:t>
            </a:r>
            <a:endParaRPr>
              <a:latin typeface="Lora"/>
              <a:ea typeface="Lora"/>
              <a:cs typeface="Lora"/>
              <a:sym typeface="Lora"/>
            </a:endParaRPr>
          </a:p>
        </p:txBody>
      </p:sp>
      <p:sp>
        <p:nvSpPr>
          <p:cNvPr id="72" name="Google Shape;72;p3"/>
          <p:cNvSpPr txBox="1"/>
          <p:nvPr/>
        </p:nvSpPr>
        <p:spPr>
          <a:xfrm>
            <a:off x="4860075" y="3219982"/>
            <a:ext cx="1191401"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$90.1 Billion</a:t>
            </a:r>
            <a:endParaRPr>
              <a:latin typeface="Lora"/>
              <a:ea typeface="Lora"/>
              <a:cs typeface="Lora"/>
              <a:sym typeface="Lora"/>
            </a:endParaRPr>
          </a:p>
        </p:txBody>
      </p:sp>
      <p:sp>
        <p:nvSpPr>
          <p:cNvPr id="73" name="Google Shape;73;p3"/>
          <p:cNvSpPr txBox="1"/>
          <p:nvPr/>
        </p:nvSpPr>
        <p:spPr>
          <a:xfrm>
            <a:off x="3101207" y="3570362"/>
            <a:ext cx="187481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a:solidFill>
                  <a:srgbClr val="FF671B"/>
                </a:solidFill>
                <a:latin typeface="Lora"/>
                <a:ea typeface="Lora"/>
                <a:cs typeface="Lora"/>
                <a:sym typeface="Lora"/>
              </a:rPr>
              <a:t>150 currencies </a:t>
            </a:r>
            <a:br>
              <a:rPr lang="en-GB" sz="1500" u="none" strike="noStrike" cap="none">
                <a:solidFill>
                  <a:srgbClr val="FF671B"/>
                </a:solidFill>
                <a:latin typeface="Lora"/>
                <a:ea typeface="Lora"/>
                <a:cs typeface="Lora"/>
                <a:sym typeface="Lora"/>
              </a:rPr>
            </a:br>
            <a:r>
              <a:rPr lang="en-GB" sz="1500" u="none" strike="noStrike" cap="none">
                <a:solidFill>
                  <a:srgbClr val="FF671B"/>
                </a:solidFill>
                <a:latin typeface="Lora"/>
                <a:ea typeface="Lora"/>
                <a:cs typeface="Lora"/>
                <a:sym typeface="Lora"/>
              </a:rPr>
              <a:t>and 210 countries</a:t>
            </a:r>
            <a:endParaRPr>
              <a:latin typeface="Lora"/>
              <a:ea typeface="Lora"/>
              <a:cs typeface="Lora"/>
              <a:sym typeface="Lora"/>
            </a:endParaRPr>
          </a:p>
        </p:txBody>
      </p:sp>
      <p:sp>
        <p:nvSpPr>
          <p:cNvPr id="74" name="Google Shape;74;p3"/>
          <p:cNvSpPr txBox="1"/>
          <p:nvPr/>
        </p:nvSpPr>
        <p:spPr>
          <a:xfrm>
            <a:off x="6343486" y="3242840"/>
            <a:ext cx="81024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671B"/>
              </a:buClr>
              <a:buSzPts val="1500"/>
              <a:buFont typeface="Arial"/>
              <a:buNone/>
            </a:pPr>
            <a:r>
              <a:rPr lang="en-GB" sz="1500" u="none" strike="noStrike" cap="none" dirty="0">
                <a:solidFill>
                  <a:srgbClr val="FF671B"/>
                </a:solidFill>
                <a:latin typeface="Lora"/>
                <a:ea typeface="Lora"/>
                <a:cs typeface="Lora"/>
                <a:sym typeface="Lora"/>
              </a:rPr>
              <a:t>$6.5 </a:t>
            </a:r>
            <a:br>
              <a:rPr lang="en-GB" sz="1500" u="none" strike="noStrike" cap="none" dirty="0">
                <a:solidFill>
                  <a:srgbClr val="FF671B"/>
                </a:solidFill>
                <a:latin typeface="Lora"/>
                <a:ea typeface="Lora"/>
                <a:cs typeface="Lora"/>
                <a:sym typeface="Lora"/>
              </a:rPr>
            </a:br>
            <a:r>
              <a:rPr lang="en-GB" sz="1500" u="none" strike="noStrike" cap="none" dirty="0">
                <a:solidFill>
                  <a:srgbClr val="FF671B"/>
                </a:solidFill>
                <a:latin typeface="Lora"/>
                <a:ea typeface="Lora"/>
                <a:cs typeface="Lora"/>
                <a:sym typeface="Lora"/>
              </a:rPr>
              <a:t>trillion</a:t>
            </a:r>
            <a:endParaRPr dirty="0">
              <a:latin typeface="Lora"/>
              <a:ea typeface="Lora"/>
              <a:cs typeface="Lora"/>
              <a:sym typeface="Lora"/>
            </a:endParaRPr>
          </a:p>
        </p:txBody>
      </p:sp>
      <p:sp>
        <p:nvSpPr>
          <p:cNvPr id="75" name="Google Shape;75;p3"/>
          <p:cNvSpPr/>
          <p:nvPr/>
        </p:nvSpPr>
        <p:spPr>
          <a:xfrm>
            <a:off x="4976025" y="3726120"/>
            <a:ext cx="99693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a:solidFill>
                  <a:srgbClr val="FFFFFF"/>
                </a:solidFill>
                <a:latin typeface="Lora"/>
                <a:ea typeface="Lora"/>
                <a:cs typeface="Lora"/>
                <a:sym typeface="Lora"/>
              </a:rPr>
              <a:t>Transactions switched</a:t>
            </a:r>
            <a:endParaRPr>
              <a:latin typeface="Lora"/>
              <a:ea typeface="Lora"/>
              <a:cs typeface="Lora"/>
              <a:sym typeface="Lora"/>
            </a:endParaRPr>
          </a:p>
        </p:txBody>
      </p:sp>
      <p:sp>
        <p:nvSpPr>
          <p:cNvPr id="76" name="Google Shape;76;p3"/>
          <p:cNvSpPr/>
          <p:nvPr/>
        </p:nvSpPr>
        <p:spPr>
          <a:xfrm>
            <a:off x="6160689" y="3723796"/>
            <a:ext cx="117584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a:solidFill>
                  <a:srgbClr val="FFFFFF"/>
                </a:solidFill>
                <a:latin typeface="Lora"/>
                <a:ea typeface="Lora"/>
                <a:cs typeface="Lora"/>
                <a:sym typeface="Lora"/>
              </a:rPr>
              <a:t>Gross </a:t>
            </a:r>
            <a:br>
              <a:rPr lang="en-GB" sz="1100">
                <a:solidFill>
                  <a:srgbClr val="FFFFFF"/>
                </a:solidFill>
                <a:latin typeface="Lora"/>
                <a:ea typeface="Lora"/>
                <a:cs typeface="Lora"/>
                <a:sym typeface="Lora"/>
              </a:rPr>
            </a:br>
            <a:r>
              <a:rPr lang="en-GB" sz="1100">
                <a:solidFill>
                  <a:srgbClr val="FFFFFF"/>
                </a:solidFill>
                <a:latin typeface="Lora"/>
                <a:ea typeface="Lora"/>
                <a:cs typeface="Lora"/>
                <a:sym typeface="Lora"/>
              </a:rPr>
              <a:t>dollar volume</a:t>
            </a:r>
            <a:endParaRPr>
              <a:latin typeface="Lora"/>
              <a:ea typeface="Lora"/>
              <a:cs typeface="Lora"/>
              <a:sym typeface="Lora"/>
            </a:endParaRPr>
          </a:p>
        </p:txBody>
      </p:sp>
      <p:sp>
        <p:nvSpPr>
          <p:cNvPr id="77" name="Google Shape;77;p3"/>
          <p:cNvSpPr/>
          <p:nvPr/>
        </p:nvSpPr>
        <p:spPr>
          <a:xfrm>
            <a:off x="3155551" y="3242850"/>
            <a:ext cx="17046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100">
                <a:solidFill>
                  <a:srgbClr val="FFFFFF"/>
                </a:solidFill>
                <a:latin typeface="Lora"/>
                <a:ea typeface="Lora"/>
                <a:cs typeface="Lora"/>
                <a:sym typeface="Lora"/>
              </a:rPr>
              <a:t>We power transactions</a:t>
            </a:r>
            <a:br>
              <a:rPr lang="en-GB" sz="1100">
                <a:solidFill>
                  <a:srgbClr val="FFFFFF"/>
                </a:solidFill>
                <a:latin typeface="Lora"/>
                <a:ea typeface="Lora"/>
                <a:cs typeface="Lora"/>
                <a:sym typeface="Lora"/>
              </a:rPr>
            </a:br>
            <a:r>
              <a:rPr lang="en-GB" sz="1100">
                <a:solidFill>
                  <a:srgbClr val="FFFFFF"/>
                </a:solidFill>
                <a:latin typeface="Lora"/>
                <a:ea typeface="Lora"/>
                <a:cs typeface="Lora"/>
                <a:sym typeface="Lora"/>
              </a:rPr>
              <a:t> in more than </a:t>
            </a:r>
            <a:endParaRPr>
              <a:latin typeface="Lora"/>
              <a:ea typeface="Lora"/>
              <a:cs typeface="Lora"/>
              <a:sym typeface="Lora"/>
            </a:endParaRPr>
          </a:p>
        </p:txBody>
      </p:sp>
      <p:sp>
        <p:nvSpPr>
          <p:cNvPr id="78" name="Google Shape;78;p3"/>
          <p:cNvSpPr/>
          <p:nvPr/>
        </p:nvSpPr>
        <p:spPr>
          <a:xfrm>
            <a:off x="7522926" y="3247801"/>
            <a:ext cx="117584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rgbClr val="FF671B"/>
                </a:solidFill>
                <a:latin typeface="Lora"/>
                <a:ea typeface="Lora"/>
                <a:cs typeface="Lora"/>
                <a:sym typeface="Lora"/>
              </a:rPr>
              <a:t>One of </a:t>
            </a:r>
            <a:br>
              <a:rPr lang="en-GB" dirty="0">
                <a:solidFill>
                  <a:srgbClr val="FF671B"/>
                </a:solidFill>
                <a:latin typeface="Lora"/>
                <a:ea typeface="Lora"/>
                <a:cs typeface="Lora"/>
                <a:sym typeface="Lora"/>
              </a:rPr>
            </a:br>
            <a:r>
              <a:rPr lang="en-GB" dirty="0">
                <a:solidFill>
                  <a:srgbClr val="FF671B"/>
                </a:solidFill>
                <a:latin typeface="Lora"/>
                <a:ea typeface="Lora"/>
                <a:cs typeface="Lora"/>
                <a:sym typeface="Lora"/>
              </a:rPr>
              <a:t>the world’s largest data sets </a:t>
            </a:r>
            <a:endParaRPr dirty="0">
              <a:latin typeface="Lora"/>
              <a:ea typeface="Lora"/>
              <a:cs typeface="Lora"/>
              <a:sym typeface="Lora"/>
            </a:endParaRPr>
          </a:p>
        </p:txBody>
      </p:sp>
      <p:pic>
        <p:nvPicPr>
          <p:cNvPr id="79" name="Google Shape;79;p3"/>
          <p:cNvPicPr preferRelativeResize="0"/>
          <p:nvPr/>
        </p:nvPicPr>
        <p:blipFill rotWithShape="1">
          <a:blip r:embed="rId8">
            <a:alphaModFix/>
          </a:blip>
          <a:srcRect/>
          <a:stretch/>
        </p:blipFill>
        <p:spPr>
          <a:xfrm>
            <a:off x="5022973" y="2553849"/>
            <a:ext cx="803528" cy="803528"/>
          </a:xfrm>
          <a:prstGeom prst="rect">
            <a:avLst/>
          </a:prstGeom>
          <a:noFill/>
          <a:ln>
            <a:noFill/>
          </a:ln>
        </p:spPr>
      </p:pic>
      <p:pic>
        <p:nvPicPr>
          <p:cNvPr id="80" name="Google Shape;80;p3"/>
          <p:cNvPicPr preferRelativeResize="0"/>
          <p:nvPr/>
        </p:nvPicPr>
        <p:blipFill rotWithShape="1">
          <a:blip r:embed="rId9">
            <a:alphaModFix/>
          </a:blip>
          <a:srcRect/>
          <a:stretch/>
        </p:blipFill>
        <p:spPr>
          <a:xfrm>
            <a:off x="7810344" y="2590748"/>
            <a:ext cx="663096" cy="663096"/>
          </a:xfrm>
          <a:prstGeom prst="rect">
            <a:avLst/>
          </a:prstGeom>
          <a:noFill/>
          <a:ln>
            <a:noFill/>
          </a:ln>
        </p:spPr>
      </p:pic>
      <p:pic>
        <p:nvPicPr>
          <p:cNvPr id="81" name="Google Shape;81;p3"/>
          <p:cNvPicPr preferRelativeResize="0"/>
          <p:nvPr/>
        </p:nvPicPr>
        <p:blipFill rotWithShape="1">
          <a:blip r:embed="rId10">
            <a:alphaModFix/>
          </a:blip>
          <a:srcRect/>
          <a:stretch/>
        </p:blipFill>
        <p:spPr>
          <a:xfrm>
            <a:off x="6468911" y="2622611"/>
            <a:ext cx="599371" cy="599371"/>
          </a:xfrm>
          <a:prstGeom prst="rect">
            <a:avLst/>
          </a:prstGeom>
          <a:noFill/>
          <a:ln>
            <a:noFill/>
          </a:ln>
        </p:spPr>
      </p:pic>
      <p:pic>
        <p:nvPicPr>
          <p:cNvPr id="82" name="Google Shape;82;p3"/>
          <p:cNvPicPr preferRelativeResize="0"/>
          <p:nvPr/>
        </p:nvPicPr>
        <p:blipFill rotWithShape="1">
          <a:blip r:embed="rId11">
            <a:alphaModFix/>
          </a:blip>
          <a:srcRect/>
          <a:stretch/>
        </p:blipFill>
        <p:spPr>
          <a:xfrm>
            <a:off x="3664851" y="2617130"/>
            <a:ext cx="645022" cy="6450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2" name="Rectangle 1">
            <a:extLst>
              <a:ext uri="{FF2B5EF4-FFF2-40B4-BE49-F238E27FC236}">
                <a16:creationId xmlns:a16="http://schemas.microsoft.com/office/drawing/2014/main" id="{F3015F9E-9660-EC98-5447-4A872C73B7AB}"/>
              </a:ext>
            </a:extLst>
          </p:cNvPr>
          <p:cNvSpPr/>
          <p:nvPr/>
        </p:nvSpPr>
        <p:spPr>
          <a:xfrm>
            <a:off x="6173955" y="4391158"/>
            <a:ext cx="2908051" cy="665884"/>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Google Shape;88;p4"/>
          <p:cNvSpPr txBox="1"/>
          <p:nvPr/>
        </p:nvSpPr>
        <p:spPr>
          <a:xfrm>
            <a:off x="284418" y="216111"/>
            <a:ext cx="3476414"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a:solidFill>
                  <a:schemeClr val="lt1"/>
                </a:solidFill>
                <a:latin typeface="Lora"/>
                <a:ea typeface="Lora"/>
                <a:cs typeface="Lora"/>
                <a:sym typeface="Lora"/>
              </a:rPr>
              <a:t>FAIR at Mastercard</a:t>
            </a:r>
            <a:endParaRPr sz="2400" u="none" strike="noStrike" cap="none">
              <a:solidFill>
                <a:srgbClr val="FFFFFF"/>
              </a:solidFill>
              <a:latin typeface="Lora"/>
              <a:ea typeface="Lora"/>
              <a:cs typeface="Lora"/>
              <a:sym typeface="Lora"/>
            </a:endParaRPr>
          </a:p>
        </p:txBody>
      </p:sp>
      <p:sp>
        <p:nvSpPr>
          <p:cNvPr id="89" name="Google Shape;89;p4"/>
          <p:cNvSpPr txBox="1"/>
          <p:nvPr/>
        </p:nvSpPr>
        <p:spPr>
          <a:xfrm>
            <a:off x="454683" y="731308"/>
            <a:ext cx="2699995" cy="39165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150"/>
              <a:buFont typeface="Arial"/>
              <a:buNone/>
            </a:pPr>
            <a:endParaRPr sz="1150">
              <a:solidFill>
                <a:schemeClr val="lt1"/>
              </a:solidFill>
              <a:latin typeface="Arial"/>
              <a:ea typeface="Arial"/>
              <a:cs typeface="Arial"/>
              <a:sym typeface="Arial"/>
            </a:endParaRPr>
          </a:p>
        </p:txBody>
      </p:sp>
      <p:grpSp>
        <p:nvGrpSpPr>
          <p:cNvPr id="90" name="Google Shape;90;p4"/>
          <p:cNvGrpSpPr/>
          <p:nvPr/>
        </p:nvGrpSpPr>
        <p:grpSpPr>
          <a:xfrm>
            <a:off x="3760832" y="649705"/>
            <a:ext cx="4669511" cy="3998130"/>
            <a:chOff x="3760832" y="649705"/>
            <a:chExt cx="4669511" cy="3998130"/>
          </a:xfrm>
        </p:grpSpPr>
        <p:cxnSp>
          <p:nvCxnSpPr>
            <p:cNvPr id="91" name="Google Shape;91;p4"/>
            <p:cNvCxnSpPr/>
            <p:nvPr/>
          </p:nvCxnSpPr>
          <p:spPr>
            <a:xfrm>
              <a:off x="4401002" y="2122864"/>
              <a:ext cx="0" cy="582437"/>
            </a:xfrm>
            <a:prstGeom prst="straightConnector1">
              <a:avLst/>
            </a:prstGeom>
            <a:noFill/>
            <a:ln w="9525" cap="flat" cmpd="sng">
              <a:solidFill>
                <a:schemeClr val="accent1"/>
              </a:solidFill>
              <a:prstDash val="solid"/>
              <a:miter lim="800000"/>
              <a:headEnd type="none" w="sm" len="sm"/>
              <a:tailEnd type="none" w="sm" len="sm"/>
            </a:ln>
          </p:spPr>
        </p:cxnSp>
        <p:cxnSp>
          <p:nvCxnSpPr>
            <p:cNvPr id="92" name="Google Shape;92;p4"/>
            <p:cNvCxnSpPr/>
            <p:nvPr/>
          </p:nvCxnSpPr>
          <p:spPr>
            <a:xfrm>
              <a:off x="4401002" y="2703484"/>
              <a:ext cx="351197" cy="0"/>
            </a:xfrm>
            <a:prstGeom prst="straightConnector1">
              <a:avLst/>
            </a:prstGeom>
            <a:noFill/>
            <a:ln w="9525" cap="flat" cmpd="sng">
              <a:solidFill>
                <a:schemeClr val="accent1"/>
              </a:solidFill>
              <a:prstDash val="solid"/>
              <a:miter lim="800000"/>
              <a:headEnd type="none" w="sm" len="sm"/>
              <a:tailEnd type="triangle" w="med" len="med"/>
            </a:ln>
          </p:spPr>
        </p:cxnSp>
        <p:grpSp>
          <p:nvGrpSpPr>
            <p:cNvPr id="93" name="Google Shape;93;p4"/>
            <p:cNvGrpSpPr/>
            <p:nvPr/>
          </p:nvGrpSpPr>
          <p:grpSpPr>
            <a:xfrm>
              <a:off x="3760832" y="2583533"/>
              <a:ext cx="3163599" cy="2064302"/>
              <a:chOff x="3592710" y="2309988"/>
              <a:chExt cx="3273431" cy="2135969"/>
            </a:xfrm>
          </p:grpSpPr>
          <p:sp>
            <p:nvSpPr>
              <p:cNvPr id="94" name="Google Shape;94;p4"/>
              <p:cNvSpPr/>
              <p:nvPr/>
            </p:nvSpPr>
            <p:spPr>
              <a:xfrm>
                <a:off x="4707540" y="2309988"/>
                <a:ext cx="1044217" cy="251992"/>
              </a:xfrm>
              <a:prstGeom prst="roundRect">
                <a:avLst>
                  <a:gd name="adj" fmla="val 13717"/>
                </a:avLst>
              </a:prstGeom>
              <a:solidFill>
                <a:srgbClr val="FF671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en-GB" sz="1000" u="none" strike="noStrike" cap="none">
                    <a:solidFill>
                      <a:srgbClr val="FFFFFF"/>
                    </a:solidFill>
                    <a:latin typeface="Lora"/>
                    <a:ea typeface="Lora"/>
                    <a:cs typeface="Lora"/>
                    <a:sym typeface="Lora"/>
                  </a:rPr>
                  <a:t>Risk Exposure</a:t>
                </a:r>
                <a:endParaRPr>
                  <a:latin typeface="Lora"/>
                  <a:ea typeface="Lora"/>
                  <a:cs typeface="Lora"/>
                  <a:sym typeface="Lora"/>
                </a:endParaRPr>
              </a:p>
            </p:txBody>
          </p:sp>
          <p:sp>
            <p:nvSpPr>
              <p:cNvPr id="95" name="Google Shape;95;p4"/>
              <p:cNvSpPr/>
              <p:nvPr/>
            </p:nvSpPr>
            <p:spPr>
              <a:xfrm>
                <a:off x="3901034" y="2889289"/>
                <a:ext cx="1131287" cy="251992"/>
              </a:xfrm>
              <a:prstGeom prst="roundRect">
                <a:avLst>
                  <a:gd name="adj" fmla="val 16667"/>
                </a:avLst>
              </a:prstGeom>
              <a:solidFill>
                <a:srgbClr val="F38B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Loss Event Frequency</a:t>
                </a:r>
                <a:endParaRPr>
                  <a:latin typeface="Lora"/>
                  <a:ea typeface="Lora"/>
                  <a:cs typeface="Lora"/>
                  <a:sym typeface="Lora"/>
                </a:endParaRPr>
              </a:p>
            </p:txBody>
          </p:sp>
          <p:sp>
            <p:nvSpPr>
              <p:cNvPr id="96" name="Google Shape;96;p4"/>
              <p:cNvSpPr/>
              <p:nvPr/>
            </p:nvSpPr>
            <p:spPr>
              <a:xfrm>
                <a:off x="3592710" y="3472053"/>
                <a:ext cx="755187" cy="329055"/>
              </a:xfrm>
              <a:prstGeom prst="roundRect">
                <a:avLst>
                  <a:gd name="adj" fmla="val 11197"/>
                </a:avLst>
              </a:prstGeom>
              <a:solidFill>
                <a:srgbClr val="50505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Threat Event Frequency</a:t>
                </a:r>
                <a:endParaRPr>
                  <a:latin typeface="Lora"/>
                  <a:ea typeface="Lora"/>
                  <a:cs typeface="Lora"/>
                  <a:sym typeface="Lora"/>
                </a:endParaRPr>
              </a:p>
            </p:txBody>
          </p:sp>
          <p:sp>
            <p:nvSpPr>
              <p:cNvPr id="97" name="Google Shape;97;p4"/>
              <p:cNvSpPr/>
              <p:nvPr/>
            </p:nvSpPr>
            <p:spPr>
              <a:xfrm>
                <a:off x="4405741" y="3468594"/>
                <a:ext cx="791400" cy="329100"/>
              </a:xfrm>
              <a:prstGeom prst="roundRect">
                <a:avLst>
                  <a:gd name="adj" fmla="val 8880"/>
                </a:avLst>
              </a:prstGeom>
              <a:solidFill>
                <a:srgbClr val="50505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Susceptibility</a:t>
                </a:r>
                <a:endParaRPr>
                  <a:latin typeface="Lora"/>
                  <a:ea typeface="Lora"/>
                  <a:cs typeface="Lora"/>
                  <a:sym typeface="Lora"/>
                </a:endParaRPr>
              </a:p>
            </p:txBody>
          </p:sp>
          <p:sp>
            <p:nvSpPr>
              <p:cNvPr id="98" name="Google Shape;98;p4"/>
              <p:cNvSpPr/>
              <p:nvPr/>
            </p:nvSpPr>
            <p:spPr>
              <a:xfrm>
                <a:off x="5477797" y="2889289"/>
                <a:ext cx="1131286" cy="251992"/>
              </a:xfrm>
              <a:prstGeom prst="roundRect">
                <a:avLst>
                  <a:gd name="adj" fmla="val 16667"/>
                </a:avLst>
              </a:prstGeom>
              <a:solidFill>
                <a:srgbClr val="F38B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Loss Magnitude</a:t>
                </a:r>
                <a:endParaRPr>
                  <a:latin typeface="Lora"/>
                  <a:ea typeface="Lora"/>
                  <a:cs typeface="Lora"/>
                  <a:sym typeface="Lora"/>
                </a:endParaRPr>
              </a:p>
            </p:txBody>
          </p:sp>
          <p:sp>
            <p:nvSpPr>
              <p:cNvPr id="99" name="Google Shape;99;p4"/>
              <p:cNvSpPr/>
              <p:nvPr/>
            </p:nvSpPr>
            <p:spPr>
              <a:xfrm>
                <a:off x="5318610" y="3468590"/>
                <a:ext cx="714558" cy="329055"/>
              </a:xfrm>
              <a:prstGeom prst="roundRect">
                <a:avLst>
                  <a:gd name="adj" fmla="val 8880"/>
                </a:avLst>
              </a:prstGeom>
              <a:solidFill>
                <a:srgbClr val="7B7B7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Primary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a:t>
                </a:r>
                <a:endParaRPr>
                  <a:latin typeface="Lora"/>
                  <a:ea typeface="Lora"/>
                  <a:cs typeface="Lora"/>
                  <a:sym typeface="Lora"/>
                </a:endParaRPr>
              </a:p>
            </p:txBody>
          </p:sp>
          <p:sp>
            <p:nvSpPr>
              <p:cNvPr id="100" name="Google Shape;100;p4"/>
              <p:cNvSpPr/>
              <p:nvPr/>
            </p:nvSpPr>
            <p:spPr>
              <a:xfrm>
                <a:off x="6098692" y="3470782"/>
                <a:ext cx="767449" cy="326863"/>
              </a:xfrm>
              <a:prstGeom prst="roundRect">
                <a:avLst>
                  <a:gd name="adj" fmla="val 7709"/>
                </a:avLst>
              </a:prstGeom>
              <a:solidFill>
                <a:srgbClr val="7B7B7B"/>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a:t>
                </a:r>
                <a:endParaRPr>
                  <a:latin typeface="Lora"/>
                  <a:ea typeface="Lora"/>
                  <a:cs typeface="Lora"/>
                  <a:sym typeface="Lora"/>
                </a:endParaRPr>
              </a:p>
            </p:txBody>
          </p:sp>
          <p:sp>
            <p:nvSpPr>
              <p:cNvPr id="101" name="Google Shape;101;p4"/>
              <p:cNvSpPr/>
              <p:nvPr/>
            </p:nvSpPr>
            <p:spPr>
              <a:xfrm>
                <a:off x="5308128" y="4038205"/>
                <a:ext cx="719877" cy="407752"/>
              </a:xfrm>
              <a:prstGeom prst="roundRect">
                <a:avLst>
                  <a:gd name="adj" fmla="val 8880"/>
                </a:avLst>
              </a:prstGeom>
              <a:solidFill>
                <a:srgbClr val="D346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a:t>
                </a:r>
                <a:br>
                  <a:rPr lang="en-GB" sz="800" u="none" strike="noStrike" cap="none">
                    <a:solidFill>
                      <a:srgbClr val="FFFFFF"/>
                    </a:solidFill>
                    <a:latin typeface="Lora"/>
                    <a:ea typeface="Lora"/>
                    <a:cs typeface="Lora"/>
                    <a:sym typeface="Lora"/>
                  </a:rPr>
                </a:br>
                <a:r>
                  <a:rPr lang="en-GB" sz="800" u="none" strike="noStrike" cap="none">
                    <a:solidFill>
                      <a:srgbClr val="FFFFFF"/>
                    </a:solidFill>
                    <a:latin typeface="Lora"/>
                    <a:ea typeface="Lora"/>
                    <a:cs typeface="Lora"/>
                    <a:sym typeface="Lora"/>
                  </a:rPr>
                  <a:t>Loss Event Frequency</a:t>
                </a:r>
                <a:endParaRPr>
                  <a:latin typeface="Lora"/>
                  <a:ea typeface="Lora"/>
                  <a:cs typeface="Lora"/>
                  <a:sym typeface="Lora"/>
                </a:endParaRPr>
              </a:p>
            </p:txBody>
          </p:sp>
          <p:sp>
            <p:nvSpPr>
              <p:cNvPr id="102" name="Google Shape;102;p4"/>
              <p:cNvSpPr/>
              <p:nvPr/>
            </p:nvSpPr>
            <p:spPr>
              <a:xfrm>
                <a:off x="6098691" y="4038205"/>
                <a:ext cx="767449" cy="407752"/>
              </a:xfrm>
              <a:prstGeom prst="roundRect">
                <a:avLst>
                  <a:gd name="adj" fmla="val 8102"/>
                </a:avLst>
              </a:prstGeom>
              <a:solidFill>
                <a:srgbClr val="D34600"/>
              </a:solidFill>
              <a:ln>
                <a:noFill/>
              </a:ln>
            </p:spPr>
            <p:txBody>
              <a:bodyPr spcFirstLastPara="1" wrap="square" lIns="36000" tIns="36000" rIns="36000" bIns="36000" anchor="ctr" anchorCtr="0">
                <a:noAutofit/>
              </a:bodyPr>
              <a:lstStyle/>
              <a:p>
                <a:pPr marL="0" marR="0" lvl="0" indent="0" algn="ctr" rtl="0">
                  <a:lnSpc>
                    <a:spcPct val="90000"/>
                  </a:lnSpc>
                  <a:spcBef>
                    <a:spcPts val="0"/>
                  </a:spcBef>
                  <a:spcAft>
                    <a:spcPts val="0"/>
                  </a:spcAft>
                  <a:buClr>
                    <a:srgbClr val="FFFFFF"/>
                  </a:buClr>
                  <a:buSzPts val="800"/>
                  <a:buFont typeface="Arial"/>
                  <a:buNone/>
                </a:pPr>
                <a:r>
                  <a:rPr lang="en-GB" sz="800" u="none" strike="noStrike" cap="none">
                    <a:solidFill>
                      <a:srgbClr val="FFFFFF"/>
                    </a:solidFill>
                    <a:latin typeface="Lora"/>
                    <a:ea typeface="Lora"/>
                    <a:cs typeface="Lora"/>
                    <a:sym typeface="Lora"/>
                  </a:rPr>
                  <a:t>Secondary Loss</a:t>
                </a:r>
                <a:endParaRPr>
                  <a:latin typeface="Lora"/>
                  <a:ea typeface="Lora"/>
                  <a:cs typeface="Lora"/>
                  <a:sym typeface="Lora"/>
                </a:endParaRPr>
              </a:p>
            </p:txBody>
          </p:sp>
          <p:sp>
            <p:nvSpPr>
              <p:cNvPr id="103" name="Google Shape;103;p4"/>
              <p:cNvSpPr/>
              <p:nvPr/>
            </p:nvSpPr>
            <p:spPr>
              <a:xfrm rot="5400000">
                <a:off x="5070998" y="1912246"/>
                <a:ext cx="326170" cy="1618713"/>
              </a:xfrm>
              <a:prstGeom prst="leftBrace">
                <a:avLst>
                  <a:gd name="adj1" fmla="val 0"/>
                  <a:gd name="adj2" fmla="val 50000"/>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Montserrat"/>
                  <a:ea typeface="Montserrat"/>
                  <a:cs typeface="Montserrat"/>
                  <a:sym typeface="Montserrat"/>
                </a:endParaRPr>
              </a:p>
            </p:txBody>
          </p:sp>
          <p:sp>
            <p:nvSpPr>
              <p:cNvPr id="104" name="Google Shape;104;p4"/>
              <p:cNvSpPr/>
              <p:nvPr/>
            </p:nvSpPr>
            <p:spPr>
              <a:xfrm rot="5400000">
                <a:off x="4260421" y="2830094"/>
                <a:ext cx="326170" cy="950825"/>
              </a:xfrm>
              <a:prstGeom prst="leftBrace">
                <a:avLst>
                  <a:gd name="adj1" fmla="val 0"/>
                  <a:gd name="adj2" fmla="val 50000"/>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Montserrat"/>
                  <a:ea typeface="Montserrat"/>
                  <a:cs typeface="Montserrat"/>
                  <a:sym typeface="Montserrat"/>
                </a:endParaRPr>
              </a:p>
            </p:txBody>
          </p:sp>
          <p:sp>
            <p:nvSpPr>
              <p:cNvPr id="105" name="Google Shape;105;p4"/>
              <p:cNvSpPr/>
              <p:nvPr/>
            </p:nvSpPr>
            <p:spPr>
              <a:xfrm rot="5400000">
                <a:off x="5896063" y="2828363"/>
                <a:ext cx="326170" cy="950825"/>
              </a:xfrm>
              <a:prstGeom prst="leftBrace">
                <a:avLst>
                  <a:gd name="adj1" fmla="val 0"/>
                  <a:gd name="adj2" fmla="val 50000"/>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Montserrat"/>
                  <a:ea typeface="Montserrat"/>
                  <a:cs typeface="Montserrat"/>
                  <a:sym typeface="Montserrat"/>
                </a:endParaRPr>
              </a:p>
            </p:txBody>
          </p:sp>
          <p:sp>
            <p:nvSpPr>
              <p:cNvPr id="106" name="Google Shape;106;p4"/>
              <p:cNvSpPr/>
              <p:nvPr/>
            </p:nvSpPr>
            <p:spPr>
              <a:xfrm rot="5400000">
                <a:off x="6003451" y="3440665"/>
                <a:ext cx="247511" cy="963751"/>
              </a:xfrm>
              <a:prstGeom prst="leftBrace">
                <a:avLst>
                  <a:gd name="adj1" fmla="val 0"/>
                  <a:gd name="adj2" fmla="val 16720"/>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Montserrat"/>
                  <a:ea typeface="Montserrat"/>
                  <a:cs typeface="Montserrat"/>
                  <a:sym typeface="Montserrat"/>
                </a:endParaRPr>
              </a:p>
            </p:txBody>
          </p:sp>
        </p:grpSp>
        <p:sp>
          <p:nvSpPr>
            <p:cNvPr id="107" name="Google Shape;107;p4"/>
            <p:cNvSpPr/>
            <p:nvPr/>
          </p:nvSpPr>
          <p:spPr>
            <a:xfrm>
              <a:off x="3923313" y="1257157"/>
              <a:ext cx="4507030" cy="216132"/>
            </a:xfrm>
            <a:prstGeom prst="roundRect">
              <a:avLst>
                <a:gd name="adj" fmla="val 10579"/>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Arial"/>
                <a:buNone/>
              </a:pPr>
              <a:r>
                <a:rPr lang="en-GB" sz="900" u="none" strike="noStrike" cap="none">
                  <a:solidFill>
                    <a:schemeClr val="lt1"/>
                  </a:solidFill>
                  <a:latin typeface="Lora"/>
                  <a:ea typeface="Lora"/>
                  <a:cs typeface="Lora"/>
                  <a:sym typeface="Lora"/>
                </a:rPr>
                <a:t>Risk governance structure (3 lines of defense)</a:t>
              </a:r>
              <a:endParaRPr>
                <a:latin typeface="Lora"/>
                <a:ea typeface="Lora"/>
                <a:cs typeface="Lora"/>
                <a:sym typeface="Lora"/>
              </a:endParaRPr>
            </a:p>
          </p:txBody>
        </p:sp>
        <p:sp>
          <p:nvSpPr>
            <p:cNvPr id="108" name="Google Shape;108;p4"/>
            <p:cNvSpPr/>
            <p:nvPr/>
          </p:nvSpPr>
          <p:spPr>
            <a:xfrm>
              <a:off x="3923313" y="1004372"/>
              <a:ext cx="4507030" cy="216132"/>
            </a:xfrm>
            <a:prstGeom prst="roundRect">
              <a:avLst>
                <a:gd name="adj" fmla="val 10784"/>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900"/>
                <a:buFont typeface="Arial"/>
                <a:buNone/>
              </a:pPr>
              <a:r>
                <a:rPr lang="en-GB" sz="900" u="none" strike="noStrike" cap="none">
                  <a:solidFill>
                    <a:schemeClr val="dk1"/>
                  </a:solidFill>
                  <a:latin typeface="Lora"/>
                  <a:ea typeface="Lora"/>
                  <a:cs typeface="Lora"/>
                  <a:sym typeface="Lora"/>
                </a:rPr>
                <a:t>Strategy</a:t>
              </a:r>
              <a:endParaRPr>
                <a:latin typeface="Lora"/>
                <a:ea typeface="Lora"/>
                <a:cs typeface="Lora"/>
                <a:sym typeface="Lora"/>
              </a:endParaRPr>
            </a:p>
          </p:txBody>
        </p:sp>
        <p:sp>
          <p:nvSpPr>
            <p:cNvPr id="109" name="Google Shape;109;p4"/>
            <p:cNvSpPr/>
            <p:nvPr/>
          </p:nvSpPr>
          <p:spPr>
            <a:xfrm>
              <a:off x="3925219" y="649705"/>
              <a:ext cx="4497474" cy="318014"/>
            </a:xfrm>
            <a:prstGeom prst="round2SameRect">
              <a:avLst>
                <a:gd name="adj1" fmla="val 9678"/>
                <a:gd name="adj2" fmla="val 0"/>
              </a:avLst>
            </a:prstGeom>
            <a:solidFill>
              <a:srgbClr val="FF671B"/>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rgbClr val="F7F7F7"/>
                </a:buClr>
                <a:buSzPts val="1000"/>
                <a:buFont typeface="Arial"/>
                <a:buNone/>
              </a:pPr>
              <a:r>
                <a:rPr lang="en-GB" sz="1000" u="none" strike="noStrike" cap="none">
                  <a:solidFill>
                    <a:srgbClr val="F7F7F7"/>
                  </a:solidFill>
                  <a:latin typeface="Lora"/>
                  <a:ea typeface="Lora"/>
                  <a:cs typeface="Lora"/>
                  <a:sym typeface="Lora"/>
                </a:rPr>
                <a:t>Risk oversight: </a:t>
              </a:r>
              <a:br>
                <a:rPr lang="en-GB" sz="1000" u="none" strike="noStrike" cap="none">
                  <a:solidFill>
                    <a:srgbClr val="F7F7F7"/>
                  </a:solidFill>
                  <a:latin typeface="Lora"/>
                  <a:ea typeface="Lora"/>
                  <a:cs typeface="Lora"/>
                  <a:sym typeface="Lora"/>
                </a:rPr>
              </a:br>
              <a:r>
                <a:rPr lang="en-GB" sz="800" u="none" strike="noStrike" cap="none">
                  <a:solidFill>
                    <a:srgbClr val="F7F7F7"/>
                  </a:solidFill>
                  <a:latin typeface="Lora"/>
                  <a:ea typeface="Lora"/>
                  <a:cs typeface="Lora"/>
                  <a:sym typeface="Lora"/>
                </a:rPr>
                <a:t>Board and committees</a:t>
              </a:r>
              <a:endParaRPr>
                <a:latin typeface="Lora"/>
                <a:ea typeface="Lora"/>
                <a:cs typeface="Lora"/>
                <a:sym typeface="Lora"/>
              </a:endParaRPr>
            </a:p>
          </p:txBody>
        </p:sp>
        <p:sp>
          <p:nvSpPr>
            <p:cNvPr id="110" name="Google Shape;110;p4"/>
            <p:cNvSpPr/>
            <p:nvPr/>
          </p:nvSpPr>
          <p:spPr>
            <a:xfrm>
              <a:off x="3923313" y="1514484"/>
              <a:ext cx="1007708" cy="954911"/>
            </a:xfrm>
            <a:prstGeom prst="roundRect">
              <a:avLst>
                <a:gd name="adj" fmla="val 238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ontserrat"/>
                <a:ea typeface="Montserrat"/>
                <a:cs typeface="Montserrat"/>
                <a:sym typeface="Montserrat"/>
              </a:endParaRPr>
            </a:p>
          </p:txBody>
        </p:sp>
        <p:sp>
          <p:nvSpPr>
            <p:cNvPr id="111" name="Google Shape;111;p4"/>
            <p:cNvSpPr/>
            <p:nvPr/>
          </p:nvSpPr>
          <p:spPr>
            <a:xfrm>
              <a:off x="5088551" y="1514485"/>
              <a:ext cx="1007708" cy="958593"/>
            </a:xfrm>
            <a:prstGeom prst="roundRect">
              <a:avLst>
                <a:gd name="adj" fmla="val 238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ontserrat"/>
                <a:ea typeface="Montserrat"/>
                <a:cs typeface="Montserrat"/>
                <a:sym typeface="Montserrat"/>
              </a:endParaRPr>
            </a:p>
          </p:txBody>
        </p:sp>
        <p:sp>
          <p:nvSpPr>
            <p:cNvPr id="112" name="Google Shape;112;p4"/>
            <p:cNvSpPr/>
            <p:nvPr/>
          </p:nvSpPr>
          <p:spPr>
            <a:xfrm>
              <a:off x="6253789" y="1514485"/>
              <a:ext cx="1007708" cy="958593"/>
            </a:xfrm>
            <a:prstGeom prst="roundRect">
              <a:avLst>
                <a:gd name="adj" fmla="val 238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ontserrat"/>
                <a:ea typeface="Montserrat"/>
                <a:cs typeface="Montserrat"/>
                <a:sym typeface="Montserrat"/>
              </a:endParaRPr>
            </a:p>
          </p:txBody>
        </p:sp>
        <p:sp>
          <p:nvSpPr>
            <p:cNvPr id="113" name="Google Shape;113;p4"/>
            <p:cNvSpPr/>
            <p:nvPr/>
          </p:nvSpPr>
          <p:spPr>
            <a:xfrm>
              <a:off x="7419028" y="1514485"/>
              <a:ext cx="1007708" cy="958593"/>
            </a:xfrm>
            <a:prstGeom prst="roundRect">
              <a:avLst>
                <a:gd name="adj" fmla="val 238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Montserrat"/>
                <a:ea typeface="Montserrat"/>
                <a:cs typeface="Montserrat"/>
                <a:sym typeface="Montserrat"/>
              </a:endParaRPr>
            </a:p>
          </p:txBody>
        </p:sp>
        <p:sp>
          <p:nvSpPr>
            <p:cNvPr id="114" name="Google Shape;114;p4"/>
            <p:cNvSpPr txBox="1"/>
            <p:nvPr/>
          </p:nvSpPr>
          <p:spPr>
            <a:xfrm>
              <a:off x="3939170" y="1786791"/>
              <a:ext cx="980446" cy="36779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
                <a:buFont typeface="Arial"/>
                <a:buNone/>
              </a:pPr>
              <a:r>
                <a:rPr lang="en-GB" sz="600">
                  <a:solidFill>
                    <a:schemeClr val="dk1"/>
                  </a:solidFill>
                  <a:latin typeface="Lora"/>
                  <a:ea typeface="Lora"/>
                  <a:cs typeface="Lora"/>
                  <a:sym typeface="Lora"/>
                </a:rPr>
                <a:t>Approach to identify,</a:t>
              </a:r>
              <a:br>
                <a:rPr lang="en-GB" sz="600">
                  <a:solidFill>
                    <a:schemeClr val="dk1"/>
                  </a:solidFill>
                  <a:latin typeface="Lora"/>
                  <a:ea typeface="Lora"/>
                  <a:cs typeface="Lora"/>
                  <a:sym typeface="Lora"/>
                </a:rPr>
              </a:br>
              <a:r>
                <a:rPr lang="en-GB" sz="600">
                  <a:solidFill>
                    <a:schemeClr val="dk1"/>
                  </a:solidFill>
                  <a:latin typeface="Lora"/>
                  <a:ea typeface="Lora"/>
                  <a:cs typeface="Lora"/>
                  <a:sym typeface="Lora"/>
                </a:rPr>
                <a:t>measure, respond, </a:t>
              </a:r>
              <a:br>
                <a:rPr lang="en-GB" sz="600">
                  <a:solidFill>
                    <a:schemeClr val="dk1"/>
                  </a:solidFill>
                  <a:latin typeface="Lora"/>
                  <a:ea typeface="Lora"/>
                  <a:cs typeface="Lora"/>
                  <a:sym typeface="Lora"/>
                </a:rPr>
              </a:br>
              <a:r>
                <a:rPr lang="en-GB" sz="600">
                  <a:solidFill>
                    <a:schemeClr val="dk1"/>
                  </a:solidFill>
                  <a:latin typeface="Lora"/>
                  <a:ea typeface="Lora"/>
                  <a:cs typeface="Lora"/>
                  <a:sym typeface="Lora"/>
                </a:rPr>
                <a:t>monitor and report risks</a:t>
              </a:r>
              <a:endParaRPr>
                <a:latin typeface="Lora"/>
                <a:ea typeface="Lora"/>
                <a:cs typeface="Lora"/>
                <a:sym typeface="Lora"/>
              </a:endParaRPr>
            </a:p>
          </p:txBody>
        </p:sp>
        <p:sp>
          <p:nvSpPr>
            <p:cNvPr id="115" name="Google Shape;115;p4"/>
            <p:cNvSpPr txBox="1"/>
            <p:nvPr/>
          </p:nvSpPr>
          <p:spPr>
            <a:xfrm>
              <a:off x="5090571" y="1653283"/>
              <a:ext cx="974811" cy="472858"/>
            </a:xfrm>
            <a:prstGeom prst="rect">
              <a:avLst/>
            </a:prstGeom>
            <a:noFill/>
            <a:ln>
              <a:noFill/>
            </a:ln>
          </p:spPr>
          <p:txBody>
            <a:bodyPr spcFirstLastPara="1" wrap="square" lIns="91425" tIns="45700" rIns="91425" bIns="45700" anchor="t" anchorCtr="0">
              <a:noAutofit/>
            </a:bodyPr>
            <a:lstStyle/>
            <a:p>
              <a:pPr marL="0" marR="0" lvl="0" indent="0" algn="ctr" rtl="0">
                <a:lnSpc>
                  <a:spcPct val="216666"/>
                </a:lnSpc>
                <a:spcBef>
                  <a:spcPts val="0"/>
                </a:spcBef>
                <a:spcAft>
                  <a:spcPts val="0"/>
                </a:spcAft>
                <a:buClr>
                  <a:schemeClr val="dk1"/>
                </a:buClr>
                <a:buSzPts val="600"/>
                <a:buFont typeface="Arial"/>
                <a:buNone/>
              </a:pPr>
              <a:r>
                <a:rPr lang="en-GB" sz="600">
                  <a:solidFill>
                    <a:schemeClr val="dk1"/>
                  </a:solidFill>
                  <a:latin typeface="Lora"/>
                  <a:ea typeface="Lora"/>
                  <a:cs typeface="Lora"/>
                  <a:sym typeface="Lora"/>
                </a:rPr>
                <a:t>Strategic</a:t>
              </a:r>
              <a:br>
                <a:rPr lang="en-GB" sz="600">
                  <a:solidFill>
                    <a:schemeClr val="dk1"/>
                  </a:solidFill>
                  <a:latin typeface="Lora"/>
                  <a:ea typeface="Lora"/>
                  <a:cs typeface="Lora"/>
                  <a:sym typeface="Lora"/>
                </a:rPr>
              </a:br>
              <a:r>
                <a:rPr lang="en-GB" sz="600">
                  <a:solidFill>
                    <a:schemeClr val="dk1"/>
                  </a:solidFill>
                  <a:latin typeface="Lora"/>
                  <a:ea typeface="Lora"/>
                  <a:cs typeface="Lora"/>
                  <a:sym typeface="Lora"/>
                </a:rPr>
                <a:t>Operational</a:t>
              </a:r>
              <a:br>
                <a:rPr lang="en-GB" sz="600">
                  <a:solidFill>
                    <a:schemeClr val="dk1"/>
                  </a:solidFill>
                  <a:latin typeface="Lora"/>
                  <a:ea typeface="Lora"/>
                  <a:cs typeface="Lora"/>
                  <a:sym typeface="Lora"/>
                </a:rPr>
              </a:br>
              <a:r>
                <a:rPr lang="en-GB" sz="600">
                  <a:solidFill>
                    <a:schemeClr val="dk1"/>
                  </a:solidFill>
                  <a:latin typeface="Lora"/>
                  <a:ea typeface="Lora"/>
                  <a:cs typeface="Lora"/>
                  <a:sym typeface="Lora"/>
                </a:rPr>
                <a:t>Legal/Regulatory</a:t>
              </a:r>
              <a:br>
                <a:rPr lang="en-GB" sz="600">
                  <a:solidFill>
                    <a:schemeClr val="dk1"/>
                  </a:solidFill>
                  <a:latin typeface="Lora"/>
                  <a:ea typeface="Lora"/>
                  <a:cs typeface="Lora"/>
                  <a:sym typeface="Lora"/>
                </a:rPr>
              </a:br>
              <a:r>
                <a:rPr lang="en-GB" sz="600">
                  <a:solidFill>
                    <a:schemeClr val="dk1"/>
                  </a:solidFill>
                  <a:latin typeface="Lora"/>
                  <a:ea typeface="Lora"/>
                  <a:cs typeface="Lora"/>
                  <a:sym typeface="Lora"/>
                </a:rPr>
                <a:t>Financial</a:t>
              </a:r>
              <a:endParaRPr>
                <a:latin typeface="Lora"/>
                <a:ea typeface="Lora"/>
                <a:cs typeface="Lora"/>
                <a:sym typeface="Lora"/>
              </a:endParaRPr>
            </a:p>
          </p:txBody>
        </p:sp>
        <p:sp>
          <p:nvSpPr>
            <p:cNvPr id="116" name="Google Shape;116;p4"/>
            <p:cNvSpPr txBox="1"/>
            <p:nvPr/>
          </p:nvSpPr>
          <p:spPr>
            <a:xfrm>
              <a:off x="6226069" y="1686814"/>
              <a:ext cx="1058554" cy="16606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500"/>
                <a:buFont typeface="Arial"/>
                <a:buNone/>
              </a:pPr>
              <a:r>
                <a:rPr lang="en-GB" sz="500" b="1">
                  <a:solidFill>
                    <a:schemeClr val="dk1"/>
                  </a:solidFill>
                  <a:latin typeface="Lora"/>
                  <a:ea typeface="Lora"/>
                  <a:cs typeface="Lora"/>
                  <a:sym typeface="Lora"/>
                </a:rPr>
                <a:t>Risk Appetite Statement</a:t>
              </a:r>
              <a:endParaRPr b="1">
                <a:latin typeface="Lora"/>
                <a:ea typeface="Lora"/>
                <a:cs typeface="Lora"/>
                <a:sym typeface="Lora"/>
              </a:endParaRPr>
            </a:p>
          </p:txBody>
        </p:sp>
        <p:sp>
          <p:nvSpPr>
            <p:cNvPr id="117" name="Google Shape;117;p4"/>
            <p:cNvSpPr txBox="1"/>
            <p:nvPr/>
          </p:nvSpPr>
          <p:spPr>
            <a:xfrm>
              <a:off x="3865057" y="1519819"/>
              <a:ext cx="1109617" cy="297421"/>
            </a:xfrm>
            <a:prstGeom prst="rect">
              <a:avLst/>
            </a:prstGeom>
            <a:noFill/>
            <a:ln>
              <a:noFill/>
            </a:ln>
          </p:spPr>
          <p:txBody>
            <a:bodyPr spcFirstLastPara="1" wrap="square" lIns="91425" tIns="45700" rIns="91425" bIns="45700" anchor="ctr" anchorCtr="0">
              <a:noAutofit/>
            </a:bodyPr>
            <a:lstStyle/>
            <a:p>
              <a:pPr marL="0" marR="0" lvl="0" indent="0" algn="ctr" rtl="0">
                <a:lnSpc>
                  <a:spcPct val="97500"/>
                </a:lnSpc>
                <a:spcBef>
                  <a:spcPts val="0"/>
                </a:spcBef>
                <a:spcAft>
                  <a:spcPts val="0"/>
                </a:spcAft>
                <a:buClr>
                  <a:schemeClr val="dk1"/>
                </a:buClr>
                <a:buSzPts val="800"/>
                <a:buFont typeface="Arial"/>
                <a:buNone/>
              </a:pPr>
              <a:r>
                <a:rPr lang="en-GB" sz="800">
                  <a:solidFill>
                    <a:schemeClr val="dk1"/>
                  </a:solidFill>
                  <a:latin typeface="Lora"/>
                  <a:ea typeface="Lora"/>
                  <a:cs typeface="Lora"/>
                  <a:sym typeface="Lora"/>
                </a:rPr>
                <a:t>Risk Identification/ Risk Assessment</a:t>
              </a:r>
              <a:endParaRPr>
                <a:latin typeface="Lora"/>
                <a:ea typeface="Lora"/>
                <a:cs typeface="Lora"/>
                <a:sym typeface="Lora"/>
              </a:endParaRPr>
            </a:p>
          </p:txBody>
        </p:sp>
        <p:sp>
          <p:nvSpPr>
            <p:cNvPr id="118" name="Google Shape;118;p4"/>
            <p:cNvSpPr txBox="1"/>
            <p:nvPr/>
          </p:nvSpPr>
          <p:spPr>
            <a:xfrm>
              <a:off x="5088551" y="1519819"/>
              <a:ext cx="1013140" cy="185996"/>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dk1"/>
                </a:buClr>
                <a:buSzPts val="800"/>
                <a:buFont typeface="Arial"/>
                <a:buNone/>
              </a:pPr>
              <a:r>
                <a:rPr lang="en-GB" sz="800">
                  <a:solidFill>
                    <a:schemeClr val="dk1"/>
                  </a:solidFill>
                  <a:latin typeface="Lora"/>
                  <a:ea typeface="Lora"/>
                  <a:cs typeface="Lora"/>
                  <a:sym typeface="Lora"/>
                </a:rPr>
                <a:t>Risk Taxonomy</a:t>
              </a:r>
              <a:endParaRPr>
                <a:latin typeface="Lora"/>
                <a:ea typeface="Lora"/>
                <a:cs typeface="Lora"/>
                <a:sym typeface="Lora"/>
              </a:endParaRPr>
            </a:p>
          </p:txBody>
        </p:sp>
        <p:sp>
          <p:nvSpPr>
            <p:cNvPr id="119" name="Google Shape;119;p4"/>
            <p:cNvSpPr txBox="1"/>
            <p:nvPr/>
          </p:nvSpPr>
          <p:spPr>
            <a:xfrm>
              <a:off x="6259221" y="1519819"/>
              <a:ext cx="1002276" cy="185996"/>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dk1"/>
                </a:buClr>
                <a:buSzPts val="800"/>
                <a:buFont typeface="Arial"/>
                <a:buNone/>
              </a:pPr>
              <a:r>
                <a:rPr lang="en-GB" sz="800">
                  <a:solidFill>
                    <a:schemeClr val="dk1"/>
                  </a:solidFill>
                  <a:latin typeface="Lora"/>
                  <a:ea typeface="Lora"/>
                  <a:cs typeface="Lora"/>
                  <a:sym typeface="Lora"/>
                </a:rPr>
                <a:t>Risk Appetite</a:t>
              </a:r>
              <a:endParaRPr>
                <a:latin typeface="Lora"/>
                <a:ea typeface="Lora"/>
                <a:cs typeface="Lora"/>
                <a:sym typeface="Lora"/>
              </a:endParaRPr>
            </a:p>
          </p:txBody>
        </p:sp>
        <p:sp>
          <p:nvSpPr>
            <p:cNvPr id="120" name="Google Shape;120;p4"/>
            <p:cNvSpPr txBox="1"/>
            <p:nvPr/>
          </p:nvSpPr>
          <p:spPr>
            <a:xfrm>
              <a:off x="7413595" y="1575531"/>
              <a:ext cx="1009098" cy="185996"/>
            </a:xfrm>
            <a:prstGeom prst="rect">
              <a:avLst/>
            </a:prstGeom>
            <a:noFill/>
            <a:ln>
              <a:noFill/>
            </a:ln>
          </p:spPr>
          <p:txBody>
            <a:bodyPr spcFirstLastPara="1" wrap="square" lIns="91425" tIns="45700" rIns="91425" bIns="45700" anchor="ctr" anchorCtr="0">
              <a:noAutofit/>
            </a:bodyPr>
            <a:lstStyle/>
            <a:p>
              <a:pPr marL="0" marR="0" lvl="0" indent="0" algn="ctr" rtl="0">
                <a:lnSpc>
                  <a:spcPct val="97500"/>
                </a:lnSpc>
                <a:spcBef>
                  <a:spcPts val="0"/>
                </a:spcBef>
                <a:spcAft>
                  <a:spcPts val="0"/>
                </a:spcAft>
                <a:buClr>
                  <a:schemeClr val="dk1"/>
                </a:buClr>
                <a:buSzPts val="800"/>
                <a:buFont typeface="Arial"/>
                <a:buNone/>
              </a:pPr>
              <a:r>
                <a:rPr lang="en-GB" sz="800">
                  <a:solidFill>
                    <a:schemeClr val="dk1"/>
                  </a:solidFill>
                  <a:latin typeface="Lora"/>
                  <a:ea typeface="Lora"/>
                  <a:cs typeface="Lora"/>
                  <a:sym typeface="Lora"/>
                </a:rPr>
                <a:t>Policies and Procedures</a:t>
              </a:r>
              <a:endParaRPr>
                <a:latin typeface="Lora"/>
                <a:ea typeface="Lora"/>
                <a:cs typeface="Lora"/>
                <a:sym typeface="Lora"/>
              </a:endParaRPr>
            </a:p>
          </p:txBody>
        </p:sp>
        <p:sp>
          <p:nvSpPr>
            <p:cNvPr id="121" name="Google Shape;121;p4"/>
            <p:cNvSpPr txBox="1"/>
            <p:nvPr/>
          </p:nvSpPr>
          <p:spPr>
            <a:xfrm>
              <a:off x="7419027" y="1764253"/>
              <a:ext cx="1003666" cy="2693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1"/>
                </a:buClr>
                <a:buSzPts val="500"/>
                <a:buFont typeface="Arial"/>
                <a:buNone/>
              </a:pPr>
              <a:r>
                <a:rPr lang="en-GB" sz="500">
                  <a:solidFill>
                    <a:schemeClr val="dk1"/>
                  </a:solidFill>
                  <a:latin typeface="Lora"/>
                  <a:ea typeface="Lora"/>
                  <a:cs typeface="Lora"/>
                  <a:sym typeface="Lora"/>
                </a:rPr>
                <a:t>Corporate Policies/</a:t>
              </a:r>
              <a:br>
                <a:rPr lang="en-GB" sz="500">
                  <a:solidFill>
                    <a:schemeClr val="dk1"/>
                  </a:solidFill>
                  <a:latin typeface="Lora"/>
                  <a:ea typeface="Lora"/>
                  <a:cs typeface="Lora"/>
                  <a:sym typeface="Lora"/>
                </a:rPr>
              </a:br>
              <a:r>
                <a:rPr lang="en-GB" sz="500">
                  <a:solidFill>
                    <a:schemeClr val="dk1"/>
                  </a:solidFill>
                  <a:latin typeface="Lora"/>
                  <a:ea typeface="Lora"/>
                  <a:cs typeface="Lora"/>
                  <a:sym typeface="Lora"/>
                </a:rPr>
                <a:t>Procedures</a:t>
              </a:r>
              <a:endParaRPr>
                <a:latin typeface="Lora"/>
                <a:ea typeface="Lora"/>
                <a:cs typeface="Lora"/>
                <a:sym typeface="Lora"/>
              </a:endParaRPr>
            </a:p>
          </p:txBody>
        </p:sp>
        <p:sp>
          <p:nvSpPr>
            <p:cNvPr id="122" name="Google Shape;122;p4"/>
            <p:cNvSpPr txBox="1"/>
            <p:nvPr/>
          </p:nvSpPr>
          <p:spPr>
            <a:xfrm>
              <a:off x="6271338" y="1986352"/>
              <a:ext cx="972610" cy="1378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Arial"/>
                <a:buNone/>
              </a:pPr>
              <a:r>
                <a:rPr lang="en-GB" sz="500" b="1">
                  <a:solidFill>
                    <a:schemeClr val="dk1"/>
                  </a:solidFill>
                  <a:latin typeface="Lora"/>
                  <a:ea typeface="Lora"/>
                  <a:cs typeface="Lora"/>
                  <a:sym typeface="Lora"/>
                </a:rPr>
                <a:t>Risk Appetite Metrics </a:t>
              </a:r>
              <a:br>
                <a:rPr lang="en-GB" sz="500" b="1">
                  <a:solidFill>
                    <a:schemeClr val="dk1"/>
                  </a:solidFill>
                  <a:latin typeface="Lora"/>
                  <a:ea typeface="Lora"/>
                  <a:cs typeface="Lora"/>
                  <a:sym typeface="Lora"/>
                </a:rPr>
              </a:br>
              <a:r>
                <a:rPr lang="en-GB" sz="500" b="1">
                  <a:solidFill>
                    <a:schemeClr val="dk1"/>
                  </a:solidFill>
                  <a:latin typeface="Lora"/>
                  <a:ea typeface="Lora"/>
                  <a:cs typeface="Lora"/>
                  <a:sym typeface="Lora"/>
                </a:rPr>
                <a:t>and Limits</a:t>
              </a:r>
              <a:endParaRPr b="1">
                <a:latin typeface="Lora"/>
                <a:ea typeface="Lora"/>
                <a:cs typeface="Lora"/>
                <a:sym typeface="Lora"/>
              </a:endParaRPr>
            </a:p>
          </p:txBody>
        </p:sp>
        <p:sp>
          <p:nvSpPr>
            <p:cNvPr id="123" name="Google Shape;123;p4"/>
            <p:cNvSpPr txBox="1"/>
            <p:nvPr/>
          </p:nvSpPr>
          <p:spPr>
            <a:xfrm>
              <a:off x="7419027" y="1945071"/>
              <a:ext cx="1011316" cy="2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Arial"/>
                <a:buNone/>
              </a:pPr>
              <a:r>
                <a:rPr lang="en-GB" sz="500">
                  <a:solidFill>
                    <a:schemeClr val="dk1"/>
                  </a:solidFill>
                  <a:latin typeface="Lora"/>
                  <a:ea typeface="Lora"/>
                  <a:cs typeface="Lora"/>
                  <a:sym typeface="Lora"/>
                </a:rPr>
                <a:t>(Establish risk management principles and controls </a:t>
              </a:r>
              <a:br>
                <a:rPr lang="en-GB" sz="500">
                  <a:solidFill>
                    <a:schemeClr val="dk1"/>
                  </a:solidFill>
                  <a:latin typeface="Lora"/>
                  <a:ea typeface="Lora"/>
                  <a:cs typeface="Lora"/>
                  <a:sym typeface="Lora"/>
                </a:rPr>
              </a:br>
              <a:r>
                <a:rPr lang="en-GB" sz="500">
                  <a:solidFill>
                    <a:schemeClr val="dk1"/>
                  </a:solidFill>
                  <a:latin typeface="Lora"/>
                  <a:ea typeface="Lora"/>
                  <a:cs typeface="Lora"/>
                  <a:sym typeface="Lora"/>
                </a:rPr>
                <a:t>to manage our risks)</a:t>
              </a:r>
              <a:endParaRPr>
                <a:latin typeface="Lora"/>
                <a:ea typeface="Lora"/>
                <a:cs typeface="Lora"/>
                <a:sym typeface="Lora"/>
              </a:endParaRPr>
            </a:p>
          </p:txBody>
        </p:sp>
        <p:sp>
          <p:nvSpPr>
            <p:cNvPr id="124" name="Google Shape;124;p4"/>
            <p:cNvSpPr txBox="1"/>
            <p:nvPr/>
          </p:nvSpPr>
          <p:spPr>
            <a:xfrm>
              <a:off x="6251100" y="1788567"/>
              <a:ext cx="1013100" cy="23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500"/>
                <a:buFont typeface="Arial"/>
                <a:buNone/>
              </a:pPr>
              <a:r>
                <a:rPr lang="en-GB" sz="500">
                  <a:solidFill>
                    <a:schemeClr val="dk1"/>
                  </a:solidFill>
                  <a:latin typeface="Lora"/>
                  <a:ea typeface="Lora"/>
                  <a:cs typeface="Lora"/>
                  <a:sym typeface="Lora"/>
                </a:rPr>
                <a:t>(Principles by each key area of risk company faces)</a:t>
              </a:r>
              <a:endParaRPr>
                <a:latin typeface="Lora"/>
                <a:ea typeface="Lora"/>
                <a:cs typeface="Lora"/>
                <a:sym typeface="Lora"/>
              </a:endParaRPr>
            </a:p>
          </p:txBody>
        </p:sp>
        <p:sp>
          <p:nvSpPr>
            <p:cNvPr id="125" name="Google Shape;125;p4"/>
            <p:cNvSpPr txBox="1"/>
            <p:nvPr/>
          </p:nvSpPr>
          <p:spPr>
            <a:xfrm>
              <a:off x="6228288" y="2173576"/>
              <a:ext cx="1058700" cy="26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GB" sz="500">
                  <a:solidFill>
                    <a:schemeClr val="dk1"/>
                  </a:solidFill>
                  <a:latin typeface="Lora"/>
                  <a:ea typeface="Lora"/>
                  <a:cs typeface="Lora"/>
                  <a:sym typeface="Lora"/>
                </a:rPr>
                <a:t>(Quantitative articulation of level of risk the company is willing to take by category)</a:t>
              </a:r>
              <a:endParaRPr>
                <a:latin typeface="Lora"/>
                <a:ea typeface="Lora"/>
                <a:cs typeface="Lora"/>
                <a:sym typeface="Lora"/>
              </a:endParaRPr>
            </a:p>
          </p:txBody>
        </p:sp>
      </p:grpSp>
      <p:sp>
        <p:nvSpPr>
          <p:cNvPr id="126" name="Google Shape;126;p4"/>
          <p:cNvSpPr txBox="1"/>
          <p:nvPr/>
        </p:nvSpPr>
        <p:spPr>
          <a:xfrm>
            <a:off x="435857" y="832880"/>
            <a:ext cx="3162600" cy="34401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D34600"/>
              </a:buClr>
              <a:buSzPts val="1800"/>
              <a:buFont typeface="Lora"/>
              <a:buChar char="•"/>
            </a:pPr>
            <a:r>
              <a:rPr lang="en-GB" sz="1800" u="none" strike="noStrike" cap="none">
                <a:solidFill>
                  <a:srgbClr val="FFFFFF"/>
                </a:solidFill>
                <a:latin typeface="Lora"/>
                <a:ea typeface="Lora"/>
                <a:cs typeface="Lora"/>
                <a:sym typeface="Lora"/>
              </a:rPr>
              <a:t>Global team of FAIR certified risk professionals</a:t>
            </a:r>
            <a:endParaRPr>
              <a:latin typeface="Lora"/>
              <a:ea typeface="Lora"/>
              <a:cs typeface="Lora"/>
              <a:sym typeface="Lora"/>
            </a:endParaRPr>
          </a:p>
          <a:p>
            <a:pPr marL="171450" marR="0" lvl="0" indent="-171450" algn="l" rtl="0">
              <a:lnSpc>
                <a:spcPct val="100000"/>
              </a:lnSpc>
              <a:spcBef>
                <a:spcPts val="1500"/>
              </a:spcBef>
              <a:spcAft>
                <a:spcPts val="0"/>
              </a:spcAft>
              <a:buClr>
                <a:srgbClr val="D34600"/>
              </a:buClr>
              <a:buSzPts val="1800"/>
              <a:buFont typeface="Lora"/>
              <a:buChar char="•"/>
            </a:pPr>
            <a:r>
              <a:rPr lang="en-GB" sz="1800">
                <a:solidFill>
                  <a:srgbClr val="FFFFFF"/>
                </a:solidFill>
                <a:latin typeface="Lora"/>
                <a:ea typeface="Lora"/>
                <a:cs typeface="Lora"/>
                <a:sym typeface="Lora"/>
              </a:rPr>
              <a:t>Integrated process with Mastercard's ERM Framework (right)</a:t>
            </a:r>
            <a:endParaRPr>
              <a:latin typeface="Lora"/>
              <a:ea typeface="Lora"/>
              <a:cs typeface="Lora"/>
              <a:sym typeface="Lora"/>
            </a:endParaRPr>
          </a:p>
          <a:p>
            <a:pPr marL="171450" marR="0" lvl="0" indent="-171450" algn="l" rtl="0">
              <a:lnSpc>
                <a:spcPct val="100000"/>
              </a:lnSpc>
              <a:spcBef>
                <a:spcPts val="1500"/>
              </a:spcBef>
              <a:spcAft>
                <a:spcPts val="0"/>
              </a:spcAft>
              <a:buClr>
                <a:srgbClr val="D34600"/>
              </a:buClr>
              <a:buSzPts val="1800"/>
              <a:buFont typeface="Lora"/>
              <a:buChar char="•"/>
            </a:pPr>
            <a:r>
              <a:rPr lang="en-GB" sz="1800">
                <a:solidFill>
                  <a:srgbClr val="FFFFFF"/>
                </a:solidFill>
                <a:latin typeface="Lora"/>
                <a:ea typeface="Lora"/>
                <a:cs typeface="Lora"/>
                <a:sym typeface="Lora"/>
              </a:rPr>
              <a:t>C-Level reporting that informs Mastercard Board</a:t>
            </a:r>
            <a:endParaRPr>
              <a:latin typeface="Lora"/>
              <a:ea typeface="Lora"/>
              <a:cs typeface="Lora"/>
              <a:sym typeface="Lora"/>
            </a:endParaRPr>
          </a:p>
          <a:p>
            <a:pPr marL="171450" marR="0" lvl="0" indent="-171450" algn="l" rtl="0">
              <a:lnSpc>
                <a:spcPct val="100000"/>
              </a:lnSpc>
              <a:spcBef>
                <a:spcPts val="1500"/>
              </a:spcBef>
              <a:spcAft>
                <a:spcPts val="0"/>
              </a:spcAft>
              <a:buClr>
                <a:srgbClr val="D34600"/>
              </a:buClr>
              <a:buSzPts val="1800"/>
              <a:buFont typeface="Lora"/>
              <a:buChar char="•"/>
            </a:pPr>
            <a:r>
              <a:rPr lang="en-GB" sz="1800">
                <a:solidFill>
                  <a:schemeClr val="lt1"/>
                </a:solidFill>
                <a:latin typeface="Lora"/>
                <a:ea typeface="Lora"/>
                <a:cs typeface="Lora"/>
                <a:sym typeface="Lora"/>
              </a:rPr>
              <a:t>Supports regulatory obligations</a:t>
            </a:r>
            <a:endParaRPr>
              <a:latin typeface="Lora"/>
              <a:ea typeface="Lora"/>
              <a:cs typeface="Lora"/>
              <a:sym typeface="Lor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Rectangle 1">
            <a:extLst>
              <a:ext uri="{FF2B5EF4-FFF2-40B4-BE49-F238E27FC236}">
                <a16:creationId xmlns:a16="http://schemas.microsoft.com/office/drawing/2014/main" id="{3A267380-42D6-8C16-9065-6E6846EE5A5F}"/>
              </a:ext>
            </a:extLst>
          </p:cNvPr>
          <p:cNvSpPr/>
          <p:nvPr/>
        </p:nvSpPr>
        <p:spPr>
          <a:xfrm>
            <a:off x="6173955" y="4391158"/>
            <a:ext cx="2908051" cy="665884"/>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2" name="Google Shape;132;p5"/>
          <p:cNvPicPr preferRelativeResize="0"/>
          <p:nvPr/>
        </p:nvPicPr>
        <p:blipFill rotWithShape="1">
          <a:blip r:embed="rId3">
            <a:alphaModFix/>
          </a:blip>
          <a:srcRect/>
          <a:stretch/>
        </p:blipFill>
        <p:spPr>
          <a:xfrm>
            <a:off x="617160" y="1115331"/>
            <a:ext cx="2222586" cy="2222586"/>
          </a:xfrm>
          <a:prstGeom prst="ellipse">
            <a:avLst/>
          </a:prstGeom>
          <a:noFill/>
          <a:ln w="19050" cap="flat" cmpd="sng">
            <a:solidFill>
              <a:srgbClr val="F38B01"/>
            </a:solidFill>
            <a:prstDash val="solid"/>
            <a:round/>
            <a:headEnd type="none" w="sm" len="sm"/>
            <a:tailEnd type="none" w="sm" len="sm"/>
          </a:ln>
        </p:spPr>
      </p:pic>
      <p:sp>
        <p:nvSpPr>
          <p:cNvPr id="133" name="Google Shape;133;p5"/>
          <p:cNvSpPr txBox="1"/>
          <p:nvPr/>
        </p:nvSpPr>
        <p:spPr>
          <a:xfrm>
            <a:off x="284417" y="216111"/>
            <a:ext cx="5210449"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a:solidFill>
                  <a:schemeClr val="lt1"/>
                </a:solidFill>
                <a:latin typeface="Lora"/>
                <a:ea typeface="Lora"/>
                <a:cs typeface="Lora"/>
                <a:sym typeface="Lora"/>
              </a:rPr>
              <a:t>Overcoming the fear factor</a:t>
            </a:r>
            <a:endParaRPr sz="2400" u="none" strike="noStrike" cap="none">
              <a:solidFill>
                <a:srgbClr val="FFFFFF"/>
              </a:solidFill>
              <a:latin typeface="Lora"/>
              <a:ea typeface="Lora"/>
              <a:cs typeface="Lora"/>
              <a:sym typeface="Lora"/>
            </a:endParaRPr>
          </a:p>
        </p:txBody>
      </p:sp>
      <p:grpSp>
        <p:nvGrpSpPr>
          <p:cNvPr id="134" name="Google Shape;134;p5"/>
          <p:cNvGrpSpPr/>
          <p:nvPr/>
        </p:nvGrpSpPr>
        <p:grpSpPr>
          <a:xfrm>
            <a:off x="425842" y="1005102"/>
            <a:ext cx="8548582" cy="3803120"/>
            <a:chOff x="425842" y="1005102"/>
            <a:chExt cx="8548582" cy="3803120"/>
          </a:xfrm>
        </p:grpSpPr>
        <p:grpSp>
          <p:nvGrpSpPr>
            <p:cNvPr id="135" name="Google Shape;135;p5"/>
            <p:cNvGrpSpPr/>
            <p:nvPr/>
          </p:nvGrpSpPr>
          <p:grpSpPr>
            <a:xfrm>
              <a:off x="3303524" y="1005102"/>
              <a:ext cx="5670900" cy="3803120"/>
              <a:chOff x="3303524" y="898894"/>
              <a:chExt cx="5670900" cy="3803120"/>
            </a:xfrm>
          </p:grpSpPr>
          <p:grpSp>
            <p:nvGrpSpPr>
              <p:cNvPr id="136" name="Google Shape;136;p5"/>
              <p:cNvGrpSpPr/>
              <p:nvPr/>
            </p:nvGrpSpPr>
            <p:grpSpPr>
              <a:xfrm>
                <a:off x="3379824" y="898894"/>
                <a:ext cx="5087611" cy="2755138"/>
                <a:chOff x="4248336" y="925376"/>
                <a:chExt cx="5462615" cy="2958217"/>
              </a:xfrm>
            </p:grpSpPr>
            <p:pic>
              <p:nvPicPr>
                <p:cNvPr id="137" name="Google Shape;137;p5"/>
                <p:cNvPicPr preferRelativeResize="0"/>
                <p:nvPr/>
              </p:nvPicPr>
              <p:blipFill rotWithShape="1">
                <a:blip r:embed="rId4">
                  <a:alphaModFix/>
                </a:blip>
                <a:srcRect/>
                <a:stretch/>
              </p:blipFill>
              <p:spPr>
                <a:xfrm>
                  <a:off x="4827191" y="1094833"/>
                  <a:ext cx="4280298" cy="2376161"/>
                </a:xfrm>
                <a:prstGeom prst="rect">
                  <a:avLst/>
                </a:prstGeom>
                <a:noFill/>
                <a:ln>
                  <a:noFill/>
                </a:ln>
              </p:spPr>
            </p:pic>
            <p:pic>
              <p:nvPicPr>
                <p:cNvPr id="138" name="Google Shape;138;p5"/>
                <p:cNvPicPr preferRelativeResize="0"/>
                <p:nvPr/>
              </p:nvPicPr>
              <p:blipFill rotWithShape="1">
                <a:blip r:embed="rId5">
                  <a:alphaModFix/>
                </a:blip>
                <a:srcRect/>
                <a:stretch/>
              </p:blipFill>
              <p:spPr>
                <a:xfrm>
                  <a:off x="4248336" y="925376"/>
                  <a:ext cx="5462615" cy="2958217"/>
                </a:xfrm>
                <a:prstGeom prst="rect">
                  <a:avLst/>
                </a:prstGeom>
                <a:noFill/>
                <a:ln>
                  <a:noFill/>
                </a:ln>
              </p:spPr>
            </p:pic>
          </p:grpSp>
          <p:sp>
            <p:nvSpPr>
              <p:cNvPr id="139" name="Google Shape;139;p5"/>
              <p:cNvSpPr txBox="1"/>
              <p:nvPr/>
            </p:nvSpPr>
            <p:spPr>
              <a:xfrm>
                <a:off x="3303524" y="3724614"/>
                <a:ext cx="5670900" cy="977400"/>
              </a:xfrm>
              <a:prstGeom prst="rect">
                <a:avLst/>
              </a:prstGeom>
              <a:noFill/>
              <a:ln>
                <a:noFill/>
              </a:ln>
            </p:spPr>
            <p:txBody>
              <a:bodyPr spcFirstLastPara="1" wrap="square" lIns="91425" tIns="45700" rIns="91425" bIns="45700" anchor="t" anchorCtr="0">
                <a:spAutoFit/>
              </a:bodyPr>
              <a:lstStyle/>
              <a:p>
                <a:pPr marL="184150" marR="0" lvl="0" indent="-184150" algn="l" rtl="0">
                  <a:lnSpc>
                    <a:spcPct val="100000"/>
                  </a:lnSpc>
                  <a:spcBef>
                    <a:spcPts val="0"/>
                  </a:spcBef>
                  <a:spcAft>
                    <a:spcPts val="0"/>
                  </a:spcAft>
                  <a:buClr>
                    <a:srgbClr val="FF671B"/>
                  </a:buClr>
                  <a:buSzPts val="1000"/>
                  <a:buFont typeface="Lora"/>
                  <a:buChar char="•"/>
                </a:pPr>
                <a:r>
                  <a:rPr lang="en-GB" sz="1000">
                    <a:solidFill>
                      <a:srgbClr val="FFFFFF"/>
                    </a:solidFill>
                    <a:latin typeface="Lora"/>
                    <a:ea typeface="Lora"/>
                    <a:cs typeface="Lora"/>
                    <a:sym typeface="Lora"/>
                  </a:rPr>
                  <a:t>Adapt the presentation to the audience and use case</a:t>
                </a:r>
                <a:endParaRPr>
                  <a:latin typeface="Lora"/>
                  <a:ea typeface="Lora"/>
                  <a:cs typeface="Lora"/>
                  <a:sym typeface="Lora"/>
                </a:endParaRPr>
              </a:p>
              <a:p>
                <a:pPr marL="184150" marR="0" lvl="0" indent="-184150" algn="l" rtl="0">
                  <a:lnSpc>
                    <a:spcPct val="100000"/>
                  </a:lnSpc>
                  <a:spcBef>
                    <a:spcPts val="300"/>
                  </a:spcBef>
                  <a:spcAft>
                    <a:spcPts val="0"/>
                  </a:spcAft>
                  <a:buClr>
                    <a:srgbClr val="FF671B"/>
                  </a:buClr>
                  <a:buSzPts val="1000"/>
                  <a:buFont typeface="Lora"/>
                  <a:buChar char="•"/>
                </a:pPr>
                <a:r>
                  <a:rPr lang="en-GB" sz="1000" u="none" strike="noStrike" cap="none">
                    <a:solidFill>
                      <a:srgbClr val="FFFFFF"/>
                    </a:solidFill>
                    <a:latin typeface="Lora"/>
                    <a:ea typeface="Lora"/>
                    <a:cs typeface="Lora"/>
                    <a:sym typeface="Lora"/>
                  </a:rPr>
                  <a:t>Use visuals to bring assessment to life — it does not have to be complex</a:t>
                </a:r>
                <a:endParaRPr>
                  <a:latin typeface="Lora"/>
                  <a:ea typeface="Lora"/>
                  <a:cs typeface="Lora"/>
                  <a:sym typeface="Lora"/>
                </a:endParaRPr>
              </a:p>
              <a:p>
                <a:pPr marL="184150" marR="0" lvl="0" indent="-184150" algn="l" rtl="0">
                  <a:lnSpc>
                    <a:spcPct val="100000"/>
                  </a:lnSpc>
                  <a:spcBef>
                    <a:spcPts val="300"/>
                  </a:spcBef>
                  <a:spcAft>
                    <a:spcPts val="0"/>
                  </a:spcAft>
                  <a:buClr>
                    <a:srgbClr val="FF671B"/>
                  </a:buClr>
                  <a:buSzPts val="1000"/>
                  <a:buFont typeface="Lora"/>
                  <a:buChar char="•"/>
                </a:pPr>
                <a:r>
                  <a:rPr lang="en-GB" sz="1000">
                    <a:solidFill>
                      <a:srgbClr val="FFFFFF"/>
                    </a:solidFill>
                    <a:latin typeface="Lora"/>
                    <a:ea typeface="Lora"/>
                    <a:cs typeface="Lora"/>
                    <a:sym typeface="Lora"/>
                  </a:rPr>
                  <a:t>Tie back to standard industry heat maps while demonstrating that FAIR helps avoid their pitfalls</a:t>
                </a:r>
                <a:endParaRPr>
                  <a:latin typeface="Lora"/>
                  <a:ea typeface="Lora"/>
                  <a:cs typeface="Lora"/>
                  <a:sym typeface="Lora"/>
                </a:endParaRPr>
              </a:p>
              <a:p>
                <a:pPr marL="184150" marR="0" lvl="0" indent="-184150" algn="l" rtl="0">
                  <a:lnSpc>
                    <a:spcPct val="100000"/>
                  </a:lnSpc>
                  <a:spcBef>
                    <a:spcPts val="300"/>
                  </a:spcBef>
                  <a:spcAft>
                    <a:spcPts val="0"/>
                  </a:spcAft>
                  <a:buClr>
                    <a:srgbClr val="FF671B"/>
                  </a:buClr>
                  <a:buSzPts val="1000"/>
                  <a:buFont typeface="Lora"/>
                  <a:buChar char="•"/>
                </a:pPr>
                <a:r>
                  <a:rPr lang="en-GB" sz="1000">
                    <a:solidFill>
                      <a:srgbClr val="FFFFFF"/>
                    </a:solidFill>
                    <a:latin typeface="Lora"/>
                    <a:ea typeface="Lora"/>
                    <a:cs typeface="Lora"/>
                    <a:sym typeface="Lora"/>
                  </a:rPr>
                  <a:t>Align KRI’s to FAIR and show opportunities to manage</a:t>
                </a:r>
                <a:endParaRPr>
                  <a:latin typeface="Lora"/>
                  <a:ea typeface="Lora"/>
                  <a:cs typeface="Lora"/>
                  <a:sym typeface="Lora"/>
                </a:endParaRPr>
              </a:p>
            </p:txBody>
          </p:sp>
        </p:grpSp>
        <p:sp>
          <p:nvSpPr>
            <p:cNvPr id="140" name="Google Shape;140;p5"/>
            <p:cNvSpPr txBox="1"/>
            <p:nvPr/>
          </p:nvSpPr>
          <p:spPr>
            <a:xfrm>
              <a:off x="425842" y="3420512"/>
              <a:ext cx="32190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lt1"/>
                  </a:solidFill>
                  <a:latin typeface="Lora"/>
                  <a:ea typeface="Lora"/>
                  <a:cs typeface="Lora"/>
                  <a:sym typeface="Lora"/>
                </a:rPr>
                <a:t>“Risk quantification is complex </a:t>
              </a:r>
              <a:br>
                <a:rPr lang="en-GB" sz="1400" i="1">
                  <a:solidFill>
                    <a:schemeClr val="lt1"/>
                  </a:solidFill>
                  <a:latin typeface="Lora"/>
                  <a:ea typeface="Lora"/>
                  <a:cs typeface="Lora"/>
                  <a:sym typeface="Lora"/>
                </a:rPr>
              </a:br>
              <a:r>
                <a:rPr lang="en-GB" sz="1400" i="1">
                  <a:solidFill>
                    <a:schemeClr val="lt1"/>
                  </a:solidFill>
                  <a:latin typeface="Lora"/>
                  <a:ea typeface="Lora"/>
                  <a:cs typeface="Lora"/>
                  <a:sym typeface="Lora"/>
                </a:rPr>
                <a:t>and scary, how can I explain this approach to executives?“</a:t>
              </a:r>
              <a:endParaRPr>
                <a:latin typeface="Lora"/>
                <a:ea typeface="Lora"/>
                <a:cs typeface="Lora"/>
                <a:sym typeface="Lor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6"/>
          <p:cNvGrpSpPr/>
          <p:nvPr/>
        </p:nvGrpSpPr>
        <p:grpSpPr>
          <a:xfrm>
            <a:off x="3379824" y="1005102"/>
            <a:ext cx="5087611" cy="2755138"/>
            <a:chOff x="3630547" y="803029"/>
            <a:chExt cx="5087611" cy="2755138"/>
          </a:xfrm>
        </p:grpSpPr>
        <p:pic>
          <p:nvPicPr>
            <p:cNvPr id="147" name="Google Shape;147;p6"/>
            <p:cNvPicPr preferRelativeResize="0"/>
            <p:nvPr/>
          </p:nvPicPr>
          <p:blipFill rotWithShape="1">
            <a:blip r:embed="rId3">
              <a:alphaModFix/>
            </a:blip>
            <a:srcRect/>
            <a:stretch/>
          </p:blipFill>
          <p:spPr>
            <a:xfrm>
              <a:off x="4106333" y="956733"/>
              <a:ext cx="4072467" cy="2269068"/>
            </a:xfrm>
            <a:prstGeom prst="rect">
              <a:avLst/>
            </a:prstGeom>
            <a:noFill/>
            <a:ln>
              <a:noFill/>
            </a:ln>
          </p:spPr>
        </p:pic>
        <p:pic>
          <p:nvPicPr>
            <p:cNvPr id="148" name="Google Shape;148;p6"/>
            <p:cNvPicPr preferRelativeResize="0"/>
            <p:nvPr/>
          </p:nvPicPr>
          <p:blipFill rotWithShape="1">
            <a:blip r:embed="rId4">
              <a:alphaModFix/>
            </a:blip>
            <a:srcRect/>
            <a:stretch/>
          </p:blipFill>
          <p:spPr>
            <a:xfrm>
              <a:off x="3630547" y="803029"/>
              <a:ext cx="5087611" cy="2755138"/>
            </a:xfrm>
            <a:prstGeom prst="rect">
              <a:avLst/>
            </a:prstGeom>
            <a:noFill/>
            <a:ln>
              <a:noFill/>
            </a:ln>
          </p:spPr>
        </p:pic>
      </p:grpSp>
      <p:pic>
        <p:nvPicPr>
          <p:cNvPr id="149" name="Google Shape;149;p6"/>
          <p:cNvPicPr preferRelativeResize="0"/>
          <p:nvPr/>
        </p:nvPicPr>
        <p:blipFill rotWithShape="1">
          <a:blip r:embed="rId5">
            <a:alphaModFix/>
          </a:blip>
          <a:srcRect t="-280"/>
          <a:stretch/>
        </p:blipFill>
        <p:spPr>
          <a:xfrm rot="-222909">
            <a:off x="617160" y="1113403"/>
            <a:ext cx="2222586" cy="2222586"/>
          </a:xfrm>
          <a:prstGeom prst="ellipse">
            <a:avLst/>
          </a:prstGeom>
          <a:noFill/>
          <a:ln w="19050" cap="flat" cmpd="sng">
            <a:solidFill>
              <a:srgbClr val="F38B01"/>
            </a:solidFill>
            <a:prstDash val="solid"/>
            <a:round/>
            <a:headEnd type="none" w="sm" len="sm"/>
            <a:tailEnd type="none" w="sm" len="sm"/>
          </a:ln>
        </p:spPr>
      </p:pic>
      <p:sp>
        <p:nvSpPr>
          <p:cNvPr id="150" name="Google Shape;150;p6"/>
          <p:cNvSpPr txBox="1"/>
          <p:nvPr/>
        </p:nvSpPr>
        <p:spPr>
          <a:xfrm>
            <a:off x="284417" y="216111"/>
            <a:ext cx="7581116"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a:solidFill>
                  <a:schemeClr val="lt1"/>
                </a:solidFill>
                <a:latin typeface="Lora"/>
                <a:ea typeface="Lora"/>
                <a:cs typeface="Lora"/>
                <a:sym typeface="Lora"/>
              </a:rPr>
              <a:t>Managing expectations</a:t>
            </a:r>
            <a:endParaRPr sz="2400" u="none" strike="noStrike" cap="none">
              <a:solidFill>
                <a:schemeClr val="lt1"/>
              </a:solidFill>
              <a:latin typeface="Lora"/>
              <a:ea typeface="Lora"/>
              <a:cs typeface="Lora"/>
              <a:sym typeface="Lora"/>
            </a:endParaRPr>
          </a:p>
        </p:txBody>
      </p:sp>
      <p:sp>
        <p:nvSpPr>
          <p:cNvPr id="151" name="Google Shape;151;p6"/>
          <p:cNvSpPr txBox="1"/>
          <p:nvPr/>
        </p:nvSpPr>
        <p:spPr>
          <a:xfrm>
            <a:off x="3303524" y="3830822"/>
            <a:ext cx="5670869" cy="59247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00000"/>
              </a:lnSpc>
              <a:spcBef>
                <a:spcPts val="0"/>
              </a:spcBef>
              <a:spcAft>
                <a:spcPts val="0"/>
              </a:spcAft>
              <a:buClr>
                <a:srgbClr val="D34600"/>
              </a:buClr>
              <a:buSzPts val="1000"/>
              <a:buFont typeface="Lora"/>
              <a:buChar char="•"/>
            </a:pPr>
            <a:r>
              <a:rPr lang="en-GB" sz="1000" u="none" strike="noStrike" cap="none">
                <a:solidFill>
                  <a:srgbClr val="FFFFFF"/>
                </a:solidFill>
                <a:latin typeface="Lora"/>
                <a:ea typeface="Lora"/>
                <a:cs typeface="Lora"/>
                <a:sym typeface="Lora"/>
              </a:rPr>
              <a:t>Report numbers as no different than a financial forecast</a:t>
            </a:r>
            <a:endParaRPr>
              <a:latin typeface="Lora"/>
              <a:ea typeface="Lora"/>
              <a:cs typeface="Lora"/>
              <a:sym typeface="Lora"/>
            </a:endParaRPr>
          </a:p>
          <a:p>
            <a:pPr marL="171450" marR="0" lvl="0" indent="-171450" algn="l" rtl="0">
              <a:spcBef>
                <a:spcPts val="300"/>
              </a:spcBef>
              <a:spcAft>
                <a:spcPts val="0"/>
              </a:spcAft>
              <a:buClr>
                <a:srgbClr val="D34600"/>
              </a:buClr>
              <a:buSzPts val="1000"/>
              <a:buFont typeface="Lora"/>
              <a:buChar char="•"/>
            </a:pPr>
            <a:r>
              <a:rPr lang="en-GB" sz="1000" u="none" strike="noStrike" cap="none">
                <a:solidFill>
                  <a:srgbClr val="FFFFFF"/>
                </a:solidFill>
                <a:latin typeface="Lora"/>
                <a:ea typeface="Lora"/>
                <a:cs typeface="Lora"/>
                <a:sym typeface="Lora"/>
              </a:rPr>
              <a:t>Avoid “death by statistics” — no need to explain distribution types or number </a:t>
            </a:r>
            <a:br>
              <a:rPr lang="en-GB" sz="1000" u="none" strike="noStrike" cap="none">
                <a:solidFill>
                  <a:schemeClr val="dk1"/>
                </a:solidFill>
                <a:latin typeface="Lora"/>
                <a:ea typeface="Lora"/>
                <a:cs typeface="Lora"/>
                <a:sym typeface="Lora"/>
              </a:rPr>
            </a:br>
            <a:r>
              <a:rPr lang="en-GB" sz="1000" u="none" strike="noStrike" cap="none">
                <a:solidFill>
                  <a:srgbClr val="FFFFFF"/>
                </a:solidFill>
                <a:latin typeface="Lora"/>
                <a:ea typeface="Lora"/>
                <a:cs typeface="Lora"/>
                <a:sym typeface="Lora"/>
              </a:rPr>
              <a:t>of</a:t>
            </a:r>
            <a:r>
              <a:rPr lang="en-GB" sz="1000">
                <a:solidFill>
                  <a:srgbClr val="FFFFFF"/>
                </a:solidFill>
                <a:latin typeface="Lora"/>
                <a:ea typeface="Lora"/>
                <a:cs typeface="Lora"/>
                <a:sym typeface="Lora"/>
              </a:rPr>
              <a:t> monte carlo</a:t>
            </a:r>
            <a:r>
              <a:rPr lang="en-GB" sz="1000" u="none" strike="noStrike" cap="none">
                <a:solidFill>
                  <a:srgbClr val="FFFFFF"/>
                </a:solidFill>
                <a:latin typeface="Lora"/>
                <a:ea typeface="Lora"/>
                <a:cs typeface="Lora"/>
                <a:sym typeface="Lora"/>
              </a:rPr>
              <a:t> simulations</a:t>
            </a:r>
            <a:endParaRPr sz="1000">
              <a:solidFill>
                <a:srgbClr val="FFFFFF"/>
              </a:solidFill>
              <a:latin typeface="Lora"/>
              <a:ea typeface="Lora"/>
              <a:cs typeface="Lora"/>
              <a:sym typeface="Lora"/>
            </a:endParaRPr>
          </a:p>
        </p:txBody>
      </p:sp>
      <p:sp>
        <p:nvSpPr>
          <p:cNvPr id="152" name="Google Shape;152;p6"/>
          <p:cNvSpPr txBox="1"/>
          <p:nvPr/>
        </p:nvSpPr>
        <p:spPr>
          <a:xfrm>
            <a:off x="425842" y="3420512"/>
            <a:ext cx="3219032"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lt1"/>
                </a:solidFill>
                <a:latin typeface="Lora"/>
                <a:ea typeface="Lora"/>
                <a:cs typeface="Lora"/>
                <a:sym typeface="Lora"/>
              </a:rPr>
              <a:t>“The model is not precise...”</a:t>
            </a:r>
            <a:endParaRPr>
              <a:latin typeface="Lora"/>
              <a:ea typeface="Lora"/>
              <a:cs typeface="Lora"/>
              <a:sym typeface="Lora"/>
            </a:endParaRPr>
          </a:p>
          <a:p>
            <a:pPr marL="0" marR="0" lvl="0" indent="0" algn="l" rtl="0">
              <a:spcBef>
                <a:spcPts val="300"/>
              </a:spcBef>
              <a:spcAft>
                <a:spcPts val="0"/>
              </a:spcAft>
              <a:buNone/>
            </a:pPr>
            <a:r>
              <a:rPr lang="en-GB" sz="1400" i="1">
                <a:solidFill>
                  <a:schemeClr val="lt1"/>
                </a:solidFill>
                <a:latin typeface="Lora"/>
                <a:ea typeface="Lora"/>
                <a:cs typeface="Lora"/>
                <a:sym typeface="Lora"/>
              </a:rPr>
              <a:t>“It’s the wrong distribution...”</a:t>
            </a:r>
            <a:endParaRPr>
              <a:latin typeface="Lora"/>
              <a:ea typeface="Lora"/>
              <a:cs typeface="Lora"/>
              <a:sym typeface="Lora"/>
            </a:endParaRPr>
          </a:p>
          <a:p>
            <a:pPr marL="0" marR="0" lvl="0" indent="0" algn="l" rtl="0">
              <a:spcBef>
                <a:spcPts val="300"/>
              </a:spcBef>
              <a:spcAft>
                <a:spcPts val="0"/>
              </a:spcAft>
              <a:buNone/>
            </a:pPr>
            <a:r>
              <a:rPr lang="en-GB" sz="1400" i="1">
                <a:solidFill>
                  <a:schemeClr val="lt1"/>
                </a:solidFill>
                <a:latin typeface="Lora"/>
                <a:ea typeface="Lora"/>
                <a:cs typeface="Lora"/>
                <a:sym typeface="Lora"/>
              </a:rPr>
              <a:t>“It's too high level/too detailed…”</a:t>
            </a:r>
            <a:endParaRPr>
              <a:latin typeface="Lora"/>
              <a:ea typeface="Lora"/>
              <a:cs typeface="Lora"/>
              <a:sym typeface="Lor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EF983305-6AA4-C5A6-9B55-54E6EA9E0C7B}"/>
              </a:ext>
            </a:extLst>
          </p:cNvPr>
          <p:cNvSpPr/>
          <p:nvPr/>
        </p:nvSpPr>
        <p:spPr>
          <a:xfrm>
            <a:off x="6173955" y="4391158"/>
            <a:ext cx="2908051" cy="665884"/>
          </a:xfrm>
          <a:prstGeom prst="rect">
            <a:avLst/>
          </a:prstGeom>
          <a:solidFill>
            <a:srgbClr val="263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8" name="Google Shape;158;p7"/>
          <p:cNvSpPr txBox="1"/>
          <p:nvPr/>
        </p:nvSpPr>
        <p:spPr>
          <a:xfrm>
            <a:off x="284417" y="216111"/>
            <a:ext cx="7581116"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a:solidFill>
                  <a:schemeClr val="lt1"/>
                </a:solidFill>
                <a:latin typeface="Lora"/>
                <a:ea typeface="Lora"/>
                <a:cs typeface="Lora"/>
                <a:sym typeface="Lora"/>
              </a:rPr>
              <a:t>CRQ just takes too long</a:t>
            </a:r>
            <a:endParaRPr sz="2400" u="none" strike="noStrike" cap="none">
              <a:solidFill>
                <a:srgbClr val="FFFFFF"/>
              </a:solidFill>
              <a:latin typeface="Lora"/>
              <a:ea typeface="Lora"/>
              <a:cs typeface="Lora"/>
              <a:sym typeface="Lora"/>
            </a:endParaRPr>
          </a:p>
        </p:txBody>
      </p:sp>
      <p:grpSp>
        <p:nvGrpSpPr>
          <p:cNvPr id="159" name="Google Shape;159;p7"/>
          <p:cNvGrpSpPr/>
          <p:nvPr/>
        </p:nvGrpSpPr>
        <p:grpSpPr>
          <a:xfrm>
            <a:off x="3453649" y="948168"/>
            <a:ext cx="4980667" cy="3898276"/>
            <a:chOff x="3303524" y="948168"/>
            <a:chExt cx="4980667" cy="3898276"/>
          </a:xfrm>
        </p:grpSpPr>
        <p:pic>
          <p:nvPicPr>
            <p:cNvPr id="160" name="Google Shape;160;p7"/>
            <p:cNvPicPr preferRelativeResize="0"/>
            <p:nvPr/>
          </p:nvPicPr>
          <p:blipFill rotWithShape="1">
            <a:blip r:embed="rId3">
              <a:alphaModFix/>
            </a:blip>
            <a:srcRect/>
            <a:stretch/>
          </p:blipFill>
          <p:spPr>
            <a:xfrm>
              <a:off x="3407120" y="948168"/>
              <a:ext cx="4877071" cy="2783911"/>
            </a:xfrm>
            <a:prstGeom prst="rect">
              <a:avLst/>
            </a:prstGeom>
            <a:noFill/>
            <a:ln w="9525" cap="flat" cmpd="sng">
              <a:solidFill>
                <a:schemeClr val="lt1"/>
              </a:solidFill>
              <a:prstDash val="solid"/>
              <a:round/>
              <a:headEnd type="none" w="sm" len="sm"/>
              <a:tailEnd type="none" w="sm" len="sm"/>
            </a:ln>
          </p:spPr>
        </p:pic>
        <p:sp>
          <p:nvSpPr>
            <p:cNvPr id="161" name="Google Shape;161;p7"/>
            <p:cNvSpPr txBox="1"/>
            <p:nvPr/>
          </p:nvSpPr>
          <p:spPr>
            <a:xfrm>
              <a:off x="3303524" y="3830822"/>
              <a:ext cx="4877071" cy="1015622"/>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rgbClr val="D34600"/>
                </a:buClr>
                <a:buSzPts val="1000"/>
                <a:buFont typeface="Lora"/>
                <a:buChar char="•"/>
              </a:pPr>
              <a:r>
                <a:rPr lang="en-GB" sz="1000" dirty="0">
                  <a:solidFill>
                    <a:srgbClr val="FFFFFF"/>
                  </a:solidFill>
                  <a:latin typeface="Lora"/>
                  <a:ea typeface="Lora"/>
                  <a:cs typeface="Lora"/>
                  <a:sym typeface="Lora"/>
                </a:rPr>
                <a:t>Standardised Risk Assessment Services</a:t>
              </a:r>
              <a:endParaRPr dirty="0">
                <a:latin typeface="Lora"/>
                <a:ea typeface="Lora"/>
                <a:cs typeface="Lora"/>
                <a:sym typeface="Lora"/>
              </a:endParaRPr>
            </a:p>
            <a:p>
              <a:pPr marL="171450" marR="0" lvl="0" indent="-171450" algn="l" rtl="0">
                <a:spcBef>
                  <a:spcPts val="300"/>
                </a:spcBef>
                <a:spcAft>
                  <a:spcPts val="0"/>
                </a:spcAft>
                <a:buClr>
                  <a:srgbClr val="D34600"/>
                </a:buClr>
                <a:buSzPts val="1000"/>
                <a:buFont typeface="Lora"/>
                <a:buChar char="•"/>
              </a:pPr>
              <a:r>
                <a:rPr lang="en-GB" sz="1000" dirty="0">
                  <a:solidFill>
                    <a:srgbClr val="FFFFFF"/>
                  </a:solidFill>
                  <a:latin typeface="Lora"/>
                  <a:ea typeface="Lora"/>
                  <a:cs typeface="Lora"/>
                  <a:sym typeface="Lora"/>
                </a:rPr>
                <a:t>Risk Intelligence model aligned to business</a:t>
              </a:r>
              <a:endParaRPr dirty="0">
                <a:latin typeface="Lora"/>
                <a:ea typeface="Lora"/>
                <a:cs typeface="Lora"/>
                <a:sym typeface="Lora"/>
              </a:endParaRPr>
            </a:p>
            <a:p>
              <a:pPr marL="171450" marR="0" lvl="0" indent="-171450" algn="l" rtl="0">
                <a:spcBef>
                  <a:spcPts val="300"/>
                </a:spcBef>
                <a:spcAft>
                  <a:spcPts val="0"/>
                </a:spcAft>
                <a:buClr>
                  <a:srgbClr val="D34600"/>
                </a:buClr>
                <a:buSzPts val="1000"/>
                <a:buFont typeface="Lora"/>
                <a:buChar char="•"/>
              </a:pPr>
              <a:r>
                <a:rPr lang="en-GB" sz="1000" dirty="0">
                  <a:solidFill>
                    <a:srgbClr val="FFFFFF"/>
                  </a:solidFill>
                  <a:latin typeface="Lora"/>
                  <a:ea typeface="Lora"/>
                  <a:cs typeface="Lora"/>
                  <a:sym typeface="Lora"/>
                </a:rPr>
                <a:t>Continuous Improvement via Training</a:t>
              </a:r>
              <a:endParaRPr sz="1000" u="none" strike="noStrike" cap="none" dirty="0">
                <a:solidFill>
                  <a:srgbClr val="FFFFFF"/>
                </a:solidFill>
                <a:latin typeface="Lora"/>
                <a:ea typeface="Lora"/>
                <a:cs typeface="Lora"/>
                <a:sym typeface="Lora"/>
              </a:endParaRPr>
            </a:p>
            <a:p>
              <a:pPr marL="171450" marR="0" lvl="0" indent="-107950" algn="l" rtl="0">
                <a:lnSpc>
                  <a:spcPct val="100000"/>
                </a:lnSpc>
                <a:spcBef>
                  <a:spcPts val="300"/>
                </a:spcBef>
                <a:spcAft>
                  <a:spcPts val="0"/>
                </a:spcAft>
                <a:buClr>
                  <a:srgbClr val="D34600"/>
                </a:buClr>
                <a:buSzPts val="1000"/>
                <a:buFont typeface="Arial"/>
                <a:buNone/>
              </a:pPr>
              <a:endParaRPr sz="1000" u="none" strike="noStrike" cap="none" dirty="0">
                <a:solidFill>
                  <a:srgbClr val="FFFFFF"/>
                </a:solidFill>
                <a:latin typeface="Lora"/>
                <a:ea typeface="Lora"/>
                <a:cs typeface="Lora"/>
                <a:sym typeface="Lora"/>
              </a:endParaRPr>
            </a:p>
            <a:p>
              <a:pPr marL="0" marR="0" lvl="0" indent="0" algn="l" rtl="0">
                <a:lnSpc>
                  <a:spcPct val="100000"/>
                </a:lnSpc>
                <a:spcBef>
                  <a:spcPts val="300"/>
                </a:spcBef>
                <a:spcAft>
                  <a:spcPts val="0"/>
                </a:spcAft>
                <a:buNone/>
              </a:pPr>
              <a:r>
                <a:rPr lang="en-GB" sz="1000" u="none" strike="noStrike" cap="none" dirty="0">
                  <a:solidFill>
                    <a:srgbClr val="FFFFFF"/>
                  </a:solidFill>
                  <a:latin typeface="Lora"/>
                  <a:ea typeface="Lora"/>
                  <a:cs typeface="Lora"/>
                  <a:sym typeface="Lora"/>
                </a:rPr>
                <a:t>Don’t let perfection be the enemy of good enough; </a:t>
              </a:r>
              <a:r>
                <a:rPr lang="en-GB" sz="1000" dirty="0">
                  <a:solidFill>
                    <a:srgbClr val="FFFFFF"/>
                  </a:solidFill>
                  <a:latin typeface="Lora"/>
                  <a:ea typeface="Lora"/>
                  <a:cs typeface="Lora"/>
                  <a:sym typeface="Lora"/>
                </a:rPr>
                <a:t>b</a:t>
              </a:r>
              <a:r>
                <a:rPr lang="en-GB" sz="1000" u="none" strike="noStrike" cap="none" dirty="0">
                  <a:solidFill>
                    <a:srgbClr val="FFFFFF"/>
                  </a:solidFill>
                  <a:latin typeface="Lora"/>
                  <a:ea typeface="Lora"/>
                  <a:cs typeface="Lora"/>
                  <a:sym typeface="Lora"/>
                </a:rPr>
                <a:t>uild wide scenarios</a:t>
              </a:r>
              <a:endParaRPr sz="1000" u="none" strike="noStrike" cap="none" dirty="0">
                <a:solidFill>
                  <a:srgbClr val="FFFFFF"/>
                </a:solidFill>
                <a:latin typeface="Lora"/>
                <a:ea typeface="Lora"/>
                <a:cs typeface="Lora"/>
                <a:sym typeface="Lora"/>
              </a:endParaRPr>
            </a:p>
          </p:txBody>
        </p:sp>
      </p:grpSp>
      <p:grpSp>
        <p:nvGrpSpPr>
          <p:cNvPr id="162" name="Google Shape;162;p7"/>
          <p:cNvGrpSpPr/>
          <p:nvPr/>
        </p:nvGrpSpPr>
        <p:grpSpPr>
          <a:xfrm>
            <a:off x="533256" y="3576713"/>
            <a:ext cx="3219032" cy="902911"/>
            <a:chOff x="393770" y="3893387"/>
            <a:chExt cx="3219032" cy="902911"/>
          </a:xfrm>
        </p:grpSpPr>
        <p:sp>
          <p:nvSpPr>
            <p:cNvPr id="163" name="Google Shape;163;p7"/>
            <p:cNvSpPr txBox="1"/>
            <p:nvPr/>
          </p:nvSpPr>
          <p:spPr>
            <a:xfrm>
              <a:off x="393770" y="3893387"/>
              <a:ext cx="32190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a:solidFill>
                    <a:schemeClr val="lt1"/>
                  </a:solidFill>
                  <a:latin typeface="Lora"/>
                  <a:ea typeface="Lora"/>
                  <a:cs typeface="Lora"/>
                  <a:sym typeface="Lora"/>
                </a:rPr>
                <a:t>“We don’t have the data.”</a:t>
              </a:r>
              <a:endParaRPr>
                <a:latin typeface="Lora"/>
                <a:ea typeface="Lora"/>
                <a:cs typeface="Lora"/>
                <a:sym typeface="Lora"/>
              </a:endParaRPr>
            </a:p>
          </p:txBody>
        </p:sp>
        <p:sp>
          <p:nvSpPr>
            <p:cNvPr id="164" name="Google Shape;164;p7"/>
            <p:cNvSpPr txBox="1"/>
            <p:nvPr/>
          </p:nvSpPr>
          <p:spPr>
            <a:xfrm>
              <a:off x="393770" y="4273078"/>
              <a:ext cx="32190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i="1" dirty="0">
                  <a:solidFill>
                    <a:schemeClr val="lt1"/>
                  </a:solidFill>
                  <a:latin typeface="Lora"/>
                  <a:ea typeface="Lora"/>
                  <a:cs typeface="Lora"/>
                  <a:sym typeface="Lora"/>
                </a:rPr>
                <a:t>“FAIR takes too long to support </a:t>
              </a:r>
              <a:br>
                <a:rPr lang="en-GB" sz="1400" i="1" dirty="0">
                  <a:solidFill>
                    <a:schemeClr val="lt1"/>
                  </a:solidFill>
                  <a:latin typeface="Lora"/>
                  <a:ea typeface="Lora"/>
                  <a:cs typeface="Lora"/>
                  <a:sym typeface="Lora"/>
                </a:rPr>
              </a:br>
              <a:r>
                <a:rPr lang="en-GB" sz="1400" i="1" dirty="0">
                  <a:solidFill>
                    <a:schemeClr val="lt1"/>
                  </a:solidFill>
                  <a:latin typeface="Lora"/>
                  <a:ea typeface="Lora"/>
                  <a:cs typeface="Lora"/>
                  <a:sym typeface="Lora"/>
                </a:rPr>
                <a:t>decision-making in a timely manner.”</a:t>
              </a:r>
              <a:endParaRPr dirty="0">
                <a:latin typeface="Lora"/>
                <a:ea typeface="Lora"/>
                <a:cs typeface="Lora"/>
                <a:sym typeface="Lora"/>
              </a:endParaRPr>
            </a:p>
          </p:txBody>
        </p:sp>
      </p:grpSp>
      <p:pic>
        <p:nvPicPr>
          <p:cNvPr id="165" name="Google Shape;165;p7"/>
          <p:cNvPicPr preferRelativeResize="0"/>
          <p:nvPr/>
        </p:nvPicPr>
        <p:blipFill rotWithShape="1">
          <a:blip r:embed="rId4">
            <a:alphaModFix/>
          </a:blip>
          <a:srcRect/>
          <a:stretch/>
        </p:blipFill>
        <p:spPr>
          <a:xfrm>
            <a:off x="617160" y="1115331"/>
            <a:ext cx="2222586" cy="2222586"/>
          </a:xfrm>
          <a:prstGeom prst="ellipse">
            <a:avLst/>
          </a:prstGeom>
          <a:noFill/>
          <a:ln w="19050" cap="flat" cmpd="sng">
            <a:solidFill>
              <a:srgbClr val="F38B0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p:nvPr/>
        </p:nvSpPr>
        <p:spPr>
          <a:xfrm>
            <a:off x="284417" y="216111"/>
            <a:ext cx="7581116" cy="433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GB" sz="2400">
                <a:solidFill>
                  <a:schemeClr val="lt1"/>
                </a:solidFill>
                <a:latin typeface="Lora"/>
                <a:ea typeface="Lora"/>
                <a:cs typeface="Lora"/>
                <a:sym typeface="Lora"/>
              </a:rPr>
              <a:t>Takeaways</a:t>
            </a:r>
            <a:endParaRPr sz="2400" u="none" strike="noStrike" cap="none">
              <a:solidFill>
                <a:srgbClr val="FFFFFF"/>
              </a:solidFill>
              <a:latin typeface="Lora"/>
              <a:ea typeface="Lora"/>
              <a:cs typeface="Lora"/>
              <a:sym typeface="Lora"/>
            </a:endParaRPr>
          </a:p>
        </p:txBody>
      </p:sp>
      <p:sp>
        <p:nvSpPr>
          <p:cNvPr id="172" name="Google Shape;172;p8"/>
          <p:cNvSpPr/>
          <p:nvPr/>
        </p:nvSpPr>
        <p:spPr>
          <a:xfrm>
            <a:off x="1982446" y="935891"/>
            <a:ext cx="466430" cy="466430"/>
          </a:xfrm>
          <a:prstGeom prst="ellipse">
            <a:avLst/>
          </a:prstGeom>
          <a:solidFill>
            <a:srgbClr val="FF6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ora"/>
                <a:ea typeface="Lora"/>
                <a:cs typeface="Lora"/>
                <a:sym typeface="Lora"/>
              </a:rPr>
              <a:t>1</a:t>
            </a:r>
            <a:endParaRPr>
              <a:latin typeface="Lora"/>
              <a:ea typeface="Lora"/>
              <a:cs typeface="Lora"/>
              <a:sym typeface="Lora"/>
            </a:endParaRPr>
          </a:p>
        </p:txBody>
      </p:sp>
      <p:sp>
        <p:nvSpPr>
          <p:cNvPr id="173" name="Google Shape;173;p8"/>
          <p:cNvSpPr/>
          <p:nvPr/>
        </p:nvSpPr>
        <p:spPr>
          <a:xfrm>
            <a:off x="4440796" y="935891"/>
            <a:ext cx="466430" cy="466430"/>
          </a:xfrm>
          <a:prstGeom prst="ellipse">
            <a:avLst/>
          </a:prstGeom>
          <a:solidFill>
            <a:srgbClr val="FF6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ora"/>
                <a:ea typeface="Lora"/>
                <a:cs typeface="Lora"/>
                <a:sym typeface="Lora"/>
              </a:rPr>
              <a:t>2</a:t>
            </a:r>
            <a:endParaRPr>
              <a:latin typeface="Lora"/>
              <a:ea typeface="Lora"/>
              <a:cs typeface="Lora"/>
              <a:sym typeface="Lora"/>
            </a:endParaRPr>
          </a:p>
        </p:txBody>
      </p:sp>
      <p:sp>
        <p:nvSpPr>
          <p:cNvPr id="174" name="Google Shape;174;p8"/>
          <p:cNvSpPr/>
          <p:nvPr/>
        </p:nvSpPr>
        <p:spPr>
          <a:xfrm>
            <a:off x="6899146" y="935891"/>
            <a:ext cx="466430" cy="466430"/>
          </a:xfrm>
          <a:prstGeom prst="ellipse">
            <a:avLst/>
          </a:prstGeom>
          <a:solidFill>
            <a:srgbClr val="FF6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Lora"/>
                <a:ea typeface="Lora"/>
                <a:cs typeface="Lora"/>
                <a:sym typeface="Lora"/>
              </a:rPr>
              <a:t>3</a:t>
            </a:r>
            <a:endParaRPr>
              <a:latin typeface="Lora"/>
              <a:ea typeface="Lora"/>
              <a:cs typeface="Lora"/>
              <a:sym typeface="Lora"/>
            </a:endParaRPr>
          </a:p>
        </p:txBody>
      </p:sp>
      <p:sp>
        <p:nvSpPr>
          <p:cNvPr id="175" name="Google Shape;175;p8"/>
          <p:cNvSpPr txBox="1"/>
          <p:nvPr/>
        </p:nvSpPr>
        <p:spPr>
          <a:xfrm>
            <a:off x="1077274" y="1514975"/>
            <a:ext cx="2195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DDDDD"/>
              </a:buClr>
              <a:buSzPts val="1200"/>
              <a:buFont typeface="Arial"/>
              <a:buNone/>
            </a:pPr>
            <a:r>
              <a:rPr lang="en-GB" sz="1200">
                <a:solidFill>
                  <a:schemeClr val="lt1"/>
                </a:solidFill>
                <a:latin typeface="Lora"/>
                <a:ea typeface="Lora"/>
                <a:cs typeface="Lora"/>
                <a:sym typeface="Lora"/>
              </a:rPr>
              <a:t>Communication, sponsorship and continuous learning is key</a:t>
            </a:r>
            <a:endParaRPr sz="1200" u="none" strike="noStrike" cap="none">
              <a:solidFill>
                <a:schemeClr val="lt1"/>
              </a:solidFill>
              <a:latin typeface="Lora"/>
              <a:ea typeface="Lora"/>
              <a:cs typeface="Lora"/>
              <a:sym typeface="Lora"/>
            </a:endParaRPr>
          </a:p>
        </p:txBody>
      </p:sp>
      <p:cxnSp>
        <p:nvCxnSpPr>
          <p:cNvPr id="176" name="Google Shape;176;p8"/>
          <p:cNvCxnSpPr/>
          <p:nvPr/>
        </p:nvCxnSpPr>
        <p:spPr>
          <a:xfrm>
            <a:off x="3581400" y="808891"/>
            <a:ext cx="0" cy="1674093"/>
          </a:xfrm>
          <a:prstGeom prst="straightConnector1">
            <a:avLst/>
          </a:prstGeom>
          <a:noFill/>
          <a:ln w="9525" cap="flat" cmpd="sng">
            <a:solidFill>
              <a:srgbClr val="F1F1F1"/>
            </a:solidFill>
            <a:prstDash val="dot"/>
            <a:miter lim="800000"/>
            <a:headEnd type="none" w="sm" len="sm"/>
            <a:tailEnd type="none" w="sm" len="sm"/>
          </a:ln>
        </p:spPr>
      </p:cxnSp>
      <p:sp>
        <p:nvSpPr>
          <p:cNvPr id="177" name="Google Shape;177;p8"/>
          <p:cNvSpPr txBox="1"/>
          <p:nvPr/>
        </p:nvSpPr>
        <p:spPr>
          <a:xfrm>
            <a:off x="3757234" y="1523273"/>
            <a:ext cx="1927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DDDDD"/>
              </a:buClr>
              <a:buSzPts val="1200"/>
              <a:buFont typeface="Arial"/>
              <a:buNone/>
            </a:pPr>
            <a:r>
              <a:rPr lang="en-GB" sz="1200">
                <a:solidFill>
                  <a:schemeClr val="lt1"/>
                </a:solidFill>
                <a:latin typeface="Lora"/>
                <a:ea typeface="Lora"/>
                <a:cs typeface="Lora"/>
                <a:sym typeface="Lora"/>
              </a:rPr>
              <a:t>Integration with an Enterprise ERM framework is achievable</a:t>
            </a:r>
            <a:endParaRPr sz="1200" u="none" strike="noStrike" cap="none">
              <a:solidFill>
                <a:schemeClr val="lt1"/>
              </a:solidFill>
              <a:latin typeface="Lora"/>
              <a:ea typeface="Lora"/>
              <a:cs typeface="Lora"/>
              <a:sym typeface="Lora"/>
            </a:endParaRPr>
          </a:p>
        </p:txBody>
      </p:sp>
      <p:sp>
        <p:nvSpPr>
          <p:cNvPr id="178" name="Google Shape;178;p8"/>
          <p:cNvSpPr txBox="1"/>
          <p:nvPr/>
        </p:nvSpPr>
        <p:spPr>
          <a:xfrm>
            <a:off x="6174465" y="1550865"/>
            <a:ext cx="1979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DDDDD"/>
              </a:buClr>
              <a:buSzPts val="1200"/>
              <a:buFont typeface="Arial"/>
              <a:buNone/>
            </a:pPr>
            <a:r>
              <a:rPr lang="en-GB" sz="1200" u="none" strike="noStrike" cap="none">
                <a:solidFill>
                  <a:schemeClr val="lt1"/>
                </a:solidFill>
                <a:latin typeface="Lora"/>
                <a:ea typeface="Lora"/>
                <a:cs typeface="Lora"/>
                <a:sym typeface="Lora"/>
              </a:rPr>
              <a:t>CRQ can be performed as quickly as qualitative methods</a:t>
            </a:r>
            <a:endParaRPr>
              <a:latin typeface="Lora"/>
              <a:ea typeface="Lora"/>
              <a:cs typeface="Lora"/>
              <a:sym typeface="Lora"/>
            </a:endParaRPr>
          </a:p>
        </p:txBody>
      </p:sp>
      <p:cxnSp>
        <p:nvCxnSpPr>
          <p:cNvPr id="179" name="Google Shape;179;p8"/>
          <p:cNvCxnSpPr/>
          <p:nvPr/>
        </p:nvCxnSpPr>
        <p:spPr>
          <a:xfrm>
            <a:off x="5944513" y="808891"/>
            <a:ext cx="0" cy="1674093"/>
          </a:xfrm>
          <a:prstGeom prst="straightConnector1">
            <a:avLst/>
          </a:prstGeom>
          <a:noFill/>
          <a:ln w="9525" cap="flat" cmpd="sng">
            <a:solidFill>
              <a:srgbClr val="F1F1F1"/>
            </a:solidFill>
            <a:prstDash val="dot"/>
            <a:miter lim="800000"/>
            <a:headEnd type="none" w="sm" len="sm"/>
            <a:tailEnd type="none" w="sm" len="sm"/>
          </a:ln>
        </p:spPr>
      </p:cxnSp>
      <p:sp>
        <p:nvSpPr>
          <p:cNvPr id="180" name="Google Shape;180;p8"/>
          <p:cNvSpPr/>
          <p:nvPr/>
        </p:nvSpPr>
        <p:spPr>
          <a:xfrm>
            <a:off x="6390161" y="2677582"/>
            <a:ext cx="2254307" cy="1483407"/>
          </a:xfrm>
          <a:prstGeom prst="homePlate">
            <a:avLst>
              <a:gd name="adj" fmla="val 0"/>
            </a:avLst>
          </a:prstGeom>
          <a:solidFill>
            <a:srgbClr val="F38B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81" name="Google Shape;181;p8"/>
          <p:cNvSpPr/>
          <p:nvPr/>
        </p:nvSpPr>
        <p:spPr>
          <a:xfrm>
            <a:off x="5157820" y="2677582"/>
            <a:ext cx="2006235" cy="1483407"/>
          </a:xfrm>
          <a:prstGeom prst="homePlate">
            <a:avLst>
              <a:gd name="adj" fmla="val 25889"/>
            </a:avLst>
          </a:prstGeom>
          <a:solidFill>
            <a:srgbClr val="E0E0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82" name="Google Shape;182;p8"/>
          <p:cNvSpPr/>
          <p:nvPr/>
        </p:nvSpPr>
        <p:spPr>
          <a:xfrm>
            <a:off x="3620526" y="2677582"/>
            <a:ext cx="2006235" cy="1483407"/>
          </a:xfrm>
          <a:prstGeom prst="homePlate">
            <a:avLst>
              <a:gd name="adj" fmla="val 25889"/>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83" name="Google Shape;183;p8"/>
          <p:cNvSpPr/>
          <p:nvPr/>
        </p:nvSpPr>
        <p:spPr>
          <a:xfrm>
            <a:off x="2085959" y="2677582"/>
            <a:ext cx="2006235" cy="1483407"/>
          </a:xfrm>
          <a:prstGeom prst="homePlate">
            <a:avLst>
              <a:gd name="adj" fmla="val 25889"/>
            </a:avLst>
          </a:prstGeom>
          <a:solidFill>
            <a:srgbClr val="E5E5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84" name="Google Shape;184;p8"/>
          <p:cNvSpPr/>
          <p:nvPr/>
        </p:nvSpPr>
        <p:spPr>
          <a:xfrm>
            <a:off x="515722" y="2677582"/>
            <a:ext cx="2006675" cy="1483407"/>
          </a:xfrm>
          <a:prstGeom prst="homePlate">
            <a:avLst>
              <a:gd name="adj" fmla="val 25889"/>
            </a:avLst>
          </a:prstGeom>
          <a:solidFill>
            <a:srgbClr val="FF67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85" name="Google Shape;185;p8"/>
          <p:cNvSpPr/>
          <p:nvPr/>
        </p:nvSpPr>
        <p:spPr>
          <a:xfrm>
            <a:off x="2350172" y="3497719"/>
            <a:ext cx="14624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000000"/>
                </a:solidFill>
                <a:latin typeface="Lora"/>
                <a:ea typeface="Lora"/>
                <a:cs typeface="Lora"/>
                <a:sym typeface="Lora"/>
              </a:rPr>
              <a:t>Meaningful Measurements</a:t>
            </a:r>
            <a:endParaRPr>
              <a:latin typeface="Lora"/>
              <a:ea typeface="Lora"/>
              <a:cs typeface="Lora"/>
              <a:sym typeface="Lora"/>
            </a:endParaRPr>
          </a:p>
        </p:txBody>
      </p:sp>
      <p:sp>
        <p:nvSpPr>
          <p:cNvPr id="186" name="Google Shape;186;p8"/>
          <p:cNvSpPr/>
          <p:nvPr/>
        </p:nvSpPr>
        <p:spPr>
          <a:xfrm>
            <a:off x="3986181" y="3498705"/>
            <a:ext cx="14624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000000"/>
                </a:solidFill>
                <a:latin typeface="Lora"/>
                <a:ea typeface="Lora"/>
                <a:cs typeface="Lora"/>
                <a:sym typeface="Lora"/>
              </a:rPr>
              <a:t>Effective Comparisons</a:t>
            </a:r>
            <a:endParaRPr>
              <a:latin typeface="Lora"/>
              <a:ea typeface="Lora"/>
              <a:cs typeface="Lora"/>
              <a:sym typeface="Lora"/>
            </a:endParaRPr>
          </a:p>
        </p:txBody>
      </p:sp>
      <p:sp>
        <p:nvSpPr>
          <p:cNvPr id="187" name="Google Shape;187;p8"/>
          <p:cNvSpPr/>
          <p:nvPr/>
        </p:nvSpPr>
        <p:spPr>
          <a:xfrm>
            <a:off x="5572517" y="3497719"/>
            <a:ext cx="14624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GB" sz="1200" u="none" strike="noStrike" cap="none">
                <a:solidFill>
                  <a:srgbClr val="000000"/>
                </a:solidFill>
                <a:latin typeface="Lora"/>
                <a:ea typeface="Lora"/>
                <a:cs typeface="Lora"/>
                <a:sym typeface="Lora"/>
              </a:rPr>
              <a:t>Well-Informed Decisions</a:t>
            </a:r>
            <a:endParaRPr>
              <a:latin typeface="Lora"/>
              <a:ea typeface="Lora"/>
              <a:cs typeface="Lora"/>
              <a:sym typeface="Lora"/>
            </a:endParaRPr>
          </a:p>
        </p:txBody>
      </p:sp>
      <p:pic>
        <p:nvPicPr>
          <p:cNvPr id="188" name="Google Shape;188;p8"/>
          <p:cNvPicPr preferRelativeResize="0"/>
          <p:nvPr/>
        </p:nvPicPr>
        <p:blipFill rotWithShape="1">
          <a:blip r:embed="rId3">
            <a:alphaModFix/>
          </a:blip>
          <a:srcRect/>
          <a:stretch/>
        </p:blipFill>
        <p:spPr>
          <a:xfrm>
            <a:off x="5957333" y="2785582"/>
            <a:ext cx="716824" cy="716824"/>
          </a:xfrm>
          <a:prstGeom prst="rect">
            <a:avLst/>
          </a:prstGeom>
          <a:noFill/>
          <a:ln>
            <a:noFill/>
          </a:ln>
        </p:spPr>
      </p:pic>
      <p:pic>
        <p:nvPicPr>
          <p:cNvPr id="189" name="Google Shape;189;p8"/>
          <p:cNvPicPr preferRelativeResize="0"/>
          <p:nvPr/>
        </p:nvPicPr>
        <p:blipFill rotWithShape="1">
          <a:blip r:embed="rId4">
            <a:alphaModFix/>
          </a:blip>
          <a:srcRect/>
          <a:stretch/>
        </p:blipFill>
        <p:spPr>
          <a:xfrm>
            <a:off x="4388944" y="2804044"/>
            <a:ext cx="693675" cy="693675"/>
          </a:xfrm>
          <a:prstGeom prst="rect">
            <a:avLst/>
          </a:prstGeom>
          <a:noFill/>
          <a:ln>
            <a:noFill/>
          </a:ln>
        </p:spPr>
      </p:pic>
      <p:pic>
        <p:nvPicPr>
          <p:cNvPr id="190" name="Google Shape;190;p8"/>
          <p:cNvPicPr preferRelativeResize="0"/>
          <p:nvPr/>
        </p:nvPicPr>
        <p:blipFill rotWithShape="1">
          <a:blip r:embed="rId5">
            <a:alphaModFix/>
          </a:blip>
          <a:srcRect/>
          <a:stretch/>
        </p:blipFill>
        <p:spPr>
          <a:xfrm>
            <a:off x="2725717" y="2804044"/>
            <a:ext cx="716824" cy="716824"/>
          </a:xfrm>
          <a:prstGeom prst="rect">
            <a:avLst/>
          </a:prstGeom>
          <a:noFill/>
          <a:ln>
            <a:noFill/>
          </a:ln>
        </p:spPr>
      </p:pic>
      <p:sp>
        <p:nvSpPr>
          <p:cNvPr id="191" name="Google Shape;191;p8"/>
          <p:cNvSpPr/>
          <p:nvPr/>
        </p:nvSpPr>
        <p:spPr>
          <a:xfrm>
            <a:off x="7119380" y="3547503"/>
            <a:ext cx="146248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FFFFFF"/>
                </a:solidFill>
                <a:latin typeface="Lora"/>
                <a:ea typeface="Lora"/>
                <a:cs typeface="Lora"/>
                <a:sym typeface="Lora"/>
              </a:rPr>
              <a:t>Effective Risk Management</a:t>
            </a:r>
            <a:endParaRPr>
              <a:latin typeface="Lora"/>
              <a:ea typeface="Lora"/>
              <a:cs typeface="Lora"/>
              <a:sym typeface="Lora"/>
            </a:endParaRPr>
          </a:p>
        </p:txBody>
      </p:sp>
      <p:sp>
        <p:nvSpPr>
          <p:cNvPr id="192" name="Google Shape;192;p8"/>
          <p:cNvSpPr/>
          <p:nvPr/>
        </p:nvSpPr>
        <p:spPr>
          <a:xfrm>
            <a:off x="714171" y="3309577"/>
            <a:ext cx="146248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200"/>
              <a:buFont typeface="Arial"/>
              <a:buNone/>
            </a:pPr>
            <a:r>
              <a:rPr lang="en-GB" sz="1200" u="none" strike="noStrike" cap="none">
                <a:solidFill>
                  <a:srgbClr val="FFFFFF"/>
                </a:solidFill>
                <a:latin typeface="Lora"/>
                <a:ea typeface="Lora"/>
                <a:cs typeface="Lora"/>
                <a:sym typeface="Lora"/>
              </a:rPr>
              <a:t>Accurate Model</a:t>
            </a:r>
            <a:endParaRPr>
              <a:latin typeface="Lora"/>
              <a:ea typeface="Lora"/>
              <a:cs typeface="Lora"/>
              <a:sym typeface="Lora"/>
            </a:endParaRPr>
          </a:p>
          <a:p>
            <a:pPr marL="0" marR="0" lvl="0" indent="0" algn="ctr" rtl="0">
              <a:lnSpc>
                <a:spcPct val="100000"/>
              </a:lnSpc>
              <a:spcBef>
                <a:spcPts val="0"/>
              </a:spcBef>
              <a:spcAft>
                <a:spcPts val="0"/>
              </a:spcAft>
              <a:buClr>
                <a:srgbClr val="FFFFFF"/>
              </a:buClr>
              <a:buSzPts val="1200"/>
              <a:buFont typeface="Arial"/>
              <a:buNone/>
            </a:pPr>
            <a:r>
              <a:rPr lang="en-GB" sz="1200" u="none" strike="noStrike" cap="none">
                <a:solidFill>
                  <a:srgbClr val="FFFFFF"/>
                </a:solidFill>
                <a:latin typeface="Lora"/>
                <a:ea typeface="Lora"/>
                <a:cs typeface="Lora"/>
                <a:sym typeface="Lora"/>
              </a:rPr>
              <a:t>(FAIR)</a:t>
            </a:r>
            <a:endParaRPr>
              <a:latin typeface="Lora"/>
              <a:ea typeface="Lora"/>
              <a:cs typeface="Lora"/>
              <a:sym typeface="Lora"/>
            </a:endParaRPr>
          </a:p>
        </p:txBody>
      </p:sp>
      <p:grpSp>
        <p:nvGrpSpPr>
          <p:cNvPr id="193" name="Google Shape;193;p8"/>
          <p:cNvGrpSpPr/>
          <p:nvPr/>
        </p:nvGrpSpPr>
        <p:grpSpPr>
          <a:xfrm>
            <a:off x="711625" y="2778000"/>
            <a:ext cx="1428488" cy="1282569"/>
            <a:chOff x="149727" y="-1720139"/>
            <a:chExt cx="1428488" cy="1282569"/>
          </a:xfrm>
        </p:grpSpPr>
        <p:sp>
          <p:nvSpPr>
            <p:cNvPr id="194" name="Google Shape;194;p8"/>
            <p:cNvSpPr/>
            <p:nvPr/>
          </p:nvSpPr>
          <p:spPr>
            <a:xfrm>
              <a:off x="715660" y="-1518997"/>
              <a:ext cx="268482" cy="268482"/>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5" name="Google Shape;195;p8"/>
            <p:cNvSpPr/>
            <p:nvPr/>
          </p:nvSpPr>
          <p:spPr>
            <a:xfrm>
              <a:off x="452143" y="-1518997"/>
              <a:ext cx="202261" cy="202261"/>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6" name="Google Shape;196;p8"/>
            <p:cNvSpPr/>
            <p:nvPr/>
          </p:nvSpPr>
          <p:spPr>
            <a:xfrm>
              <a:off x="1018059" y="-1656131"/>
              <a:ext cx="137134" cy="137134"/>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7" name="Google Shape;197;p8"/>
            <p:cNvSpPr/>
            <p:nvPr/>
          </p:nvSpPr>
          <p:spPr>
            <a:xfrm>
              <a:off x="798603" y="-1720139"/>
              <a:ext cx="137134" cy="137134"/>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8" name="Google Shape;198;p8"/>
            <p:cNvSpPr/>
            <p:nvPr/>
          </p:nvSpPr>
          <p:spPr>
            <a:xfrm>
              <a:off x="472119" y="-705075"/>
              <a:ext cx="202261" cy="202261"/>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199" name="Google Shape;199;p8"/>
            <p:cNvSpPr/>
            <p:nvPr/>
          </p:nvSpPr>
          <p:spPr>
            <a:xfrm>
              <a:off x="1123727" y="-722474"/>
              <a:ext cx="202261" cy="202261"/>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0" name="Google Shape;200;p8"/>
            <p:cNvSpPr/>
            <p:nvPr/>
          </p:nvSpPr>
          <p:spPr>
            <a:xfrm>
              <a:off x="853500" y="-697291"/>
              <a:ext cx="129677" cy="12967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1" name="Google Shape;201;p8"/>
            <p:cNvSpPr/>
            <p:nvPr/>
          </p:nvSpPr>
          <p:spPr>
            <a:xfrm>
              <a:off x="1432524" y="-787313"/>
              <a:ext cx="129677" cy="12967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2" name="Google Shape;202;p8"/>
            <p:cNvSpPr/>
            <p:nvPr/>
          </p:nvSpPr>
          <p:spPr>
            <a:xfrm>
              <a:off x="239344" y="-823548"/>
              <a:ext cx="129677" cy="12967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3" name="Google Shape;203;p8"/>
            <p:cNvSpPr/>
            <p:nvPr/>
          </p:nvSpPr>
          <p:spPr>
            <a:xfrm>
              <a:off x="149727" y="-963426"/>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4" name="Google Shape;204;p8"/>
            <p:cNvSpPr/>
            <p:nvPr/>
          </p:nvSpPr>
          <p:spPr>
            <a:xfrm>
              <a:off x="1488598" y="-1194734"/>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5" name="Google Shape;205;p8"/>
            <p:cNvSpPr/>
            <p:nvPr/>
          </p:nvSpPr>
          <p:spPr>
            <a:xfrm>
              <a:off x="1398981" y="-1363063"/>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6" name="Google Shape;206;p8"/>
            <p:cNvSpPr/>
            <p:nvPr/>
          </p:nvSpPr>
          <p:spPr>
            <a:xfrm>
              <a:off x="211376" y="-1363063"/>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7" name="Google Shape;207;p8"/>
            <p:cNvSpPr/>
            <p:nvPr/>
          </p:nvSpPr>
          <p:spPr>
            <a:xfrm>
              <a:off x="300821" y="-1518997"/>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8" name="Google Shape;208;p8"/>
            <p:cNvSpPr/>
            <p:nvPr/>
          </p:nvSpPr>
          <p:spPr>
            <a:xfrm>
              <a:off x="629571" y="-1650957"/>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09" name="Google Shape;209;p8"/>
            <p:cNvSpPr/>
            <p:nvPr/>
          </p:nvSpPr>
          <p:spPr>
            <a:xfrm>
              <a:off x="1176303" y="-1553008"/>
              <a:ext cx="171494" cy="171494"/>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0" name="Google Shape;210;p8"/>
            <p:cNvSpPr/>
            <p:nvPr/>
          </p:nvSpPr>
          <p:spPr>
            <a:xfrm>
              <a:off x="770121" y="-527187"/>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sp>
          <p:nvSpPr>
            <p:cNvPr id="211" name="Google Shape;211;p8"/>
            <p:cNvSpPr/>
            <p:nvPr/>
          </p:nvSpPr>
          <p:spPr>
            <a:xfrm>
              <a:off x="976419" y="-527187"/>
              <a:ext cx="89617" cy="89617"/>
            </a:xfrm>
            <a:prstGeom prst="ellipse">
              <a:avLst/>
            </a:prstGeom>
            <a:solidFill>
              <a:srgbClr val="F1F1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Montserrat"/>
                <a:buNone/>
              </a:pPr>
              <a:endParaRPr sz="1400" b="0" i="0" u="none" strike="noStrike" cap="none">
                <a:solidFill>
                  <a:srgbClr val="FFFFFF"/>
                </a:solidFill>
                <a:latin typeface="Montserrat"/>
                <a:ea typeface="Montserrat"/>
                <a:cs typeface="Montserrat"/>
                <a:sym typeface="Montserrat"/>
              </a:endParaRPr>
            </a:p>
          </p:txBody>
        </p:sp>
      </p:grpSp>
      <p:pic>
        <p:nvPicPr>
          <p:cNvPr id="212" name="Google Shape;212;p8"/>
          <p:cNvPicPr preferRelativeResize="0"/>
          <p:nvPr/>
        </p:nvPicPr>
        <p:blipFill rotWithShape="1">
          <a:blip r:embed="rId6">
            <a:alphaModFix/>
          </a:blip>
          <a:srcRect/>
          <a:stretch/>
        </p:blipFill>
        <p:spPr>
          <a:xfrm>
            <a:off x="7467826" y="2761201"/>
            <a:ext cx="765588" cy="7655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stercard 2016 Aug 19">
      <a:dk1>
        <a:srgbClr val="171717"/>
      </a:dk1>
      <a:lt1>
        <a:srgbClr val="F7F7F7"/>
      </a:lt1>
      <a:dk2>
        <a:srgbClr val="171717"/>
      </a:dk2>
      <a:lt2>
        <a:srgbClr val="D22A2F"/>
      </a:lt2>
      <a:accent1>
        <a:srgbClr val="FF671B"/>
      </a:accent1>
      <a:accent2>
        <a:srgbClr val="F38B00"/>
      </a:accent2>
      <a:accent3>
        <a:srgbClr val="FFC81F"/>
      </a:accent3>
      <a:accent4>
        <a:srgbClr val="8DB92E"/>
      </a:accent4>
      <a:accent5>
        <a:srgbClr val="4FCDB0"/>
      </a:accent5>
      <a:accent6>
        <a:srgbClr val="E8E8E8"/>
      </a:accent6>
      <a:hlink>
        <a:srgbClr val="0563C1"/>
      </a:hlink>
      <a:folHlink>
        <a:srgbClr val="E8E8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FAIRCON23 Template_UPDATE_FINAL</Template>
  <TotalTime>0</TotalTime>
  <Words>1185</Words>
  <Application>Microsoft Office PowerPoint</Application>
  <PresentationFormat>On-screen Show (16:9)</PresentationFormat>
  <Paragraphs>139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Lora</vt:lpstr>
      <vt:lpstr>Montserrat</vt:lpstr>
      <vt:lpstr>Arial</vt:lpstr>
      <vt:lpstr>Calibri</vt:lpstr>
      <vt:lpstr>Lato</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Gaurav Sharma</cp:lastModifiedBy>
  <cp:revision>1</cp:revision>
  <dcterms:created xsi:type="dcterms:W3CDTF">2020-05-12T16:20:15Z</dcterms:created>
  <dcterms:modified xsi:type="dcterms:W3CDTF">2023-10-16T16:37:28Z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c_template_date">
    <vt:lpwstr>20191108</vt:lpwstr>
  </property>
  <property fmtid="{D5CDD505-2E9C-101B-9397-08002B2CF9AE}" pid="3" name="MSIP_Label_4fa8c4ca-abf7-47c6-90df-578e94c0e0cc_Enabled">
    <vt:lpwstr>True</vt:lpwstr>
  </property>
  <property fmtid="{D5CDD505-2E9C-101B-9397-08002B2CF9AE}" pid="4" name="MSIP_Label_4fa8c4ca-abf7-47c6-90df-578e94c0e0cc_SiteId">
    <vt:lpwstr>f06fa858-824b-4a85-aacb-f372cfdc282e</vt:lpwstr>
  </property>
  <property fmtid="{D5CDD505-2E9C-101B-9397-08002B2CF9AE}" pid="5" name="MSIP_Label_4fa8c4ca-abf7-47c6-90df-578e94c0e0cc_Owner">
    <vt:lpwstr>Rob.Moore@mastercard.com</vt:lpwstr>
  </property>
  <property fmtid="{D5CDD505-2E9C-101B-9397-08002B2CF9AE}" pid="6" name="MSIP_Label_4fa8c4ca-abf7-47c6-90df-578e94c0e0cc_SetDate">
    <vt:lpwstr>2020-06-22T19:11:06.7199964Z</vt:lpwstr>
  </property>
  <property fmtid="{D5CDD505-2E9C-101B-9397-08002B2CF9AE}" pid="7" name="MSIP_Label_4fa8c4ca-abf7-47c6-90df-578e94c0e0cc_Name">
    <vt:lpwstr>Internal Use Only</vt:lpwstr>
  </property>
  <property fmtid="{D5CDD505-2E9C-101B-9397-08002B2CF9AE}" pid="8" name="MSIP_Label_4fa8c4ca-abf7-47c6-90df-578e94c0e0cc_Application">
    <vt:lpwstr>Microsoft Azure Information Protection</vt:lpwstr>
  </property>
  <property fmtid="{D5CDD505-2E9C-101B-9397-08002B2CF9AE}" pid="9" name="MSIP_Label_4fa8c4ca-abf7-47c6-90df-578e94c0e0cc_ActionId">
    <vt:lpwstr>276e65a7-983b-4395-8e1b-055e18e5ed62</vt:lpwstr>
  </property>
  <property fmtid="{D5CDD505-2E9C-101B-9397-08002B2CF9AE}" pid="10" name="MSIP_Label_4fa8c4ca-abf7-47c6-90df-578e94c0e0cc_Parent">
    <vt:lpwstr>11f69597-1723-4eef-9107-d32f8b34fd24</vt:lpwstr>
  </property>
  <property fmtid="{D5CDD505-2E9C-101B-9397-08002B2CF9AE}" pid="11" name="MSIP_Label_4fa8c4ca-abf7-47c6-90df-578e94c0e0cc_Extended_MSFT_Method">
    <vt:lpwstr>Automatic</vt:lpwstr>
  </property>
  <property fmtid="{D5CDD505-2E9C-101B-9397-08002B2CF9AE}" pid="12" name="MSIP_Label_cccd100a-077b-4351-b7ea-99b99562cb12_Enabled">
    <vt:lpwstr>true</vt:lpwstr>
  </property>
  <property fmtid="{D5CDD505-2E9C-101B-9397-08002B2CF9AE}" pid="13" name="MSIP_Label_cccd100a-077b-4351-b7ea-99b99562cb12_SetDate">
    <vt:lpwstr>2023-04-18T07:07:50Z</vt:lpwstr>
  </property>
  <property fmtid="{D5CDD505-2E9C-101B-9397-08002B2CF9AE}" pid="14" name="MSIP_Label_cccd100a-077b-4351-b7ea-99b99562cb12_Method">
    <vt:lpwstr>Privileged</vt:lpwstr>
  </property>
  <property fmtid="{D5CDD505-2E9C-101B-9397-08002B2CF9AE}" pid="15" name="MSIP_Label_cccd100a-077b-4351-b7ea-99b99562cb12_Name">
    <vt:lpwstr>cccd100a-077b-4351-b7ea-99b99562cb12</vt:lpwstr>
  </property>
  <property fmtid="{D5CDD505-2E9C-101B-9397-08002B2CF9AE}" pid="16" name="MSIP_Label_cccd100a-077b-4351-b7ea-99b99562cb12_SiteId">
    <vt:lpwstr>f06fa858-824b-4a85-aacb-f372cfdc282e</vt:lpwstr>
  </property>
  <property fmtid="{D5CDD505-2E9C-101B-9397-08002B2CF9AE}" pid="17" name="MSIP_Label_cccd100a-077b-4351-b7ea-99b99562cb12_ActionId">
    <vt:lpwstr>ac3a3230-31b3-4961-8332-f490e834d414</vt:lpwstr>
  </property>
  <property fmtid="{D5CDD505-2E9C-101B-9397-08002B2CF9AE}" pid="18" name="MSIP_Label_cccd100a-077b-4351-b7ea-99b99562cb12_ContentBits">
    <vt:lpwstr>0</vt:lpwstr>
  </property>
  <property fmtid="{D5CDD505-2E9C-101B-9397-08002B2CF9AE}" pid="19" name="ContentTypeId">
    <vt:lpwstr>0x010100A4D733DC52FE2441A2D7139016DA6E21</vt:lpwstr>
  </property>
  <property fmtid="{D5CDD505-2E9C-101B-9397-08002B2CF9AE}" pid="20" name="MediaServiceImageTags">
    <vt:lpwstr/>
  </property>
</Properties>
</file>