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8288000" cy="10287000"/>
  <p:notesSz cx="6858000" cy="9144000"/>
  <p:embeddedFontLst>
    <p:embeddedFont>
      <p:font typeface="Belleza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DM Mono" panose="020B0509040201040103" pitchFamily="49" charset="0"/>
      <p:regular r:id="rId44"/>
      <p:italic r:id="rId45"/>
    </p:embeddedFont>
    <p:embeddedFont>
      <p:font typeface="DM Mono Medium" panose="020B0609040201040103" pitchFamily="49" charset="0"/>
      <p:regular r:id="rId46"/>
      <p:italic r:id="rId47"/>
    </p:embeddedFont>
    <p:embeddedFont>
      <p:font typeface="DM Sans" pitchFamily="2" charset="0"/>
      <p:regular r:id="rId48"/>
      <p:bold r:id="rId49"/>
      <p:italic r:id="rId50"/>
      <p:boldItalic r:id="rId51"/>
    </p:embeddedFont>
    <p:embeddedFont>
      <p:font typeface="Lora" pitchFamily="2" charset="0"/>
      <p:regular r:id="rId52"/>
      <p:bold r:id="rId53"/>
      <p:italic r:id="rId54"/>
      <p:boldItalic r:id="rId55"/>
    </p:embeddedFont>
    <p:embeddedFont>
      <p:font typeface="Montserrat" panose="000005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2Na1fKea8mMhcXxgZLgP1DKiS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0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988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13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65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45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4362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13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8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850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4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043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13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sz="2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sz="24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sz="20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095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enriquez@univ-lille.f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uis.enriquez@uasb.edu.e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1980535" y="2245552"/>
            <a:ext cx="14326800" cy="269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USING THE FAIR MODEL FOR RISK-BASED ACCOUNTABILITY</a:t>
            </a:r>
            <a:endParaRPr sz="1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80535" y="5990234"/>
            <a:ext cx="57594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Luis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Enríquez</a:t>
            </a:r>
            <a:endParaRPr sz="1050" b="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80535" y="7007319"/>
            <a:ext cx="80010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Professor at Université de Lille, </a:t>
            </a:r>
            <a:br>
              <a:rPr lang="en-US" sz="28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</a:br>
            <a:r>
              <a:rPr lang="en-US" sz="28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and Universidad Andina Simón Bolívar</a:t>
            </a:r>
            <a:endParaRPr sz="1200" dirty="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619839" y="501215"/>
            <a:ext cx="17048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Some AI risk management methodologies are: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2614204" y="3934093"/>
            <a:ext cx="130596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71390" marR="0" lvl="1" indent="-49520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4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ISO / IEC 23894:2023</a:t>
            </a:r>
            <a:endParaRPr sz="4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1171390" marR="0" lvl="1" indent="-49520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4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NIST AI 100-1 (2023)</a:t>
            </a:r>
            <a:endParaRPr sz="4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1171390" marR="0" lvl="1" indent="-49520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4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capAI (Oxford University - 2022)</a:t>
            </a:r>
            <a:endParaRPr sz="4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1171390" marR="0" lvl="1" indent="-49520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4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AI Procurement in a box (WEF - 2020)</a:t>
            </a:r>
            <a:endParaRPr sz="4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25" b="0" i="0" u="none" strike="noStrike" cap="none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1082001" y="1981200"/>
            <a:ext cx="10805127" cy="8229600"/>
          </a:xfrm>
          <a:custGeom>
            <a:avLst/>
            <a:gdLst/>
            <a:ahLst/>
            <a:cxnLst/>
            <a:rect l="l" t="t" r="r" b="b"/>
            <a:pathLst>
              <a:path w="10805127" h="8229600" extrusionOk="0">
                <a:moveTo>
                  <a:pt x="0" y="0"/>
                </a:moveTo>
                <a:lnTo>
                  <a:pt x="10805127" y="0"/>
                </a:lnTo>
                <a:lnTo>
                  <a:pt x="108051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19" r="-819" b="-88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177" name="Google Shape;177;p11"/>
          <p:cNvSpPr txBox="1"/>
          <p:nvPr/>
        </p:nvSpPr>
        <p:spPr>
          <a:xfrm>
            <a:off x="3283050" y="392350"/>
            <a:ext cx="117219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Basic AI Risk Dimensions</a:t>
            </a:r>
            <a:endParaRPr sz="7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10317519" y="3695313"/>
            <a:ext cx="719328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Don’t forget that the purpose of AI risk management shall be the protection of the rights and freedoms of physical persons.</a:t>
            </a:r>
            <a:endParaRPr sz="30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032483" y="555027"/>
            <a:ext cx="1648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TIPS for an Integrated AI Compliance Strategy:</a:t>
            </a:r>
            <a:endParaRPr sz="6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1126879" y="2677743"/>
            <a:ext cx="16034243" cy="691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DM Mono" panose="020B0509040201040103" pitchFamily="49" charset="0"/>
                <a:ea typeface="DM Mono"/>
                <a:cs typeface="DM Mono"/>
                <a:sym typeface="DM Mono"/>
              </a:rPr>
              <a:t>1. Identifying obligations of risk-based compliance linked to an AI product (e.g. robotics, smart cars, and so on).</a:t>
            </a:r>
            <a:endParaRPr sz="2400" i="0" u="none" strike="noStrike" cap="none" dirty="0">
              <a:solidFill>
                <a:srgbClr val="FFFFFF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DM Mono" panose="020B0509040201040103" pitchFamily="49" charset="0"/>
                <a:ea typeface="DM Mono"/>
                <a:cs typeface="DM Mono"/>
                <a:sym typeface="DM Mono"/>
              </a:rPr>
              <a:t>2. Assessing Data protection/Privacy risk-based compliance in a Data Protection Impact Assessment / Privacy Impact Assessment (e.g. GDPR compliance).</a:t>
            </a:r>
            <a:endParaRPr sz="2400" dirty="0">
              <a:solidFill>
                <a:schemeClr val="lt1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DM Mono" panose="020B0509040201040103" pitchFamily="49" charset="0"/>
                <a:ea typeface="DM Mono"/>
                <a:cs typeface="DM Mono"/>
                <a:sym typeface="DM Mono"/>
              </a:rPr>
              <a:t>3. Assessing Algorithm Performance risk-based compliance in an Algorithm Impact Assessment (e.g. AI Act Compliance).</a:t>
            </a:r>
            <a:endParaRPr sz="2400" dirty="0">
              <a:solidFill>
                <a:schemeClr val="lt1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DM Mono" panose="020B0509040201040103" pitchFamily="49" charset="0"/>
                <a:ea typeface="DM Mono"/>
                <a:cs typeface="DM Mono"/>
                <a:sym typeface="DM Mono"/>
              </a:rPr>
              <a:t>4. Cyber security risk management is still immature. (Jones - 2022).</a:t>
            </a:r>
            <a:endParaRPr sz="2400" dirty="0">
              <a:solidFill>
                <a:schemeClr val="dk1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lt1"/>
              </a:solidFill>
              <a:latin typeface="DM Mono" panose="020B0509040201040103" pitchFamily="49" charset="0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9A4338-E43F-1F3F-03D2-224EE488938D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9" name="Google Shape;199;p13"/>
          <p:cNvSpPr/>
          <p:nvPr/>
        </p:nvSpPr>
        <p:spPr>
          <a:xfrm>
            <a:off x="2953673" y="608627"/>
            <a:ext cx="12380654" cy="9069746"/>
          </a:xfrm>
          <a:custGeom>
            <a:avLst/>
            <a:gdLst/>
            <a:ahLst/>
            <a:cxnLst/>
            <a:rect l="l" t="t" r="r" b="b"/>
            <a:pathLst>
              <a:path w="10971880" h="8037714" extrusionOk="0">
                <a:moveTo>
                  <a:pt x="0" y="0"/>
                </a:moveTo>
                <a:lnTo>
                  <a:pt x="10971879" y="0"/>
                </a:lnTo>
                <a:lnTo>
                  <a:pt x="10971879" y="8037714"/>
                </a:lnTo>
                <a:lnTo>
                  <a:pt x="0" y="8037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321" t="-13278" r="-5321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-121900" y="3850496"/>
            <a:ext cx="182880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3. Using the FAIR model in quantitative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 DPIAs / PIAs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6849155" y="529021"/>
            <a:ext cx="45897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Problems</a:t>
            </a:r>
            <a:endParaRPr>
              <a:solidFill>
                <a:srgbClr val="F9FBFD"/>
              </a:solidFill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71057" y="4153723"/>
            <a:ext cx="1725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894950" y="2436050"/>
            <a:ext cx="16856100" cy="57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0" marR="0" lvl="1" indent="-48895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800"/>
              <a:buFont typeface="DM Mono"/>
              <a:buAutoNum type="arabicPeriod"/>
            </a:pPr>
            <a:r>
              <a:rPr lang="en-US" sz="28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They tend to emphasize description over analysis, and risks are construed narrowly They shall be updated (Shapiro 2021).</a:t>
            </a:r>
            <a:endParaRPr sz="2800" i="0" u="none" strike="noStrike" cap="none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914400" lvl="1" indent="-4064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800"/>
              <a:buFont typeface="DM Mono"/>
              <a:buAutoNum type="arabicPeriod"/>
            </a:pPr>
            <a:r>
              <a:rPr lang="en-US" sz="2800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state of the art of PIA methodologies is qualitative and superficial  (e.g. ISO/IEC 29134, Data Protection Authority’s guidelines).</a:t>
            </a:r>
            <a:endParaRPr sz="28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914400" lvl="1" indent="-4064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800"/>
              <a:buFont typeface="DM Mono"/>
              <a:buAutoNum type="arabicPeriod"/>
            </a:pPr>
            <a:r>
              <a:rPr lang="en-US" sz="2800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Many authors believe that is not possible to measure the impact on the rights and freedoms of physical persons. </a:t>
            </a:r>
            <a:endParaRPr sz="28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914400" lvl="1" indent="-4064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800"/>
              <a:buFont typeface="DM Mono"/>
              <a:buAutoNum type="arabicPeriod"/>
            </a:pPr>
            <a:r>
              <a:rPr lang="en-US" sz="2800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state of the art of information security risk management is immature (Jones 2022).</a:t>
            </a:r>
            <a:endParaRPr sz="28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/>
        </p:nvSpPr>
        <p:spPr>
          <a:xfrm>
            <a:off x="6856796" y="568178"/>
            <a:ext cx="4574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Solutions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1225875" y="2506200"/>
            <a:ext cx="16076100" cy="52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AutoNum type="arabicPeriod"/>
            </a:pPr>
            <a:r>
              <a:rPr lang="en-US" sz="3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 quantitative risk analysis approach for  DPIAs / PIAs.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marR="0" lvl="0" indent="-4191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AutoNum type="arabicPeriod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Everything is measurable (Hubbard - 2010).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l" rtl="0">
              <a:lnSpc>
                <a:spcPct val="1711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AutoNum type="arabicPeriod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Fixing current DPIA/PIA methods with quantitative privacy risk analysis. (Cronk &amp; Shapiro - 2021).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AutoNum type="arabicPeriod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Applying jurimetrics and legal analytics in order to understand the sanctioning psychology of regulators ( Loevinger - 1949, Lawlor - 1963).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891367-69F4-674D-A75B-B18C6C84AD74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6" name="Google Shape;226;p17"/>
          <p:cNvSpPr txBox="1"/>
          <p:nvPr/>
        </p:nvSpPr>
        <p:spPr>
          <a:xfrm>
            <a:off x="936150" y="2275175"/>
            <a:ext cx="16231200" cy="723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The Pd-</a:t>
            </a:r>
            <a:r>
              <a:rPr lang="en-US" sz="2400" i="0" u="none" strike="noStrike" cap="none" dirty="0" err="1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VaR</a:t>
            </a:r>
            <a:r>
              <a:rPr lang="en-US" sz="24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 of an X French company with a turnover of €150 millions in 2022 that has committed a GDPR consent violation (category 1) can be expressed as : </a:t>
            </a:r>
            <a:endParaRPr sz="2400" i="0" u="none" strike="noStrike" cap="none" dirty="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339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99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9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Frequency input taken from 2022: E[x] = 19 / 19 + 326 = 0.055 (5,5 %).</a:t>
            </a:r>
            <a:endParaRPr sz="2000" dirty="0"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Magnitude input: Turnover of the undertaking &amp; Category of the infringement &amp; Seriousness of the infringement (EDPB-2022).</a:t>
            </a:r>
            <a:endParaRPr sz="2000" i="0" u="none" strike="noStrike" cap="none" dirty="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Credible interval: Get a range by following confidence procedures ( Morey &amp; Hoekstra - 2016).</a:t>
            </a:r>
            <a:endParaRPr sz="2000" i="0" u="none" strike="noStrike" cap="none" dirty="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grpSp>
        <p:nvGrpSpPr>
          <p:cNvPr id="227" name="Google Shape;227;p17"/>
          <p:cNvGrpSpPr/>
          <p:nvPr/>
        </p:nvGrpSpPr>
        <p:grpSpPr>
          <a:xfrm>
            <a:off x="936182" y="4182292"/>
            <a:ext cx="16716032" cy="3084245"/>
            <a:chOff x="0" y="-38100"/>
            <a:chExt cx="4462011" cy="812306"/>
          </a:xfrm>
        </p:grpSpPr>
        <p:sp>
          <p:nvSpPr>
            <p:cNvPr id="228" name="Google Shape;228;p17"/>
            <p:cNvSpPr/>
            <p:nvPr/>
          </p:nvSpPr>
          <p:spPr>
            <a:xfrm>
              <a:off x="0" y="0"/>
              <a:ext cx="4462011" cy="774206"/>
            </a:xfrm>
            <a:custGeom>
              <a:avLst/>
              <a:gdLst/>
              <a:ahLst/>
              <a:cxnLst/>
              <a:rect l="l" t="t" r="r" b="b"/>
              <a:pathLst>
                <a:path w="4462011" h="774206" extrusionOk="0">
                  <a:moveTo>
                    <a:pt x="4258811" y="0"/>
                  </a:moveTo>
                  <a:cubicBezTo>
                    <a:pt x="4371035" y="0"/>
                    <a:pt x="4462011" y="173312"/>
                    <a:pt x="4462011" y="387103"/>
                  </a:cubicBezTo>
                  <a:cubicBezTo>
                    <a:pt x="4462011" y="600894"/>
                    <a:pt x="4371035" y="774206"/>
                    <a:pt x="4258811" y="774206"/>
                  </a:cubicBezTo>
                  <a:lnTo>
                    <a:pt x="203200" y="774206"/>
                  </a:lnTo>
                  <a:cubicBezTo>
                    <a:pt x="90976" y="774206"/>
                    <a:pt x="0" y="600894"/>
                    <a:pt x="0" y="387103"/>
                  </a:cubicBezTo>
                  <a:cubicBezTo>
                    <a:pt x="0" y="1733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74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7"/>
          <p:cNvSpPr txBox="1"/>
          <p:nvPr/>
        </p:nvSpPr>
        <p:spPr>
          <a:xfrm>
            <a:off x="1028408" y="629994"/>
            <a:ext cx="1623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E.g. Personal Data Value at Risk (Pd-VaR)</a:t>
            </a:r>
            <a:endParaRPr sz="6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092650" y="4993166"/>
            <a:ext cx="164031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« The probability of receiving an administrative fine in 2023 (if controlled) has a percentage range of 2,3 % and 8,7 % in the next year, while there is a 90 % chance that the loss will be between €300 000 and €400 000, at a 90th credible interval ».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9189B-AE31-BA5A-CD6E-4E366DAF1424}"/>
              </a:ext>
            </a:extLst>
          </p:cNvPr>
          <p:cNvSpPr/>
          <p:nvPr/>
        </p:nvSpPr>
        <p:spPr>
          <a:xfrm>
            <a:off x="0" y="2712720"/>
            <a:ext cx="18288000" cy="7574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7" name="Google Shape;237;p18"/>
          <p:cNvSpPr/>
          <p:nvPr/>
        </p:nvSpPr>
        <p:spPr>
          <a:xfrm>
            <a:off x="492850" y="3721514"/>
            <a:ext cx="7763088" cy="5275711"/>
          </a:xfrm>
          <a:custGeom>
            <a:avLst/>
            <a:gdLst/>
            <a:ahLst/>
            <a:cxnLst/>
            <a:rect l="l" t="t" r="r" b="b"/>
            <a:pathLst>
              <a:path w="7763088" h="5275711" extrusionOk="0">
                <a:moveTo>
                  <a:pt x="0" y="0"/>
                </a:moveTo>
                <a:lnTo>
                  <a:pt x="7763088" y="0"/>
                </a:lnTo>
                <a:lnTo>
                  <a:pt x="7763088" y="5275711"/>
                </a:lnTo>
                <a:lnTo>
                  <a:pt x="0" y="5275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2046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grpSp>
        <p:nvGrpSpPr>
          <p:cNvPr id="238" name="Google Shape;238;p18"/>
          <p:cNvGrpSpPr/>
          <p:nvPr/>
        </p:nvGrpSpPr>
        <p:grpSpPr>
          <a:xfrm>
            <a:off x="10133426" y="2920217"/>
            <a:ext cx="6965854" cy="3708777"/>
            <a:chOff x="0" y="-38100"/>
            <a:chExt cx="1488638" cy="976797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488638" cy="938697"/>
            </a:xfrm>
            <a:custGeom>
              <a:avLst/>
              <a:gdLst/>
              <a:ahLst/>
              <a:cxnLst/>
              <a:rect l="l" t="t" r="r" b="b"/>
              <a:pathLst>
                <a:path w="1488638" h="938697" extrusionOk="0">
                  <a:moveTo>
                    <a:pt x="0" y="0"/>
                  </a:moveTo>
                  <a:lnTo>
                    <a:pt x="1488638" y="0"/>
                  </a:lnTo>
                  <a:lnTo>
                    <a:pt x="1488638" y="938697"/>
                  </a:lnTo>
                  <a:lnTo>
                    <a:pt x="0" y="938697"/>
                  </a:lnTo>
                  <a:close/>
                </a:path>
              </a:pathLst>
            </a:custGeom>
            <a:solidFill>
              <a:srgbClr val="A10205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0" name="Google Shape;240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10496782" y="6691830"/>
            <a:ext cx="5936030" cy="3230763"/>
            <a:chOff x="0" y="-38100"/>
            <a:chExt cx="1563399" cy="850900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1563399" cy="656224"/>
            </a:xfrm>
            <a:custGeom>
              <a:avLst/>
              <a:gdLst/>
              <a:ahLst/>
              <a:cxnLst/>
              <a:rect l="l" t="t" r="r" b="b"/>
              <a:pathLst>
                <a:path w="1563399" h="656224" extrusionOk="0">
                  <a:moveTo>
                    <a:pt x="0" y="0"/>
                  </a:moveTo>
                  <a:lnTo>
                    <a:pt x="1563399" y="0"/>
                  </a:lnTo>
                  <a:lnTo>
                    <a:pt x="1563399" y="656224"/>
                  </a:lnTo>
                  <a:lnTo>
                    <a:pt x="0" y="656224"/>
                  </a:lnTo>
                  <a:close/>
                </a:path>
              </a:pathLst>
            </a:custGeom>
            <a:solidFill>
              <a:srgbClr val="A10205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8"/>
          <p:cNvSpPr txBox="1"/>
          <p:nvPr/>
        </p:nvSpPr>
        <p:spPr>
          <a:xfrm>
            <a:off x="408755" y="369503"/>
            <a:ext cx="173265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Scenario 1: Merging information security risks and GDPR compliance risks. GDPR article 5 § 1(f), using FAIR</a:t>
            </a:r>
            <a:endParaRPr sz="45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45" name="Google Shape;245;p18"/>
          <p:cNvCxnSpPr>
            <a:cxnSpLocks/>
          </p:cNvCxnSpPr>
          <p:nvPr/>
        </p:nvCxnSpPr>
        <p:spPr>
          <a:xfrm flipV="1">
            <a:off x="4983480" y="4598744"/>
            <a:ext cx="4865931" cy="2749764"/>
          </a:xfrm>
          <a:prstGeom prst="straightConnector1">
            <a:avLst/>
          </a:prstGeom>
          <a:noFill/>
          <a:ln w="76200" cap="flat" cmpd="sng">
            <a:solidFill>
              <a:srgbClr val="004AAD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246" name="Google Shape;246;p18"/>
          <p:cNvCxnSpPr>
            <a:cxnSpLocks/>
          </p:cNvCxnSpPr>
          <p:nvPr/>
        </p:nvCxnSpPr>
        <p:spPr>
          <a:xfrm>
            <a:off x="7967182" y="7941147"/>
            <a:ext cx="2259306" cy="0"/>
          </a:xfrm>
          <a:prstGeom prst="straightConnector1">
            <a:avLst/>
          </a:prstGeom>
          <a:noFill/>
          <a:ln w="76200" cap="flat" cmpd="sng">
            <a:solidFill>
              <a:srgbClr val="004AAD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247" name="Google Shape;247;p18"/>
          <p:cNvSpPr txBox="1"/>
          <p:nvPr/>
        </p:nvSpPr>
        <p:spPr>
          <a:xfrm>
            <a:off x="10226488" y="3266500"/>
            <a:ext cx="677973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89114" marR="0" lvl="1" indent="-227729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We could Calculate SLEF with legal analytics, and separate it from other secondary losses.</a:t>
            </a:r>
            <a:endParaRPr sz="20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89114" marR="0" lvl="1" indent="-227729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However, we must combine such prior information with the current situation of the data controller (TEF + </a:t>
            </a:r>
            <a:r>
              <a:rPr lang="en-US" sz="2000" i="0" u="none" strike="noStrike" cap="none" dirty="0" err="1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Vulnerablity</a:t>
            </a:r>
            <a:r>
              <a:rPr lang="en-US" sz="20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).</a:t>
            </a:r>
            <a:endParaRPr sz="20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10496782" y="7096440"/>
            <a:ext cx="5615700" cy="2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04505" marR="0" lvl="1" indent="-230916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We could calculate the loss due a GDPR potential administrative fine by using legal analytics, and add it to the FAIR ontology. </a:t>
            </a:r>
            <a:endParaRPr sz="20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A5C15-4F3B-9CCC-098F-5E65CF5D61F6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4" name="Google Shape;254;p19"/>
          <p:cNvSpPr/>
          <p:nvPr/>
        </p:nvSpPr>
        <p:spPr>
          <a:xfrm>
            <a:off x="3865285" y="2477157"/>
            <a:ext cx="10557431" cy="7464104"/>
          </a:xfrm>
          <a:custGeom>
            <a:avLst/>
            <a:gdLst/>
            <a:ahLst/>
            <a:cxnLst/>
            <a:rect l="l" t="t" r="r" b="b"/>
            <a:pathLst>
              <a:path w="10172542" h="7191987" extrusionOk="0">
                <a:moveTo>
                  <a:pt x="0" y="0"/>
                </a:moveTo>
                <a:lnTo>
                  <a:pt x="10172542" y="0"/>
                </a:lnTo>
                <a:lnTo>
                  <a:pt x="10172542" y="7191987"/>
                </a:lnTo>
                <a:lnTo>
                  <a:pt x="0" y="7191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255" name="Google Shape;255;p19"/>
          <p:cNvSpPr txBox="1"/>
          <p:nvPr/>
        </p:nvSpPr>
        <p:spPr>
          <a:xfrm>
            <a:off x="1486800" y="751575"/>
            <a:ext cx="1531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Integrated GDPR risk-based compliance strategy</a:t>
            </a:r>
            <a:endParaRPr sz="5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287965" y="1741155"/>
            <a:ext cx="11712070" cy="7624750"/>
          </a:xfrm>
          <a:custGeom>
            <a:avLst/>
            <a:gdLst/>
            <a:ahLst/>
            <a:cxnLst/>
            <a:rect l="l" t="t" r="r" b="b"/>
            <a:pathLst>
              <a:path w="11712070" h="7624750" extrusionOk="0">
                <a:moveTo>
                  <a:pt x="0" y="0"/>
                </a:moveTo>
                <a:lnTo>
                  <a:pt x="11712070" y="0"/>
                </a:lnTo>
                <a:lnTo>
                  <a:pt x="11712070" y="7624750"/>
                </a:lnTo>
                <a:lnTo>
                  <a:pt x="0" y="7624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097" r="-3000" b="-5560"/>
            </a:stretch>
          </a:blipFill>
          <a:ln>
            <a:noFill/>
          </a:ln>
        </p:spPr>
        <p:txBody>
          <a:bodyPr/>
          <a:lstStyle/>
          <a:p>
            <a:endParaRPr lang="en-IN" dirty="0"/>
          </a:p>
        </p:txBody>
      </p:sp>
      <p:sp>
        <p:nvSpPr>
          <p:cNvPr id="94" name="Google Shape;94;p2"/>
          <p:cNvSpPr txBox="1"/>
          <p:nvPr/>
        </p:nvSpPr>
        <p:spPr>
          <a:xfrm>
            <a:off x="6495434" y="150178"/>
            <a:ext cx="55596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Summary</a:t>
            </a:r>
            <a:endParaRPr sz="7000" dirty="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/>
        </p:nvSpPr>
        <p:spPr>
          <a:xfrm>
            <a:off x="317851" y="995022"/>
            <a:ext cx="1765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Scenario 2: Use the FAIR model for only legal risk scenarios</a:t>
            </a:r>
            <a:endParaRPr sz="4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814499" y="3111600"/>
            <a:ext cx="1665900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8" marR="0" lvl="1" indent="-40519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28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FAIR ontology remains intact. Only the branch definitions are customized.</a:t>
            </a:r>
            <a:endParaRPr sz="28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734058" marR="0" lvl="1" indent="-40519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2800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GDPR’s administrative fine becomes the primary loss.</a:t>
            </a:r>
            <a:endParaRPr sz="28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734058" marR="0" lvl="1" indent="-40519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4000"/>
              <a:buFont typeface="DM Mono"/>
              <a:buChar char="•"/>
            </a:pPr>
            <a:r>
              <a:rPr lang="en-US" sz="2800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Other type of losses may become secondary losses. </a:t>
            </a:r>
            <a:r>
              <a:rPr lang="en-US" sz="28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 </a:t>
            </a:r>
            <a:endParaRPr sz="2800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22451-D981-AFBE-D8DC-8FB4C4FB582B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8" name="Google Shape;268;p21"/>
          <p:cNvSpPr/>
          <p:nvPr/>
        </p:nvSpPr>
        <p:spPr>
          <a:xfrm>
            <a:off x="2102175" y="2109638"/>
            <a:ext cx="14083651" cy="7653764"/>
          </a:xfrm>
          <a:custGeom>
            <a:avLst/>
            <a:gdLst/>
            <a:ahLst/>
            <a:cxnLst/>
            <a:rect l="l" t="t" r="r" b="b"/>
            <a:pathLst>
              <a:path w="13284583" h="7293747" extrusionOk="0">
                <a:moveTo>
                  <a:pt x="0" y="0"/>
                </a:moveTo>
                <a:lnTo>
                  <a:pt x="13284583" y="0"/>
                </a:lnTo>
                <a:lnTo>
                  <a:pt x="13284583" y="7293748"/>
                </a:lnTo>
                <a:lnTo>
                  <a:pt x="0" y="7293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224" b="-1224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269" name="Google Shape;269;p21"/>
          <p:cNvSpPr txBox="1"/>
          <p:nvPr/>
        </p:nvSpPr>
        <p:spPr>
          <a:xfrm>
            <a:off x="1364405" y="523598"/>
            <a:ext cx="1555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instance, GDPR’s article 5 § 1(f)</a:t>
            </a:r>
            <a:endParaRPr sz="6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/>
        </p:nvSpPr>
        <p:spPr>
          <a:xfrm>
            <a:off x="-1" y="3746850"/>
            <a:ext cx="18288000" cy="27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4. Using the FAIR model in quantitative Algorithm Impact Assessments 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/>
          <p:nvPr/>
        </p:nvSpPr>
        <p:spPr>
          <a:xfrm>
            <a:off x="5695796" y="680048"/>
            <a:ext cx="6896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Considerations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931800" y="2973000"/>
            <a:ext cx="16424400" cy="5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5186" marR="0" lvl="1" indent="-404557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•"/>
            </a:pPr>
            <a:r>
              <a:rPr lang="en-US" sz="3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Machine learning / deep learning models use quantitative performance metrics, such as accuracy, recall, MSE, RMSE, sentiment polarity, and so on. </a:t>
            </a:r>
            <a:endParaRPr sz="3500" i="0" u="none" strike="noStrike" cap="non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914400" lvl="1" indent="-450850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•"/>
            </a:pPr>
            <a:r>
              <a:rPr lang="en-US" sz="3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Algorithms can be classified into deterministic, and non-deterministic (Yanofsky - 2006) 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914400" lvl="1" indent="-450850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•"/>
            </a:pPr>
            <a:r>
              <a:rPr lang="en-US" sz="3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Measuring algorithms have two dimensional challenges: measuring robustness, and measuring fairness (capAI - 2022). 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/>
          <p:nvPr/>
        </p:nvSpPr>
        <p:spPr>
          <a:xfrm>
            <a:off x="5695808" y="680048"/>
            <a:ext cx="6896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Considerations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9" name="Google Shape;289;p24"/>
          <p:cNvSpPr txBox="1"/>
          <p:nvPr/>
        </p:nvSpPr>
        <p:spPr>
          <a:xfrm>
            <a:off x="1088550" y="3027775"/>
            <a:ext cx="16110900" cy="50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5186" marR="0" lvl="1" indent="-404557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•"/>
            </a:pPr>
            <a:r>
              <a:rPr lang="en-US" sz="3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Robustness can be understood as an operational risk (just like cyber security). Fairness can be linked to the legal and ethical domain (just like privacy), with a widest “fundamental rights” scope.</a:t>
            </a:r>
            <a:endParaRPr sz="3500" i="0" u="none" strike="noStrike" cap="non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914400" lvl="1" indent="-450850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•"/>
            </a:pPr>
            <a:r>
              <a:rPr lang="en-US" sz="3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term has been already proposed, with the aim of complying with the GDPR’s article 22 (Kaminski &amp; Malgieri - 2021). 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/>
          <p:nvPr/>
        </p:nvSpPr>
        <p:spPr>
          <a:xfrm>
            <a:off x="613840" y="1990113"/>
            <a:ext cx="10486023" cy="7191987"/>
          </a:xfrm>
          <a:custGeom>
            <a:avLst/>
            <a:gdLst/>
            <a:ahLst/>
            <a:cxnLst/>
            <a:rect l="l" t="t" r="r" b="b"/>
            <a:pathLst>
              <a:path w="10486023" h="7191987" extrusionOk="0">
                <a:moveTo>
                  <a:pt x="0" y="0"/>
                </a:moveTo>
                <a:lnTo>
                  <a:pt x="10486023" y="0"/>
                </a:lnTo>
                <a:lnTo>
                  <a:pt x="10486023" y="7191987"/>
                </a:lnTo>
                <a:lnTo>
                  <a:pt x="0" y="7191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537" b="-1538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296" name="Google Shape;296;p25"/>
          <p:cNvSpPr txBox="1"/>
          <p:nvPr/>
        </p:nvSpPr>
        <p:spPr>
          <a:xfrm>
            <a:off x="1662915" y="150178"/>
            <a:ext cx="141423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 dirty="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Robustness metrics =&gt; FAIR</a:t>
            </a:r>
            <a:endParaRPr sz="7000" dirty="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11372366" y="1990113"/>
            <a:ext cx="6292500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Robustness of an AI system may be considered as a risk control measure for increasing its Resistance Strength, and therefore, reducing the probability of getting primary and secondary losses. Yet, the FAIR ontology can be also useful for only-robustness risk scenarios, but it would have to be integrated in cyber security risk scenarios sooner or later. </a:t>
            </a:r>
            <a:endParaRPr sz="2400" i="0" u="none" strike="noStrike" cap="none" dirty="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24BC7-0879-E0E0-4ADF-FACE9504130F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3" name="Google Shape;303;p26"/>
          <p:cNvSpPr/>
          <p:nvPr/>
        </p:nvSpPr>
        <p:spPr>
          <a:xfrm>
            <a:off x="636315" y="1990112"/>
            <a:ext cx="10463548" cy="7397728"/>
          </a:xfrm>
          <a:custGeom>
            <a:avLst/>
            <a:gdLst/>
            <a:ahLst/>
            <a:cxnLst/>
            <a:rect l="l" t="t" r="r" b="b"/>
            <a:pathLst>
              <a:path w="10172542" h="7191987" extrusionOk="0">
                <a:moveTo>
                  <a:pt x="0" y="0"/>
                </a:moveTo>
                <a:lnTo>
                  <a:pt x="10172542" y="0"/>
                </a:lnTo>
                <a:lnTo>
                  <a:pt x="10172542" y="7191987"/>
                </a:lnTo>
                <a:lnTo>
                  <a:pt x="0" y="7191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05" name="Google Shape;305;p26"/>
          <p:cNvSpPr txBox="1"/>
          <p:nvPr/>
        </p:nvSpPr>
        <p:spPr>
          <a:xfrm>
            <a:off x="11275550" y="1547500"/>
            <a:ext cx="6616210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For practical reasons, fairness shall be understood as a legal issue, since Interpreting fairness is the task of  supervisory authorities. Thus, these metrics will be better calibrated in the light of jurimetrics and legal analytics, through case-based legal reasoning (Ashley - 2017). It would mainly fit as a secondary risk, since the lack of fairness may violate fundamental rights. The FAIR model can be useful for purely fairness risk scenarios.</a:t>
            </a:r>
            <a:endParaRPr sz="2400" i="0" u="none" strike="noStrike" cap="none" dirty="0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" name="Google Shape;296;p25">
            <a:extLst>
              <a:ext uri="{FF2B5EF4-FFF2-40B4-BE49-F238E27FC236}">
                <a16:creationId xmlns:a16="http://schemas.microsoft.com/office/drawing/2014/main" id="{11B81BF0-CCE9-1F1C-9284-E36465D6E924}"/>
              </a:ext>
            </a:extLst>
          </p:cNvPr>
          <p:cNvSpPr txBox="1"/>
          <p:nvPr/>
        </p:nvSpPr>
        <p:spPr>
          <a:xfrm>
            <a:off x="1662915" y="150178"/>
            <a:ext cx="141423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 dirty="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Fairness Metrics =&gt; FAIR</a:t>
            </a:r>
            <a:endParaRPr sz="7000" dirty="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876A8-1C28-0474-594F-D7C54031DC83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1" name="Google Shape;311;p27"/>
          <p:cNvSpPr/>
          <p:nvPr/>
        </p:nvSpPr>
        <p:spPr>
          <a:xfrm>
            <a:off x="2189339" y="1889796"/>
            <a:ext cx="13909322" cy="7551030"/>
          </a:xfrm>
          <a:custGeom>
            <a:avLst/>
            <a:gdLst/>
            <a:ahLst/>
            <a:cxnLst/>
            <a:rect l="l" t="t" r="r" b="b"/>
            <a:pathLst>
              <a:path w="13909322" h="7551030" extrusionOk="0">
                <a:moveTo>
                  <a:pt x="0" y="0"/>
                </a:moveTo>
                <a:lnTo>
                  <a:pt x="13909322" y="0"/>
                </a:lnTo>
                <a:lnTo>
                  <a:pt x="13909322" y="7551031"/>
                </a:lnTo>
                <a:lnTo>
                  <a:pt x="0" y="7551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38" t="-2148" b="-2124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12" name="Google Shape;312;p27"/>
          <p:cNvSpPr txBox="1"/>
          <p:nvPr/>
        </p:nvSpPr>
        <p:spPr>
          <a:xfrm>
            <a:off x="8130355" y="9597120"/>
            <a:ext cx="315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i="0" u="none" strike="noStrike" cap="none">
                <a:solidFill>
                  <a:srgbClr val="FF0000"/>
                </a:solidFill>
                <a:latin typeface="DM Mono Medium"/>
                <a:ea typeface="DM Mono Medium"/>
                <a:cs typeface="DM Mono Medium"/>
                <a:sym typeface="DM Mono Medium"/>
              </a:rPr>
              <a:t>ROBUSTNESS</a:t>
            </a:r>
            <a:endParaRPr>
              <a:latin typeface="DM Mono Medium"/>
              <a:ea typeface="DM Mono Medium"/>
              <a:cs typeface="DM Mono Medium"/>
              <a:sym typeface="DM Mono Medium"/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15595403" y="5335953"/>
            <a:ext cx="2349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FF0000"/>
                </a:solidFill>
                <a:latin typeface="DM Mono Medium"/>
                <a:ea typeface="DM Mono Medium"/>
                <a:cs typeface="DM Mono Medium"/>
                <a:sym typeface="DM Mono Medium"/>
              </a:rPr>
              <a:t>FAIRNESS</a:t>
            </a:r>
            <a:endParaRPr>
              <a:latin typeface="DM Mono Medium"/>
              <a:ea typeface="DM Mono Medium"/>
              <a:cs typeface="DM Mono Medium"/>
              <a:sym typeface="DM Mono Medium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14746852" y="5625195"/>
            <a:ext cx="1344105" cy="1337385"/>
          </a:xfrm>
          <a:custGeom>
            <a:avLst/>
            <a:gdLst/>
            <a:ahLst/>
            <a:cxnLst/>
            <a:rect l="l" t="t" r="r" b="b"/>
            <a:pathLst>
              <a:path w="1344105" h="1337385" extrusionOk="0">
                <a:moveTo>
                  <a:pt x="0" y="0"/>
                </a:moveTo>
                <a:lnTo>
                  <a:pt x="1344105" y="0"/>
                </a:lnTo>
                <a:lnTo>
                  <a:pt x="1344105" y="1337385"/>
                </a:lnTo>
                <a:lnTo>
                  <a:pt x="0" y="1337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16" name="Google Shape;316;p27"/>
          <p:cNvSpPr/>
          <p:nvPr/>
        </p:nvSpPr>
        <p:spPr>
          <a:xfrm>
            <a:off x="12480285" y="6569189"/>
            <a:ext cx="3590083" cy="1265504"/>
          </a:xfrm>
          <a:custGeom>
            <a:avLst/>
            <a:gdLst/>
            <a:ahLst/>
            <a:cxnLst/>
            <a:rect l="l" t="t" r="r" b="b"/>
            <a:pathLst>
              <a:path w="3590083" h="1265504" extrusionOk="0">
                <a:moveTo>
                  <a:pt x="0" y="0"/>
                </a:moveTo>
                <a:lnTo>
                  <a:pt x="3590083" y="0"/>
                </a:lnTo>
                <a:lnTo>
                  <a:pt x="3590083" y="1265504"/>
                </a:lnTo>
                <a:lnTo>
                  <a:pt x="0" y="1265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17" name="Google Shape;317;p27"/>
          <p:cNvSpPr/>
          <p:nvPr/>
        </p:nvSpPr>
        <p:spPr>
          <a:xfrm>
            <a:off x="7913206" y="8099122"/>
            <a:ext cx="3590083" cy="1265504"/>
          </a:xfrm>
          <a:custGeom>
            <a:avLst/>
            <a:gdLst/>
            <a:ahLst/>
            <a:cxnLst/>
            <a:rect l="l" t="t" r="r" b="b"/>
            <a:pathLst>
              <a:path w="3590083" h="1265504" extrusionOk="0">
                <a:moveTo>
                  <a:pt x="0" y="0"/>
                </a:moveTo>
                <a:lnTo>
                  <a:pt x="3590084" y="0"/>
                </a:lnTo>
                <a:lnTo>
                  <a:pt x="3590084" y="1265505"/>
                </a:lnTo>
                <a:lnTo>
                  <a:pt x="0" y="1265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" name="Google Shape;296;p25">
            <a:extLst>
              <a:ext uri="{FF2B5EF4-FFF2-40B4-BE49-F238E27FC236}">
                <a16:creationId xmlns:a16="http://schemas.microsoft.com/office/drawing/2014/main" id="{0269DB74-DA9B-DA72-52E9-F6DB455D7C6B}"/>
              </a:ext>
            </a:extLst>
          </p:cNvPr>
          <p:cNvSpPr txBox="1"/>
          <p:nvPr/>
        </p:nvSpPr>
        <p:spPr>
          <a:xfrm>
            <a:off x="714735" y="150178"/>
            <a:ext cx="1685853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0" u="none" strike="noStrike" cap="none" dirty="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First scenario: FAIR integration proposal</a:t>
            </a:r>
            <a:endParaRPr sz="5400" dirty="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AEAD9-FE7D-8E7D-EAF3-1B3977A33D40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3" name="Google Shape;323;p28"/>
          <p:cNvSpPr/>
          <p:nvPr/>
        </p:nvSpPr>
        <p:spPr>
          <a:xfrm>
            <a:off x="2415389" y="2035719"/>
            <a:ext cx="13457222" cy="7569687"/>
          </a:xfrm>
          <a:custGeom>
            <a:avLst/>
            <a:gdLst/>
            <a:ahLst/>
            <a:cxnLst/>
            <a:rect l="l" t="t" r="r" b="b"/>
            <a:pathLst>
              <a:path w="13457222" h="7569687" extrusionOk="0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4" name="Google Shape;296;p25">
            <a:extLst>
              <a:ext uri="{FF2B5EF4-FFF2-40B4-BE49-F238E27FC236}">
                <a16:creationId xmlns:a16="http://schemas.microsoft.com/office/drawing/2014/main" id="{FC00C392-C07B-5D32-1518-64DF0505DE02}"/>
              </a:ext>
            </a:extLst>
          </p:cNvPr>
          <p:cNvSpPr txBox="1"/>
          <p:nvPr/>
        </p:nvSpPr>
        <p:spPr>
          <a:xfrm>
            <a:off x="0" y="150178"/>
            <a:ext cx="1828800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0" u="none" strike="noStrike" cap="none" dirty="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Second scenario: Robustness without cyber security</a:t>
            </a:r>
            <a:endParaRPr lang="en-US" sz="5400" dirty="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E54C2-CFE9-B742-369E-1B0DBD23F82B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0" name="Google Shape;330;p29"/>
          <p:cNvSpPr/>
          <p:nvPr/>
        </p:nvSpPr>
        <p:spPr>
          <a:xfrm>
            <a:off x="3767528" y="1818101"/>
            <a:ext cx="10172542" cy="7191987"/>
          </a:xfrm>
          <a:custGeom>
            <a:avLst/>
            <a:gdLst/>
            <a:ahLst/>
            <a:cxnLst/>
            <a:rect l="l" t="t" r="r" b="b"/>
            <a:pathLst>
              <a:path w="10172542" h="7191987" extrusionOk="0">
                <a:moveTo>
                  <a:pt x="0" y="0"/>
                </a:moveTo>
                <a:lnTo>
                  <a:pt x="10172541" y="0"/>
                </a:lnTo>
                <a:lnTo>
                  <a:pt x="10172541" y="7191987"/>
                </a:lnTo>
                <a:lnTo>
                  <a:pt x="0" y="7191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31" name="Google Shape;331;p29"/>
          <p:cNvSpPr txBox="1"/>
          <p:nvPr/>
        </p:nvSpPr>
        <p:spPr>
          <a:xfrm>
            <a:off x="552003" y="328656"/>
            <a:ext cx="17184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Integrated AI Act risk-based compliance strategy</a:t>
            </a:r>
            <a:endParaRPr sz="55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628696" y="4604703"/>
            <a:ext cx="150306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1.Recognize the type of Regulation</a:t>
            </a:r>
            <a:endParaRPr sz="7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/>
          <p:nvPr/>
        </p:nvSpPr>
        <p:spPr>
          <a:xfrm>
            <a:off x="0" y="3922192"/>
            <a:ext cx="18288000" cy="2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44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5. Justifying risk-based accountability to Supervisory Authorities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/>
          <p:nvPr/>
        </p:nvSpPr>
        <p:spPr>
          <a:xfrm>
            <a:off x="6391349" y="463725"/>
            <a:ext cx="5505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Concerns</a:t>
            </a:r>
            <a:endParaRPr sz="8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4" name="Google Shape;344;p31"/>
          <p:cNvSpPr txBox="1"/>
          <p:nvPr/>
        </p:nvSpPr>
        <p:spPr>
          <a:xfrm>
            <a:off x="1036350" y="2736100"/>
            <a:ext cx="16215300" cy="5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8" marR="0" lvl="1" indent="-34169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•"/>
            </a:pPr>
            <a:r>
              <a:rPr lang="en-US" sz="3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What is the regulatory practice of supervisory authorities with regard to risk assessment? (Sparrow - 2000).</a:t>
            </a:r>
            <a:br>
              <a:rPr lang="en-US" sz="3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</a:br>
            <a:endParaRPr sz="3000" i="0" u="none" strike="noStrike" cap="non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734058" marR="0" lvl="1" indent="-34169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•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Is the risk-based approach clearly defined by regulatory law?</a:t>
            </a:r>
            <a:b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</a:b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734058" marR="0" lvl="1" indent="-34169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•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Have the supervisory authority started a risk transformation process in their proactive and reactive strategies?</a:t>
            </a:r>
            <a:b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</a:b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734059" marR="0" lvl="1" indent="-341693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•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What type of documentation are they actually requiring?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/>
          <p:nvPr/>
        </p:nvSpPr>
        <p:spPr>
          <a:xfrm>
            <a:off x="783305" y="3159408"/>
            <a:ext cx="10989329" cy="5352225"/>
          </a:xfrm>
          <a:custGeom>
            <a:avLst/>
            <a:gdLst/>
            <a:ahLst/>
            <a:cxnLst/>
            <a:rect l="l" t="t" r="r" b="b"/>
            <a:pathLst>
              <a:path w="10989329" h="5352225" extrusionOk="0">
                <a:moveTo>
                  <a:pt x="0" y="0"/>
                </a:moveTo>
                <a:lnTo>
                  <a:pt x="10989328" y="0"/>
                </a:lnTo>
                <a:lnTo>
                  <a:pt x="10989328" y="5352225"/>
                </a:lnTo>
                <a:lnTo>
                  <a:pt x="0" y="5352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74526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51" name="Google Shape;351;p32"/>
          <p:cNvSpPr/>
          <p:nvPr/>
        </p:nvSpPr>
        <p:spPr>
          <a:xfrm>
            <a:off x="11912846" y="2903245"/>
            <a:ext cx="6380195" cy="5864541"/>
          </a:xfrm>
          <a:custGeom>
            <a:avLst/>
            <a:gdLst/>
            <a:ahLst/>
            <a:cxnLst/>
            <a:rect l="l" t="t" r="r" b="b"/>
            <a:pathLst>
              <a:path w="1472636" h="1353616" extrusionOk="0">
                <a:moveTo>
                  <a:pt x="736318" y="0"/>
                </a:moveTo>
                <a:cubicBezTo>
                  <a:pt x="329661" y="0"/>
                  <a:pt x="0" y="303017"/>
                  <a:pt x="0" y="676808"/>
                </a:cubicBezTo>
                <a:cubicBezTo>
                  <a:pt x="0" y="1050598"/>
                  <a:pt x="329661" y="1353616"/>
                  <a:pt x="736318" y="1353616"/>
                </a:cubicBezTo>
                <a:cubicBezTo>
                  <a:pt x="1142975" y="1353616"/>
                  <a:pt x="1472636" y="1050598"/>
                  <a:pt x="1472636" y="676808"/>
                </a:cubicBezTo>
                <a:cubicBezTo>
                  <a:pt x="1472636" y="303017"/>
                  <a:pt x="1142975" y="0"/>
                  <a:pt x="736318" y="0"/>
                </a:cubicBezTo>
                <a:close/>
              </a:path>
            </a:pathLst>
          </a:custGeom>
          <a:solidFill>
            <a:srgbClr val="566A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1276292" y="488668"/>
            <a:ext cx="16420800" cy="21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Would they accept Probability Distributions and Loss Exceedance Curves? </a:t>
            </a:r>
            <a:endParaRPr sz="5800" i="0" u="none" strike="noStrike" cap="non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12871850" y="3920913"/>
            <a:ext cx="4462200" cy="397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1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Yes, but don’t forget to explain them in a simple natural language. Furthermore, “the levels of accuracy and the relevant accuracy metrics of high-risk AI systems shall be declared in the accompanying instructions of use”. (AI Act art. 15 § 2)</a:t>
            </a:r>
            <a:endParaRPr sz="1900" i="0" u="none" strike="noStrike" cap="none" dirty="0">
              <a:solidFill>
                <a:schemeClr val="dk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91A8A-DBCC-0034-9A3C-53EF620D1C0B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9" name="Google Shape;359;p33"/>
          <p:cNvSpPr/>
          <p:nvPr/>
        </p:nvSpPr>
        <p:spPr>
          <a:xfrm>
            <a:off x="1241404" y="1680437"/>
            <a:ext cx="11618487" cy="7798336"/>
          </a:xfrm>
          <a:custGeom>
            <a:avLst/>
            <a:gdLst/>
            <a:ahLst/>
            <a:cxnLst/>
            <a:rect l="l" t="t" r="r" b="b"/>
            <a:pathLst>
              <a:path w="11618487" h="7798336" extrusionOk="0">
                <a:moveTo>
                  <a:pt x="0" y="0"/>
                </a:moveTo>
                <a:lnTo>
                  <a:pt x="11618488" y="0"/>
                </a:lnTo>
                <a:lnTo>
                  <a:pt x="11618488" y="7798336"/>
                </a:lnTo>
                <a:lnTo>
                  <a:pt x="0" y="7798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714" r="-1218" b="-5385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grpSp>
        <p:nvGrpSpPr>
          <p:cNvPr id="360" name="Google Shape;360;p33"/>
          <p:cNvGrpSpPr/>
          <p:nvPr/>
        </p:nvGrpSpPr>
        <p:grpSpPr>
          <a:xfrm>
            <a:off x="13007075" y="3549050"/>
            <a:ext cx="5280907" cy="4698618"/>
            <a:chOff x="0" y="0"/>
            <a:chExt cx="1217416" cy="1030670"/>
          </a:xfrm>
        </p:grpSpPr>
        <p:sp>
          <p:nvSpPr>
            <p:cNvPr id="361" name="Google Shape;361;p33"/>
            <p:cNvSpPr/>
            <p:nvPr/>
          </p:nvSpPr>
          <p:spPr>
            <a:xfrm>
              <a:off x="0" y="0"/>
              <a:ext cx="1217416" cy="1030670"/>
            </a:xfrm>
            <a:custGeom>
              <a:avLst/>
              <a:gdLst/>
              <a:ahLst/>
              <a:cxnLst/>
              <a:rect l="l" t="t" r="r" b="b"/>
              <a:pathLst>
                <a:path w="1217416" h="1030670" extrusionOk="0">
                  <a:moveTo>
                    <a:pt x="608708" y="0"/>
                  </a:moveTo>
                  <a:cubicBezTo>
                    <a:pt x="272528" y="0"/>
                    <a:pt x="0" y="230723"/>
                    <a:pt x="0" y="515335"/>
                  </a:cubicBezTo>
                  <a:cubicBezTo>
                    <a:pt x="0" y="799947"/>
                    <a:pt x="272528" y="1030670"/>
                    <a:pt x="608708" y="1030670"/>
                  </a:cubicBezTo>
                  <a:cubicBezTo>
                    <a:pt x="944888" y="1030670"/>
                    <a:pt x="1217416" y="799947"/>
                    <a:pt x="1217416" y="515335"/>
                  </a:cubicBezTo>
                  <a:cubicBezTo>
                    <a:pt x="1217416" y="230723"/>
                    <a:pt x="944888" y="0"/>
                    <a:pt x="608708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33"/>
          <p:cNvSpPr txBox="1"/>
          <p:nvPr/>
        </p:nvSpPr>
        <p:spPr>
          <a:xfrm>
            <a:off x="1683465" y="186921"/>
            <a:ext cx="1492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AI Act - Technical Documentation</a:t>
            </a:r>
            <a:endParaRPr sz="6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4" name="Google Shape;364;p33"/>
          <p:cNvSpPr txBox="1"/>
          <p:nvPr/>
        </p:nvSpPr>
        <p:spPr>
          <a:xfrm>
            <a:off x="13336328" y="4587263"/>
            <a:ext cx="4622400" cy="262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Risk models, metrics, and quantitative risk assessments representations may be included</a:t>
            </a:r>
            <a:endParaRPr sz="2400" i="0" u="none" strike="noStrike" cap="none" dirty="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/>
          <p:nvPr/>
        </p:nvSpPr>
        <p:spPr>
          <a:xfrm>
            <a:off x="6614553" y="299278"/>
            <a:ext cx="5058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Benefits </a:t>
            </a:r>
            <a:endParaRPr sz="8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964600" y="2433025"/>
            <a:ext cx="16459200" cy="5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0850" algn="just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●"/>
            </a:pPr>
            <a:r>
              <a:rPr lang="en-US" sz="3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Metrics, probability distributions, and loss exceedance curves can be included. 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marR="0" lvl="0" indent="-450850" algn="just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●"/>
            </a:pPr>
            <a:r>
              <a:rPr lang="en-US" sz="3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Quantitative risk analysis is allowed (and necessary).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50850" algn="just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●"/>
            </a:pPr>
            <a:r>
              <a:rPr lang="en-US" sz="3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technical documentation may become a good risk-based compliance mechanism. 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50850" algn="just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500"/>
              <a:buFont typeface="DM Mono"/>
              <a:buChar char="●"/>
            </a:pPr>
            <a:r>
              <a:rPr lang="en-US" sz="3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AI risk management may contribute to the directional shift of operational risk management, towards a scientific and rational risk-based approach.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/>
          <p:nvPr/>
        </p:nvSpPr>
        <p:spPr>
          <a:xfrm>
            <a:off x="5882845" y="433653"/>
            <a:ext cx="65223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Drawbacks 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8" name="Google Shape;378;p35"/>
          <p:cNvSpPr txBox="1"/>
          <p:nvPr/>
        </p:nvSpPr>
        <p:spPr>
          <a:xfrm>
            <a:off x="1036250" y="2244800"/>
            <a:ext cx="16294500" cy="6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44436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399"/>
              <a:buFont typeface="DM Mono"/>
              <a:buChar char="●"/>
            </a:pPr>
            <a:r>
              <a:rPr lang="en-US" sz="3399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risk analysis outcomes shall be explained and justified in a natural written language.</a:t>
            </a:r>
            <a:endParaRPr sz="3399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marR="0" lvl="0" indent="-444436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399"/>
              <a:buFont typeface="DM Mono"/>
              <a:buChar char="●"/>
            </a:pPr>
            <a:r>
              <a:rPr lang="en-US" sz="3399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There are not standardized methods for integrating the dimensions of AI risk.</a:t>
            </a:r>
            <a:endParaRPr sz="3399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44436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399"/>
              <a:buFont typeface="DM Mono"/>
              <a:buChar char="●"/>
            </a:pPr>
            <a:r>
              <a:rPr lang="en-US" sz="3399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AI risk management is not an autonomous risk discipline.</a:t>
            </a:r>
            <a:endParaRPr sz="3399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44436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399"/>
              <a:buFont typeface="DM Mono"/>
              <a:buChar char="●"/>
            </a:pPr>
            <a:r>
              <a:rPr lang="en-US" sz="3399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Human oversight may  shall be deeply analyzed in specific risk scenarios (art. 14). </a:t>
            </a:r>
            <a:endParaRPr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44436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399"/>
              <a:buFont typeface="DM Mono"/>
              <a:buChar char="●"/>
            </a:pPr>
            <a:r>
              <a:rPr lang="en-US" sz="3399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Are regulators aware of the need to transform towards a quantitative risk culture?</a:t>
            </a:r>
            <a:endParaRPr sz="3399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/>
          <p:nvPr/>
        </p:nvSpPr>
        <p:spPr>
          <a:xfrm>
            <a:off x="2622384" y="1011917"/>
            <a:ext cx="13161900" cy="6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Thank you!!</a:t>
            </a:r>
            <a:endParaRPr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35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sng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luis.enriquez@univ-lille.fr</a:t>
            </a:r>
            <a:r>
              <a:rPr lang="en-US" sz="3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 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ctr" rtl="0">
              <a:lnSpc>
                <a:spcPct val="35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sng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luis.enriquez@uasb.edu.ec</a:t>
            </a:r>
            <a:r>
              <a:rPr lang="en-US" sz="3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 </a:t>
            </a:r>
            <a:endParaRPr sz="3000" i="0" u="none" strike="noStrike" cap="non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DA94D-0DE3-786C-3336-19D666A41C0A}"/>
              </a:ext>
            </a:extLst>
          </p:cNvPr>
          <p:cNvSpPr/>
          <p:nvPr/>
        </p:nvSpPr>
        <p:spPr>
          <a:xfrm>
            <a:off x="12283440" y="8732520"/>
            <a:ext cx="6004560" cy="1371600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" name="Google Shape;106;p4"/>
          <p:cNvSpPr/>
          <p:nvPr/>
        </p:nvSpPr>
        <p:spPr>
          <a:xfrm>
            <a:off x="1813081" y="1123441"/>
            <a:ext cx="14661838" cy="8040119"/>
          </a:xfrm>
          <a:custGeom>
            <a:avLst/>
            <a:gdLst/>
            <a:ahLst/>
            <a:cxnLst/>
            <a:rect l="l" t="t" r="r" b="b"/>
            <a:pathLst>
              <a:path w="14661838" h="8040119" extrusionOk="0">
                <a:moveTo>
                  <a:pt x="0" y="0"/>
                </a:moveTo>
                <a:lnTo>
                  <a:pt x="14661837" y="0"/>
                </a:lnTo>
                <a:lnTo>
                  <a:pt x="14661837" y="8040119"/>
                </a:lnTo>
                <a:lnTo>
                  <a:pt x="0" y="8040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8380" b="-18382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1672868" y="840219"/>
            <a:ext cx="13963523" cy="8876795"/>
            <a:chOff x="0" y="0"/>
            <a:chExt cx="3677636" cy="2337921"/>
          </a:xfrm>
        </p:grpSpPr>
        <p:sp>
          <p:nvSpPr>
            <p:cNvPr id="113" name="Google Shape;113;p5"/>
            <p:cNvSpPr/>
            <p:nvPr/>
          </p:nvSpPr>
          <p:spPr>
            <a:xfrm>
              <a:off x="0" y="0"/>
              <a:ext cx="3677636" cy="2337921"/>
            </a:xfrm>
            <a:custGeom>
              <a:avLst/>
              <a:gdLst/>
              <a:ahLst/>
              <a:cxnLst/>
              <a:rect l="l" t="t" r="r" b="b"/>
              <a:pathLst>
                <a:path w="3677636" h="2337921" extrusionOk="0">
                  <a:moveTo>
                    <a:pt x="1838818" y="0"/>
                  </a:moveTo>
                  <a:cubicBezTo>
                    <a:pt x="823267" y="0"/>
                    <a:pt x="0" y="523362"/>
                    <a:pt x="0" y="1168961"/>
                  </a:cubicBezTo>
                  <a:cubicBezTo>
                    <a:pt x="0" y="1814560"/>
                    <a:pt x="823267" y="2337921"/>
                    <a:pt x="1838818" y="2337921"/>
                  </a:cubicBezTo>
                  <a:cubicBezTo>
                    <a:pt x="2854369" y="2337921"/>
                    <a:pt x="3677636" y="1814560"/>
                    <a:pt x="3677636" y="1168961"/>
                  </a:cubicBezTo>
                  <a:cubicBezTo>
                    <a:pt x="3677636" y="523362"/>
                    <a:pt x="2854369" y="0"/>
                    <a:pt x="1838818" y="0"/>
                  </a:cubicBezTo>
                  <a:close/>
                </a:path>
              </a:pathLst>
            </a:custGeom>
            <a:solidFill>
              <a:srgbClr val="374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4626931" y="4170294"/>
            <a:ext cx="8903598" cy="4335073"/>
            <a:chOff x="0" y="0"/>
            <a:chExt cx="2152514" cy="1141748"/>
          </a:xfrm>
        </p:grpSpPr>
        <p:sp>
          <p:nvSpPr>
            <p:cNvPr id="116" name="Google Shape;116;p5"/>
            <p:cNvSpPr/>
            <p:nvPr/>
          </p:nvSpPr>
          <p:spPr>
            <a:xfrm>
              <a:off x="0" y="0"/>
              <a:ext cx="2152514" cy="1141748"/>
            </a:xfrm>
            <a:custGeom>
              <a:avLst/>
              <a:gdLst/>
              <a:ahLst/>
              <a:cxnLst/>
              <a:rect l="l" t="t" r="r" b="b"/>
              <a:pathLst>
                <a:path w="2152514" h="1141748" extrusionOk="0">
                  <a:moveTo>
                    <a:pt x="1076257" y="0"/>
                  </a:moveTo>
                  <a:cubicBezTo>
                    <a:pt x="481857" y="0"/>
                    <a:pt x="0" y="255589"/>
                    <a:pt x="0" y="570874"/>
                  </a:cubicBezTo>
                  <a:cubicBezTo>
                    <a:pt x="0" y="886159"/>
                    <a:pt x="481857" y="1141748"/>
                    <a:pt x="1076257" y="1141748"/>
                  </a:cubicBezTo>
                  <a:cubicBezTo>
                    <a:pt x="1670658" y="1141748"/>
                    <a:pt x="2152514" y="886159"/>
                    <a:pt x="2152514" y="570874"/>
                  </a:cubicBezTo>
                  <a:cubicBezTo>
                    <a:pt x="2152514" y="255589"/>
                    <a:pt x="1670658" y="0"/>
                    <a:pt x="1076257" y="0"/>
                  </a:cubicBezTo>
                  <a:close/>
                </a:path>
              </a:pathLst>
            </a:custGeom>
            <a:solidFill>
              <a:srgbClr val="566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5"/>
          <p:cNvSpPr txBox="1"/>
          <p:nvPr/>
        </p:nvSpPr>
        <p:spPr>
          <a:xfrm>
            <a:off x="3993455" y="979002"/>
            <a:ext cx="10301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META-REGULATION</a:t>
            </a:r>
            <a:endParaRPr sz="7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3504119" y="4758750"/>
            <a:ext cx="1030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Risk-Based Accountability</a:t>
            </a:r>
            <a:endParaRPr sz="5000">
              <a:latin typeface="DM Mono"/>
              <a:ea typeface="DM Mono"/>
              <a:cs typeface="DM Mono"/>
              <a:sym typeface="DM Mono"/>
            </a:endParaRPr>
          </a:p>
        </p:txBody>
      </p:sp>
      <p:cxnSp>
        <p:nvCxnSpPr>
          <p:cNvPr id="120" name="Google Shape;120;p5"/>
          <p:cNvCxnSpPr/>
          <p:nvPr/>
        </p:nvCxnSpPr>
        <p:spPr>
          <a:xfrm>
            <a:off x="8654675" y="6009316"/>
            <a:ext cx="0" cy="455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1" name="Google Shape;121;p5"/>
          <p:cNvSpPr txBox="1"/>
          <p:nvPr/>
        </p:nvSpPr>
        <p:spPr>
          <a:xfrm>
            <a:off x="7902549" y="4546044"/>
            <a:ext cx="9525" cy="157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4626931" y="6685789"/>
            <a:ext cx="8544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 dirty="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Risk-Based Regulation</a:t>
            </a:r>
            <a:endParaRPr sz="5000" dirty="0"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6"/>
          <p:cNvGrpSpPr/>
          <p:nvPr/>
        </p:nvGrpSpPr>
        <p:grpSpPr>
          <a:xfrm>
            <a:off x="1854537" y="3410339"/>
            <a:ext cx="6952744" cy="4626238"/>
            <a:chOff x="0" y="0"/>
            <a:chExt cx="1831175" cy="1218433"/>
          </a:xfrm>
        </p:grpSpPr>
        <p:sp>
          <p:nvSpPr>
            <p:cNvPr id="129" name="Google Shape;129;p6"/>
            <p:cNvSpPr/>
            <p:nvPr/>
          </p:nvSpPr>
          <p:spPr>
            <a:xfrm>
              <a:off x="0" y="0"/>
              <a:ext cx="1831175" cy="1218433"/>
            </a:xfrm>
            <a:custGeom>
              <a:avLst/>
              <a:gdLst/>
              <a:ahLst/>
              <a:cxnLst/>
              <a:rect l="l" t="t" r="r" b="b"/>
              <a:pathLst>
                <a:path w="1831175" h="1218433" extrusionOk="0">
                  <a:moveTo>
                    <a:pt x="915588" y="0"/>
                  </a:moveTo>
                  <a:lnTo>
                    <a:pt x="1004411" y="49990"/>
                  </a:lnTo>
                  <a:lnTo>
                    <a:pt x="1106997" y="13313"/>
                  </a:lnTo>
                  <a:lnTo>
                    <a:pt x="1178172" y="74431"/>
                  </a:lnTo>
                  <a:lnTo>
                    <a:pt x="1290043" y="52670"/>
                  </a:lnTo>
                  <a:lnTo>
                    <a:pt x="1340458" y="122244"/>
                  </a:lnTo>
                  <a:lnTo>
                    <a:pt x="1456720" y="116350"/>
                  </a:lnTo>
                  <a:lnTo>
                    <a:pt x="1484176" y="191342"/>
                  </a:lnTo>
                  <a:lnTo>
                    <a:pt x="1599749" y="201571"/>
                  </a:lnTo>
                  <a:lnTo>
                    <a:pt x="1603042" y="278701"/>
                  </a:lnTo>
                  <a:lnTo>
                    <a:pt x="1712879" y="304608"/>
                  </a:lnTo>
                  <a:lnTo>
                    <a:pt x="1691866" y="380505"/>
                  </a:lnTo>
                  <a:lnTo>
                    <a:pt x="1791158" y="420959"/>
                  </a:lnTo>
                  <a:lnTo>
                    <a:pt x="1746761" y="492306"/>
                  </a:lnTo>
                  <a:lnTo>
                    <a:pt x="1831175" y="545536"/>
                  </a:lnTo>
                  <a:lnTo>
                    <a:pt x="1765330" y="609216"/>
                  </a:lnTo>
                  <a:lnTo>
                    <a:pt x="1831175" y="672897"/>
                  </a:lnTo>
                  <a:lnTo>
                    <a:pt x="1746761" y="726127"/>
                  </a:lnTo>
                  <a:lnTo>
                    <a:pt x="1791158" y="797474"/>
                  </a:lnTo>
                  <a:lnTo>
                    <a:pt x="1691866" y="837928"/>
                  </a:lnTo>
                  <a:lnTo>
                    <a:pt x="1712879" y="913825"/>
                  </a:lnTo>
                  <a:lnTo>
                    <a:pt x="1603042" y="939732"/>
                  </a:lnTo>
                  <a:lnTo>
                    <a:pt x="1599749" y="1016862"/>
                  </a:lnTo>
                  <a:lnTo>
                    <a:pt x="1484176" y="1027091"/>
                  </a:lnTo>
                  <a:lnTo>
                    <a:pt x="1456720" y="1102082"/>
                  </a:lnTo>
                  <a:lnTo>
                    <a:pt x="1340458" y="1096188"/>
                  </a:lnTo>
                  <a:lnTo>
                    <a:pt x="1290043" y="1165764"/>
                  </a:lnTo>
                  <a:lnTo>
                    <a:pt x="1178172" y="1144002"/>
                  </a:lnTo>
                  <a:lnTo>
                    <a:pt x="1106997" y="1205120"/>
                  </a:lnTo>
                  <a:lnTo>
                    <a:pt x="1004411" y="1168443"/>
                  </a:lnTo>
                  <a:lnTo>
                    <a:pt x="915588" y="1218433"/>
                  </a:lnTo>
                  <a:lnTo>
                    <a:pt x="826764" y="1168443"/>
                  </a:lnTo>
                  <a:lnTo>
                    <a:pt x="724178" y="1205120"/>
                  </a:lnTo>
                  <a:lnTo>
                    <a:pt x="653003" y="1144002"/>
                  </a:lnTo>
                  <a:lnTo>
                    <a:pt x="541132" y="1165764"/>
                  </a:lnTo>
                  <a:lnTo>
                    <a:pt x="490718" y="1096188"/>
                  </a:lnTo>
                  <a:lnTo>
                    <a:pt x="374455" y="1102082"/>
                  </a:lnTo>
                  <a:lnTo>
                    <a:pt x="346999" y="1027091"/>
                  </a:lnTo>
                  <a:lnTo>
                    <a:pt x="231426" y="1016862"/>
                  </a:lnTo>
                  <a:lnTo>
                    <a:pt x="228132" y="939732"/>
                  </a:lnTo>
                  <a:lnTo>
                    <a:pt x="118298" y="913825"/>
                  </a:lnTo>
                  <a:lnTo>
                    <a:pt x="139310" y="837928"/>
                  </a:lnTo>
                  <a:lnTo>
                    <a:pt x="40015" y="797474"/>
                  </a:lnTo>
                  <a:lnTo>
                    <a:pt x="84414" y="726127"/>
                  </a:lnTo>
                  <a:lnTo>
                    <a:pt x="0" y="672897"/>
                  </a:lnTo>
                  <a:lnTo>
                    <a:pt x="65845" y="609216"/>
                  </a:lnTo>
                  <a:lnTo>
                    <a:pt x="0" y="545536"/>
                  </a:lnTo>
                  <a:lnTo>
                    <a:pt x="84414" y="492306"/>
                  </a:lnTo>
                  <a:lnTo>
                    <a:pt x="40015" y="420959"/>
                  </a:lnTo>
                  <a:lnTo>
                    <a:pt x="139310" y="380505"/>
                  </a:lnTo>
                  <a:lnTo>
                    <a:pt x="118298" y="304608"/>
                  </a:lnTo>
                  <a:lnTo>
                    <a:pt x="228132" y="278701"/>
                  </a:lnTo>
                  <a:lnTo>
                    <a:pt x="231426" y="201571"/>
                  </a:lnTo>
                  <a:lnTo>
                    <a:pt x="346999" y="191342"/>
                  </a:lnTo>
                  <a:lnTo>
                    <a:pt x="374455" y="116350"/>
                  </a:lnTo>
                  <a:lnTo>
                    <a:pt x="490718" y="122244"/>
                  </a:lnTo>
                  <a:lnTo>
                    <a:pt x="541132" y="52670"/>
                  </a:lnTo>
                  <a:lnTo>
                    <a:pt x="653003" y="74431"/>
                  </a:lnTo>
                  <a:lnTo>
                    <a:pt x="724178" y="13313"/>
                  </a:lnTo>
                  <a:lnTo>
                    <a:pt x="826764" y="49990"/>
                  </a:lnTo>
                  <a:lnTo>
                    <a:pt x="915588" y="0"/>
                  </a:lnTo>
                  <a:close/>
                </a:path>
              </a:pathLst>
            </a:custGeom>
            <a:solidFill>
              <a:srgbClr val="374B5A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6"/>
          <p:cNvGrpSpPr/>
          <p:nvPr/>
        </p:nvGrpSpPr>
        <p:grpSpPr>
          <a:xfrm>
            <a:off x="10011122" y="3383583"/>
            <a:ext cx="6764895" cy="4652994"/>
            <a:chOff x="0" y="0"/>
            <a:chExt cx="1781701" cy="1225480"/>
          </a:xfrm>
        </p:grpSpPr>
        <p:sp>
          <p:nvSpPr>
            <p:cNvPr id="132" name="Google Shape;132;p6"/>
            <p:cNvSpPr/>
            <p:nvPr/>
          </p:nvSpPr>
          <p:spPr>
            <a:xfrm>
              <a:off x="0" y="0"/>
              <a:ext cx="1781701" cy="1225480"/>
            </a:xfrm>
            <a:custGeom>
              <a:avLst/>
              <a:gdLst/>
              <a:ahLst/>
              <a:cxnLst/>
              <a:rect l="l" t="t" r="r" b="b"/>
              <a:pathLst>
                <a:path w="1781701" h="1225480" extrusionOk="0">
                  <a:moveTo>
                    <a:pt x="890850" y="0"/>
                  </a:moveTo>
                  <a:lnTo>
                    <a:pt x="977274" y="50279"/>
                  </a:lnTo>
                  <a:lnTo>
                    <a:pt x="1077088" y="13390"/>
                  </a:lnTo>
                  <a:lnTo>
                    <a:pt x="1146341" y="74862"/>
                  </a:lnTo>
                  <a:lnTo>
                    <a:pt x="1255189" y="52974"/>
                  </a:lnTo>
                  <a:lnTo>
                    <a:pt x="1304241" y="122951"/>
                  </a:lnTo>
                  <a:lnTo>
                    <a:pt x="1417362" y="117023"/>
                  </a:lnTo>
                  <a:lnTo>
                    <a:pt x="1444077" y="192448"/>
                  </a:lnTo>
                  <a:lnTo>
                    <a:pt x="1556527" y="202736"/>
                  </a:lnTo>
                  <a:lnTo>
                    <a:pt x="1559731" y="280313"/>
                  </a:lnTo>
                  <a:lnTo>
                    <a:pt x="1666600" y="306370"/>
                  </a:lnTo>
                  <a:lnTo>
                    <a:pt x="1646155" y="382706"/>
                  </a:lnTo>
                  <a:lnTo>
                    <a:pt x="1742765" y="423394"/>
                  </a:lnTo>
                  <a:lnTo>
                    <a:pt x="1699567" y="495153"/>
                  </a:lnTo>
                  <a:lnTo>
                    <a:pt x="1781701" y="548691"/>
                  </a:lnTo>
                  <a:lnTo>
                    <a:pt x="1717634" y="612740"/>
                  </a:lnTo>
                  <a:lnTo>
                    <a:pt x="1781701" y="676788"/>
                  </a:lnTo>
                  <a:lnTo>
                    <a:pt x="1699567" y="730327"/>
                  </a:lnTo>
                  <a:lnTo>
                    <a:pt x="1742765" y="802086"/>
                  </a:lnTo>
                  <a:lnTo>
                    <a:pt x="1646155" y="842774"/>
                  </a:lnTo>
                  <a:lnTo>
                    <a:pt x="1666600" y="919110"/>
                  </a:lnTo>
                  <a:lnTo>
                    <a:pt x="1559731" y="945167"/>
                  </a:lnTo>
                  <a:lnTo>
                    <a:pt x="1556527" y="1022743"/>
                  </a:lnTo>
                  <a:lnTo>
                    <a:pt x="1444077" y="1033032"/>
                  </a:lnTo>
                  <a:lnTo>
                    <a:pt x="1417362" y="1108456"/>
                  </a:lnTo>
                  <a:lnTo>
                    <a:pt x="1304241" y="1102528"/>
                  </a:lnTo>
                  <a:lnTo>
                    <a:pt x="1255189" y="1172507"/>
                  </a:lnTo>
                  <a:lnTo>
                    <a:pt x="1146341" y="1150618"/>
                  </a:lnTo>
                  <a:lnTo>
                    <a:pt x="1077088" y="1212090"/>
                  </a:lnTo>
                  <a:lnTo>
                    <a:pt x="977274" y="1175201"/>
                  </a:lnTo>
                  <a:lnTo>
                    <a:pt x="890850" y="1225480"/>
                  </a:lnTo>
                  <a:lnTo>
                    <a:pt x="804427" y="1175201"/>
                  </a:lnTo>
                  <a:lnTo>
                    <a:pt x="704612" y="1212090"/>
                  </a:lnTo>
                  <a:lnTo>
                    <a:pt x="635360" y="1150618"/>
                  </a:lnTo>
                  <a:lnTo>
                    <a:pt x="526512" y="1172507"/>
                  </a:lnTo>
                  <a:lnTo>
                    <a:pt x="477460" y="1102528"/>
                  </a:lnTo>
                  <a:lnTo>
                    <a:pt x="364338" y="1108456"/>
                  </a:lnTo>
                  <a:lnTo>
                    <a:pt x="337624" y="1033032"/>
                  </a:lnTo>
                  <a:lnTo>
                    <a:pt x="225173" y="1022743"/>
                  </a:lnTo>
                  <a:lnTo>
                    <a:pt x="221968" y="945167"/>
                  </a:lnTo>
                  <a:lnTo>
                    <a:pt x="115102" y="919110"/>
                  </a:lnTo>
                  <a:lnTo>
                    <a:pt x="135546" y="842774"/>
                  </a:lnTo>
                  <a:lnTo>
                    <a:pt x="38934" y="802086"/>
                  </a:lnTo>
                  <a:lnTo>
                    <a:pt x="82134" y="730327"/>
                  </a:lnTo>
                  <a:lnTo>
                    <a:pt x="0" y="676788"/>
                  </a:lnTo>
                  <a:lnTo>
                    <a:pt x="64066" y="612740"/>
                  </a:lnTo>
                  <a:lnTo>
                    <a:pt x="0" y="548691"/>
                  </a:lnTo>
                  <a:lnTo>
                    <a:pt x="82134" y="495153"/>
                  </a:lnTo>
                  <a:lnTo>
                    <a:pt x="38934" y="423394"/>
                  </a:lnTo>
                  <a:lnTo>
                    <a:pt x="135546" y="382706"/>
                  </a:lnTo>
                  <a:lnTo>
                    <a:pt x="115102" y="306370"/>
                  </a:lnTo>
                  <a:lnTo>
                    <a:pt x="221968" y="280313"/>
                  </a:lnTo>
                  <a:lnTo>
                    <a:pt x="225173" y="202736"/>
                  </a:lnTo>
                  <a:lnTo>
                    <a:pt x="337624" y="192448"/>
                  </a:lnTo>
                  <a:lnTo>
                    <a:pt x="364338" y="117023"/>
                  </a:lnTo>
                  <a:lnTo>
                    <a:pt x="477460" y="122951"/>
                  </a:lnTo>
                  <a:lnTo>
                    <a:pt x="526512" y="52974"/>
                  </a:lnTo>
                  <a:lnTo>
                    <a:pt x="635360" y="74862"/>
                  </a:lnTo>
                  <a:lnTo>
                    <a:pt x="704612" y="13390"/>
                  </a:lnTo>
                  <a:lnTo>
                    <a:pt x="804427" y="50279"/>
                  </a:lnTo>
                  <a:lnTo>
                    <a:pt x="890850" y="0"/>
                  </a:lnTo>
                  <a:close/>
                </a:path>
              </a:pathLst>
            </a:custGeom>
            <a:solidFill>
              <a:srgbClr val="374B5A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6"/>
          <p:cNvSpPr txBox="1"/>
          <p:nvPr/>
        </p:nvSpPr>
        <p:spPr>
          <a:xfrm>
            <a:off x="0" y="492188"/>
            <a:ext cx="182880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5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For instance, the Upcoming (EU) AI Act: 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786411" y="4548908"/>
            <a:ext cx="70209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Has Meta-regulatory instances =&gt; Conformity Assessment (Art. 43)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10011122" y="4742583"/>
            <a:ext cx="676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Is a Risk-based Regulation = &gt; (Art. 9)</a:t>
            </a:r>
            <a:endParaRPr sz="3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7"/>
          <p:cNvGrpSpPr/>
          <p:nvPr/>
        </p:nvGrpSpPr>
        <p:grpSpPr>
          <a:xfrm>
            <a:off x="1502963" y="2092714"/>
            <a:ext cx="16230600" cy="2780271"/>
            <a:chOff x="0" y="-38100"/>
            <a:chExt cx="3028464" cy="518770"/>
          </a:xfrm>
        </p:grpSpPr>
        <p:sp>
          <p:nvSpPr>
            <p:cNvPr id="143" name="Google Shape;143;p7"/>
            <p:cNvSpPr/>
            <p:nvPr/>
          </p:nvSpPr>
          <p:spPr>
            <a:xfrm>
              <a:off x="0" y="0"/>
              <a:ext cx="3028464" cy="480670"/>
            </a:xfrm>
            <a:custGeom>
              <a:avLst/>
              <a:gdLst/>
              <a:ahLst/>
              <a:cxnLst/>
              <a:rect l="l" t="t" r="r" b="b"/>
              <a:pathLst>
                <a:path w="3028464" h="480670" extrusionOk="0">
                  <a:moveTo>
                    <a:pt x="2825264" y="0"/>
                  </a:moveTo>
                  <a:cubicBezTo>
                    <a:pt x="2937488" y="0"/>
                    <a:pt x="3028464" y="107602"/>
                    <a:pt x="3028464" y="240335"/>
                  </a:cubicBezTo>
                  <a:cubicBezTo>
                    <a:pt x="3028464" y="373068"/>
                    <a:pt x="2937488" y="480670"/>
                    <a:pt x="2825264" y="480670"/>
                  </a:cubicBezTo>
                  <a:lnTo>
                    <a:pt x="203200" y="480670"/>
                  </a:lnTo>
                  <a:cubicBezTo>
                    <a:pt x="90976" y="480670"/>
                    <a:pt x="0" y="373068"/>
                    <a:pt x="0" y="240335"/>
                  </a:cubicBezTo>
                  <a:cubicBezTo>
                    <a:pt x="0" y="1076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74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7"/>
          <p:cNvGrpSpPr/>
          <p:nvPr/>
        </p:nvGrpSpPr>
        <p:grpSpPr>
          <a:xfrm>
            <a:off x="1502963" y="4975973"/>
            <a:ext cx="16230707" cy="4009849"/>
            <a:chOff x="0" y="-38100"/>
            <a:chExt cx="4274726" cy="1056085"/>
          </a:xfrm>
        </p:grpSpPr>
        <p:sp>
          <p:nvSpPr>
            <p:cNvPr id="146" name="Google Shape;146;p7"/>
            <p:cNvSpPr/>
            <p:nvPr/>
          </p:nvSpPr>
          <p:spPr>
            <a:xfrm>
              <a:off x="0" y="0"/>
              <a:ext cx="4274726" cy="1017985"/>
            </a:xfrm>
            <a:custGeom>
              <a:avLst/>
              <a:gdLst/>
              <a:ahLst/>
              <a:cxnLst/>
              <a:rect l="l" t="t" r="r" b="b"/>
              <a:pathLst>
                <a:path w="4274726" h="1017985" extrusionOk="0">
                  <a:moveTo>
                    <a:pt x="4071526" y="0"/>
                  </a:moveTo>
                  <a:cubicBezTo>
                    <a:pt x="4183750" y="0"/>
                    <a:pt x="4274726" y="227884"/>
                    <a:pt x="4274726" y="508992"/>
                  </a:cubicBezTo>
                  <a:cubicBezTo>
                    <a:pt x="4274726" y="790101"/>
                    <a:pt x="4183750" y="1017985"/>
                    <a:pt x="4071526" y="1017985"/>
                  </a:cubicBezTo>
                  <a:lnTo>
                    <a:pt x="203200" y="1017985"/>
                  </a:lnTo>
                  <a:cubicBezTo>
                    <a:pt x="90976" y="1017985"/>
                    <a:pt x="0" y="790101"/>
                    <a:pt x="0" y="508992"/>
                  </a:cubicBezTo>
                  <a:cubicBezTo>
                    <a:pt x="0" y="2278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74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7"/>
          <p:cNvSpPr txBox="1"/>
          <p:nvPr/>
        </p:nvSpPr>
        <p:spPr>
          <a:xfrm>
            <a:off x="5973974" y="476921"/>
            <a:ext cx="6896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Considerations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870628" y="5411187"/>
            <a:ext cx="154953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Scope (art. 2)</a:t>
            </a:r>
            <a:endParaRPr sz="31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0" strike="noStrike" cap="non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(1) Providers placing on the market or putting into service AI systems in the</a:t>
            </a:r>
            <a:endParaRPr sz="25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0" strike="noStrike" cap="non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Union [...] ;</a:t>
            </a:r>
            <a:endParaRPr sz="2500" i="0" strike="noStrike" cap="non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0" strike="noStrike" cap="non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(2) Users of AI systems located within the Union;</a:t>
            </a:r>
            <a:endParaRPr sz="2500" i="0" strike="noStrike" cap="non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0" strike="noStrike" cap="non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(3) Providers and users of AI systems that are located in a third country, where </a:t>
            </a:r>
            <a:r>
              <a:rPr lang="en-US" sz="25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the output</a:t>
            </a:r>
            <a:r>
              <a:rPr lang="en-US" sz="2500" i="0" strike="noStrike" cap="non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 produced by the system is used in the Union;</a:t>
            </a:r>
            <a:endParaRPr sz="2675" i="0" strike="noStrike" cap="none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564378" y="2551103"/>
            <a:ext cx="141078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Purpose</a:t>
            </a:r>
            <a:endParaRPr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 The proposal lays down a solid risk methodology to define “high-risk” AI systems that pose significant risks to the health and safety or fundamental rights of persons.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4061989" y="476921"/>
            <a:ext cx="106602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HIGH-RISK AI SYSTEMS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401009" y="2321847"/>
            <a:ext cx="15486000" cy="5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 i="0" u="none" strike="noStrike" cap="non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Biometric identification and categorization of natural persons.</a:t>
            </a:r>
            <a:endParaRPr sz="3000" i="0" u="none" strike="noStrike" cap="non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Management and operation of critical infrastructure.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Education and vocational training.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Employment, workers management and access to self-employment.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Access to and enjoyment of essential private services and public services.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Law enforcement.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Migration, asylum and border control management.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marL="457200" lvl="0" indent="-419100" algn="just" rtl="0">
              <a:lnSpc>
                <a:spcPct val="142059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3000"/>
              <a:buFont typeface="DM Mono"/>
              <a:buChar char="●"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Administration of justice and democratic processes.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0" y="3850503"/>
            <a:ext cx="182880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i="0" u="none" strike="noStrike" cap="non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2. Artificial Intelligence Impact Assessment Dependencies </a:t>
            </a:r>
            <a:endParaRPr sz="7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1446</Words>
  <Application>Microsoft Office PowerPoint</Application>
  <PresentationFormat>Custom</PresentationFormat>
  <Paragraphs>122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Lora</vt:lpstr>
      <vt:lpstr>Montserrat</vt:lpstr>
      <vt:lpstr>Arial</vt:lpstr>
      <vt:lpstr>Belleza</vt:lpstr>
      <vt:lpstr>Calibri</vt:lpstr>
      <vt:lpstr>DM Sans</vt:lpstr>
      <vt:lpstr>DM Mono Medium</vt:lpstr>
      <vt:lpstr>DM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Gaurav Sharma</cp:lastModifiedBy>
  <cp:revision>1</cp:revision>
  <dcterms:created xsi:type="dcterms:W3CDTF">2006-08-16T00:00:00Z</dcterms:created>
  <dcterms:modified xsi:type="dcterms:W3CDTF">2023-10-16T16:52:27Z</dcterms:modified>
</cp:coreProperties>
</file>