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Caveat"/>
      <p:regular r:id="rId30"/>
      <p:bold r:id="rId31"/>
    </p:embeddedFont>
    <p:embeddedFont>
      <p:font typeface="Fahkwang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Lora"/>
      <p:regular r:id="rId40"/>
      <p:bold r:id="rId41"/>
      <p:italic r:id="rId42"/>
      <p:boldItalic r:id="rId43"/>
    </p:embeddedFont>
    <p:embeddedFont>
      <p:font typeface="DM Mono Light"/>
      <p:regular r:id="rId44"/>
      <p:bold r:id="rId45"/>
      <p:italic r:id="rId46"/>
      <p:boldItalic r:id="rId47"/>
    </p:embeddedFont>
    <p:embeddedFont>
      <p:font typeface="DM Sans"/>
      <p:regular r:id="rId48"/>
      <p:bold r:id="rId49"/>
      <p:italic r:id="rId50"/>
      <p:boldItalic r:id="rId51"/>
    </p:embeddedFont>
    <p:embeddedFont>
      <p:font typeface="DM Mono"/>
      <p:regular r:id="rId52"/>
      <p: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4" roundtripDataSignature="AMtx7mhoqapKbJdNuyXI5EvaCIFpxixv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regular.fntdata"/><Relationship Id="rId42" Type="http://schemas.openxmlformats.org/officeDocument/2006/relationships/font" Target="fonts/Lora-italic.fntdata"/><Relationship Id="rId41" Type="http://schemas.openxmlformats.org/officeDocument/2006/relationships/font" Target="fonts/Lora-bold.fntdata"/><Relationship Id="rId44" Type="http://schemas.openxmlformats.org/officeDocument/2006/relationships/font" Target="fonts/DMMonoLight-regular.fntdata"/><Relationship Id="rId43" Type="http://schemas.openxmlformats.org/officeDocument/2006/relationships/font" Target="fonts/Lora-boldItalic.fntdata"/><Relationship Id="rId46" Type="http://schemas.openxmlformats.org/officeDocument/2006/relationships/font" Target="fonts/DMMonoLight-italic.fntdata"/><Relationship Id="rId45" Type="http://schemas.openxmlformats.org/officeDocument/2006/relationships/font" Target="fonts/DMMon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-regular.fntdata"/><Relationship Id="rId47" Type="http://schemas.openxmlformats.org/officeDocument/2006/relationships/font" Target="fonts/DMMonoLight-boldItalic.fntdata"/><Relationship Id="rId49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-bold.fntdata"/><Relationship Id="rId30" Type="http://schemas.openxmlformats.org/officeDocument/2006/relationships/font" Target="fonts/Caveat-regular.fntdata"/><Relationship Id="rId33" Type="http://schemas.openxmlformats.org/officeDocument/2006/relationships/font" Target="fonts/Fahkwang-bold.fntdata"/><Relationship Id="rId32" Type="http://schemas.openxmlformats.org/officeDocument/2006/relationships/font" Target="fonts/Fahkwang-regular.fntdata"/><Relationship Id="rId35" Type="http://schemas.openxmlformats.org/officeDocument/2006/relationships/font" Target="fonts/Fahkwang-boldItalic.fntdata"/><Relationship Id="rId34" Type="http://schemas.openxmlformats.org/officeDocument/2006/relationships/font" Target="fonts/Fahkwang-italic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DMSans-boldItalic.fntdata"/><Relationship Id="rId50" Type="http://schemas.openxmlformats.org/officeDocument/2006/relationships/font" Target="fonts/DMSans-italic.fntdata"/><Relationship Id="rId53" Type="http://schemas.openxmlformats.org/officeDocument/2006/relationships/font" Target="fonts/DMMono-italic.fntdata"/><Relationship Id="rId52" Type="http://schemas.openxmlformats.org/officeDocument/2006/relationships/font" Target="fonts/DMMon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Realize the value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What goals are we helping our consumers address? What rewards are they seeking?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How does our program allow them to address those permanent hard-wired goals?</a:t>
            </a:r>
            <a:endParaRPr/>
          </a:p>
          <a:p>
            <a:pPr indent="-1714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How can we get it to them quicker and above expectation? (dopamine)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Establish the North Star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The marker signifying that you’re on the right path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Anything you’re doing that doesn’t point toward this marker probably isn’t a priority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Revisit periodically to ensure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p3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Plan: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Risk management is fundamentally about making decisions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Decisions about which risk issues are most critical (prioritization)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Which risk issues are not worth worrying about (acceptance)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And how much to spend on the risk issues that need to be dealt with (budgeting)</a:t>
            </a:r>
            <a:endParaRPr/>
          </a:p>
        </p:txBody>
      </p:sp>
      <p:sp>
        <p:nvSpPr>
          <p:cNvPr id="354" name="Google Shape;354;p3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 sz="1200">
                <a:solidFill>
                  <a:schemeClr val="lt1"/>
                </a:solidFill>
              </a:rPr>
              <a:t>Program Charter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How does the program help the organization execute on their business strategy?</a:t>
            </a:r>
            <a:endParaRPr/>
          </a:p>
          <a:p>
            <a:pPr indent="-10160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Know the recipe for success</a:t>
            </a:r>
            <a:endParaRPr/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</a:rPr>
              <a:t>Does your definition of risk, or how you measure or manage it affect another org’s compliance status or goals?</a:t>
            </a:r>
            <a:endParaRPr/>
          </a:p>
          <a:p>
            <a:pPr indent="-10160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2" name="Google Shape;372;p3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530942" y="1242491"/>
            <a:ext cx="10431000" cy="156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</a:pPr>
            <a:br>
              <a:rPr b="1" i="0" lang="en-US" sz="6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1" i="0" lang="en-US" sz="6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The CRQM Program Development Blueprint</a:t>
            </a:r>
            <a:endParaRPr b="1" i="0" sz="60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1625388" y="3935174"/>
            <a:ext cx="8941224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Zach Cossairt </a:t>
            </a:r>
            <a:r>
              <a:rPr b="0" i="0" lang="en-US" sz="27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– </a:t>
            </a: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Equinix IRM Senior Manager </a:t>
            </a:r>
            <a:endParaRPr b="0" i="0" sz="2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Jon Oppenhuis</a:t>
            </a:r>
            <a:r>
              <a:rPr b="0" i="0" lang="en-US" sz="27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Safe Security Director, Risk Strategy and Success</a:t>
            </a:r>
            <a:endParaRPr b="0" i="0" sz="27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324" y="1460566"/>
            <a:ext cx="7847351" cy="428786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2172324" y="623891"/>
            <a:ext cx="7105943" cy="3778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BOTTOM-UP APPROACH</a:t>
            </a:r>
            <a:endParaRPr b="0" i="0" sz="3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675" y="1722983"/>
            <a:ext cx="6363458" cy="405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2287673" y="383238"/>
            <a:ext cx="7306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TOP-DOWN APPROACH</a:t>
            </a:r>
            <a:endParaRPr b="0" i="0" sz="3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511625" y="435850"/>
            <a:ext cx="112851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ALIGN PROGRAM ACTIVITY TO ORGANIZATIONAL STRATEGY</a:t>
            </a:r>
            <a:endParaRPr b="0" i="0" sz="3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130" y="1560198"/>
            <a:ext cx="3148961" cy="122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130" y="3428999"/>
            <a:ext cx="3002080" cy="180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630" y="2745955"/>
            <a:ext cx="6493042" cy="180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/>
          <p:nvPr/>
        </p:nvSpPr>
        <p:spPr>
          <a:xfrm>
            <a:off x="1308765" y="4763010"/>
            <a:ext cx="489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Goldman Sachs 2022 Annual Report</a:t>
            </a:r>
            <a:endParaRPr b="0" i="0" sz="14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David Solomon, Chairman and CEO</a:t>
            </a:r>
            <a:endParaRPr b="0" i="0" sz="14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0541" y="2250838"/>
            <a:ext cx="39497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7836979" y="5271543"/>
            <a:ext cx="314896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Tools Rationalization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8212618" y="2822253"/>
            <a:ext cx="231359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ZTNA Initiative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8157681" y="5722706"/>
            <a:ext cx="4034319" cy="976045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16875" y="532225"/>
            <a:ext cx="110637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CREATING AND MAINTAINING A PROGRAM CHARTER</a:t>
            </a:r>
            <a:endParaRPr b="0" i="0" sz="3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9587889" y="1892962"/>
            <a:ext cx="1210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Why?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9587883" y="2709860"/>
            <a:ext cx="1210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Who?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9618998" y="4562726"/>
            <a:ext cx="107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How?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9587883" y="3963734"/>
            <a:ext cx="1210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What?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05" name="Google Shape;205;p13"/>
          <p:cNvCxnSpPr/>
          <p:nvPr/>
        </p:nvCxnSpPr>
        <p:spPr>
          <a:xfrm rot="10800000">
            <a:off x="9037871" y="2929140"/>
            <a:ext cx="466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6" name="Google Shape;206;p13"/>
          <p:cNvSpPr/>
          <p:nvPr/>
        </p:nvSpPr>
        <p:spPr>
          <a:xfrm>
            <a:off x="8974421" y="3791771"/>
            <a:ext cx="593100" cy="13815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t/>
            </a:r>
            <a:endParaRPr b="0" i="0" sz="78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9618988" y="5490238"/>
            <a:ext cx="1254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When?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9811742" y="4280541"/>
            <a:ext cx="300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&amp;</a:t>
            </a:r>
            <a:endParaRPr b="0" i="0" sz="105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09" name="Google Shape;209;p13"/>
          <p:cNvCxnSpPr/>
          <p:nvPr/>
        </p:nvCxnSpPr>
        <p:spPr>
          <a:xfrm rot="10800000">
            <a:off x="8976658" y="2112261"/>
            <a:ext cx="466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13"/>
          <p:cNvCxnSpPr/>
          <p:nvPr/>
        </p:nvCxnSpPr>
        <p:spPr>
          <a:xfrm rot="10800000">
            <a:off x="9109314" y="5709557"/>
            <a:ext cx="466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413" y="1385125"/>
            <a:ext cx="7513226" cy="467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405525" y="549125"/>
            <a:ext cx="112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b="0" lang="en-US" sz="3500">
                <a:latin typeface="DM Sans"/>
                <a:ea typeface="DM Sans"/>
                <a:cs typeface="DM Sans"/>
                <a:sym typeface="DM Sans"/>
              </a:rPr>
              <a:t>PROGRAM CHARTER AUTHORIZES ACTIVITY TIMELINE</a:t>
            </a:r>
            <a:endParaRPr b="0" sz="3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0042" y="1926496"/>
            <a:ext cx="8927870" cy="38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15"/>
          <p:cNvCxnSpPr/>
          <p:nvPr/>
        </p:nvCxnSpPr>
        <p:spPr>
          <a:xfrm>
            <a:off x="5978152" y="947858"/>
            <a:ext cx="0" cy="462484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223" name="Google Shape;223;p15"/>
          <p:cNvGrpSpPr/>
          <p:nvPr/>
        </p:nvGrpSpPr>
        <p:grpSpPr>
          <a:xfrm>
            <a:off x="5344886" y="1313549"/>
            <a:ext cx="5754517" cy="1754398"/>
            <a:chOff x="3591422" y="478719"/>
            <a:chExt cx="5754517" cy="1754400"/>
          </a:xfrm>
        </p:grpSpPr>
        <p:sp>
          <p:nvSpPr>
            <p:cNvPr id="224" name="Google Shape;224;p15"/>
            <p:cNvSpPr/>
            <p:nvPr/>
          </p:nvSpPr>
          <p:spPr>
            <a:xfrm>
              <a:off x="4148163" y="814781"/>
              <a:ext cx="186782" cy="186782"/>
            </a:xfrm>
            <a:prstGeom prst="ellipse">
              <a:avLst/>
            </a:prstGeom>
            <a:solidFill>
              <a:srgbClr val="0432FF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698939" y="478719"/>
              <a:ext cx="4647000" cy="17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8550" spcFirstLastPara="1" rIns="6855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Process and Playbook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Safe Security and the CRQM team will work together to document a playbook and tabletop the playbook through a specified risk assessment.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Data Clean up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The CRQM team will work with stakeholders to review and update assets, risk assessment, data helpers, and scenarios within the Safe Security tool.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cxnSp>
          <p:nvCxnSpPr>
            <p:cNvPr id="226" name="Google Shape;226;p15"/>
            <p:cNvCxnSpPr/>
            <p:nvPr/>
          </p:nvCxnSpPr>
          <p:spPr>
            <a:xfrm>
              <a:off x="4334945" y="908172"/>
              <a:ext cx="26912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sp>
          <p:nvSpPr>
            <p:cNvPr id="227" name="Google Shape;227;p15"/>
            <p:cNvSpPr/>
            <p:nvPr/>
          </p:nvSpPr>
          <p:spPr>
            <a:xfrm>
              <a:off x="3591422" y="754284"/>
              <a:ext cx="502425" cy="30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8550" spcFirstLastPara="1" rIns="6855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Q1</a:t>
              </a:r>
              <a:endParaRPr b="0" i="0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8" name="Google Shape;228;p15"/>
          <p:cNvGrpSpPr/>
          <p:nvPr/>
        </p:nvGrpSpPr>
        <p:grpSpPr>
          <a:xfrm>
            <a:off x="5344886" y="3050100"/>
            <a:ext cx="5754516" cy="2301650"/>
            <a:chOff x="3591421" y="900199"/>
            <a:chExt cx="5754516" cy="2301650"/>
          </a:xfrm>
        </p:grpSpPr>
        <p:sp>
          <p:nvSpPr>
            <p:cNvPr id="229" name="Google Shape;229;p15"/>
            <p:cNvSpPr/>
            <p:nvPr/>
          </p:nvSpPr>
          <p:spPr>
            <a:xfrm>
              <a:off x="4698937" y="901149"/>
              <a:ext cx="4647000" cy="23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8550" spcFirstLastPara="1" rIns="6855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Top Risk Workshop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Safe Security will lead the CRQM team through a workshop to identify critical assets, threats, effects and then scope 10-20 scenarios to report the organizations top risks to leadership.</a:t>
              </a:r>
              <a:endParaRPr b="0" i="0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M&amp;A Integration + CBA Tabletop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Safe Security will work with the CRQM team to document a playbook and to perform a tabletop through a Cost Benefit Analysis.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Integration with ERM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The CRMQ team will work with Enterprise Risk Management to integrate cyber risk assessments into existing processes.</a:t>
              </a:r>
              <a:endParaRPr b="0" i="0" sz="105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cxnSp>
          <p:nvCxnSpPr>
            <p:cNvPr id="230" name="Google Shape;230;p15"/>
            <p:cNvCxnSpPr/>
            <p:nvPr/>
          </p:nvCxnSpPr>
          <p:spPr>
            <a:xfrm>
              <a:off x="4334945" y="1054087"/>
              <a:ext cx="26912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sp>
          <p:nvSpPr>
            <p:cNvPr id="231" name="Google Shape;231;p15"/>
            <p:cNvSpPr/>
            <p:nvPr/>
          </p:nvSpPr>
          <p:spPr>
            <a:xfrm>
              <a:off x="3591421" y="900199"/>
              <a:ext cx="502425" cy="30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8550" spcFirstLastPara="1" rIns="68550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Q2</a:t>
              </a:r>
              <a:endParaRPr b="0" i="0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32" name="Google Shape;232;p15"/>
          <p:cNvSpPr/>
          <p:nvPr/>
        </p:nvSpPr>
        <p:spPr>
          <a:xfrm>
            <a:off x="1990516" y="2251260"/>
            <a:ext cx="2812059" cy="1931542"/>
          </a:xfrm>
          <a:prstGeom prst="roundRect">
            <a:avLst>
              <a:gd fmla="val 16667" name="adj"/>
            </a:avLst>
          </a:prstGeom>
          <a:solidFill>
            <a:srgbClr val="0432FF"/>
          </a:solidFill>
          <a:ln cap="flat" cmpd="sng" w="12700">
            <a:solidFill>
              <a:srgbClr val="5D5D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Quarterly Roadmap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5900164" y="3166887"/>
            <a:ext cx="186782" cy="186782"/>
          </a:xfrm>
          <a:prstGeom prst="ellipse">
            <a:avLst/>
          </a:prstGeom>
          <a:solidFill>
            <a:srgbClr val="0432FF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/>
          <p:nvPr/>
        </p:nvSpPr>
        <p:spPr>
          <a:xfrm>
            <a:off x="8157681" y="5722706"/>
            <a:ext cx="4034319" cy="976045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458375" y="430825"/>
            <a:ext cx="112329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MEASUREMENT OF TECHNICAL AND BUSINESS OUTCOMES</a:t>
            </a:r>
            <a:endParaRPr b="0" i="0" sz="35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4799" y="1851149"/>
            <a:ext cx="8182402" cy="44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/>
        </p:nvSpPr>
        <p:spPr>
          <a:xfrm>
            <a:off x="739717" y="690305"/>
            <a:ext cx="101103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TEN GUIDING PRINCIPLES OF CRQM PROGRAM DEVELOPMENT</a:t>
            </a:r>
            <a:endParaRPr b="0" i="0" sz="35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46" name="Google Shape;246;p32"/>
          <p:cNvCxnSpPr/>
          <p:nvPr/>
        </p:nvCxnSpPr>
        <p:spPr>
          <a:xfrm>
            <a:off x="1814876" y="2296415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7" name="Google Shape;247;p32"/>
          <p:cNvCxnSpPr/>
          <p:nvPr/>
        </p:nvCxnSpPr>
        <p:spPr>
          <a:xfrm>
            <a:off x="1814876" y="2606816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8" name="Google Shape;248;p32"/>
          <p:cNvCxnSpPr/>
          <p:nvPr/>
        </p:nvCxnSpPr>
        <p:spPr>
          <a:xfrm>
            <a:off x="1814876" y="2917217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9" name="Google Shape;249;p32"/>
          <p:cNvCxnSpPr/>
          <p:nvPr/>
        </p:nvCxnSpPr>
        <p:spPr>
          <a:xfrm>
            <a:off x="1814876" y="3227618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0" name="Google Shape;250;p32"/>
          <p:cNvCxnSpPr/>
          <p:nvPr/>
        </p:nvCxnSpPr>
        <p:spPr>
          <a:xfrm>
            <a:off x="1814876" y="3538019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1" name="Google Shape;251;p32"/>
          <p:cNvCxnSpPr/>
          <p:nvPr/>
        </p:nvCxnSpPr>
        <p:spPr>
          <a:xfrm>
            <a:off x="1814876" y="3848420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2" name="Google Shape;252;p32"/>
          <p:cNvCxnSpPr/>
          <p:nvPr/>
        </p:nvCxnSpPr>
        <p:spPr>
          <a:xfrm>
            <a:off x="1814876" y="4158821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3" name="Google Shape;253;p32"/>
          <p:cNvCxnSpPr/>
          <p:nvPr/>
        </p:nvCxnSpPr>
        <p:spPr>
          <a:xfrm>
            <a:off x="1814876" y="4469222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4" name="Google Shape;254;p32"/>
          <p:cNvCxnSpPr/>
          <p:nvPr/>
        </p:nvCxnSpPr>
        <p:spPr>
          <a:xfrm>
            <a:off x="1814876" y="4779623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32"/>
          <p:cNvCxnSpPr/>
          <p:nvPr/>
        </p:nvCxnSpPr>
        <p:spPr>
          <a:xfrm>
            <a:off x="1814876" y="5090024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" name="Google Shape;256;p32"/>
          <p:cNvSpPr txBox="1"/>
          <p:nvPr/>
        </p:nvSpPr>
        <p:spPr>
          <a:xfrm>
            <a:off x="355575" y="2142515"/>
            <a:ext cx="16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#1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325649" y="2763333"/>
            <a:ext cx="16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#3</a:t>
            </a:r>
            <a:endParaRPr b="0" i="0" sz="14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325649" y="3073742"/>
            <a:ext cx="155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#4</a:t>
            </a:r>
            <a:endParaRPr b="0" i="0" sz="14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325649" y="3384151"/>
            <a:ext cx="15539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#5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325649" y="3694537"/>
            <a:ext cx="14655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#6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325649" y="4004923"/>
            <a:ext cx="155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#7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325649" y="4315332"/>
            <a:ext cx="14904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#8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325649" y="4625718"/>
            <a:ext cx="16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#9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325649" y="4936124"/>
            <a:ext cx="16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#10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325649" y="2452924"/>
            <a:ext cx="16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#2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2184888" y="2150165"/>
            <a:ext cx="9519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Obtain executive sponsorship and program champions and maintain throughout program journey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2184902" y="2460566"/>
            <a:ext cx="5564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Plan short-term objectives and multi-year goals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2184888" y="2770967"/>
            <a:ext cx="611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Consider advantages of top-down versus bottom-up approach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2184888" y="3081368"/>
            <a:ext cx="869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Differentiate between a project-based approach versus a programmatic approach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2184888" y="3391769"/>
            <a:ext cx="914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Align program activity to organizational strategy and achievement of business outcomes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2184900" y="3702170"/>
            <a:ext cx="9918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Implement practical oversight (program charter, program success plan, executive business meetings)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2171842" y="4012571"/>
            <a:ext cx="9172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Ensure program is sustainable and examine resourcing strategically 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2071457" y="4322972"/>
            <a:ext cx="760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Communicate program achievements and evaluate program success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2180325" y="4633373"/>
            <a:ext cx="772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Adopt relevant metrics and apply to technical and business outcomes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2180325" y="4943774"/>
            <a:ext cx="8479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View CRQM program development comprehensively, strategically, and incrementally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/>
        </p:nvSpPr>
        <p:spPr>
          <a:xfrm>
            <a:off x="384900" y="596700"/>
            <a:ext cx="11422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BLUEPRINT FOR CRQM PROGRAM DEVELOPMENT</a:t>
            </a:r>
            <a:endParaRPr b="0" i="0" sz="3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1" name="Google Shape;281;p33"/>
          <p:cNvGrpSpPr/>
          <p:nvPr/>
        </p:nvGrpSpPr>
        <p:grpSpPr>
          <a:xfrm>
            <a:off x="2095895" y="2635855"/>
            <a:ext cx="1617908" cy="1416878"/>
            <a:chOff x="571501" y="1141816"/>
            <a:chExt cx="1617908" cy="1416878"/>
          </a:xfrm>
        </p:grpSpPr>
        <p:sp>
          <p:nvSpPr>
            <p:cNvPr id="282" name="Google Shape;282;p33"/>
            <p:cNvSpPr/>
            <p:nvPr/>
          </p:nvSpPr>
          <p:spPr>
            <a:xfrm>
              <a:off x="571501" y="1444672"/>
              <a:ext cx="1617908" cy="1114022"/>
            </a:xfrm>
            <a:prstGeom prst="chevron">
              <a:avLst>
                <a:gd fmla="val 13584" name="adj"/>
              </a:avLst>
            </a:prstGeom>
            <a:solidFill>
              <a:srgbClr val="0432FF"/>
            </a:solidFill>
            <a:ln>
              <a:noFill/>
            </a:ln>
          </p:spPr>
          <p:txBody>
            <a:bodyPr anchorCtr="0" anchor="ctr" bIns="274300" lIns="91425" spcFirstLastPara="1" rIns="91425" wrap="square" tIns="27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5"/>
                <a:buFont typeface="Arial"/>
                <a:buNone/>
              </a:pPr>
              <a:r>
                <a:t/>
              </a:r>
              <a:endParaRPr b="1" i="0" sz="127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5"/>
                <a:buFont typeface="Arial"/>
                <a:buNone/>
              </a:pPr>
              <a:r>
                <a:rPr b="1" i="0" lang="en-US" sz="1275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DOCUMENT STRATEGY, SUPPORT &amp; ALIGNMENT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1105343" y="1141816"/>
              <a:ext cx="489045" cy="489044"/>
            </a:xfrm>
            <a:prstGeom prst="ellipse">
              <a:avLst/>
            </a:prstGeom>
            <a:solidFill>
              <a:srgbClr val="01189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4" name="Google Shape;284;p33"/>
          <p:cNvGrpSpPr/>
          <p:nvPr/>
        </p:nvGrpSpPr>
        <p:grpSpPr>
          <a:xfrm>
            <a:off x="3630587" y="2625512"/>
            <a:ext cx="1709379" cy="1427213"/>
            <a:chOff x="2118694" y="906713"/>
            <a:chExt cx="1806000" cy="1427213"/>
          </a:xfrm>
        </p:grpSpPr>
        <p:sp>
          <p:nvSpPr>
            <p:cNvPr id="285" name="Google Shape;285;p33"/>
            <p:cNvSpPr/>
            <p:nvPr/>
          </p:nvSpPr>
          <p:spPr>
            <a:xfrm>
              <a:off x="2118694" y="1220026"/>
              <a:ext cx="1806000" cy="1113900"/>
            </a:xfrm>
            <a:prstGeom prst="chevron">
              <a:avLst>
                <a:gd fmla="val 18819" name="adj"/>
              </a:avLst>
            </a:prstGeom>
            <a:solidFill>
              <a:srgbClr val="0432FF"/>
            </a:solidFill>
            <a:ln>
              <a:noFill/>
            </a:ln>
          </p:spPr>
          <p:txBody>
            <a:bodyPr anchorCtr="0" anchor="ctr" bIns="274300" lIns="91425" spcFirstLastPara="1" rIns="91425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t/>
              </a:r>
              <a:endParaRPr b="1" i="0" sz="129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rPr b="1" i="0" lang="en-US" sz="1295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DEVELOP MULTI-YEAR ACTION PLAN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2747037" y="906713"/>
              <a:ext cx="489001" cy="489000"/>
            </a:xfrm>
            <a:prstGeom prst="ellipse">
              <a:avLst/>
            </a:prstGeom>
            <a:solidFill>
              <a:srgbClr val="01189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7" name="Google Shape;287;p33"/>
          <p:cNvGrpSpPr/>
          <p:nvPr/>
        </p:nvGrpSpPr>
        <p:grpSpPr>
          <a:xfrm>
            <a:off x="5287045" y="2625468"/>
            <a:ext cx="1617908" cy="1427265"/>
            <a:chOff x="3762651" y="1131429"/>
            <a:chExt cx="1617908" cy="1427265"/>
          </a:xfrm>
        </p:grpSpPr>
        <p:sp>
          <p:nvSpPr>
            <p:cNvPr id="288" name="Google Shape;288;p33"/>
            <p:cNvSpPr/>
            <p:nvPr/>
          </p:nvSpPr>
          <p:spPr>
            <a:xfrm>
              <a:off x="3762651" y="1444672"/>
              <a:ext cx="1617908" cy="1114022"/>
            </a:xfrm>
            <a:prstGeom prst="chevron">
              <a:avLst>
                <a:gd fmla="val 13584" name="adj"/>
              </a:avLst>
            </a:prstGeom>
            <a:solidFill>
              <a:srgbClr val="0432FF"/>
            </a:solidFill>
            <a:ln>
              <a:noFill/>
            </a:ln>
          </p:spPr>
          <p:txBody>
            <a:bodyPr anchorCtr="0" anchor="ctr" bIns="274300" lIns="91425" spcFirstLastPara="1" rIns="91425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t/>
              </a:r>
              <a:endParaRPr b="1" i="0" sz="129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rPr b="1" i="0" lang="en-US" sz="1295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BUILD &amp; OPERATE THE PROGRAM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4327082" y="1131429"/>
              <a:ext cx="489045" cy="489044"/>
            </a:xfrm>
            <a:prstGeom prst="ellipse">
              <a:avLst/>
            </a:prstGeom>
            <a:solidFill>
              <a:srgbClr val="01189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90" name="Google Shape;290;p33"/>
          <p:cNvGrpSpPr/>
          <p:nvPr/>
        </p:nvGrpSpPr>
        <p:grpSpPr>
          <a:xfrm>
            <a:off x="6882620" y="2635855"/>
            <a:ext cx="1617908" cy="1416878"/>
            <a:chOff x="5358226" y="1141816"/>
            <a:chExt cx="1617908" cy="1416878"/>
          </a:xfrm>
        </p:grpSpPr>
        <p:sp>
          <p:nvSpPr>
            <p:cNvPr id="291" name="Google Shape;291;p33"/>
            <p:cNvSpPr/>
            <p:nvPr/>
          </p:nvSpPr>
          <p:spPr>
            <a:xfrm>
              <a:off x="5358226" y="1444672"/>
              <a:ext cx="1617908" cy="1114022"/>
            </a:xfrm>
            <a:prstGeom prst="chevron">
              <a:avLst>
                <a:gd fmla="val 13584" name="adj"/>
              </a:avLst>
            </a:prstGeom>
            <a:solidFill>
              <a:srgbClr val="0432FF"/>
            </a:solidFill>
            <a:ln>
              <a:noFill/>
            </a:ln>
          </p:spPr>
          <p:txBody>
            <a:bodyPr anchorCtr="0" anchor="ctr" bIns="274300" lIns="91425" spcFirstLastPara="1" rIns="91425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rPr b="1" i="0" lang="en-US" sz="1295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MATURE &amp; SCALE THE PROGRAM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5911493" y="1141816"/>
              <a:ext cx="489045" cy="489044"/>
            </a:xfrm>
            <a:prstGeom prst="ellipse">
              <a:avLst/>
            </a:prstGeom>
            <a:solidFill>
              <a:srgbClr val="01189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93" name="Google Shape;293;p33"/>
          <p:cNvGrpSpPr/>
          <p:nvPr/>
        </p:nvGrpSpPr>
        <p:grpSpPr>
          <a:xfrm>
            <a:off x="8478197" y="2637194"/>
            <a:ext cx="1617908" cy="1415539"/>
            <a:chOff x="6953803" y="1143155"/>
            <a:chExt cx="1617908" cy="1415539"/>
          </a:xfrm>
        </p:grpSpPr>
        <p:sp>
          <p:nvSpPr>
            <p:cNvPr id="294" name="Google Shape;294;p33"/>
            <p:cNvSpPr/>
            <p:nvPr/>
          </p:nvSpPr>
          <p:spPr>
            <a:xfrm>
              <a:off x="6953803" y="1444672"/>
              <a:ext cx="1617908" cy="1114022"/>
            </a:xfrm>
            <a:prstGeom prst="chevron">
              <a:avLst>
                <a:gd fmla="val 13584" name="adj"/>
              </a:avLst>
            </a:prstGeom>
            <a:solidFill>
              <a:srgbClr val="0432FF"/>
            </a:solidFill>
            <a:ln>
              <a:noFill/>
            </a:ln>
          </p:spPr>
          <p:txBody>
            <a:bodyPr anchorCtr="0" anchor="ctr" bIns="274300" lIns="91425" spcFirstLastPara="1" rIns="91425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t/>
              </a:r>
              <a:endParaRPr b="1" i="0" sz="129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rPr b="1" i="0" lang="en-US" sz="1295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MONITOR &amp; OPTIMIZE THE PROGRAM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7518233" y="1143155"/>
              <a:ext cx="489045" cy="489044"/>
            </a:xfrm>
            <a:prstGeom prst="ellipse">
              <a:avLst/>
            </a:prstGeom>
            <a:solidFill>
              <a:srgbClr val="01189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b="0" i="0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type="ctrTitle"/>
          </p:nvPr>
        </p:nvSpPr>
        <p:spPr>
          <a:xfrm>
            <a:off x="1524000" y="1553261"/>
            <a:ext cx="9144000" cy="813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b="0" lang="en-US" sz="5000">
                <a:latin typeface="DM Sans"/>
                <a:ea typeface="DM Sans"/>
                <a:cs typeface="DM Sans"/>
                <a:sym typeface="DM Sans"/>
              </a:rPr>
              <a:t>Case Study</a:t>
            </a:r>
            <a:endParaRPr b="0" sz="5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1" name="Google Shape;301;p34"/>
          <p:cNvSpPr txBox="1"/>
          <p:nvPr>
            <p:ph idx="1" type="subTitle"/>
          </p:nvPr>
        </p:nvSpPr>
        <p:spPr>
          <a:xfrm>
            <a:off x="1524000" y="2836121"/>
            <a:ext cx="9144000" cy="120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500">
                <a:latin typeface="DM Sans"/>
                <a:ea typeface="DM Sans"/>
                <a:cs typeface="DM Sans"/>
                <a:sym typeface="DM Sans"/>
              </a:rPr>
              <a:t>A Programmatic Approach to Information </a:t>
            </a:r>
            <a:endParaRPr sz="3500">
              <a:latin typeface="DM Sans"/>
              <a:ea typeface="DM Sans"/>
              <a:cs typeface="DM Sans"/>
              <a:sym typeface="DM Sans"/>
            </a:endParaRPr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500">
                <a:latin typeface="DM Sans"/>
                <a:ea typeface="DM Sans"/>
                <a:cs typeface="DM Sans"/>
                <a:sym typeface="DM Sans"/>
              </a:rPr>
              <a:t>Risk Quantification at Equinix</a:t>
            </a:r>
            <a:endParaRPr sz="35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>
            <a:off x="8157681" y="5722706"/>
            <a:ext cx="4034319" cy="976045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3"/>
          <p:cNvGrpSpPr/>
          <p:nvPr/>
        </p:nvGrpSpPr>
        <p:grpSpPr>
          <a:xfrm>
            <a:off x="641990" y="857250"/>
            <a:ext cx="10908020" cy="5143500"/>
            <a:chOff x="513348" y="674370"/>
            <a:chExt cx="10908020" cy="5143500"/>
          </a:xfrm>
        </p:grpSpPr>
        <p:pic>
          <p:nvPicPr>
            <p:cNvPr id="56" name="Google Shape;5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52188" y="674370"/>
              <a:ext cx="5051503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3348" y="674370"/>
              <a:ext cx="717086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3"/>
            <p:cNvSpPr/>
            <p:nvPr/>
          </p:nvSpPr>
          <p:spPr>
            <a:xfrm>
              <a:off x="6252188" y="1717223"/>
              <a:ext cx="4726000" cy="2702378"/>
            </a:xfrm>
            <a:prstGeom prst="rect">
              <a:avLst/>
            </a:prstGeom>
            <a:solidFill>
              <a:srgbClr val="C6C6C6"/>
            </a:solidFill>
            <a:ln cap="flat" cmpd="sng" w="1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6369968" y="1717223"/>
              <a:ext cx="5051400" cy="22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The aspects of things that are most </a:t>
              </a:r>
              <a:endParaRPr b="1" i="0" sz="23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important to us are hidden by their </a:t>
              </a:r>
              <a:endParaRPr b="1" i="0" sz="23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simplicity and familiarity. </a:t>
              </a:r>
              <a:endParaRPr b="1" i="0" sz="23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1" i="0" sz="2300" u="none" cap="none" strike="noStrike">
                <a:solidFill>
                  <a:schemeClr val="dk1"/>
                </a:solidFill>
                <a:latin typeface="DilleniaUPC"/>
                <a:ea typeface="DilleniaUPC"/>
                <a:cs typeface="DilleniaUPC"/>
                <a:sym typeface="DilleniaUPC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Ludwig Wittgenstein</a:t>
              </a:r>
              <a:endPara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/>
          <p:nvPr/>
        </p:nvSpPr>
        <p:spPr>
          <a:xfrm>
            <a:off x="0" y="398206"/>
            <a:ext cx="3647767" cy="757084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Equinix Case Study</a:t>
            </a:r>
            <a:endParaRPr b="0" i="0" sz="2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0" y="1694528"/>
            <a:ext cx="5229226" cy="3468944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BACKGROUND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As the world’s digital infrastructure company™, Equinix necessitates security at the speed of business. This entails the ability to take quick, decisive, and risk-informed action to allow the company to deliver on their value proposition, providing customers with the digital resources needed to enable acceleration of their advantage. 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pic>
        <p:nvPicPr>
          <p:cNvPr id="308" name="Google Shape;3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7675" y="560499"/>
            <a:ext cx="946354" cy="75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5"/>
          <p:cNvSpPr txBox="1"/>
          <p:nvPr/>
        </p:nvSpPr>
        <p:spPr>
          <a:xfrm>
            <a:off x="6270852" y="1458770"/>
            <a:ext cx="5459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Make it more than an academic exercise”</a:t>
            </a:r>
            <a:endParaRPr b="0" i="0" sz="2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9743768" y="1921300"/>
            <a:ext cx="198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Michael Montoya, CISO</a:t>
            </a:r>
            <a:endParaRPr b="0" i="0" sz="13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11" name="Google Shape;311;p35"/>
          <p:cNvCxnSpPr/>
          <p:nvPr/>
        </p:nvCxnSpPr>
        <p:spPr>
          <a:xfrm>
            <a:off x="6341806" y="2465285"/>
            <a:ext cx="527009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35"/>
          <p:cNvSpPr txBox="1"/>
          <p:nvPr/>
        </p:nvSpPr>
        <p:spPr>
          <a:xfrm>
            <a:off x="6250287" y="2760844"/>
            <a:ext cx="1710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OBJECTIVES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7227535" y="3371868"/>
            <a:ext cx="36609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Teach don’t preach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7227530" y="4001891"/>
            <a:ext cx="36609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Robust core relationships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7227535" y="4708862"/>
            <a:ext cx="36609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Resiliency mindset 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7227535" y="5415834"/>
            <a:ext cx="36609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Human-centric design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pic>
        <p:nvPicPr>
          <p:cNvPr descr="Graduation cap outline" id="317" name="Google Shape;31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4512" y="3193281"/>
            <a:ext cx="685948" cy="685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with solid fill" id="318" name="Google Shape;31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4514" y="5242137"/>
            <a:ext cx="685948" cy="685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 network outline" id="319" name="Google Shape;31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4513" y="3828194"/>
            <a:ext cx="685948" cy="685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 Brick Wall with solid fill" id="320" name="Google Shape;320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4514" y="4504815"/>
            <a:ext cx="688259" cy="74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/>
          <p:nvPr/>
        </p:nvSpPr>
        <p:spPr>
          <a:xfrm>
            <a:off x="0" y="398206"/>
            <a:ext cx="3647767" cy="757084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Pillars of Our Approach</a:t>
            </a:r>
            <a:endParaRPr b="0" i="0" sz="2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7" name="Google Shape;327;p36"/>
          <p:cNvSpPr/>
          <p:nvPr/>
        </p:nvSpPr>
        <p:spPr>
          <a:xfrm>
            <a:off x="1240047" y="1900078"/>
            <a:ext cx="2166830" cy="132489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ESTABLISH AND MAINTAIN THE BRAND STRATEGY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1944922" y="1406004"/>
            <a:ext cx="757084" cy="648929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841850" y="3781350"/>
            <a:ext cx="351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Establish the North Star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849810" y="3426660"/>
            <a:ext cx="2691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Realize the value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969661" y="4136042"/>
            <a:ext cx="3464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“Improve the pace and quality of decision making across the organization”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2" name="Google Shape;332;p36"/>
          <p:cNvSpPr/>
          <p:nvPr/>
        </p:nvSpPr>
        <p:spPr>
          <a:xfrm>
            <a:off x="5061958" y="1900078"/>
            <a:ext cx="2166830" cy="132489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PLAN, BUILD, OPERATE, SCALE, REPEAT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3" name="Google Shape;333;p36"/>
          <p:cNvSpPr/>
          <p:nvPr/>
        </p:nvSpPr>
        <p:spPr>
          <a:xfrm>
            <a:off x="5766833" y="1406004"/>
            <a:ext cx="757084" cy="648929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841910" y="5229354"/>
            <a:ext cx="29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Market, sell, and promote adoption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4657025" y="3784075"/>
            <a:ext cx="364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Know the audience and what drives their decisions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4663745" y="4382263"/>
            <a:ext cx="31758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Establish credibility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4657014" y="5087707"/>
            <a:ext cx="317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Repeatable workflow, process, and reporting 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4671725" y="5687400"/>
            <a:ext cx="364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Operationalized use cases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8872955" y="1900079"/>
            <a:ext cx="2166830" cy="132489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APPRECIATE THE HUMAN ELEMENT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9577830" y="1406005"/>
            <a:ext cx="757084" cy="648929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6"/>
          <p:cNvSpPr txBox="1"/>
          <p:nvPr/>
        </p:nvSpPr>
        <p:spPr>
          <a:xfrm>
            <a:off x="8474744" y="5472044"/>
            <a:ext cx="2963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Design for humans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2" name="Google Shape;342;p36"/>
          <p:cNvSpPr txBox="1"/>
          <p:nvPr/>
        </p:nvSpPr>
        <p:spPr>
          <a:xfrm>
            <a:off x="8474744" y="3786912"/>
            <a:ext cx="2691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Fuel and </a:t>
            </a:r>
            <a:r>
              <a:rPr b="1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Friction</a:t>
            </a:r>
            <a:endParaRPr b="1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3" name="Google Shape;343;p36"/>
          <p:cNvSpPr txBox="1"/>
          <p:nvPr/>
        </p:nvSpPr>
        <p:spPr>
          <a:xfrm>
            <a:off x="4671726" y="6037400"/>
            <a:ext cx="341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Science-based scaling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8474750" y="3436275"/>
            <a:ext cx="317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Heuristics and Biases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5" name="Google Shape;345;p36"/>
          <p:cNvSpPr txBox="1"/>
          <p:nvPr/>
        </p:nvSpPr>
        <p:spPr>
          <a:xfrm>
            <a:off x="8754291" y="4152079"/>
            <a:ext cx="2691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o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Inertia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>
            <a:off x="8754292" y="4477060"/>
            <a:ext cx="2691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o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Effort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8754294" y="4805275"/>
            <a:ext cx="2691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o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Emotion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8" name="Google Shape;348;p36"/>
          <p:cNvSpPr txBox="1"/>
          <p:nvPr/>
        </p:nvSpPr>
        <p:spPr>
          <a:xfrm>
            <a:off x="8754293" y="5112150"/>
            <a:ext cx="2691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o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Reactance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49" name="Google Shape;349;p36"/>
          <p:cNvSpPr txBox="1"/>
          <p:nvPr/>
        </p:nvSpPr>
        <p:spPr>
          <a:xfrm>
            <a:off x="4663750" y="4734225"/>
            <a:ext cx="381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Top-down, bottom-up, hybrid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50" name="Google Shape;350;p36"/>
          <p:cNvSpPr txBox="1"/>
          <p:nvPr/>
        </p:nvSpPr>
        <p:spPr>
          <a:xfrm>
            <a:off x="4657013" y="3436283"/>
            <a:ext cx="317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Program Charter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/>
          <p:nvPr/>
        </p:nvSpPr>
        <p:spPr>
          <a:xfrm>
            <a:off x="8157681" y="5722706"/>
            <a:ext cx="4034319" cy="976045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0" y="398206"/>
            <a:ext cx="3647767" cy="757084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Cyclic Approach to Program Development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58" name="Google Shape;358;p37"/>
          <p:cNvGrpSpPr/>
          <p:nvPr/>
        </p:nvGrpSpPr>
        <p:grpSpPr>
          <a:xfrm>
            <a:off x="4179547" y="519503"/>
            <a:ext cx="7067779" cy="5567346"/>
            <a:chOff x="531780" y="-200163"/>
            <a:chExt cx="7067779" cy="5567346"/>
          </a:xfrm>
        </p:grpSpPr>
        <p:sp>
          <p:nvSpPr>
            <p:cNvPr id="359" name="Google Shape;359;p37"/>
            <p:cNvSpPr/>
            <p:nvPr/>
          </p:nvSpPr>
          <p:spPr>
            <a:xfrm>
              <a:off x="1512495" y="-200163"/>
              <a:ext cx="5177256" cy="5177256"/>
            </a:xfrm>
            <a:custGeom>
              <a:rect b="b" l="l" r="r" t="t"/>
              <a:pathLst>
                <a:path extrusionOk="0" h="120000" w="120000">
                  <a:moveTo>
                    <a:pt x="89918" y="11501"/>
                  </a:moveTo>
                  <a:lnTo>
                    <a:pt x="89918" y="11501"/>
                  </a:lnTo>
                  <a:cubicBezTo>
                    <a:pt x="109590" y="23637"/>
                    <a:pt x="119983" y="46453"/>
                    <a:pt x="116227" y="69260"/>
                  </a:cubicBezTo>
                  <a:cubicBezTo>
                    <a:pt x="112471" y="92067"/>
                    <a:pt x="95310" y="110346"/>
                    <a:pt x="72785" y="115532"/>
                  </a:cubicBezTo>
                  <a:cubicBezTo>
                    <a:pt x="50260" y="120718"/>
                    <a:pt x="26834" y="111783"/>
                    <a:pt x="13483" y="92915"/>
                  </a:cubicBezTo>
                  <a:cubicBezTo>
                    <a:pt x="132" y="74046"/>
                    <a:pt x="-499" y="48982"/>
                    <a:pt x="11887" y="29466"/>
                  </a:cubicBezTo>
                  <a:lnTo>
                    <a:pt x="9476" y="27668"/>
                  </a:lnTo>
                  <a:lnTo>
                    <a:pt x="16571" y="27600"/>
                  </a:lnTo>
                  <a:lnTo>
                    <a:pt x="18800" y="34624"/>
                  </a:lnTo>
                  <a:lnTo>
                    <a:pt x="16391" y="32826"/>
                  </a:lnTo>
                  <a:lnTo>
                    <a:pt x="16391" y="32826"/>
                  </a:lnTo>
                  <a:cubicBezTo>
                    <a:pt x="5389" y="50482"/>
                    <a:pt x="6119" y="73030"/>
                    <a:pt x="18240" y="89938"/>
                  </a:cubicBezTo>
                  <a:cubicBezTo>
                    <a:pt x="30361" y="106845"/>
                    <a:pt x="51481" y="114776"/>
                    <a:pt x="71735" y="110025"/>
                  </a:cubicBezTo>
                  <a:cubicBezTo>
                    <a:pt x="91988" y="105274"/>
                    <a:pt x="107379" y="88779"/>
                    <a:pt x="110717" y="68245"/>
                  </a:cubicBezTo>
                  <a:cubicBezTo>
                    <a:pt x="114055" y="47711"/>
                    <a:pt x="104683" y="27191"/>
                    <a:pt x="86977" y="162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2334587" y="51482"/>
              <a:ext cx="3533072" cy="1597743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7"/>
            <p:cNvSpPr txBox="1"/>
            <p:nvPr/>
          </p:nvSpPr>
          <p:spPr>
            <a:xfrm>
              <a:off x="2412582" y="129477"/>
              <a:ext cx="3377082" cy="1441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Plan</a:t>
              </a:r>
              <a:endParaRPr b="1" i="0" sz="14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</a:t>
              </a: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Business objective(s) and dilemmas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-Normalize the stack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-Decision making structure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-Acceptable level of risk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4451808" y="1890528"/>
              <a:ext cx="3016588" cy="1637610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7"/>
            <p:cNvSpPr txBox="1"/>
            <p:nvPr/>
          </p:nvSpPr>
          <p:spPr>
            <a:xfrm>
              <a:off x="4531759" y="1970459"/>
              <a:ext cx="306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Build</a:t>
              </a:r>
              <a:endParaRPr b="1" i="0" sz="14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-Standardize the taxonomy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-Established form of intake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-Decision support use cases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-Discover and alleviate friction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414388" y="3769440"/>
              <a:ext cx="3373469" cy="1597743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7"/>
            <p:cNvSpPr txBox="1"/>
            <p:nvPr/>
          </p:nvSpPr>
          <p:spPr>
            <a:xfrm>
              <a:off x="2492383" y="3847434"/>
              <a:ext cx="3373500" cy="14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Operate</a:t>
              </a:r>
              <a:endParaRPr b="1" i="0" sz="14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-Decision support time to value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-Automate where appropriate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-Optimize risk response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-Discover and alleviate friction</a:t>
              </a:r>
              <a:endParaRPr b="0" i="0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531780" y="1768558"/>
              <a:ext cx="3165081" cy="1881549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7"/>
            <p:cNvSpPr txBox="1"/>
            <p:nvPr/>
          </p:nvSpPr>
          <p:spPr>
            <a:xfrm>
              <a:off x="623630" y="1860408"/>
              <a:ext cx="2981381" cy="1697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Scale</a:t>
              </a:r>
              <a:endParaRPr b="1" i="0" sz="14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-Objectives 🡪 Outcomes 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-Check for false positives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-Prepare for variability  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-Validate the recipe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Mono"/>
                  <a:ea typeface="DM Mono"/>
                  <a:cs typeface="DM Mono"/>
                  <a:sym typeface="DM Mono"/>
                </a:rPr>
                <a:t>-Increased influence on decision making</a:t>
              </a:r>
              <a:endParaRPr b="0" i="0" sz="1200" u="none" cap="none" strike="noStrike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</p:grpSp>
      <p:sp>
        <p:nvSpPr>
          <p:cNvPr id="368" name="Google Shape;368;p37"/>
          <p:cNvSpPr/>
          <p:nvPr/>
        </p:nvSpPr>
        <p:spPr>
          <a:xfrm>
            <a:off x="0" y="2398848"/>
            <a:ext cx="3647767" cy="217446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Applied risk program development at Equinix materializes as a living, breathing, continuous process with practicality, innovation, and disruption built into its DNA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"/>
          <p:cNvSpPr/>
          <p:nvPr/>
        </p:nvSpPr>
        <p:spPr>
          <a:xfrm>
            <a:off x="0" y="398206"/>
            <a:ext cx="3647767" cy="757084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Challenges of a Programmatic Approach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1305235" y="1568235"/>
            <a:ext cx="2166830" cy="132489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Upholding Human-Centric Design Principles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5012585" y="1568235"/>
            <a:ext cx="2166830" cy="132489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Establishing and Maintaining Governance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8719935" y="1568235"/>
            <a:ext cx="2166830" cy="132489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Minimizing the Effect of Voltage Drops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712274" y="3136800"/>
            <a:ext cx="3539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Evaluate the various action-oriented decision points within the risk landscape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79" name="Google Shape;379;p38"/>
          <p:cNvSpPr txBox="1"/>
          <p:nvPr/>
        </p:nvSpPr>
        <p:spPr>
          <a:xfrm>
            <a:off x="712285" y="4059346"/>
            <a:ext cx="3329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Reduce friction to facilitate action by those interacting within the landscape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712285" y="4981893"/>
            <a:ext cx="3647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Enhance choice environments to improve decisions 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1" name="Google Shape;381;p38"/>
          <p:cNvSpPr txBox="1"/>
          <p:nvPr/>
        </p:nvSpPr>
        <p:spPr>
          <a:xfrm>
            <a:off x="4360050" y="3136800"/>
            <a:ext cx="353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Program Charter defining objectives that align with business strategy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4360050" y="4059350"/>
            <a:ext cx="353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Business case delivering on pre-determined success criteria 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3" name="Google Shape;383;p38"/>
          <p:cNvSpPr txBox="1"/>
          <p:nvPr/>
        </p:nvSpPr>
        <p:spPr>
          <a:xfrm>
            <a:off x="4360050" y="5407453"/>
            <a:ext cx="3647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Distinction between strategic and tactical program activities (decision support)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8078175" y="3136800"/>
            <a:ext cx="397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Be aware of false positives 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5" name="Google Shape;385;p38"/>
          <p:cNvSpPr txBox="1"/>
          <p:nvPr/>
        </p:nvSpPr>
        <p:spPr>
          <a:xfrm>
            <a:off x="8078171" y="3552297"/>
            <a:ext cx="332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Consider variability across consumers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6" name="Google Shape;386;p38"/>
          <p:cNvSpPr txBox="1"/>
          <p:nvPr/>
        </p:nvSpPr>
        <p:spPr>
          <a:xfrm>
            <a:off x="8078175" y="4214025"/>
            <a:ext cx="397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Know the recipe for success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>
            <a:off x="4360050" y="4979621"/>
            <a:ext cx="36477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Clearly defined outcomes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8078171" y="4629514"/>
            <a:ext cx="36477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Monitor for spillovers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>
            <a:off x="8078169" y="5045012"/>
            <a:ext cx="36477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Economies of scale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/>
          <p:nvPr>
            <p:ph type="title"/>
          </p:nvPr>
        </p:nvSpPr>
        <p:spPr>
          <a:xfrm>
            <a:off x="2096290" y="3346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lang="en-US" sz="3500">
                <a:latin typeface="DM Sans"/>
                <a:ea typeface="DM Sans"/>
                <a:cs typeface="DM Sans"/>
                <a:sym typeface="DM Sans"/>
              </a:rPr>
              <a:t>CALL TO ACTION AND REFERENCES</a:t>
            </a:r>
            <a:endParaRPr b="0" sz="3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676200" y="1482117"/>
            <a:ext cx="10839600" cy="20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78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AutoNum type="arabicPeriod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Read “The Safe Security Blueprint for CRQM Program Development”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778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AutoNum type="arabicPeriod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Evaluate your CRQM program using “Ten Guiding Principles for CRQM Program Development”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778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AutoNum type="arabicPeriod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Create CRQM program improvement plan based on evaluation findings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77800" lvl="0" marL="190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AutoNum type="arabicPeriod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Make program changes over the next three (3) months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77800" lvl="0" marL="190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AutoNum type="arabicPeriod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Monitor results and communicate achievements to appropriate program stakeholders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676200" y="4353000"/>
            <a:ext cx="6818702" cy="25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References</a:t>
            </a:r>
            <a:endParaRPr b="1" i="0" sz="12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Oppenhuis, Jon. 2023. </a:t>
            </a:r>
            <a:r>
              <a:rPr b="0" i="1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The Safe Security Blueprint for CRQM Program Development.</a:t>
            </a: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  jon.o@safe.security</a:t>
            </a:r>
            <a:endParaRPr b="0" i="0" sz="12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Jones, Jack. 2023. </a:t>
            </a:r>
            <a:r>
              <a:rPr b="0" i="1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Understanding Cyber Risk Quantification: A Buyer’s Guide. </a:t>
            </a: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FAIR Institute.</a:t>
            </a:r>
            <a:endParaRPr b="0" i="0" sz="12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Scott, Cody and Valente, Alla. 2022. </a:t>
            </a:r>
            <a:r>
              <a:rPr b="0" i="1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The Cyber Risk Quantification Landscape, Q4 2022.</a:t>
            </a: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Forrester.</a:t>
            </a:r>
            <a:endParaRPr b="0" i="0" sz="12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Brotby, Krag and Hinson, Gary. 2013. PRAGMATIC Security Metrics: Applying Metametrics to Information Security. CRC Press.</a:t>
            </a:r>
            <a:endParaRPr b="0" i="0" sz="12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pic>
        <p:nvPicPr>
          <p:cNvPr id="397" name="Google Shape;3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4650" y="3671225"/>
            <a:ext cx="1936975" cy="19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1301403" y="4772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Montserrat"/>
              <a:buNone/>
            </a:pPr>
            <a:r>
              <a:rPr b="0" lang="en-US" sz="4040">
                <a:latin typeface="DM Sans"/>
                <a:ea typeface="DM Sans"/>
                <a:cs typeface="DM Sans"/>
                <a:sym typeface="DM Sans"/>
              </a:rPr>
              <a:t>Agenda</a:t>
            </a:r>
            <a:endParaRPr b="0" sz="404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06871" y="2202805"/>
            <a:ext cx="114075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Mono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CRQM Practices Today</a:t>
            </a:r>
            <a:endParaRPr b="0" i="0" sz="2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Mono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Ten Guiding Principles of CRQM Program Development</a:t>
            </a:r>
            <a:endParaRPr b="0" i="0" sz="2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Mono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CRQM Program Development Blueprint</a:t>
            </a:r>
            <a:endParaRPr b="0" i="0" sz="2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Mono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Case Study: A Programmatic Approach to Information Risk Quantification at Equinix</a:t>
            </a:r>
            <a:endParaRPr b="0" i="0" sz="2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Mono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Call to Action and References</a:t>
            </a:r>
            <a:endParaRPr b="0" i="0" sz="28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/>
          <p:nvPr/>
        </p:nvSpPr>
        <p:spPr>
          <a:xfrm>
            <a:off x="402315" y="678070"/>
            <a:ext cx="9144000" cy="5143500"/>
          </a:xfrm>
          <a:prstGeom prst="rect">
            <a:avLst/>
          </a:prstGeom>
          <a:solidFill>
            <a:srgbClr val="0037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3386300" y="2062659"/>
            <a:ext cx="1075097" cy="1109053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7905" l="7904" r="7905" t="7904"/>
          <a:stretch/>
        </p:blipFill>
        <p:spPr>
          <a:xfrm>
            <a:off x="-1081076" y="1824933"/>
            <a:ext cx="3362009" cy="30393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>
              <a:srgbClr val="4A86E8">
                <a:alpha val="60000"/>
              </a:srgbClr>
            </a:outerShdw>
          </a:effectLst>
        </p:spPr>
      </p:pic>
      <p:sp>
        <p:nvSpPr>
          <p:cNvPr id="73" name="Google Shape;73;p4"/>
          <p:cNvSpPr/>
          <p:nvPr/>
        </p:nvSpPr>
        <p:spPr>
          <a:xfrm>
            <a:off x="8471226" y="2640157"/>
            <a:ext cx="1075097" cy="1109053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>
            <a:off x="1967264" y="835977"/>
            <a:ext cx="7692573" cy="4827688"/>
            <a:chOff x="1277696" y="-1836516"/>
            <a:chExt cx="5701291" cy="3468455"/>
          </a:xfrm>
        </p:grpSpPr>
        <p:sp>
          <p:nvSpPr>
            <p:cNvPr id="75" name="Google Shape;75;p4"/>
            <p:cNvSpPr/>
            <p:nvPr/>
          </p:nvSpPr>
          <p:spPr>
            <a:xfrm>
              <a:off x="3243725" y="798332"/>
              <a:ext cx="670829" cy="5826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057979" y="554525"/>
              <a:ext cx="675900" cy="7137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788347" y="-1506709"/>
              <a:ext cx="796800" cy="7968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543108" y="-1544810"/>
              <a:ext cx="999300" cy="999299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9" name="Google Shape;79;p4"/>
            <p:cNvSpPr txBox="1"/>
            <p:nvPr/>
          </p:nvSpPr>
          <p:spPr>
            <a:xfrm>
              <a:off x="3187088" y="911375"/>
              <a:ext cx="7641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RISK TREATMENT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3830801" y="-1203196"/>
              <a:ext cx="6759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BUSINESS OUTCOMES 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592246" y="136876"/>
              <a:ext cx="675900" cy="6759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218382" y="-480752"/>
              <a:ext cx="582600" cy="5826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3126203" y="-298202"/>
              <a:ext cx="7968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BUDGETING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2327245" y="-719668"/>
              <a:ext cx="849711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GOVERNANCE MODEL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483226" y="9569"/>
              <a:ext cx="644100" cy="6441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86" name="Google Shape;86;p4"/>
            <p:cNvSpPr txBox="1"/>
            <p:nvPr/>
          </p:nvSpPr>
          <p:spPr>
            <a:xfrm>
              <a:off x="5467547" y="240032"/>
              <a:ext cx="6759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METRICS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810683" y="867839"/>
              <a:ext cx="764100" cy="7641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38991" y="-1836516"/>
              <a:ext cx="921000" cy="920700"/>
            </a:xfrm>
            <a:prstGeom prst="ellipse">
              <a:avLst/>
            </a:prstGeom>
            <a:solidFill>
              <a:srgbClr val="296BE0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1277696" y="-1528694"/>
              <a:ext cx="999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EXECUTIVE SPONSORSHIP</a:t>
              </a:r>
              <a:endParaRPr b="0" i="0" sz="12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5610655" y="-1151658"/>
              <a:ext cx="864204" cy="2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SHORT-TERM PLANNING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91" name="Google Shape;91;p4"/>
            <p:cNvSpPr txBox="1"/>
            <p:nvPr/>
          </p:nvSpPr>
          <p:spPr>
            <a:xfrm>
              <a:off x="1719771" y="1159168"/>
              <a:ext cx="994323" cy="2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RESOURCING</a:t>
              </a:r>
              <a:endParaRPr b="0" i="0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6057987" y="-261491"/>
              <a:ext cx="9210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FFFFFF"/>
                  </a:solidFill>
                  <a:latin typeface="DM Mono"/>
                  <a:ea typeface="DM Mono"/>
                  <a:cs typeface="DM Mono"/>
                  <a:sym typeface="DM Mono"/>
                </a:rPr>
                <a:t>SUSTAINABILITY</a:t>
              </a:r>
              <a:endParaRPr b="0" i="0" sz="9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endParaRPr>
            </a:p>
          </p:txBody>
        </p:sp>
      </p:grpSp>
      <p:sp>
        <p:nvSpPr>
          <p:cNvPr id="93" name="Google Shape;93;p4"/>
          <p:cNvSpPr txBox="1"/>
          <p:nvPr/>
        </p:nvSpPr>
        <p:spPr>
          <a:xfrm>
            <a:off x="789180" y="2592090"/>
            <a:ext cx="1817582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3F3F3"/>
                </a:solidFill>
                <a:latin typeface="DM Sans"/>
                <a:ea typeface="DM Sans"/>
                <a:cs typeface="DM Sans"/>
                <a:sym typeface="DM Sans"/>
              </a:rPr>
              <a:t>CRQM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3F3F3"/>
                </a:solidFill>
                <a:latin typeface="DM Sans"/>
                <a:ea typeface="DM Sans"/>
                <a:cs typeface="DM Sans"/>
                <a:sym typeface="DM Sans"/>
              </a:rPr>
              <a:t>Practices Today</a:t>
            </a:r>
            <a:endParaRPr b="0" i="0" sz="2000" u="none" cap="none" strike="noStrike">
              <a:solidFill>
                <a:srgbClr val="F3F3F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5743013" y="4140225"/>
            <a:ext cx="1166100" cy="1190400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6521043" y="917981"/>
            <a:ext cx="1075097" cy="1109053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7191894" y="4533996"/>
            <a:ext cx="1075097" cy="1109053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5664671" y="4351121"/>
            <a:ext cx="1322781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RISK QUANTIFICATION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 MODEL</a:t>
            </a:r>
            <a:endParaRPr b="0" i="0" sz="10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3595049" y="3908258"/>
            <a:ext cx="1146488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USE CASES</a:t>
            </a:r>
            <a:endParaRPr b="0" i="0" sz="10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162836" y="4825684"/>
            <a:ext cx="1146488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RISK REPORTING</a:t>
            </a:r>
            <a:endParaRPr b="0" i="0" sz="10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527342" y="1275602"/>
            <a:ext cx="1146488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RISK WORKFLOW</a:t>
            </a:r>
            <a:endParaRPr b="0" i="0" sz="10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8296049" y="4443443"/>
            <a:ext cx="1146488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PLATFORM SELECTION</a:t>
            </a:r>
            <a:endParaRPr b="0" i="0" sz="10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6015455" y="2388174"/>
            <a:ext cx="1348324" cy="1390909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025503" y="2951035"/>
            <a:ext cx="1348324" cy="317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 Light"/>
                <a:ea typeface="DM Mono Light"/>
                <a:cs typeface="DM Mono Light"/>
                <a:sym typeface="DM Mono Light"/>
              </a:rPr>
              <a:t>CROSS-</a:t>
            </a:r>
            <a:endParaRPr b="0" i="0" sz="1000" u="none" cap="none" strike="noStrike">
              <a:solidFill>
                <a:srgbClr val="FFFFFF"/>
              </a:solidFill>
              <a:latin typeface="DM Mono Light"/>
              <a:ea typeface="DM Mono Light"/>
              <a:cs typeface="DM Mono Light"/>
              <a:sym typeface="DM Mon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 Light"/>
                <a:ea typeface="DM Mono Light"/>
                <a:cs typeface="DM Mono Light"/>
                <a:sym typeface="DM Mono Light"/>
              </a:rPr>
              <a:t>ORGANIZATIONAL ENGAGEMENT</a:t>
            </a:r>
            <a:endParaRPr b="0" i="0" sz="1000" u="none" cap="none" strike="noStrike">
              <a:solidFill>
                <a:srgbClr val="FFFFFF"/>
              </a:solidFill>
              <a:latin typeface="DM Mono Light"/>
              <a:ea typeface="DM Mono Light"/>
              <a:cs typeface="DM Mono Light"/>
              <a:sym typeface="DM Mono Light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4014987" y="1017344"/>
            <a:ext cx="1075097" cy="1109053"/>
          </a:xfrm>
          <a:prstGeom prst="ellipse">
            <a:avLst/>
          </a:prstGeom>
          <a:solidFill>
            <a:srgbClr val="296BE0">
              <a:alpha val="5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980420" y="1464487"/>
            <a:ext cx="1166043" cy="317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LONG-TERM PLANNING</a:t>
            </a:r>
            <a:endParaRPr b="0" i="0" sz="10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4416325" y="1471200"/>
            <a:ext cx="28935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Providing executives with measurements in familiar terms 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Making comparisons between risks from different risk domains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Aggregating risk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484100" y="1471201"/>
            <a:ext cx="2514600" cy="4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60337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Considering cyber risk new business initiatives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60337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Making financial decisions to cover cyber risk exposure 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60337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Selecting and pricing cyber insurance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60337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Treating risk with cost benefit analysis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171450" lvl="0" marL="37147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42125" y="324550"/>
            <a:ext cx="11697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Value Propositions of Cyber Risk Quantification</a:t>
            </a:r>
            <a:endParaRPr b="0" i="0" sz="4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481325" y="1464263"/>
            <a:ext cx="3537300" cy="3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Meeting evolving regulatory expectations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Enabling decision-makers to adjust decisions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Improving defense of decisions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Mono"/>
              <a:buChar char="●"/>
            </a:pPr>
            <a:r>
              <a:rPr b="0" i="0" lang="en-US" sz="1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Ranking risk-related concerns  of risk</a:t>
            </a:r>
            <a:endParaRPr b="0" i="0" sz="15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896941" y="5735401"/>
            <a:ext cx="5199059" cy="8694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Jones, Jack. 2023.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Understanding Cyber Risk Quantification: A Buyer’s Guide.</a:t>
            </a: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FAIR Institute.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8148625" y="1734825"/>
            <a:ext cx="35847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Integrates initiatives within company strategy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Enables ERM integration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Assists budgeting exercises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Strengthens cooperation among Lines of Defense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rgbClr val="FF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561225" y="1734825"/>
            <a:ext cx="2957100" cy="4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Strengthens the business case to secure investment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Increases executive and BoD support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Improves planning activities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Elevates cross-org initiatives and communication </a:t>
            </a:r>
            <a:endParaRPr b="0" i="0" sz="1350" u="none" cap="none" strike="noStrike">
              <a:solidFill>
                <a:schemeClr val="dk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50575" y="507675"/>
            <a:ext cx="12264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5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Value Propositions of CRQM Program Development</a:t>
            </a:r>
            <a:endParaRPr b="0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3973325" y="1734825"/>
            <a:ext cx="3720300" cy="3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Creates proactive and accountable approach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Enhances program resilience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Enhances the credibility of CRQ function</a:t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Mon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Builds recruitment strategy and provides enhanced professional development</a:t>
            </a:r>
            <a:endParaRPr b="0" i="0" sz="1600" u="none" cap="none" strike="noStrike">
              <a:solidFill>
                <a:schemeClr val="dk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739717" y="690305"/>
            <a:ext cx="101103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TEN GUIDING PRINCIPLES OF CRQM PROGRAM DEVELOPMENT</a:t>
            </a:r>
            <a:endParaRPr b="0" i="0" sz="4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28" name="Google Shape;128;p7"/>
          <p:cNvCxnSpPr/>
          <p:nvPr/>
        </p:nvCxnSpPr>
        <p:spPr>
          <a:xfrm>
            <a:off x="1855983" y="2360146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9" name="Google Shape;129;p7"/>
          <p:cNvCxnSpPr/>
          <p:nvPr/>
        </p:nvCxnSpPr>
        <p:spPr>
          <a:xfrm>
            <a:off x="1855983" y="2682844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0" name="Google Shape;130;p7"/>
          <p:cNvCxnSpPr/>
          <p:nvPr/>
        </p:nvCxnSpPr>
        <p:spPr>
          <a:xfrm>
            <a:off x="1855983" y="2998145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1" name="Google Shape;131;p7"/>
          <p:cNvCxnSpPr/>
          <p:nvPr/>
        </p:nvCxnSpPr>
        <p:spPr>
          <a:xfrm>
            <a:off x="1855983" y="3297118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7"/>
          <p:cNvCxnSpPr/>
          <p:nvPr/>
        </p:nvCxnSpPr>
        <p:spPr>
          <a:xfrm>
            <a:off x="1855983" y="3611651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3" name="Google Shape;133;p7"/>
          <p:cNvCxnSpPr/>
          <p:nvPr/>
        </p:nvCxnSpPr>
        <p:spPr>
          <a:xfrm>
            <a:off x="1855983" y="3932139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4" name="Google Shape;134;p7"/>
          <p:cNvCxnSpPr/>
          <p:nvPr/>
        </p:nvCxnSpPr>
        <p:spPr>
          <a:xfrm>
            <a:off x="1855983" y="4263385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p7"/>
          <p:cNvCxnSpPr/>
          <p:nvPr/>
        </p:nvCxnSpPr>
        <p:spPr>
          <a:xfrm>
            <a:off x="1855983" y="4567545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7"/>
          <p:cNvCxnSpPr/>
          <p:nvPr/>
        </p:nvCxnSpPr>
        <p:spPr>
          <a:xfrm>
            <a:off x="1855983" y="4879868"/>
            <a:ext cx="30207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7"/>
          <p:cNvCxnSpPr/>
          <p:nvPr/>
        </p:nvCxnSpPr>
        <p:spPr>
          <a:xfrm>
            <a:off x="1855972" y="5151672"/>
            <a:ext cx="302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7"/>
          <p:cNvSpPr txBox="1"/>
          <p:nvPr/>
        </p:nvSpPr>
        <p:spPr>
          <a:xfrm>
            <a:off x="356471" y="2226594"/>
            <a:ext cx="146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#1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356471" y="2843894"/>
            <a:ext cx="155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#3</a:t>
            </a:r>
            <a:endParaRPr b="0" i="0" sz="14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356471" y="3147444"/>
            <a:ext cx="16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#4</a:t>
            </a:r>
            <a:endParaRPr b="0" i="0" sz="1400" u="none" cap="none" strike="noStrik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356471" y="3454793"/>
            <a:ext cx="15539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#5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56471" y="3745129"/>
            <a:ext cx="14655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#6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356471" y="4072494"/>
            <a:ext cx="149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#7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356471" y="4421060"/>
            <a:ext cx="14904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#8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356471" y="4727344"/>
            <a:ext cx="16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#9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356471" y="4997769"/>
            <a:ext cx="16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PRINCIPLE #10</a:t>
            </a:r>
            <a:endParaRPr b="0" i="0" sz="14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56471" y="2531628"/>
            <a:ext cx="140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PRINCIPLE #2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2223374" y="2181724"/>
            <a:ext cx="9519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Obtain executive sponsorship and program champions and maintain throughout program journey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223374" y="2530369"/>
            <a:ext cx="6219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Plan short-term objectives and multi-year goals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223374" y="2850019"/>
            <a:ext cx="611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Consider advantages of top-down versus bottom-up approach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2223374" y="3112452"/>
            <a:ext cx="869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Differentiate between a project-based approach versus a programmatic approach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2223374" y="3424015"/>
            <a:ext cx="914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Align program activity to organizational strategy and achievement of business outcomes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2223374" y="3747044"/>
            <a:ext cx="993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Implement practical oversight (program charter, program success plan, executive business meetings)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2223374" y="4076807"/>
            <a:ext cx="9172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Ensure program is sustainable and examine resourcing strategically 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2223374" y="4380261"/>
            <a:ext cx="760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 Communicate program achievements and evaluate program success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2223374" y="4683715"/>
            <a:ext cx="772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Adopt relevant metrics and apply to technical and business outcomes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2223374" y="4997767"/>
            <a:ext cx="8479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View CRQM program development comprehensively, strategically, and incrementally</a:t>
            </a:r>
            <a:endParaRPr b="0" i="0" sz="13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8157681" y="5722706"/>
            <a:ext cx="4034319" cy="976045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416100" y="478725"/>
            <a:ext cx="113277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EXECUTIVE SPONSORSHIP AND PROGRAM CHAMPIONS</a:t>
            </a:r>
            <a:endParaRPr b="0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925" y="1419125"/>
            <a:ext cx="7390027" cy="47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363250" y="723100"/>
            <a:ext cx="113385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br>
              <a:rPr b="0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PLAN SHORT-TERM OBJECTIVES AND MULTI-YEAR GOALS</a:t>
            </a:r>
            <a:endParaRPr b="0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50" y="1484337"/>
            <a:ext cx="9811877" cy="424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2023-08-28T17:46:21Z</dcterms:created>
  <dc:creator>Lindsay Varner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