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embeddedFontLst>
    <p:embeddedFont>
      <p:font typeface="DM Sans" pitchFamily="2" charset="0"/>
      <p:regular r:id="rId35"/>
      <p:bold r:id="rId36"/>
      <p:italic r:id="rId37"/>
      <p:boldItalic r:id="rId38"/>
    </p:embeddedFont>
    <p:embeddedFont>
      <p:font typeface="Inter" panose="020B0604020202020204" charset="0"/>
      <p:regular r:id="rId39"/>
      <p:bold r:id="rId40"/>
    </p:embeddedFont>
    <p:embeddedFont>
      <p:font typeface="Inter Light" panose="020B0604020202020204" charset="0"/>
      <p:regular r:id="rId41"/>
      <p:bold r:id="rId42"/>
    </p:embeddedFont>
    <p:embeddedFont>
      <p:font typeface="Lora" pitchFamily="2" charset="0"/>
      <p:regular r:id="rId43"/>
      <p:bold r:id="rId44"/>
      <p:italic r:id="rId45"/>
      <p:boldItalic r:id="rId46"/>
    </p:embeddedFont>
    <p:embeddedFont>
      <p:font typeface="Montserrat" panose="00000500000000000000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984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hqESdV5AA5yeMc/ZgQLEeWDN8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F77B6D-40AC-444F-83DC-326D5726F6D0}">
  <a:tblStyle styleId="{8CF77B6D-40AC-444F-83DC-326D5726F6D0}" styleName="Table_0">
    <a:wholeTbl>
      <a:tcTxStyle b="off" i="off">
        <a:font>
          <a:latin typeface="EYInterstate Light"/>
          <a:ea typeface="EYInterstate Light"/>
          <a:cs typeface="EYInterstate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3E9"/>
          </a:solidFill>
        </a:fill>
      </a:tcStyle>
    </a:wholeTbl>
    <a:band1H>
      <a:tcTxStyle/>
      <a:tcStyle>
        <a:tcBdr/>
        <a:fill>
          <a:solidFill>
            <a:srgbClr val="CCE5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E5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EYInterstate Light"/>
          <a:ea typeface="EYInterstate Light"/>
          <a:cs typeface="EYInterstate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EYInterstate Light"/>
          <a:ea typeface="EYInterstate Light"/>
          <a:cs typeface="EYInterstate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EYInterstate Light"/>
          <a:ea typeface="EYInterstate Light"/>
          <a:cs typeface="EYInterstate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EYInterstate Light"/>
          <a:ea typeface="EYInterstate Light"/>
          <a:cs typeface="EYInterstate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761" y="484"/>
      </p:cViewPr>
      <p:guideLst>
        <p:guide orient="horz" pos="2160"/>
        <p:guide pos="3840"/>
        <p:guide pos="576"/>
        <p:guide orient="horz" pos="9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c9bf3722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8c9bf3722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8caadd218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28caadd218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8caadd2188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8caadd2188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8caadd2188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28caadd2188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8caadd2188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28caadd218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8caadd2188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28caadd2188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8caadd218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28caadd218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8cc533175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28cc533175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8caadd2188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28caadd218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8b7453e81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28b7453e81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8c9bf37222_11_88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89850" tIns="89850" rIns="89850" bIns="89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28c9bf37222_1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8c9bf37222_11_15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89850" tIns="89850" rIns="89850" bIns="89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28c9bf37222_1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8c9bf37222_11_21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89850" tIns="89850" rIns="89850" bIns="89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28c9bf37222_1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8b7453e81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28b7453e81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8c9bf3722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8c9bf3722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8c9bf37222_11_257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89850" tIns="89850" rIns="89850" bIns="89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28c9bf37222_11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8c9bf37222_11_143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89850" tIns="89850" rIns="89850" bIns="89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28c9bf37222_1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8c9bf37222_11_328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89850" tIns="89850" rIns="89850" bIns="89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28c9bf37222_11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341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" name="Google Shape;3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98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380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33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">
  <p:cSld name="Standard slid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c9bf37222_11_148"/>
          <p:cNvSpPr txBox="1">
            <a:spLocks noGrp="1"/>
          </p:cNvSpPr>
          <p:nvPr>
            <p:ph type="ftr" idx="11"/>
          </p:nvPr>
        </p:nvSpPr>
        <p:spPr>
          <a:xfrm>
            <a:off x="813603" y="6471244"/>
            <a:ext cx="308449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28c9bf37222_11_148"/>
          <p:cNvSpPr txBox="1">
            <a:spLocks noGrp="1"/>
          </p:cNvSpPr>
          <p:nvPr>
            <p:ph type="sldNum" idx="12"/>
          </p:nvPr>
        </p:nvSpPr>
        <p:spPr>
          <a:xfrm>
            <a:off x="245763" y="6471244"/>
            <a:ext cx="357488" cy="173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g28c9bf37222_11_148"/>
          <p:cNvSpPr txBox="1">
            <a:spLocks noGrp="1"/>
          </p:cNvSpPr>
          <p:nvPr>
            <p:ph type="body" idx="1"/>
          </p:nvPr>
        </p:nvSpPr>
        <p:spPr>
          <a:xfrm>
            <a:off x="609601" y="1341438"/>
            <a:ext cx="10972800" cy="474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433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g28c9bf37222_11_148"/>
          <p:cNvSpPr txBox="1">
            <a:spLocks noGrp="1"/>
          </p:cNvSpPr>
          <p:nvPr>
            <p:ph type="title"/>
          </p:nvPr>
        </p:nvSpPr>
        <p:spPr>
          <a:xfrm>
            <a:off x="609601" y="616900"/>
            <a:ext cx="10972800" cy="38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t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28c9bf37222_11_148"/>
          <p:cNvSpPr txBox="1">
            <a:spLocks noGrp="1"/>
          </p:cNvSpPr>
          <p:nvPr>
            <p:ph type="body" idx="2"/>
          </p:nvPr>
        </p:nvSpPr>
        <p:spPr>
          <a:xfrm>
            <a:off x="626777" y="198000"/>
            <a:ext cx="4717181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747480"/>
                </a:solidFill>
              </a:defRPr>
            </a:lvl1pPr>
            <a:lvl2pPr marL="914400" lvl="1" indent="-35433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69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49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20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214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45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789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6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7856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06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sz="36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Char char="•"/>
              <a:defRPr sz="28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ora"/>
              <a:buChar char="•"/>
              <a:defRPr sz="24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ora"/>
              <a:buChar char="•"/>
              <a:defRPr sz="20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61112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1426175" y="1274528"/>
            <a:ext cx="9144000" cy="2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</a:pPr>
            <a:r>
              <a:rPr lang="en-US" sz="6800" b="1" dirty="0">
                <a:solidFill>
                  <a:srgbClr val="9FC5E8"/>
                </a:solidFill>
                <a:latin typeface="DM Sans"/>
                <a:ea typeface="DM Sans"/>
                <a:cs typeface="DM Sans"/>
                <a:sym typeface="DM Sans"/>
              </a:rPr>
              <a:t>2024</a:t>
            </a:r>
            <a:r>
              <a:rPr lang="en-US" b="1" dirty="0">
                <a:latin typeface="DM Sans"/>
                <a:ea typeface="DM Sans"/>
                <a:cs typeface="DM Sans"/>
                <a:sym typeface="DM Sans"/>
              </a:rPr>
              <a:t> </a:t>
            </a:r>
            <a:br>
              <a:rPr lang="en-US" b="1" dirty="0">
                <a:latin typeface="DM Sans"/>
                <a:ea typeface="DM Sans"/>
                <a:cs typeface="DM Sans"/>
                <a:sym typeface="DM Sans"/>
              </a:rPr>
            </a:br>
            <a:r>
              <a:rPr lang="en-US" b="1" dirty="0">
                <a:latin typeface="Lora"/>
                <a:ea typeface="Lora"/>
                <a:cs typeface="Lora"/>
                <a:sym typeface="Lora"/>
              </a:rPr>
              <a:t>Cybersecurity Risk Report</a:t>
            </a:r>
            <a:endParaRPr b="1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</a:pPr>
            <a:endParaRPr sz="3144" b="0" dirty="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</a:pPr>
            <a:r>
              <a:rPr lang="en-US" sz="3033" b="0" dirty="0">
                <a:latin typeface="DM Sans"/>
                <a:ea typeface="DM Sans"/>
                <a:cs typeface="DM Sans"/>
                <a:sym typeface="DM Sans"/>
              </a:rPr>
              <a:t>T</a:t>
            </a:r>
            <a:r>
              <a:rPr lang="en-US" sz="2933" b="0" dirty="0">
                <a:latin typeface="DM Sans"/>
                <a:ea typeface="DM Sans"/>
                <a:cs typeface="DM Sans"/>
                <a:sym typeface="DM Sans"/>
              </a:rPr>
              <a:t>he Data behind the Data &amp; EY Insights</a:t>
            </a:r>
            <a:endParaRPr sz="2933" b="0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2" name="Google Shape;142;p1"/>
          <p:cNvSpPr txBox="1"/>
          <p:nvPr/>
        </p:nvSpPr>
        <p:spPr>
          <a:xfrm>
            <a:off x="1426175" y="4749525"/>
            <a:ext cx="6260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Sponsored by </a:t>
            </a:r>
            <a:br>
              <a:rPr lang="en-US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</a:br>
            <a:br>
              <a:rPr lang="en-US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en-US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SAFE Security, EY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3" name="Google Shape;143;p1"/>
          <p:cNvSpPr txBox="1"/>
          <p:nvPr/>
        </p:nvSpPr>
        <p:spPr>
          <a:xfrm>
            <a:off x="4505700" y="4815000"/>
            <a:ext cx="626010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Ben Gowan</a:t>
            </a:r>
            <a:r>
              <a:rPr lang="en-US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, Data Scientist, Safe Security</a:t>
            </a:r>
            <a:endParaRPr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Carolyn Schreiber</a:t>
            </a:r>
            <a:r>
              <a:rPr lang="en-US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, Principal, Advisory | Risk | Cybersecurity</a:t>
            </a:r>
            <a:br>
              <a:rPr lang="en-US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</a:br>
            <a:endParaRPr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Loss Key Drivers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01" name="Google Shape;20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00200"/>
            <a:ext cx="7315199" cy="45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Loss Key Drivers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07" name="Google Shape;20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00200"/>
            <a:ext cx="7315199" cy="448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Loss Key Drivers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00200"/>
            <a:ext cx="7315199" cy="4514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Loss Key Drivers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19" name="Google Shape;21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00200"/>
            <a:ext cx="7315199" cy="4514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Loss Key Drivers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25" name="Google Shape;2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00200"/>
            <a:ext cx="7315199" cy="4518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8c9bf37222_0_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All Drivers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31" name="Google Shape;231;g28c9bf37222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600200"/>
            <a:ext cx="7697570" cy="4517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8caadd2188_1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 sz="3600">
                <a:latin typeface="Lora"/>
                <a:ea typeface="Lora"/>
                <a:cs typeface="Lora"/>
                <a:sym typeface="Lora"/>
              </a:rPr>
              <a:t>Insights</a:t>
            </a:r>
            <a:endParaRPr sz="36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8caadd2188_1_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965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Top Industries By Loss Exposure</a:t>
            </a:r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42" name="Google Shape;242;g28caadd2188_1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600200"/>
            <a:ext cx="6488200" cy="46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8caadd2188_1_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55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Top Risk Themes By Loss Exposure</a:t>
            </a:r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48" name="Google Shape;248;g28caadd2188_1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600200"/>
            <a:ext cx="6491598" cy="46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8caadd2188_1_14"/>
          <p:cNvSpPr txBox="1">
            <a:spLocks noGrp="1"/>
          </p:cNvSpPr>
          <p:nvPr>
            <p:ph type="title"/>
          </p:nvPr>
        </p:nvSpPr>
        <p:spPr>
          <a:xfrm>
            <a:off x="1734713" y="484675"/>
            <a:ext cx="2791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Healthcare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4" name="Google Shape;254;g28caadd2188_1_14"/>
          <p:cNvSpPr txBox="1">
            <a:spLocks noGrp="1"/>
          </p:cNvSpPr>
          <p:nvPr>
            <p:ph type="title" idx="4294967295"/>
          </p:nvPr>
        </p:nvSpPr>
        <p:spPr>
          <a:xfrm>
            <a:off x="6954838" y="539750"/>
            <a:ext cx="52371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Financial Services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55" name="Google Shape;255;g28caadd2188_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25" y="1749700"/>
            <a:ext cx="5107967" cy="38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8caadd2188_1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5582" y="1749700"/>
            <a:ext cx="5107969" cy="38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 sz="3600">
                <a:latin typeface="Lora"/>
                <a:ea typeface="Lora"/>
                <a:cs typeface="Lora"/>
                <a:sym typeface="Lora"/>
              </a:rPr>
              <a:t>Purposeful Benchmarks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9" name="Google Shape;149;p2"/>
          <p:cNvSpPr txBox="1">
            <a:spLocks noGrp="1"/>
          </p:cNvSpPr>
          <p:nvPr>
            <p:ph type="body" idx="1"/>
          </p:nvPr>
        </p:nvSpPr>
        <p:spPr>
          <a:xfrm>
            <a:off x="838200" y="16907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08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70"/>
              <a:buFont typeface="Lora"/>
              <a:buAutoNum type="arabicParenR"/>
            </a:pPr>
            <a:r>
              <a:rPr lang="en-US" sz="2070" dirty="0">
                <a:latin typeface="Lora"/>
                <a:ea typeface="Lora"/>
                <a:cs typeface="Lora"/>
                <a:sym typeface="Lora"/>
              </a:rPr>
              <a:t>Answers the questions</a:t>
            </a:r>
            <a:endParaRPr sz="2070" dirty="0">
              <a:latin typeface="Lora"/>
              <a:ea typeface="Lora"/>
              <a:cs typeface="Lora"/>
              <a:sym typeface="Lora"/>
            </a:endParaRPr>
          </a:p>
          <a:p>
            <a:pPr marL="515938" lvl="1" indent="-15874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Lora"/>
              <a:buChar char="–"/>
            </a:pPr>
            <a:r>
              <a:rPr lang="en-US" sz="1760" dirty="0">
                <a:latin typeface="Lora"/>
                <a:ea typeface="Lora"/>
                <a:cs typeface="Lora"/>
                <a:sym typeface="Lora"/>
              </a:rPr>
              <a:t>What’s my risk of key cyber events in the next 12 months?</a:t>
            </a:r>
            <a:endParaRPr sz="1760" dirty="0">
              <a:latin typeface="Lora"/>
              <a:ea typeface="Lora"/>
              <a:cs typeface="Lora"/>
              <a:sym typeface="Lora"/>
            </a:endParaRPr>
          </a:p>
          <a:p>
            <a:pPr marL="515938" lvl="1" indent="-15874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Lora"/>
              <a:buChar char="–"/>
            </a:pPr>
            <a:r>
              <a:rPr lang="en-US" sz="1760" dirty="0">
                <a:latin typeface="Lora"/>
                <a:ea typeface="Lora"/>
                <a:cs typeface="Lora"/>
                <a:sym typeface="Lora"/>
              </a:rPr>
              <a:t>How much will it cost me if it does? </a:t>
            </a:r>
            <a:endParaRPr sz="1760" dirty="0">
              <a:latin typeface="Lora"/>
              <a:ea typeface="Lora"/>
              <a:cs typeface="Lora"/>
              <a:sym typeface="Lora"/>
            </a:endParaRPr>
          </a:p>
          <a:p>
            <a:pPr marL="515938" lvl="1" indent="-15874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Lora"/>
              <a:buChar char="–"/>
            </a:pPr>
            <a:r>
              <a:rPr lang="en-US" sz="1760" dirty="0">
                <a:latin typeface="Lora"/>
                <a:ea typeface="Lora"/>
                <a:cs typeface="Lora"/>
                <a:sym typeface="Lora"/>
              </a:rPr>
              <a:t>How do I compare to my industry in general?</a:t>
            </a:r>
            <a:endParaRPr sz="1760" dirty="0">
              <a:latin typeface="Lora"/>
              <a:ea typeface="Lora"/>
              <a:cs typeface="Lora"/>
              <a:sym typeface="Lora"/>
            </a:endParaRPr>
          </a:p>
          <a:p>
            <a:pPr marL="515938" lvl="1" indent="-10604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60"/>
              <a:buNone/>
            </a:pPr>
            <a:endParaRPr sz="1760" dirty="0">
              <a:latin typeface="Lora"/>
              <a:ea typeface="Lora"/>
              <a:cs typeface="Lora"/>
              <a:sym typeface="Lora"/>
            </a:endParaRPr>
          </a:p>
          <a:p>
            <a:pPr marL="457200" lvl="0" indent="-4508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070"/>
              <a:buFont typeface="Lora"/>
              <a:buAutoNum type="arabicParenR"/>
            </a:pPr>
            <a:r>
              <a:rPr lang="en-US" sz="2070" dirty="0">
                <a:latin typeface="Lora"/>
                <a:ea typeface="Lora"/>
                <a:cs typeface="Lora"/>
                <a:sym typeface="Lora"/>
              </a:rPr>
              <a:t>Using data from</a:t>
            </a:r>
            <a:endParaRPr sz="2070" dirty="0">
              <a:latin typeface="Lora"/>
              <a:ea typeface="Lora"/>
              <a:cs typeface="Lora"/>
              <a:sym typeface="Lora"/>
            </a:endParaRPr>
          </a:p>
          <a:p>
            <a:pPr marL="515938" lvl="1" indent="-15874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Lora"/>
              <a:buChar char="–"/>
            </a:pPr>
            <a:r>
              <a:rPr lang="en-US" sz="1760" dirty="0">
                <a:latin typeface="Lora"/>
                <a:ea typeface="Lora"/>
                <a:cs typeface="Lora"/>
                <a:sym typeface="Lora"/>
              </a:rPr>
              <a:t>Real scans, Real Events, Real Losses</a:t>
            </a:r>
            <a:endParaRPr sz="1760" dirty="0">
              <a:latin typeface="Lora"/>
              <a:ea typeface="Lora"/>
              <a:cs typeface="Lora"/>
              <a:sym typeface="Lora"/>
            </a:endParaRPr>
          </a:p>
          <a:p>
            <a:pPr marL="515938" lvl="1" indent="-15874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Lora"/>
              <a:buChar char="–"/>
            </a:pPr>
            <a:r>
              <a:rPr lang="en-US" sz="1760" dirty="0">
                <a:latin typeface="Lora"/>
                <a:ea typeface="Lora"/>
                <a:cs typeface="Lora"/>
                <a:sym typeface="Lora"/>
              </a:rPr>
              <a:t>Respected industry sources and vendors (DBIR/VCDB, </a:t>
            </a:r>
            <a:r>
              <a:rPr lang="en-US" sz="1760" dirty="0" err="1">
                <a:latin typeface="Lora"/>
                <a:ea typeface="Lora"/>
                <a:cs typeface="Lora"/>
                <a:sym typeface="Lora"/>
              </a:rPr>
              <a:t>Advisen</a:t>
            </a:r>
            <a:r>
              <a:rPr lang="en-US" sz="1760" dirty="0">
                <a:latin typeface="Lora"/>
                <a:ea typeface="Lora"/>
                <a:cs typeface="Lora"/>
                <a:sym typeface="Lora"/>
              </a:rPr>
              <a:t>)</a:t>
            </a:r>
            <a:endParaRPr sz="1760" dirty="0">
              <a:latin typeface="Lora"/>
              <a:ea typeface="Lora"/>
              <a:cs typeface="Lora"/>
              <a:sym typeface="Lora"/>
            </a:endParaRPr>
          </a:p>
          <a:p>
            <a:pPr marL="515938" lvl="1" indent="-15874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Lora"/>
              <a:buChar char="–"/>
            </a:pPr>
            <a:r>
              <a:rPr lang="en-US" sz="1760" dirty="0">
                <a:latin typeface="Lora"/>
                <a:ea typeface="Lora"/>
                <a:cs typeface="Lora"/>
                <a:sym typeface="Lora"/>
              </a:rPr>
              <a:t>Almost 10 Billion iterations! </a:t>
            </a:r>
            <a:endParaRPr sz="1760" dirty="0">
              <a:latin typeface="Lora"/>
              <a:ea typeface="Lora"/>
              <a:cs typeface="Lora"/>
              <a:sym typeface="Lora"/>
            </a:endParaRPr>
          </a:p>
          <a:p>
            <a:pPr marL="515938" lvl="1" indent="-4698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60"/>
              <a:buNone/>
            </a:pPr>
            <a:endParaRPr sz="1760" dirty="0">
              <a:latin typeface="Lora"/>
              <a:ea typeface="Lora"/>
              <a:cs typeface="Lora"/>
              <a:sym typeface="Lora"/>
            </a:endParaRPr>
          </a:p>
          <a:p>
            <a:pPr marL="457200" lvl="0" indent="-4508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070"/>
              <a:buFont typeface="Lora"/>
              <a:buAutoNum type="arabicParenR"/>
            </a:pPr>
            <a:r>
              <a:rPr lang="en-US" sz="2070" dirty="0">
                <a:latin typeface="Lora"/>
                <a:ea typeface="Lora"/>
                <a:cs typeface="Lora"/>
                <a:sym typeface="Lora"/>
              </a:rPr>
              <a:t>Value provided</a:t>
            </a:r>
            <a:endParaRPr sz="2070" dirty="0">
              <a:latin typeface="Lora"/>
              <a:ea typeface="Lora"/>
              <a:cs typeface="Lora"/>
              <a:sym typeface="Lora"/>
            </a:endParaRPr>
          </a:p>
          <a:p>
            <a:pPr marL="515938" lvl="1" indent="-15874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Lora"/>
              <a:buChar char="–"/>
            </a:pPr>
            <a:r>
              <a:rPr lang="en-US" sz="1760" dirty="0">
                <a:latin typeface="Lora"/>
                <a:ea typeface="Lora"/>
                <a:cs typeface="Lora"/>
                <a:sym typeface="Lora"/>
              </a:rPr>
              <a:t>Instantly, without onerous research and/or training</a:t>
            </a:r>
            <a:endParaRPr sz="1760" dirty="0">
              <a:latin typeface="Lora"/>
              <a:ea typeface="Lora"/>
              <a:cs typeface="Lora"/>
              <a:sym typeface="Lora"/>
            </a:endParaRPr>
          </a:p>
          <a:p>
            <a:pPr marL="515938" lvl="1" indent="-15874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Lora"/>
              <a:buChar char="–"/>
            </a:pPr>
            <a:r>
              <a:rPr lang="en-US" sz="1760" dirty="0">
                <a:latin typeface="Lora"/>
                <a:ea typeface="Lora"/>
                <a:cs typeface="Lora"/>
                <a:sym typeface="Lora"/>
              </a:rPr>
              <a:t>Consistently and coherently at scale</a:t>
            </a:r>
            <a:endParaRPr sz="1760" dirty="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8caadd2188_1_21"/>
          <p:cNvSpPr txBox="1">
            <a:spLocks noGrp="1"/>
          </p:cNvSpPr>
          <p:nvPr>
            <p:ph type="title"/>
          </p:nvPr>
        </p:nvSpPr>
        <p:spPr>
          <a:xfrm>
            <a:off x="1734713" y="484675"/>
            <a:ext cx="2791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Retail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62" name="Google Shape;262;g28caadd2188_1_21"/>
          <p:cNvSpPr txBox="1">
            <a:spLocks noGrp="1"/>
          </p:cNvSpPr>
          <p:nvPr>
            <p:ph type="title" idx="4294967295"/>
          </p:nvPr>
        </p:nvSpPr>
        <p:spPr>
          <a:xfrm>
            <a:off x="6954838" y="539750"/>
            <a:ext cx="52371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Manufacturing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63" name="Google Shape;263;g28caadd2188_1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060" y="1749700"/>
            <a:ext cx="5425540" cy="38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8caadd2188_1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3600" y="1749700"/>
            <a:ext cx="5425551" cy="3869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8caadd2188_1_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Bigness Matters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70" name="Google Shape;270;g28caadd2188_1_28"/>
          <p:cNvSpPr txBox="1">
            <a:spLocks noGrp="1"/>
          </p:cNvSpPr>
          <p:nvPr>
            <p:ph type="body" idx="1"/>
          </p:nvPr>
        </p:nvSpPr>
        <p:spPr>
          <a:xfrm>
            <a:off x="838200" y="2184200"/>
            <a:ext cx="7356600" cy="3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70">
                <a:latin typeface="Lora"/>
                <a:ea typeface="Lora"/>
                <a:cs typeface="Lora"/>
                <a:sym typeface="Lora"/>
              </a:rPr>
              <a:t>A Healthcare organization with over 10,000 employees and over $20 billion in revenue has a </a:t>
            </a:r>
            <a:r>
              <a:rPr lang="en-US" sz="2270">
                <a:latin typeface="Lora"/>
                <a:ea typeface="Lora"/>
                <a:cs typeface="Lora"/>
                <a:sym typeface="Lora"/>
              </a:rPr>
              <a:t>54.3%</a:t>
            </a:r>
            <a:r>
              <a:rPr lang="en-US" sz="2070">
                <a:latin typeface="Lora"/>
                <a:ea typeface="Lora"/>
                <a:cs typeface="Lora"/>
                <a:sym typeface="Lora"/>
              </a:rPr>
              <a:t> probability of an Insider Error costing $30.4 million, with an annualized exposure of $13.9 million.</a:t>
            </a:r>
            <a:endParaRPr sz="2070"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70"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70">
                <a:solidFill>
                  <a:srgbClr val="CFE2F3"/>
                </a:solidFill>
                <a:latin typeface="Lora"/>
                <a:ea typeface="Lora"/>
                <a:cs typeface="Lora"/>
                <a:sym typeface="Lora"/>
              </a:rPr>
              <a:t>The probability for a mid-size org of an impactful Insider Error is </a:t>
            </a:r>
            <a:r>
              <a:rPr lang="en-US" sz="2270">
                <a:solidFill>
                  <a:srgbClr val="CFE2F3"/>
                </a:solidFill>
                <a:latin typeface="Lora"/>
                <a:ea typeface="Lora"/>
                <a:cs typeface="Lora"/>
                <a:sym typeface="Lora"/>
              </a:rPr>
              <a:t>26%</a:t>
            </a:r>
            <a:r>
              <a:rPr lang="en-US" sz="2070">
                <a:solidFill>
                  <a:srgbClr val="CFE2F3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2070">
              <a:solidFill>
                <a:srgbClr val="CFE2F3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8cc5331754_0_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Bonus - Top Risk Scenarios by Industry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76" name="Google Shape;276;g28cc5331754_0_1"/>
          <p:cNvSpPr txBox="1">
            <a:spLocks noGrp="1"/>
          </p:cNvSpPr>
          <p:nvPr>
            <p:ph type="body" idx="1"/>
          </p:nvPr>
        </p:nvSpPr>
        <p:spPr>
          <a:xfrm>
            <a:off x="976625" y="2016925"/>
            <a:ext cx="10515600" cy="3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>
                <a:latin typeface="Lora"/>
                <a:ea typeface="Lora"/>
                <a:cs typeface="Lora"/>
                <a:sym typeface="Lora"/>
              </a:rPr>
              <a:t>Healthcare Providers</a:t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marL="1371600" marR="0" lvl="1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Lora"/>
              <a:buChar char="○"/>
            </a:pPr>
            <a:r>
              <a:rPr lang="en-US" sz="2000">
                <a:latin typeface="Lora"/>
                <a:ea typeface="Lora"/>
                <a:cs typeface="Lora"/>
                <a:sym typeface="Lora"/>
              </a:rPr>
              <a:t>Ransomware leading to PII/PHI data loss (Electronic Medical Records)</a:t>
            </a:r>
            <a:endParaRPr sz="2000">
              <a:latin typeface="Lora"/>
              <a:ea typeface="Lora"/>
              <a:cs typeface="Lora"/>
              <a:sym typeface="Lora"/>
            </a:endParaRPr>
          </a:p>
          <a:p>
            <a:pPr marL="13716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</a:pPr>
            <a:r>
              <a:rPr lang="en-US" sz="2000">
                <a:latin typeface="Lora"/>
                <a:ea typeface="Lora"/>
                <a:cs typeface="Lora"/>
                <a:sym typeface="Lora"/>
              </a:rPr>
              <a:t>Cyber criminals exfiltrating patient data via Third Party APIs</a:t>
            </a:r>
            <a:endParaRPr sz="2000">
              <a:latin typeface="Lora"/>
              <a:ea typeface="Lora"/>
              <a:cs typeface="Lora"/>
              <a:sym typeface="Lora"/>
            </a:endParaRPr>
          </a:p>
          <a:p>
            <a:pPr marL="13716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</a:pPr>
            <a:r>
              <a:rPr lang="en-US" sz="2000">
                <a:latin typeface="Lora"/>
                <a:ea typeface="Lora"/>
                <a:cs typeface="Lora"/>
                <a:sym typeface="Lora"/>
              </a:rPr>
              <a:t>Insider Error leads to data exposure</a:t>
            </a:r>
            <a:endParaRPr sz="2000">
              <a:latin typeface="Lora"/>
              <a:ea typeface="Lora"/>
              <a:cs typeface="Lora"/>
              <a:sym typeface="Lora"/>
            </a:endParaRPr>
          </a:p>
          <a:p>
            <a:pPr marL="13716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</a:pPr>
            <a:r>
              <a:rPr lang="en-US" sz="2000">
                <a:latin typeface="Lora"/>
                <a:ea typeface="Lora"/>
                <a:cs typeface="Lora"/>
                <a:sym typeface="Lora"/>
              </a:rPr>
              <a:t>Insider Error leads to outage of critical system(s)</a:t>
            </a:r>
            <a:endParaRPr sz="2000">
              <a:latin typeface="Lora"/>
              <a:ea typeface="Lora"/>
              <a:cs typeface="Lora"/>
              <a:sym typeface="Lora"/>
            </a:endParaRPr>
          </a:p>
          <a:p>
            <a:pPr marL="13716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</a:pPr>
            <a:r>
              <a:rPr lang="en-US" sz="2000">
                <a:latin typeface="Lora"/>
                <a:ea typeface="Lora"/>
                <a:cs typeface="Lora"/>
                <a:sym typeface="Lora"/>
              </a:rPr>
              <a:t>Ransomware causes systems outage</a:t>
            </a:r>
            <a:endParaRPr sz="2000">
              <a:latin typeface="Lora"/>
              <a:ea typeface="Lora"/>
              <a:cs typeface="Lora"/>
              <a:sym typeface="Lora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8F1BB-B825-6825-A84A-AE66321D4B35}"/>
              </a:ext>
            </a:extLst>
          </p:cNvPr>
          <p:cNvSpPr/>
          <p:nvPr/>
        </p:nvSpPr>
        <p:spPr>
          <a:xfrm>
            <a:off x="8110330" y="5724939"/>
            <a:ext cx="4081670" cy="1133061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1" name="Google Shape;281;g28caadd2188_1_33"/>
          <p:cNvSpPr txBox="1">
            <a:spLocks noGrp="1"/>
          </p:cNvSpPr>
          <p:nvPr>
            <p:ph type="title"/>
          </p:nvPr>
        </p:nvSpPr>
        <p:spPr>
          <a:xfrm>
            <a:off x="1135550" y="1424500"/>
            <a:ext cx="3390000" cy="4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Download the Full Report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endParaRPr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70" b="0">
                <a:latin typeface="DM Sans"/>
                <a:ea typeface="DM Sans"/>
                <a:cs typeface="DM Sans"/>
                <a:sym typeface="DM Sans"/>
              </a:rPr>
              <a:t>Under ‘Resources’ </a:t>
            </a:r>
            <a:br>
              <a:rPr lang="en-US" sz="2070" b="0">
                <a:latin typeface="DM Sans"/>
                <a:ea typeface="DM Sans"/>
                <a:cs typeface="DM Sans"/>
                <a:sym typeface="DM Sans"/>
              </a:rPr>
            </a:br>
            <a:r>
              <a:rPr lang="en-US" sz="2070" b="0">
                <a:latin typeface="DM Sans"/>
                <a:ea typeface="DM Sans"/>
                <a:cs typeface="DM Sans"/>
                <a:sym typeface="DM Sans"/>
              </a:rPr>
              <a:t>fairinstitute.org</a:t>
            </a:r>
            <a:endParaRPr sz="2070" b="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82" name="Google Shape;282;g28caadd2188_1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600" y="652725"/>
            <a:ext cx="4121001" cy="541912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g28b7453e814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438" y="534500"/>
            <a:ext cx="10911124" cy="4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g28c9bf37222_11_88"/>
          <p:cNvCxnSpPr/>
          <p:nvPr/>
        </p:nvCxnSpPr>
        <p:spPr>
          <a:xfrm>
            <a:off x="5065651" y="4811889"/>
            <a:ext cx="697500" cy="0"/>
          </a:xfrm>
          <a:prstGeom prst="straightConnector1">
            <a:avLst/>
          </a:prstGeom>
          <a:noFill/>
          <a:ln w="9525" cap="flat" cmpd="sng">
            <a:solidFill>
              <a:srgbClr val="7474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3" name="Google Shape;293;g28c9bf37222_11_88"/>
          <p:cNvCxnSpPr/>
          <p:nvPr/>
        </p:nvCxnSpPr>
        <p:spPr>
          <a:xfrm>
            <a:off x="5065651" y="5278614"/>
            <a:ext cx="697500" cy="0"/>
          </a:xfrm>
          <a:prstGeom prst="straightConnector1">
            <a:avLst/>
          </a:prstGeom>
          <a:noFill/>
          <a:ln w="9525" cap="flat" cmpd="sng">
            <a:solidFill>
              <a:srgbClr val="7474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4" name="Google Shape;294;g28c9bf37222_11_88"/>
          <p:cNvCxnSpPr/>
          <p:nvPr/>
        </p:nvCxnSpPr>
        <p:spPr>
          <a:xfrm>
            <a:off x="3424788" y="4631773"/>
            <a:ext cx="783600" cy="0"/>
          </a:xfrm>
          <a:prstGeom prst="straightConnector1">
            <a:avLst/>
          </a:prstGeom>
          <a:noFill/>
          <a:ln w="9525" cap="flat" cmpd="sng">
            <a:solidFill>
              <a:srgbClr val="74748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6" name="Google Shape;296;g28c9bf37222_11_8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US" sz="1400">
                <a:solidFill>
                  <a:srgbClr val="747480"/>
                </a:solidFill>
                <a:latin typeface="Lora"/>
                <a:ea typeface="Lora"/>
                <a:cs typeface="Lora"/>
                <a:sym typeface="Lora"/>
              </a:rPr>
              <a:t>Research background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95" name="Google Shape;295;g28c9bf37222_11_88"/>
          <p:cNvSpPr txBox="1">
            <a:spLocks noGrp="1"/>
          </p:cNvSpPr>
          <p:nvPr>
            <p:ph type="title"/>
          </p:nvPr>
        </p:nvSpPr>
        <p:spPr>
          <a:xfrm>
            <a:off x="609601" y="616900"/>
            <a:ext cx="10972800" cy="2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ter Light"/>
              <a:buNone/>
            </a:pPr>
            <a:r>
              <a:rPr lang="en-US" b="0">
                <a:latin typeface="Lora"/>
                <a:ea typeface="Lora"/>
                <a:cs typeface="Lora"/>
                <a:sym typeface="Lora"/>
              </a:rPr>
              <a:t>About the survey</a:t>
            </a:r>
            <a:endParaRPr b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97" name="Google Shape;297;g28c9bf37222_11_88"/>
          <p:cNvSpPr txBox="1"/>
          <p:nvPr/>
        </p:nvSpPr>
        <p:spPr>
          <a:xfrm>
            <a:off x="602937" y="1341438"/>
            <a:ext cx="2430000" cy="3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The </a:t>
            </a:r>
            <a:r>
              <a:rPr lang="en-US" sz="1200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EY 2023 Global Cybersecurity Leadership Insights Study </a:t>
            </a: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was developed to better understand how companies are approaching their organization’s cybersecurity to prepare for the cybersecurity threats of today and tomorrow.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The study draws on insights from a global survey of 500 cybersecurity leaders – including 250 Chief Information Security Officers (CISOs) – across eight groups of industries and 25 countries covering the Americas, Asia-Pacific, and EMEIA (Europe, the Middle East, India and Africa). Respondents represented organizations with over US$1b in annual revenue. 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98" name="Google Shape;298;g28c9bf37222_11_88"/>
          <p:cNvSpPr txBox="1"/>
          <p:nvPr/>
        </p:nvSpPr>
        <p:spPr>
          <a:xfrm>
            <a:off x="5010795" y="1153896"/>
            <a:ext cx="569100" cy="242100"/>
          </a:xfrm>
          <a:prstGeom prst="rect">
            <a:avLst/>
          </a:prstGeom>
          <a:solidFill>
            <a:srgbClr val="C4C4CD"/>
          </a:solidFill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n=500</a:t>
            </a:r>
            <a:endParaRPr sz="105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99" name="Google Shape;299;g28c9bf37222_11_88"/>
          <p:cNvCxnSpPr/>
          <p:nvPr/>
        </p:nvCxnSpPr>
        <p:spPr>
          <a:xfrm>
            <a:off x="3260949" y="1341438"/>
            <a:ext cx="0" cy="489902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0" name="Google Shape;300;g28c9bf37222_11_88"/>
          <p:cNvSpPr txBox="1"/>
          <p:nvPr/>
        </p:nvSpPr>
        <p:spPr>
          <a:xfrm>
            <a:off x="3424788" y="1139284"/>
            <a:ext cx="2293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80"/>
              <a:buFont typeface="Inter Light"/>
              <a:buNone/>
            </a:pPr>
            <a:r>
              <a:rPr lang="en-US" sz="1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Demographics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01" name="Google Shape;301;g28c9bf37222_11_88"/>
          <p:cNvCxnSpPr/>
          <p:nvPr/>
        </p:nvCxnSpPr>
        <p:spPr>
          <a:xfrm>
            <a:off x="7799841" y="1461300"/>
            <a:ext cx="0" cy="2175600"/>
          </a:xfrm>
          <a:prstGeom prst="straightConnector1">
            <a:avLst/>
          </a:prstGeom>
          <a:noFill/>
          <a:ln w="9525" cap="flat" cmpd="sng">
            <a:solidFill>
              <a:srgbClr val="74748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2" name="Google Shape;302;g28c9bf37222_11_88"/>
          <p:cNvSpPr txBox="1"/>
          <p:nvPr/>
        </p:nvSpPr>
        <p:spPr>
          <a:xfrm>
            <a:off x="3431602" y="1627149"/>
            <a:ext cx="2769600" cy="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Primary industry</a:t>
            </a:r>
            <a:endParaRPr/>
          </a:p>
        </p:txBody>
      </p:sp>
      <p:sp>
        <p:nvSpPr>
          <p:cNvPr id="303" name="Google Shape;303;g28c9bf37222_11_88"/>
          <p:cNvSpPr txBox="1"/>
          <p:nvPr/>
        </p:nvSpPr>
        <p:spPr>
          <a:xfrm>
            <a:off x="7989196" y="1627149"/>
            <a:ext cx="2769600" cy="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Primary role</a:t>
            </a:r>
            <a:endParaRPr/>
          </a:p>
        </p:txBody>
      </p:sp>
      <p:cxnSp>
        <p:nvCxnSpPr>
          <p:cNvPr id="304" name="Google Shape;304;g28c9bf37222_11_88"/>
          <p:cNvCxnSpPr/>
          <p:nvPr/>
        </p:nvCxnSpPr>
        <p:spPr>
          <a:xfrm rot="10800000">
            <a:off x="3441177" y="3831633"/>
            <a:ext cx="8050200" cy="0"/>
          </a:xfrm>
          <a:prstGeom prst="straightConnector1">
            <a:avLst/>
          </a:prstGeom>
          <a:noFill/>
          <a:ln w="9525" cap="flat" cmpd="sng">
            <a:solidFill>
              <a:srgbClr val="74748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5" name="Google Shape;305;g28c9bf37222_11_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4962" y="1733550"/>
            <a:ext cx="4305300" cy="19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28c9bf37222_11_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8569" y="1733550"/>
            <a:ext cx="4305300" cy="199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g28c9bf37222_11_88"/>
          <p:cNvCxnSpPr/>
          <p:nvPr/>
        </p:nvCxnSpPr>
        <p:spPr>
          <a:xfrm>
            <a:off x="5959506" y="3848100"/>
            <a:ext cx="0" cy="2036700"/>
          </a:xfrm>
          <a:prstGeom prst="straightConnector1">
            <a:avLst/>
          </a:prstGeom>
          <a:noFill/>
          <a:ln w="9525" cap="flat" cmpd="sng">
            <a:solidFill>
              <a:srgbClr val="7474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" name="Google Shape;308;g28c9bf37222_11_88"/>
          <p:cNvCxnSpPr/>
          <p:nvPr/>
        </p:nvCxnSpPr>
        <p:spPr>
          <a:xfrm>
            <a:off x="8656047" y="3848100"/>
            <a:ext cx="0" cy="2036700"/>
          </a:xfrm>
          <a:prstGeom prst="straightConnector1">
            <a:avLst/>
          </a:prstGeom>
          <a:noFill/>
          <a:ln w="9525" cap="flat" cmpd="sng">
            <a:solidFill>
              <a:srgbClr val="74748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9" name="Google Shape;309;g28c9bf37222_11_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9902" y="4162302"/>
            <a:ext cx="2004300" cy="17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8c9bf37222_11_88"/>
          <p:cNvSpPr txBox="1"/>
          <p:nvPr/>
        </p:nvSpPr>
        <p:spPr>
          <a:xfrm>
            <a:off x="5384214" y="4637199"/>
            <a:ext cx="497100" cy="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C4C4CD"/>
                </a:solidFill>
                <a:latin typeface="Inter Light"/>
                <a:ea typeface="Inter Light"/>
                <a:cs typeface="Inter Light"/>
                <a:sym typeface="Inter Light"/>
              </a:rPr>
              <a:t>EMEIA</a:t>
            </a:r>
            <a:endParaRPr/>
          </a:p>
        </p:txBody>
      </p:sp>
      <p:sp>
        <p:nvSpPr>
          <p:cNvPr id="311" name="Google Shape;311;g28c9bf37222_11_88"/>
          <p:cNvSpPr txBox="1"/>
          <p:nvPr/>
        </p:nvSpPr>
        <p:spPr>
          <a:xfrm>
            <a:off x="3420876" y="4469716"/>
            <a:ext cx="623700" cy="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C4C4CD"/>
                </a:solidFill>
                <a:latin typeface="Inter Light"/>
                <a:ea typeface="Inter Light"/>
                <a:cs typeface="Inter Light"/>
                <a:sym typeface="Inter Light"/>
              </a:rPr>
              <a:t>Americas</a:t>
            </a:r>
            <a:endParaRPr/>
          </a:p>
        </p:txBody>
      </p:sp>
      <p:sp>
        <p:nvSpPr>
          <p:cNvPr id="312" name="Google Shape;312;g28c9bf37222_11_88"/>
          <p:cNvSpPr txBox="1"/>
          <p:nvPr/>
        </p:nvSpPr>
        <p:spPr>
          <a:xfrm>
            <a:off x="5216154" y="5421388"/>
            <a:ext cx="696000" cy="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C4C4CD"/>
                </a:solidFill>
                <a:latin typeface="Inter Light"/>
                <a:ea typeface="Inter Light"/>
                <a:cs typeface="Inter Light"/>
                <a:sym typeface="Inter Light"/>
              </a:rPr>
              <a:t>Asia-Pacific</a:t>
            </a:r>
            <a:endParaRPr/>
          </a:p>
        </p:txBody>
      </p:sp>
      <p:sp>
        <p:nvSpPr>
          <p:cNvPr id="313" name="Google Shape;313;g28c9bf37222_11_88"/>
          <p:cNvSpPr txBox="1"/>
          <p:nvPr/>
        </p:nvSpPr>
        <p:spPr>
          <a:xfrm>
            <a:off x="3431602" y="3938170"/>
            <a:ext cx="2769600" cy="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Regions</a:t>
            </a:r>
            <a:endParaRPr/>
          </a:p>
        </p:txBody>
      </p:sp>
      <p:sp>
        <p:nvSpPr>
          <p:cNvPr id="314" name="Google Shape;314;g28c9bf37222_11_88"/>
          <p:cNvSpPr txBox="1"/>
          <p:nvPr/>
        </p:nvSpPr>
        <p:spPr>
          <a:xfrm>
            <a:off x="6108366" y="3938170"/>
            <a:ext cx="2769600" cy="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Ownership structure</a:t>
            </a:r>
            <a:endParaRPr/>
          </a:p>
        </p:txBody>
      </p:sp>
      <p:sp>
        <p:nvSpPr>
          <p:cNvPr id="315" name="Google Shape;315;g28c9bf37222_11_88"/>
          <p:cNvSpPr txBox="1"/>
          <p:nvPr/>
        </p:nvSpPr>
        <p:spPr>
          <a:xfrm>
            <a:off x="8947027" y="3938170"/>
            <a:ext cx="2769600" cy="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Revenue</a:t>
            </a:r>
            <a:endParaRPr/>
          </a:p>
        </p:txBody>
      </p:sp>
      <p:cxnSp>
        <p:nvCxnSpPr>
          <p:cNvPr id="316" name="Google Shape;316;g28c9bf37222_11_88"/>
          <p:cNvCxnSpPr/>
          <p:nvPr/>
        </p:nvCxnSpPr>
        <p:spPr>
          <a:xfrm>
            <a:off x="7764916" y="4811889"/>
            <a:ext cx="697500" cy="0"/>
          </a:xfrm>
          <a:prstGeom prst="straightConnector1">
            <a:avLst/>
          </a:prstGeom>
          <a:noFill/>
          <a:ln w="9525" cap="flat" cmpd="sng">
            <a:solidFill>
              <a:srgbClr val="7474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7" name="Google Shape;317;g28c9bf37222_11_88"/>
          <p:cNvCxnSpPr/>
          <p:nvPr/>
        </p:nvCxnSpPr>
        <p:spPr>
          <a:xfrm>
            <a:off x="7670880" y="5346254"/>
            <a:ext cx="791700" cy="0"/>
          </a:xfrm>
          <a:prstGeom prst="straightConnector1">
            <a:avLst/>
          </a:prstGeom>
          <a:noFill/>
          <a:ln w="9525" cap="flat" cmpd="sng">
            <a:solidFill>
              <a:srgbClr val="7474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8" name="Google Shape;318;g28c9bf37222_11_88"/>
          <p:cNvCxnSpPr/>
          <p:nvPr/>
        </p:nvCxnSpPr>
        <p:spPr>
          <a:xfrm>
            <a:off x="6124053" y="4631773"/>
            <a:ext cx="783600" cy="0"/>
          </a:xfrm>
          <a:prstGeom prst="straightConnector1">
            <a:avLst/>
          </a:prstGeom>
          <a:noFill/>
          <a:ln w="9525" cap="flat" cmpd="sng">
            <a:solidFill>
              <a:srgbClr val="74748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9" name="Google Shape;319;g28c9bf37222_11_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9167" y="4162302"/>
            <a:ext cx="2004300" cy="17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28c9bf37222_11_88"/>
          <p:cNvSpPr txBox="1"/>
          <p:nvPr/>
        </p:nvSpPr>
        <p:spPr>
          <a:xfrm>
            <a:off x="7977894" y="4514849"/>
            <a:ext cx="6237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C4C4CD"/>
                </a:solidFill>
                <a:latin typeface="Inter Light"/>
                <a:ea typeface="Inter Light"/>
                <a:cs typeface="Inter Light"/>
                <a:sym typeface="Inter Light"/>
              </a:rPr>
              <a:t>Privately owned</a:t>
            </a:r>
            <a:endParaRPr/>
          </a:p>
        </p:txBody>
      </p:sp>
      <p:sp>
        <p:nvSpPr>
          <p:cNvPr id="321" name="Google Shape;321;g28c9bf37222_11_88"/>
          <p:cNvSpPr txBox="1"/>
          <p:nvPr/>
        </p:nvSpPr>
        <p:spPr>
          <a:xfrm>
            <a:off x="6120141" y="4327282"/>
            <a:ext cx="6237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C4C4CD"/>
                </a:solidFill>
                <a:latin typeface="Inter Light"/>
                <a:ea typeface="Inter Light"/>
                <a:cs typeface="Inter Light"/>
                <a:sym typeface="Inter Light"/>
              </a:rPr>
              <a:t>Publicly owned</a:t>
            </a:r>
            <a:endParaRPr/>
          </a:p>
        </p:txBody>
      </p:sp>
      <p:sp>
        <p:nvSpPr>
          <p:cNvPr id="322" name="Google Shape;322;g28c9bf37222_11_88"/>
          <p:cNvSpPr txBox="1"/>
          <p:nvPr/>
        </p:nvSpPr>
        <p:spPr>
          <a:xfrm>
            <a:off x="7852799" y="5453033"/>
            <a:ext cx="693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C4C4CD"/>
                </a:solidFill>
                <a:latin typeface="Inter Light"/>
                <a:ea typeface="Inter Light"/>
                <a:cs typeface="Inter Light"/>
                <a:sym typeface="Inter Light"/>
              </a:rPr>
              <a:t>Government agency or department</a:t>
            </a:r>
            <a:endParaRPr/>
          </a:p>
        </p:txBody>
      </p:sp>
      <p:pic>
        <p:nvPicPr>
          <p:cNvPr id="323" name="Google Shape;323;g28c9bf37222_11_8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10798" y="4095135"/>
            <a:ext cx="2932200" cy="18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0CB8FE-AF44-44E5-03E5-F121F8577B9F}"/>
              </a:ext>
            </a:extLst>
          </p:cNvPr>
          <p:cNvSpPr/>
          <p:nvPr/>
        </p:nvSpPr>
        <p:spPr>
          <a:xfrm>
            <a:off x="8110330" y="5724939"/>
            <a:ext cx="4081670" cy="1133061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28" name="Google Shape;328;g28c9bf37222_11_154"/>
          <p:cNvCxnSpPr/>
          <p:nvPr/>
        </p:nvCxnSpPr>
        <p:spPr>
          <a:xfrm>
            <a:off x="7361048" y="3254534"/>
            <a:ext cx="3189000" cy="0"/>
          </a:xfrm>
          <a:prstGeom prst="straightConnector1">
            <a:avLst/>
          </a:prstGeom>
          <a:noFill/>
          <a:ln w="9525" cap="flat" cmpd="sng">
            <a:solidFill>
              <a:srgbClr val="74748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29" name="Google Shape;329;g28c9bf37222_11_1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ter Light"/>
              <a:buNone/>
            </a:pPr>
            <a:r>
              <a:rPr lang="en-US" sz="3100" b="0">
                <a:latin typeface="Lora"/>
                <a:ea typeface="Lora"/>
                <a:cs typeface="Lora"/>
                <a:sym typeface="Lora"/>
              </a:rPr>
              <a:t>How cybersecurity leaders are mastering complexity</a:t>
            </a:r>
            <a:endParaRPr sz="3100" b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1" name="Google Shape;331;g28c9bf37222_11_154"/>
          <p:cNvSpPr txBox="1"/>
          <p:nvPr/>
        </p:nvSpPr>
        <p:spPr>
          <a:xfrm>
            <a:off x="602937" y="1407698"/>
            <a:ext cx="2430000" cy="4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Organizations face evolving challenges in managing the cyber threats of today and tomorrow. Among CISOs and the C-suite, </a:t>
            </a:r>
            <a:r>
              <a:rPr lang="en-US" sz="1400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only one in five</a:t>
            </a:r>
            <a:r>
              <a:rPr lang="en-US" sz="14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4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consider their cybersecurity effective today and well positioned for tomorrow.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Organizations are under constant attack and their response is </a:t>
            </a:r>
            <a:b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not up to par:</a:t>
            </a:r>
            <a:endParaRPr sz="12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~75</a:t>
            </a:r>
            <a:r>
              <a:rPr lang="en-US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%</a:t>
            </a:r>
            <a:endParaRPr sz="1799">
              <a:solidFill>
                <a:srgbClr val="FFE6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increase in known cyber attacks in the last five years*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44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Average number of cyber incidents in 2022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76</a:t>
            </a:r>
            <a:r>
              <a:rPr lang="en-US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%</a:t>
            </a:r>
            <a:endParaRPr sz="1799">
              <a:solidFill>
                <a:srgbClr val="FFE6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take six months or longer to detect and respond to an incident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32" name="Google Shape;332;g28c9bf37222_11_154"/>
          <p:cNvCxnSpPr/>
          <p:nvPr/>
        </p:nvCxnSpPr>
        <p:spPr>
          <a:xfrm>
            <a:off x="3260949" y="1407698"/>
            <a:ext cx="0" cy="489902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3" name="Google Shape;333;g28c9bf37222_11_154"/>
          <p:cNvSpPr txBox="1"/>
          <p:nvPr/>
        </p:nvSpPr>
        <p:spPr>
          <a:xfrm>
            <a:off x="3599756" y="1343900"/>
            <a:ext cx="7970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We identified organizations who achieve better cybersecurity outcomes, called </a:t>
            </a:r>
            <a:r>
              <a:rPr lang="en-US" sz="2500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Secure Creators </a:t>
            </a:r>
            <a:endParaRPr sz="1100">
              <a:solidFill>
                <a:srgbClr val="FFE6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4" name="Google Shape;334;g28c9bf37222_11_154"/>
          <p:cNvSpPr txBox="1"/>
          <p:nvPr/>
        </p:nvSpPr>
        <p:spPr>
          <a:xfrm>
            <a:off x="3599756" y="2198937"/>
            <a:ext cx="243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To identify companies with better cybersecurity outcomes, leaders evaluated their organization against a range of objective and subjective cybersecurity metrics. Through statistical modeling, we identified two segments: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5" name="Google Shape;335;g28c9bf37222_11_154"/>
          <p:cNvSpPr/>
          <p:nvPr/>
        </p:nvSpPr>
        <p:spPr>
          <a:xfrm>
            <a:off x="6323079" y="2198937"/>
            <a:ext cx="5259300" cy="3726900"/>
          </a:xfrm>
          <a:prstGeom prst="rect">
            <a:avLst/>
          </a:prstGeom>
          <a:noFill/>
          <a:ln w="9525" cap="flat" cmpd="sng">
            <a:solidFill>
              <a:srgbClr val="74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36" name="Google Shape;336;g28c9bf37222_11_154"/>
          <p:cNvSpPr txBox="1"/>
          <p:nvPr/>
        </p:nvSpPr>
        <p:spPr>
          <a:xfrm>
            <a:off x="3599756" y="3629663"/>
            <a:ext cx="2152500" cy="1034100"/>
          </a:xfrm>
          <a:prstGeom prst="rect">
            <a:avLst/>
          </a:prstGeom>
          <a:noFill/>
          <a:ln w="9525" cap="flat" cmpd="sng">
            <a:solidFill>
              <a:srgbClr val="FFE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Secure Creators </a:t>
            </a:r>
            <a:endParaRPr sz="1200">
              <a:solidFill>
                <a:srgbClr val="FFE6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The most effective cybersecurity </a:t>
            </a:r>
            <a:br>
              <a:rPr lang="en-US" sz="120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en-US" sz="120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(42% of organizations)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7" name="Google Shape;337;g28c9bf37222_11_154"/>
          <p:cNvSpPr txBox="1"/>
          <p:nvPr/>
        </p:nvSpPr>
        <p:spPr>
          <a:xfrm>
            <a:off x="3599756" y="4892006"/>
            <a:ext cx="2152500" cy="1034100"/>
          </a:xfrm>
          <a:prstGeom prst="rect">
            <a:avLst/>
          </a:prstGeom>
          <a:noFill/>
          <a:ln w="9525" cap="flat" cmpd="sng">
            <a:solidFill>
              <a:srgbClr val="C4C4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C4C4CD"/>
                </a:solidFill>
                <a:latin typeface="Lora"/>
                <a:ea typeface="Lora"/>
                <a:cs typeface="Lora"/>
                <a:sym typeface="Lora"/>
              </a:rPr>
              <a:t>Prone Enterprises </a:t>
            </a:r>
            <a:endParaRPr sz="12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Their lower performing counterparts</a:t>
            </a:r>
            <a:br>
              <a:rPr lang="en-US" sz="12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en-US" sz="120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(58% of organizations)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8" name="Google Shape;338;g28c9bf37222_11_154"/>
          <p:cNvSpPr/>
          <p:nvPr/>
        </p:nvSpPr>
        <p:spPr>
          <a:xfrm>
            <a:off x="6492196" y="2984534"/>
            <a:ext cx="8688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58375" tIns="58375" rIns="58375" bIns="58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5 months</a:t>
            </a:r>
            <a:endParaRPr>
              <a:solidFill>
                <a:srgbClr val="FFE6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9" name="Google Shape;339;g28c9bf37222_11_154"/>
          <p:cNvSpPr/>
          <p:nvPr/>
        </p:nvSpPr>
        <p:spPr>
          <a:xfrm>
            <a:off x="10549899" y="2984534"/>
            <a:ext cx="868800" cy="540000"/>
          </a:xfrm>
          <a:prstGeom prst="rect">
            <a:avLst/>
          </a:prstGeom>
          <a:solidFill>
            <a:srgbClr val="C4C4CD"/>
          </a:solidFill>
          <a:ln>
            <a:noFill/>
          </a:ln>
        </p:spPr>
        <p:txBody>
          <a:bodyPr spcFirstLastPara="1" wrap="square" lIns="58375" tIns="58375" rIns="58375" bIns="58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</a:pPr>
            <a:r>
              <a:rPr lang="en-US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11 months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0" name="Google Shape;340;g28c9bf37222_11_154"/>
          <p:cNvSpPr/>
          <p:nvPr/>
        </p:nvSpPr>
        <p:spPr>
          <a:xfrm>
            <a:off x="6492196" y="3740127"/>
            <a:ext cx="8688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58375" tIns="58375" rIns="58375" bIns="58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32</a:t>
            </a:r>
            <a:endParaRPr>
              <a:solidFill>
                <a:srgbClr val="FFE6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1" name="Google Shape;341;g28c9bf37222_11_154"/>
          <p:cNvSpPr/>
          <p:nvPr/>
        </p:nvSpPr>
        <p:spPr>
          <a:xfrm>
            <a:off x="10549899" y="3740127"/>
            <a:ext cx="868800" cy="540000"/>
          </a:xfrm>
          <a:prstGeom prst="rect">
            <a:avLst/>
          </a:prstGeom>
          <a:solidFill>
            <a:srgbClr val="C4C4CD"/>
          </a:solidFill>
          <a:ln>
            <a:noFill/>
          </a:ln>
        </p:spPr>
        <p:txBody>
          <a:bodyPr spcFirstLastPara="1" wrap="square" lIns="58375" tIns="58375" rIns="58375" bIns="58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</a:pPr>
            <a:r>
              <a:rPr lang="en-US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52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2" name="Google Shape;342;g28c9bf37222_11_154"/>
          <p:cNvSpPr/>
          <p:nvPr/>
        </p:nvSpPr>
        <p:spPr>
          <a:xfrm>
            <a:off x="6492196" y="4495720"/>
            <a:ext cx="8688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58375" tIns="58375" rIns="58375" bIns="58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51%</a:t>
            </a:r>
            <a:endParaRPr>
              <a:solidFill>
                <a:srgbClr val="FFE6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3" name="Google Shape;343;g28c9bf37222_11_154"/>
          <p:cNvSpPr/>
          <p:nvPr/>
        </p:nvSpPr>
        <p:spPr>
          <a:xfrm>
            <a:off x="10549899" y="4495720"/>
            <a:ext cx="868800" cy="540000"/>
          </a:xfrm>
          <a:prstGeom prst="rect">
            <a:avLst/>
          </a:prstGeom>
          <a:solidFill>
            <a:srgbClr val="C4C4CD"/>
          </a:solidFill>
          <a:ln>
            <a:noFill/>
          </a:ln>
        </p:spPr>
        <p:txBody>
          <a:bodyPr spcFirstLastPara="1" wrap="square" lIns="58375" tIns="58375" rIns="58375" bIns="58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</a:pPr>
            <a:r>
              <a:rPr lang="en-US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36%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4" name="Google Shape;344;g28c9bf37222_11_154"/>
          <p:cNvSpPr/>
          <p:nvPr/>
        </p:nvSpPr>
        <p:spPr>
          <a:xfrm>
            <a:off x="6492196" y="5251313"/>
            <a:ext cx="8688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58375" tIns="58375" rIns="58375" bIns="58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53%</a:t>
            </a:r>
            <a:endParaRPr>
              <a:solidFill>
                <a:srgbClr val="FFE6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5" name="Google Shape;345;g28c9bf37222_11_154"/>
          <p:cNvSpPr/>
          <p:nvPr/>
        </p:nvSpPr>
        <p:spPr>
          <a:xfrm>
            <a:off x="10549899" y="5251313"/>
            <a:ext cx="868800" cy="540000"/>
          </a:xfrm>
          <a:prstGeom prst="rect">
            <a:avLst/>
          </a:prstGeom>
          <a:solidFill>
            <a:srgbClr val="C4C4CD"/>
          </a:solidFill>
          <a:ln>
            <a:noFill/>
          </a:ln>
        </p:spPr>
        <p:txBody>
          <a:bodyPr spcFirstLastPara="1" wrap="square" lIns="58375" tIns="58375" rIns="58375" bIns="58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</a:pPr>
            <a:r>
              <a:rPr lang="en-US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41%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46" name="Google Shape;346;g28c9bf37222_11_154"/>
          <p:cNvCxnSpPr/>
          <p:nvPr/>
        </p:nvCxnSpPr>
        <p:spPr>
          <a:xfrm>
            <a:off x="7361048" y="4010127"/>
            <a:ext cx="3189000" cy="0"/>
          </a:xfrm>
          <a:prstGeom prst="straightConnector1">
            <a:avLst/>
          </a:prstGeom>
          <a:noFill/>
          <a:ln w="9525" cap="flat" cmpd="sng">
            <a:solidFill>
              <a:srgbClr val="74748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7" name="Google Shape;347;g28c9bf37222_11_154"/>
          <p:cNvCxnSpPr/>
          <p:nvPr/>
        </p:nvCxnSpPr>
        <p:spPr>
          <a:xfrm>
            <a:off x="7361048" y="4765720"/>
            <a:ext cx="3189000" cy="0"/>
          </a:xfrm>
          <a:prstGeom prst="straightConnector1">
            <a:avLst/>
          </a:prstGeom>
          <a:noFill/>
          <a:ln w="9525" cap="flat" cmpd="sng">
            <a:solidFill>
              <a:srgbClr val="74748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8" name="Google Shape;348;g28c9bf37222_11_154"/>
          <p:cNvCxnSpPr/>
          <p:nvPr/>
        </p:nvCxnSpPr>
        <p:spPr>
          <a:xfrm>
            <a:off x="7361048" y="5521313"/>
            <a:ext cx="3189000" cy="0"/>
          </a:xfrm>
          <a:prstGeom prst="straightConnector1">
            <a:avLst/>
          </a:prstGeom>
          <a:noFill/>
          <a:ln w="9525" cap="flat" cmpd="sng">
            <a:solidFill>
              <a:srgbClr val="74748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49" name="Google Shape;349;g28c9bf37222_11_154"/>
          <p:cNvSpPr/>
          <p:nvPr/>
        </p:nvSpPr>
        <p:spPr>
          <a:xfrm>
            <a:off x="7960002" y="2984534"/>
            <a:ext cx="2048400" cy="540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74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375" tIns="58375" rIns="58375" bIns="58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Light"/>
              <a:buNone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Average time to </a:t>
            </a:r>
            <a:r>
              <a:rPr lang="en-US" sz="1200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detect and respond</a:t>
            </a:r>
            <a:r>
              <a:rPr lang="en-US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to a cyber incident</a:t>
            </a:r>
            <a:endParaRPr sz="12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0" name="Google Shape;350;g28c9bf37222_11_154"/>
          <p:cNvSpPr/>
          <p:nvPr/>
        </p:nvSpPr>
        <p:spPr>
          <a:xfrm>
            <a:off x="7960002" y="3740127"/>
            <a:ext cx="2048400" cy="540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74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375" tIns="58375" rIns="58375" bIns="58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Average number of cyber </a:t>
            </a:r>
            <a:r>
              <a:rPr lang="en-US" sz="1200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incidents</a:t>
            </a: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 in 2022</a:t>
            </a:r>
            <a:endParaRPr sz="12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1" name="Google Shape;351;g28c9bf37222_11_154"/>
          <p:cNvSpPr/>
          <p:nvPr/>
        </p:nvSpPr>
        <p:spPr>
          <a:xfrm>
            <a:off x="7960002" y="4495720"/>
            <a:ext cx="2048400" cy="540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74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375" tIns="58375" rIns="58375" bIns="58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% satisfied with overall cybersecurity</a:t>
            </a:r>
            <a:r>
              <a:rPr lang="en-US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200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approach</a:t>
            </a:r>
            <a:endParaRPr>
              <a:solidFill>
                <a:srgbClr val="FFE6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2" name="Google Shape;352;g28c9bf37222_11_154"/>
          <p:cNvSpPr/>
          <p:nvPr/>
        </p:nvSpPr>
        <p:spPr>
          <a:xfrm>
            <a:off x="7960002" y="5251313"/>
            <a:ext cx="2048400" cy="540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74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375" tIns="58375" rIns="58375" bIns="58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% agree org is positioned well for </a:t>
            </a:r>
            <a:r>
              <a:rPr lang="en-US" sz="1200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tomorrow’s</a:t>
            </a:r>
            <a:r>
              <a:rPr lang="en-US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threats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3" name="Google Shape;353;g28c9bf37222_11_154"/>
          <p:cNvSpPr txBox="1"/>
          <p:nvPr/>
        </p:nvSpPr>
        <p:spPr>
          <a:xfrm>
            <a:off x="6492196" y="2428071"/>
            <a:ext cx="1750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ts val="1600"/>
              <a:buFont typeface="Inter Light"/>
              <a:buNone/>
            </a:pPr>
            <a:r>
              <a:rPr lang="en-US" sz="1600" i="0" u="none" strike="noStrike" cap="none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Secure Creators </a:t>
            </a:r>
            <a:endParaRPr sz="1600" i="0" u="none" strike="noStrike" cap="non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4" name="Google Shape;354;g28c9bf37222_11_154"/>
          <p:cNvSpPr txBox="1"/>
          <p:nvPr/>
        </p:nvSpPr>
        <p:spPr>
          <a:xfrm>
            <a:off x="9668268" y="2428071"/>
            <a:ext cx="1750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ts val="1600"/>
              <a:buFont typeface="Inter Light"/>
              <a:buNone/>
            </a:pPr>
            <a:r>
              <a:rPr lang="en-US" sz="1600" i="0" u="none" strike="noStrike" cap="none">
                <a:solidFill>
                  <a:srgbClr val="C4C4CD"/>
                </a:solidFill>
                <a:latin typeface="Lora"/>
                <a:ea typeface="Lora"/>
                <a:cs typeface="Lora"/>
                <a:sym typeface="Lora"/>
              </a:rPr>
              <a:t>Prone Enterprises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5" name="Google Shape;355;g28c9bf37222_11_154"/>
          <p:cNvSpPr txBox="1"/>
          <p:nvPr/>
        </p:nvSpPr>
        <p:spPr>
          <a:xfrm>
            <a:off x="626777" y="6541390"/>
            <a:ext cx="881638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*University of Maryland CISSM Cyber Attacks Database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B5AED3-20ED-016F-C1DF-661F06E50A1D}"/>
              </a:ext>
            </a:extLst>
          </p:cNvPr>
          <p:cNvSpPr/>
          <p:nvPr/>
        </p:nvSpPr>
        <p:spPr>
          <a:xfrm>
            <a:off x="8110330" y="5724939"/>
            <a:ext cx="4081670" cy="1133061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1" name="Google Shape;361;g28c9bf37222_11_210"/>
          <p:cNvSpPr txBox="1">
            <a:spLocks noGrp="1"/>
          </p:cNvSpPr>
          <p:nvPr>
            <p:ph type="title"/>
          </p:nvPr>
        </p:nvSpPr>
        <p:spPr>
          <a:xfrm>
            <a:off x="609600" y="616900"/>
            <a:ext cx="111168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ter Light"/>
              <a:buNone/>
            </a:pPr>
            <a:r>
              <a:rPr lang="en-US" sz="2900" b="0">
                <a:latin typeface="Lora"/>
                <a:ea typeface="Lora"/>
                <a:cs typeface="Lora"/>
                <a:sym typeface="Lora"/>
              </a:rPr>
              <a:t>Secure Creators focus significantly more on adopting new technology into cybersecurity</a:t>
            </a:r>
            <a:endParaRPr sz="2900" b="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60" name="Google Shape;360;g28c9bf37222_11_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2338" y="4191402"/>
            <a:ext cx="1407378" cy="147496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28c9bf37222_11_210"/>
          <p:cNvSpPr txBox="1"/>
          <p:nvPr/>
        </p:nvSpPr>
        <p:spPr>
          <a:xfrm>
            <a:off x="1006896" y="1818922"/>
            <a:ext cx="24300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Most Secure Creators (70%) consider themselves </a:t>
            </a:r>
            <a:r>
              <a:rPr lang="en-US" sz="1400" b="1" dirty="0">
                <a:solidFill>
                  <a:schemeClr val="bg1"/>
                </a:solidFill>
                <a:latin typeface="Lora"/>
                <a:ea typeface="Lora"/>
                <a:cs typeface="Lora"/>
                <a:sym typeface="Lora"/>
              </a:rPr>
              <a:t>early</a:t>
            </a:r>
            <a:r>
              <a:rPr lang="en-US" sz="1400" dirty="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400" dirty="0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adopters</a:t>
            </a:r>
            <a:r>
              <a:rPr lang="en-US" sz="1400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 of emerging technology rather than waiting until technology is tried and tested.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Secure Creators are utilizing advanced solutions to simplify their environment by adopting technology focused on </a:t>
            </a:r>
            <a:r>
              <a:rPr lang="en-US" sz="1200" dirty="0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automation and simplification</a:t>
            </a:r>
            <a:r>
              <a:rPr lang="en-US" sz="1200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, such as AI or ML, SOAR, </a:t>
            </a:r>
            <a:r>
              <a:rPr lang="en-US" sz="1200" dirty="0" err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DevSecOps</a:t>
            </a:r>
            <a:r>
              <a:rPr lang="en-US" sz="1200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, and cloud orchestration and automation.</a:t>
            </a:r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63" name="Google Shape;363;g28c9bf37222_11_210"/>
          <p:cNvCxnSpPr/>
          <p:nvPr/>
        </p:nvCxnSpPr>
        <p:spPr>
          <a:xfrm>
            <a:off x="3676908" y="1672742"/>
            <a:ext cx="0" cy="489902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4" name="Google Shape;364;g28c9bf37222_11_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8621" y="2126220"/>
            <a:ext cx="1451104" cy="14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28c9bf37222_11_210"/>
          <p:cNvSpPr txBox="1"/>
          <p:nvPr/>
        </p:nvSpPr>
        <p:spPr>
          <a:xfrm>
            <a:off x="4345310" y="2662510"/>
            <a:ext cx="8235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575" rIns="0" bIns="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70</a:t>
            </a:r>
            <a:r>
              <a:rPr lang="en-US" sz="24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%</a:t>
            </a:r>
            <a:endParaRPr sz="32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66" name="Google Shape;366;g28c9bf37222_11_210"/>
          <p:cNvSpPr txBox="1"/>
          <p:nvPr/>
        </p:nvSpPr>
        <p:spPr>
          <a:xfrm>
            <a:off x="4351181" y="4765825"/>
            <a:ext cx="8235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575" rIns="0" bIns="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60</a:t>
            </a:r>
            <a:r>
              <a:rPr lang="en-US" sz="24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%</a:t>
            </a:r>
            <a:endParaRPr sz="32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67" name="Google Shape;367;g28c9bf37222_11_210"/>
          <p:cNvSpPr txBox="1"/>
          <p:nvPr/>
        </p:nvSpPr>
        <p:spPr>
          <a:xfrm>
            <a:off x="3916946" y="1818938"/>
            <a:ext cx="429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80"/>
              <a:buFont typeface="Inter Light"/>
              <a:buNone/>
            </a:pPr>
            <a:r>
              <a:rPr lang="en-US" sz="1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Early adopters of emerging technology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68" name="Google Shape;368;g28c9bf37222_11_210"/>
          <p:cNvSpPr txBox="1"/>
          <p:nvPr/>
        </p:nvSpPr>
        <p:spPr>
          <a:xfrm>
            <a:off x="4122826" y="3734177"/>
            <a:ext cx="11628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40"/>
              <a:buFont typeface="Inter Light"/>
              <a:buNone/>
            </a:pPr>
            <a:r>
              <a:rPr lang="en-US" sz="1400" dirty="0">
                <a:solidFill>
                  <a:schemeClr val="bg1"/>
                </a:solidFill>
                <a:latin typeface="Inter Light"/>
                <a:ea typeface="Inter Light"/>
                <a:cs typeface="Inter Light"/>
                <a:sym typeface="Inter Light"/>
              </a:rPr>
              <a:t>Secure Creators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69" name="Google Shape;369;g28c9bf37222_11_210"/>
          <p:cNvSpPr txBox="1"/>
          <p:nvPr/>
        </p:nvSpPr>
        <p:spPr>
          <a:xfrm>
            <a:off x="4016465" y="5764729"/>
            <a:ext cx="13752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40"/>
              <a:buFont typeface="Inter Light"/>
              <a:buNone/>
            </a:pPr>
            <a:r>
              <a:rPr lang="en-US" sz="1400">
                <a:solidFill>
                  <a:srgbClr val="C4C4CD"/>
                </a:solidFill>
                <a:latin typeface="Lora"/>
                <a:ea typeface="Lora"/>
                <a:cs typeface="Lora"/>
                <a:sym typeface="Lora"/>
              </a:rPr>
              <a:t>Prone Enterprises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0" name="Google Shape;370;g28c9bf37222_11_210"/>
          <p:cNvSpPr/>
          <p:nvPr/>
        </p:nvSpPr>
        <p:spPr>
          <a:xfrm>
            <a:off x="6303804" y="2126220"/>
            <a:ext cx="4881300" cy="3014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71" name="Google Shape;371;g28c9bf37222_11_210"/>
          <p:cNvCxnSpPr/>
          <p:nvPr/>
        </p:nvCxnSpPr>
        <p:spPr>
          <a:xfrm>
            <a:off x="5581880" y="2866713"/>
            <a:ext cx="711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2" name="Google Shape;372;g28c9bf37222_11_210"/>
          <p:cNvSpPr txBox="1"/>
          <p:nvPr/>
        </p:nvSpPr>
        <p:spPr>
          <a:xfrm>
            <a:off x="6448009" y="2224977"/>
            <a:ext cx="4347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80"/>
              <a:buFont typeface="Inter Light"/>
              <a:buNone/>
            </a:pPr>
            <a:r>
              <a:rPr lang="en-US" sz="1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Emerging technologies focused on automation and simplification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73" name="Google Shape;373;g28c9bf37222_11_2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9168" y="2714097"/>
            <a:ext cx="2898600" cy="23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28c9bf37222_11_210"/>
          <p:cNvSpPr txBox="1"/>
          <p:nvPr/>
        </p:nvSpPr>
        <p:spPr>
          <a:xfrm>
            <a:off x="6409749" y="3065457"/>
            <a:ext cx="1579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575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C4C4CD"/>
                </a:solidFill>
                <a:latin typeface="Lora"/>
                <a:ea typeface="Lora"/>
                <a:cs typeface="Lora"/>
                <a:sym typeface="Lora"/>
              </a:rPr>
              <a:t>Artificial intelligence or machine learning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5" name="Google Shape;375;g28c9bf37222_11_210"/>
          <p:cNvSpPr txBox="1"/>
          <p:nvPr/>
        </p:nvSpPr>
        <p:spPr>
          <a:xfrm>
            <a:off x="6409749" y="3505312"/>
            <a:ext cx="15792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575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C4C4CD"/>
                </a:solidFill>
                <a:latin typeface="Lora"/>
                <a:ea typeface="Lora"/>
                <a:cs typeface="Lora"/>
                <a:sym typeface="Lora"/>
              </a:rPr>
              <a:t>Security Orchestration, Automation, and Response (SOAR)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6" name="Google Shape;376;g28c9bf37222_11_210"/>
          <p:cNvSpPr txBox="1"/>
          <p:nvPr/>
        </p:nvSpPr>
        <p:spPr>
          <a:xfrm>
            <a:off x="6409749" y="4045836"/>
            <a:ext cx="1579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575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C4C4CD"/>
                </a:solidFill>
                <a:latin typeface="Lora"/>
                <a:ea typeface="Lora"/>
                <a:cs typeface="Lora"/>
                <a:sym typeface="Lora"/>
              </a:rPr>
              <a:t>Cloud orchestration </a:t>
            </a:r>
            <a:br>
              <a:rPr lang="en-US" sz="1050">
                <a:solidFill>
                  <a:srgbClr val="C4C4CD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en-US" sz="1050">
                <a:solidFill>
                  <a:srgbClr val="C4C4CD"/>
                </a:solidFill>
                <a:latin typeface="Lora"/>
                <a:ea typeface="Lora"/>
                <a:cs typeface="Lora"/>
                <a:sym typeface="Lora"/>
              </a:rPr>
              <a:t>and automation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7" name="Google Shape;377;g28c9bf37222_11_210"/>
          <p:cNvSpPr txBox="1"/>
          <p:nvPr/>
        </p:nvSpPr>
        <p:spPr>
          <a:xfrm>
            <a:off x="6409749" y="4601432"/>
            <a:ext cx="15792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575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C4C4CD"/>
                </a:solidFill>
                <a:latin typeface="Lora"/>
                <a:ea typeface="Lora"/>
                <a:cs typeface="Lora"/>
                <a:sym typeface="Lora"/>
              </a:rPr>
              <a:t>DevSecOps</a:t>
            </a:r>
            <a:endParaRPr sz="1050">
              <a:solidFill>
                <a:srgbClr val="C4C4CD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8" name="Google Shape;378;g28c9bf37222_11_210"/>
          <p:cNvSpPr/>
          <p:nvPr/>
        </p:nvSpPr>
        <p:spPr>
          <a:xfrm>
            <a:off x="6303804" y="5140477"/>
            <a:ext cx="4880400" cy="982500"/>
          </a:xfrm>
          <a:prstGeom prst="rect">
            <a:avLst/>
          </a:prstGeom>
          <a:solidFill>
            <a:srgbClr val="FFE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E2E38"/>
                </a:solidFill>
                <a:latin typeface="Lora"/>
                <a:ea typeface="Lora"/>
                <a:cs typeface="Lora"/>
                <a:sym typeface="Lora"/>
              </a:rPr>
              <a:t>Key takeaway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Organizations should accelerate their adoption of automation including AI or ML and SOAR.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8b7453e814_0_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 b="0">
                <a:latin typeface="Lora"/>
                <a:ea typeface="Lora"/>
                <a:cs typeface="Lora"/>
                <a:sym typeface="Lora"/>
              </a:rPr>
              <a:t>Download the Full Report </a:t>
            </a:r>
            <a:endParaRPr b="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85" name="Google Shape;385;g28b7453e814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075" y="1497750"/>
            <a:ext cx="7732250" cy="34961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5400000" algn="bl" rotWithShape="0">
              <a:schemeClr val="lt1">
                <a:alpha val="50000"/>
              </a:schemeClr>
            </a:outerShdw>
          </a:effectLst>
        </p:spPr>
      </p:pic>
      <p:sp>
        <p:nvSpPr>
          <p:cNvPr id="386" name="Google Shape;386;g28b7453e814_0_58"/>
          <p:cNvSpPr txBox="1"/>
          <p:nvPr/>
        </p:nvSpPr>
        <p:spPr>
          <a:xfrm>
            <a:off x="1570450" y="5222475"/>
            <a:ext cx="855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https://www.ey.com/en_gl/consulting/is-your-greatest-risk-the-complexity-of-your-cyber-strategy</a:t>
            </a:r>
            <a:endParaRPr sz="13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8c9bf37222_0_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>
                <a:latin typeface="Lora"/>
                <a:ea typeface="Lora"/>
                <a:cs typeface="Lora"/>
                <a:sym typeface="Lora"/>
              </a:rPr>
              <a:t>Appendix</a:t>
            </a:r>
            <a:endParaRPr b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2" name="Google Shape;392;g28c9bf37222_0_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Data Drawn from Giants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5" name="Google Shape;155;p3"/>
          <p:cNvSpPr txBox="1">
            <a:spLocks noGrp="1"/>
          </p:cNvSpPr>
          <p:nvPr>
            <p:ph type="body" idx="1"/>
          </p:nvPr>
        </p:nvSpPr>
        <p:spPr>
          <a:xfrm>
            <a:off x="915989" y="1300163"/>
            <a:ext cx="3276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1900" b="0">
                <a:latin typeface="Lora"/>
                <a:ea typeface="Lora"/>
                <a:cs typeface="Lora"/>
                <a:sym typeface="Lora"/>
              </a:rPr>
              <a:t>Probability</a:t>
            </a:r>
            <a:endParaRPr sz="1900" b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6" name="Google Shape;156;p3"/>
          <p:cNvSpPr txBox="1">
            <a:spLocks noGrp="1"/>
          </p:cNvSpPr>
          <p:nvPr>
            <p:ph type="body" idx="2"/>
          </p:nvPr>
        </p:nvSpPr>
        <p:spPr>
          <a:xfrm>
            <a:off x="915989" y="2352675"/>
            <a:ext cx="3276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ora"/>
              <a:buChar char="•"/>
            </a:pPr>
            <a:r>
              <a:rPr lang="en-US" sz="1900">
                <a:latin typeface="Lora"/>
                <a:ea typeface="Lora"/>
                <a:cs typeface="Lora"/>
                <a:sym typeface="Lora"/>
              </a:rPr>
              <a:t>Historical security scan and event data</a:t>
            </a:r>
            <a:endParaRPr sz="2300">
              <a:latin typeface="Lora"/>
              <a:ea typeface="Lora"/>
              <a:cs typeface="Lora"/>
              <a:sym typeface="Lora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1900">
              <a:latin typeface="Lora"/>
              <a:ea typeface="Lora"/>
              <a:cs typeface="Lora"/>
              <a:sym typeface="Lora"/>
            </a:endParaRPr>
          </a:p>
          <a:p>
            <a:pPr marL="22860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ora"/>
              <a:buChar char="•"/>
            </a:pPr>
            <a:r>
              <a:rPr lang="en-US" sz="1900">
                <a:latin typeface="Lora"/>
                <a:ea typeface="Lora"/>
                <a:cs typeface="Lora"/>
                <a:sym typeface="Lora"/>
              </a:rPr>
              <a:t>General Annual Event Probability</a:t>
            </a:r>
            <a:endParaRPr sz="2300">
              <a:latin typeface="Lora"/>
              <a:ea typeface="Lora"/>
              <a:cs typeface="Lora"/>
              <a:sym typeface="Lora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1900">
              <a:latin typeface="Lora"/>
              <a:ea typeface="Lora"/>
              <a:cs typeface="Lora"/>
              <a:sym typeface="Lora"/>
            </a:endParaRPr>
          </a:p>
          <a:p>
            <a:pPr marL="22860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ora"/>
              <a:buChar char="•"/>
            </a:pPr>
            <a:r>
              <a:rPr lang="en-US" sz="1900">
                <a:latin typeface="Lora"/>
                <a:ea typeface="Lora"/>
                <a:cs typeface="Lora"/>
                <a:sym typeface="Lora"/>
              </a:rPr>
              <a:t>Bayesian Logistic Regression</a:t>
            </a:r>
            <a:endParaRPr sz="23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4192978" y="1300163"/>
            <a:ext cx="3276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19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Theme</a:t>
            </a:r>
            <a:endParaRPr sz="9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4192979" y="2352675"/>
            <a:ext cx="3276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4625" marR="0" lvl="0" indent="-142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ora"/>
              <a:buChar char="•"/>
            </a:pPr>
            <a:r>
              <a:rPr lang="en-US" sz="19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DBIR Incident Classification patterns</a:t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marL="174625" marR="0" lvl="0" indent="-85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174625" marR="0" lvl="0" indent="-1428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ora"/>
              <a:buChar char="•"/>
            </a:pPr>
            <a:r>
              <a:rPr lang="en-US" sz="19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VCDB scoped prevalence</a:t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marL="174625" marR="0" lvl="0" indent="-8572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174625" marR="0" lvl="0" indent="-1428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ora"/>
              <a:buChar char="•"/>
            </a:pPr>
            <a:r>
              <a:rPr lang="en-US" sz="19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Beta regression</a:t>
            </a:r>
            <a:endParaRPr sz="9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7469968" y="1300163"/>
            <a:ext cx="3276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19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Loss</a:t>
            </a:r>
            <a:endParaRPr sz="9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7469968" y="2352675"/>
            <a:ext cx="3276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4625" marR="0" lvl="0" indent="-15008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14"/>
              <a:buFont typeface="Lora"/>
              <a:buChar char="•"/>
            </a:pPr>
            <a:r>
              <a:rPr lang="en-US" sz="19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Advisen data loss modeling</a:t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marL="174625" marR="0" lvl="0" indent="-85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14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174625" marR="0" lvl="0" indent="-150082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14"/>
              <a:buFont typeface="Lora"/>
              <a:buChar char="•"/>
            </a:pPr>
            <a:r>
              <a:rPr lang="en-US" sz="19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Four FAIR forms of loss, independent</a:t>
            </a:r>
            <a:r>
              <a:rPr lang="en-US" sz="19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, with secondary loss probabilities</a:t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marL="174625" marR="0" lvl="0" indent="-85725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14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174625" marR="0" lvl="0" indent="-150082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14"/>
              <a:buFont typeface="Lora"/>
              <a:buChar char="•"/>
            </a:pPr>
            <a:r>
              <a:rPr lang="en-US" sz="19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Econometric, log-log, penalized regressions</a:t>
            </a:r>
            <a:endParaRPr sz="9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g28c9bf37222_11_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6969" y="606925"/>
            <a:ext cx="4063885" cy="508664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g28c9bf37222_11_257"/>
          <p:cNvSpPr txBox="1">
            <a:spLocks noGrp="1"/>
          </p:cNvSpPr>
          <p:nvPr>
            <p:ph type="title"/>
          </p:nvPr>
        </p:nvSpPr>
        <p:spPr>
          <a:xfrm>
            <a:off x="609602" y="616900"/>
            <a:ext cx="5904763" cy="38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ter Light"/>
              <a:buNone/>
            </a:pPr>
            <a:r>
              <a:rPr lang="en-US" sz="2100" b="0">
                <a:latin typeface="Lora"/>
                <a:ea typeface="Lora"/>
                <a:cs typeface="Lora"/>
                <a:sym typeface="Lora"/>
              </a:rPr>
              <a:t>A wave of new cybersecurity technology adoption is imminent, bringing along new risks</a:t>
            </a:r>
            <a:endParaRPr sz="2100" b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0" name="Google Shape;400;g28c9bf37222_11_257"/>
          <p:cNvSpPr/>
          <p:nvPr/>
        </p:nvSpPr>
        <p:spPr>
          <a:xfrm>
            <a:off x="612618" y="1635733"/>
            <a:ext cx="5898389" cy="766341"/>
          </a:xfrm>
          <a:custGeom>
            <a:avLst/>
            <a:gdLst/>
            <a:ahLst/>
            <a:cxnLst/>
            <a:rect l="l" t="t" r="r" b="b"/>
            <a:pathLst>
              <a:path w="2523375" h="3738249" extrusionOk="0">
                <a:moveTo>
                  <a:pt x="0" y="0"/>
                </a:moveTo>
                <a:lnTo>
                  <a:pt x="2523375" y="0"/>
                </a:lnTo>
                <a:lnTo>
                  <a:pt x="2523375" y="3738249"/>
                </a:lnTo>
                <a:lnTo>
                  <a:pt x="0" y="37382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Secure Creators’ approach also</a:t>
            </a:r>
            <a:r>
              <a:rPr lang="en-US" sz="1100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 positively impacts their adaptability </a:t>
            </a:r>
            <a:r>
              <a:rPr lang="en-US" sz="11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as threats change.</a:t>
            </a:r>
            <a:endParaRPr sz="1100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With 84% of organization in the early stages of adopting two or more cybersecurity technologies, adaptability will be an ongoing necessity as this wave of new technology implementation poses two key risks:</a:t>
            </a:r>
            <a:endParaRPr sz="1100"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401" name="Google Shape;401;g28c9bf37222_11_257"/>
          <p:cNvGraphicFramePr/>
          <p:nvPr/>
        </p:nvGraphicFramePr>
        <p:xfrm>
          <a:off x="626777" y="2691877"/>
          <a:ext cx="5898725" cy="1359953"/>
        </p:xfrm>
        <a:graphic>
          <a:graphicData uri="http://schemas.openxmlformats.org/drawingml/2006/table">
            <a:tbl>
              <a:tblPr firstRow="1" bandRow="1">
                <a:noFill/>
                <a:tableStyleId>{8CF77B6D-40AC-444F-83DC-326D5726F6D0}</a:tableStyleId>
              </a:tblPr>
              <a:tblGrid>
                <a:gridCol w="6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9" b="0" u="none" strike="noStrike" cap="none">
                          <a:solidFill>
                            <a:srgbClr val="FFE6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01</a:t>
                      </a:r>
                      <a:endParaRPr b="0">
                        <a:solidFill>
                          <a:srgbClr val="FFE6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00" marR="91400" marT="180000" marB="180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1B2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1B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Inter Light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The scale and complexity of the growing cybersecurity tech stack may inadvertently create new vulnerabilities.</a:t>
                      </a:r>
                      <a:endParaRPr b="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00" marR="91400" marT="180000" marB="180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474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1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9">
                          <a:solidFill>
                            <a:srgbClr val="FFE6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02</a:t>
                      </a:r>
                      <a:endParaRPr>
                        <a:solidFill>
                          <a:srgbClr val="FFE6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00" marR="91400" marT="180000" marB="180000" anchor="ctr">
                    <a:lnL w="9525" cap="flat" cmpd="sng">
                      <a:solidFill>
                        <a:srgbClr val="051B2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1B2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1B2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1B2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1B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0" u="none" strike="noStrike" cap="none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The same technology has the potential to empower hackers.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00" marR="91400" marT="180000" marB="180000" anchor="ctr">
                    <a:lnL w="9525" cap="flat" cmpd="sng">
                      <a:solidFill>
                        <a:srgbClr val="051B2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474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1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2" name="Google Shape;402;g28c9bf37222_11_257"/>
          <p:cNvSpPr/>
          <p:nvPr/>
        </p:nvSpPr>
        <p:spPr>
          <a:xfrm>
            <a:off x="605741" y="4720856"/>
            <a:ext cx="1417072" cy="1519607"/>
          </a:xfrm>
          <a:prstGeom prst="rect">
            <a:avLst/>
          </a:prstGeom>
          <a:noFill/>
          <a:ln w="9525" cap="flat" cmpd="sng">
            <a:solidFill>
              <a:srgbClr val="FFE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45700" rIns="1800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</a:pPr>
            <a:r>
              <a:rPr lang="en-US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Review legacy systems that are duplicative or poorly integrated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3" name="Google Shape;403;g28c9bf37222_11_257"/>
          <p:cNvSpPr/>
          <p:nvPr/>
        </p:nvSpPr>
        <p:spPr>
          <a:xfrm>
            <a:off x="2102925" y="4720856"/>
            <a:ext cx="1417072" cy="1519607"/>
          </a:xfrm>
          <a:prstGeom prst="rect">
            <a:avLst/>
          </a:prstGeom>
          <a:noFill/>
          <a:ln w="9525" cap="flat" cmpd="sng">
            <a:solidFill>
              <a:srgbClr val="FFE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45700" rIns="18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Consider automation-led approaches including DevSecOps </a:t>
            </a:r>
            <a:br>
              <a:rPr lang="en-US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en-US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and SOAR 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4" name="Google Shape;404;g28c9bf37222_11_257"/>
          <p:cNvSpPr/>
          <p:nvPr/>
        </p:nvSpPr>
        <p:spPr>
          <a:xfrm>
            <a:off x="3600109" y="4720856"/>
            <a:ext cx="1417072" cy="1519607"/>
          </a:xfrm>
          <a:prstGeom prst="rect">
            <a:avLst/>
          </a:prstGeom>
          <a:noFill/>
          <a:ln w="9525" cap="flat" cmpd="sng">
            <a:solidFill>
              <a:srgbClr val="FFE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45700" rIns="1800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</a:pPr>
            <a:r>
              <a:rPr lang="en-US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Seek to adopt a platform-based approach to cybersecurity technology - removing point solutions wherever possible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5" name="Google Shape;405;g28c9bf37222_11_257"/>
          <p:cNvSpPr/>
          <p:nvPr/>
        </p:nvSpPr>
        <p:spPr>
          <a:xfrm>
            <a:off x="5097293" y="4720856"/>
            <a:ext cx="1417072" cy="1519607"/>
          </a:xfrm>
          <a:prstGeom prst="rect">
            <a:avLst/>
          </a:prstGeom>
          <a:noFill/>
          <a:ln w="9525" cap="flat" cmpd="sng">
            <a:solidFill>
              <a:srgbClr val="FFE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45700" rIns="720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</a:pPr>
            <a:r>
              <a:rPr lang="en-US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Pursue </a:t>
            </a:r>
            <a:br>
              <a:rPr lang="en-US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en-US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co-sourcing and a managed services approach that simplifies infrastructure, increases visibility, and provides cost efficiencies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6" name="Google Shape;406;g28c9bf37222_11_257"/>
          <p:cNvSpPr txBox="1"/>
          <p:nvPr/>
        </p:nvSpPr>
        <p:spPr>
          <a:xfrm>
            <a:off x="509570" y="4254962"/>
            <a:ext cx="6015943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ts val="1200"/>
              <a:buFont typeface="Inter Light"/>
              <a:buNone/>
            </a:pPr>
            <a:r>
              <a:rPr lang="en-US" sz="120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Companies need a cybersecurity technology strategy which provides </a:t>
            </a:r>
            <a:br>
              <a:rPr lang="en-US" sz="120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en-US" sz="1200" i="0" u="none" strike="noStrike" cap="none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security through simplification</a:t>
            </a:r>
            <a:r>
              <a:rPr lang="en-US" sz="120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 Cyber leaders should: 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7" name="Google Shape;407;g28c9bf37222_11_257"/>
          <p:cNvSpPr/>
          <p:nvPr/>
        </p:nvSpPr>
        <p:spPr>
          <a:xfrm>
            <a:off x="7066970" y="4492256"/>
            <a:ext cx="4051200" cy="1332000"/>
          </a:xfrm>
          <a:prstGeom prst="rect">
            <a:avLst/>
          </a:prstGeom>
          <a:solidFill>
            <a:srgbClr val="FFE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180000" rIns="360000" bIns="180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E2E38"/>
                </a:solidFill>
                <a:latin typeface="Lora"/>
                <a:ea typeface="Lora"/>
                <a:cs typeface="Lora"/>
                <a:sym typeface="Lora"/>
              </a:rPr>
              <a:t>Key takeaway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Simply bolting on new technologies may inadvertently create new vulnerabilities. Companies need a strategy which provides security through simplification. 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8c9bf37222_11_143"/>
          <p:cNvSpPr txBox="1">
            <a:spLocks noGrp="1"/>
          </p:cNvSpPr>
          <p:nvPr>
            <p:ph type="body" idx="1"/>
          </p:nvPr>
        </p:nvSpPr>
        <p:spPr>
          <a:xfrm>
            <a:off x="626777" y="197185"/>
            <a:ext cx="4717181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Gaining coverage of a sprawling attack surface</a:t>
            </a:r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12" name="Google Shape;412;g28c9bf37222_11_143"/>
          <p:cNvSpPr txBox="1">
            <a:spLocks noGrp="1"/>
          </p:cNvSpPr>
          <p:nvPr>
            <p:ph type="title"/>
          </p:nvPr>
        </p:nvSpPr>
        <p:spPr>
          <a:xfrm>
            <a:off x="5343958" y="133850"/>
            <a:ext cx="5599656" cy="4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buSzPts val="1540"/>
              <a:buFont typeface="Lora"/>
            </a:pPr>
            <a:r>
              <a:rPr lang="en-US" sz="2800" dirty="0"/>
              <a:t>New technologies are creating new attack surfaces</a:t>
            </a:r>
            <a:endParaRPr sz="2800" dirty="0"/>
          </a:p>
        </p:txBody>
      </p:sp>
      <p:sp>
        <p:nvSpPr>
          <p:cNvPr id="414" name="Google Shape;414;g28c9bf37222_11_143"/>
          <p:cNvSpPr/>
          <p:nvPr/>
        </p:nvSpPr>
        <p:spPr>
          <a:xfrm>
            <a:off x="615625" y="1299750"/>
            <a:ext cx="2643235" cy="4943834"/>
          </a:xfrm>
          <a:custGeom>
            <a:avLst/>
            <a:gdLst/>
            <a:ahLst/>
            <a:cxnLst/>
            <a:rect l="l" t="t" r="r" b="b"/>
            <a:pathLst>
              <a:path w="2523375" h="3738249" extrusionOk="0">
                <a:moveTo>
                  <a:pt x="0" y="0"/>
                </a:moveTo>
                <a:lnTo>
                  <a:pt x="2523375" y="0"/>
                </a:lnTo>
                <a:lnTo>
                  <a:pt x="2523375" y="3738249"/>
                </a:lnTo>
                <a:lnTo>
                  <a:pt x="0" y="37382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Too many potential attack surfaces is the </a:t>
            </a:r>
            <a:r>
              <a:rPr lang="en-US" sz="1300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#1 internal challenge </a:t>
            </a:r>
            <a:r>
              <a:rPr lang="en-US" sz="13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for an organization’s cybersecurity approach today (52%).</a:t>
            </a:r>
            <a:endParaRPr sz="1300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Budget, historically cited as a top challenge, only ranked 6 out of 8 overall (36%).</a:t>
            </a:r>
            <a:endParaRPr sz="1300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Compounding this is the risk that cloud at scale and IoT pose – </a:t>
            </a:r>
            <a:br>
              <a:rPr lang="en-US" sz="11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en-US" sz="11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over 7 in 10 rank these as the top two technology risks in the next five years.</a:t>
            </a:r>
            <a:endParaRPr sz="1300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Organizations need to harness automation — 50% of Secure Creator CISOs are already using or about to implement cloud orchestration and automation in their approach to cybersecurity.</a:t>
            </a:r>
            <a:endParaRPr sz="13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15" name="Google Shape;415;g28c9bf37222_11_143"/>
          <p:cNvSpPr/>
          <p:nvPr/>
        </p:nvSpPr>
        <p:spPr>
          <a:xfrm>
            <a:off x="3581312" y="4536558"/>
            <a:ext cx="7987200" cy="1094400"/>
          </a:xfrm>
          <a:prstGeom prst="rect">
            <a:avLst/>
          </a:prstGeom>
          <a:noFill/>
          <a:ln w="9525" cap="flat" cmpd="sng">
            <a:solidFill>
              <a:srgbClr val="FFE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180000" rIns="360000" bIns="180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Key takeaway 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Organizations cannot assume cyber risk is being handled by their service providers. They need to take a shared responsibility approach and hold these providers to the same security standards across the organization.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16" name="Google Shape;416;g28c9bf37222_11_143"/>
          <p:cNvCxnSpPr/>
          <p:nvPr/>
        </p:nvCxnSpPr>
        <p:spPr>
          <a:xfrm>
            <a:off x="3381202" y="1341438"/>
            <a:ext cx="0" cy="489902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7" name="Google Shape;417;g28c9bf37222_11_143"/>
          <p:cNvSpPr txBox="1"/>
          <p:nvPr/>
        </p:nvSpPr>
        <p:spPr>
          <a:xfrm>
            <a:off x="3729587" y="1300828"/>
            <a:ext cx="639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80"/>
              <a:buFont typeface="Inter Light"/>
              <a:buNone/>
            </a:pPr>
            <a:r>
              <a:rPr lang="en-US" sz="1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Technologies that pose the biggest cybersecurity risks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418" name="Google Shape;418;g28c9bf37222_11_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4582" y="1815540"/>
            <a:ext cx="6481800" cy="27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8c9bf37222_11_328"/>
          <p:cNvSpPr txBox="1">
            <a:spLocks noGrp="1"/>
          </p:cNvSpPr>
          <p:nvPr>
            <p:ph type="title"/>
          </p:nvPr>
        </p:nvSpPr>
        <p:spPr>
          <a:xfrm>
            <a:off x="609602" y="616900"/>
            <a:ext cx="9284157" cy="38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ter Light"/>
              <a:buNone/>
            </a:pPr>
            <a:r>
              <a:rPr lang="en-US" b="0">
                <a:latin typeface="Lora"/>
                <a:ea typeface="Lora"/>
                <a:cs typeface="Lora"/>
                <a:sym typeface="Lora"/>
              </a:rPr>
              <a:t>How we identified Secure Creators</a:t>
            </a:r>
            <a:endParaRPr b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4" name="Google Shape;424;g28c9bf37222_11_328"/>
          <p:cNvSpPr txBox="1"/>
          <p:nvPr/>
        </p:nvSpPr>
        <p:spPr>
          <a:xfrm>
            <a:off x="609602" y="1805353"/>
            <a:ext cx="3394800" cy="29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57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To identify organizations with better outcomes, we defined the key outcomes, which include both objective and subjective metrics: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2286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ora"/>
              <a:buAutoNum type="arabicPeriod"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Mean time to detect (MTTD)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2286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ora"/>
              <a:buAutoNum type="arabicPeriod"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Mean time to respond (MTTR)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2286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ora"/>
              <a:buAutoNum type="arabicPeriod"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Number of incidents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2286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ora"/>
              <a:buAutoNum type="arabicPeriod"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Integration of cybersecurity within the organization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2286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ora"/>
              <a:buAutoNum type="arabicPeriod"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Cybersecurity’s impact on innovation and value creation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5" name="Google Shape;425;g28c9bf37222_11_328"/>
          <p:cNvSpPr txBox="1"/>
          <p:nvPr/>
        </p:nvSpPr>
        <p:spPr>
          <a:xfrm>
            <a:off x="4479917" y="1805353"/>
            <a:ext cx="3182400" cy="1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57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Using latent class analysis, we identified two segments: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17145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ora"/>
              <a:buChar char="•"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Secure Creators: Higher performing organizations (n=209)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17145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ora"/>
              <a:buChar char="•"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Prone Enterprises: Lower performing organizations (n=291)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6" name="Google Shape;426;g28c9bf37222_11_328"/>
          <p:cNvSpPr txBox="1"/>
          <p:nvPr/>
        </p:nvSpPr>
        <p:spPr>
          <a:xfrm>
            <a:off x="8161870" y="1730073"/>
            <a:ext cx="3420600" cy="29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57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The biggest behavioral drivers of better outcomes in high-performing organizations include: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17145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ora"/>
              <a:buChar char="•"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Higher budget allocation to detection and prevention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17145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ora"/>
              <a:buChar char="•"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Already using AI/ML, cloud orchestration and automation, and DevSecOps</a:t>
            </a:r>
            <a:endParaRPr sz="12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17145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ora"/>
              <a:buChar char="•"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Late stages of implementing passwordless authentication and SOAR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17145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ora"/>
              <a:buChar char="•"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Early adopters of technology 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17145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ora"/>
              <a:buChar char="•"/>
            </a:pPr>
            <a:r>
              <a:rPr lang="en-US" sz="1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Compliance driven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427" name="Google Shape;427;g28c9bf37222_11_328"/>
          <p:cNvGrpSpPr/>
          <p:nvPr/>
        </p:nvGrpSpPr>
        <p:grpSpPr>
          <a:xfrm>
            <a:off x="4254146" y="1805353"/>
            <a:ext cx="3657939" cy="3444109"/>
            <a:chOff x="4256362" y="1321988"/>
            <a:chExt cx="3659844" cy="3927475"/>
          </a:xfrm>
        </p:grpSpPr>
        <p:cxnSp>
          <p:nvCxnSpPr>
            <p:cNvPr id="428" name="Google Shape;428;g28c9bf37222_11_328"/>
            <p:cNvCxnSpPr/>
            <p:nvPr/>
          </p:nvCxnSpPr>
          <p:spPr>
            <a:xfrm>
              <a:off x="4256362" y="1321988"/>
              <a:ext cx="0" cy="3927475"/>
            </a:xfrm>
            <a:prstGeom prst="straightConnector1">
              <a:avLst/>
            </a:prstGeom>
            <a:noFill/>
            <a:ln w="9525" cap="flat" cmpd="sng">
              <a:solidFill>
                <a:srgbClr val="74748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9" name="Google Shape;429;g28c9bf37222_11_328"/>
            <p:cNvCxnSpPr/>
            <p:nvPr/>
          </p:nvCxnSpPr>
          <p:spPr>
            <a:xfrm>
              <a:off x="7916206" y="1321988"/>
              <a:ext cx="0" cy="3927475"/>
            </a:xfrm>
            <a:prstGeom prst="straightConnector1">
              <a:avLst/>
            </a:prstGeom>
            <a:noFill/>
            <a:ln w="9525" cap="flat" cmpd="sng">
              <a:solidFill>
                <a:srgbClr val="74748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0" name="Google Shape;430;g28c9bf37222_11_328"/>
          <p:cNvSpPr txBox="1"/>
          <p:nvPr/>
        </p:nvSpPr>
        <p:spPr>
          <a:xfrm>
            <a:off x="568393" y="1291684"/>
            <a:ext cx="2293511" cy="27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80"/>
              <a:buFont typeface="Inter Light"/>
              <a:buNone/>
            </a:pPr>
            <a:r>
              <a:rPr lang="en-US" sz="1800">
                <a:solidFill>
                  <a:srgbClr val="FFE600"/>
                </a:solidFill>
                <a:latin typeface="Lora"/>
                <a:ea typeface="Lora"/>
                <a:cs typeface="Lora"/>
                <a:sym typeface="Lora"/>
              </a:rPr>
              <a:t>Methodology</a:t>
            </a:r>
            <a:endParaRPr>
              <a:solidFill>
                <a:srgbClr val="FFE6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 sz="3600">
                <a:latin typeface="Lora"/>
                <a:ea typeface="Lora"/>
                <a:cs typeface="Lora"/>
                <a:sym typeface="Lora"/>
              </a:rPr>
              <a:t>Show Me The Data</a:t>
            </a:r>
            <a:endParaRPr sz="36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Probability Key Drivers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71" name="Google Shape;17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00200"/>
            <a:ext cx="7315199" cy="4514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Probability Key Drivers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01725"/>
            <a:ext cx="7315199" cy="4521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Probability Key Drivers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00200"/>
            <a:ext cx="7315199" cy="4512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Probability Key Drivers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00200"/>
            <a:ext cx="7315199" cy="4512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Probability Key Drivers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00200"/>
            <a:ext cx="7315199" cy="451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FAIRCON23 Template_UPDATE_FINAL</Template>
  <TotalTime>0</TotalTime>
  <Words>1303</Words>
  <Application>Microsoft Office PowerPoint</Application>
  <PresentationFormat>Widescreen</PresentationFormat>
  <Paragraphs>177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Lora</vt:lpstr>
      <vt:lpstr>Montserrat</vt:lpstr>
      <vt:lpstr>DM Sans</vt:lpstr>
      <vt:lpstr>Inter Light</vt:lpstr>
      <vt:lpstr>Arial</vt:lpstr>
      <vt:lpstr>Inter</vt:lpstr>
      <vt:lpstr>Office Theme</vt:lpstr>
      <vt:lpstr>2024  Cybersecurity Risk Report  The Data behind the Data &amp; EY Insights</vt:lpstr>
      <vt:lpstr>Purposeful Benchmarks</vt:lpstr>
      <vt:lpstr>Data Drawn from Giants</vt:lpstr>
      <vt:lpstr>Show Me The Data</vt:lpstr>
      <vt:lpstr>Probability Key Drivers</vt:lpstr>
      <vt:lpstr>Probability Key Drivers</vt:lpstr>
      <vt:lpstr>Probability Key Drivers</vt:lpstr>
      <vt:lpstr>Probability Key Drivers</vt:lpstr>
      <vt:lpstr>Probability Key Drivers</vt:lpstr>
      <vt:lpstr>Loss Key Drivers</vt:lpstr>
      <vt:lpstr>Loss Key Drivers</vt:lpstr>
      <vt:lpstr>Loss Key Drivers</vt:lpstr>
      <vt:lpstr>Loss Key Drivers</vt:lpstr>
      <vt:lpstr>Loss Key Drivers</vt:lpstr>
      <vt:lpstr>All Drivers</vt:lpstr>
      <vt:lpstr>Insights</vt:lpstr>
      <vt:lpstr>Top Industries By Loss Exposure</vt:lpstr>
      <vt:lpstr>Top Risk Themes By Loss Exposure</vt:lpstr>
      <vt:lpstr>Financial Services</vt:lpstr>
      <vt:lpstr>Manufacturing</vt:lpstr>
      <vt:lpstr>Bigness Matters</vt:lpstr>
      <vt:lpstr>Bonus - Top Risk Scenarios by Industry</vt:lpstr>
      <vt:lpstr>Download the Full Report   Under ‘Resources’  fairinstitute.org</vt:lpstr>
      <vt:lpstr>PowerPoint Presentation</vt:lpstr>
      <vt:lpstr>About the survey</vt:lpstr>
      <vt:lpstr>How cybersecurity leaders are mastering complexity</vt:lpstr>
      <vt:lpstr>Secure Creators focus significantly more on adopting new technology into cybersecurity</vt:lpstr>
      <vt:lpstr>Download the Full Report </vt:lpstr>
      <vt:lpstr>Appendix</vt:lpstr>
      <vt:lpstr>A wave of new cybersecurity technology adoption is imminent, bringing along new risks</vt:lpstr>
      <vt:lpstr>New technologies are creating new attack surfaces</vt:lpstr>
      <vt:lpstr>How we identified Secure Creators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 Cybersecurity Risk Report  The Data behind the Data &amp; EY Insights</dc:title>
  <dc:creator>Lindsay Varner</dc:creator>
  <cp:lastModifiedBy>Gaurav Sharma</cp:lastModifiedBy>
  <cp:revision>1</cp:revision>
  <dcterms:created xsi:type="dcterms:W3CDTF">2023-08-28T17:46:21Z</dcterms:created>
  <dcterms:modified xsi:type="dcterms:W3CDTF">2023-10-16T17:14:32Z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0x01010067266C032793F448964A81BD0EF37DE6</vt:lpwstr>
  </property>
  <property fmtid="{D5CDD505-2E9C-101B-9397-08002B2CF9AE}" pid="3" name="MediaServiceImageTags">
    <vt:lpwstr/>
  </property>
</Properties>
</file>