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9" r:id="rId4"/>
    <p:sldId id="266" r:id="rId5"/>
    <p:sldId id="261" r:id="rId6"/>
    <p:sldId id="268" r:id="rId7"/>
    <p:sldId id="298" r:id="rId8"/>
    <p:sldId id="273" r:id="rId9"/>
    <p:sldId id="276" r:id="rId10"/>
    <p:sldId id="271" r:id="rId11"/>
    <p:sldId id="267" r:id="rId12"/>
    <p:sldId id="277" r:id="rId13"/>
    <p:sldId id="280" r:id="rId14"/>
    <p:sldId id="262" r:id="rId15"/>
    <p:sldId id="279" r:id="rId16"/>
    <p:sldId id="260" r:id="rId17"/>
    <p:sldId id="274" r:id="rId18"/>
    <p:sldId id="269" r:id="rId19"/>
    <p:sldId id="281" r:id="rId20"/>
    <p:sldId id="278" r:id="rId21"/>
    <p:sldId id="263" r:id="rId22"/>
    <p:sldId id="282" r:id="rId23"/>
    <p:sldId id="283" r:id="rId24"/>
    <p:sldId id="284" r:id="rId25"/>
    <p:sldId id="291" r:id="rId26"/>
    <p:sldId id="287" r:id="rId27"/>
    <p:sldId id="286" r:id="rId28"/>
    <p:sldId id="288" r:id="rId29"/>
    <p:sldId id="292" r:id="rId30"/>
    <p:sldId id="295" r:id="rId31"/>
    <p:sldId id="296" r:id="rId32"/>
    <p:sldId id="297" r:id="rId33"/>
    <p:sldId id="293" r:id="rId34"/>
  </p:sldIdLst>
  <p:sldSz cx="12192000" cy="6858000"/>
  <p:notesSz cx="6858000" cy="9144000"/>
  <p:embeddedFontLst>
    <p:embeddedFont>
      <p:font typeface="DM Sans" pitchFamily="2" charset="77"/>
      <p:regular r:id="rId36"/>
      <p:bold r:id="rId37"/>
      <p:italic r:id="rId38"/>
      <p:boldItalic r:id="rId39"/>
    </p:embeddedFont>
    <p:embeddedFont>
      <p:font typeface="Georgia" panose="02040502050405020303" pitchFamily="18" charset="0"/>
      <p:regular r:id="rId40"/>
      <p:bold r:id="rId41"/>
      <p:italic r:id="rId42"/>
      <p:boldItalic r:id="rId43"/>
    </p:embeddedFont>
    <p:embeddedFont>
      <p:font typeface="Lora" pitchFamily="2" charset="77"/>
      <p:regular r:id="rId44"/>
      <p:bold r:id="rId45"/>
      <p:italic r:id="rId46"/>
      <p:boldItalic r:id="rId47"/>
    </p:embeddedFont>
    <p:embeddedFont>
      <p:font typeface="Montserrat" pitchFamily="2" charset="77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iCMI7W3fE0TiX55HmYZWtFFj+d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B982"/>
    <a:srgbClr val="160902"/>
    <a:srgbClr val="263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8B7F2A-D660-8340-81A4-98F814710D6D}" v="197" dt="2023-10-17T01:42:46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5"/>
    <p:restoredTop sz="82442"/>
  </p:normalViewPr>
  <p:slideViewPr>
    <p:cSldViewPr snapToGrid="0">
      <p:cViewPr>
        <p:scale>
          <a:sx n="89" d="100"/>
          <a:sy n="89" d="100"/>
        </p:scale>
        <p:origin x="14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4593275553874"/>
          <c:y val="5.7649707666049314E-2"/>
          <c:w val="0.64658919893896916"/>
          <c:h val="0.9423502923339507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D7-0045-AA7D-BC619A509D40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D7-0045-AA7D-BC619A509D40}"/>
              </c:ext>
            </c:extLst>
          </c:dPt>
          <c:cat>
            <c:strRef>
              <c:f>Sheet1!$A$2:$A$3</c:f>
              <c:strCache>
                <c:ptCount val="2"/>
                <c:pt idx="0">
                  <c:v>Increasing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0.28999999999999998</c:v>
                </c:pt>
                <c:pt idx="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D7-0045-AA7D-BC619A509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4593275553874"/>
          <c:y val="5.7649707666049314E-2"/>
          <c:w val="0.64658919893896916"/>
          <c:h val="0.9423502923339507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38-2949-B1BC-7E5BA0AAA28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38-2949-B1BC-7E5BA0AAA282}"/>
              </c:ext>
            </c:extLst>
          </c:dPt>
          <c:cat>
            <c:strRef>
              <c:f>Sheet1!$A$2:$A$3</c:f>
              <c:strCache>
                <c:ptCount val="2"/>
                <c:pt idx="0">
                  <c:v>Increasing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0.34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38-2949-B1BC-7E5BA0AAA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4593275553874"/>
          <c:y val="5.7649707666049314E-2"/>
          <c:w val="0.64658919893896916"/>
          <c:h val="0.9423502923339507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EC-D94C-A318-703A16AACFE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EC-D94C-A318-703A16AACFE2}"/>
              </c:ext>
            </c:extLst>
          </c:dPt>
          <c:cat>
            <c:strRef>
              <c:f>Sheet1!$A$2:$A$3</c:f>
              <c:strCache>
                <c:ptCount val="2"/>
                <c:pt idx="0">
                  <c:v>Increasing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EC-D94C-A318-703A16AAC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4593275553874"/>
          <c:y val="5.7649707666049314E-2"/>
          <c:w val="0.64658919893896916"/>
          <c:h val="0.9423502923339507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2B-714D-AF53-A201345005C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2B-714D-AF53-A201345005CC}"/>
              </c:ext>
            </c:extLst>
          </c:dPt>
          <c:cat>
            <c:strRef>
              <c:f>Sheet1!$A$2:$A$3</c:f>
              <c:strCache>
                <c:ptCount val="2"/>
                <c:pt idx="0">
                  <c:v>Increasing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0.27</c:v>
                </c:pt>
                <c:pt idx="1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2B-714D-AF53-A20134500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0.33903</cdr:x>
      <cdr:y>0.31133</cdr:y>
    </cdr:from>
    <cdr:to>
      <cdr:x>0.58561</cdr:x>
      <cdr:y>0.68867</cdr:y>
    </cdr:to>
    <cdr:pic>
      <cdr:nvPicPr>
        <cdr:cNvPr id="3" name="Graphic 2" descr="Group of people with solid fill">
          <a:extLst xmlns:a="http://schemas.openxmlformats.org/drawingml/2006/main">
            <a:ext uri="{FF2B5EF4-FFF2-40B4-BE49-F238E27FC236}">
              <a16:creationId xmlns:a16="http://schemas.microsoft.com/office/drawing/2014/main" id="{AE5C2A3A-59EE-FD6E-03FB-90FA92A9E92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257300" y="754428"/>
          <a:ext cx="914400" cy="9144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Survey question: “Considering the next 12 months, which best describes any expected change in your org’s overall budget for ERM?” </a:t>
            </a:r>
          </a:p>
          <a:p>
            <a:r>
              <a:rPr lang="en-US" dirty="0"/>
              <a:t>59% will increase their budget</a:t>
            </a:r>
          </a:p>
        </p:txBody>
      </p:sp>
    </p:spTree>
    <p:extLst>
      <p:ext uri="{BB962C8B-B14F-4D97-AF65-F5344CB8AC3E}">
        <p14:creationId xmlns:p14="http://schemas.microsoft.com/office/powerpoint/2010/main" val="1336441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need to talk about a competing issue: the Maturity Problem</a:t>
            </a:r>
          </a:p>
          <a:p>
            <a:r>
              <a:rPr lang="en-US" dirty="0"/>
              <a:t>The meme could be misconstrued as orgs not investing meaningfully… and that’s not my intention; rather, risk management is still reactive. </a:t>
            </a:r>
          </a:p>
          <a:p>
            <a:r>
              <a:rPr lang="en-US" dirty="0"/>
              <a:t>End user understanding of CRQ still has a maturity problem. </a:t>
            </a:r>
          </a:p>
        </p:txBody>
      </p:sp>
    </p:spTree>
    <p:extLst>
      <p:ext uri="{BB962C8B-B14F-4D97-AF65-F5344CB8AC3E}">
        <p14:creationId xmlns:p14="http://schemas.microsoft.com/office/powerpoint/2010/main" val="66303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are business and technology leaders responding? It’s complicated. CRQ seems like an obvious answer to improve the way organizations manage risk…</a:t>
            </a:r>
          </a:p>
          <a:p>
            <a:r>
              <a:rPr lang="en-US" dirty="0"/>
              <a:t>PRO: Orgs are no longer just thinking about it --- they’re putting money behind it signaling a step forward</a:t>
            </a:r>
          </a:p>
          <a:p>
            <a:r>
              <a:rPr lang="en-US" dirty="0"/>
              <a:t>CON: It’s only 21 percent. </a:t>
            </a:r>
          </a:p>
          <a:p>
            <a:pPr lvl="1"/>
            <a:r>
              <a:rPr lang="en-US" dirty="0"/>
              <a:t>Teams that manage CRQ are often 2-3 FTEs.</a:t>
            </a:r>
          </a:p>
          <a:p>
            <a:pPr lvl="1"/>
            <a:r>
              <a:rPr lang="en-US" dirty="0"/>
              <a:t>Enterprises that can afford it and are actively piloting CRQ face significant organizational silos and internal barriers</a:t>
            </a:r>
          </a:p>
          <a:p>
            <a:pPr lvl="1"/>
            <a:r>
              <a:rPr lang="en-US" dirty="0"/>
              <a:t>FORTUNATELY: We’re starting to see interest in risk quant outside of just the security team. </a:t>
            </a:r>
          </a:p>
          <a:p>
            <a:r>
              <a:rPr lang="en-US" dirty="0"/>
              <a:t>HOWEVER, organizations have a maturity problem… and many of them are only just now discovering it, which influences their priorities</a:t>
            </a:r>
          </a:p>
        </p:txBody>
      </p:sp>
    </p:spTree>
    <p:extLst>
      <p:ext uri="{BB962C8B-B14F-4D97-AF65-F5344CB8AC3E}">
        <p14:creationId xmlns:p14="http://schemas.microsoft.com/office/powerpoint/2010/main" val="3531327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Reflect back on the 44% of orgs saying that their overall enterprise risk has increased in the last 12 months…</a:t>
            </a:r>
          </a:p>
          <a:p>
            <a:r>
              <a:rPr lang="en-US" dirty="0"/>
              <a:t>We asked them what their priorities will be in the next 12 months. </a:t>
            </a:r>
          </a:p>
        </p:txBody>
      </p:sp>
    </p:spTree>
    <p:extLst>
      <p:ext uri="{BB962C8B-B14F-4D97-AF65-F5344CB8AC3E}">
        <p14:creationId xmlns:p14="http://schemas.microsoft.com/office/powerpoint/2010/main" val="462206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use cases are fairly well known… but, importantly, they are driving innovation in the technology offerings on the market today. </a:t>
            </a:r>
          </a:p>
          <a:p>
            <a:r>
              <a:rPr lang="en-US" dirty="0"/>
              <a:t>Evolving from a point solution for risk modeling to a platform tool that functions similarly to IT GRC tools</a:t>
            </a:r>
          </a:p>
        </p:txBody>
      </p:sp>
    </p:spTree>
    <p:extLst>
      <p:ext uri="{BB962C8B-B14F-4D97-AF65-F5344CB8AC3E}">
        <p14:creationId xmlns:p14="http://schemas.microsoft.com/office/powerpoint/2010/main" val="266053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Organizations are starting to look beyond the obvious CISO/CIO and Board connection and focusing on the CRO as well. </a:t>
            </a:r>
          </a:p>
          <a:p>
            <a:r>
              <a:rPr lang="en-US" dirty="0"/>
              <a:t>Boards are becoming more active – from recipient to partner – driven primarily by regulatory environment </a:t>
            </a:r>
          </a:p>
        </p:txBody>
      </p:sp>
    </p:spTree>
    <p:extLst>
      <p:ext uri="{BB962C8B-B14F-4D97-AF65-F5344CB8AC3E}">
        <p14:creationId xmlns:p14="http://schemas.microsoft.com/office/powerpoint/2010/main" val="3344418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94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82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27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key drivers… </a:t>
            </a:r>
          </a:p>
        </p:txBody>
      </p:sp>
    </p:spTree>
    <p:extLst>
      <p:ext uri="{BB962C8B-B14F-4D97-AF65-F5344CB8AC3E}">
        <p14:creationId xmlns:p14="http://schemas.microsoft.com/office/powerpoint/2010/main" val="2266353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DOWNSIDE RISK</a:t>
            </a:r>
          </a:p>
          <a:p>
            <a:pPr marL="457200" indent="-298450"/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Staggering number of bot attacks, as well as fans without invite codes, drove unprecedented traffic</a:t>
            </a:r>
          </a:p>
          <a:p>
            <a:pPr marL="457200" indent="-298450"/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Resulting in 3.5 billion total system requests – 4x our previous peak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Ticketmaster only anticipated traffic for 3.5M verified accounts. (Despite a long record of big-name artists experiencing higher demand than verified buyers on their platform, in addition to historical problems with bot attacks). 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20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0" i="0" dirty="0">
                <a:solidFill>
                  <a:srgbClr val="262626"/>
                </a:solidFill>
                <a:effectLst/>
                <a:latin typeface="CNN"/>
              </a:rPr>
              <a:t>"We knew bots would attack that </a:t>
            </a:r>
            <a:r>
              <a:rPr lang="en-US" b="0" i="0" dirty="0" err="1">
                <a:solidFill>
                  <a:srgbClr val="262626"/>
                </a:solidFill>
                <a:effectLst/>
                <a:latin typeface="CNN"/>
              </a:rPr>
              <a:t>onsale</a:t>
            </a:r>
            <a:r>
              <a:rPr lang="en-US" b="0" i="0" dirty="0">
                <a:solidFill>
                  <a:srgbClr val="262626"/>
                </a:solidFill>
                <a:effectLst/>
                <a:latin typeface="CNN"/>
              </a:rPr>
              <a:t>, and planned accordingly," according to </a:t>
            </a:r>
            <a:r>
              <a:rPr lang="en-US" b="0" i="0" dirty="0" err="1">
                <a:solidFill>
                  <a:srgbClr val="262626"/>
                </a:solidFill>
                <a:effectLst/>
                <a:latin typeface="CNN"/>
              </a:rPr>
              <a:t>Berchtold's</a:t>
            </a:r>
            <a:r>
              <a:rPr lang="en-US" b="0" i="0" dirty="0">
                <a:solidFill>
                  <a:srgbClr val="262626"/>
                </a:solidFill>
                <a:effectLst/>
                <a:latin typeface="CNN"/>
              </a:rPr>
              <a:t> prepared remarks.</a:t>
            </a:r>
          </a:p>
          <a:p>
            <a:r>
              <a:rPr lang="en-US" b="0" i="0" dirty="0">
                <a:solidFill>
                  <a:srgbClr val="262626"/>
                </a:solidFill>
                <a:effectLst/>
                <a:latin typeface="CNN"/>
              </a:rPr>
              <a:t> "We were then hit with three times the amount of bot traffic than we had ever experienced, and </a:t>
            </a:r>
            <a:r>
              <a:rPr lang="en-US" b="1" i="0" dirty="0">
                <a:solidFill>
                  <a:srgbClr val="262626"/>
                </a:solidFill>
                <a:effectLst/>
                <a:latin typeface="CNN"/>
              </a:rPr>
              <a:t>for the first time in 400 Verified Fan </a:t>
            </a:r>
            <a:r>
              <a:rPr lang="en-US" b="1" i="0" dirty="0" err="1">
                <a:solidFill>
                  <a:srgbClr val="262626"/>
                </a:solidFill>
                <a:effectLst/>
                <a:latin typeface="CNN"/>
              </a:rPr>
              <a:t>onsales</a:t>
            </a:r>
            <a:r>
              <a:rPr lang="en-US" b="1" i="0" dirty="0">
                <a:solidFill>
                  <a:srgbClr val="262626"/>
                </a:solidFill>
                <a:effectLst/>
                <a:latin typeface="CNN"/>
              </a:rPr>
              <a:t> they came after our Verified Fan access code servers</a:t>
            </a:r>
            <a:r>
              <a:rPr lang="en-US" b="0" i="0" dirty="0">
                <a:solidFill>
                  <a:srgbClr val="262626"/>
                </a:solidFill>
                <a:effectLst/>
                <a:latin typeface="CNN"/>
              </a:rPr>
              <a:t>. </a:t>
            </a:r>
          </a:p>
          <a:p>
            <a:r>
              <a:rPr lang="en-US" b="0" i="0" dirty="0">
                <a:solidFill>
                  <a:srgbClr val="262626"/>
                </a:solidFill>
                <a:effectLst/>
                <a:latin typeface="CNN"/>
              </a:rPr>
              <a:t>While the bots failed to penetrate our systems or acquire any tickets, the attack required us to slow down and even pause our sales. This is what led to a terrible consumer experience that we deeply regret."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02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6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[Threat actor] – economically motivated attackers, targeting…</a:t>
            </a:r>
          </a:p>
          <a:p>
            <a:r>
              <a:rPr lang="en-US" dirty="0"/>
              <a:t>[Asset] – crown jewels – Verified Fan access code server, via… </a:t>
            </a:r>
          </a:p>
          <a:p>
            <a:r>
              <a:rPr lang="en-US" dirty="0"/>
              <a:t>[Method] – bot attacks  </a:t>
            </a:r>
          </a:p>
        </p:txBody>
      </p:sp>
    </p:spTree>
    <p:extLst>
      <p:ext uri="{BB962C8B-B14F-4D97-AF65-F5344CB8AC3E}">
        <p14:creationId xmlns:p14="http://schemas.microsoft.com/office/powerpoint/2010/main" val="2982080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Risk is increasing globally. </a:t>
            </a:r>
          </a:p>
          <a:p>
            <a:r>
              <a:rPr lang="en-US" dirty="0"/>
              <a:t>North America, 52% report that risk has increased in past 12 months. </a:t>
            </a:r>
          </a:p>
          <a:p>
            <a:r>
              <a:rPr lang="en-US" dirty="0"/>
              <a:t>What’s </a:t>
            </a:r>
          </a:p>
        </p:txBody>
      </p:sp>
    </p:spTree>
    <p:extLst>
      <p:ext uri="{BB962C8B-B14F-4D97-AF65-F5344CB8AC3E}">
        <p14:creationId xmlns:p14="http://schemas.microsoft.com/office/powerpoint/2010/main" val="2720707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key drivers… </a:t>
            </a:r>
          </a:p>
        </p:txBody>
      </p:sp>
    </p:spTree>
    <p:extLst>
      <p:ext uri="{BB962C8B-B14F-4D97-AF65-F5344CB8AC3E}">
        <p14:creationId xmlns:p14="http://schemas.microsoft.com/office/powerpoint/2010/main" val="1833540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Companies are facing more discrete critical risk events than before</a:t>
            </a:r>
          </a:p>
          <a:p>
            <a:pPr lvl="1"/>
            <a:r>
              <a:rPr lang="en-US" b="1" dirty="0"/>
              <a:t>Discrete critical risk event</a:t>
            </a:r>
            <a:r>
              <a:rPr lang="en-US" dirty="0"/>
              <a:t>: ”events causing significant business, financial, or reputational impacts or disruptions” </a:t>
            </a:r>
          </a:p>
          <a:p>
            <a:r>
              <a:rPr lang="en-US" dirty="0"/>
              <a:t>79% </a:t>
            </a:r>
            <a:r>
              <a:rPr lang="en-US" b="0" i="0" dirty="0">
                <a:solidFill>
                  <a:srgbClr val="000000"/>
                </a:solidFill>
                <a:effectLst/>
                <a:latin typeface="proxima-nova"/>
              </a:rPr>
              <a:t>— up from 72% in 2021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proxima-nova"/>
              </a:rPr>
              <a:t>Even more pronounced — 23% experienced 6 or more — up from 19% in 2021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proxima-nova"/>
              </a:rPr>
              <a:t>Averages to </a:t>
            </a:r>
            <a:r>
              <a:rPr lang="en-US" b="1" i="0" dirty="0">
                <a:solidFill>
                  <a:srgbClr val="000000"/>
                </a:solidFill>
                <a:effectLst/>
                <a:latin typeface="proxima-nova"/>
              </a:rPr>
              <a:t>a crisis at least every other month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proxima-nova"/>
              </a:rPr>
              <a:t>Now, organizations are doing something about it…. [NEXT SLIDE]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18458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Survey question: “Which of the following types of discrete risk events did your organization experience in the past 12 months” </a:t>
            </a:r>
          </a:p>
          <a:p>
            <a:r>
              <a:rPr lang="en-US" dirty="0"/>
              <a:t>Cyber and IT-related risk events are MOST COMMON</a:t>
            </a:r>
          </a:p>
        </p:txBody>
      </p:sp>
    </p:spTree>
    <p:extLst>
      <p:ext uri="{BB962C8B-B14F-4D97-AF65-F5344CB8AC3E}">
        <p14:creationId xmlns:p14="http://schemas.microsoft.com/office/powerpoint/2010/main" val="365957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ora"/>
              <a:buNone/>
              <a:defRPr sz="36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Char char="•"/>
              <a:defRPr sz="28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ora"/>
              <a:buChar char="•"/>
              <a:defRPr sz="24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ora"/>
              <a:buChar char="•"/>
              <a:defRPr sz="20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Char char="•"/>
              <a:defRPr sz="18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Char char="•"/>
              <a:defRPr sz="180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sz="180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sz="180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sz="180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sz="180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chart" Target="../charts/chart2.xml"/><Relationship Id="rId7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</a:pPr>
            <a:r>
              <a:rPr lang="en-US" b="0" dirty="0">
                <a:latin typeface="Lora"/>
                <a:ea typeface="Lora"/>
                <a:cs typeface="Lora"/>
                <a:sym typeface="Lora"/>
              </a:rPr>
              <a:t>State of the CRQ Market</a:t>
            </a:r>
            <a:endParaRPr b="0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9" name="Google Shape;49;p1"/>
          <p:cNvSpPr txBox="1">
            <a:spLocks noGrp="1"/>
          </p:cNvSpPr>
          <p:nvPr>
            <p:ph type="subTitle" idx="1"/>
          </p:nvPr>
        </p:nvSpPr>
        <p:spPr>
          <a:xfrm>
            <a:off x="1524000" y="3863650"/>
            <a:ext cx="9144000" cy="13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latin typeface="DM Sans"/>
                <a:ea typeface="DM Sans"/>
                <a:cs typeface="DM Sans"/>
                <a:sym typeface="DM Sans"/>
              </a:rPr>
              <a:t>Cody Scott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latin typeface="DM Sans"/>
                <a:ea typeface="DM Sans"/>
                <a:cs typeface="DM Sans"/>
                <a:sym typeface="DM Sans"/>
              </a:rPr>
              <a:t>Forrester Research</a:t>
            </a:r>
            <a:endParaRPr dirty="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A1671-3BF4-3E59-036B-680BA7FBC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0367"/>
            <a:ext cx="10515600" cy="1346969"/>
          </a:xfrm>
        </p:spPr>
        <p:txBody>
          <a:bodyPr>
            <a:normAutofit/>
          </a:bodyPr>
          <a:lstStyle/>
          <a:p>
            <a:r>
              <a:rPr lang="en-US" sz="5600" dirty="0"/>
              <a:t>Why CRQ? And why now? </a:t>
            </a:r>
          </a:p>
        </p:txBody>
      </p:sp>
    </p:spTree>
    <p:extLst>
      <p:ext uri="{BB962C8B-B14F-4D97-AF65-F5344CB8AC3E}">
        <p14:creationId xmlns:p14="http://schemas.microsoft.com/office/powerpoint/2010/main" val="660483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DDDC2-3881-A78C-D062-EE7633AD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6" y="365126"/>
            <a:ext cx="10785764" cy="823810"/>
          </a:xfrm>
        </p:spPr>
        <p:txBody>
          <a:bodyPr/>
          <a:lstStyle/>
          <a:p>
            <a:r>
              <a:rPr lang="en-US" dirty="0"/>
              <a:t>1. Critical risk events are increasing…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C4D71-2FA9-AE98-175F-8BAC2685D8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6868" y="1563873"/>
            <a:ext cx="8958263" cy="4105192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E5D9484-EC92-3C6C-14CF-FA5F728C5478}"/>
              </a:ext>
            </a:extLst>
          </p:cNvPr>
          <p:cNvSpPr txBox="1">
            <a:spLocks/>
          </p:cNvSpPr>
          <p:nvPr/>
        </p:nvSpPr>
        <p:spPr>
          <a:xfrm>
            <a:off x="568036" y="6082145"/>
            <a:ext cx="4663156" cy="4765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000" b="1" dirty="0">
                <a:solidFill>
                  <a:schemeClr val="bg1"/>
                </a:solidFill>
              </a:rPr>
              <a:t>Base</a:t>
            </a:r>
            <a:r>
              <a:rPr lang="en-US" sz="1000" dirty="0">
                <a:solidFill>
                  <a:schemeClr val="bg1"/>
                </a:solidFill>
              </a:rPr>
              <a:t>: 882 enterprise risk management decision-makers at enterprises</a:t>
            </a:r>
          </a:p>
          <a:p>
            <a:pPr>
              <a:lnSpc>
                <a:spcPct val="95000"/>
              </a:lnSpc>
            </a:pPr>
            <a:r>
              <a:rPr lang="en-US" sz="1000" b="1" dirty="0">
                <a:solidFill>
                  <a:schemeClr val="bg1"/>
                </a:solidFill>
              </a:rPr>
              <a:t>Source</a:t>
            </a:r>
            <a:r>
              <a:rPr lang="en-US" sz="1000" dirty="0">
                <a:solidFill>
                  <a:schemeClr val="bg1"/>
                </a:solidFill>
              </a:rPr>
              <a:t>: Forrester’s Priorities Survey, 2023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3FCB7A-7E15-EC55-8F51-0145E7CC9560}"/>
              </a:ext>
            </a:extLst>
          </p:cNvPr>
          <p:cNvSpPr/>
          <p:nvPr/>
        </p:nvSpPr>
        <p:spPr>
          <a:xfrm>
            <a:off x="4304938" y="2869116"/>
            <a:ext cx="1316929" cy="1325563"/>
          </a:xfrm>
          <a:prstGeom prst="ellipse">
            <a:avLst/>
          </a:prstGeom>
          <a:solidFill>
            <a:srgbClr val="FFFF00">
              <a:alpha val="2990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796605-0946-4BB2-E311-857D47A39418}"/>
              </a:ext>
            </a:extLst>
          </p:cNvPr>
          <p:cNvSpPr/>
          <p:nvPr/>
        </p:nvSpPr>
        <p:spPr>
          <a:xfrm>
            <a:off x="4087929" y="4795508"/>
            <a:ext cx="1046258" cy="258638"/>
          </a:xfrm>
          <a:prstGeom prst="rect">
            <a:avLst/>
          </a:prstGeom>
          <a:solidFill>
            <a:srgbClr val="FFFF00">
              <a:alpha val="2990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30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E01033-6B30-BFA4-A39E-499C1EBB8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6" y="365126"/>
            <a:ext cx="10785764" cy="823810"/>
          </a:xfrm>
        </p:spPr>
        <p:txBody>
          <a:bodyPr>
            <a:normAutofit/>
          </a:bodyPr>
          <a:lstStyle/>
          <a:p>
            <a:r>
              <a:rPr lang="en-US" dirty="0"/>
              <a:t>Cyber and IT-related risk events are prolific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656A8-F55B-C4A9-A643-EB09E87DBE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5174" y="1308845"/>
            <a:ext cx="7241651" cy="4440339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FF9EE3C-6B25-3BAC-2647-B740451321C9}"/>
              </a:ext>
            </a:extLst>
          </p:cNvPr>
          <p:cNvSpPr txBox="1">
            <a:spLocks/>
          </p:cNvSpPr>
          <p:nvPr/>
        </p:nvSpPr>
        <p:spPr>
          <a:xfrm>
            <a:off x="568036" y="6082145"/>
            <a:ext cx="4663156" cy="4765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000" b="1" dirty="0">
                <a:solidFill>
                  <a:schemeClr val="bg1"/>
                </a:solidFill>
              </a:rPr>
              <a:t>Base</a:t>
            </a:r>
            <a:r>
              <a:rPr lang="en-US" sz="1000" dirty="0">
                <a:solidFill>
                  <a:schemeClr val="bg1"/>
                </a:solidFill>
              </a:rPr>
              <a:t>: 700 global enterprise risk management decision-makers whose enterprise experienced at least one critical risk event in the past 112 months </a:t>
            </a:r>
          </a:p>
          <a:p>
            <a:pPr>
              <a:lnSpc>
                <a:spcPct val="95000"/>
              </a:lnSpc>
            </a:pPr>
            <a:r>
              <a:rPr lang="en-US" sz="1000" b="1" dirty="0">
                <a:solidFill>
                  <a:schemeClr val="bg1"/>
                </a:solidFill>
              </a:rPr>
              <a:t>Source</a:t>
            </a:r>
            <a:r>
              <a:rPr lang="en-US" sz="1000" dirty="0">
                <a:solidFill>
                  <a:schemeClr val="bg1"/>
                </a:solidFill>
              </a:rPr>
              <a:t>: Forrester’s Business Risk Survey, 2022</a:t>
            </a:r>
          </a:p>
        </p:txBody>
      </p:sp>
    </p:spTree>
    <p:extLst>
      <p:ext uri="{BB962C8B-B14F-4D97-AF65-F5344CB8AC3E}">
        <p14:creationId xmlns:p14="http://schemas.microsoft.com/office/powerpoint/2010/main" val="3100056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73B4F6-9E67-2A85-B911-EF035E0B8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6" y="365126"/>
            <a:ext cx="10785764" cy="823810"/>
          </a:xfrm>
        </p:spPr>
        <p:txBody>
          <a:bodyPr/>
          <a:lstStyle/>
          <a:p>
            <a:r>
              <a:rPr lang="en-US" dirty="0"/>
              <a:t>2. Cyber regulatory pressure is increasing… 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B520A48E-1310-7692-D732-D5E56385F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56491" y="1331813"/>
            <a:ext cx="7208854" cy="449748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949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FBB7A6B-6DD2-AECC-193C-89D790D08C1E}"/>
              </a:ext>
            </a:extLst>
          </p:cNvPr>
          <p:cNvSpPr txBox="1">
            <a:spLocks/>
          </p:cNvSpPr>
          <p:nvPr/>
        </p:nvSpPr>
        <p:spPr>
          <a:xfrm>
            <a:off x="568036" y="6082145"/>
            <a:ext cx="4663156" cy="4765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000" b="1" dirty="0">
                <a:solidFill>
                  <a:schemeClr val="bg1"/>
                </a:solidFill>
              </a:rPr>
              <a:t>Base</a:t>
            </a:r>
            <a:r>
              <a:rPr lang="en-US" sz="1000" dirty="0">
                <a:solidFill>
                  <a:schemeClr val="bg1"/>
                </a:solidFill>
              </a:rPr>
              <a:t>: 887 global enterprise risk management decision-makers at enterprises</a:t>
            </a:r>
          </a:p>
          <a:p>
            <a:pPr>
              <a:lnSpc>
                <a:spcPct val="95000"/>
              </a:lnSpc>
            </a:pPr>
            <a:r>
              <a:rPr lang="en-US" sz="1000" b="1" dirty="0">
                <a:solidFill>
                  <a:schemeClr val="bg1"/>
                </a:solidFill>
              </a:rPr>
              <a:t>Source</a:t>
            </a:r>
            <a:r>
              <a:rPr lang="en-US" sz="1000" dirty="0">
                <a:solidFill>
                  <a:schemeClr val="bg1"/>
                </a:solidFill>
              </a:rPr>
              <a:t>: Forrester’s Priorities Survey, 2023</a:t>
            </a:r>
          </a:p>
        </p:txBody>
      </p:sp>
      <p:pic>
        <p:nvPicPr>
          <p:cNvPr id="4" name="Picture 3" descr="A graph of green and white text&#10;&#10;Description automatically generated with medium confidence">
            <a:extLst>
              <a:ext uri="{FF2B5EF4-FFF2-40B4-BE49-F238E27FC236}">
                <a16:creationId xmlns:a16="http://schemas.microsoft.com/office/drawing/2014/main" id="{E25D6F74-A070-C305-E180-E6D4175219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8130" y="1435100"/>
            <a:ext cx="8335740" cy="423963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6AED7D4-8F4F-DA47-6EA9-B4FAF942F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6" y="365126"/>
            <a:ext cx="10785764" cy="823810"/>
          </a:xfrm>
        </p:spPr>
        <p:txBody>
          <a:bodyPr/>
          <a:lstStyle/>
          <a:p>
            <a:r>
              <a:rPr lang="en-US" dirty="0"/>
              <a:t>3. Risk management budgets are increasing…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AB545-DD86-7167-A616-EDF5526BF924}"/>
              </a:ext>
            </a:extLst>
          </p:cNvPr>
          <p:cNvSpPr/>
          <p:nvPr/>
        </p:nvSpPr>
        <p:spPr>
          <a:xfrm>
            <a:off x="653764" y="1616579"/>
            <a:ext cx="4663156" cy="1307870"/>
          </a:xfrm>
          <a:prstGeom prst="rect">
            <a:avLst/>
          </a:prstGeom>
          <a:solidFill>
            <a:srgbClr val="3BB9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Lora" pitchFamily="2" charset="77"/>
              </a:rPr>
              <a:t>59%</a:t>
            </a:r>
            <a:r>
              <a:rPr lang="en-US" sz="2400" b="1" dirty="0">
                <a:latin typeface="Lora" pitchFamily="2" charset="77"/>
              </a:rPr>
              <a:t> </a:t>
            </a:r>
            <a:r>
              <a:rPr lang="en-US" sz="2400" dirty="0">
                <a:latin typeface="Lora" pitchFamily="2" charset="77"/>
              </a:rPr>
              <a:t>plan to increase their ERM budget in the next 12 months</a:t>
            </a:r>
          </a:p>
        </p:txBody>
      </p:sp>
    </p:spTree>
    <p:extLst>
      <p:ext uri="{BB962C8B-B14F-4D97-AF65-F5344CB8AC3E}">
        <p14:creationId xmlns:p14="http://schemas.microsoft.com/office/powerpoint/2010/main" val="3572879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A1671-3BF4-3E59-036B-680BA7FBC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257300"/>
            <a:ext cx="5029200" cy="2457450"/>
          </a:xfrm>
        </p:spPr>
        <p:txBody>
          <a:bodyPr>
            <a:normAutofit fontScale="90000"/>
          </a:bodyPr>
          <a:lstStyle/>
          <a:p>
            <a:r>
              <a:rPr lang="en-US" dirty="0"/>
              <a:t>Investment is good, but what are the priorities?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AD4BCC-E8A7-B994-EEBB-CB950D3B4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6699" y="329224"/>
            <a:ext cx="6199551" cy="619955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080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124452F-CC20-E24B-3F12-2A67AFA6D337}"/>
              </a:ext>
            </a:extLst>
          </p:cNvPr>
          <p:cNvSpPr txBox="1">
            <a:spLocks/>
          </p:cNvSpPr>
          <p:nvPr/>
        </p:nvSpPr>
        <p:spPr>
          <a:xfrm>
            <a:off x="528847" y="6016830"/>
            <a:ext cx="4663156" cy="5472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000" b="1" dirty="0">
                <a:solidFill>
                  <a:schemeClr val="bg1"/>
                </a:solidFill>
              </a:rPr>
              <a:t>Base</a:t>
            </a:r>
            <a:r>
              <a:rPr lang="en-US" sz="1000" dirty="0">
                <a:solidFill>
                  <a:schemeClr val="bg1"/>
                </a:solidFill>
              </a:rPr>
              <a:t>: 1285 Business and technology professionals who indicated that reducing enterprise risk is a priority for their organization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>Source</a:t>
            </a:r>
            <a:r>
              <a:rPr lang="en-US" sz="1000" dirty="0">
                <a:solidFill>
                  <a:schemeClr val="bg1"/>
                </a:solidFill>
              </a:rPr>
              <a:t>: Forrester’s Priorities Survey, 2023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0D24C7B1-34A9-6EB7-F5C4-FEB1977E9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2382982"/>
            <a:ext cx="12192000" cy="1419208"/>
          </a:xfrm>
        </p:spPr>
        <p:txBody>
          <a:bodyPr>
            <a:normAutofit/>
          </a:bodyPr>
          <a:lstStyle/>
          <a:p>
            <a:pPr algn="ctr"/>
            <a:r>
              <a:rPr lang="de-DE" sz="9600" b="1" dirty="0">
                <a:latin typeface="Lora" pitchFamily="2" charset="77"/>
              </a:rPr>
              <a:t>21%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B13D01B-AA83-2B5E-D45A-62BEAE318F29}"/>
              </a:ext>
            </a:extLst>
          </p:cNvPr>
          <p:cNvSpPr txBox="1">
            <a:spLocks/>
          </p:cNvSpPr>
          <p:nvPr/>
        </p:nvSpPr>
        <p:spPr>
          <a:xfrm>
            <a:off x="2280283" y="3802190"/>
            <a:ext cx="7631429" cy="966397"/>
          </a:xfrm>
          <a:prstGeom prst="rect">
            <a:avLst/>
          </a:prstGeom>
        </p:spPr>
        <p:txBody>
          <a:bodyPr/>
          <a:lstStyle>
            <a:lvl1pPr marL="173038" indent="-173038" algn="l" defTabSz="914400" rtl="0" eaLnBrk="1" latinLnBrk="0" hangingPunct="1">
              <a:lnSpc>
                <a:spcPct val="107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73038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tx1"/>
              </a:buClr>
              <a:buFont typeface="Microsoft Sans Serif" panose="020B0604020202020204" pitchFamily="34" charset="0"/>
              <a:buChar char="̶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Char char="◦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883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8000"/>
              </a:lnSpc>
              <a:spcBef>
                <a:spcPts val="1800"/>
              </a:spcBef>
              <a:buClr>
                <a:srgbClr val="595959"/>
              </a:buClr>
              <a:buFont typeface="Microsoft Sans Serif" panose="020B0604020202020204" pitchFamily="34" charset="0"/>
              <a:buChar char="​"/>
              <a:tabLst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7000"/>
              </a:lnSpc>
              <a:spcBef>
                <a:spcPts val="1200"/>
              </a:spcBef>
              <a:buFont typeface="Microsoft Sans Serif" panose="020B0604020202020204" pitchFamily="34" charset="0"/>
              <a:buChar char="​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86000"/>
              </a:lnSpc>
              <a:spcBef>
                <a:spcPts val="1800"/>
              </a:spcBef>
              <a:buSzPct val="100000"/>
              <a:buFont typeface="Microsoft Sans Serif" panose="020B0604020202020204" pitchFamily="34" charset="0"/>
              <a:buChar char="​"/>
              <a:defRPr lang="en-US" sz="5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4000"/>
              </a:lnSpc>
              <a:spcBef>
                <a:spcPts val="1800"/>
              </a:spcBef>
              <a:buFont typeface="Microsoft Sans Serif" panose="020B0604020202020204" pitchFamily="34" charset="0"/>
              <a:buChar char="​"/>
              <a:defRPr sz="6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Lora" pitchFamily="2" charset="77"/>
              </a:rPr>
              <a:t>Business/tech pros planning to invest in </a:t>
            </a:r>
            <a:r>
              <a:rPr lang="en-US" sz="2400" b="1" dirty="0">
                <a:solidFill>
                  <a:schemeClr val="bg1"/>
                </a:solidFill>
                <a:latin typeface="Lora" pitchFamily="2" charset="77"/>
              </a:rPr>
              <a:t>cyber risk quantification </a:t>
            </a:r>
            <a:r>
              <a:rPr lang="en-US" sz="2400" dirty="0">
                <a:solidFill>
                  <a:schemeClr val="bg1"/>
                </a:solidFill>
                <a:latin typeface="Lora" pitchFamily="2" charset="77"/>
              </a:rPr>
              <a:t>to reduce enterprise risk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4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997FD9-C3BA-A322-8246-0991AEE466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0" y="1281113"/>
            <a:ext cx="7620000" cy="4498975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99DE37A-035A-9614-3D40-93DCC29F7478}"/>
              </a:ext>
            </a:extLst>
          </p:cNvPr>
          <p:cNvSpPr txBox="1">
            <a:spLocks/>
          </p:cNvSpPr>
          <p:nvPr/>
        </p:nvSpPr>
        <p:spPr>
          <a:xfrm>
            <a:off x="568036" y="6082145"/>
            <a:ext cx="5161252" cy="4765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000" b="1" dirty="0">
                <a:solidFill>
                  <a:schemeClr val="bg1"/>
                </a:solidFill>
              </a:rPr>
              <a:t>Base</a:t>
            </a:r>
            <a:r>
              <a:rPr lang="en-US" sz="1000" dirty="0">
                <a:solidFill>
                  <a:schemeClr val="bg1"/>
                </a:solidFill>
              </a:rPr>
              <a:t>: 128 and 392 global enterprise risk management decision-makers at enterprises</a:t>
            </a:r>
          </a:p>
          <a:p>
            <a:pPr>
              <a:lnSpc>
                <a:spcPct val="95000"/>
              </a:lnSpc>
            </a:pPr>
            <a:r>
              <a:rPr lang="en-US" sz="1000" b="1" dirty="0">
                <a:solidFill>
                  <a:schemeClr val="bg1"/>
                </a:solidFill>
              </a:rPr>
              <a:t>Source</a:t>
            </a:r>
            <a:r>
              <a:rPr lang="en-US" sz="1000" dirty="0">
                <a:solidFill>
                  <a:schemeClr val="bg1"/>
                </a:solidFill>
              </a:rPr>
              <a:t>: Forrester’s Business Risk Survey, 2022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3E3850-88B9-1A14-574E-0BE11352998F}"/>
              </a:ext>
            </a:extLst>
          </p:cNvPr>
          <p:cNvSpPr txBox="1">
            <a:spLocks/>
          </p:cNvSpPr>
          <p:nvPr/>
        </p:nvSpPr>
        <p:spPr>
          <a:xfrm>
            <a:off x="568036" y="365126"/>
            <a:ext cx="10785764" cy="823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None/>
              <a:defRPr sz="3600" b="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Risk management priorities are (still) reactive…</a:t>
            </a:r>
          </a:p>
        </p:txBody>
      </p:sp>
    </p:spTree>
    <p:extLst>
      <p:ext uri="{BB962C8B-B14F-4D97-AF65-F5344CB8AC3E}">
        <p14:creationId xmlns:p14="http://schemas.microsoft.com/office/powerpoint/2010/main" val="1729210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B267DA-D299-EFB7-DE38-7A715450B1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0331" y="10"/>
            <a:ext cx="8371669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9" name="Google Shape;54;p2">
            <a:extLst>
              <a:ext uri="{FF2B5EF4-FFF2-40B4-BE49-F238E27FC236}">
                <a16:creationId xmlns:a16="http://schemas.microsoft.com/office/drawing/2014/main" id="{1835306C-32DC-6E31-FE38-976185C08878}"/>
              </a:ext>
            </a:extLst>
          </p:cNvPr>
          <p:cNvSpPr txBox="1">
            <a:spLocks/>
          </p:cNvSpPr>
          <p:nvPr/>
        </p:nvSpPr>
        <p:spPr>
          <a:xfrm>
            <a:off x="418419" y="1583715"/>
            <a:ext cx="3967843" cy="328832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None/>
              <a:defRPr sz="3600" b="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SzPts val="3600"/>
            </a:pPr>
            <a:r>
              <a:rPr lang="en-US" sz="5600" kern="1200" dirty="0">
                <a:solidFill>
                  <a:schemeClr val="bg1"/>
                </a:solidFill>
                <a:latin typeface="Lora" pitchFamily="2" charset="77"/>
                <a:ea typeface="+mj-ea"/>
                <a:cs typeface="+mj-cs"/>
              </a:rPr>
              <a:t>Navigating the CRQ Market</a:t>
            </a:r>
          </a:p>
        </p:txBody>
      </p:sp>
    </p:spTree>
    <p:extLst>
      <p:ext uri="{BB962C8B-B14F-4D97-AF65-F5344CB8AC3E}">
        <p14:creationId xmlns:p14="http://schemas.microsoft.com/office/powerpoint/2010/main" val="4251848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AACAB0-B418-2D68-3ABE-A35262EC8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6" y="365126"/>
            <a:ext cx="10785764" cy="823810"/>
          </a:xfrm>
        </p:spPr>
        <p:txBody>
          <a:bodyPr/>
          <a:lstStyle/>
          <a:p>
            <a:r>
              <a:rPr lang="en-US" dirty="0"/>
              <a:t>CRQ market dynamics 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97EDEA8-036B-2E57-DF8E-3C64D6C72AD6}"/>
              </a:ext>
            </a:extLst>
          </p:cNvPr>
          <p:cNvSpPr txBox="1">
            <a:spLocks/>
          </p:cNvSpPr>
          <p:nvPr/>
        </p:nvSpPr>
        <p:spPr>
          <a:xfrm>
            <a:off x="568036" y="6082145"/>
            <a:ext cx="5161252" cy="4765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000" b="1" dirty="0">
                <a:solidFill>
                  <a:schemeClr val="bg1"/>
                </a:solidFill>
              </a:rPr>
              <a:t>Source</a:t>
            </a:r>
            <a:r>
              <a:rPr lang="en-US" sz="1000" dirty="0">
                <a:solidFill>
                  <a:schemeClr val="bg1"/>
                </a:solidFill>
              </a:rPr>
              <a:t>: Forrester, The Cyber Risk Quantification Landscape, Q4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455FA4-939E-0B29-064F-FBBBF9A6AC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6852" y="1328121"/>
            <a:ext cx="8018295" cy="42017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750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(Image: Taylor Swift via Twitter)">
            <a:extLst>
              <a:ext uri="{FF2B5EF4-FFF2-40B4-BE49-F238E27FC236}">
                <a16:creationId xmlns:a16="http://schemas.microsoft.com/office/drawing/2014/main" id="{E356AFD3-E56B-3D4A-D954-A3809FBBE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8829" y="10"/>
            <a:ext cx="4523171" cy="6857990"/>
          </a:xfrm>
          <a:custGeom>
            <a:avLst/>
            <a:gdLst/>
            <a:ahLst/>
            <a:cxnLst/>
            <a:rect l="l" t="t" r="r" b="b"/>
            <a:pathLst>
              <a:path w="4523171" h="6858000">
                <a:moveTo>
                  <a:pt x="328959" y="6564619"/>
                </a:moveTo>
                <a:lnTo>
                  <a:pt x="306480" y="6588624"/>
                </a:lnTo>
                <a:cubicBezTo>
                  <a:pt x="298003" y="6597577"/>
                  <a:pt x="291954" y="6611341"/>
                  <a:pt x="289858" y="6625223"/>
                </a:cubicBezTo>
                <a:lnTo>
                  <a:pt x="289858" y="6625224"/>
                </a:lnTo>
                <a:lnTo>
                  <a:pt x="289870" y="6645551"/>
                </a:lnTo>
                <a:lnTo>
                  <a:pt x="296953" y="6662539"/>
                </a:lnTo>
                <a:lnTo>
                  <a:pt x="296953" y="6662541"/>
                </a:lnTo>
                <a:lnTo>
                  <a:pt x="296954" y="6662543"/>
                </a:lnTo>
                <a:lnTo>
                  <a:pt x="311551" y="6702975"/>
                </a:lnTo>
                <a:lnTo>
                  <a:pt x="297715" y="6742551"/>
                </a:lnTo>
                <a:lnTo>
                  <a:pt x="297714" y="6742554"/>
                </a:lnTo>
                <a:lnTo>
                  <a:pt x="283011" y="6776799"/>
                </a:lnTo>
                <a:lnTo>
                  <a:pt x="278238" y="6812061"/>
                </a:lnTo>
                <a:lnTo>
                  <a:pt x="278237" y="6812062"/>
                </a:lnTo>
                <a:lnTo>
                  <a:pt x="278237" y="6812063"/>
                </a:lnTo>
                <a:lnTo>
                  <a:pt x="278238" y="6812061"/>
                </a:lnTo>
                <a:lnTo>
                  <a:pt x="297714" y="6742554"/>
                </a:lnTo>
                <a:lnTo>
                  <a:pt x="297715" y="6742552"/>
                </a:lnTo>
                <a:cubicBezTo>
                  <a:pt x="306003" y="6729218"/>
                  <a:pt x="311147" y="6716168"/>
                  <a:pt x="311551" y="6702976"/>
                </a:cubicBezTo>
                <a:lnTo>
                  <a:pt x="311551" y="6702975"/>
                </a:lnTo>
                <a:lnTo>
                  <a:pt x="308405" y="6683026"/>
                </a:lnTo>
                <a:lnTo>
                  <a:pt x="296954" y="6662543"/>
                </a:lnTo>
                <a:lnTo>
                  <a:pt x="296953" y="6662540"/>
                </a:lnTo>
                <a:lnTo>
                  <a:pt x="296953" y="6662539"/>
                </a:lnTo>
                <a:lnTo>
                  <a:pt x="289858" y="6625224"/>
                </a:lnTo>
                <a:lnTo>
                  <a:pt x="306480" y="6588625"/>
                </a:lnTo>
                <a:cubicBezTo>
                  <a:pt x="312576" y="6582146"/>
                  <a:pt x="318672" y="6575478"/>
                  <a:pt x="328959" y="6564620"/>
                </a:cubicBezTo>
                <a:close/>
                <a:moveTo>
                  <a:pt x="248638" y="6438980"/>
                </a:moveTo>
                <a:cubicBezTo>
                  <a:pt x="258140" y="6444076"/>
                  <a:pt x="265617" y="6451649"/>
                  <a:pt x="268569" y="6463840"/>
                </a:cubicBezTo>
                <a:lnTo>
                  <a:pt x="268572" y="6463848"/>
                </a:lnTo>
                <a:lnTo>
                  <a:pt x="279556" y="6508051"/>
                </a:lnTo>
                <a:lnTo>
                  <a:pt x="282367" y="6513011"/>
                </a:lnTo>
                <a:lnTo>
                  <a:pt x="284834" y="6521803"/>
                </a:lnTo>
                <a:lnTo>
                  <a:pt x="301172" y="6546194"/>
                </a:lnTo>
                <a:lnTo>
                  <a:pt x="301172" y="6546193"/>
                </a:lnTo>
                <a:lnTo>
                  <a:pt x="282367" y="6513011"/>
                </a:lnTo>
                <a:lnTo>
                  <a:pt x="268572" y="6463848"/>
                </a:lnTo>
                <a:lnTo>
                  <a:pt x="268569" y="6463839"/>
                </a:lnTo>
                <a:close/>
                <a:moveTo>
                  <a:pt x="166047" y="6392242"/>
                </a:moveTo>
                <a:lnTo>
                  <a:pt x="173364" y="6407332"/>
                </a:lnTo>
                <a:lnTo>
                  <a:pt x="173364" y="6407331"/>
                </a:lnTo>
                <a:close/>
                <a:moveTo>
                  <a:pt x="401733" y="4221390"/>
                </a:moveTo>
                <a:lnTo>
                  <a:pt x="396017" y="4253013"/>
                </a:lnTo>
                <a:cubicBezTo>
                  <a:pt x="383824" y="4277400"/>
                  <a:pt x="368204" y="4300069"/>
                  <a:pt x="356201" y="4324644"/>
                </a:cubicBezTo>
                <a:cubicBezTo>
                  <a:pt x="350487" y="4336456"/>
                  <a:pt x="347439" y="4350553"/>
                  <a:pt x="347247" y="4363889"/>
                </a:cubicBezTo>
                <a:lnTo>
                  <a:pt x="347247" y="4363890"/>
                </a:lnTo>
                <a:cubicBezTo>
                  <a:pt x="346295" y="4403325"/>
                  <a:pt x="346295" y="4442761"/>
                  <a:pt x="348009" y="4482004"/>
                </a:cubicBezTo>
                <a:cubicBezTo>
                  <a:pt x="350677" y="4546776"/>
                  <a:pt x="351249" y="4612500"/>
                  <a:pt x="408019" y="4659174"/>
                </a:cubicBezTo>
                <a:cubicBezTo>
                  <a:pt x="412591" y="4662986"/>
                  <a:pt x="415259" y="4671176"/>
                  <a:pt x="416021" y="4677655"/>
                </a:cubicBezTo>
                <a:cubicBezTo>
                  <a:pt x="419640" y="4707564"/>
                  <a:pt x="420022" y="4738235"/>
                  <a:pt x="425928" y="4767764"/>
                </a:cubicBezTo>
                <a:lnTo>
                  <a:pt x="427237" y="4800482"/>
                </a:lnTo>
                <a:lnTo>
                  <a:pt x="412401" y="4828915"/>
                </a:lnTo>
                <a:cubicBezTo>
                  <a:pt x="404115" y="4837702"/>
                  <a:pt x="397114" y="4847213"/>
                  <a:pt x="391971" y="4857316"/>
                </a:cubicBezTo>
                <a:lnTo>
                  <a:pt x="390221" y="4863341"/>
                </a:lnTo>
                <a:lnTo>
                  <a:pt x="387469" y="4867613"/>
                </a:lnTo>
                <a:lnTo>
                  <a:pt x="382691" y="4889274"/>
                </a:lnTo>
                <a:lnTo>
                  <a:pt x="382691" y="4889275"/>
                </a:lnTo>
                <a:cubicBezTo>
                  <a:pt x="382122" y="4896713"/>
                  <a:pt x="382634" y="4904357"/>
                  <a:pt x="384396" y="4912168"/>
                </a:cubicBezTo>
                <a:lnTo>
                  <a:pt x="385799" y="4933804"/>
                </a:lnTo>
                <a:lnTo>
                  <a:pt x="378247" y="4957452"/>
                </a:lnTo>
                <a:lnTo>
                  <a:pt x="360964" y="4987036"/>
                </a:lnTo>
                <a:cubicBezTo>
                  <a:pt x="349725" y="5003800"/>
                  <a:pt x="335627" y="5022851"/>
                  <a:pt x="334485" y="5041520"/>
                </a:cubicBezTo>
                <a:cubicBezTo>
                  <a:pt x="333557" y="5057380"/>
                  <a:pt x="327458" y="5072410"/>
                  <a:pt x="321371" y="5087422"/>
                </a:cubicBezTo>
                <a:lnTo>
                  <a:pt x="321364" y="5087449"/>
                </a:lnTo>
                <a:lnTo>
                  <a:pt x="315482" y="5102460"/>
                </a:lnTo>
                <a:lnTo>
                  <a:pt x="308338" y="5133219"/>
                </a:lnTo>
                <a:lnTo>
                  <a:pt x="308337" y="5133223"/>
                </a:lnTo>
                <a:lnTo>
                  <a:pt x="308337" y="5133224"/>
                </a:lnTo>
                <a:lnTo>
                  <a:pt x="315052" y="5166113"/>
                </a:lnTo>
                <a:lnTo>
                  <a:pt x="314362" y="5172089"/>
                </a:lnTo>
                <a:cubicBezTo>
                  <a:pt x="313481" y="5174399"/>
                  <a:pt x="312290" y="5176875"/>
                  <a:pt x="311814" y="5179066"/>
                </a:cubicBezTo>
                <a:lnTo>
                  <a:pt x="311814" y="5179067"/>
                </a:lnTo>
                <a:cubicBezTo>
                  <a:pt x="304574" y="5214121"/>
                  <a:pt x="311624" y="5247078"/>
                  <a:pt x="335437" y="5272796"/>
                </a:cubicBezTo>
                <a:lnTo>
                  <a:pt x="360397" y="5321350"/>
                </a:lnTo>
                <a:lnTo>
                  <a:pt x="364317" y="5355013"/>
                </a:lnTo>
                <a:lnTo>
                  <a:pt x="359440" y="5385383"/>
                </a:lnTo>
                <a:cubicBezTo>
                  <a:pt x="356201" y="5398720"/>
                  <a:pt x="353915" y="5412056"/>
                  <a:pt x="351249" y="5425581"/>
                </a:cubicBezTo>
                <a:cubicBezTo>
                  <a:pt x="347439" y="5443869"/>
                  <a:pt x="343437" y="5462350"/>
                  <a:pt x="339627" y="5480636"/>
                </a:cubicBezTo>
                <a:cubicBezTo>
                  <a:pt x="337722" y="5489496"/>
                  <a:pt x="335151" y="5498831"/>
                  <a:pt x="335103" y="5507666"/>
                </a:cubicBezTo>
                <a:lnTo>
                  <a:pt x="335103" y="5507667"/>
                </a:lnTo>
                <a:lnTo>
                  <a:pt x="337324" y="5520421"/>
                </a:lnTo>
                <a:lnTo>
                  <a:pt x="345722" y="5531691"/>
                </a:lnTo>
                <a:lnTo>
                  <a:pt x="345723" y="5531693"/>
                </a:lnTo>
                <a:lnTo>
                  <a:pt x="355869" y="5547577"/>
                </a:lnTo>
                <a:lnTo>
                  <a:pt x="346295" y="5562745"/>
                </a:lnTo>
                <a:cubicBezTo>
                  <a:pt x="303622" y="5600466"/>
                  <a:pt x="276951" y="5646188"/>
                  <a:pt x="275047" y="5704482"/>
                </a:cubicBezTo>
                <a:cubicBezTo>
                  <a:pt x="274665" y="5716484"/>
                  <a:pt x="271999" y="5728677"/>
                  <a:pt x="269141" y="5740487"/>
                </a:cubicBezTo>
                <a:cubicBezTo>
                  <a:pt x="267426" y="5747727"/>
                  <a:pt x="265520" y="5756492"/>
                  <a:pt x="260376" y="5760872"/>
                </a:cubicBezTo>
                <a:cubicBezTo>
                  <a:pt x="221133" y="5794973"/>
                  <a:pt x="193890" y="5837456"/>
                  <a:pt x="171981" y="5883750"/>
                </a:cubicBezTo>
                <a:lnTo>
                  <a:pt x="171979" y="5883755"/>
                </a:lnTo>
                <a:lnTo>
                  <a:pt x="160957" y="5909350"/>
                </a:lnTo>
                <a:lnTo>
                  <a:pt x="154076" y="5935945"/>
                </a:lnTo>
                <a:lnTo>
                  <a:pt x="154075" y="5935948"/>
                </a:lnTo>
                <a:lnTo>
                  <a:pt x="154075" y="5935949"/>
                </a:lnTo>
                <a:lnTo>
                  <a:pt x="154242" y="5964476"/>
                </a:lnTo>
                <a:lnTo>
                  <a:pt x="157695" y="5993289"/>
                </a:lnTo>
                <a:lnTo>
                  <a:pt x="157695" y="5993291"/>
                </a:lnTo>
                <a:cubicBezTo>
                  <a:pt x="158837" y="6004531"/>
                  <a:pt x="158647" y="6017485"/>
                  <a:pt x="164171" y="6026440"/>
                </a:cubicBezTo>
                <a:cubicBezTo>
                  <a:pt x="181508" y="6054825"/>
                  <a:pt x="200176" y="6082258"/>
                  <a:pt x="220371" y="6108738"/>
                </a:cubicBezTo>
                <a:lnTo>
                  <a:pt x="234064" y="6133314"/>
                </a:lnTo>
                <a:lnTo>
                  <a:pt x="218468" y="6155599"/>
                </a:lnTo>
                <a:lnTo>
                  <a:pt x="218465" y="6155601"/>
                </a:lnTo>
                <a:cubicBezTo>
                  <a:pt x="196176" y="6175796"/>
                  <a:pt x="184556" y="6200943"/>
                  <a:pt x="179794" y="6228755"/>
                </a:cubicBezTo>
                <a:cubicBezTo>
                  <a:pt x="172363" y="6272763"/>
                  <a:pt x="166077" y="6317150"/>
                  <a:pt x="162457" y="6361538"/>
                </a:cubicBezTo>
                <a:lnTo>
                  <a:pt x="162457" y="6361539"/>
                </a:lnTo>
                <a:lnTo>
                  <a:pt x="179794" y="6228756"/>
                </a:lnTo>
                <a:cubicBezTo>
                  <a:pt x="184556" y="6200944"/>
                  <a:pt x="196176" y="6175797"/>
                  <a:pt x="218465" y="6155602"/>
                </a:cubicBezTo>
                <a:lnTo>
                  <a:pt x="218468" y="6155599"/>
                </a:lnTo>
                <a:lnTo>
                  <a:pt x="230364" y="6143189"/>
                </a:lnTo>
                <a:lnTo>
                  <a:pt x="234064" y="6133314"/>
                </a:lnTo>
                <a:lnTo>
                  <a:pt x="234064" y="6133313"/>
                </a:lnTo>
                <a:cubicBezTo>
                  <a:pt x="233993" y="6126883"/>
                  <a:pt x="229039" y="6120073"/>
                  <a:pt x="220371" y="6108737"/>
                </a:cubicBezTo>
                <a:cubicBezTo>
                  <a:pt x="200176" y="6082257"/>
                  <a:pt x="181508" y="6054824"/>
                  <a:pt x="164171" y="6026439"/>
                </a:cubicBezTo>
                <a:cubicBezTo>
                  <a:pt x="158647" y="6017484"/>
                  <a:pt x="158837" y="6004530"/>
                  <a:pt x="157695" y="5993290"/>
                </a:cubicBezTo>
                <a:lnTo>
                  <a:pt x="157695" y="5993289"/>
                </a:lnTo>
                <a:lnTo>
                  <a:pt x="154075" y="5935949"/>
                </a:lnTo>
                <a:lnTo>
                  <a:pt x="154076" y="5935945"/>
                </a:lnTo>
                <a:lnTo>
                  <a:pt x="171979" y="5883755"/>
                </a:lnTo>
                <a:lnTo>
                  <a:pt x="171981" y="5883751"/>
                </a:lnTo>
                <a:cubicBezTo>
                  <a:pt x="193890" y="5837457"/>
                  <a:pt x="221133" y="5794974"/>
                  <a:pt x="260376" y="5760873"/>
                </a:cubicBezTo>
                <a:cubicBezTo>
                  <a:pt x="265520" y="5756493"/>
                  <a:pt x="267426" y="5747728"/>
                  <a:pt x="269141" y="5740488"/>
                </a:cubicBezTo>
                <a:cubicBezTo>
                  <a:pt x="271999" y="5728678"/>
                  <a:pt x="274665" y="5716485"/>
                  <a:pt x="275047" y="5704483"/>
                </a:cubicBezTo>
                <a:cubicBezTo>
                  <a:pt x="276951" y="5646189"/>
                  <a:pt x="303622" y="5600467"/>
                  <a:pt x="346295" y="5562746"/>
                </a:cubicBezTo>
                <a:cubicBezTo>
                  <a:pt x="352392" y="5557317"/>
                  <a:pt x="355774" y="5552507"/>
                  <a:pt x="355869" y="5547578"/>
                </a:cubicBezTo>
                <a:lnTo>
                  <a:pt x="355869" y="5547577"/>
                </a:lnTo>
                <a:cubicBezTo>
                  <a:pt x="355964" y="5542648"/>
                  <a:pt x="352773" y="5537599"/>
                  <a:pt x="345723" y="5531692"/>
                </a:cubicBezTo>
                <a:lnTo>
                  <a:pt x="345722" y="5531691"/>
                </a:lnTo>
                <a:lnTo>
                  <a:pt x="335103" y="5507667"/>
                </a:lnTo>
                <a:lnTo>
                  <a:pt x="339627" y="5480637"/>
                </a:lnTo>
                <a:cubicBezTo>
                  <a:pt x="343437" y="5462351"/>
                  <a:pt x="347439" y="5443870"/>
                  <a:pt x="351249" y="5425582"/>
                </a:cubicBezTo>
                <a:cubicBezTo>
                  <a:pt x="353915" y="5412057"/>
                  <a:pt x="356201" y="5398721"/>
                  <a:pt x="359440" y="5385384"/>
                </a:cubicBezTo>
                <a:cubicBezTo>
                  <a:pt x="361965" y="5375002"/>
                  <a:pt x="363668" y="5364882"/>
                  <a:pt x="364317" y="5355014"/>
                </a:cubicBezTo>
                <a:lnTo>
                  <a:pt x="364317" y="5355013"/>
                </a:lnTo>
                <a:lnTo>
                  <a:pt x="362870" y="5326162"/>
                </a:lnTo>
                <a:lnTo>
                  <a:pt x="360397" y="5321350"/>
                </a:lnTo>
                <a:lnTo>
                  <a:pt x="359341" y="5312287"/>
                </a:lnTo>
                <a:cubicBezTo>
                  <a:pt x="354789" y="5298594"/>
                  <a:pt x="347082" y="5285440"/>
                  <a:pt x="335437" y="5272795"/>
                </a:cubicBezTo>
                <a:cubicBezTo>
                  <a:pt x="323531" y="5259936"/>
                  <a:pt x="315815" y="5245268"/>
                  <a:pt x="311981" y="5229432"/>
                </a:cubicBezTo>
                <a:lnTo>
                  <a:pt x="311814" y="5179067"/>
                </a:lnTo>
                <a:lnTo>
                  <a:pt x="314362" y="5172090"/>
                </a:lnTo>
                <a:cubicBezTo>
                  <a:pt x="315243" y="5169780"/>
                  <a:pt x="315814" y="5167637"/>
                  <a:pt x="315052" y="5166113"/>
                </a:cubicBezTo>
                <a:lnTo>
                  <a:pt x="315052" y="5166112"/>
                </a:lnTo>
                <a:lnTo>
                  <a:pt x="308337" y="5133224"/>
                </a:lnTo>
                <a:lnTo>
                  <a:pt x="308338" y="5133219"/>
                </a:lnTo>
                <a:lnTo>
                  <a:pt x="321364" y="5087449"/>
                </a:lnTo>
                <a:lnTo>
                  <a:pt x="327270" y="5072375"/>
                </a:lnTo>
                <a:cubicBezTo>
                  <a:pt x="330949" y="5062299"/>
                  <a:pt x="333866" y="5052095"/>
                  <a:pt x="334485" y="5041521"/>
                </a:cubicBezTo>
                <a:cubicBezTo>
                  <a:pt x="335627" y="5022852"/>
                  <a:pt x="349725" y="5003801"/>
                  <a:pt x="360964" y="4987037"/>
                </a:cubicBezTo>
                <a:cubicBezTo>
                  <a:pt x="366751" y="4978392"/>
                  <a:pt x="372458" y="4970096"/>
                  <a:pt x="376969" y="4961455"/>
                </a:cubicBezTo>
                <a:lnTo>
                  <a:pt x="378247" y="4957452"/>
                </a:lnTo>
                <a:lnTo>
                  <a:pt x="381039" y="4952672"/>
                </a:lnTo>
                <a:lnTo>
                  <a:pt x="385799" y="4933804"/>
                </a:lnTo>
                <a:cubicBezTo>
                  <a:pt x="386468" y="4927121"/>
                  <a:pt x="386111" y="4919978"/>
                  <a:pt x="384396" y="4912167"/>
                </a:cubicBezTo>
                <a:lnTo>
                  <a:pt x="382691" y="4889274"/>
                </a:lnTo>
                <a:lnTo>
                  <a:pt x="390221" y="4863341"/>
                </a:lnTo>
                <a:lnTo>
                  <a:pt x="412401" y="4828916"/>
                </a:lnTo>
                <a:cubicBezTo>
                  <a:pt x="420784" y="4819963"/>
                  <a:pt x="425356" y="4810580"/>
                  <a:pt x="427237" y="4800483"/>
                </a:cubicBezTo>
                <a:lnTo>
                  <a:pt x="427237" y="4800482"/>
                </a:lnTo>
                <a:cubicBezTo>
                  <a:pt x="429119" y="4790385"/>
                  <a:pt x="428309" y="4779574"/>
                  <a:pt x="425928" y="4767763"/>
                </a:cubicBezTo>
                <a:cubicBezTo>
                  <a:pt x="420022" y="4738234"/>
                  <a:pt x="419640" y="4707563"/>
                  <a:pt x="416021" y="4677654"/>
                </a:cubicBezTo>
                <a:cubicBezTo>
                  <a:pt x="415259" y="4671175"/>
                  <a:pt x="412591" y="4662985"/>
                  <a:pt x="408019" y="4659173"/>
                </a:cubicBezTo>
                <a:cubicBezTo>
                  <a:pt x="351249" y="4612499"/>
                  <a:pt x="350677" y="4546775"/>
                  <a:pt x="348009" y="4482003"/>
                </a:cubicBezTo>
                <a:lnTo>
                  <a:pt x="347247" y="4363890"/>
                </a:lnTo>
                <a:lnTo>
                  <a:pt x="356201" y="4324645"/>
                </a:lnTo>
                <a:cubicBezTo>
                  <a:pt x="368204" y="4300070"/>
                  <a:pt x="383824" y="4277401"/>
                  <a:pt x="396017" y="4253014"/>
                </a:cubicBezTo>
                <a:cubicBezTo>
                  <a:pt x="400781" y="4243872"/>
                  <a:pt x="400971" y="4232060"/>
                  <a:pt x="401733" y="4221391"/>
                </a:cubicBezTo>
                <a:close/>
                <a:moveTo>
                  <a:pt x="332842" y="2836171"/>
                </a:moveTo>
                <a:lnTo>
                  <a:pt x="332842" y="2836172"/>
                </a:lnTo>
                <a:cubicBezTo>
                  <a:pt x="336914" y="2839982"/>
                  <a:pt x="340200" y="2844316"/>
                  <a:pt x="341533" y="2848793"/>
                </a:cubicBezTo>
                <a:lnTo>
                  <a:pt x="358166" y="2903545"/>
                </a:lnTo>
                <a:lnTo>
                  <a:pt x="366072" y="2947858"/>
                </a:lnTo>
                <a:lnTo>
                  <a:pt x="366072" y="2947862"/>
                </a:lnTo>
                <a:lnTo>
                  <a:pt x="362488" y="2982147"/>
                </a:lnTo>
                <a:cubicBezTo>
                  <a:pt x="354392" y="3014152"/>
                  <a:pt x="350582" y="3045776"/>
                  <a:pt x="350796" y="3077400"/>
                </a:cubicBezTo>
                <a:lnTo>
                  <a:pt x="350796" y="3077401"/>
                </a:lnTo>
                <a:cubicBezTo>
                  <a:pt x="351010" y="3109025"/>
                  <a:pt x="355249" y="3140649"/>
                  <a:pt x="363250" y="3172654"/>
                </a:cubicBezTo>
                <a:cubicBezTo>
                  <a:pt x="389159" y="3276480"/>
                  <a:pt x="416591" y="3380305"/>
                  <a:pt x="410877" y="3489467"/>
                </a:cubicBezTo>
                <a:cubicBezTo>
                  <a:pt x="409925" y="3507563"/>
                  <a:pt x="421546" y="3529090"/>
                  <a:pt x="432976" y="3544713"/>
                </a:cubicBezTo>
                <a:cubicBezTo>
                  <a:pt x="438406" y="3552190"/>
                  <a:pt x="442585" y="3557715"/>
                  <a:pt x="445520" y="3562320"/>
                </a:cubicBezTo>
                <a:lnTo>
                  <a:pt x="450598" y="3574407"/>
                </a:lnTo>
                <a:lnTo>
                  <a:pt x="448246" y="3587173"/>
                </a:lnTo>
                <a:cubicBezTo>
                  <a:pt x="446228" y="3592231"/>
                  <a:pt x="442978" y="3598434"/>
                  <a:pt x="438500" y="3606816"/>
                </a:cubicBezTo>
                <a:cubicBezTo>
                  <a:pt x="434118" y="3614818"/>
                  <a:pt x="431452" y="3624724"/>
                  <a:pt x="424974" y="3630631"/>
                </a:cubicBezTo>
                <a:cubicBezTo>
                  <a:pt x="408496" y="3645681"/>
                  <a:pt x="402257" y="3662493"/>
                  <a:pt x="400733" y="3680162"/>
                </a:cubicBezTo>
                <a:lnTo>
                  <a:pt x="400733" y="3680163"/>
                </a:lnTo>
                <a:lnTo>
                  <a:pt x="404781" y="3734837"/>
                </a:lnTo>
                <a:lnTo>
                  <a:pt x="404399" y="3754651"/>
                </a:lnTo>
                <a:cubicBezTo>
                  <a:pt x="398399" y="3767129"/>
                  <a:pt x="396447" y="3778654"/>
                  <a:pt x="398042" y="3789775"/>
                </a:cubicBezTo>
                <a:lnTo>
                  <a:pt x="398042" y="3789776"/>
                </a:lnTo>
                <a:cubicBezTo>
                  <a:pt x="399638" y="3800896"/>
                  <a:pt x="404781" y="3811613"/>
                  <a:pt x="412973" y="3822472"/>
                </a:cubicBezTo>
                <a:lnTo>
                  <a:pt x="427308" y="3852619"/>
                </a:lnTo>
                <a:lnTo>
                  <a:pt x="417926" y="3885336"/>
                </a:lnTo>
                <a:lnTo>
                  <a:pt x="417925" y="3885337"/>
                </a:lnTo>
                <a:cubicBezTo>
                  <a:pt x="398494" y="3910103"/>
                  <a:pt x="388302" y="3935726"/>
                  <a:pt x="386040" y="3962158"/>
                </a:cubicBezTo>
                <a:lnTo>
                  <a:pt x="386040" y="3962159"/>
                </a:lnTo>
                <a:lnTo>
                  <a:pt x="388431" y="4002409"/>
                </a:lnTo>
                <a:lnTo>
                  <a:pt x="401733" y="4043837"/>
                </a:lnTo>
                <a:lnTo>
                  <a:pt x="401733" y="4043839"/>
                </a:lnTo>
                <a:lnTo>
                  <a:pt x="416855" y="4103825"/>
                </a:lnTo>
                <a:lnTo>
                  <a:pt x="405544" y="4165381"/>
                </a:lnTo>
                <a:lnTo>
                  <a:pt x="405543" y="4165382"/>
                </a:lnTo>
                <a:cubicBezTo>
                  <a:pt x="402114" y="4173479"/>
                  <a:pt x="401543" y="4182766"/>
                  <a:pt x="401638" y="4192386"/>
                </a:cubicBezTo>
                <a:lnTo>
                  <a:pt x="401638" y="4192387"/>
                </a:lnTo>
                <a:lnTo>
                  <a:pt x="405543" y="4165383"/>
                </a:lnTo>
                <a:lnTo>
                  <a:pt x="405544" y="4165381"/>
                </a:lnTo>
                <a:lnTo>
                  <a:pt x="414887" y="4134255"/>
                </a:lnTo>
                <a:lnTo>
                  <a:pt x="416855" y="4103825"/>
                </a:lnTo>
                <a:lnTo>
                  <a:pt x="416855" y="4103824"/>
                </a:lnTo>
                <a:cubicBezTo>
                  <a:pt x="415879" y="4083701"/>
                  <a:pt x="410497" y="4063841"/>
                  <a:pt x="401733" y="4043838"/>
                </a:cubicBezTo>
                <a:lnTo>
                  <a:pt x="401733" y="4043837"/>
                </a:lnTo>
                <a:lnTo>
                  <a:pt x="386040" y="3962159"/>
                </a:lnTo>
                <a:lnTo>
                  <a:pt x="395544" y="3923124"/>
                </a:lnTo>
                <a:cubicBezTo>
                  <a:pt x="400804" y="3910318"/>
                  <a:pt x="408210" y="3897721"/>
                  <a:pt x="417925" y="3885338"/>
                </a:cubicBezTo>
                <a:lnTo>
                  <a:pt x="417926" y="3885336"/>
                </a:lnTo>
                <a:lnTo>
                  <a:pt x="426528" y="3868763"/>
                </a:lnTo>
                <a:lnTo>
                  <a:pt x="427308" y="3852619"/>
                </a:lnTo>
                <a:lnTo>
                  <a:pt x="427308" y="3852618"/>
                </a:lnTo>
                <a:cubicBezTo>
                  <a:pt x="425642" y="3842045"/>
                  <a:pt x="420022" y="3831901"/>
                  <a:pt x="412973" y="3822471"/>
                </a:cubicBezTo>
                <a:lnTo>
                  <a:pt x="398042" y="3789775"/>
                </a:lnTo>
                <a:lnTo>
                  <a:pt x="404399" y="3754652"/>
                </a:lnTo>
                <a:cubicBezTo>
                  <a:pt x="407067" y="3749125"/>
                  <a:pt x="405733" y="3741315"/>
                  <a:pt x="404781" y="3734837"/>
                </a:cubicBezTo>
                <a:lnTo>
                  <a:pt x="404781" y="3734836"/>
                </a:lnTo>
                <a:lnTo>
                  <a:pt x="400733" y="3680163"/>
                </a:lnTo>
                <a:lnTo>
                  <a:pt x="407246" y="3654415"/>
                </a:lnTo>
                <a:cubicBezTo>
                  <a:pt x="411056" y="3646122"/>
                  <a:pt x="416735" y="3638157"/>
                  <a:pt x="424974" y="3630632"/>
                </a:cubicBezTo>
                <a:cubicBezTo>
                  <a:pt x="431452" y="3624725"/>
                  <a:pt x="434118" y="3614819"/>
                  <a:pt x="438500" y="3606817"/>
                </a:cubicBezTo>
                <a:cubicBezTo>
                  <a:pt x="447455" y="3590053"/>
                  <a:pt x="451503" y="3582004"/>
                  <a:pt x="450598" y="3574408"/>
                </a:cubicBezTo>
                <a:lnTo>
                  <a:pt x="450598" y="3574407"/>
                </a:lnTo>
                <a:cubicBezTo>
                  <a:pt x="449693" y="3566810"/>
                  <a:pt x="443835" y="3559667"/>
                  <a:pt x="432976" y="3544712"/>
                </a:cubicBezTo>
                <a:cubicBezTo>
                  <a:pt x="421546" y="3529089"/>
                  <a:pt x="409925" y="3507562"/>
                  <a:pt x="410877" y="3489466"/>
                </a:cubicBezTo>
                <a:cubicBezTo>
                  <a:pt x="416591" y="3380304"/>
                  <a:pt x="389159" y="3276479"/>
                  <a:pt x="363250" y="3172653"/>
                </a:cubicBezTo>
                <a:lnTo>
                  <a:pt x="350796" y="3077401"/>
                </a:lnTo>
                <a:lnTo>
                  <a:pt x="362488" y="2982148"/>
                </a:lnTo>
                <a:cubicBezTo>
                  <a:pt x="365441" y="2970575"/>
                  <a:pt x="366442" y="2959156"/>
                  <a:pt x="366072" y="2947862"/>
                </a:cubicBezTo>
                <a:lnTo>
                  <a:pt x="366072" y="2947861"/>
                </a:lnTo>
                <a:lnTo>
                  <a:pt x="366072" y="2947858"/>
                </a:lnTo>
                <a:lnTo>
                  <a:pt x="361441" y="2914327"/>
                </a:lnTo>
                <a:lnTo>
                  <a:pt x="358166" y="2903545"/>
                </a:lnTo>
                <a:lnTo>
                  <a:pt x="357138" y="2897784"/>
                </a:lnTo>
                <a:cubicBezTo>
                  <a:pt x="352392" y="2881306"/>
                  <a:pt x="346534" y="2865009"/>
                  <a:pt x="341533" y="2848792"/>
                </a:cubicBezTo>
                <a:close/>
                <a:moveTo>
                  <a:pt x="296001" y="2745351"/>
                </a:moveTo>
                <a:lnTo>
                  <a:pt x="289670" y="2770757"/>
                </a:lnTo>
                <a:lnTo>
                  <a:pt x="290080" y="2778005"/>
                </a:lnTo>
                <a:lnTo>
                  <a:pt x="289301" y="2782304"/>
                </a:lnTo>
                <a:lnTo>
                  <a:pt x="290501" y="2785439"/>
                </a:lnTo>
                <a:lnTo>
                  <a:pt x="290929" y="2793022"/>
                </a:lnTo>
                <a:lnTo>
                  <a:pt x="300579" y="2811779"/>
                </a:lnTo>
                <a:lnTo>
                  <a:pt x="300582" y="2811786"/>
                </a:lnTo>
                <a:lnTo>
                  <a:pt x="300583" y="2811786"/>
                </a:lnTo>
                <a:lnTo>
                  <a:pt x="300579" y="2811779"/>
                </a:lnTo>
                <a:lnTo>
                  <a:pt x="290501" y="2785439"/>
                </a:lnTo>
                <a:lnTo>
                  <a:pt x="290080" y="2778005"/>
                </a:lnTo>
                <a:close/>
                <a:moveTo>
                  <a:pt x="817328" y="1508457"/>
                </a:moveTo>
                <a:lnTo>
                  <a:pt x="845421" y="1596212"/>
                </a:lnTo>
                <a:cubicBezTo>
                  <a:pt x="847898" y="1604977"/>
                  <a:pt x="846373" y="1615835"/>
                  <a:pt x="843517" y="1624979"/>
                </a:cubicBezTo>
                <a:cubicBezTo>
                  <a:pt x="833801" y="1656222"/>
                  <a:pt x="809415" y="1676035"/>
                  <a:pt x="786935" y="1697752"/>
                </a:cubicBezTo>
                <a:cubicBezTo>
                  <a:pt x="777029" y="1707278"/>
                  <a:pt x="769981" y="1720422"/>
                  <a:pt x="764267" y="1733187"/>
                </a:cubicBezTo>
                <a:cubicBezTo>
                  <a:pt x="749595" y="1766334"/>
                  <a:pt x="736452" y="1800245"/>
                  <a:pt x="722546" y="1833774"/>
                </a:cubicBezTo>
                <a:cubicBezTo>
                  <a:pt x="721212" y="1837012"/>
                  <a:pt x="717783" y="1839678"/>
                  <a:pt x="714925" y="1842157"/>
                </a:cubicBezTo>
                <a:cubicBezTo>
                  <a:pt x="684824" y="1866921"/>
                  <a:pt x="654535" y="1891496"/>
                  <a:pt x="624434" y="1916453"/>
                </a:cubicBezTo>
                <a:cubicBezTo>
                  <a:pt x="618720" y="1921215"/>
                  <a:pt x="614528" y="1928075"/>
                  <a:pt x="609004" y="1933218"/>
                </a:cubicBezTo>
                <a:cubicBezTo>
                  <a:pt x="601384" y="1940458"/>
                  <a:pt x="594143" y="1949602"/>
                  <a:pt x="584999" y="1953412"/>
                </a:cubicBezTo>
                <a:cubicBezTo>
                  <a:pt x="556234" y="1965223"/>
                  <a:pt x="543850" y="1987893"/>
                  <a:pt x="538516" y="2016468"/>
                </a:cubicBezTo>
                <a:cubicBezTo>
                  <a:pt x="533563" y="2042569"/>
                  <a:pt x="529371" y="2068668"/>
                  <a:pt x="523657" y="2094577"/>
                </a:cubicBezTo>
                <a:cubicBezTo>
                  <a:pt x="516799" y="2126200"/>
                  <a:pt x="509369" y="2157635"/>
                  <a:pt x="500986" y="2188878"/>
                </a:cubicBezTo>
                <a:cubicBezTo>
                  <a:pt x="497366" y="2202403"/>
                  <a:pt x="493176" y="2216691"/>
                  <a:pt x="485746" y="2228313"/>
                </a:cubicBezTo>
                <a:cubicBezTo>
                  <a:pt x="465171" y="2260889"/>
                  <a:pt x="451265" y="2295752"/>
                  <a:pt x="456789" y="2334043"/>
                </a:cubicBezTo>
                <a:cubicBezTo>
                  <a:pt x="461171" y="2364714"/>
                  <a:pt x="449931" y="2390433"/>
                  <a:pt x="432404" y="2409484"/>
                </a:cubicBezTo>
                <a:cubicBezTo>
                  <a:pt x="424451" y="2418153"/>
                  <a:pt x="418938" y="2426976"/>
                  <a:pt x="415304" y="2435912"/>
                </a:cubicBezTo>
                <a:lnTo>
                  <a:pt x="415304" y="2435912"/>
                </a:lnTo>
                <a:lnTo>
                  <a:pt x="415303" y="2435912"/>
                </a:lnTo>
                <a:lnTo>
                  <a:pt x="412309" y="2449831"/>
                </a:lnTo>
                <a:lnTo>
                  <a:pt x="409472" y="2463016"/>
                </a:lnTo>
                <a:lnTo>
                  <a:pt x="409472" y="2463017"/>
                </a:lnTo>
                <a:lnTo>
                  <a:pt x="411535" y="2490550"/>
                </a:lnTo>
                <a:lnTo>
                  <a:pt x="418115" y="2518262"/>
                </a:lnTo>
                <a:lnTo>
                  <a:pt x="418115" y="2518264"/>
                </a:lnTo>
                <a:lnTo>
                  <a:pt x="421759" y="2545006"/>
                </a:lnTo>
                <a:lnTo>
                  <a:pt x="417545" y="2571033"/>
                </a:lnTo>
                <a:cubicBezTo>
                  <a:pt x="405543" y="2612944"/>
                  <a:pt x="372966" y="2640949"/>
                  <a:pt x="344391" y="2668000"/>
                </a:cubicBezTo>
                <a:cubicBezTo>
                  <a:pt x="320006" y="2691053"/>
                  <a:pt x="306290" y="2716962"/>
                  <a:pt x="296001" y="2745347"/>
                </a:cubicBezTo>
                <a:lnTo>
                  <a:pt x="296001" y="2745348"/>
                </a:lnTo>
                <a:cubicBezTo>
                  <a:pt x="306290" y="2716963"/>
                  <a:pt x="320006" y="2691054"/>
                  <a:pt x="344391" y="2668001"/>
                </a:cubicBezTo>
                <a:cubicBezTo>
                  <a:pt x="372966" y="2640950"/>
                  <a:pt x="405543" y="2612945"/>
                  <a:pt x="417545" y="2571034"/>
                </a:cubicBezTo>
                <a:cubicBezTo>
                  <a:pt x="420117" y="2561985"/>
                  <a:pt x="421593" y="2553555"/>
                  <a:pt x="421760" y="2545006"/>
                </a:cubicBezTo>
                <a:lnTo>
                  <a:pt x="421759" y="2545006"/>
                </a:lnTo>
                <a:lnTo>
                  <a:pt x="421760" y="2545005"/>
                </a:lnTo>
                <a:cubicBezTo>
                  <a:pt x="421926" y="2536456"/>
                  <a:pt x="420783" y="2527789"/>
                  <a:pt x="418115" y="2518263"/>
                </a:cubicBezTo>
                <a:lnTo>
                  <a:pt x="418115" y="2518262"/>
                </a:lnTo>
                <a:lnTo>
                  <a:pt x="409472" y="2463017"/>
                </a:lnTo>
                <a:lnTo>
                  <a:pt x="412309" y="2449831"/>
                </a:lnTo>
                <a:lnTo>
                  <a:pt x="415304" y="2435912"/>
                </a:lnTo>
                <a:lnTo>
                  <a:pt x="432404" y="2409485"/>
                </a:lnTo>
                <a:cubicBezTo>
                  <a:pt x="449931" y="2390434"/>
                  <a:pt x="461171" y="2364715"/>
                  <a:pt x="456789" y="2334044"/>
                </a:cubicBezTo>
                <a:cubicBezTo>
                  <a:pt x="451265" y="2295753"/>
                  <a:pt x="465171" y="2260890"/>
                  <a:pt x="485746" y="2228314"/>
                </a:cubicBezTo>
                <a:cubicBezTo>
                  <a:pt x="493176" y="2216692"/>
                  <a:pt x="497366" y="2202404"/>
                  <a:pt x="500986" y="2188879"/>
                </a:cubicBezTo>
                <a:cubicBezTo>
                  <a:pt x="509369" y="2157636"/>
                  <a:pt x="516799" y="2126201"/>
                  <a:pt x="523657" y="2094578"/>
                </a:cubicBezTo>
                <a:cubicBezTo>
                  <a:pt x="529371" y="2068669"/>
                  <a:pt x="533563" y="2042570"/>
                  <a:pt x="538516" y="2016469"/>
                </a:cubicBezTo>
                <a:cubicBezTo>
                  <a:pt x="543850" y="1987894"/>
                  <a:pt x="556234" y="1965224"/>
                  <a:pt x="584999" y="1953413"/>
                </a:cubicBezTo>
                <a:cubicBezTo>
                  <a:pt x="594143" y="1949603"/>
                  <a:pt x="601384" y="1940459"/>
                  <a:pt x="609004" y="1933219"/>
                </a:cubicBezTo>
                <a:cubicBezTo>
                  <a:pt x="614528" y="1928076"/>
                  <a:pt x="618720" y="1921216"/>
                  <a:pt x="624434" y="1916454"/>
                </a:cubicBezTo>
                <a:cubicBezTo>
                  <a:pt x="654535" y="1891497"/>
                  <a:pt x="684824" y="1866922"/>
                  <a:pt x="714925" y="1842158"/>
                </a:cubicBezTo>
                <a:cubicBezTo>
                  <a:pt x="717783" y="1839679"/>
                  <a:pt x="721212" y="1837013"/>
                  <a:pt x="722546" y="1833775"/>
                </a:cubicBezTo>
                <a:cubicBezTo>
                  <a:pt x="736452" y="1800246"/>
                  <a:pt x="749596" y="1766335"/>
                  <a:pt x="764267" y="1733188"/>
                </a:cubicBezTo>
                <a:cubicBezTo>
                  <a:pt x="769981" y="1720423"/>
                  <a:pt x="777029" y="1707279"/>
                  <a:pt x="786936" y="1697753"/>
                </a:cubicBezTo>
                <a:cubicBezTo>
                  <a:pt x="809416" y="1676036"/>
                  <a:pt x="833801" y="1656223"/>
                  <a:pt x="843517" y="1624980"/>
                </a:cubicBezTo>
                <a:cubicBezTo>
                  <a:pt x="846374" y="1615836"/>
                  <a:pt x="847899" y="1604978"/>
                  <a:pt x="845422" y="1596213"/>
                </a:cubicBezTo>
                <a:close/>
                <a:moveTo>
                  <a:pt x="798723" y="1459072"/>
                </a:moveTo>
                <a:lnTo>
                  <a:pt x="807941" y="1481571"/>
                </a:lnTo>
                <a:lnTo>
                  <a:pt x="798724" y="1459073"/>
                </a:lnTo>
                <a:close/>
                <a:moveTo>
                  <a:pt x="779530" y="1268757"/>
                </a:moveTo>
                <a:lnTo>
                  <a:pt x="774363" y="1286068"/>
                </a:lnTo>
                <a:cubicBezTo>
                  <a:pt x="759789" y="1306929"/>
                  <a:pt x="753550" y="1328551"/>
                  <a:pt x="752025" y="1350626"/>
                </a:cubicBezTo>
                <a:lnTo>
                  <a:pt x="757620" y="1413839"/>
                </a:lnTo>
                <a:lnTo>
                  <a:pt x="752026" y="1350627"/>
                </a:lnTo>
                <a:cubicBezTo>
                  <a:pt x="753550" y="1328552"/>
                  <a:pt x="759790" y="1306929"/>
                  <a:pt x="774363" y="1286069"/>
                </a:cubicBezTo>
                <a:cubicBezTo>
                  <a:pt x="777506" y="1281688"/>
                  <a:pt x="779078" y="1275401"/>
                  <a:pt x="779530" y="1268757"/>
                </a:cubicBezTo>
                <a:close/>
                <a:moveTo>
                  <a:pt x="837801" y="773034"/>
                </a:moveTo>
                <a:lnTo>
                  <a:pt x="829801" y="854378"/>
                </a:lnTo>
                <a:cubicBezTo>
                  <a:pt x="827515" y="878955"/>
                  <a:pt x="826753" y="903721"/>
                  <a:pt x="798747" y="915342"/>
                </a:cubicBezTo>
                <a:cubicBezTo>
                  <a:pt x="794365" y="917058"/>
                  <a:pt x="791127" y="922772"/>
                  <a:pt x="788269" y="927154"/>
                </a:cubicBezTo>
                <a:cubicBezTo>
                  <a:pt x="744261" y="994784"/>
                  <a:pt x="745405" y="1030979"/>
                  <a:pt x="791889" y="1097086"/>
                </a:cubicBezTo>
                <a:cubicBezTo>
                  <a:pt x="796651" y="1103944"/>
                  <a:pt x="800081" y="1118612"/>
                  <a:pt x="796271" y="1123184"/>
                </a:cubicBezTo>
                <a:cubicBezTo>
                  <a:pt x="780459" y="1142616"/>
                  <a:pt x="773411" y="1162953"/>
                  <a:pt x="771553" y="1184028"/>
                </a:cubicBezTo>
                <a:cubicBezTo>
                  <a:pt x="773411" y="1162953"/>
                  <a:pt x="780460" y="1142617"/>
                  <a:pt x="796272" y="1123185"/>
                </a:cubicBezTo>
                <a:cubicBezTo>
                  <a:pt x="800082" y="1118613"/>
                  <a:pt x="796652" y="1103945"/>
                  <a:pt x="791890" y="1097087"/>
                </a:cubicBezTo>
                <a:cubicBezTo>
                  <a:pt x="745406" y="1030980"/>
                  <a:pt x="744262" y="994785"/>
                  <a:pt x="788270" y="927155"/>
                </a:cubicBezTo>
                <a:cubicBezTo>
                  <a:pt x="791128" y="922773"/>
                  <a:pt x="794366" y="917059"/>
                  <a:pt x="798748" y="915343"/>
                </a:cubicBezTo>
                <a:cubicBezTo>
                  <a:pt x="826753" y="903722"/>
                  <a:pt x="827515" y="878956"/>
                  <a:pt x="829801" y="854379"/>
                </a:cubicBezTo>
                <a:cubicBezTo>
                  <a:pt x="832277" y="827329"/>
                  <a:pt x="835515" y="800276"/>
                  <a:pt x="837801" y="773035"/>
                </a:cubicBezTo>
                <a:close/>
                <a:moveTo>
                  <a:pt x="782400" y="517850"/>
                </a:moveTo>
                <a:lnTo>
                  <a:pt x="791317" y="556046"/>
                </a:lnTo>
                <a:cubicBezTo>
                  <a:pt x="793413" y="564047"/>
                  <a:pt x="798937" y="572621"/>
                  <a:pt x="797795" y="580049"/>
                </a:cubicBezTo>
                <a:cubicBezTo>
                  <a:pt x="794461" y="601577"/>
                  <a:pt x="796890" y="622200"/>
                  <a:pt x="801176" y="642536"/>
                </a:cubicBezTo>
                <a:lnTo>
                  <a:pt x="813700" y="694927"/>
                </a:lnTo>
                <a:lnTo>
                  <a:pt x="801177" y="642537"/>
                </a:lnTo>
                <a:cubicBezTo>
                  <a:pt x="796891" y="622200"/>
                  <a:pt x="794462" y="601578"/>
                  <a:pt x="797796" y="580050"/>
                </a:cubicBezTo>
                <a:cubicBezTo>
                  <a:pt x="798938" y="572622"/>
                  <a:pt x="793414" y="564048"/>
                  <a:pt x="791318" y="556047"/>
                </a:cubicBezTo>
                <a:close/>
                <a:moveTo>
                  <a:pt x="783887" y="313532"/>
                </a:moveTo>
                <a:lnTo>
                  <a:pt x="786245" y="324057"/>
                </a:lnTo>
                <a:cubicBezTo>
                  <a:pt x="786031" y="328963"/>
                  <a:pt x="785126" y="334583"/>
                  <a:pt x="784459" y="338869"/>
                </a:cubicBezTo>
                <a:lnTo>
                  <a:pt x="784453" y="338902"/>
                </a:lnTo>
                <a:lnTo>
                  <a:pt x="778363" y="367327"/>
                </a:lnTo>
                <a:lnTo>
                  <a:pt x="774553" y="395639"/>
                </a:lnTo>
                <a:lnTo>
                  <a:pt x="784453" y="338902"/>
                </a:lnTo>
                <a:lnTo>
                  <a:pt x="784460" y="338870"/>
                </a:lnTo>
                <a:cubicBezTo>
                  <a:pt x="785794" y="330298"/>
                  <a:pt x="788080" y="316389"/>
                  <a:pt x="783888" y="313533"/>
                </a:cubicBezTo>
                <a:close/>
                <a:moveTo>
                  <a:pt x="761560" y="281567"/>
                </a:moveTo>
                <a:lnTo>
                  <a:pt x="766454" y="295414"/>
                </a:lnTo>
                <a:lnTo>
                  <a:pt x="766455" y="295414"/>
                </a:lnTo>
                <a:close/>
                <a:moveTo>
                  <a:pt x="774880" y="24485"/>
                </a:moveTo>
                <a:lnTo>
                  <a:pt x="777142" y="74128"/>
                </a:lnTo>
                <a:cubicBezTo>
                  <a:pt x="775758" y="100173"/>
                  <a:pt x="771253" y="125875"/>
                  <a:pt x="767023" y="151568"/>
                </a:cubicBezTo>
                <a:lnTo>
                  <a:pt x="766824" y="153387"/>
                </a:lnTo>
                <a:lnTo>
                  <a:pt x="763010" y="177270"/>
                </a:lnTo>
                <a:lnTo>
                  <a:pt x="758551" y="228943"/>
                </a:lnTo>
                <a:lnTo>
                  <a:pt x="766824" y="153387"/>
                </a:lnTo>
                <a:lnTo>
                  <a:pt x="771220" y="125860"/>
                </a:lnTo>
                <a:cubicBezTo>
                  <a:pt x="773910" y="108702"/>
                  <a:pt x="776220" y="91491"/>
                  <a:pt x="777143" y="74128"/>
                </a:cubicBezTo>
                <a:close/>
                <a:moveTo>
                  <a:pt x="313354" y="0"/>
                </a:moveTo>
                <a:lnTo>
                  <a:pt x="777461" y="0"/>
                </a:lnTo>
                <a:lnTo>
                  <a:pt x="774743" y="21485"/>
                </a:lnTo>
                <a:lnTo>
                  <a:pt x="777461" y="0"/>
                </a:lnTo>
                <a:lnTo>
                  <a:pt x="4523171" y="1"/>
                </a:lnTo>
                <a:lnTo>
                  <a:pt x="4523171" y="6858000"/>
                </a:lnTo>
                <a:lnTo>
                  <a:pt x="284400" y="6858000"/>
                </a:lnTo>
                <a:lnTo>
                  <a:pt x="112147" y="6858000"/>
                </a:lnTo>
                <a:lnTo>
                  <a:pt x="102447" y="6815515"/>
                </a:lnTo>
                <a:cubicBezTo>
                  <a:pt x="96923" y="6793034"/>
                  <a:pt x="87016" y="6771318"/>
                  <a:pt x="83396" y="6748457"/>
                </a:cubicBezTo>
                <a:cubicBezTo>
                  <a:pt x="74824" y="6694163"/>
                  <a:pt x="68728" y="6639487"/>
                  <a:pt x="61870" y="6584811"/>
                </a:cubicBezTo>
                <a:cubicBezTo>
                  <a:pt x="54821" y="6528423"/>
                  <a:pt x="47391" y="6472224"/>
                  <a:pt x="41105" y="6415832"/>
                </a:cubicBezTo>
                <a:cubicBezTo>
                  <a:pt x="37865" y="6384971"/>
                  <a:pt x="37295" y="6353918"/>
                  <a:pt x="34247" y="6323057"/>
                </a:cubicBezTo>
                <a:cubicBezTo>
                  <a:pt x="31579" y="6296004"/>
                  <a:pt x="26626" y="6269143"/>
                  <a:pt x="23386" y="6242092"/>
                </a:cubicBezTo>
                <a:cubicBezTo>
                  <a:pt x="20720" y="6218659"/>
                  <a:pt x="19196" y="6195036"/>
                  <a:pt x="16528" y="6171604"/>
                </a:cubicBezTo>
                <a:cubicBezTo>
                  <a:pt x="12148" y="6134074"/>
                  <a:pt x="7194" y="6096735"/>
                  <a:pt x="2622" y="6059396"/>
                </a:cubicBezTo>
                <a:lnTo>
                  <a:pt x="0" y="6041768"/>
                </a:lnTo>
                <a:lnTo>
                  <a:pt x="0" y="6000936"/>
                </a:lnTo>
                <a:lnTo>
                  <a:pt x="3670" y="5957594"/>
                </a:lnTo>
                <a:lnTo>
                  <a:pt x="0" y="5912510"/>
                </a:lnTo>
                <a:lnTo>
                  <a:pt x="0" y="5886400"/>
                </a:lnTo>
                <a:lnTo>
                  <a:pt x="1098" y="5864317"/>
                </a:lnTo>
                <a:cubicBezTo>
                  <a:pt x="7576" y="5839360"/>
                  <a:pt x="16720" y="5815168"/>
                  <a:pt x="24720" y="5790591"/>
                </a:cubicBezTo>
                <a:cubicBezTo>
                  <a:pt x="25672" y="5787923"/>
                  <a:pt x="25864" y="5784685"/>
                  <a:pt x="26434" y="5781829"/>
                </a:cubicBezTo>
                <a:cubicBezTo>
                  <a:pt x="29675" y="5765634"/>
                  <a:pt x="32913" y="5749633"/>
                  <a:pt x="35771" y="5733439"/>
                </a:cubicBezTo>
                <a:cubicBezTo>
                  <a:pt x="37295" y="5724677"/>
                  <a:pt x="37485" y="5715722"/>
                  <a:pt x="38819" y="5706958"/>
                </a:cubicBezTo>
                <a:cubicBezTo>
                  <a:pt x="44153" y="5673049"/>
                  <a:pt x="35199" y="5635710"/>
                  <a:pt x="58250" y="5606371"/>
                </a:cubicBezTo>
                <a:cubicBezTo>
                  <a:pt x="73110" y="5587320"/>
                  <a:pt x="69680" y="5568841"/>
                  <a:pt x="67394" y="5548459"/>
                </a:cubicBezTo>
                <a:cubicBezTo>
                  <a:pt x="65680" y="5533026"/>
                  <a:pt x="66252" y="5517214"/>
                  <a:pt x="66060" y="5501593"/>
                </a:cubicBezTo>
                <a:cubicBezTo>
                  <a:pt x="65490" y="5474160"/>
                  <a:pt x="65298" y="5446727"/>
                  <a:pt x="64346" y="5419294"/>
                </a:cubicBezTo>
                <a:cubicBezTo>
                  <a:pt x="63966" y="5410530"/>
                  <a:pt x="59202" y="5401578"/>
                  <a:pt x="59964" y="5393004"/>
                </a:cubicBezTo>
                <a:cubicBezTo>
                  <a:pt x="63584" y="5353378"/>
                  <a:pt x="69300" y="5313753"/>
                  <a:pt x="72538" y="5274128"/>
                </a:cubicBezTo>
                <a:cubicBezTo>
                  <a:pt x="74442" y="5251649"/>
                  <a:pt x="70824" y="5228596"/>
                  <a:pt x="73490" y="5206307"/>
                </a:cubicBezTo>
                <a:cubicBezTo>
                  <a:pt x="76538" y="5180590"/>
                  <a:pt x="84348" y="5155444"/>
                  <a:pt x="89113" y="5129915"/>
                </a:cubicBezTo>
                <a:cubicBezTo>
                  <a:pt x="90445" y="5122866"/>
                  <a:pt x="88731" y="5115056"/>
                  <a:pt x="88351" y="5107626"/>
                </a:cubicBezTo>
                <a:cubicBezTo>
                  <a:pt x="87968" y="5099244"/>
                  <a:pt x="87206" y="5091051"/>
                  <a:pt x="87016" y="5082669"/>
                </a:cubicBezTo>
                <a:cubicBezTo>
                  <a:pt x="86634" y="5057140"/>
                  <a:pt x="87206" y="5031613"/>
                  <a:pt x="85872" y="5006085"/>
                </a:cubicBezTo>
                <a:cubicBezTo>
                  <a:pt x="85110" y="4990464"/>
                  <a:pt x="77300" y="4974081"/>
                  <a:pt x="80158" y="4959601"/>
                </a:cubicBezTo>
                <a:cubicBezTo>
                  <a:pt x="85682" y="4930074"/>
                  <a:pt x="73300" y="4900545"/>
                  <a:pt x="83586" y="4871018"/>
                </a:cubicBezTo>
                <a:cubicBezTo>
                  <a:pt x="86634" y="4861872"/>
                  <a:pt x="79014" y="4849299"/>
                  <a:pt x="78634" y="4838249"/>
                </a:cubicBezTo>
                <a:cubicBezTo>
                  <a:pt x="77682" y="4810626"/>
                  <a:pt x="77872" y="4783003"/>
                  <a:pt x="78062" y="4755380"/>
                </a:cubicBezTo>
                <a:cubicBezTo>
                  <a:pt x="78252" y="4730613"/>
                  <a:pt x="75586" y="4704894"/>
                  <a:pt x="80920" y="4681082"/>
                </a:cubicBezTo>
                <a:cubicBezTo>
                  <a:pt x="86634" y="4656125"/>
                  <a:pt x="85872" y="4633646"/>
                  <a:pt x="79396" y="4609451"/>
                </a:cubicBezTo>
                <a:cubicBezTo>
                  <a:pt x="75014" y="4592877"/>
                  <a:pt x="74442" y="4575350"/>
                  <a:pt x="73110" y="4558206"/>
                </a:cubicBezTo>
                <a:cubicBezTo>
                  <a:pt x="71586" y="4539727"/>
                  <a:pt x="75586" y="4519342"/>
                  <a:pt x="69300" y="4502578"/>
                </a:cubicBezTo>
                <a:cubicBezTo>
                  <a:pt x="50629" y="4452664"/>
                  <a:pt x="46629" y="4401418"/>
                  <a:pt x="46629" y="4349221"/>
                </a:cubicBezTo>
                <a:cubicBezTo>
                  <a:pt x="46629" y="4339694"/>
                  <a:pt x="49295" y="4329978"/>
                  <a:pt x="52153" y="4320836"/>
                </a:cubicBezTo>
                <a:cubicBezTo>
                  <a:pt x="69300" y="4267492"/>
                  <a:pt x="67776" y="4213960"/>
                  <a:pt x="57297" y="4159666"/>
                </a:cubicBezTo>
                <a:cubicBezTo>
                  <a:pt x="55011" y="4148426"/>
                  <a:pt x="54629" y="4135853"/>
                  <a:pt x="56915" y="4124613"/>
                </a:cubicBezTo>
                <a:cubicBezTo>
                  <a:pt x="63584" y="4092988"/>
                  <a:pt x="74634" y="4062317"/>
                  <a:pt x="79396" y="4030502"/>
                </a:cubicBezTo>
                <a:cubicBezTo>
                  <a:pt x="87206" y="3977924"/>
                  <a:pt x="60918" y="3932393"/>
                  <a:pt x="43771" y="3885337"/>
                </a:cubicBezTo>
                <a:cubicBezTo>
                  <a:pt x="31627" y="3851760"/>
                  <a:pt x="8016" y="3821934"/>
                  <a:pt x="426" y="3786776"/>
                </a:cubicBezTo>
                <a:lnTo>
                  <a:pt x="0" y="3773896"/>
                </a:lnTo>
                <a:lnTo>
                  <a:pt x="0" y="3393881"/>
                </a:lnTo>
                <a:lnTo>
                  <a:pt x="11838" y="3359515"/>
                </a:lnTo>
                <a:cubicBezTo>
                  <a:pt x="14434" y="3346204"/>
                  <a:pt x="14910" y="3332773"/>
                  <a:pt x="12910" y="3318770"/>
                </a:cubicBezTo>
                <a:cubicBezTo>
                  <a:pt x="12243" y="3314103"/>
                  <a:pt x="9909" y="3308769"/>
                  <a:pt x="6718" y="3304078"/>
                </a:cubicBezTo>
                <a:lnTo>
                  <a:pt x="0" y="3297656"/>
                </a:lnTo>
                <a:lnTo>
                  <a:pt x="0" y="3207866"/>
                </a:lnTo>
                <a:lnTo>
                  <a:pt x="15553" y="3186770"/>
                </a:lnTo>
                <a:cubicBezTo>
                  <a:pt x="28483" y="3162328"/>
                  <a:pt x="30484" y="3134646"/>
                  <a:pt x="36341" y="3107499"/>
                </a:cubicBezTo>
                <a:cubicBezTo>
                  <a:pt x="41105" y="3085402"/>
                  <a:pt x="41295" y="3064826"/>
                  <a:pt x="38057" y="3042727"/>
                </a:cubicBezTo>
                <a:cubicBezTo>
                  <a:pt x="30817" y="2994721"/>
                  <a:pt x="41105" y="2948046"/>
                  <a:pt x="54249" y="2901942"/>
                </a:cubicBezTo>
                <a:cubicBezTo>
                  <a:pt x="63012" y="2871461"/>
                  <a:pt x="68346" y="2840218"/>
                  <a:pt x="77300" y="2809929"/>
                </a:cubicBezTo>
                <a:cubicBezTo>
                  <a:pt x="84158" y="2787258"/>
                  <a:pt x="92351" y="2764589"/>
                  <a:pt x="103399" y="2743825"/>
                </a:cubicBezTo>
                <a:cubicBezTo>
                  <a:pt x="119594" y="2713722"/>
                  <a:pt x="143978" y="2687435"/>
                  <a:pt x="137500" y="2649142"/>
                </a:cubicBezTo>
                <a:cubicBezTo>
                  <a:pt x="131786" y="2615420"/>
                  <a:pt x="143786" y="2584941"/>
                  <a:pt x="155217" y="2554078"/>
                </a:cubicBezTo>
                <a:cubicBezTo>
                  <a:pt x="163599" y="2531408"/>
                  <a:pt x="172173" y="2508741"/>
                  <a:pt x="177507" y="2485306"/>
                </a:cubicBezTo>
                <a:cubicBezTo>
                  <a:pt x="183794" y="2457491"/>
                  <a:pt x="181126" y="2426058"/>
                  <a:pt x="192748" y="2401291"/>
                </a:cubicBezTo>
                <a:cubicBezTo>
                  <a:pt x="204940" y="2375382"/>
                  <a:pt x="196748" y="2353858"/>
                  <a:pt x="193318" y="2330805"/>
                </a:cubicBezTo>
                <a:cubicBezTo>
                  <a:pt x="187984" y="2294038"/>
                  <a:pt x="178077" y="2257458"/>
                  <a:pt x="190652" y="2220311"/>
                </a:cubicBezTo>
                <a:cubicBezTo>
                  <a:pt x="205892" y="2175162"/>
                  <a:pt x="222275" y="2130392"/>
                  <a:pt x="236753" y="2085053"/>
                </a:cubicBezTo>
                <a:cubicBezTo>
                  <a:pt x="242280" y="2067524"/>
                  <a:pt x="244566" y="2048667"/>
                  <a:pt x="247042" y="2030377"/>
                </a:cubicBezTo>
                <a:cubicBezTo>
                  <a:pt x="249138" y="2013042"/>
                  <a:pt x="243804" y="1992278"/>
                  <a:pt x="251804" y="1978939"/>
                </a:cubicBezTo>
                <a:cubicBezTo>
                  <a:pt x="272379" y="1944648"/>
                  <a:pt x="282475" y="1909407"/>
                  <a:pt x="282475" y="1869779"/>
                </a:cubicBezTo>
                <a:cubicBezTo>
                  <a:pt x="282475" y="1854919"/>
                  <a:pt x="291049" y="1840440"/>
                  <a:pt x="292573" y="1825392"/>
                </a:cubicBezTo>
                <a:cubicBezTo>
                  <a:pt x="294477" y="1804815"/>
                  <a:pt x="299622" y="1781193"/>
                  <a:pt x="292381" y="1763286"/>
                </a:cubicBezTo>
                <a:cubicBezTo>
                  <a:pt x="275237" y="1721184"/>
                  <a:pt x="289525" y="1687085"/>
                  <a:pt x="306480" y="1650316"/>
                </a:cubicBezTo>
                <a:cubicBezTo>
                  <a:pt x="323244" y="1614119"/>
                  <a:pt x="336579" y="1576018"/>
                  <a:pt x="347629" y="1537536"/>
                </a:cubicBezTo>
                <a:cubicBezTo>
                  <a:pt x="351629" y="1523058"/>
                  <a:pt x="344961" y="1505723"/>
                  <a:pt x="343629" y="1489719"/>
                </a:cubicBezTo>
                <a:cubicBezTo>
                  <a:pt x="343247" y="1484003"/>
                  <a:pt x="342675" y="1477716"/>
                  <a:pt x="344581" y="1472574"/>
                </a:cubicBezTo>
                <a:cubicBezTo>
                  <a:pt x="362870" y="1422853"/>
                  <a:pt x="376776" y="1372367"/>
                  <a:pt x="367252" y="1318455"/>
                </a:cubicBezTo>
                <a:cubicBezTo>
                  <a:pt x="366298" y="1313503"/>
                  <a:pt x="368394" y="1307977"/>
                  <a:pt x="369728" y="1303023"/>
                </a:cubicBezTo>
                <a:cubicBezTo>
                  <a:pt x="376586" y="1278828"/>
                  <a:pt x="387444" y="1255205"/>
                  <a:pt x="389921" y="1230632"/>
                </a:cubicBezTo>
                <a:cubicBezTo>
                  <a:pt x="396017" y="1170050"/>
                  <a:pt x="398495" y="1109090"/>
                  <a:pt x="402495" y="1048124"/>
                </a:cubicBezTo>
                <a:cubicBezTo>
                  <a:pt x="402685" y="1044314"/>
                  <a:pt x="402685" y="1040314"/>
                  <a:pt x="404019" y="1036886"/>
                </a:cubicBezTo>
                <a:cubicBezTo>
                  <a:pt x="412211" y="1014405"/>
                  <a:pt x="409543" y="994784"/>
                  <a:pt x="393923" y="975732"/>
                </a:cubicBezTo>
                <a:cubicBezTo>
                  <a:pt x="387064" y="967349"/>
                  <a:pt x="383444" y="955919"/>
                  <a:pt x="379634" y="945443"/>
                </a:cubicBezTo>
                <a:cubicBezTo>
                  <a:pt x="373918" y="930010"/>
                  <a:pt x="368394" y="914199"/>
                  <a:pt x="364774" y="898197"/>
                </a:cubicBezTo>
                <a:cubicBezTo>
                  <a:pt x="361346" y="882383"/>
                  <a:pt x="356583" y="865429"/>
                  <a:pt x="359250" y="850188"/>
                </a:cubicBezTo>
                <a:cubicBezTo>
                  <a:pt x="364012" y="822755"/>
                  <a:pt x="374680" y="796654"/>
                  <a:pt x="381730" y="769604"/>
                </a:cubicBezTo>
                <a:cubicBezTo>
                  <a:pt x="384206" y="760269"/>
                  <a:pt x="383824" y="749981"/>
                  <a:pt x="384016" y="740267"/>
                </a:cubicBezTo>
                <a:cubicBezTo>
                  <a:pt x="384586" y="717976"/>
                  <a:pt x="379062" y="695115"/>
                  <a:pt x="394875" y="674922"/>
                </a:cubicBezTo>
                <a:cubicBezTo>
                  <a:pt x="409733" y="656254"/>
                  <a:pt x="405353" y="637391"/>
                  <a:pt x="394113" y="617771"/>
                </a:cubicBezTo>
                <a:cubicBezTo>
                  <a:pt x="386110" y="603672"/>
                  <a:pt x="379824" y="587671"/>
                  <a:pt x="376776" y="571859"/>
                </a:cubicBezTo>
                <a:cubicBezTo>
                  <a:pt x="372586" y="550140"/>
                  <a:pt x="370870" y="528614"/>
                  <a:pt x="373348" y="505181"/>
                </a:cubicBezTo>
                <a:cubicBezTo>
                  <a:pt x="375062" y="488606"/>
                  <a:pt x="375824" y="475080"/>
                  <a:pt x="385920" y="462125"/>
                </a:cubicBezTo>
                <a:cubicBezTo>
                  <a:pt x="387444" y="460031"/>
                  <a:pt x="387826" y="456221"/>
                  <a:pt x="387634" y="453363"/>
                </a:cubicBezTo>
                <a:cubicBezTo>
                  <a:pt x="384396" y="415834"/>
                  <a:pt x="386110" y="378685"/>
                  <a:pt x="388399" y="340773"/>
                </a:cubicBezTo>
                <a:cubicBezTo>
                  <a:pt x="391445" y="292578"/>
                  <a:pt x="382492" y="241900"/>
                  <a:pt x="350487" y="200181"/>
                </a:cubicBezTo>
                <a:cubicBezTo>
                  <a:pt x="345723" y="194084"/>
                  <a:pt x="343629" y="184940"/>
                  <a:pt x="342485" y="176938"/>
                </a:cubicBezTo>
                <a:cubicBezTo>
                  <a:pt x="337533" y="139218"/>
                  <a:pt x="334103" y="101307"/>
                  <a:pt x="328579" y="63586"/>
                </a:cubicBezTo>
                <a:cubicBezTo>
                  <a:pt x="325530" y="43011"/>
                  <a:pt x="322862" y="21485"/>
                  <a:pt x="314480" y="2816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54;p2">
            <a:extLst>
              <a:ext uri="{FF2B5EF4-FFF2-40B4-BE49-F238E27FC236}">
                <a16:creationId xmlns:a16="http://schemas.microsoft.com/office/drawing/2014/main" id="{27BB6A95-2742-C167-ECFE-FCC2117E7843}"/>
              </a:ext>
            </a:extLst>
          </p:cNvPr>
          <p:cNvSpPr txBox="1">
            <a:spLocks/>
          </p:cNvSpPr>
          <p:nvPr/>
        </p:nvSpPr>
        <p:spPr>
          <a:xfrm>
            <a:off x="489857" y="369277"/>
            <a:ext cx="6912430" cy="328832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None/>
              <a:defRPr sz="3600" b="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SzPts val="3600"/>
            </a:pPr>
            <a:r>
              <a:rPr lang="en-US" sz="5600" kern="1200" dirty="0">
                <a:solidFill>
                  <a:schemeClr val="bg1"/>
                </a:solidFill>
                <a:latin typeface="Lora" pitchFamily="2" charset="77"/>
                <a:ea typeface="+mj-ea"/>
                <a:cs typeface="+mj-cs"/>
              </a:rPr>
              <a:t>The CRQ market’s unofficial champion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8056AB-08B2-AE16-3B82-9A3E72C78076}"/>
              </a:ext>
            </a:extLst>
          </p:cNvPr>
          <p:cNvSpPr txBox="1"/>
          <p:nvPr/>
        </p:nvSpPr>
        <p:spPr>
          <a:xfrm>
            <a:off x="236951" y="6401797"/>
            <a:ext cx="24240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Image credit: Suzy Byrne,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yahoo.com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9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5E571FB-3993-7B97-46E7-DFE549D8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6" y="365126"/>
            <a:ext cx="10785764" cy="823810"/>
          </a:xfrm>
        </p:spPr>
        <p:txBody>
          <a:bodyPr/>
          <a:lstStyle/>
          <a:p>
            <a:r>
              <a:rPr lang="en-US" dirty="0"/>
              <a:t>Top CRQ use cases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3869D5-D406-ED1B-6FEF-CFF98C113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0771"/>
            <a:ext cx="12192000" cy="4216458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66F912F-1204-7118-8280-32CD0745D90E}"/>
              </a:ext>
            </a:extLst>
          </p:cNvPr>
          <p:cNvSpPr txBox="1">
            <a:spLocks/>
          </p:cNvSpPr>
          <p:nvPr/>
        </p:nvSpPr>
        <p:spPr>
          <a:xfrm>
            <a:off x="568036" y="6082145"/>
            <a:ext cx="5161252" cy="4765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000" b="1" dirty="0">
                <a:solidFill>
                  <a:schemeClr val="bg1"/>
                </a:solidFill>
              </a:rPr>
              <a:t>Source</a:t>
            </a:r>
            <a:r>
              <a:rPr lang="en-US" sz="1000" dirty="0">
                <a:solidFill>
                  <a:schemeClr val="bg1"/>
                </a:solidFill>
              </a:rPr>
              <a:t>: Forrester, The Cyber Risk Quantification Landscape, Q4 2022</a:t>
            </a:r>
          </a:p>
        </p:txBody>
      </p:sp>
    </p:spTree>
    <p:extLst>
      <p:ext uri="{BB962C8B-B14F-4D97-AF65-F5344CB8AC3E}">
        <p14:creationId xmlns:p14="http://schemas.microsoft.com/office/powerpoint/2010/main" val="2223284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ACC1E5-11AB-03EB-BBFE-712B43B15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" y="1313578"/>
            <a:ext cx="12189619" cy="445857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2703DD2-465D-1312-9EC2-E93D34EF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6" y="365126"/>
            <a:ext cx="10785764" cy="823810"/>
          </a:xfrm>
        </p:spPr>
        <p:txBody>
          <a:bodyPr/>
          <a:lstStyle/>
          <a:p>
            <a:r>
              <a:rPr lang="en-US" dirty="0"/>
              <a:t>CRQ value by audience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5765214-8FDB-501B-9765-EA4AAC5DD48B}"/>
              </a:ext>
            </a:extLst>
          </p:cNvPr>
          <p:cNvSpPr txBox="1">
            <a:spLocks/>
          </p:cNvSpPr>
          <p:nvPr/>
        </p:nvSpPr>
        <p:spPr>
          <a:xfrm>
            <a:off x="568036" y="6082145"/>
            <a:ext cx="5161252" cy="4765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000" b="1" dirty="0">
                <a:solidFill>
                  <a:schemeClr val="bg1"/>
                </a:solidFill>
              </a:rPr>
              <a:t>Source</a:t>
            </a:r>
            <a:r>
              <a:rPr lang="en-US" sz="1000" dirty="0">
                <a:solidFill>
                  <a:schemeClr val="bg1"/>
                </a:solidFill>
              </a:rPr>
              <a:t>: Forrester, The Cyber Risk Quantification Landscape, Q4 2022</a:t>
            </a:r>
          </a:p>
        </p:txBody>
      </p:sp>
    </p:spTree>
    <p:extLst>
      <p:ext uri="{BB962C8B-B14F-4D97-AF65-F5344CB8AC3E}">
        <p14:creationId xmlns:p14="http://schemas.microsoft.com/office/powerpoint/2010/main" val="3883649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4170D2-0F62-F4F9-FD4E-EE94D9D1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6" y="365126"/>
            <a:ext cx="10785764" cy="823810"/>
          </a:xfrm>
        </p:spPr>
        <p:txBody>
          <a:bodyPr/>
          <a:lstStyle/>
          <a:p>
            <a:r>
              <a:rPr lang="en-US" dirty="0"/>
              <a:t>Software versus services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02AE2D-F7C6-9D6B-1512-787F75352AAD}"/>
              </a:ext>
            </a:extLst>
          </p:cNvPr>
          <p:cNvGrpSpPr/>
          <p:nvPr/>
        </p:nvGrpSpPr>
        <p:grpSpPr>
          <a:xfrm>
            <a:off x="1277304" y="1318418"/>
            <a:ext cx="8375186" cy="5034594"/>
            <a:chOff x="1631855" y="1461293"/>
            <a:chExt cx="8375186" cy="503459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0B86816-0F34-977B-C8CE-814BA20ADDBE}"/>
                </a:ext>
              </a:extLst>
            </p:cNvPr>
            <p:cNvGrpSpPr/>
            <p:nvPr/>
          </p:nvGrpSpPr>
          <p:grpSpPr>
            <a:xfrm>
              <a:off x="1631855" y="1461293"/>
              <a:ext cx="8375186" cy="5034594"/>
              <a:chOff x="2290563" y="1823406"/>
              <a:chExt cx="6773255" cy="4412924"/>
            </a:xfrm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37C8F8C-628A-6925-F5FD-2E7AF6847CBD}"/>
                  </a:ext>
                </a:extLst>
              </p:cNvPr>
              <p:cNvSpPr/>
              <p:nvPr/>
            </p:nvSpPr>
            <p:spPr>
              <a:xfrm>
                <a:off x="2290563" y="1823406"/>
                <a:ext cx="4412924" cy="4412924"/>
              </a:xfrm>
              <a:custGeom>
                <a:avLst/>
                <a:gdLst>
                  <a:gd name="connsiteX0" fmla="*/ 0 w 4412924"/>
                  <a:gd name="connsiteY0" fmla="*/ 2206462 h 4412924"/>
                  <a:gd name="connsiteX1" fmla="*/ 2206462 w 4412924"/>
                  <a:gd name="connsiteY1" fmla="*/ 0 h 4412924"/>
                  <a:gd name="connsiteX2" fmla="*/ 4412924 w 4412924"/>
                  <a:gd name="connsiteY2" fmla="*/ 2206462 h 4412924"/>
                  <a:gd name="connsiteX3" fmla="*/ 2206462 w 4412924"/>
                  <a:gd name="connsiteY3" fmla="*/ 4412924 h 4412924"/>
                  <a:gd name="connsiteX4" fmla="*/ 0 w 4412924"/>
                  <a:gd name="connsiteY4" fmla="*/ 2206462 h 441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12924" h="4412924">
                    <a:moveTo>
                      <a:pt x="0" y="2206462"/>
                    </a:moveTo>
                    <a:cubicBezTo>
                      <a:pt x="0" y="987867"/>
                      <a:pt x="987867" y="0"/>
                      <a:pt x="2206462" y="0"/>
                    </a:cubicBezTo>
                    <a:cubicBezTo>
                      <a:pt x="3425057" y="0"/>
                      <a:pt x="4412924" y="987867"/>
                      <a:pt x="4412924" y="2206462"/>
                    </a:cubicBezTo>
                    <a:cubicBezTo>
                      <a:pt x="4412924" y="3425057"/>
                      <a:pt x="3425057" y="4412924"/>
                      <a:pt x="2206462" y="4412924"/>
                    </a:cubicBezTo>
                    <a:cubicBezTo>
                      <a:pt x="987867" y="4412924"/>
                      <a:pt x="0" y="3425057"/>
                      <a:pt x="0" y="2206462"/>
                    </a:cubicBezTo>
                    <a:close/>
                  </a:path>
                </a:pathLst>
              </a:custGeom>
              <a:solidFill>
                <a:srgbClr val="1C8760">
                  <a:alpha val="79580"/>
                </a:srgbClr>
              </a:solidFill>
              <a:ln w="10795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txBody>
              <a:bodyPr spcFirstLastPara="0" vert="horz" wrap="square" lIns="616219" tIns="520379" rIns="1252317" bIns="520378" numCol="1" spcCol="1270" anchor="ctr" anchorCtr="0">
                <a:noAutofit/>
              </a:bodyPr>
              <a:lstStyle/>
              <a:p>
                <a:pPr marL="0" marR="0" lvl="0" indent="0" algn="ctr" defTabSz="28892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4CF0053-DCA1-BE2C-E40C-71C8BAE4E0C0}"/>
                  </a:ext>
                </a:extLst>
              </p:cNvPr>
              <p:cNvSpPr/>
              <p:nvPr/>
            </p:nvSpPr>
            <p:spPr>
              <a:xfrm>
                <a:off x="4650894" y="1823406"/>
                <a:ext cx="4412924" cy="4412924"/>
              </a:xfrm>
              <a:custGeom>
                <a:avLst/>
                <a:gdLst>
                  <a:gd name="connsiteX0" fmla="*/ 0 w 4412924"/>
                  <a:gd name="connsiteY0" fmla="*/ 2206462 h 4412924"/>
                  <a:gd name="connsiteX1" fmla="*/ 2206462 w 4412924"/>
                  <a:gd name="connsiteY1" fmla="*/ 0 h 4412924"/>
                  <a:gd name="connsiteX2" fmla="*/ 4412924 w 4412924"/>
                  <a:gd name="connsiteY2" fmla="*/ 2206462 h 4412924"/>
                  <a:gd name="connsiteX3" fmla="*/ 2206462 w 4412924"/>
                  <a:gd name="connsiteY3" fmla="*/ 4412924 h 4412924"/>
                  <a:gd name="connsiteX4" fmla="*/ 0 w 4412924"/>
                  <a:gd name="connsiteY4" fmla="*/ 2206462 h 441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12924" h="4412924">
                    <a:moveTo>
                      <a:pt x="0" y="2206462"/>
                    </a:moveTo>
                    <a:cubicBezTo>
                      <a:pt x="0" y="987867"/>
                      <a:pt x="987867" y="0"/>
                      <a:pt x="2206462" y="0"/>
                    </a:cubicBezTo>
                    <a:cubicBezTo>
                      <a:pt x="3425057" y="0"/>
                      <a:pt x="4412924" y="987867"/>
                      <a:pt x="4412924" y="2206462"/>
                    </a:cubicBezTo>
                    <a:cubicBezTo>
                      <a:pt x="4412924" y="3425057"/>
                      <a:pt x="3425057" y="4412924"/>
                      <a:pt x="2206462" y="4412924"/>
                    </a:cubicBezTo>
                    <a:cubicBezTo>
                      <a:pt x="987867" y="4412924"/>
                      <a:pt x="0" y="3425057"/>
                      <a:pt x="0" y="2206462"/>
                    </a:cubicBezTo>
                    <a:close/>
                  </a:path>
                </a:pathLst>
              </a:custGeom>
              <a:solidFill>
                <a:srgbClr val="00553F">
                  <a:hueOff val="0"/>
                  <a:satOff val="0"/>
                  <a:lumOff val="0"/>
                  <a:alpha val="75254"/>
                </a:srgbClr>
              </a:solidFill>
              <a:ln w="10795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txBody>
              <a:bodyPr spcFirstLastPara="0" vert="horz" wrap="square" lIns="1252317" tIns="520379" rIns="616219" bIns="520378" numCol="1" spcCol="1270" anchor="ctr" anchorCtr="0">
                <a:noAutofit/>
              </a:bodyPr>
              <a:lstStyle/>
              <a:p>
                <a:pPr marL="0" marR="0" lvl="0" indent="0" defTabSz="28892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21F2C4-76DF-C00F-0E1D-40DE997E2C0F}"/>
                </a:ext>
              </a:extLst>
            </p:cNvPr>
            <p:cNvSpPr txBox="1"/>
            <p:nvPr/>
          </p:nvSpPr>
          <p:spPr>
            <a:xfrm>
              <a:off x="3247679" y="1855837"/>
              <a:ext cx="1808187" cy="2631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Software-centric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9433C6-16D9-0D3C-1BEA-0EA8540584C9}"/>
                </a:ext>
              </a:extLst>
            </p:cNvPr>
            <p:cNvSpPr txBox="1"/>
            <p:nvPr/>
          </p:nvSpPr>
          <p:spPr>
            <a:xfrm>
              <a:off x="6430743" y="1811127"/>
              <a:ext cx="1359346" cy="2631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Services-led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532AB4-FBDB-12C5-7E2B-6D38C122A322}"/>
                </a:ext>
              </a:extLst>
            </p:cNvPr>
            <p:cNvSpPr txBox="1"/>
            <p:nvPr/>
          </p:nvSpPr>
          <p:spPr>
            <a:xfrm>
              <a:off x="4997249" y="2922017"/>
              <a:ext cx="1644398" cy="7017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Guided implementation support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C4B11C-9CC7-61AC-A31B-3D476C4A6661}"/>
                </a:ext>
              </a:extLst>
            </p:cNvPr>
            <p:cNvSpPr txBox="1"/>
            <p:nvPr/>
          </p:nvSpPr>
          <p:spPr>
            <a:xfrm>
              <a:off x="5029991" y="4080503"/>
              <a:ext cx="1644398" cy="7017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Customer success and solution support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14231D-81BA-7E16-E874-4D5AC82C0C20}"/>
                </a:ext>
              </a:extLst>
            </p:cNvPr>
            <p:cNvSpPr txBox="1"/>
            <p:nvPr/>
          </p:nvSpPr>
          <p:spPr>
            <a:xfrm>
              <a:off x="7079354" y="2423160"/>
              <a:ext cx="2004597" cy="7017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Scoped consulting engagements with services firms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16AE5B-37D7-D4B1-B065-6241183775EC}"/>
                </a:ext>
              </a:extLst>
            </p:cNvPr>
            <p:cNvSpPr txBox="1"/>
            <p:nvPr/>
          </p:nvSpPr>
          <p:spPr>
            <a:xfrm>
              <a:off x="7276223" y="3446368"/>
              <a:ext cx="2125307" cy="4678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Full customization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to user requirements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18BDDB-8FF1-FE78-32A6-A4E3DBE52630}"/>
                </a:ext>
              </a:extLst>
            </p:cNvPr>
            <p:cNvSpPr txBox="1"/>
            <p:nvPr/>
          </p:nvSpPr>
          <p:spPr>
            <a:xfrm>
              <a:off x="7128461" y="4250120"/>
              <a:ext cx="2330303" cy="4678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Offers more “hands-on” implementation approach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674185-6D17-0C53-FBCA-E9C7CB2D2899}"/>
                </a:ext>
              </a:extLst>
            </p:cNvPr>
            <p:cNvSpPr txBox="1"/>
            <p:nvPr/>
          </p:nvSpPr>
          <p:spPr>
            <a:xfrm>
              <a:off x="6650529" y="5273328"/>
              <a:ext cx="2273068" cy="4678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Expensive and harder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to scale implementation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E50ACA-4015-0EFE-6689-F4D26AE58FF0}"/>
                </a:ext>
              </a:extLst>
            </p:cNvPr>
            <p:cNvSpPr txBox="1"/>
            <p:nvPr/>
          </p:nvSpPr>
          <p:spPr>
            <a:xfrm>
              <a:off x="2790344" y="2419626"/>
              <a:ext cx="2335753" cy="7017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Dedicated software product deployed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to end user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23083E-0443-981D-6C62-25FC2ADD0ED2}"/>
                </a:ext>
              </a:extLst>
            </p:cNvPr>
            <p:cNvSpPr txBox="1"/>
            <p:nvPr/>
          </p:nvSpPr>
          <p:spPr>
            <a:xfrm>
              <a:off x="2338006" y="3446368"/>
              <a:ext cx="2438400" cy="4678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Some customization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to meet user needs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D3A917-2DB8-9942-4027-0B97E6B00C66}"/>
                </a:ext>
              </a:extLst>
            </p:cNvPr>
            <p:cNvSpPr txBox="1"/>
            <p:nvPr/>
          </p:nvSpPr>
          <p:spPr>
            <a:xfrm>
              <a:off x="2180131" y="4245786"/>
              <a:ext cx="2451261" cy="7017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Primary support on software implementation, limited consulting support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975ECA-48FC-01B8-3E1A-DB730564D37C}"/>
                </a:ext>
              </a:extLst>
            </p:cNvPr>
            <p:cNvSpPr txBox="1"/>
            <p:nvPr/>
          </p:nvSpPr>
          <p:spPr>
            <a:xfrm>
              <a:off x="2806575" y="5273328"/>
              <a:ext cx="2335753" cy="4678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Moderate price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but harder to consume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2249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7EFED-1B4A-42A2-CE26-B5D4D4679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5498CB-847F-AE16-128E-D223B66CA4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94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2801370-970F-AE4E-DCE2-BADDC6D3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6" y="365126"/>
            <a:ext cx="10785764" cy="592978"/>
          </a:xfrm>
        </p:spPr>
        <p:txBody>
          <a:bodyPr/>
          <a:lstStyle/>
          <a:p>
            <a:r>
              <a:rPr lang="en-US" dirty="0"/>
              <a:t>Evaluation criteria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0084ED-B888-96D7-8E11-AB2CF5657936}"/>
              </a:ext>
            </a:extLst>
          </p:cNvPr>
          <p:cNvGrpSpPr/>
          <p:nvPr/>
        </p:nvGrpSpPr>
        <p:grpSpPr>
          <a:xfrm>
            <a:off x="0" y="2586038"/>
            <a:ext cx="12192000" cy="1685924"/>
            <a:chOff x="2035968" y="3182937"/>
            <a:chExt cx="8120062" cy="492125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4A4B421-C41F-4F48-773A-A2BE5CA6E658}"/>
                </a:ext>
              </a:extLst>
            </p:cNvPr>
            <p:cNvSpPr/>
            <p:nvPr/>
          </p:nvSpPr>
          <p:spPr>
            <a:xfrm>
              <a:off x="2035968" y="3182937"/>
              <a:ext cx="1230312" cy="492125"/>
            </a:xfrm>
            <a:custGeom>
              <a:avLst/>
              <a:gdLst>
                <a:gd name="connsiteX0" fmla="*/ 0 w 1230312"/>
                <a:gd name="connsiteY0" fmla="*/ 0 h 492125"/>
                <a:gd name="connsiteX1" fmla="*/ 984250 w 1230312"/>
                <a:gd name="connsiteY1" fmla="*/ 0 h 492125"/>
                <a:gd name="connsiteX2" fmla="*/ 1230312 w 1230312"/>
                <a:gd name="connsiteY2" fmla="*/ 246063 h 492125"/>
                <a:gd name="connsiteX3" fmla="*/ 984250 w 1230312"/>
                <a:gd name="connsiteY3" fmla="*/ 492125 h 492125"/>
                <a:gd name="connsiteX4" fmla="*/ 0 w 1230312"/>
                <a:gd name="connsiteY4" fmla="*/ 492125 h 492125"/>
                <a:gd name="connsiteX5" fmla="*/ 0 w 1230312"/>
                <a:gd name="connsiteY5" fmla="*/ 0 h 4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0312" h="492125">
                  <a:moveTo>
                    <a:pt x="0" y="0"/>
                  </a:moveTo>
                  <a:lnTo>
                    <a:pt x="984250" y="0"/>
                  </a:lnTo>
                  <a:lnTo>
                    <a:pt x="1230312" y="246063"/>
                  </a:lnTo>
                  <a:lnTo>
                    <a:pt x="984250" y="492125"/>
                  </a:lnTo>
                  <a:lnTo>
                    <a:pt x="0" y="492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3F">
                <a:shade val="80000"/>
                <a:hueOff val="0"/>
                <a:satOff val="0"/>
                <a:lumOff val="0"/>
                <a:alphaOff val="0"/>
              </a:srgbClr>
            </a:solidFill>
            <a:ln w="10795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24003" rIns="135033" bIns="24003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Methodology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E69D13B-8AB7-B180-97F9-BBEA444630FE}"/>
                </a:ext>
              </a:extLst>
            </p:cNvPr>
            <p:cNvSpPr/>
            <p:nvPr/>
          </p:nvSpPr>
          <p:spPr>
            <a:xfrm>
              <a:off x="3020218" y="3182937"/>
              <a:ext cx="1230312" cy="492125"/>
            </a:xfrm>
            <a:custGeom>
              <a:avLst/>
              <a:gdLst>
                <a:gd name="connsiteX0" fmla="*/ 0 w 1230312"/>
                <a:gd name="connsiteY0" fmla="*/ 0 h 492125"/>
                <a:gd name="connsiteX1" fmla="*/ 984250 w 1230312"/>
                <a:gd name="connsiteY1" fmla="*/ 0 h 492125"/>
                <a:gd name="connsiteX2" fmla="*/ 1230312 w 1230312"/>
                <a:gd name="connsiteY2" fmla="*/ 246063 h 492125"/>
                <a:gd name="connsiteX3" fmla="*/ 984250 w 1230312"/>
                <a:gd name="connsiteY3" fmla="*/ 492125 h 492125"/>
                <a:gd name="connsiteX4" fmla="*/ 0 w 1230312"/>
                <a:gd name="connsiteY4" fmla="*/ 492125 h 492125"/>
                <a:gd name="connsiteX5" fmla="*/ 246063 w 1230312"/>
                <a:gd name="connsiteY5" fmla="*/ 246063 h 492125"/>
                <a:gd name="connsiteX6" fmla="*/ 0 w 1230312"/>
                <a:gd name="connsiteY6" fmla="*/ 0 h 4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312" h="492125">
                  <a:moveTo>
                    <a:pt x="0" y="0"/>
                  </a:moveTo>
                  <a:lnTo>
                    <a:pt x="984250" y="0"/>
                  </a:lnTo>
                  <a:lnTo>
                    <a:pt x="1230312" y="246063"/>
                  </a:lnTo>
                  <a:lnTo>
                    <a:pt x="984250" y="492125"/>
                  </a:lnTo>
                  <a:lnTo>
                    <a:pt x="0" y="492125"/>
                  </a:lnTo>
                  <a:lnTo>
                    <a:pt x="246063" y="246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3F">
                <a:shade val="80000"/>
                <a:hueOff val="-90486"/>
                <a:satOff val="-13309"/>
                <a:lumOff val="6586"/>
                <a:alphaOff val="0"/>
              </a:srgbClr>
            </a:solidFill>
            <a:ln w="10795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2068" tIns="24003" rIns="258064" bIns="24003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Data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089363F-5C02-4B54-536B-D0754DA5A436}"/>
                </a:ext>
              </a:extLst>
            </p:cNvPr>
            <p:cNvSpPr/>
            <p:nvPr/>
          </p:nvSpPr>
          <p:spPr>
            <a:xfrm>
              <a:off x="4004468" y="3182937"/>
              <a:ext cx="1230312" cy="492125"/>
            </a:xfrm>
            <a:custGeom>
              <a:avLst/>
              <a:gdLst>
                <a:gd name="connsiteX0" fmla="*/ 0 w 1230312"/>
                <a:gd name="connsiteY0" fmla="*/ 0 h 492125"/>
                <a:gd name="connsiteX1" fmla="*/ 984250 w 1230312"/>
                <a:gd name="connsiteY1" fmla="*/ 0 h 492125"/>
                <a:gd name="connsiteX2" fmla="*/ 1230312 w 1230312"/>
                <a:gd name="connsiteY2" fmla="*/ 246063 h 492125"/>
                <a:gd name="connsiteX3" fmla="*/ 984250 w 1230312"/>
                <a:gd name="connsiteY3" fmla="*/ 492125 h 492125"/>
                <a:gd name="connsiteX4" fmla="*/ 0 w 1230312"/>
                <a:gd name="connsiteY4" fmla="*/ 492125 h 492125"/>
                <a:gd name="connsiteX5" fmla="*/ 246063 w 1230312"/>
                <a:gd name="connsiteY5" fmla="*/ 246063 h 492125"/>
                <a:gd name="connsiteX6" fmla="*/ 0 w 1230312"/>
                <a:gd name="connsiteY6" fmla="*/ 0 h 4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312" h="492125">
                  <a:moveTo>
                    <a:pt x="0" y="0"/>
                  </a:moveTo>
                  <a:lnTo>
                    <a:pt x="984250" y="0"/>
                  </a:lnTo>
                  <a:lnTo>
                    <a:pt x="1230312" y="246063"/>
                  </a:lnTo>
                  <a:lnTo>
                    <a:pt x="984250" y="492125"/>
                  </a:lnTo>
                  <a:lnTo>
                    <a:pt x="0" y="492125"/>
                  </a:lnTo>
                  <a:lnTo>
                    <a:pt x="246063" y="246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3F">
                <a:shade val="80000"/>
                <a:hueOff val="-180973"/>
                <a:satOff val="-26617"/>
                <a:lumOff val="13173"/>
                <a:alphaOff val="0"/>
              </a:srgbClr>
            </a:solidFill>
            <a:ln w="10795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2068" tIns="24003" rIns="258064" bIns="24003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Analytics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2797A7E-EE1F-A879-C711-680A56C91AA0}"/>
                </a:ext>
              </a:extLst>
            </p:cNvPr>
            <p:cNvSpPr/>
            <p:nvPr/>
          </p:nvSpPr>
          <p:spPr>
            <a:xfrm>
              <a:off x="4988718" y="3182937"/>
              <a:ext cx="1230312" cy="492125"/>
            </a:xfrm>
            <a:custGeom>
              <a:avLst/>
              <a:gdLst>
                <a:gd name="connsiteX0" fmla="*/ 0 w 1230312"/>
                <a:gd name="connsiteY0" fmla="*/ 0 h 492125"/>
                <a:gd name="connsiteX1" fmla="*/ 984250 w 1230312"/>
                <a:gd name="connsiteY1" fmla="*/ 0 h 492125"/>
                <a:gd name="connsiteX2" fmla="*/ 1230312 w 1230312"/>
                <a:gd name="connsiteY2" fmla="*/ 246063 h 492125"/>
                <a:gd name="connsiteX3" fmla="*/ 984250 w 1230312"/>
                <a:gd name="connsiteY3" fmla="*/ 492125 h 492125"/>
                <a:gd name="connsiteX4" fmla="*/ 0 w 1230312"/>
                <a:gd name="connsiteY4" fmla="*/ 492125 h 492125"/>
                <a:gd name="connsiteX5" fmla="*/ 246063 w 1230312"/>
                <a:gd name="connsiteY5" fmla="*/ 246063 h 492125"/>
                <a:gd name="connsiteX6" fmla="*/ 0 w 1230312"/>
                <a:gd name="connsiteY6" fmla="*/ 0 h 4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312" h="492125">
                  <a:moveTo>
                    <a:pt x="0" y="0"/>
                  </a:moveTo>
                  <a:lnTo>
                    <a:pt x="984250" y="0"/>
                  </a:lnTo>
                  <a:lnTo>
                    <a:pt x="1230312" y="246063"/>
                  </a:lnTo>
                  <a:lnTo>
                    <a:pt x="984250" y="492125"/>
                  </a:lnTo>
                  <a:lnTo>
                    <a:pt x="0" y="492125"/>
                  </a:lnTo>
                  <a:lnTo>
                    <a:pt x="246063" y="246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3F">
                <a:shade val="80000"/>
                <a:hueOff val="-271459"/>
                <a:satOff val="-39926"/>
                <a:lumOff val="19759"/>
                <a:alphaOff val="0"/>
              </a:srgbClr>
            </a:solidFill>
            <a:ln w="10795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2068" tIns="24003" rIns="258064" bIns="24003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Reporting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8E2950A-A9D8-E0F6-CE5A-478DBB2D1154}"/>
                </a:ext>
              </a:extLst>
            </p:cNvPr>
            <p:cNvSpPr/>
            <p:nvPr/>
          </p:nvSpPr>
          <p:spPr>
            <a:xfrm>
              <a:off x="5972968" y="3182937"/>
              <a:ext cx="1230312" cy="492125"/>
            </a:xfrm>
            <a:custGeom>
              <a:avLst/>
              <a:gdLst>
                <a:gd name="connsiteX0" fmla="*/ 0 w 1230312"/>
                <a:gd name="connsiteY0" fmla="*/ 0 h 492125"/>
                <a:gd name="connsiteX1" fmla="*/ 984250 w 1230312"/>
                <a:gd name="connsiteY1" fmla="*/ 0 h 492125"/>
                <a:gd name="connsiteX2" fmla="*/ 1230312 w 1230312"/>
                <a:gd name="connsiteY2" fmla="*/ 246063 h 492125"/>
                <a:gd name="connsiteX3" fmla="*/ 984250 w 1230312"/>
                <a:gd name="connsiteY3" fmla="*/ 492125 h 492125"/>
                <a:gd name="connsiteX4" fmla="*/ 0 w 1230312"/>
                <a:gd name="connsiteY4" fmla="*/ 492125 h 492125"/>
                <a:gd name="connsiteX5" fmla="*/ 246063 w 1230312"/>
                <a:gd name="connsiteY5" fmla="*/ 246063 h 492125"/>
                <a:gd name="connsiteX6" fmla="*/ 0 w 1230312"/>
                <a:gd name="connsiteY6" fmla="*/ 0 h 4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312" h="492125">
                  <a:moveTo>
                    <a:pt x="0" y="0"/>
                  </a:moveTo>
                  <a:lnTo>
                    <a:pt x="984250" y="0"/>
                  </a:lnTo>
                  <a:lnTo>
                    <a:pt x="1230312" y="246063"/>
                  </a:lnTo>
                  <a:lnTo>
                    <a:pt x="984250" y="492125"/>
                  </a:lnTo>
                  <a:lnTo>
                    <a:pt x="0" y="492125"/>
                  </a:lnTo>
                  <a:lnTo>
                    <a:pt x="246063" y="246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3F">
                <a:shade val="80000"/>
                <a:hueOff val="-361946"/>
                <a:satOff val="-53235"/>
                <a:lumOff val="26346"/>
                <a:alphaOff val="0"/>
              </a:srgbClr>
            </a:solidFill>
            <a:ln w="10795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2068" tIns="24003" rIns="258064" bIns="24003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User experience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9478A47-604E-BBC3-421A-BB8C8BAD829A}"/>
                </a:ext>
              </a:extLst>
            </p:cNvPr>
            <p:cNvSpPr/>
            <p:nvPr/>
          </p:nvSpPr>
          <p:spPr>
            <a:xfrm>
              <a:off x="6957218" y="3182937"/>
              <a:ext cx="1230312" cy="492125"/>
            </a:xfrm>
            <a:custGeom>
              <a:avLst/>
              <a:gdLst>
                <a:gd name="connsiteX0" fmla="*/ 0 w 1230312"/>
                <a:gd name="connsiteY0" fmla="*/ 0 h 492125"/>
                <a:gd name="connsiteX1" fmla="*/ 984250 w 1230312"/>
                <a:gd name="connsiteY1" fmla="*/ 0 h 492125"/>
                <a:gd name="connsiteX2" fmla="*/ 1230312 w 1230312"/>
                <a:gd name="connsiteY2" fmla="*/ 246063 h 492125"/>
                <a:gd name="connsiteX3" fmla="*/ 984250 w 1230312"/>
                <a:gd name="connsiteY3" fmla="*/ 492125 h 492125"/>
                <a:gd name="connsiteX4" fmla="*/ 0 w 1230312"/>
                <a:gd name="connsiteY4" fmla="*/ 492125 h 492125"/>
                <a:gd name="connsiteX5" fmla="*/ 246063 w 1230312"/>
                <a:gd name="connsiteY5" fmla="*/ 246063 h 492125"/>
                <a:gd name="connsiteX6" fmla="*/ 0 w 1230312"/>
                <a:gd name="connsiteY6" fmla="*/ 0 h 4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312" h="492125">
                  <a:moveTo>
                    <a:pt x="0" y="0"/>
                  </a:moveTo>
                  <a:lnTo>
                    <a:pt x="984250" y="0"/>
                  </a:lnTo>
                  <a:lnTo>
                    <a:pt x="1230312" y="246063"/>
                  </a:lnTo>
                  <a:lnTo>
                    <a:pt x="984250" y="492125"/>
                  </a:lnTo>
                  <a:lnTo>
                    <a:pt x="0" y="492125"/>
                  </a:lnTo>
                  <a:lnTo>
                    <a:pt x="246063" y="246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3F">
                <a:shade val="80000"/>
                <a:hueOff val="-452432"/>
                <a:satOff val="-66544"/>
                <a:lumOff val="32932"/>
                <a:alphaOff val="0"/>
              </a:srgbClr>
            </a:solidFill>
            <a:ln w="10795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4048" tIns="24003" rIns="258064" bIns="24003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Integrations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FC4D829-F29E-688E-A235-F6BFB7073ACF}"/>
                </a:ext>
              </a:extLst>
            </p:cNvPr>
            <p:cNvSpPr/>
            <p:nvPr/>
          </p:nvSpPr>
          <p:spPr>
            <a:xfrm>
              <a:off x="7941468" y="3182937"/>
              <a:ext cx="1230312" cy="492125"/>
            </a:xfrm>
            <a:custGeom>
              <a:avLst/>
              <a:gdLst>
                <a:gd name="connsiteX0" fmla="*/ 0 w 1230312"/>
                <a:gd name="connsiteY0" fmla="*/ 0 h 492125"/>
                <a:gd name="connsiteX1" fmla="*/ 984250 w 1230312"/>
                <a:gd name="connsiteY1" fmla="*/ 0 h 492125"/>
                <a:gd name="connsiteX2" fmla="*/ 1230312 w 1230312"/>
                <a:gd name="connsiteY2" fmla="*/ 246063 h 492125"/>
                <a:gd name="connsiteX3" fmla="*/ 984250 w 1230312"/>
                <a:gd name="connsiteY3" fmla="*/ 492125 h 492125"/>
                <a:gd name="connsiteX4" fmla="*/ 0 w 1230312"/>
                <a:gd name="connsiteY4" fmla="*/ 492125 h 492125"/>
                <a:gd name="connsiteX5" fmla="*/ 246063 w 1230312"/>
                <a:gd name="connsiteY5" fmla="*/ 246063 h 492125"/>
                <a:gd name="connsiteX6" fmla="*/ 0 w 1230312"/>
                <a:gd name="connsiteY6" fmla="*/ 0 h 4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312" h="492125">
                  <a:moveTo>
                    <a:pt x="0" y="0"/>
                  </a:moveTo>
                  <a:lnTo>
                    <a:pt x="984250" y="0"/>
                  </a:lnTo>
                  <a:lnTo>
                    <a:pt x="1230312" y="246063"/>
                  </a:lnTo>
                  <a:lnTo>
                    <a:pt x="984250" y="492125"/>
                  </a:lnTo>
                  <a:lnTo>
                    <a:pt x="0" y="492125"/>
                  </a:lnTo>
                  <a:lnTo>
                    <a:pt x="246063" y="246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3F">
                <a:shade val="80000"/>
                <a:hueOff val="-542918"/>
                <a:satOff val="-79852"/>
                <a:lumOff val="39519"/>
                <a:alphaOff val="0"/>
              </a:srgbClr>
            </a:solidFill>
            <a:ln w="10795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2068" tIns="24003" rIns="258064" bIns="24003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Workflow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C129646-D7DA-6505-23BA-E6B4334E3CAB}"/>
                </a:ext>
              </a:extLst>
            </p:cNvPr>
            <p:cNvSpPr/>
            <p:nvPr/>
          </p:nvSpPr>
          <p:spPr>
            <a:xfrm>
              <a:off x="8925718" y="3182937"/>
              <a:ext cx="1230312" cy="492125"/>
            </a:xfrm>
            <a:custGeom>
              <a:avLst/>
              <a:gdLst>
                <a:gd name="connsiteX0" fmla="*/ 0 w 1230312"/>
                <a:gd name="connsiteY0" fmla="*/ 0 h 492125"/>
                <a:gd name="connsiteX1" fmla="*/ 984250 w 1230312"/>
                <a:gd name="connsiteY1" fmla="*/ 0 h 492125"/>
                <a:gd name="connsiteX2" fmla="*/ 1230312 w 1230312"/>
                <a:gd name="connsiteY2" fmla="*/ 246063 h 492125"/>
                <a:gd name="connsiteX3" fmla="*/ 984250 w 1230312"/>
                <a:gd name="connsiteY3" fmla="*/ 492125 h 492125"/>
                <a:gd name="connsiteX4" fmla="*/ 0 w 1230312"/>
                <a:gd name="connsiteY4" fmla="*/ 492125 h 492125"/>
                <a:gd name="connsiteX5" fmla="*/ 246063 w 1230312"/>
                <a:gd name="connsiteY5" fmla="*/ 246063 h 492125"/>
                <a:gd name="connsiteX6" fmla="*/ 0 w 1230312"/>
                <a:gd name="connsiteY6" fmla="*/ 0 h 4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312" h="492125">
                  <a:moveTo>
                    <a:pt x="0" y="0"/>
                  </a:moveTo>
                  <a:lnTo>
                    <a:pt x="984250" y="0"/>
                  </a:lnTo>
                  <a:lnTo>
                    <a:pt x="1230312" y="246063"/>
                  </a:lnTo>
                  <a:lnTo>
                    <a:pt x="984250" y="492125"/>
                  </a:lnTo>
                  <a:lnTo>
                    <a:pt x="0" y="492125"/>
                  </a:lnTo>
                  <a:lnTo>
                    <a:pt x="246063" y="246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3F">
                <a:shade val="80000"/>
                <a:hueOff val="-633405"/>
                <a:satOff val="-93161"/>
                <a:lumOff val="46105"/>
                <a:alphaOff val="0"/>
              </a:srgbClr>
            </a:solidFill>
            <a:ln w="10795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2068" tIns="24003" rIns="258064" bIns="24003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End-user program development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678B19C-E293-9FEA-0E4C-BDA75846473E}"/>
              </a:ext>
            </a:extLst>
          </p:cNvPr>
          <p:cNvSpPr txBox="1"/>
          <p:nvPr/>
        </p:nvSpPr>
        <p:spPr>
          <a:xfrm>
            <a:off x="4751721" y="1541238"/>
            <a:ext cx="2688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Lora" pitchFamily="2" charset="77"/>
              </a:rPr>
              <a:t>Product Offering</a:t>
            </a:r>
          </a:p>
        </p:txBody>
      </p:sp>
    </p:spTree>
    <p:extLst>
      <p:ext uri="{BB962C8B-B14F-4D97-AF65-F5344CB8AC3E}">
        <p14:creationId xmlns:p14="http://schemas.microsoft.com/office/powerpoint/2010/main" val="4107938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2801370-970F-AE4E-DCE2-BADDC6D3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6" y="365126"/>
            <a:ext cx="10785764" cy="592978"/>
          </a:xfrm>
        </p:spPr>
        <p:txBody>
          <a:bodyPr/>
          <a:lstStyle/>
          <a:p>
            <a:r>
              <a:rPr lang="en-US" dirty="0"/>
              <a:t>Evaluation criteria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2997C4-49FC-7B5C-4BAB-128307BEB1BA}"/>
              </a:ext>
            </a:extLst>
          </p:cNvPr>
          <p:cNvGrpSpPr/>
          <p:nvPr/>
        </p:nvGrpSpPr>
        <p:grpSpPr>
          <a:xfrm>
            <a:off x="0" y="2586038"/>
            <a:ext cx="12192000" cy="1685924"/>
            <a:chOff x="2032992" y="3103958"/>
            <a:chExt cx="8126015" cy="650081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4718B9DA-AF43-7E1F-58D3-0563C5E06E64}"/>
                </a:ext>
              </a:extLst>
            </p:cNvPr>
            <p:cNvSpPr/>
            <p:nvPr/>
          </p:nvSpPr>
          <p:spPr>
            <a:xfrm>
              <a:off x="2032992" y="3103958"/>
              <a:ext cx="1625203" cy="650081"/>
            </a:xfrm>
            <a:custGeom>
              <a:avLst/>
              <a:gdLst>
                <a:gd name="connsiteX0" fmla="*/ 0 w 1625203"/>
                <a:gd name="connsiteY0" fmla="*/ 0 h 650081"/>
                <a:gd name="connsiteX1" fmla="*/ 1300163 w 1625203"/>
                <a:gd name="connsiteY1" fmla="*/ 0 h 650081"/>
                <a:gd name="connsiteX2" fmla="*/ 1625203 w 1625203"/>
                <a:gd name="connsiteY2" fmla="*/ 325041 h 650081"/>
                <a:gd name="connsiteX3" fmla="*/ 1300163 w 1625203"/>
                <a:gd name="connsiteY3" fmla="*/ 650081 h 650081"/>
                <a:gd name="connsiteX4" fmla="*/ 0 w 1625203"/>
                <a:gd name="connsiteY4" fmla="*/ 650081 h 650081"/>
                <a:gd name="connsiteX5" fmla="*/ 0 w 1625203"/>
                <a:gd name="connsiteY5" fmla="*/ 0 h 65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5203" h="650081">
                  <a:moveTo>
                    <a:pt x="0" y="0"/>
                  </a:moveTo>
                  <a:lnTo>
                    <a:pt x="1300163" y="0"/>
                  </a:lnTo>
                  <a:lnTo>
                    <a:pt x="1625203" y="325041"/>
                  </a:lnTo>
                  <a:lnTo>
                    <a:pt x="1300163" y="650081"/>
                  </a:lnTo>
                  <a:lnTo>
                    <a:pt x="0" y="650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3F">
                <a:shade val="80000"/>
                <a:hueOff val="0"/>
                <a:satOff val="0"/>
                <a:lumOff val="0"/>
                <a:alphaOff val="0"/>
              </a:srgbClr>
            </a:solidFill>
            <a:ln w="10795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676" tIns="37338" rIns="181189" bIns="3733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Vision</a:t>
              </a: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A3CA955-44DA-18DD-BC25-FEE8AEB72938}"/>
                </a:ext>
              </a:extLst>
            </p:cNvPr>
            <p:cNvSpPr/>
            <p:nvPr/>
          </p:nvSpPr>
          <p:spPr>
            <a:xfrm>
              <a:off x="3333154" y="3103958"/>
              <a:ext cx="1625203" cy="650081"/>
            </a:xfrm>
            <a:custGeom>
              <a:avLst/>
              <a:gdLst>
                <a:gd name="connsiteX0" fmla="*/ 0 w 1625203"/>
                <a:gd name="connsiteY0" fmla="*/ 0 h 650081"/>
                <a:gd name="connsiteX1" fmla="*/ 1300163 w 1625203"/>
                <a:gd name="connsiteY1" fmla="*/ 0 h 650081"/>
                <a:gd name="connsiteX2" fmla="*/ 1625203 w 1625203"/>
                <a:gd name="connsiteY2" fmla="*/ 325041 h 650081"/>
                <a:gd name="connsiteX3" fmla="*/ 1300163 w 1625203"/>
                <a:gd name="connsiteY3" fmla="*/ 650081 h 650081"/>
                <a:gd name="connsiteX4" fmla="*/ 0 w 1625203"/>
                <a:gd name="connsiteY4" fmla="*/ 650081 h 650081"/>
                <a:gd name="connsiteX5" fmla="*/ 325041 w 1625203"/>
                <a:gd name="connsiteY5" fmla="*/ 325041 h 650081"/>
                <a:gd name="connsiteX6" fmla="*/ 0 w 1625203"/>
                <a:gd name="connsiteY6" fmla="*/ 0 h 65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5203" h="650081">
                  <a:moveTo>
                    <a:pt x="0" y="0"/>
                  </a:moveTo>
                  <a:lnTo>
                    <a:pt x="1300163" y="0"/>
                  </a:lnTo>
                  <a:lnTo>
                    <a:pt x="1625203" y="325041"/>
                  </a:lnTo>
                  <a:lnTo>
                    <a:pt x="1300163" y="650081"/>
                  </a:lnTo>
                  <a:lnTo>
                    <a:pt x="0" y="650081"/>
                  </a:lnTo>
                  <a:lnTo>
                    <a:pt x="325041" y="325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3F">
                <a:shade val="80000"/>
                <a:hueOff val="-126681"/>
                <a:satOff val="-18632"/>
                <a:lumOff val="9221"/>
                <a:alphaOff val="0"/>
              </a:srgbClr>
            </a:solidFill>
            <a:ln w="10795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48" tIns="37338" rIns="343709" bIns="3733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Innovation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0BD7C74-79BC-2C28-E636-8DC3BCDB5380}"/>
                </a:ext>
              </a:extLst>
            </p:cNvPr>
            <p:cNvSpPr/>
            <p:nvPr/>
          </p:nvSpPr>
          <p:spPr>
            <a:xfrm>
              <a:off x="4633317" y="3103958"/>
              <a:ext cx="1625203" cy="650081"/>
            </a:xfrm>
            <a:custGeom>
              <a:avLst/>
              <a:gdLst>
                <a:gd name="connsiteX0" fmla="*/ 0 w 1625203"/>
                <a:gd name="connsiteY0" fmla="*/ 0 h 650081"/>
                <a:gd name="connsiteX1" fmla="*/ 1300163 w 1625203"/>
                <a:gd name="connsiteY1" fmla="*/ 0 h 650081"/>
                <a:gd name="connsiteX2" fmla="*/ 1625203 w 1625203"/>
                <a:gd name="connsiteY2" fmla="*/ 325041 h 650081"/>
                <a:gd name="connsiteX3" fmla="*/ 1300163 w 1625203"/>
                <a:gd name="connsiteY3" fmla="*/ 650081 h 650081"/>
                <a:gd name="connsiteX4" fmla="*/ 0 w 1625203"/>
                <a:gd name="connsiteY4" fmla="*/ 650081 h 650081"/>
                <a:gd name="connsiteX5" fmla="*/ 325041 w 1625203"/>
                <a:gd name="connsiteY5" fmla="*/ 325041 h 650081"/>
                <a:gd name="connsiteX6" fmla="*/ 0 w 1625203"/>
                <a:gd name="connsiteY6" fmla="*/ 0 h 65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5203" h="650081">
                  <a:moveTo>
                    <a:pt x="0" y="0"/>
                  </a:moveTo>
                  <a:lnTo>
                    <a:pt x="1300163" y="0"/>
                  </a:lnTo>
                  <a:lnTo>
                    <a:pt x="1625203" y="325041"/>
                  </a:lnTo>
                  <a:lnTo>
                    <a:pt x="1300163" y="650081"/>
                  </a:lnTo>
                  <a:lnTo>
                    <a:pt x="0" y="650081"/>
                  </a:lnTo>
                  <a:lnTo>
                    <a:pt x="325041" y="325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3F">
                <a:shade val="80000"/>
                <a:hueOff val="-253362"/>
                <a:satOff val="-37264"/>
                <a:lumOff val="18442"/>
                <a:alphaOff val="0"/>
              </a:srgbClr>
            </a:solidFill>
            <a:ln w="10795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48" tIns="37338" rIns="343709" bIns="3733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Roadmap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003FCA7-5675-904F-3B93-2BC098A34FA7}"/>
                </a:ext>
              </a:extLst>
            </p:cNvPr>
            <p:cNvSpPr/>
            <p:nvPr/>
          </p:nvSpPr>
          <p:spPr>
            <a:xfrm>
              <a:off x="5933479" y="3103958"/>
              <a:ext cx="1625203" cy="650081"/>
            </a:xfrm>
            <a:custGeom>
              <a:avLst/>
              <a:gdLst>
                <a:gd name="connsiteX0" fmla="*/ 0 w 1625203"/>
                <a:gd name="connsiteY0" fmla="*/ 0 h 650081"/>
                <a:gd name="connsiteX1" fmla="*/ 1300163 w 1625203"/>
                <a:gd name="connsiteY1" fmla="*/ 0 h 650081"/>
                <a:gd name="connsiteX2" fmla="*/ 1625203 w 1625203"/>
                <a:gd name="connsiteY2" fmla="*/ 325041 h 650081"/>
                <a:gd name="connsiteX3" fmla="*/ 1300163 w 1625203"/>
                <a:gd name="connsiteY3" fmla="*/ 650081 h 650081"/>
                <a:gd name="connsiteX4" fmla="*/ 0 w 1625203"/>
                <a:gd name="connsiteY4" fmla="*/ 650081 h 650081"/>
                <a:gd name="connsiteX5" fmla="*/ 325041 w 1625203"/>
                <a:gd name="connsiteY5" fmla="*/ 325041 h 650081"/>
                <a:gd name="connsiteX6" fmla="*/ 0 w 1625203"/>
                <a:gd name="connsiteY6" fmla="*/ 0 h 65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5203" h="650081">
                  <a:moveTo>
                    <a:pt x="0" y="0"/>
                  </a:moveTo>
                  <a:lnTo>
                    <a:pt x="1300163" y="0"/>
                  </a:lnTo>
                  <a:lnTo>
                    <a:pt x="1625203" y="325041"/>
                  </a:lnTo>
                  <a:lnTo>
                    <a:pt x="1300163" y="650081"/>
                  </a:lnTo>
                  <a:lnTo>
                    <a:pt x="0" y="650081"/>
                  </a:lnTo>
                  <a:lnTo>
                    <a:pt x="325041" y="325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3F">
                <a:shade val="80000"/>
                <a:hueOff val="-380043"/>
                <a:satOff val="-55897"/>
                <a:lumOff val="27663"/>
                <a:alphaOff val="0"/>
              </a:srgbClr>
            </a:solidFill>
            <a:ln w="10795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48" tIns="37338" rIns="343709" bIns="3733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Partner ecosystem</a:t>
              </a: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A6A4B8A-E3D9-F5EB-4153-5A14FC4FD257}"/>
                </a:ext>
              </a:extLst>
            </p:cNvPr>
            <p:cNvSpPr/>
            <p:nvPr/>
          </p:nvSpPr>
          <p:spPr>
            <a:xfrm>
              <a:off x="7233642" y="3103958"/>
              <a:ext cx="1625203" cy="650081"/>
            </a:xfrm>
            <a:custGeom>
              <a:avLst/>
              <a:gdLst>
                <a:gd name="connsiteX0" fmla="*/ 0 w 1625203"/>
                <a:gd name="connsiteY0" fmla="*/ 0 h 650081"/>
                <a:gd name="connsiteX1" fmla="*/ 1300163 w 1625203"/>
                <a:gd name="connsiteY1" fmla="*/ 0 h 650081"/>
                <a:gd name="connsiteX2" fmla="*/ 1625203 w 1625203"/>
                <a:gd name="connsiteY2" fmla="*/ 325041 h 650081"/>
                <a:gd name="connsiteX3" fmla="*/ 1300163 w 1625203"/>
                <a:gd name="connsiteY3" fmla="*/ 650081 h 650081"/>
                <a:gd name="connsiteX4" fmla="*/ 0 w 1625203"/>
                <a:gd name="connsiteY4" fmla="*/ 650081 h 650081"/>
                <a:gd name="connsiteX5" fmla="*/ 325041 w 1625203"/>
                <a:gd name="connsiteY5" fmla="*/ 325041 h 650081"/>
                <a:gd name="connsiteX6" fmla="*/ 0 w 1625203"/>
                <a:gd name="connsiteY6" fmla="*/ 0 h 65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5203" h="650081">
                  <a:moveTo>
                    <a:pt x="0" y="0"/>
                  </a:moveTo>
                  <a:lnTo>
                    <a:pt x="1300163" y="0"/>
                  </a:lnTo>
                  <a:lnTo>
                    <a:pt x="1625203" y="325041"/>
                  </a:lnTo>
                  <a:lnTo>
                    <a:pt x="1300163" y="650081"/>
                  </a:lnTo>
                  <a:lnTo>
                    <a:pt x="0" y="650081"/>
                  </a:lnTo>
                  <a:lnTo>
                    <a:pt x="325041" y="325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3F">
                <a:shade val="80000"/>
                <a:hueOff val="-506724"/>
                <a:satOff val="-74529"/>
                <a:lumOff val="36884"/>
                <a:alphaOff val="0"/>
              </a:srgbClr>
            </a:solidFill>
            <a:ln w="10795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48" tIns="37338" rIns="343709" bIns="3733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Adoption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4F466AB-2D0B-ABED-4C4F-5F640D477EF6}"/>
                </a:ext>
              </a:extLst>
            </p:cNvPr>
            <p:cNvSpPr/>
            <p:nvPr/>
          </p:nvSpPr>
          <p:spPr>
            <a:xfrm>
              <a:off x="8533804" y="3103958"/>
              <a:ext cx="1625203" cy="650081"/>
            </a:xfrm>
            <a:custGeom>
              <a:avLst/>
              <a:gdLst>
                <a:gd name="connsiteX0" fmla="*/ 0 w 1625203"/>
                <a:gd name="connsiteY0" fmla="*/ 0 h 650081"/>
                <a:gd name="connsiteX1" fmla="*/ 1300163 w 1625203"/>
                <a:gd name="connsiteY1" fmla="*/ 0 h 650081"/>
                <a:gd name="connsiteX2" fmla="*/ 1625203 w 1625203"/>
                <a:gd name="connsiteY2" fmla="*/ 325041 h 650081"/>
                <a:gd name="connsiteX3" fmla="*/ 1300163 w 1625203"/>
                <a:gd name="connsiteY3" fmla="*/ 650081 h 650081"/>
                <a:gd name="connsiteX4" fmla="*/ 0 w 1625203"/>
                <a:gd name="connsiteY4" fmla="*/ 650081 h 650081"/>
                <a:gd name="connsiteX5" fmla="*/ 325041 w 1625203"/>
                <a:gd name="connsiteY5" fmla="*/ 325041 h 650081"/>
                <a:gd name="connsiteX6" fmla="*/ 0 w 1625203"/>
                <a:gd name="connsiteY6" fmla="*/ 0 h 65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5203" h="650081">
                  <a:moveTo>
                    <a:pt x="0" y="0"/>
                  </a:moveTo>
                  <a:lnTo>
                    <a:pt x="1300163" y="0"/>
                  </a:lnTo>
                  <a:lnTo>
                    <a:pt x="1625203" y="325041"/>
                  </a:lnTo>
                  <a:lnTo>
                    <a:pt x="1300163" y="650081"/>
                  </a:lnTo>
                  <a:lnTo>
                    <a:pt x="0" y="650081"/>
                  </a:lnTo>
                  <a:lnTo>
                    <a:pt x="325041" y="325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3F">
                <a:shade val="80000"/>
                <a:hueOff val="-633405"/>
                <a:satOff val="-93161"/>
                <a:lumOff val="46105"/>
                <a:alphaOff val="0"/>
              </a:srgbClr>
            </a:solidFill>
            <a:ln w="10795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8640" tIns="37338" rIns="343709" bIns="3733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Pricing flexibility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AE07F9B-478A-D7CE-90FB-8C2D5F6C2A7F}"/>
              </a:ext>
            </a:extLst>
          </p:cNvPr>
          <p:cNvSpPr txBox="1"/>
          <p:nvPr/>
        </p:nvSpPr>
        <p:spPr>
          <a:xfrm>
            <a:off x="4605848" y="1541238"/>
            <a:ext cx="298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Lora" pitchFamily="2" charset="77"/>
              </a:rPr>
              <a:t>Company Strategy</a:t>
            </a:r>
          </a:p>
        </p:txBody>
      </p:sp>
    </p:spTree>
    <p:extLst>
      <p:ext uri="{BB962C8B-B14F-4D97-AF65-F5344CB8AC3E}">
        <p14:creationId xmlns:p14="http://schemas.microsoft.com/office/powerpoint/2010/main" val="3912117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38D94-6169-566F-10DE-7CC14E3A65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Offer flexible risk modeling AND drill-down functionality</a:t>
            </a:r>
          </a:p>
          <a:p>
            <a:endParaRPr lang="en-US" dirty="0"/>
          </a:p>
          <a:p>
            <a:r>
              <a:rPr lang="en-US" dirty="0"/>
              <a:t>Easily integrate with existing security tech stacks</a:t>
            </a:r>
          </a:p>
          <a:p>
            <a:endParaRPr lang="en-US" dirty="0"/>
          </a:p>
          <a:p>
            <a:r>
              <a:rPr lang="en-US" dirty="0"/>
              <a:t>Align with industry standards/frameworks</a:t>
            </a:r>
          </a:p>
          <a:p>
            <a:endParaRPr lang="en-US" dirty="0"/>
          </a:p>
          <a:p>
            <a:r>
              <a:rPr lang="en-US" dirty="0"/>
              <a:t>Adhere to a cyber value-at-risk model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74FDED-4515-37DE-2B89-B34A3349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6" y="365126"/>
            <a:ext cx="10785764" cy="823810"/>
          </a:xfrm>
        </p:spPr>
        <p:txBody>
          <a:bodyPr/>
          <a:lstStyle/>
          <a:p>
            <a:r>
              <a:rPr lang="en-US" dirty="0"/>
              <a:t>Customers should look for vendors that… </a:t>
            </a:r>
          </a:p>
        </p:txBody>
      </p:sp>
    </p:spTree>
    <p:extLst>
      <p:ext uri="{BB962C8B-B14F-4D97-AF65-F5344CB8AC3E}">
        <p14:creationId xmlns:p14="http://schemas.microsoft.com/office/powerpoint/2010/main" val="1036501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4;p2">
            <a:extLst>
              <a:ext uri="{FF2B5EF4-FFF2-40B4-BE49-F238E27FC236}">
                <a16:creationId xmlns:a16="http://schemas.microsoft.com/office/drawing/2014/main" id="{1835306C-32DC-6E31-FE38-976185C08878}"/>
              </a:ext>
            </a:extLst>
          </p:cNvPr>
          <p:cNvSpPr txBox="1">
            <a:spLocks/>
          </p:cNvSpPr>
          <p:nvPr/>
        </p:nvSpPr>
        <p:spPr>
          <a:xfrm>
            <a:off x="418419" y="1583715"/>
            <a:ext cx="3967843" cy="328832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None/>
              <a:defRPr sz="3600" b="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SzPts val="3600"/>
            </a:pPr>
            <a:r>
              <a:rPr lang="en-US" sz="5600" kern="1200" dirty="0">
                <a:solidFill>
                  <a:schemeClr val="bg1"/>
                </a:solidFill>
                <a:latin typeface="Lora" pitchFamily="2" charset="77"/>
                <a:ea typeface="+mj-ea"/>
                <a:cs typeface="+mj-cs"/>
              </a:rPr>
              <a:t>Where does industry research need to go?</a:t>
            </a:r>
          </a:p>
        </p:txBody>
      </p:sp>
      <p:pic>
        <p:nvPicPr>
          <p:cNvPr id="2" name="Picture 2" descr="Taylor Swift">
            <a:extLst>
              <a:ext uri="{FF2B5EF4-FFF2-40B4-BE49-F238E27FC236}">
                <a16:creationId xmlns:a16="http://schemas.microsoft.com/office/drawing/2014/main" id="{A926F557-7B01-7405-7498-9F43AB0C8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1BC190-C8BD-2CFE-75BF-3FAB79988756}"/>
              </a:ext>
            </a:extLst>
          </p:cNvPr>
          <p:cNvSpPr txBox="1"/>
          <p:nvPr/>
        </p:nvSpPr>
        <p:spPr>
          <a:xfrm>
            <a:off x="236951" y="6401797"/>
            <a:ext cx="16898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Image credit: BBC News</a:t>
            </a:r>
          </a:p>
        </p:txBody>
      </p:sp>
    </p:spTree>
    <p:extLst>
      <p:ext uri="{BB962C8B-B14F-4D97-AF65-F5344CB8AC3E}">
        <p14:creationId xmlns:p14="http://schemas.microsoft.com/office/powerpoint/2010/main" val="3408198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E9840F-D845-00E8-20AA-DFD141AE9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61" y="1777696"/>
            <a:ext cx="10785764" cy="823810"/>
          </a:xfrm>
        </p:spPr>
        <p:txBody>
          <a:bodyPr/>
          <a:lstStyle/>
          <a:p>
            <a:r>
              <a:rPr lang="en-US" dirty="0"/>
              <a:t>1. Exploration</a:t>
            </a:r>
          </a:p>
        </p:txBody>
      </p:sp>
      <p:pic>
        <p:nvPicPr>
          <p:cNvPr id="5" name="Picture 2" descr="Free Rocket Launch Rocket photo and picture">
            <a:extLst>
              <a:ext uri="{FF2B5EF4-FFF2-40B4-BE49-F238E27FC236}">
                <a16:creationId xmlns:a16="http://schemas.microsoft.com/office/drawing/2014/main" id="{9917559A-7BF8-D856-EC59-293547C17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5964" y="0"/>
            <a:ext cx="7426036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E1DE781-60D1-CF0B-D699-D224DED60D08}"/>
              </a:ext>
            </a:extLst>
          </p:cNvPr>
          <p:cNvSpPr txBox="1">
            <a:spLocks/>
          </p:cNvSpPr>
          <p:nvPr/>
        </p:nvSpPr>
        <p:spPr>
          <a:xfrm>
            <a:off x="425161" y="6339128"/>
            <a:ext cx="2590799" cy="14619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Image by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WikiImages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from Pixabay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36895D-5E80-DB0C-313C-058BD13E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4" y="3214687"/>
            <a:ext cx="3776663" cy="2721889"/>
          </a:xfrm>
        </p:spPr>
        <p:txBody>
          <a:bodyPr>
            <a:normAutofit/>
          </a:bodyPr>
          <a:lstStyle/>
          <a:p>
            <a:r>
              <a:rPr lang="en-US" sz="2400" dirty="0"/>
              <a:t>Key principles</a:t>
            </a:r>
          </a:p>
          <a:p>
            <a:r>
              <a:rPr lang="en-US" sz="2400" dirty="0"/>
              <a:t>Reinforcing basics</a:t>
            </a:r>
          </a:p>
          <a:p>
            <a:endParaRPr lang="en-US" sz="2400" dirty="0"/>
          </a:p>
          <a:p>
            <a:pPr marL="114300" indent="0">
              <a:buNone/>
            </a:pPr>
            <a:r>
              <a:rPr lang="en-US" sz="2000" i="1" dirty="0"/>
              <a:t>(Most common type today)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8F49F-ABE0-6510-FF70-0A6F40BEA854}"/>
              </a:ext>
            </a:extLst>
          </p:cNvPr>
          <p:cNvSpPr txBox="1"/>
          <p:nvPr/>
        </p:nvSpPr>
        <p:spPr>
          <a:xfrm>
            <a:off x="809624" y="2708041"/>
            <a:ext cx="2016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ora" pitchFamily="2" charset="77"/>
              </a:rPr>
              <a:t>Level: Beginner</a:t>
            </a:r>
          </a:p>
        </p:txBody>
      </p:sp>
    </p:spTree>
    <p:extLst>
      <p:ext uri="{BB962C8B-B14F-4D97-AF65-F5344CB8AC3E}">
        <p14:creationId xmlns:p14="http://schemas.microsoft.com/office/powerpoint/2010/main" val="1309831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726B45-6079-CFC8-FE47-6E0D2E5127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5962" y="14754"/>
            <a:ext cx="7426037" cy="684324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E9840F-D845-00E8-20AA-DFD141AE9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61" y="1777696"/>
            <a:ext cx="10785764" cy="823810"/>
          </a:xfrm>
        </p:spPr>
        <p:txBody>
          <a:bodyPr/>
          <a:lstStyle/>
          <a:p>
            <a:r>
              <a:rPr lang="en-US" dirty="0"/>
              <a:t>2. Implementation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E1DE781-60D1-CF0B-D699-D224DED60D08}"/>
              </a:ext>
            </a:extLst>
          </p:cNvPr>
          <p:cNvSpPr txBox="1">
            <a:spLocks/>
          </p:cNvSpPr>
          <p:nvPr/>
        </p:nvSpPr>
        <p:spPr>
          <a:xfrm>
            <a:off x="425161" y="6339128"/>
            <a:ext cx="2590799" cy="14619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Image by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geralt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from Pixabay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36895D-5E80-DB0C-313C-058BD13E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4" y="3214687"/>
            <a:ext cx="3776663" cy="2721889"/>
          </a:xfrm>
        </p:spPr>
        <p:txBody>
          <a:bodyPr>
            <a:normAutofit/>
          </a:bodyPr>
          <a:lstStyle/>
          <a:p>
            <a:r>
              <a:rPr lang="en-US" sz="2400" dirty="0"/>
              <a:t>Case studies</a:t>
            </a:r>
          </a:p>
          <a:p>
            <a:r>
              <a:rPr lang="en-US" sz="2400" dirty="0"/>
              <a:t>CRQ pilots*</a:t>
            </a:r>
          </a:p>
          <a:p>
            <a:r>
              <a:rPr lang="en-US" sz="2400" dirty="0"/>
              <a:t>How To guides* </a:t>
            </a:r>
          </a:p>
          <a:p>
            <a:r>
              <a:rPr lang="en-US" sz="2400" dirty="0"/>
              <a:t>Lifecycle approaches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883B05-518B-AAF6-7826-A6C1392E8116}"/>
              </a:ext>
            </a:extLst>
          </p:cNvPr>
          <p:cNvSpPr txBox="1"/>
          <p:nvPr/>
        </p:nvSpPr>
        <p:spPr>
          <a:xfrm>
            <a:off x="809623" y="2708041"/>
            <a:ext cx="3776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ora" pitchFamily="2" charset="77"/>
              </a:rPr>
              <a:t>Level: Beginner/intermediate</a:t>
            </a:r>
          </a:p>
        </p:txBody>
      </p:sp>
    </p:spTree>
    <p:extLst>
      <p:ext uri="{BB962C8B-B14F-4D97-AF65-F5344CB8AC3E}">
        <p14:creationId xmlns:p14="http://schemas.microsoft.com/office/powerpoint/2010/main" val="359983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FC17C-FF64-5111-19E8-8C132C74E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6" y="299269"/>
            <a:ext cx="10018260" cy="636957"/>
          </a:xfrm>
        </p:spPr>
        <p:txBody>
          <a:bodyPr/>
          <a:lstStyle/>
          <a:p>
            <a:r>
              <a:rPr lang="en-US" dirty="0"/>
              <a:t>If only we could’ve forecasted this…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A9A16-656B-827D-4A35-90C964E41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286" y="1044775"/>
            <a:ext cx="7309428" cy="487295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478ED9-86C0-2CFA-5138-E5D109B0DAE1}"/>
              </a:ext>
            </a:extLst>
          </p:cNvPr>
          <p:cNvSpPr txBox="1"/>
          <p:nvPr/>
        </p:nvSpPr>
        <p:spPr>
          <a:xfrm>
            <a:off x="236951" y="6401797"/>
            <a:ext cx="38587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Image credit: Erin Shi, Rebecca Smith via The Michigan Daily</a:t>
            </a:r>
          </a:p>
        </p:txBody>
      </p:sp>
    </p:spTree>
    <p:extLst>
      <p:ext uri="{BB962C8B-B14F-4D97-AF65-F5344CB8AC3E}">
        <p14:creationId xmlns:p14="http://schemas.microsoft.com/office/powerpoint/2010/main" val="1919881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E9840F-D845-00E8-20AA-DFD141AE9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61" y="1777696"/>
            <a:ext cx="10785764" cy="823810"/>
          </a:xfrm>
        </p:spPr>
        <p:txBody>
          <a:bodyPr/>
          <a:lstStyle/>
          <a:p>
            <a:r>
              <a:rPr lang="en-US" dirty="0"/>
              <a:t>3. Benchmarking</a:t>
            </a:r>
          </a:p>
        </p:txBody>
      </p:sp>
      <p:pic>
        <p:nvPicPr>
          <p:cNvPr id="5" name="Picture 2" descr="Free Rocket Launch Rocket photo and picture">
            <a:extLst>
              <a:ext uri="{FF2B5EF4-FFF2-40B4-BE49-F238E27FC236}">
                <a16:creationId xmlns:a16="http://schemas.microsoft.com/office/drawing/2014/main" id="{9917559A-7BF8-D856-EC59-293547C17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5964" y="0"/>
            <a:ext cx="7426036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E1DE781-60D1-CF0B-D699-D224DED60D08}"/>
              </a:ext>
            </a:extLst>
          </p:cNvPr>
          <p:cNvSpPr txBox="1">
            <a:spLocks/>
          </p:cNvSpPr>
          <p:nvPr/>
        </p:nvSpPr>
        <p:spPr>
          <a:xfrm>
            <a:off x="425161" y="6339128"/>
            <a:ext cx="2590799" cy="14619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Image by Mohamed Hassan from Pixabay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36895D-5E80-DB0C-313C-058BD13E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4" y="3214687"/>
            <a:ext cx="3776663" cy="2721889"/>
          </a:xfrm>
        </p:spPr>
        <p:txBody>
          <a:bodyPr>
            <a:normAutofit/>
          </a:bodyPr>
          <a:lstStyle/>
          <a:p>
            <a:r>
              <a:rPr lang="en-US" sz="2400" dirty="0"/>
              <a:t>Data focused</a:t>
            </a:r>
          </a:p>
          <a:p>
            <a:r>
              <a:rPr lang="en-US" sz="2400" dirty="0"/>
              <a:t>Addressing uncertainty</a:t>
            </a:r>
          </a:p>
          <a:p>
            <a:r>
              <a:rPr lang="en-US" sz="2400" dirty="0"/>
              <a:t>Supplementing internal sources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38FDE-8976-E04D-CDE4-E389C427D3B8}"/>
              </a:ext>
            </a:extLst>
          </p:cNvPr>
          <p:cNvSpPr txBox="1"/>
          <p:nvPr/>
        </p:nvSpPr>
        <p:spPr>
          <a:xfrm>
            <a:off x="809623" y="2708041"/>
            <a:ext cx="3776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ora" pitchFamily="2" charset="77"/>
              </a:rPr>
              <a:t>Level: Intermediate/advanced</a:t>
            </a:r>
          </a:p>
        </p:txBody>
      </p:sp>
      <p:pic>
        <p:nvPicPr>
          <p:cNvPr id="33794" name="Picture 2" descr="Free brain heart brain icon illustration">
            <a:extLst>
              <a:ext uri="{FF2B5EF4-FFF2-40B4-BE49-F238E27FC236}">
                <a16:creationId xmlns:a16="http://schemas.microsoft.com/office/drawing/2014/main" id="{C03DC02E-6C0F-C8E5-0CFD-D4A6B0ED8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5963" y="0"/>
            <a:ext cx="7426037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62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E9840F-D845-00E8-20AA-DFD141AE9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61" y="1777696"/>
            <a:ext cx="10785764" cy="823810"/>
          </a:xfrm>
        </p:spPr>
        <p:txBody>
          <a:bodyPr/>
          <a:lstStyle/>
          <a:p>
            <a:r>
              <a:rPr lang="en-US" dirty="0"/>
              <a:t>4. Retroactive</a:t>
            </a:r>
          </a:p>
        </p:txBody>
      </p:sp>
      <p:pic>
        <p:nvPicPr>
          <p:cNvPr id="5" name="Picture 2" descr="Free Rocket Launch Rocket photo and picture">
            <a:extLst>
              <a:ext uri="{FF2B5EF4-FFF2-40B4-BE49-F238E27FC236}">
                <a16:creationId xmlns:a16="http://schemas.microsoft.com/office/drawing/2014/main" id="{9917559A-7BF8-D856-EC59-293547C17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5964" y="0"/>
            <a:ext cx="7426036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E1DE781-60D1-CF0B-D699-D224DED60D08}"/>
              </a:ext>
            </a:extLst>
          </p:cNvPr>
          <p:cNvSpPr txBox="1">
            <a:spLocks/>
          </p:cNvSpPr>
          <p:nvPr/>
        </p:nvSpPr>
        <p:spPr>
          <a:xfrm>
            <a:off x="425161" y="6339128"/>
            <a:ext cx="2590799" cy="14619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Image credit: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motorsportlab.com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36895D-5E80-DB0C-313C-058BD13E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4" y="3214687"/>
            <a:ext cx="3776663" cy="2721889"/>
          </a:xfrm>
        </p:spPr>
        <p:txBody>
          <a:bodyPr>
            <a:normAutofit/>
          </a:bodyPr>
          <a:lstStyle/>
          <a:p>
            <a:r>
              <a:rPr lang="en-US" sz="2400" dirty="0"/>
              <a:t>Case studies measuring how CRQ could have measurably improved real-world events</a:t>
            </a:r>
          </a:p>
          <a:p>
            <a:r>
              <a:rPr lang="en-US" sz="2400" dirty="0"/>
              <a:t>Ticketmaster!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FAF0B9-82AA-CB9A-71C8-06374996835D}"/>
              </a:ext>
            </a:extLst>
          </p:cNvPr>
          <p:cNvSpPr txBox="1"/>
          <p:nvPr/>
        </p:nvSpPr>
        <p:spPr>
          <a:xfrm>
            <a:off x="809623" y="2708041"/>
            <a:ext cx="3776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ora" pitchFamily="2" charset="77"/>
              </a:rPr>
              <a:t>Level: Advanced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1554272B-F7C3-FF86-C7E0-EF9CEC5C5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5962" y="0"/>
            <a:ext cx="742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350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A1671-3BF4-3E59-036B-680BA7FBC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0367"/>
            <a:ext cx="10515600" cy="1346969"/>
          </a:xfrm>
        </p:spPr>
        <p:txBody>
          <a:bodyPr>
            <a:normAutofit fontScale="90000"/>
          </a:bodyPr>
          <a:lstStyle/>
          <a:p>
            <a:r>
              <a:rPr lang="en-US" sz="5600" dirty="0"/>
              <a:t>What kinds of research would you find most interesting? </a:t>
            </a:r>
          </a:p>
        </p:txBody>
      </p:sp>
    </p:spTree>
    <p:extLst>
      <p:ext uri="{BB962C8B-B14F-4D97-AF65-F5344CB8AC3E}">
        <p14:creationId xmlns:p14="http://schemas.microsoft.com/office/powerpoint/2010/main" val="426893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89CE5F3-E399-A07D-3225-0982E93D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0367"/>
            <a:ext cx="10515600" cy="1346969"/>
          </a:xfrm>
        </p:spPr>
        <p:txBody>
          <a:bodyPr>
            <a:normAutofit/>
          </a:bodyPr>
          <a:lstStyle/>
          <a:p>
            <a:r>
              <a:rPr lang="en-US" sz="5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23360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308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6" name="Picture 4" descr="Joe Berchtold (L), president and CFO of Live Nation Entertainment, Inc., and other members of the ticketing and entertainment industry are sworn in before the Senate Judiciary Committee January 24.">
            <a:extLst>
              <a:ext uri="{FF2B5EF4-FFF2-40B4-BE49-F238E27FC236}">
                <a16:creationId xmlns:a16="http://schemas.microsoft.com/office/drawing/2014/main" id="{5C546975-70F6-98BA-3ED2-47CFA73B3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8245364-34ED-7952-ECCB-245E8CDB8FA8}"/>
              </a:ext>
            </a:extLst>
          </p:cNvPr>
          <p:cNvSpPr txBox="1">
            <a:spLocks/>
          </p:cNvSpPr>
          <p:nvPr/>
        </p:nvSpPr>
        <p:spPr>
          <a:xfrm>
            <a:off x="7660800" y="1438348"/>
            <a:ext cx="3020292" cy="630942"/>
          </a:xfrm>
          <a:prstGeom prst="rect">
            <a:avLst/>
          </a:prstGeom>
          <a:solidFill>
            <a:schemeClr val="bg1">
              <a:alpha val="59771"/>
            </a:schemeClr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eaLnBrk="1" latinLnBrk="0" hangingPunct="1">
              <a:lnSpc>
                <a:spcPts val="42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4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284162" indent="0" defTabSz="914400" eaLnBrk="1" latinLnBrk="0" hangingPunct="1">
              <a:lnSpc>
                <a:spcPct val="107000"/>
              </a:lnSpc>
              <a:buClr>
                <a:schemeClr val="tx1"/>
              </a:buClr>
              <a:buFont typeface="Microsoft Sans Serif" panose="020B0604020202020204" pitchFamily="34" charset="0"/>
              <a:buNone/>
              <a:defRPr sz="4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457200" indent="0" defTabSz="914400" eaLnBrk="1" latinLnBrk="0" hangingPunct="1">
              <a:buClr>
                <a:schemeClr val="tx1">
                  <a:lumMod val="85000"/>
                  <a:lumOff val="15000"/>
                </a:schemeClr>
              </a:buClr>
              <a:buFontTx/>
              <a:buNone/>
              <a:defRPr lang="en-US" sz="4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685800" indent="0" defTabSz="914400" eaLnBrk="1" latinLnBrk="0" hangingPunct="1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0" indent="0" defTabSz="914400" eaLnBrk="1" latinLnBrk="0" hangingPunct="1">
              <a:lnSpc>
                <a:spcPct val="98000"/>
              </a:lnSpc>
              <a:spcBef>
                <a:spcPts val="1800"/>
              </a:spcBef>
              <a:buClr>
                <a:srgbClr val="595959"/>
              </a:buClr>
              <a:buFont typeface="Microsoft Sans Serif" panose="020B0604020202020204" pitchFamily="34" charset="0"/>
              <a:buNone/>
              <a:tabLst/>
              <a:defRPr sz="4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0" indent="0" defTabSz="914400" eaLnBrk="1" latinLnBrk="0" hangingPunct="1">
              <a:lnSpc>
                <a:spcPct val="94000"/>
              </a:lnSpc>
              <a:buFont typeface="Microsoft Sans Serif" panose="020B0604020202020204" pitchFamily="34" charset="0"/>
              <a:buChar char="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defTabSz="914400" eaLnBrk="1" latinLnBrk="0" hangingPunct="1">
              <a:lnSpc>
                <a:spcPct val="107000"/>
              </a:lnSpc>
              <a:spcBef>
                <a:spcPts val="1200"/>
              </a:spcBef>
              <a:buFont typeface="Microsoft Sans Serif" panose="020B0604020202020204" pitchFamily="34" charset="0"/>
              <a:buChar char="​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defTabSz="914400" eaLnBrk="1" latinLnBrk="0" hangingPunct="1">
              <a:lnSpc>
                <a:spcPct val="86000"/>
              </a:lnSpc>
              <a:spcBef>
                <a:spcPts val="1800"/>
              </a:spcBef>
              <a:buSzPct val="100000"/>
              <a:buFont typeface="Microsoft Sans Serif" panose="020B0604020202020204" pitchFamily="34" charset="0"/>
              <a:buChar char="​"/>
              <a:defRPr lang="en-US" sz="5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defTabSz="914400" eaLnBrk="1" latinLnBrk="0" hangingPunct="1">
              <a:lnSpc>
                <a:spcPct val="84000"/>
              </a:lnSpc>
              <a:spcBef>
                <a:spcPts val="1800"/>
              </a:spcBef>
              <a:buFont typeface="Microsoft Sans Serif" panose="020B0604020202020204" pitchFamily="34" charset="0"/>
              <a:buChar char="​"/>
              <a:defRPr sz="6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Lora" pitchFamily="2" charset="77"/>
              </a:rPr>
              <a:t>…or this…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824F60-8E69-B31B-C8F4-A228EAFEA1CC}"/>
              </a:ext>
            </a:extLst>
          </p:cNvPr>
          <p:cNvSpPr txBox="1"/>
          <p:nvPr/>
        </p:nvSpPr>
        <p:spPr>
          <a:xfrm>
            <a:off x="236951" y="6401797"/>
            <a:ext cx="20281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Image credit: Brian Fung, CNN</a:t>
            </a:r>
          </a:p>
        </p:txBody>
      </p:sp>
    </p:spTree>
    <p:extLst>
      <p:ext uri="{BB962C8B-B14F-4D97-AF65-F5344CB8AC3E}">
        <p14:creationId xmlns:p14="http://schemas.microsoft.com/office/powerpoint/2010/main" val="317566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89F5A-485C-D553-B99B-028DAF499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Live Nation (LYV) Wins on Post-Covid Concert Frenzy Though Headwinds Lurk -  Bloomberg">
            <a:extLst>
              <a:ext uri="{FF2B5EF4-FFF2-40B4-BE49-F238E27FC236}">
                <a16:creationId xmlns:a16="http://schemas.microsoft.com/office/drawing/2014/main" id="{61DF18CF-3102-95E9-17EA-A4D28DAC0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354" y="114949"/>
            <a:ext cx="11783291" cy="662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08A252-F42B-4F40-3778-A80EF95A35D1}"/>
              </a:ext>
            </a:extLst>
          </p:cNvPr>
          <p:cNvSpPr/>
          <p:nvPr/>
        </p:nvSpPr>
        <p:spPr>
          <a:xfrm>
            <a:off x="10266217" y="914401"/>
            <a:ext cx="498763" cy="4973781"/>
          </a:xfrm>
          <a:prstGeom prst="rect">
            <a:avLst/>
          </a:prstGeom>
          <a:solidFill>
            <a:srgbClr val="FF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30F729-191A-4E22-17FA-CE0472320A98}"/>
              </a:ext>
            </a:extLst>
          </p:cNvPr>
          <p:cNvSpPr txBox="1">
            <a:spLocks/>
          </p:cNvSpPr>
          <p:nvPr/>
        </p:nvSpPr>
        <p:spPr>
          <a:xfrm>
            <a:off x="4682835" y="1940864"/>
            <a:ext cx="2964874" cy="636957"/>
          </a:xfrm>
          <a:prstGeom prst="rect">
            <a:avLst/>
          </a:prstGeom>
          <a:solidFill>
            <a:srgbClr val="263A7A">
              <a:alpha val="2924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None/>
              <a:defRPr sz="3600" b="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…or this…</a:t>
            </a:r>
          </a:p>
        </p:txBody>
      </p:sp>
    </p:spTree>
    <p:extLst>
      <p:ext uri="{BB962C8B-B14F-4D97-AF65-F5344CB8AC3E}">
        <p14:creationId xmlns:p14="http://schemas.microsoft.com/office/powerpoint/2010/main" val="308055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aylor Swift performs onstage during NSAI 2022 Nashville Songwriter Awards at Ryman Auditorium on September 20, 2022 in Nashville, Tennessee. ">
            <a:extLst>
              <a:ext uri="{FF2B5EF4-FFF2-40B4-BE49-F238E27FC236}">
                <a16:creationId xmlns:a16="http://schemas.microsoft.com/office/drawing/2014/main" id="{703F91A1-9FC5-0FE8-91A8-3F8BFE65C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-6588" y="10"/>
            <a:ext cx="1219858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3CDF92-9274-9569-E672-02AE6E45F4BB}"/>
              </a:ext>
            </a:extLst>
          </p:cNvPr>
          <p:cNvSpPr txBox="1"/>
          <p:nvPr/>
        </p:nvSpPr>
        <p:spPr>
          <a:xfrm>
            <a:off x="9780374" y="6346027"/>
            <a:ext cx="21996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Image credit: Frank Pallotta, CNN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598C35-06CF-F77E-B198-E160FC7A8BA6}"/>
              </a:ext>
            </a:extLst>
          </p:cNvPr>
          <p:cNvSpPr/>
          <p:nvPr/>
        </p:nvSpPr>
        <p:spPr>
          <a:xfrm>
            <a:off x="434545" y="495363"/>
            <a:ext cx="3275306" cy="1785104"/>
          </a:xfrm>
          <a:prstGeom prst="rect">
            <a:avLst/>
          </a:prstGeom>
          <a:solidFill>
            <a:schemeClr val="bg1">
              <a:alpha val="60232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Lora" pitchFamily="2" charset="77"/>
              </a:rPr>
              <a:t>Rare loss event?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69E05E-F41A-156B-D0A3-6F4AC38CE708}"/>
              </a:ext>
            </a:extLst>
          </p:cNvPr>
          <p:cNvSpPr/>
          <p:nvPr/>
        </p:nvSpPr>
        <p:spPr>
          <a:xfrm>
            <a:off x="7636476" y="495363"/>
            <a:ext cx="4120979" cy="1785104"/>
          </a:xfrm>
          <a:prstGeom prst="rect">
            <a:avLst/>
          </a:prstGeom>
          <a:solidFill>
            <a:schemeClr val="bg1">
              <a:alpha val="60232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Lora" pitchFamily="2" charset="77"/>
              </a:rPr>
              <a:t>Or everyday problem at scale?</a:t>
            </a:r>
          </a:p>
        </p:txBody>
      </p:sp>
    </p:spTree>
    <p:extLst>
      <p:ext uri="{BB962C8B-B14F-4D97-AF65-F5344CB8AC3E}">
        <p14:creationId xmlns:p14="http://schemas.microsoft.com/office/powerpoint/2010/main" val="401865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4;p2">
            <a:extLst>
              <a:ext uri="{FF2B5EF4-FFF2-40B4-BE49-F238E27FC236}">
                <a16:creationId xmlns:a16="http://schemas.microsoft.com/office/drawing/2014/main" id="{1835306C-32DC-6E31-FE38-976185C08878}"/>
              </a:ext>
            </a:extLst>
          </p:cNvPr>
          <p:cNvSpPr txBox="1">
            <a:spLocks/>
          </p:cNvSpPr>
          <p:nvPr/>
        </p:nvSpPr>
        <p:spPr>
          <a:xfrm>
            <a:off x="418419" y="1583715"/>
            <a:ext cx="3967843" cy="328832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None/>
              <a:defRPr sz="3600" b="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SzPts val="3600"/>
            </a:pPr>
            <a:r>
              <a:rPr lang="en-US" sz="5600" kern="1200" dirty="0">
                <a:solidFill>
                  <a:schemeClr val="bg1"/>
                </a:solidFill>
                <a:latin typeface="Lora" pitchFamily="2" charset="77"/>
                <a:ea typeface="+mj-ea"/>
                <a:cs typeface="+mj-cs"/>
              </a:rPr>
              <a:t>Risk is increasing globally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BC190-C8BD-2CFE-75BF-3FAB79988756}"/>
              </a:ext>
            </a:extLst>
          </p:cNvPr>
          <p:cNvSpPr txBox="1"/>
          <p:nvPr/>
        </p:nvSpPr>
        <p:spPr>
          <a:xfrm>
            <a:off x="236951" y="6401797"/>
            <a:ext cx="2621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Image credit: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TheDigitalArtist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on Pixabay</a:t>
            </a:r>
          </a:p>
        </p:txBody>
      </p:sp>
      <p:pic>
        <p:nvPicPr>
          <p:cNvPr id="35842" name="Picture 2" descr="Free Earth Internet photo and picture">
            <a:extLst>
              <a:ext uri="{FF2B5EF4-FFF2-40B4-BE49-F238E27FC236}">
                <a16:creationId xmlns:a16="http://schemas.microsoft.com/office/drawing/2014/main" id="{13ECB886-F4C9-7D84-572E-F35014CAD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3463" y="0"/>
            <a:ext cx="7348537" cy="6858000"/>
          </a:xfrm>
          <a:prstGeom prst="rect">
            <a:avLst/>
          </a:prstGeom>
          <a:noFill/>
          <a:ln>
            <a:solidFill>
              <a:srgbClr val="FFFFFF">
                <a:hueOff val="0"/>
                <a:satOff val="0"/>
                <a:lumOff val="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835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124452F-CC20-E24B-3F12-2A67AFA6D337}"/>
              </a:ext>
            </a:extLst>
          </p:cNvPr>
          <p:cNvSpPr txBox="1">
            <a:spLocks/>
          </p:cNvSpPr>
          <p:nvPr/>
        </p:nvSpPr>
        <p:spPr>
          <a:xfrm>
            <a:off x="528847" y="6016830"/>
            <a:ext cx="4663156" cy="5472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000" b="1" dirty="0">
                <a:solidFill>
                  <a:schemeClr val="bg1"/>
                </a:solidFill>
              </a:rPr>
              <a:t>Base</a:t>
            </a:r>
            <a:r>
              <a:rPr lang="en-US" sz="1000" dirty="0">
                <a:solidFill>
                  <a:schemeClr val="bg1"/>
                </a:solidFill>
              </a:rPr>
              <a:t>: 1285 Business and technology professionals who indicated that reducing enterprise risk is a priority for their organization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>Source</a:t>
            </a:r>
            <a:r>
              <a:rPr lang="en-US" sz="1000" dirty="0">
                <a:solidFill>
                  <a:schemeClr val="bg1"/>
                </a:solidFill>
              </a:rPr>
              <a:t>: Forrester’s Priorities Survey, 2023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0D24C7B1-34A9-6EB7-F5C4-FEB1977E9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2382982"/>
            <a:ext cx="12192000" cy="1419208"/>
          </a:xfrm>
        </p:spPr>
        <p:txBody>
          <a:bodyPr>
            <a:normAutofit/>
          </a:bodyPr>
          <a:lstStyle/>
          <a:p>
            <a:pPr algn="ctr"/>
            <a:r>
              <a:rPr lang="de-DE" sz="9600" b="1" dirty="0">
                <a:latin typeface="Lora" pitchFamily="2" charset="77"/>
              </a:rPr>
              <a:t>44%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B13D01B-AA83-2B5E-D45A-62BEAE318F29}"/>
              </a:ext>
            </a:extLst>
          </p:cNvPr>
          <p:cNvSpPr txBox="1">
            <a:spLocks/>
          </p:cNvSpPr>
          <p:nvPr/>
        </p:nvSpPr>
        <p:spPr>
          <a:xfrm>
            <a:off x="2105295" y="3802190"/>
            <a:ext cx="7981406" cy="966397"/>
          </a:xfrm>
          <a:prstGeom prst="rect">
            <a:avLst/>
          </a:prstGeom>
        </p:spPr>
        <p:txBody>
          <a:bodyPr/>
          <a:lstStyle>
            <a:lvl1pPr marL="173038" indent="-173038" algn="l" defTabSz="914400" rtl="0" eaLnBrk="1" latinLnBrk="0" hangingPunct="1">
              <a:lnSpc>
                <a:spcPct val="107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73038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tx1"/>
              </a:buClr>
              <a:buFont typeface="Microsoft Sans Serif" panose="020B0604020202020204" pitchFamily="34" charset="0"/>
              <a:buChar char="̶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Char char="◦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883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8000"/>
              </a:lnSpc>
              <a:spcBef>
                <a:spcPts val="1800"/>
              </a:spcBef>
              <a:buClr>
                <a:srgbClr val="595959"/>
              </a:buClr>
              <a:buFont typeface="Microsoft Sans Serif" panose="020B0604020202020204" pitchFamily="34" charset="0"/>
              <a:buChar char="​"/>
              <a:tabLst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7000"/>
              </a:lnSpc>
              <a:spcBef>
                <a:spcPts val="1200"/>
              </a:spcBef>
              <a:buFont typeface="Microsoft Sans Serif" panose="020B0604020202020204" pitchFamily="34" charset="0"/>
              <a:buChar char="​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86000"/>
              </a:lnSpc>
              <a:spcBef>
                <a:spcPts val="1800"/>
              </a:spcBef>
              <a:buSzPct val="100000"/>
              <a:buFont typeface="Microsoft Sans Serif" panose="020B0604020202020204" pitchFamily="34" charset="0"/>
              <a:buChar char="​"/>
              <a:defRPr lang="en-US" sz="5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4000"/>
              </a:lnSpc>
              <a:spcBef>
                <a:spcPts val="1800"/>
              </a:spcBef>
              <a:buFont typeface="Microsoft Sans Serif" panose="020B0604020202020204" pitchFamily="34" charset="0"/>
              <a:buChar char="​"/>
              <a:defRPr sz="6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Lora" pitchFamily="2" charset="77"/>
              </a:rPr>
              <a:t>Enterprise risk decision-makers reporting that the </a:t>
            </a:r>
            <a:r>
              <a:rPr lang="en-US" sz="2400" b="1" dirty="0">
                <a:solidFill>
                  <a:schemeClr val="bg1"/>
                </a:solidFill>
                <a:latin typeface="Lora" pitchFamily="2" charset="77"/>
              </a:rPr>
              <a:t>level of risk has increased </a:t>
            </a:r>
            <a:r>
              <a:rPr lang="en-US" sz="2400" dirty="0">
                <a:solidFill>
                  <a:schemeClr val="bg1"/>
                </a:solidFill>
                <a:latin typeface="Lora" pitchFamily="2" charset="77"/>
              </a:rPr>
              <a:t>in the past 12 months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28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AB615F47-68F1-BBD5-31AE-E535BC8CE026}"/>
              </a:ext>
            </a:extLst>
          </p:cNvPr>
          <p:cNvGrpSpPr/>
          <p:nvPr/>
        </p:nvGrpSpPr>
        <p:grpSpPr>
          <a:xfrm>
            <a:off x="5812108" y="1577969"/>
            <a:ext cx="3708469" cy="2689809"/>
            <a:chOff x="4278243" y="1971861"/>
            <a:chExt cx="3708469" cy="2689809"/>
          </a:xfrm>
        </p:grpSpPr>
        <p:graphicFrame>
          <p:nvGraphicFramePr>
            <p:cNvPr id="34" name="Chart 33">
              <a:extLst>
                <a:ext uri="{FF2B5EF4-FFF2-40B4-BE49-F238E27FC236}">
                  <a16:creationId xmlns:a16="http://schemas.microsoft.com/office/drawing/2014/main" id="{778DD124-F475-8D21-7F76-726640A464F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45735629"/>
                </p:ext>
              </p:extLst>
            </p:nvPr>
          </p:nvGraphicFramePr>
          <p:xfrm>
            <a:off x="4278243" y="1971861"/>
            <a:ext cx="3708469" cy="24232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A1EE54C-44B1-F7C5-A148-FA6CB8FA9061}"/>
                </a:ext>
              </a:extLst>
            </p:cNvPr>
            <p:cNvCxnSpPr>
              <a:cxnSpLocks/>
            </p:cNvCxnSpPr>
            <p:nvPr/>
          </p:nvCxnSpPr>
          <p:spPr>
            <a:xfrm>
              <a:off x="5450185" y="4661670"/>
              <a:ext cx="1178505" cy="0"/>
            </a:xfrm>
            <a:prstGeom prst="line">
              <a:avLst/>
            </a:prstGeom>
            <a:noFill/>
            <a:ln w="19050" cap="rnd" cmpd="sng" algn="ctr">
              <a:solidFill>
                <a:schemeClr val="bg1"/>
              </a:solidFill>
              <a:prstDash val="solid"/>
              <a:round/>
              <a:headEnd w="lg" len="lg"/>
              <a:tailEnd type="none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AFF160-02B9-C782-1B09-A62824EFB6FA}"/>
              </a:ext>
            </a:extLst>
          </p:cNvPr>
          <p:cNvGrpSpPr/>
          <p:nvPr/>
        </p:nvGrpSpPr>
        <p:grpSpPr>
          <a:xfrm>
            <a:off x="2847164" y="1577969"/>
            <a:ext cx="3708469" cy="2689809"/>
            <a:chOff x="4278243" y="1971861"/>
            <a:chExt cx="3708469" cy="2689809"/>
          </a:xfrm>
        </p:grpSpPr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A59A68DA-6E50-5EDD-D721-74E6943DB17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03145580"/>
                </p:ext>
              </p:extLst>
            </p:nvPr>
          </p:nvGraphicFramePr>
          <p:xfrm>
            <a:off x="4278243" y="1971861"/>
            <a:ext cx="3708469" cy="24232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25" name="Graphic 24" descr="Coins outline">
              <a:extLst>
                <a:ext uri="{FF2B5EF4-FFF2-40B4-BE49-F238E27FC236}">
                  <a16:creationId xmlns:a16="http://schemas.microsoft.com/office/drawing/2014/main" id="{CCE57F28-AF82-12B5-9E25-B6277C4C8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5545515" y="2760295"/>
              <a:ext cx="941387" cy="941387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5DD15E5-5887-9699-CD42-470F2CFCD9FC}"/>
                </a:ext>
              </a:extLst>
            </p:cNvPr>
            <p:cNvCxnSpPr>
              <a:cxnSpLocks/>
            </p:cNvCxnSpPr>
            <p:nvPr/>
          </p:nvCxnSpPr>
          <p:spPr>
            <a:xfrm>
              <a:off x="5477018" y="4661670"/>
              <a:ext cx="1178505" cy="0"/>
            </a:xfrm>
            <a:prstGeom prst="line">
              <a:avLst/>
            </a:prstGeom>
            <a:noFill/>
            <a:ln w="19050" cap="rnd" cmpd="sng" algn="ctr">
              <a:solidFill>
                <a:schemeClr val="bg1"/>
              </a:solidFill>
              <a:prstDash val="solid"/>
              <a:round/>
              <a:headEnd w="lg" len="lg"/>
              <a:tailEnd type="none"/>
            </a:ln>
            <a:effectLst/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6E2B796-8876-59DE-2712-FCE5E763B03F}"/>
              </a:ext>
            </a:extLst>
          </p:cNvPr>
          <p:cNvGrpSpPr/>
          <p:nvPr/>
        </p:nvGrpSpPr>
        <p:grpSpPr>
          <a:xfrm>
            <a:off x="-117780" y="1577969"/>
            <a:ext cx="3708469" cy="2689809"/>
            <a:chOff x="463481" y="1971861"/>
            <a:chExt cx="3708469" cy="26898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C3F5F1-B630-3FFE-E471-06AD62EC3741}"/>
                </a:ext>
              </a:extLst>
            </p:cNvPr>
            <p:cNvCxnSpPr>
              <a:cxnSpLocks/>
            </p:cNvCxnSpPr>
            <p:nvPr/>
          </p:nvCxnSpPr>
          <p:spPr>
            <a:xfrm>
              <a:off x="1617671" y="4661670"/>
              <a:ext cx="1178505" cy="0"/>
            </a:xfrm>
            <a:prstGeom prst="line">
              <a:avLst/>
            </a:prstGeom>
            <a:noFill/>
            <a:ln w="19050" cap="rnd" cmpd="sng" algn="ctr">
              <a:solidFill>
                <a:schemeClr val="bg1"/>
              </a:solidFill>
              <a:prstDash val="solid"/>
              <a:round/>
              <a:headEnd w="lg" len="lg"/>
              <a:tailEnd type="none"/>
            </a:ln>
            <a:effectLst/>
          </p:spPr>
        </p:cxnSp>
        <p:graphicFrame>
          <p:nvGraphicFramePr>
            <p:cNvPr id="31" name="Chart 30">
              <a:extLst>
                <a:ext uri="{FF2B5EF4-FFF2-40B4-BE49-F238E27FC236}">
                  <a16:creationId xmlns:a16="http://schemas.microsoft.com/office/drawing/2014/main" id="{549291A3-D24A-394D-267F-F0C10B18C63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69377389"/>
                </p:ext>
              </p:extLst>
            </p:nvPr>
          </p:nvGraphicFramePr>
          <p:xfrm>
            <a:off x="463481" y="1971861"/>
            <a:ext cx="3708469" cy="24232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pic>
        <p:nvPicPr>
          <p:cNvPr id="32" name="Graphic 31" descr="Court outline">
            <a:extLst>
              <a:ext uri="{FF2B5EF4-FFF2-40B4-BE49-F238E27FC236}">
                <a16:creationId xmlns:a16="http://schemas.microsoft.com/office/drawing/2014/main" id="{FF64A262-D16A-7B3C-9093-133AE29B24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69985" y="2311301"/>
            <a:ext cx="956592" cy="956592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1830666D-92F4-DB5E-DF2D-F4F95CD524DD}"/>
              </a:ext>
            </a:extLst>
          </p:cNvPr>
          <p:cNvGrpSpPr/>
          <p:nvPr/>
        </p:nvGrpSpPr>
        <p:grpSpPr>
          <a:xfrm>
            <a:off x="8777051" y="1577969"/>
            <a:ext cx="3708469" cy="2677879"/>
            <a:chOff x="4278243" y="1971861"/>
            <a:chExt cx="3708469" cy="2677879"/>
          </a:xfrm>
        </p:grpSpPr>
        <p:graphicFrame>
          <p:nvGraphicFramePr>
            <p:cNvPr id="38" name="Chart 37">
              <a:extLst>
                <a:ext uri="{FF2B5EF4-FFF2-40B4-BE49-F238E27FC236}">
                  <a16:creationId xmlns:a16="http://schemas.microsoft.com/office/drawing/2014/main" id="{153C3290-7778-271A-C4C8-96914EEDCC6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31968039"/>
                </p:ext>
              </p:extLst>
            </p:nvPr>
          </p:nvGraphicFramePr>
          <p:xfrm>
            <a:off x="4278243" y="1971861"/>
            <a:ext cx="3708469" cy="24232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D826AB8-2269-6256-71C7-40C066F2CFDF}"/>
                </a:ext>
              </a:extLst>
            </p:cNvPr>
            <p:cNvCxnSpPr>
              <a:cxnSpLocks/>
            </p:cNvCxnSpPr>
            <p:nvPr/>
          </p:nvCxnSpPr>
          <p:spPr>
            <a:xfrm>
              <a:off x="5456471" y="4649740"/>
              <a:ext cx="1178505" cy="0"/>
            </a:xfrm>
            <a:prstGeom prst="line">
              <a:avLst/>
            </a:prstGeom>
            <a:noFill/>
            <a:ln w="19050" cap="rnd" cmpd="sng" algn="ctr">
              <a:solidFill>
                <a:schemeClr val="bg1"/>
              </a:solidFill>
              <a:prstDash val="solid"/>
              <a:round/>
              <a:headEnd w="lg" len="lg"/>
              <a:tailEnd type="none"/>
            </a:ln>
            <a:effectLst/>
          </p:spPr>
        </p:cxnSp>
      </p:grpSp>
      <p:pic>
        <p:nvPicPr>
          <p:cNvPr id="41" name="Graphic 40" descr="Internet outline">
            <a:extLst>
              <a:ext uri="{FF2B5EF4-FFF2-40B4-BE49-F238E27FC236}">
                <a16:creationId xmlns:a16="http://schemas.microsoft.com/office/drawing/2014/main" id="{591A696E-28C9-40FE-8E7E-A430C4EF58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38965" y="2334274"/>
            <a:ext cx="1011134" cy="1011134"/>
          </a:xfrm>
          <a:prstGeom prst="rect">
            <a:avLst/>
          </a:prstGeom>
        </p:spPr>
      </p:pic>
      <p:sp>
        <p:nvSpPr>
          <p:cNvPr id="42" name="Freeform: Shape 31">
            <a:extLst>
              <a:ext uri="{FF2B5EF4-FFF2-40B4-BE49-F238E27FC236}">
                <a16:creationId xmlns:a16="http://schemas.microsoft.com/office/drawing/2014/main" id="{2CB9A1C0-151F-C8D8-7901-4735E043FE4C}"/>
              </a:ext>
            </a:extLst>
          </p:cNvPr>
          <p:cNvSpPr/>
          <p:nvPr/>
        </p:nvSpPr>
        <p:spPr>
          <a:xfrm>
            <a:off x="478398" y="4431172"/>
            <a:ext cx="2286000" cy="914400"/>
          </a:xfrm>
          <a:custGeom>
            <a:avLst/>
            <a:gdLst>
              <a:gd name="connsiteX0" fmla="*/ 0 w 2818732"/>
              <a:gd name="connsiteY0" fmla="*/ 0 h 720000"/>
              <a:gd name="connsiteX1" fmla="*/ 2818732 w 2818732"/>
              <a:gd name="connsiteY1" fmla="*/ 0 h 720000"/>
              <a:gd name="connsiteX2" fmla="*/ 2818732 w 2818732"/>
              <a:gd name="connsiteY2" fmla="*/ 720000 h 720000"/>
              <a:gd name="connsiteX3" fmla="*/ 0 w 2818732"/>
              <a:gd name="connsiteY3" fmla="*/ 720000 h 720000"/>
              <a:gd name="connsiteX4" fmla="*/ 0 w 2818732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732" h="720000">
                <a:moveTo>
                  <a:pt x="0" y="0"/>
                </a:moveTo>
                <a:lnTo>
                  <a:pt x="2818732" y="0"/>
                </a:lnTo>
                <a:lnTo>
                  <a:pt x="2818732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ctr" defTabSz="5467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cap="all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ora" pitchFamily="2" charset="77"/>
                <a:cs typeface="Arial" panose="020B0604020202020204" pitchFamily="34" charset="0"/>
              </a:rPr>
              <a:t>35%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ora" pitchFamily="2" charset="77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ora" pitchFamily="2" charset="77"/>
                <a:cs typeface="Arial" panose="020B0604020202020204" pitchFamily="34" charset="0"/>
              </a:rPr>
              <a:t>Increased reliance on 3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ora" pitchFamily="2" charset="77"/>
                <a:cs typeface="Arial" panose="020B0604020202020204" pitchFamily="34" charset="0"/>
              </a:rPr>
              <a:t>rd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ora" pitchFamily="2" charset="77"/>
                <a:cs typeface="Arial" panose="020B0604020202020204" pitchFamily="34" charset="0"/>
              </a:rPr>
              <a:t> parties</a:t>
            </a:r>
          </a:p>
        </p:txBody>
      </p:sp>
      <p:sp>
        <p:nvSpPr>
          <p:cNvPr id="43" name="Freeform: Shape 32">
            <a:extLst>
              <a:ext uri="{FF2B5EF4-FFF2-40B4-BE49-F238E27FC236}">
                <a16:creationId xmlns:a16="http://schemas.microsoft.com/office/drawing/2014/main" id="{F71D1FFB-B397-187C-B63E-2C3623DC1680}"/>
              </a:ext>
            </a:extLst>
          </p:cNvPr>
          <p:cNvSpPr/>
          <p:nvPr/>
        </p:nvSpPr>
        <p:spPr>
          <a:xfrm>
            <a:off x="3443462" y="4431172"/>
            <a:ext cx="2424149" cy="914400"/>
          </a:xfrm>
          <a:custGeom>
            <a:avLst/>
            <a:gdLst>
              <a:gd name="connsiteX0" fmla="*/ 0 w 2818732"/>
              <a:gd name="connsiteY0" fmla="*/ 0 h 720000"/>
              <a:gd name="connsiteX1" fmla="*/ 2818732 w 2818732"/>
              <a:gd name="connsiteY1" fmla="*/ 0 h 720000"/>
              <a:gd name="connsiteX2" fmla="*/ 2818732 w 2818732"/>
              <a:gd name="connsiteY2" fmla="*/ 720000 h 720000"/>
              <a:gd name="connsiteX3" fmla="*/ 0 w 2818732"/>
              <a:gd name="connsiteY3" fmla="*/ 720000 h 720000"/>
              <a:gd name="connsiteX4" fmla="*/ 0 w 2818732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732" h="720000">
                <a:moveTo>
                  <a:pt x="0" y="0"/>
                </a:moveTo>
                <a:lnTo>
                  <a:pt x="2818732" y="0"/>
                </a:lnTo>
                <a:lnTo>
                  <a:pt x="2818732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546735">
              <a:spcBef>
                <a:spcPct val="0"/>
              </a:spcBef>
              <a:buClrTx/>
            </a:pPr>
            <a:r>
              <a:rPr lang="en-US" sz="2400" b="1" kern="1200" dirty="0">
                <a:solidFill>
                  <a:schemeClr val="bg1"/>
                </a:solidFill>
                <a:latin typeface="Lora" pitchFamily="2" charset="77"/>
                <a:cs typeface="Arial" panose="020B0604020202020204" pitchFamily="34" charset="0"/>
              </a:rPr>
              <a:t>34%</a:t>
            </a:r>
            <a:br>
              <a:rPr lang="en-US" sz="2000" b="1" kern="1200" dirty="0">
                <a:solidFill>
                  <a:schemeClr val="bg1"/>
                </a:solidFill>
                <a:latin typeface="Lora" pitchFamily="2" charset="77"/>
                <a:cs typeface="Arial" panose="020B0604020202020204" pitchFamily="34" charset="0"/>
              </a:rPr>
            </a:br>
            <a:r>
              <a:rPr lang="en-US" sz="2000" kern="1200" dirty="0">
                <a:solidFill>
                  <a:schemeClr val="bg1"/>
                </a:solidFill>
                <a:latin typeface="Lora" pitchFamily="2" charset="77"/>
                <a:cs typeface="Arial" panose="020B0604020202020204" pitchFamily="34" charset="0"/>
              </a:rPr>
              <a:t>Financial instability</a:t>
            </a: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DC8F0011-CCBA-DBD9-018A-AAE6785CBE89}"/>
              </a:ext>
            </a:extLst>
          </p:cNvPr>
          <p:cNvSpPr/>
          <p:nvPr/>
        </p:nvSpPr>
        <p:spPr>
          <a:xfrm>
            <a:off x="6277226" y="4431172"/>
            <a:ext cx="2592151" cy="914400"/>
          </a:xfrm>
          <a:custGeom>
            <a:avLst/>
            <a:gdLst>
              <a:gd name="connsiteX0" fmla="*/ 0 w 2818732"/>
              <a:gd name="connsiteY0" fmla="*/ 0 h 720000"/>
              <a:gd name="connsiteX1" fmla="*/ 2818732 w 2818732"/>
              <a:gd name="connsiteY1" fmla="*/ 0 h 720000"/>
              <a:gd name="connsiteX2" fmla="*/ 2818732 w 2818732"/>
              <a:gd name="connsiteY2" fmla="*/ 720000 h 720000"/>
              <a:gd name="connsiteX3" fmla="*/ 0 w 2818732"/>
              <a:gd name="connsiteY3" fmla="*/ 720000 h 720000"/>
              <a:gd name="connsiteX4" fmla="*/ 0 w 2818732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732" h="720000">
                <a:moveTo>
                  <a:pt x="0" y="0"/>
                </a:moveTo>
                <a:lnTo>
                  <a:pt x="2818732" y="0"/>
                </a:lnTo>
                <a:lnTo>
                  <a:pt x="2818732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546735">
              <a:spcBef>
                <a:spcPct val="0"/>
              </a:spcBef>
              <a:buClrTx/>
            </a:pPr>
            <a:r>
              <a:rPr lang="en-US" sz="2400" b="1" kern="1200" dirty="0">
                <a:solidFill>
                  <a:schemeClr val="bg1"/>
                </a:solidFill>
                <a:latin typeface="Lora" pitchFamily="2" charset="77"/>
                <a:cs typeface="Arial" panose="020B0604020202020204" pitchFamily="34" charset="0"/>
              </a:rPr>
              <a:t>29%</a:t>
            </a:r>
            <a:br>
              <a:rPr lang="en-US" sz="2000" b="1" kern="1200" dirty="0">
                <a:solidFill>
                  <a:schemeClr val="bg1"/>
                </a:solidFill>
                <a:latin typeface="Lora" pitchFamily="2" charset="77"/>
                <a:cs typeface="Arial" panose="020B0604020202020204" pitchFamily="34" charset="0"/>
              </a:rPr>
            </a:br>
            <a:r>
              <a:rPr lang="en-US" sz="2000" kern="1200" dirty="0">
                <a:solidFill>
                  <a:schemeClr val="bg1"/>
                </a:solidFill>
                <a:latin typeface="Lora" pitchFamily="2" charset="77"/>
                <a:cs typeface="Arial" panose="020B0604020202020204" pitchFamily="34" charset="0"/>
              </a:rPr>
              <a:t>Increased regulatory requirements</a:t>
            </a:r>
          </a:p>
        </p:txBody>
      </p:sp>
      <p:sp>
        <p:nvSpPr>
          <p:cNvPr id="45" name="Freeform: Shape 32">
            <a:extLst>
              <a:ext uri="{FF2B5EF4-FFF2-40B4-BE49-F238E27FC236}">
                <a16:creationId xmlns:a16="http://schemas.microsoft.com/office/drawing/2014/main" id="{EC48F4D2-F608-B056-6AFD-18F6174ECD12}"/>
              </a:ext>
            </a:extLst>
          </p:cNvPr>
          <p:cNvSpPr/>
          <p:nvPr/>
        </p:nvSpPr>
        <p:spPr>
          <a:xfrm>
            <a:off x="9375460" y="4431172"/>
            <a:ext cx="2338142" cy="914400"/>
          </a:xfrm>
          <a:custGeom>
            <a:avLst/>
            <a:gdLst>
              <a:gd name="connsiteX0" fmla="*/ 0 w 2818732"/>
              <a:gd name="connsiteY0" fmla="*/ 0 h 720000"/>
              <a:gd name="connsiteX1" fmla="*/ 2818732 w 2818732"/>
              <a:gd name="connsiteY1" fmla="*/ 0 h 720000"/>
              <a:gd name="connsiteX2" fmla="*/ 2818732 w 2818732"/>
              <a:gd name="connsiteY2" fmla="*/ 720000 h 720000"/>
              <a:gd name="connsiteX3" fmla="*/ 0 w 2818732"/>
              <a:gd name="connsiteY3" fmla="*/ 720000 h 720000"/>
              <a:gd name="connsiteX4" fmla="*/ 0 w 2818732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732" h="720000">
                <a:moveTo>
                  <a:pt x="0" y="0"/>
                </a:moveTo>
                <a:lnTo>
                  <a:pt x="2818732" y="0"/>
                </a:lnTo>
                <a:lnTo>
                  <a:pt x="2818732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546735">
              <a:spcBef>
                <a:spcPct val="0"/>
              </a:spcBef>
              <a:buClrTx/>
            </a:pPr>
            <a:r>
              <a:rPr lang="en-US" sz="2400" b="1" kern="1200" dirty="0">
                <a:solidFill>
                  <a:schemeClr val="bg1"/>
                </a:solidFill>
                <a:latin typeface="Lora" pitchFamily="2" charset="77"/>
                <a:cs typeface="Arial" panose="020B0604020202020204" pitchFamily="34" charset="0"/>
              </a:rPr>
              <a:t>27%</a:t>
            </a:r>
          </a:p>
          <a:p>
            <a:pPr algn="ctr" defTabSz="546735">
              <a:spcBef>
                <a:spcPct val="0"/>
              </a:spcBef>
              <a:buClrTx/>
            </a:pPr>
            <a:r>
              <a:rPr lang="en-US" sz="2000" kern="1200" dirty="0">
                <a:solidFill>
                  <a:schemeClr val="bg1"/>
                </a:solidFill>
                <a:latin typeface="Lora" pitchFamily="2" charset="77"/>
                <a:cs typeface="Arial" panose="020B0604020202020204" pitchFamily="34" charset="0"/>
              </a:rPr>
              <a:t>Increased reliance on technology</a:t>
            </a:r>
          </a:p>
        </p:txBody>
      </p:sp>
      <p:sp>
        <p:nvSpPr>
          <p:cNvPr id="46" name="Footer Placeholder 2">
            <a:extLst>
              <a:ext uri="{FF2B5EF4-FFF2-40B4-BE49-F238E27FC236}">
                <a16:creationId xmlns:a16="http://schemas.microsoft.com/office/drawing/2014/main" id="{3389E092-7CFC-C06A-899F-B9CEF8995CE3}"/>
              </a:ext>
            </a:extLst>
          </p:cNvPr>
          <p:cNvSpPr txBox="1">
            <a:spLocks/>
          </p:cNvSpPr>
          <p:nvPr/>
        </p:nvSpPr>
        <p:spPr>
          <a:xfrm>
            <a:off x="478398" y="6310781"/>
            <a:ext cx="4663156" cy="5472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000" b="1" dirty="0">
                <a:solidFill>
                  <a:schemeClr val="bg1"/>
                </a:solidFill>
              </a:rPr>
              <a:t>Source</a:t>
            </a:r>
            <a:r>
              <a:rPr lang="en-US" sz="1000" dirty="0">
                <a:solidFill>
                  <a:schemeClr val="bg1"/>
                </a:solidFill>
              </a:rPr>
              <a:t>: Forrester’s Priorities Survey, 2023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4C8A6CB3-365C-46FD-9276-D8E4D5168724}"/>
              </a:ext>
            </a:extLst>
          </p:cNvPr>
          <p:cNvSpPr txBox="1">
            <a:spLocks/>
          </p:cNvSpPr>
          <p:nvPr/>
        </p:nvSpPr>
        <p:spPr>
          <a:xfrm>
            <a:off x="568036" y="365126"/>
            <a:ext cx="10785764" cy="823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None/>
              <a:defRPr sz="3600" b="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What’s driving increased risk globally?</a:t>
            </a:r>
          </a:p>
        </p:txBody>
      </p:sp>
    </p:spTree>
    <p:extLst>
      <p:ext uri="{BB962C8B-B14F-4D97-AF65-F5344CB8AC3E}">
        <p14:creationId xmlns:p14="http://schemas.microsoft.com/office/powerpoint/2010/main" val="476980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0000"/>
    </a:dk2>
    <a:lt2>
      <a:srgbClr val="FFFFFF"/>
    </a:lt2>
    <a:accent1>
      <a:srgbClr val="00553F"/>
    </a:accent1>
    <a:accent2>
      <a:srgbClr val="2EC486"/>
    </a:accent2>
    <a:accent3>
      <a:srgbClr val="11378C"/>
    </a:accent3>
    <a:accent4>
      <a:srgbClr val="25AFE7"/>
    </a:accent4>
    <a:accent5>
      <a:srgbClr val="7E8389"/>
    </a:accent5>
    <a:accent6>
      <a:srgbClr val="CE000F"/>
    </a:accent6>
    <a:hlink>
      <a:srgbClr val="0E388B"/>
    </a:hlink>
    <a:folHlink>
      <a:srgbClr val="452361"/>
    </a:folHlink>
  </a:clrScheme>
  <a:fontScheme name="Custom 12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Subtle Solids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5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0000"/>
    </a:dk2>
    <a:lt2>
      <a:srgbClr val="FFFFFF"/>
    </a:lt2>
    <a:accent1>
      <a:srgbClr val="00553F"/>
    </a:accent1>
    <a:accent2>
      <a:srgbClr val="2EC486"/>
    </a:accent2>
    <a:accent3>
      <a:srgbClr val="11378C"/>
    </a:accent3>
    <a:accent4>
      <a:srgbClr val="25AFE7"/>
    </a:accent4>
    <a:accent5>
      <a:srgbClr val="7E8389"/>
    </a:accent5>
    <a:accent6>
      <a:srgbClr val="CE000F"/>
    </a:accent6>
    <a:hlink>
      <a:srgbClr val="0E388B"/>
    </a:hlink>
    <a:folHlink>
      <a:srgbClr val="452361"/>
    </a:folHlink>
  </a:clrScheme>
  <a:fontScheme name="Custom 12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Subtle Solids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5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0000"/>
    </a:dk2>
    <a:lt2>
      <a:srgbClr val="FFFFFF"/>
    </a:lt2>
    <a:accent1>
      <a:srgbClr val="00553F"/>
    </a:accent1>
    <a:accent2>
      <a:srgbClr val="2EC486"/>
    </a:accent2>
    <a:accent3>
      <a:srgbClr val="11378C"/>
    </a:accent3>
    <a:accent4>
      <a:srgbClr val="25AFE7"/>
    </a:accent4>
    <a:accent5>
      <a:srgbClr val="7E8389"/>
    </a:accent5>
    <a:accent6>
      <a:srgbClr val="CE000F"/>
    </a:accent6>
    <a:hlink>
      <a:srgbClr val="0E388B"/>
    </a:hlink>
    <a:folHlink>
      <a:srgbClr val="452361"/>
    </a:folHlink>
  </a:clrScheme>
  <a:fontScheme name="Custom 12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Subtle Solids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5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0000"/>
    </a:dk2>
    <a:lt2>
      <a:srgbClr val="FFFFFF"/>
    </a:lt2>
    <a:accent1>
      <a:srgbClr val="00553F"/>
    </a:accent1>
    <a:accent2>
      <a:srgbClr val="2EC486"/>
    </a:accent2>
    <a:accent3>
      <a:srgbClr val="11378C"/>
    </a:accent3>
    <a:accent4>
      <a:srgbClr val="25AFE7"/>
    </a:accent4>
    <a:accent5>
      <a:srgbClr val="7E8389"/>
    </a:accent5>
    <a:accent6>
      <a:srgbClr val="CE000F"/>
    </a:accent6>
    <a:hlink>
      <a:srgbClr val="0E388B"/>
    </a:hlink>
    <a:folHlink>
      <a:srgbClr val="452361"/>
    </a:folHlink>
  </a:clrScheme>
  <a:fontScheme name="Custom 12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Subtle Solids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5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1316</Words>
  <Application>Microsoft Macintosh PowerPoint</Application>
  <PresentationFormat>Widescreen</PresentationFormat>
  <Paragraphs>160</Paragraphs>
  <Slides>33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DM Sans</vt:lpstr>
      <vt:lpstr>Arial</vt:lpstr>
      <vt:lpstr>Lora</vt:lpstr>
      <vt:lpstr>Georgia</vt:lpstr>
      <vt:lpstr>Montserrat</vt:lpstr>
      <vt:lpstr>CNN</vt:lpstr>
      <vt:lpstr>proxima-nova</vt:lpstr>
      <vt:lpstr>Office Theme</vt:lpstr>
      <vt:lpstr>State of the CRQ Market</vt:lpstr>
      <vt:lpstr>PowerPoint Presentation</vt:lpstr>
      <vt:lpstr>If only we could’ve forecasted this…</vt:lpstr>
      <vt:lpstr>PowerPoint Presentation</vt:lpstr>
      <vt:lpstr>PowerPoint Presentation</vt:lpstr>
      <vt:lpstr>PowerPoint Presentation</vt:lpstr>
      <vt:lpstr>PowerPoint Presentation</vt:lpstr>
      <vt:lpstr>44%</vt:lpstr>
      <vt:lpstr>PowerPoint Presentation</vt:lpstr>
      <vt:lpstr>Why CRQ? And why now? </vt:lpstr>
      <vt:lpstr>1. Critical risk events are increasing… </vt:lpstr>
      <vt:lpstr>Cyber and IT-related risk events are prolific </vt:lpstr>
      <vt:lpstr>2. Cyber regulatory pressure is increasing… </vt:lpstr>
      <vt:lpstr>3. Risk management budgets are increasing… </vt:lpstr>
      <vt:lpstr>Investment is good, but what are the priorities?</vt:lpstr>
      <vt:lpstr>21%</vt:lpstr>
      <vt:lpstr>PowerPoint Presentation</vt:lpstr>
      <vt:lpstr>PowerPoint Presentation</vt:lpstr>
      <vt:lpstr>CRQ market dynamics </vt:lpstr>
      <vt:lpstr>Top CRQ use cases</vt:lpstr>
      <vt:lpstr>CRQ value by audience</vt:lpstr>
      <vt:lpstr>Software versus services</vt:lpstr>
      <vt:lpstr>PowerPoint Presentation</vt:lpstr>
      <vt:lpstr>Evaluation criteria</vt:lpstr>
      <vt:lpstr>Evaluation criteria</vt:lpstr>
      <vt:lpstr>Customers should look for vendors that… </vt:lpstr>
      <vt:lpstr>PowerPoint Presentation</vt:lpstr>
      <vt:lpstr>1. Exploration</vt:lpstr>
      <vt:lpstr>2. Implementation</vt:lpstr>
      <vt:lpstr>3. Benchmarking</vt:lpstr>
      <vt:lpstr>4. Retroactive</vt:lpstr>
      <vt:lpstr>What kinds of research would you find most interesting?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CRQ Market</dc:title>
  <dc:creator>Luke Bader</dc:creator>
  <cp:lastModifiedBy>Cody Scott</cp:lastModifiedBy>
  <cp:revision>1</cp:revision>
  <dcterms:created xsi:type="dcterms:W3CDTF">2023-10-15T16:28:03Z</dcterms:created>
  <dcterms:modified xsi:type="dcterms:W3CDTF">2023-10-17T01:43:27Z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0x01010067266C032793F448964A81BD0EF37DE6</vt:lpwstr>
  </property>
  <property fmtid="{D5CDD505-2E9C-101B-9397-08002B2CF9AE}" pid="3" name="MediaServiceImageTags">
    <vt:lpwstr/>
  </property>
</Properties>
</file>