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embeddedFontLst>
    <p:embeddedFont>
      <p:font typeface="DM Mono" panose="020B0509040201040103" pitchFamily="49" charset="0"/>
      <p:regular r:id="rId21"/>
      <p:italic r:id="rId22"/>
    </p:embeddedFont>
    <p:embeddedFont>
      <p:font typeface="DM Sans" pitchFamily="2" charset="0"/>
      <p:regular r:id="rId23"/>
      <p:bold r:id="rId24"/>
      <p:italic r:id="rId25"/>
      <p:boldItalic r:id="rId26"/>
    </p:embeddedFont>
    <p:embeddedFont>
      <p:font typeface="Lora" pitchFamily="2" charset="0"/>
      <p:regular r:id="rId27"/>
      <p:bold r:id="rId28"/>
      <p:italic r:id="rId29"/>
      <p:boldItalic r:id="rId30"/>
    </p:embeddedFont>
    <p:embeddedFont>
      <p:font typeface="Montserrat" panose="00000500000000000000" pitchFamily="2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7" roundtripDataSignature="AMtx7mh2TaUc/32s27lwSYBOLxZDd+11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3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66" d="100"/>
          <a:sy n="66" d="100"/>
        </p:scale>
        <p:origin x="1130" y="4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9" Type="http://schemas.openxmlformats.org/officeDocument/2006/relationships/viewProps" Target="viewProps.xml"/><Relationship Id="rId21" Type="http://schemas.openxmlformats.org/officeDocument/2006/relationships/font" Target="fonts/font1.fntdata"/><Relationship Id="rId34" Type="http://schemas.openxmlformats.org/officeDocument/2006/relationships/font" Target="fonts/font1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font" Target="fonts/font13.fntdata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9.fntdata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font" Target="fonts/font12.fntdata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Montserrat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298586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7" name="Google Shape;37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8" name="Google Shape;38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227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8925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481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646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Montserrat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934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Google Shape;20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355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Google Shape;26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827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2379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6828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22857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Google Shape;34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448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Lora"/>
              <a:buNone/>
              <a:defRPr sz="3600" i="0" u="none" strike="noStrike" cap="none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ora"/>
              <a:buChar char="•"/>
              <a:defRPr sz="2800" i="0" u="none" strike="noStrike" cap="none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ora"/>
              <a:buChar char="•"/>
              <a:defRPr sz="2400" i="0" u="none" strike="noStrike" cap="none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ora"/>
              <a:buChar char="•"/>
              <a:defRPr sz="2000" i="0" u="none" strike="noStrike" cap="none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ora"/>
              <a:buChar char="•"/>
              <a:defRPr sz="1800" i="0" u="none" strike="noStrike" cap="none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ora"/>
              <a:buChar char="•"/>
              <a:defRPr sz="1800" i="0" u="none" strike="noStrike" cap="none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ora"/>
              <a:buChar char="•"/>
              <a:defRPr sz="1800" i="0" u="none" strike="noStrike" cap="non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ora"/>
              <a:buChar char="•"/>
              <a:defRPr sz="1800" i="0" u="none" strike="noStrike" cap="non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ora"/>
              <a:buChar char="•"/>
              <a:defRPr sz="1800" i="0" u="none" strike="noStrike" cap="non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ora"/>
              <a:buChar char="•"/>
              <a:defRPr sz="1800" i="0" u="none" strike="noStrike" cap="non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521538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1270650" y="2290656"/>
            <a:ext cx="96507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Montserrat"/>
              <a:buNone/>
            </a:pPr>
            <a:r>
              <a:rPr lang="en-US" sz="5000" b="0">
                <a:latin typeface="Lora"/>
                <a:ea typeface="Lora"/>
                <a:cs typeface="Lora"/>
                <a:sym typeface="Lora"/>
              </a:rPr>
              <a:t>Scenario Planning for Effect</a:t>
            </a:r>
            <a:endParaRPr sz="5000" b="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3" name="Google Shape;353;p18">
            <a:extLst>
              <a:ext uri="{FF2B5EF4-FFF2-40B4-BE49-F238E27FC236}">
                <a16:creationId xmlns:a16="http://schemas.microsoft.com/office/drawing/2014/main" id="{29A10B1D-B768-E90F-FD3B-A8361A8D125A}"/>
              </a:ext>
            </a:extLst>
          </p:cNvPr>
          <p:cNvSpPr txBox="1"/>
          <p:nvPr/>
        </p:nvSpPr>
        <p:spPr>
          <a:xfrm>
            <a:off x="512619" y="4964360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Arial"/>
              <a:buNone/>
            </a:pPr>
            <a:r>
              <a:rPr lang="en-US" sz="2500" b="1" i="0" dirty="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Aaron McKay</a:t>
            </a:r>
            <a:r>
              <a:rPr lang="en-US" sz="2500" i="0" dirty="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, Cybersecurity Engineer, SCRAM Systems</a:t>
            </a:r>
            <a:endParaRPr sz="2500" dirty="0">
              <a:solidFill>
                <a:schemeClr val="lt1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Arial"/>
              <a:buNone/>
            </a:pPr>
            <a:r>
              <a:rPr lang="en-US" sz="2500" b="1" i="0" dirty="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Jack Whitsitt</a:t>
            </a:r>
            <a:r>
              <a:rPr lang="en-US" sz="2500" i="0" dirty="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, Director of CRQ, Ostrich Cyber Risk</a:t>
            </a:r>
            <a:endParaRPr sz="2500" dirty="0">
              <a:solidFill>
                <a:schemeClr val="lt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0"/>
          <p:cNvSpPr txBox="1">
            <a:spLocks noGrp="1"/>
          </p:cNvSpPr>
          <p:nvPr>
            <p:ph type="sldNum" idx="4294967295"/>
          </p:nvPr>
        </p:nvSpPr>
        <p:spPr>
          <a:xfrm>
            <a:off x="11506200" y="6230938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10</a:t>
            </a:fld>
            <a:endParaRPr sz="1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96" name="Google Shape;196;p10"/>
          <p:cNvGrpSpPr/>
          <p:nvPr/>
        </p:nvGrpSpPr>
        <p:grpSpPr>
          <a:xfrm>
            <a:off x="822960" y="548640"/>
            <a:ext cx="10515600" cy="728513"/>
            <a:chOff x="838200" y="871381"/>
            <a:chExt cx="10515600" cy="728513"/>
          </a:xfrm>
        </p:grpSpPr>
        <p:sp>
          <p:nvSpPr>
            <p:cNvPr id="197" name="Google Shape;197;p10"/>
            <p:cNvSpPr/>
            <p:nvPr/>
          </p:nvSpPr>
          <p:spPr>
            <a:xfrm>
              <a:off x="838200" y="871381"/>
              <a:ext cx="10515600" cy="718363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12700" cap="flat" cmpd="sng">
              <a:solidFill>
                <a:srgbClr val="5D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0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98" name="Google Shape;198;p10"/>
            <p:cNvSpPr/>
            <p:nvPr/>
          </p:nvSpPr>
          <p:spPr>
            <a:xfrm>
              <a:off x="838200" y="892008"/>
              <a:ext cx="105156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Event </a:t>
              </a:r>
              <a:r>
                <a:rPr lang="en-US" sz="4000" cap="none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Drivers: Susceptibility</a:t>
              </a:r>
              <a:endParaRPr sz="4000">
                <a:latin typeface="DM Sans"/>
                <a:ea typeface="DM Sans"/>
                <a:cs typeface="DM Sans"/>
                <a:sym typeface="DM Sans"/>
              </a:endParaRPr>
            </a:p>
          </p:txBody>
        </p:sp>
      </p:grpSp>
      <p:sp>
        <p:nvSpPr>
          <p:cNvPr id="199" name="Google Shape;199;p10"/>
          <p:cNvSpPr/>
          <p:nvPr/>
        </p:nvSpPr>
        <p:spPr>
          <a:xfrm>
            <a:off x="822961" y="1708145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Surface Base Rate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00" name="Google Shape;200;p10"/>
          <p:cNvSpPr/>
          <p:nvPr/>
        </p:nvSpPr>
        <p:spPr>
          <a:xfrm>
            <a:off x="822961" y="2552586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Control Opportunities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01" name="Google Shape;201;p10"/>
          <p:cNvSpPr/>
          <p:nvPr/>
        </p:nvSpPr>
        <p:spPr>
          <a:xfrm>
            <a:off x="822961" y="3397027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Surface Control Actions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02" name="Google Shape;202;p10"/>
          <p:cNvSpPr/>
          <p:nvPr/>
        </p:nvSpPr>
        <p:spPr>
          <a:xfrm>
            <a:off x="822961" y="4241468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Exploit Control Actions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03" name="Google Shape;203;p10"/>
          <p:cNvSpPr/>
          <p:nvPr/>
        </p:nvSpPr>
        <p:spPr>
          <a:xfrm>
            <a:off x="822960" y="5081664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Control Set Behavior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04" name="Google Shape;204;p10"/>
          <p:cNvSpPr txBox="1"/>
          <p:nvPr/>
        </p:nvSpPr>
        <p:spPr>
          <a:xfrm>
            <a:off x="6096000" y="1785959"/>
            <a:ext cx="4954200" cy="39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What is the </a:t>
            </a:r>
            <a:r>
              <a:rPr lang="en-US" sz="2500" u="sng" dirty="0">
                <a:solidFill>
                  <a:srgbClr val="30A3DA"/>
                </a:solidFill>
                <a:latin typeface="DM Mono"/>
                <a:ea typeface="DM Mono"/>
                <a:cs typeface="DM Mono"/>
                <a:sym typeface="DM Mono"/>
              </a:rPr>
              <a:t>probability</a:t>
            </a:r>
            <a:r>
              <a:rPr lang="en-US" sz="2500" dirty="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 that, when a threat attempt is made, a useable combination of </a:t>
            </a:r>
            <a:r>
              <a:rPr lang="en-US" sz="2500" u="sng" dirty="0">
                <a:solidFill>
                  <a:srgbClr val="30A3DA"/>
                </a:solidFill>
                <a:latin typeface="DM Mono"/>
                <a:ea typeface="DM Mono"/>
                <a:cs typeface="DM Mono"/>
                <a:sym typeface="DM Mono"/>
              </a:rPr>
              <a:t>surfaces allowing threat events to become loss events</a:t>
            </a:r>
            <a:r>
              <a:rPr lang="en-US" sz="2500" dirty="0">
                <a:solidFill>
                  <a:srgbClr val="FFFF00"/>
                </a:solidFill>
                <a:latin typeface="DM Mono"/>
                <a:ea typeface="DM Mono"/>
                <a:cs typeface="DM Mono"/>
                <a:sym typeface="DM Mono"/>
              </a:rPr>
              <a:t> </a:t>
            </a:r>
            <a:r>
              <a:rPr lang="en-US" sz="2500" dirty="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will exist, be apparent to threat actors, and will be exploitable for impact?</a:t>
            </a:r>
            <a:endParaRPr sz="2500" dirty="0">
              <a:latin typeface="DM Mono"/>
              <a:ea typeface="DM Mono"/>
              <a:cs typeface="DM Mono"/>
              <a:sym typeface="DM Mon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oogle Shape;209;p11"/>
          <p:cNvGrpSpPr/>
          <p:nvPr/>
        </p:nvGrpSpPr>
        <p:grpSpPr>
          <a:xfrm>
            <a:off x="822960" y="548640"/>
            <a:ext cx="10515600" cy="722376"/>
            <a:chOff x="1028202" y="580806"/>
            <a:chExt cx="10515600" cy="718363"/>
          </a:xfrm>
        </p:grpSpPr>
        <p:sp>
          <p:nvSpPr>
            <p:cNvPr id="210" name="Google Shape;210;p11"/>
            <p:cNvSpPr/>
            <p:nvPr/>
          </p:nvSpPr>
          <p:spPr>
            <a:xfrm>
              <a:off x="1028202" y="580806"/>
              <a:ext cx="10515600" cy="718363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12700" cap="flat" cmpd="sng">
              <a:solidFill>
                <a:srgbClr val="5D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0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11" name="Google Shape;211;p11"/>
            <p:cNvSpPr/>
            <p:nvPr/>
          </p:nvSpPr>
          <p:spPr>
            <a:xfrm>
              <a:off x="1028203" y="580806"/>
              <a:ext cx="10515599" cy="6771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Models &amp; </a:t>
              </a:r>
              <a:r>
                <a:rPr lang="en-US" sz="4000" cap="none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Measurement</a:t>
              </a:r>
              <a:endParaRPr sz="4000">
                <a:latin typeface="DM Sans"/>
                <a:ea typeface="DM Sans"/>
                <a:cs typeface="DM Sans"/>
                <a:sym typeface="DM Sans"/>
              </a:endParaRPr>
            </a:p>
          </p:txBody>
        </p:sp>
      </p:grpSp>
      <p:sp>
        <p:nvSpPr>
          <p:cNvPr id="212" name="Google Shape;212;p11"/>
          <p:cNvSpPr/>
          <p:nvPr/>
        </p:nvSpPr>
        <p:spPr>
          <a:xfrm>
            <a:off x="1222805" y="5065104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Comparison “Variables”</a:t>
            </a:r>
            <a:endParaRPr/>
          </a:p>
        </p:txBody>
      </p:sp>
      <p:sp>
        <p:nvSpPr>
          <p:cNvPr id="213" name="Google Shape;213;p11"/>
          <p:cNvSpPr/>
          <p:nvPr/>
        </p:nvSpPr>
        <p:spPr>
          <a:xfrm>
            <a:off x="1222808" y="2272293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Stocks vs Flows</a:t>
            </a:r>
            <a:endParaRPr/>
          </a:p>
        </p:txBody>
      </p:sp>
      <p:sp>
        <p:nvSpPr>
          <p:cNvPr id="214" name="Google Shape;214;p11"/>
          <p:cNvSpPr/>
          <p:nvPr/>
        </p:nvSpPr>
        <p:spPr>
          <a:xfrm>
            <a:off x="1222807" y="3217116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Flow Forecast Models</a:t>
            </a:r>
            <a:endParaRPr/>
          </a:p>
        </p:txBody>
      </p:sp>
      <p:sp>
        <p:nvSpPr>
          <p:cNvPr id="215" name="Google Shape;215;p11"/>
          <p:cNvSpPr/>
          <p:nvPr/>
        </p:nvSpPr>
        <p:spPr>
          <a:xfrm>
            <a:off x="1222806" y="4120281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Flow Indicator Metrics</a:t>
            </a:r>
            <a:endParaRPr/>
          </a:p>
        </p:txBody>
      </p:sp>
      <p:sp>
        <p:nvSpPr>
          <p:cNvPr id="216" name="Google Shape;216;p11"/>
          <p:cNvSpPr/>
          <p:nvPr/>
        </p:nvSpPr>
        <p:spPr>
          <a:xfrm>
            <a:off x="6232215" y="2272293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Data Source Precision</a:t>
            </a:r>
            <a:endParaRPr/>
          </a:p>
        </p:txBody>
      </p:sp>
      <p:sp>
        <p:nvSpPr>
          <p:cNvPr id="217" name="Google Shape;217;p11"/>
          <p:cNvSpPr/>
          <p:nvPr/>
        </p:nvSpPr>
        <p:spPr>
          <a:xfrm>
            <a:off x="6232215" y="3196287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Data Source Reliability</a:t>
            </a:r>
            <a:endParaRPr/>
          </a:p>
        </p:txBody>
      </p:sp>
      <p:sp>
        <p:nvSpPr>
          <p:cNvPr id="218" name="Google Shape;218;p11"/>
          <p:cNvSpPr/>
          <p:nvPr/>
        </p:nvSpPr>
        <p:spPr>
          <a:xfrm>
            <a:off x="6232215" y="4120281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Data Source Currency</a:t>
            </a:r>
            <a:endParaRPr/>
          </a:p>
        </p:txBody>
      </p:sp>
      <p:sp>
        <p:nvSpPr>
          <p:cNvPr id="219" name="Google Shape;219;p11"/>
          <p:cNvSpPr/>
          <p:nvPr/>
        </p:nvSpPr>
        <p:spPr>
          <a:xfrm>
            <a:off x="6232215" y="5044275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Data Source Authority</a:t>
            </a:r>
            <a:endParaRPr/>
          </a:p>
        </p:txBody>
      </p:sp>
      <p:sp>
        <p:nvSpPr>
          <p:cNvPr id="220" name="Google Shape;220;p11"/>
          <p:cNvSpPr txBox="1"/>
          <p:nvPr/>
        </p:nvSpPr>
        <p:spPr>
          <a:xfrm>
            <a:off x="2517570" y="1656673"/>
            <a:ext cx="18132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30A3DA"/>
                </a:solidFill>
                <a:latin typeface="DM Sans"/>
                <a:ea typeface="DM Sans"/>
                <a:cs typeface="DM Sans"/>
                <a:sym typeface="DM Sans"/>
              </a:rPr>
              <a:t>MODELS</a:t>
            </a:r>
            <a:endParaRPr sz="3000">
              <a:solidFill>
                <a:srgbClr val="30A3DA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221" name="Google Shape;221;p11"/>
          <p:cNvSpPr txBox="1"/>
          <p:nvPr/>
        </p:nvSpPr>
        <p:spPr>
          <a:xfrm>
            <a:off x="6966829" y="1656673"/>
            <a:ext cx="31566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30A3DA"/>
                </a:solidFill>
                <a:latin typeface="DM Sans"/>
                <a:ea typeface="DM Sans"/>
                <a:cs typeface="DM Sans"/>
                <a:sym typeface="DM Sans"/>
              </a:rPr>
              <a:t>MEASUREMENT</a:t>
            </a:r>
            <a:endParaRPr sz="3000">
              <a:solidFill>
                <a:srgbClr val="30A3DA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" name="Google Shape;226;p12"/>
          <p:cNvGrpSpPr/>
          <p:nvPr/>
        </p:nvGrpSpPr>
        <p:grpSpPr>
          <a:xfrm>
            <a:off x="822960" y="548640"/>
            <a:ext cx="10515600" cy="722376"/>
            <a:chOff x="1028202" y="580806"/>
            <a:chExt cx="10515600" cy="718363"/>
          </a:xfrm>
        </p:grpSpPr>
        <p:sp>
          <p:nvSpPr>
            <p:cNvPr id="227" name="Google Shape;227;p12"/>
            <p:cNvSpPr/>
            <p:nvPr/>
          </p:nvSpPr>
          <p:spPr>
            <a:xfrm>
              <a:off x="1028202" y="580806"/>
              <a:ext cx="10515600" cy="718363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12700" cap="flat" cmpd="sng">
              <a:solidFill>
                <a:srgbClr val="5D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0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28" name="Google Shape;228;p12"/>
            <p:cNvSpPr/>
            <p:nvPr/>
          </p:nvSpPr>
          <p:spPr>
            <a:xfrm>
              <a:off x="1028203" y="580806"/>
              <a:ext cx="10515599" cy="6771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Models &amp; </a:t>
              </a:r>
              <a:r>
                <a:rPr lang="en-US" sz="4000" cap="none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Measurement </a:t>
              </a:r>
              <a:r>
                <a:rPr lang="en-US" sz="4000" cap="none">
                  <a:solidFill>
                    <a:srgbClr val="0E347E"/>
                  </a:solidFill>
                  <a:latin typeface="DM Sans"/>
                  <a:ea typeface="DM Sans"/>
                  <a:cs typeface="DM Sans"/>
                  <a:sym typeface="DM Sans"/>
                </a:rPr>
                <a:t>&amp; Forecasting</a:t>
              </a:r>
              <a:endParaRPr sz="4000">
                <a:solidFill>
                  <a:srgbClr val="0E347E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</p:grpSp>
      <p:sp>
        <p:nvSpPr>
          <p:cNvPr id="229" name="Google Shape;229;p12"/>
          <p:cNvSpPr/>
          <p:nvPr/>
        </p:nvSpPr>
        <p:spPr>
          <a:xfrm>
            <a:off x="3585159" y="2410912"/>
            <a:ext cx="5021679" cy="48627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Context</a:t>
            </a:r>
            <a:endParaRPr sz="2500">
              <a:solidFill>
                <a:schemeClr val="lt1"/>
              </a:solidFill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30" name="Google Shape;230;p12"/>
          <p:cNvSpPr/>
          <p:nvPr/>
        </p:nvSpPr>
        <p:spPr>
          <a:xfrm>
            <a:off x="3585158" y="3062331"/>
            <a:ext cx="5021679" cy="48627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Threat &amp; Loss Event Flows</a:t>
            </a:r>
            <a:endParaRPr sz="2500">
              <a:solidFill>
                <a:schemeClr val="lt1"/>
              </a:solidFill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31" name="Google Shape;231;p12"/>
          <p:cNvSpPr/>
          <p:nvPr/>
        </p:nvSpPr>
        <p:spPr>
          <a:xfrm>
            <a:off x="3585157" y="3713750"/>
            <a:ext cx="5021679" cy="48627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Risk Drivers</a:t>
            </a:r>
            <a:endParaRPr sz="2500">
              <a:solidFill>
                <a:schemeClr val="lt1"/>
              </a:solidFill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32" name="Google Shape;232;p12"/>
          <p:cNvSpPr/>
          <p:nvPr/>
        </p:nvSpPr>
        <p:spPr>
          <a:xfrm>
            <a:off x="3585160" y="1759493"/>
            <a:ext cx="5021679" cy="48627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30A3DA"/>
                </a:solidFill>
                <a:latin typeface="DM Mono"/>
                <a:ea typeface="DM Mono"/>
                <a:cs typeface="DM Mono"/>
                <a:sym typeface="DM Mono"/>
              </a:rPr>
              <a:t>Decision Requirements</a:t>
            </a:r>
            <a:endParaRPr sz="2500">
              <a:solidFill>
                <a:srgbClr val="30A3DA"/>
              </a:solidFill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33" name="Google Shape;233;p12"/>
          <p:cNvSpPr/>
          <p:nvPr/>
        </p:nvSpPr>
        <p:spPr>
          <a:xfrm>
            <a:off x="3585156" y="4344832"/>
            <a:ext cx="5021679" cy="48627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Models &amp; Measurement</a:t>
            </a:r>
            <a:endParaRPr sz="2500">
              <a:solidFill>
                <a:schemeClr val="lt1"/>
              </a:solidFill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34" name="Google Shape;234;p12"/>
          <p:cNvSpPr/>
          <p:nvPr/>
        </p:nvSpPr>
        <p:spPr>
          <a:xfrm>
            <a:off x="3585150" y="4996250"/>
            <a:ext cx="5021700" cy="802500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30A3DA"/>
                </a:solidFill>
                <a:latin typeface="DM Mono"/>
                <a:ea typeface="DM Mono"/>
                <a:cs typeface="DM Mono"/>
                <a:sym typeface="DM Mono"/>
              </a:rPr>
              <a:t>FAIR Scenarios &amp; Monte Carlo</a:t>
            </a:r>
            <a:endParaRPr sz="2500">
              <a:solidFill>
                <a:srgbClr val="30A3DA"/>
              </a:solidFill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35" name="Google Shape;235;p12"/>
          <p:cNvSpPr/>
          <p:nvPr/>
        </p:nvSpPr>
        <p:spPr>
          <a:xfrm>
            <a:off x="2675313" y="1864792"/>
            <a:ext cx="795646" cy="3617733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5D5D5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6" name="Google Shape;236;p12"/>
          <p:cNvSpPr/>
          <p:nvPr/>
        </p:nvSpPr>
        <p:spPr>
          <a:xfrm rot="10800000" flipH="1">
            <a:off x="8846766" y="1778823"/>
            <a:ext cx="965142" cy="3539563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12700" cap="flat" cmpd="sng">
            <a:solidFill>
              <a:srgbClr val="5D5D5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3"/>
          <p:cNvSpPr txBox="1">
            <a:spLocks noGrp="1"/>
          </p:cNvSpPr>
          <p:nvPr>
            <p:ph type="sldNum" idx="4294967295"/>
          </p:nvPr>
        </p:nvSpPr>
        <p:spPr>
          <a:xfrm>
            <a:off x="11506200" y="6230938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13</a:t>
            </a:fld>
            <a:endParaRPr sz="1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242" name="Google Shape;242;p13"/>
          <p:cNvGrpSpPr/>
          <p:nvPr/>
        </p:nvGrpSpPr>
        <p:grpSpPr>
          <a:xfrm>
            <a:off x="822960" y="548640"/>
            <a:ext cx="10515600" cy="718363"/>
            <a:chOff x="952630" y="437421"/>
            <a:chExt cx="10515600" cy="718363"/>
          </a:xfrm>
        </p:grpSpPr>
        <p:sp>
          <p:nvSpPr>
            <p:cNvPr id="243" name="Google Shape;243;p13"/>
            <p:cNvSpPr/>
            <p:nvPr/>
          </p:nvSpPr>
          <p:spPr>
            <a:xfrm>
              <a:off x="952630" y="437421"/>
              <a:ext cx="10515600" cy="718363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12700" cap="flat" cmpd="sng">
              <a:solidFill>
                <a:srgbClr val="5D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0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44" name="Google Shape;244;p13"/>
            <p:cNvSpPr/>
            <p:nvPr/>
          </p:nvSpPr>
          <p:spPr>
            <a:xfrm>
              <a:off x="952630" y="437421"/>
              <a:ext cx="10500495" cy="6771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cap="none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Operations &amp; Sustainability</a:t>
              </a:r>
              <a:endParaRPr sz="4000">
                <a:latin typeface="DM Sans"/>
                <a:ea typeface="DM Sans"/>
                <a:cs typeface="DM Sans"/>
                <a:sym typeface="DM Sans"/>
              </a:endParaRPr>
            </a:p>
          </p:txBody>
        </p:sp>
      </p:grpSp>
      <p:sp>
        <p:nvSpPr>
          <p:cNvPr id="245" name="Google Shape;245;p13"/>
          <p:cNvSpPr/>
          <p:nvPr/>
        </p:nvSpPr>
        <p:spPr>
          <a:xfrm>
            <a:off x="1242640" y="4526368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Production Cadences</a:t>
            </a:r>
            <a:endParaRPr sz="24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46" name="Google Shape;246;p13"/>
          <p:cNvSpPr/>
          <p:nvPr/>
        </p:nvSpPr>
        <p:spPr>
          <a:xfrm>
            <a:off x="1242643" y="1893309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Component Re-use</a:t>
            </a:r>
            <a:endParaRPr sz="2400" dirty="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47" name="Google Shape;247;p13"/>
          <p:cNvSpPr/>
          <p:nvPr/>
        </p:nvSpPr>
        <p:spPr>
          <a:xfrm>
            <a:off x="1242642" y="2783863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One Set | Multi-Purpose</a:t>
            </a:r>
            <a:endParaRPr sz="24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48" name="Google Shape;248;p13"/>
          <p:cNvSpPr/>
          <p:nvPr/>
        </p:nvSpPr>
        <p:spPr>
          <a:xfrm>
            <a:off x="1242641" y="3635814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Process Integration</a:t>
            </a:r>
            <a:endParaRPr sz="24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49" name="Google Shape;249;p13"/>
          <p:cNvSpPr/>
          <p:nvPr/>
        </p:nvSpPr>
        <p:spPr>
          <a:xfrm>
            <a:off x="6141590" y="4526368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Culture Awareness</a:t>
            </a:r>
            <a:endParaRPr sz="24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50" name="Google Shape;250;p13"/>
          <p:cNvSpPr/>
          <p:nvPr/>
        </p:nvSpPr>
        <p:spPr>
          <a:xfrm>
            <a:off x="6096000" y="1896937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Technical CRQ Tools</a:t>
            </a:r>
            <a:endParaRPr sz="24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51" name="Google Shape;251;p13"/>
          <p:cNvSpPr/>
          <p:nvPr/>
        </p:nvSpPr>
        <p:spPr>
          <a:xfrm>
            <a:off x="6095999" y="2786506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Soft CRQ Tools</a:t>
            </a:r>
            <a:endParaRPr sz="24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52" name="Google Shape;252;p13"/>
          <p:cNvSpPr/>
          <p:nvPr/>
        </p:nvSpPr>
        <p:spPr>
          <a:xfrm>
            <a:off x="6141590" y="3676075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Non-CRQ-CRQ Tools</a:t>
            </a:r>
            <a:endParaRPr sz="2400">
              <a:latin typeface="DM Mono"/>
              <a:ea typeface="DM Mono"/>
              <a:cs typeface="DM Mono"/>
              <a:sym typeface="DM Mon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4"/>
          <p:cNvSpPr txBox="1">
            <a:spLocks noGrp="1"/>
          </p:cNvSpPr>
          <p:nvPr>
            <p:ph type="title"/>
          </p:nvPr>
        </p:nvSpPr>
        <p:spPr>
          <a:xfrm>
            <a:off x="85226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Montserrat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Scenario Planning: </a:t>
            </a:r>
            <a:r>
              <a:rPr lang="en-US" sz="4000" b="0" i="0" u="none" strike="noStrike" cap="none">
                <a:solidFill>
                  <a:srgbClr val="30A3DA"/>
                </a:solidFill>
                <a:latin typeface="DM Sans"/>
                <a:ea typeface="DM Sans"/>
                <a:cs typeface="DM Sans"/>
                <a:sym typeface="DM Sans"/>
              </a:rPr>
              <a:t>Strategies</a:t>
            </a:r>
            <a:endParaRPr sz="4000" b="0">
              <a:solidFill>
                <a:srgbClr val="30A3DA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258" name="Google Shape;258;p14"/>
          <p:cNvSpPr txBox="1">
            <a:spLocks noGrp="1"/>
          </p:cNvSpPr>
          <p:nvPr>
            <p:ph type="sldNum" idx="4294967295"/>
          </p:nvPr>
        </p:nvSpPr>
        <p:spPr>
          <a:xfrm>
            <a:off x="11506200" y="6230938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14</a:t>
            </a:fld>
            <a:endParaRPr sz="1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259" name="Google Shape;259;p14"/>
          <p:cNvGrpSpPr/>
          <p:nvPr/>
        </p:nvGrpSpPr>
        <p:grpSpPr>
          <a:xfrm>
            <a:off x="530393" y="1690688"/>
            <a:ext cx="11075335" cy="3948486"/>
            <a:chOff x="-229179" y="1768328"/>
            <a:chExt cx="11075335" cy="3948486"/>
          </a:xfrm>
        </p:grpSpPr>
        <p:grpSp>
          <p:nvGrpSpPr>
            <p:cNvPr id="260" name="Google Shape;260;p14"/>
            <p:cNvGrpSpPr/>
            <p:nvPr/>
          </p:nvGrpSpPr>
          <p:grpSpPr>
            <a:xfrm>
              <a:off x="-214071" y="1768328"/>
              <a:ext cx="11060226" cy="3948486"/>
              <a:chOff x="-950341" y="1830552"/>
              <a:chExt cx="11060226" cy="3948486"/>
            </a:xfrm>
          </p:grpSpPr>
          <p:sp>
            <p:nvSpPr>
              <p:cNvPr id="261" name="Google Shape;261;p14"/>
              <p:cNvSpPr/>
              <p:nvPr/>
            </p:nvSpPr>
            <p:spPr>
              <a:xfrm>
                <a:off x="2879999" y="2497281"/>
                <a:ext cx="7217593" cy="600351"/>
              </a:xfrm>
              <a:prstGeom prst="roundRect">
                <a:avLst>
                  <a:gd name="adj" fmla="val 16667"/>
                </a:avLst>
              </a:prstGeom>
              <a:solidFill>
                <a:srgbClr val="00B0F0"/>
              </a:solidFill>
              <a:ln w="12700" cap="flat" cmpd="sng">
                <a:solidFill>
                  <a:srgbClr val="5D5D5D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200" b="0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62" name="Google Shape;262;p14"/>
              <p:cNvSpPr/>
              <p:nvPr/>
            </p:nvSpPr>
            <p:spPr>
              <a:xfrm>
                <a:off x="2879994" y="3153945"/>
                <a:ext cx="7217593" cy="600351"/>
              </a:xfrm>
              <a:prstGeom prst="roundRect">
                <a:avLst>
                  <a:gd name="adj" fmla="val 16667"/>
                </a:avLst>
              </a:prstGeom>
              <a:solidFill>
                <a:srgbClr val="00B0F0"/>
              </a:solidFill>
              <a:ln w="12700" cap="flat" cmpd="sng">
                <a:solidFill>
                  <a:srgbClr val="5D5D5D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200" b="0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63" name="Google Shape;263;p14"/>
              <p:cNvSpPr/>
              <p:nvPr/>
            </p:nvSpPr>
            <p:spPr>
              <a:xfrm>
                <a:off x="2887551" y="3810609"/>
                <a:ext cx="7217593" cy="600351"/>
              </a:xfrm>
              <a:prstGeom prst="roundRect">
                <a:avLst>
                  <a:gd name="adj" fmla="val 16667"/>
                </a:avLst>
              </a:prstGeom>
              <a:solidFill>
                <a:srgbClr val="00B0F0"/>
              </a:solidFill>
              <a:ln w="12700" cap="flat" cmpd="sng">
                <a:solidFill>
                  <a:srgbClr val="5D5D5D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000" cap="none">
                    <a:solidFill>
                      <a:schemeClr val="lt1"/>
                    </a:solidFill>
                    <a:latin typeface="DM Mono"/>
                    <a:ea typeface="DM Mono"/>
                    <a:cs typeface="DM Mono"/>
                    <a:sym typeface="DM Mono"/>
                  </a:rPr>
                  <a:t>Event Drivers</a:t>
                </a:r>
                <a:endParaRPr sz="3000">
                  <a:latin typeface="DM Mono"/>
                  <a:ea typeface="DM Mono"/>
                  <a:cs typeface="DM Mono"/>
                  <a:sym typeface="DM Mono"/>
                </a:endParaRPr>
              </a:p>
            </p:txBody>
          </p:sp>
          <p:sp>
            <p:nvSpPr>
              <p:cNvPr id="264" name="Google Shape;264;p14"/>
              <p:cNvSpPr/>
              <p:nvPr/>
            </p:nvSpPr>
            <p:spPr>
              <a:xfrm>
                <a:off x="2872442" y="4463905"/>
                <a:ext cx="7217593" cy="600351"/>
              </a:xfrm>
              <a:prstGeom prst="roundRect">
                <a:avLst>
                  <a:gd name="adj" fmla="val 16667"/>
                </a:avLst>
              </a:prstGeom>
              <a:solidFill>
                <a:srgbClr val="00B0F0"/>
              </a:solidFill>
              <a:ln w="12700" cap="flat" cmpd="sng">
                <a:solidFill>
                  <a:srgbClr val="5D5D5D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200" b="0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65" name="Google Shape;265;p14"/>
              <p:cNvSpPr/>
              <p:nvPr/>
            </p:nvSpPr>
            <p:spPr>
              <a:xfrm>
                <a:off x="2857330" y="1836927"/>
                <a:ext cx="7217593" cy="600351"/>
              </a:xfrm>
              <a:prstGeom prst="roundRect">
                <a:avLst>
                  <a:gd name="adj" fmla="val 16667"/>
                </a:avLst>
              </a:prstGeom>
              <a:solidFill>
                <a:srgbClr val="00B0F0"/>
              </a:solidFill>
              <a:ln w="12700" cap="flat" cmpd="sng">
                <a:solidFill>
                  <a:srgbClr val="5D5D5D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200" b="0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66" name="Google Shape;266;p14"/>
              <p:cNvSpPr/>
              <p:nvPr/>
            </p:nvSpPr>
            <p:spPr>
              <a:xfrm>
                <a:off x="2887551" y="5128569"/>
                <a:ext cx="7217593" cy="600351"/>
              </a:xfrm>
              <a:prstGeom prst="roundRect">
                <a:avLst>
                  <a:gd name="adj" fmla="val 16667"/>
                </a:avLst>
              </a:prstGeom>
              <a:solidFill>
                <a:srgbClr val="00B0F0"/>
              </a:solidFill>
              <a:ln w="12700" cap="flat" cmpd="sng">
                <a:solidFill>
                  <a:srgbClr val="5D5D5D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200" b="0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67" name="Google Shape;267;p14"/>
              <p:cNvSpPr/>
              <p:nvPr/>
            </p:nvSpPr>
            <p:spPr>
              <a:xfrm>
                <a:off x="2872441" y="2496333"/>
                <a:ext cx="7217591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000" cap="none">
                    <a:solidFill>
                      <a:schemeClr val="lt1"/>
                    </a:solidFill>
                    <a:latin typeface="DM Mono"/>
                    <a:ea typeface="DM Mono"/>
                    <a:cs typeface="DM Mono"/>
                    <a:sym typeface="DM Mono"/>
                  </a:rPr>
                  <a:t>Risk Environment Context</a:t>
                </a:r>
                <a:endParaRPr sz="3000">
                  <a:latin typeface="DM Mono"/>
                  <a:ea typeface="DM Mono"/>
                  <a:cs typeface="DM Mono"/>
                  <a:sym typeface="DM Mono"/>
                </a:endParaRPr>
              </a:p>
            </p:txBody>
          </p:sp>
          <p:sp>
            <p:nvSpPr>
              <p:cNvPr id="268" name="Google Shape;268;p14"/>
              <p:cNvSpPr/>
              <p:nvPr/>
            </p:nvSpPr>
            <p:spPr>
              <a:xfrm>
                <a:off x="2872442" y="3154293"/>
                <a:ext cx="7232702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000" cap="none">
                    <a:solidFill>
                      <a:schemeClr val="lt1"/>
                    </a:solidFill>
                    <a:latin typeface="DM Mono"/>
                    <a:ea typeface="DM Mono"/>
                    <a:cs typeface="DM Mono"/>
                    <a:sym typeface="DM Mono"/>
                  </a:rPr>
                  <a:t>Event Sequences</a:t>
                </a:r>
                <a:endParaRPr sz="3000">
                  <a:latin typeface="DM Mono"/>
                  <a:ea typeface="DM Mono"/>
                  <a:cs typeface="DM Mono"/>
                  <a:sym typeface="DM Mono"/>
                </a:endParaRPr>
              </a:p>
            </p:txBody>
          </p:sp>
          <p:sp>
            <p:nvSpPr>
              <p:cNvPr id="269" name="Google Shape;269;p14"/>
              <p:cNvSpPr/>
              <p:nvPr/>
            </p:nvSpPr>
            <p:spPr>
              <a:xfrm>
                <a:off x="2879996" y="4462879"/>
                <a:ext cx="7217592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000" cap="none">
                    <a:solidFill>
                      <a:schemeClr val="lt1"/>
                    </a:solidFill>
                    <a:latin typeface="DM Mono"/>
                    <a:ea typeface="DM Mono"/>
                    <a:cs typeface="DM Mono"/>
                    <a:sym typeface="DM Mono"/>
                  </a:rPr>
                  <a:t>Future Models</a:t>
                </a:r>
                <a:r>
                  <a:rPr lang="en-US" sz="3000">
                    <a:solidFill>
                      <a:schemeClr val="lt1"/>
                    </a:solidFill>
                    <a:latin typeface="DM Mono"/>
                    <a:ea typeface="DM Mono"/>
                    <a:cs typeface="DM Mono"/>
                    <a:sym typeface="DM Mono"/>
                  </a:rPr>
                  <a:t> &amp;</a:t>
                </a:r>
                <a:r>
                  <a:rPr lang="en-US" sz="3000" cap="none">
                    <a:solidFill>
                      <a:schemeClr val="lt1"/>
                    </a:solidFill>
                    <a:latin typeface="DM Mono"/>
                    <a:ea typeface="DM Mono"/>
                    <a:cs typeface="DM Mono"/>
                    <a:sym typeface="DM Mono"/>
                  </a:rPr>
                  <a:t> Measurement</a:t>
                </a:r>
                <a:endParaRPr sz="3000">
                  <a:latin typeface="DM Mono"/>
                  <a:ea typeface="DM Mono"/>
                  <a:cs typeface="DM Mono"/>
                  <a:sym typeface="DM Mono"/>
                </a:endParaRPr>
              </a:p>
            </p:txBody>
          </p:sp>
          <p:sp>
            <p:nvSpPr>
              <p:cNvPr id="270" name="Google Shape;270;p14"/>
              <p:cNvSpPr/>
              <p:nvPr/>
            </p:nvSpPr>
            <p:spPr>
              <a:xfrm>
                <a:off x="2894067" y="1830552"/>
                <a:ext cx="7195965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000" cap="none">
                    <a:solidFill>
                      <a:schemeClr val="lt1"/>
                    </a:solidFill>
                    <a:latin typeface="DM Mono"/>
                    <a:ea typeface="DM Mono"/>
                    <a:cs typeface="DM Mono"/>
                    <a:sym typeface="DM Mono"/>
                  </a:rPr>
                  <a:t>Decision Support Decisions</a:t>
                </a:r>
                <a:endParaRPr sz="3000">
                  <a:latin typeface="DM Mono"/>
                  <a:ea typeface="DM Mono"/>
                  <a:cs typeface="DM Mono"/>
                  <a:sym typeface="DM Mono"/>
                </a:endParaRPr>
              </a:p>
            </p:txBody>
          </p:sp>
          <p:sp>
            <p:nvSpPr>
              <p:cNvPr id="271" name="Google Shape;271;p14"/>
              <p:cNvSpPr/>
              <p:nvPr/>
            </p:nvSpPr>
            <p:spPr>
              <a:xfrm>
                <a:off x="2902660" y="5104773"/>
                <a:ext cx="7207225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000" cap="none">
                    <a:solidFill>
                      <a:schemeClr val="lt1"/>
                    </a:solidFill>
                    <a:latin typeface="DM Mono"/>
                    <a:ea typeface="DM Mono"/>
                    <a:cs typeface="DM Mono"/>
                    <a:sym typeface="DM Mono"/>
                  </a:rPr>
                  <a:t>Operations &amp; Sustainability</a:t>
                </a:r>
                <a:endParaRPr sz="3000">
                  <a:latin typeface="DM Mono"/>
                  <a:ea typeface="DM Mono"/>
                  <a:cs typeface="DM Mono"/>
                  <a:sym typeface="DM Mono"/>
                </a:endParaRPr>
              </a:p>
            </p:txBody>
          </p:sp>
          <p:sp>
            <p:nvSpPr>
              <p:cNvPr id="272" name="Google Shape;272;p14"/>
              <p:cNvSpPr/>
              <p:nvPr/>
            </p:nvSpPr>
            <p:spPr>
              <a:xfrm rot="-5400000">
                <a:off x="-2613647" y="3515381"/>
                <a:ext cx="3926963" cy="600351"/>
              </a:xfrm>
              <a:prstGeom prst="roundRect">
                <a:avLst>
                  <a:gd name="adj" fmla="val 16667"/>
                </a:avLst>
              </a:prstGeom>
              <a:solidFill>
                <a:srgbClr val="00B0F0"/>
              </a:solidFill>
              <a:ln w="12700" cap="flat" cmpd="sng">
                <a:solidFill>
                  <a:srgbClr val="5D5D5D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200" b="0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273" name="Google Shape;273;p14"/>
            <p:cNvSpPr/>
            <p:nvPr/>
          </p:nvSpPr>
          <p:spPr>
            <a:xfrm rot="-5400000">
              <a:off x="-1482449" y="3415270"/>
              <a:ext cx="3091314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cap="none">
                  <a:solidFill>
                    <a:srgbClr val="0E347E"/>
                  </a:solidFill>
                  <a:latin typeface="DM Mono"/>
                  <a:ea typeface="DM Mono"/>
                  <a:cs typeface="DM Mono"/>
                  <a:sym typeface="DM Mono"/>
                </a:rPr>
                <a:t>Engagement</a:t>
              </a:r>
              <a:endParaRPr sz="3000">
                <a:solidFill>
                  <a:srgbClr val="0E347E"/>
                </a:solidFill>
                <a:latin typeface="DM Mono"/>
                <a:ea typeface="DM Mono"/>
                <a:cs typeface="DM Mono"/>
                <a:sym typeface="DM Mono"/>
              </a:endParaRPr>
            </a:p>
          </p:txBody>
        </p:sp>
      </p:grpSp>
      <p:sp>
        <p:nvSpPr>
          <p:cNvPr id="274" name="Google Shape;274;p14"/>
          <p:cNvSpPr/>
          <p:nvPr/>
        </p:nvSpPr>
        <p:spPr>
          <a:xfrm>
            <a:off x="1197241" y="1712211"/>
            <a:ext cx="2424733" cy="414919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What do you need?</a:t>
            </a:r>
            <a:endParaRPr sz="12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75" name="Google Shape;275;p14"/>
          <p:cNvSpPr/>
          <p:nvPr/>
        </p:nvSpPr>
        <p:spPr>
          <a:xfrm>
            <a:off x="1197241" y="2199967"/>
            <a:ext cx="2424733" cy="414919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Where will you get it?</a:t>
            </a:r>
            <a:endParaRPr sz="12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76" name="Google Shape;276;p14"/>
          <p:cNvSpPr/>
          <p:nvPr/>
        </p:nvSpPr>
        <p:spPr>
          <a:xfrm>
            <a:off x="1197241" y="2710869"/>
            <a:ext cx="2424733" cy="414919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Why will they give it?</a:t>
            </a:r>
            <a:endParaRPr sz="12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77" name="Google Shape;277;p14"/>
          <p:cNvSpPr/>
          <p:nvPr/>
        </p:nvSpPr>
        <p:spPr>
          <a:xfrm>
            <a:off x="1197241" y="3220046"/>
            <a:ext cx="2424733" cy="414919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What will you do with it?</a:t>
            </a:r>
            <a:endParaRPr sz="12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78" name="Google Shape;278;p14"/>
          <p:cNvSpPr/>
          <p:nvPr/>
        </p:nvSpPr>
        <p:spPr>
          <a:xfrm>
            <a:off x="1197241" y="3698408"/>
            <a:ext cx="2424733" cy="414919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What will you produce?</a:t>
            </a:r>
            <a:endParaRPr sz="12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79" name="Google Shape;279;p14"/>
          <p:cNvSpPr/>
          <p:nvPr/>
        </p:nvSpPr>
        <p:spPr>
          <a:xfrm>
            <a:off x="1197241" y="4186491"/>
            <a:ext cx="2424733" cy="414919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Who will care?</a:t>
            </a:r>
            <a:endParaRPr sz="12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80" name="Google Shape;280;p14"/>
          <p:cNvSpPr/>
          <p:nvPr/>
        </p:nvSpPr>
        <p:spPr>
          <a:xfrm>
            <a:off x="1197241" y="4674574"/>
            <a:ext cx="2424733" cy="414919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Who must agree?</a:t>
            </a:r>
            <a:endParaRPr sz="12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81" name="Google Shape;281;p14"/>
          <p:cNvSpPr/>
          <p:nvPr/>
        </p:nvSpPr>
        <p:spPr>
          <a:xfrm>
            <a:off x="1182589" y="5175675"/>
            <a:ext cx="2424733" cy="414919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Who will use it?</a:t>
            </a:r>
            <a:endParaRPr sz="12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82" name="Google Shape;282;p14"/>
          <p:cNvSpPr/>
          <p:nvPr/>
        </p:nvSpPr>
        <p:spPr>
          <a:xfrm>
            <a:off x="3738193" y="3014082"/>
            <a:ext cx="498764" cy="125701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5D5D5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5"/>
          <p:cNvSpPr txBox="1">
            <a:spLocks noGrp="1"/>
          </p:cNvSpPr>
          <p:nvPr>
            <p:ph type="sldNum" idx="4294967295"/>
          </p:nvPr>
        </p:nvSpPr>
        <p:spPr>
          <a:xfrm>
            <a:off x="11506200" y="6230938"/>
            <a:ext cx="68580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rgbClr val="F2F2F2"/>
                </a:solidFill>
                <a:latin typeface="Montserrat"/>
                <a:ea typeface="Montserrat"/>
                <a:cs typeface="Montserrat"/>
                <a:sym typeface="Montserrat"/>
              </a:rPr>
              <a:t>15</a:t>
            </a:fld>
            <a:endParaRPr sz="1600">
              <a:solidFill>
                <a:srgbClr val="F2F2F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288" name="Google Shape;288;p15"/>
          <p:cNvGrpSpPr/>
          <p:nvPr/>
        </p:nvGrpSpPr>
        <p:grpSpPr>
          <a:xfrm>
            <a:off x="822960" y="548640"/>
            <a:ext cx="10515600" cy="718363"/>
            <a:chOff x="952630" y="437421"/>
            <a:chExt cx="10515600" cy="718363"/>
          </a:xfrm>
        </p:grpSpPr>
        <p:sp>
          <p:nvSpPr>
            <p:cNvPr id="289" name="Google Shape;289;p15"/>
            <p:cNvSpPr/>
            <p:nvPr/>
          </p:nvSpPr>
          <p:spPr>
            <a:xfrm>
              <a:off x="952630" y="437421"/>
              <a:ext cx="10515600" cy="718363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12700" cap="flat" cmpd="sng">
              <a:solidFill>
                <a:srgbClr val="5D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0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90" name="Google Shape;290;p15"/>
            <p:cNvSpPr/>
            <p:nvPr/>
          </p:nvSpPr>
          <p:spPr>
            <a:xfrm>
              <a:off x="952630" y="437421"/>
              <a:ext cx="10500495" cy="6771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u="sng" cap="none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Creative</a:t>
              </a:r>
              <a:r>
                <a:rPr lang="en-US" sz="4000" cap="none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 Engagement</a:t>
              </a:r>
              <a:endParaRPr sz="4000">
                <a:latin typeface="DM Sans"/>
                <a:ea typeface="DM Sans"/>
                <a:cs typeface="DM Sans"/>
                <a:sym typeface="DM Sans"/>
              </a:endParaRPr>
            </a:p>
          </p:txBody>
        </p:sp>
      </p:grpSp>
      <p:sp>
        <p:nvSpPr>
          <p:cNvPr id="291" name="Google Shape;291;p15"/>
          <p:cNvSpPr/>
          <p:nvPr/>
        </p:nvSpPr>
        <p:spPr>
          <a:xfrm>
            <a:off x="1218886" y="3900919"/>
            <a:ext cx="4625863" cy="54274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F2F2F2"/>
                </a:solidFill>
                <a:latin typeface="DM Mono"/>
                <a:ea typeface="DM Mono"/>
                <a:cs typeface="DM Mono"/>
                <a:sym typeface="DM Mono"/>
              </a:rPr>
              <a:t>Ego-nomics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92" name="Google Shape;292;p15"/>
          <p:cNvSpPr/>
          <p:nvPr/>
        </p:nvSpPr>
        <p:spPr>
          <a:xfrm>
            <a:off x="1218892" y="1767499"/>
            <a:ext cx="4625863" cy="54274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F2F2F2"/>
                </a:solidFill>
                <a:latin typeface="DM Mono"/>
                <a:ea typeface="DM Mono"/>
                <a:cs typeface="DM Mono"/>
                <a:sym typeface="DM Mono"/>
              </a:rPr>
              <a:t>Gamification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93" name="Google Shape;293;p15"/>
          <p:cNvSpPr/>
          <p:nvPr/>
        </p:nvSpPr>
        <p:spPr>
          <a:xfrm>
            <a:off x="1218888" y="2477195"/>
            <a:ext cx="4625863" cy="54274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F2F2F2"/>
                </a:solidFill>
                <a:latin typeface="DM Mono"/>
                <a:ea typeface="DM Mono"/>
                <a:cs typeface="DM Mono"/>
                <a:sym typeface="DM Mono"/>
              </a:rPr>
              <a:t>Fictionalization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94" name="Google Shape;294;p15"/>
          <p:cNvSpPr/>
          <p:nvPr/>
        </p:nvSpPr>
        <p:spPr>
          <a:xfrm>
            <a:off x="1218887" y="3191223"/>
            <a:ext cx="4625863" cy="54274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F2F2F2"/>
                </a:solidFill>
                <a:latin typeface="DM Mono"/>
                <a:ea typeface="DM Mono"/>
                <a:cs typeface="DM Mono"/>
                <a:sym typeface="DM Mono"/>
              </a:rPr>
              <a:t>Incentivization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95" name="Google Shape;295;p15"/>
          <p:cNvSpPr/>
          <p:nvPr/>
        </p:nvSpPr>
        <p:spPr>
          <a:xfrm>
            <a:off x="6117838" y="3911778"/>
            <a:ext cx="4625863" cy="54274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F2F2F2"/>
                </a:solidFill>
                <a:latin typeface="DM Mono"/>
                <a:ea typeface="DM Mono"/>
                <a:cs typeface="DM Mono"/>
                <a:sym typeface="DM Mono"/>
              </a:rPr>
              <a:t>Language Hijinx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96" name="Google Shape;296;p15"/>
          <p:cNvSpPr/>
          <p:nvPr/>
        </p:nvSpPr>
        <p:spPr>
          <a:xfrm>
            <a:off x="6072249" y="1771127"/>
            <a:ext cx="4625863" cy="54274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F2F2F2"/>
                </a:solidFill>
                <a:latin typeface="DM Mono"/>
                <a:ea typeface="DM Mono"/>
                <a:cs typeface="DM Mono"/>
                <a:sym typeface="DM Mono"/>
              </a:rPr>
              <a:t>Truth by Process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97" name="Google Shape;297;p15"/>
          <p:cNvSpPr/>
          <p:nvPr/>
        </p:nvSpPr>
        <p:spPr>
          <a:xfrm>
            <a:off x="6072249" y="2484018"/>
            <a:ext cx="4625863" cy="54274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F2F2F2"/>
                </a:solidFill>
                <a:latin typeface="DM Mono"/>
                <a:ea typeface="DM Mono"/>
                <a:cs typeface="DM Mono"/>
                <a:sym typeface="DM Mono"/>
              </a:rPr>
              <a:t>Compartmentalization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98" name="Google Shape;298;p15"/>
          <p:cNvSpPr/>
          <p:nvPr/>
        </p:nvSpPr>
        <p:spPr>
          <a:xfrm>
            <a:off x="6117839" y="3195041"/>
            <a:ext cx="4625863" cy="54274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F2F2F2"/>
                </a:solidFill>
                <a:latin typeface="DM Mono"/>
                <a:ea typeface="DM Mono"/>
                <a:cs typeface="DM Mono"/>
                <a:sym typeface="DM Mono"/>
              </a:rPr>
              <a:t>(Non)Branding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299" name="Google Shape;299;p15"/>
          <p:cNvSpPr/>
          <p:nvPr/>
        </p:nvSpPr>
        <p:spPr>
          <a:xfrm>
            <a:off x="6117838" y="4618955"/>
            <a:ext cx="4625863" cy="54274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F2F2F2"/>
                </a:solidFill>
                <a:latin typeface="DM Mono"/>
                <a:ea typeface="DM Mono"/>
                <a:cs typeface="DM Mono"/>
                <a:sym typeface="DM Mono"/>
              </a:rPr>
              <a:t>Adjacency Maturation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00" name="Google Shape;300;p15"/>
          <p:cNvSpPr/>
          <p:nvPr/>
        </p:nvSpPr>
        <p:spPr>
          <a:xfrm>
            <a:off x="1218886" y="4610615"/>
            <a:ext cx="4625863" cy="54274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F2F2F2"/>
                </a:solidFill>
                <a:latin typeface="DM Mono"/>
                <a:ea typeface="DM Mono"/>
                <a:cs typeface="DM Mono"/>
                <a:sym typeface="DM Mono"/>
              </a:rPr>
              <a:t>Culture First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01" name="Google Shape;301;p15"/>
          <p:cNvSpPr/>
          <p:nvPr/>
        </p:nvSpPr>
        <p:spPr>
          <a:xfrm>
            <a:off x="3650572" y="5423054"/>
            <a:ext cx="4625863" cy="54274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F2F2F2"/>
                </a:solidFill>
                <a:latin typeface="DM Mono"/>
                <a:ea typeface="DM Mono"/>
                <a:cs typeface="DM Mono"/>
                <a:sym typeface="DM Mono"/>
              </a:rPr>
              <a:t>Aperture Adjustment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6"/>
          <p:cNvSpPr txBox="1">
            <a:spLocks noGrp="1"/>
          </p:cNvSpPr>
          <p:nvPr>
            <p:ph type="sldNum" idx="4294967295"/>
          </p:nvPr>
        </p:nvSpPr>
        <p:spPr>
          <a:xfrm>
            <a:off x="11798300" y="6230938"/>
            <a:ext cx="393700" cy="195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16</a:t>
            </a:fld>
            <a:endParaRPr sz="11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307" name="Google Shape;307;p16"/>
          <p:cNvGrpSpPr/>
          <p:nvPr/>
        </p:nvGrpSpPr>
        <p:grpSpPr>
          <a:xfrm>
            <a:off x="822960" y="548640"/>
            <a:ext cx="10515600" cy="718363"/>
            <a:chOff x="952630" y="437421"/>
            <a:chExt cx="10515600" cy="718363"/>
          </a:xfrm>
        </p:grpSpPr>
        <p:sp>
          <p:nvSpPr>
            <p:cNvPr id="308" name="Google Shape;308;p16"/>
            <p:cNvSpPr/>
            <p:nvPr/>
          </p:nvSpPr>
          <p:spPr>
            <a:xfrm>
              <a:off x="952630" y="437421"/>
              <a:ext cx="10515600" cy="718363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12700" cap="flat" cmpd="sng">
              <a:solidFill>
                <a:srgbClr val="5D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0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09" name="Google Shape;309;p16"/>
            <p:cNvSpPr/>
            <p:nvPr/>
          </p:nvSpPr>
          <p:spPr>
            <a:xfrm>
              <a:off x="952630" y="437421"/>
              <a:ext cx="10500495" cy="6771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cap="none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Creative Engagement: </a:t>
              </a:r>
              <a:r>
                <a:rPr lang="en-US" sz="4000" cap="none">
                  <a:solidFill>
                    <a:srgbClr val="0E347E"/>
                  </a:solidFill>
                  <a:latin typeface="DM Sans"/>
                  <a:ea typeface="DM Sans"/>
                  <a:cs typeface="DM Sans"/>
                  <a:sym typeface="DM Sans"/>
                </a:rPr>
                <a:t>Case Study</a:t>
              </a:r>
              <a:endParaRPr sz="4000">
                <a:solidFill>
                  <a:srgbClr val="0E347E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</p:grpSp>
      <p:sp>
        <p:nvSpPr>
          <p:cNvPr id="310" name="Google Shape;310;p16"/>
          <p:cNvSpPr/>
          <p:nvPr/>
        </p:nvSpPr>
        <p:spPr>
          <a:xfrm>
            <a:off x="1064508" y="3791851"/>
            <a:ext cx="2658026" cy="383980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30A3DA"/>
                </a:solidFill>
                <a:latin typeface="DM Mono"/>
                <a:ea typeface="DM Mono"/>
                <a:cs typeface="DM Mono"/>
                <a:sym typeface="DM Mono"/>
              </a:rPr>
              <a:t>Ego-nomics</a:t>
            </a:r>
            <a:endParaRPr sz="1500">
              <a:solidFill>
                <a:srgbClr val="30A3DA"/>
              </a:solidFill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11" name="Google Shape;311;p16"/>
          <p:cNvSpPr/>
          <p:nvPr/>
        </p:nvSpPr>
        <p:spPr>
          <a:xfrm>
            <a:off x="1064514" y="2332509"/>
            <a:ext cx="2658026" cy="383980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30A3DA"/>
                </a:solidFill>
                <a:latin typeface="DM Mono"/>
                <a:ea typeface="DM Mono"/>
                <a:cs typeface="DM Mono"/>
                <a:sym typeface="DM Mono"/>
              </a:rPr>
              <a:t>Gamification</a:t>
            </a:r>
            <a:endParaRPr sz="1500">
              <a:solidFill>
                <a:srgbClr val="30A3DA"/>
              </a:solidFill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12" name="Google Shape;312;p16"/>
          <p:cNvSpPr/>
          <p:nvPr/>
        </p:nvSpPr>
        <p:spPr>
          <a:xfrm>
            <a:off x="1064508" y="2822505"/>
            <a:ext cx="2658026" cy="383980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30A3DA"/>
                </a:solidFill>
                <a:latin typeface="DM Mono"/>
                <a:ea typeface="DM Mono"/>
                <a:cs typeface="DM Mono"/>
                <a:sym typeface="DM Mono"/>
              </a:rPr>
              <a:t>Fictionalization</a:t>
            </a:r>
            <a:endParaRPr sz="1500">
              <a:solidFill>
                <a:srgbClr val="30A3DA"/>
              </a:solidFill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13" name="Google Shape;313;p16"/>
          <p:cNvSpPr/>
          <p:nvPr/>
        </p:nvSpPr>
        <p:spPr>
          <a:xfrm>
            <a:off x="1064508" y="3307178"/>
            <a:ext cx="2658026" cy="383980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Incentivization</a:t>
            </a:r>
            <a:endParaRPr sz="1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14" name="Google Shape;314;p16"/>
          <p:cNvSpPr/>
          <p:nvPr/>
        </p:nvSpPr>
        <p:spPr>
          <a:xfrm>
            <a:off x="3839689" y="3800864"/>
            <a:ext cx="2658026" cy="383980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30A3DA"/>
                </a:solidFill>
                <a:latin typeface="DM Mono"/>
                <a:ea typeface="DM Mono"/>
                <a:cs typeface="DM Mono"/>
                <a:sym typeface="DM Mono"/>
              </a:rPr>
              <a:t>Language Hijinx</a:t>
            </a:r>
            <a:endParaRPr sz="1500">
              <a:solidFill>
                <a:srgbClr val="30A3DA"/>
              </a:solidFill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15" name="Google Shape;315;p16"/>
          <p:cNvSpPr/>
          <p:nvPr/>
        </p:nvSpPr>
        <p:spPr>
          <a:xfrm>
            <a:off x="3839689" y="2341851"/>
            <a:ext cx="2658026" cy="383980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Truth by Process</a:t>
            </a:r>
            <a:endParaRPr sz="1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16" name="Google Shape;316;p16"/>
          <p:cNvSpPr/>
          <p:nvPr/>
        </p:nvSpPr>
        <p:spPr>
          <a:xfrm>
            <a:off x="3839689" y="2822505"/>
            <a:ext cx="2658026" cy="383980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Compartmentalization</a:t>
            </a:r>
            <a:endParaRPr sz="1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17" name="Google Shape;317;p16"/>
          <p:cNvSpPr/>
          <p:nvPr/>
        </p:nvSpPr>
        <p:spPr>
          <a:xfrm>
            <a:off x="3839689" y="3303159"/>
            <a:ext cx="2658026" cy="383980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(Non)Branding</a:t>
            </a:r>
            <a:endParaRPr sz="1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18" name="Google Shape;318;p16"/>
          <p:cNvSpPr/>
          <p:nvPr/>
        </p:nvSpPr>
        <p:spPr>
          <a:xfrm>
            <a:off x="3839689" y="4298569"/>
            <a:ext cx="2658026" cy="383980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Adjacency Maturation</a:t>
            </a:r>
            <a:endParaRPr sz="1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19" name="Google Shape;319;p16"/>
          <p:cNvSpPr/>
          <p:nvPr/>
        </p:nvSpPr>
        <p:spPr>
          <a:xfrm>
            <a:off x="1064508" y="4272785"/>
            <a:ext cx="2658026" cy="383980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30A3DA"/>
                </a:solidFill>
                <a:latin typeface="DM Mono"/>
                <a:ea typeface="DM Mono"/>
                <a:cs typeface="DM Mono"/>
                <a:sym typeface="DM Mono"/>
              </a:rPr>
              <a:t>Culture First</a:t>
            </a:r>
            <a:endParaRPr sz="1500">
              <a:solidFill>
                <a:srgbClr val="30A3DA"/>
              </a:solidFill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20" name="Google Shape;320;p16"/>
          <p:cNvSpPr/>
          <p:nvPr/>
        </p:nvSpPr>
        <p:spPr>
          <a:xfrm>
            <a:off x="2510676" y="4781536"/>
            <a:ext cx="2658026" cy="383980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30A3DA"/>
                </a:solidFill>
                <a:latin typeface="DM Mono"/>
                <a:ea typeface="DM Mono"/>
                <a:cs typeface="DM Mono"/>
                <a:sym typeface="DM Mono"/>
              </a:rPr>
              <a:t>Aperture Adjustment</a:t>
            </a:r>
            <a:endParaRPr sz="1500">
              <a:solidFill>
                <a:srgbClr val="30A3DA"/>
              </a:solidFill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21" name="Google Shape;321;p16"/>
          <p:cNvSpPr txBox="1"/>
          <p:nvPr/>
        </p:nvSpPr>
        <p:spPr>
          <a:xfrm>
            <a:off x="7104052" y="1605852"/>
            <a:ext cx="4234500" cy="37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Proposal for Discussion: Execute a scripted tabletop exercise from scenario to communicate value of CRQ. As participants figure out how to recover from the attack, there is a discussion about costs and other elements of ”risk” through the lens of “FAIR” and CRQ. </a:t>
            </a:r>
            <a:endParaRPr sz="2000">
              <a:latin typeface="DM Mono"/>
              <a:ea typeface="DM Mono"/>
              <a:cs typeface="DM Mono"/>
              <a:sym typeface="DM Mon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1C54CA2-8729-229C-2DB9-174710A40608}"/>
              </a:ext>
            </a:extLst>
          </p:cNvPr>
          <p:cNvSpPr/>
          <p:nvPr/>
        </p:nvSpPr>
        <p:spPr>
          <a:xfrm>
            <a:off x="8097078" y="5655113"/>
            <a:ext cx="4094922" cy="1076991"/>
          </a:xfrm>
          <a:prstGeom prst="rect">
            <a:avLst/>
          </a:prstGeom>
          <a:solidFill>
            <a:srgbClr val="263A7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6" name="Google Shape;326;p17"/>
          <p:cNvSpPr txBox="1">
            <a:spLocks noGrp="1"/>
          </p:cNvSpPr>
          <p:nvPr>
            <p:ph type="title"/>
          </p:nvPr>
        </p:nvSpPr>
        <p:spPr>
          <a:xfrm>
            <a:off x="85226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400"/>
              <a:buFont typeface="Montserrat"/>
              <a:buNone/>
            </a:pPr>
            <a:r>
              <a:rPr lang="en-US" sz="4000" b="0" i="0" u="none" strike="noStrike" cap="none">
                <a:solidFill>
                  <a:srgbClr val="00B0F0"/>
                </a:solidFill>
                <a:latin typeface="DM Sans"/>
                <a:ea typeface="DM Sans"/>
                <a:cs typeface="DM Sans"/>
                <a:sym typeface="DM Sans"/>
              </a:rPr>
              <a:t>Back to the top: </a:t>
            </a:r>
            <a:r>
              <a:rPr lang="en-US" sz="4000" b="0" i="0" u="none" strike="noStrike" cap="none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6+1 Layer Mnenomic</a:t>
            </a:r>
            <a:endParaRPr sz="4000" b="0" i="0" u="none" strike="noStrike" cap="none">
              <a:solidFill>
                <a:schemeClr val="lt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327" name="Google Shape;327;p17"/>
          <p:cNvSpPr txBox="1">
            <a:spLocks noGrp="1"/>
          </p:cNvSpPr>
          <p:nvPr>
            <p:ph type="sldNum" idx="4294967295"/>
          </p:nvPr>
        </p:nvSpPr>
        <p:spPr>
          <a:xfrm>
            <a:off x="11506200" y="6230938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17</a:t>
            </a:fld>
            <a:endParaRPr sz="1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8" name="Google Shape;328;p17"/>
          <p:cNvSpPr/>
          <p:nvPr/>
        </p:nvSpPr>
        <p:spPr>
          <a:xfrm>
            <a:off x="4144808" y="2350568"/>
            <a:ext cx="7217593" cy="600351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2700" cap="flat" cmpd="sng">
            <a:solidFill>
              <a:srgbClr val="5D5D5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9" name="Google Shape;329;p17"/>
          <p:cNvSpPr/>
          <p:nvPr/>
        </p:nvSpPr>
        <p:spPr>
          <a:xfrm>
            <a:off x="4144803" y="3017339"/>
            <a:ext cx="7217593" cy="600351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2700" cap="flat" cmpd="sng">
            <a:solidFill>
              <a:srgbClr val="5D5D5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30" name="Google Shape;330;p17"/>
          <p:cNvSpPr/>
          <p:nvPr/>
        </p:nvSpPr>
        <p:spPr>
          <a:xfrm>
            <a:off x="4152360" y="3683636"/>
            <a:ext cx="7217593" cy="600351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2700" cap="flat" cmpd="sng">
            <a:solidFill>
              <a:srgbClr val="5D5D5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Event Drivers</a:t>
            </a:r>
            <a:endParaRPr sz="30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31" name="Google Shape;331;p17"/>
          <p:cNvSpPr/>
          <p:nvPr/>
        </p:nvSpPr>
        <p:spPr>
          <a:xfrm>
            <a:off x="4137251" y="4347736"/>
            <a:ext cx="7217593" cy="600351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2700" cap="flat" cmpd="sng">
            <a:solidFill>
              <a:srgbClr val="5D5D5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32" name="Google Shape;332;p17"/>
          <p:cNvSpPr/>
          <p:nvPr/>
        </p:nvSpPr>
        <p:spPr>
          <a:xfrm>
            <a:off x="4122139" y="1687501"/>
            <a:ext cx="7217593" cy="600351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2700" cap="flat" cmpd="sng">
            <a:solidFill>
              <a:srgbClr val="5D5D5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33" name="Google Shape;333;p17"/>
          <p:cNvSpPr/>
          <p:nvPr/>
        </p:nvSpPr>
        <p:spPr>
          <a:xfrm>
            <a:off x="4152360" y="5006648"/>
            <a:ext cx="7217593" cy="600351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2700" cap="flat" cmpd="sng">
            <a:solidFill>
              <a:srgbClr val="5D5D5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34" name="Google Shape;334;p17"/>
          <p:cNvSpPr/>
          <p:nvPr/>
        </p:nvSpPr>
        <p:spPr>
          <a:xfrm>
            <a:off x="4137250" y="2358356"/>
            <a:ext cx="7217591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Risk Environment Context</a:t>
            </a:r>
            <a:endParaRPr sz="30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35" name="Google Shape;335;p17"/>
          <p:cNvSpPr/>
          <p:nvPr/>
        </p:nvSpPr>
        <p:spPr>
          <a:xfrm>
            <a:off x="4137251" y="3025127"/>
            <a:ext cx="723270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Event Sequences</a:t>
            </a:r>
            <a:endParaRPr sz="30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36" name="Google Shape;336;p17"/>
          <p:cNvSpPr/>
          <p:nvPr/>
        </p:nvSpPr>
        <p:spPr>
          <a:xfrm>
            <a:off x="4144805" y="4355524"/>
            <a:ext cx="721759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Models</a:t>
            </a:r>
            <a:r>
              <a:rPr lang="en-US" sz="30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 &amp;</a:t>
            </a:r>
            <a:r>
              <a:rPr lang="en-US" sz="3000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 Measurement</a:t>
            </a:r>
            <a:endParaRPr sz="30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37" name="Google Shape;337;p17"/>
          <p:cNvSpPr/>
          <p:nvPr/>
        </p:nvSpPr>
        <p:spPr>
          <a:xfrm>
            <a:off x="4158876" y="1695289"/>
            <a:ext cx="719596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Decision Support Decisions</a:t>
            </a:r>
            <a:endParaRPr sz="30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38" name="Google Shape;338;p17"/>
          <p:cNvSpPr/>
          <p:nvPr/>
        </p:nvSpPr>
        <p:spPr>
          <a:xfrm>
            <a:off x="4167469" y="5014436"/>
            <a:ext cx="720722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Operations &amp; Sustainability</a:t>
            </a:r>
            <a:endParaRPr sz="30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39" name="Google Shape;339;p17"/>
          <p:cNvSpPr/>
          <p:nvPr/>
        </p:nvSpPr>
        <p:spPr>
          <a:xfrm>
            <a:off x="1223158" y="1695289"/>
            <a:ext cx="2792797" cy="584775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30A3DA"/>
                </a:solidFill>
                <a:latin typeface="DM Mono"/>
                <a:ea typeface="DM Mono"/>
                <a:cs typeface="DM Mono"/>
                <a:sym typeface="DM Mono"/>
              </a:rPr>
              <a:t>Don’t</a:t>
            </a:r>
            <a:endParaRPr sz="2500">
              <a:solidFill>
                <a:srgbClr val="30A3DA"/>
              </a:solidFill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40" name="Google Shape;340;p17"/>
          <p:cNvSpPr/>
          <p:nvPr/>
        </p:nvSpPr>
        <p:spPr>
          <a:xfrm>
            <a:off x="1223157" y="2358356"/>
            <a:ext cx="2792797" cy="584775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30A3DA"/>
                </a:solidFill>
                <a:latin typeface="DM Mono"/>
                <a:ea typeface="DM Mono"/>
                <a:cs typeface="DM Mono"/>
                <a:sym typeface="DM Mono"/>
              </a:rPr>
              <a:t>Count</a:t>
            </a:r>
            <a:endParaRPr sz="2500">
              <a:solidFill>
                <a:srgbClr val="30A3DA"/>
              </a:solidFill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41" name="Google Shape;341;p17"/>
          <p:cNvSpPr/>
          <p:nvPr/>
        </p:nvSpPr>
        <p:spPr>
          <a:xfrm>
            <a:off x="1223156" y="3025127"/>
            <a:ext cx="2792797" cy="584775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30A3DA"/>
                </a:solidFill>
                <a:latin typeface="DM Mono"/>
                <a:ea typeface="DM Mono"/>
                <a:cs typeface="DM Mono"/>
                <a:sym typeface="DM Mono"/>
              </a:rPr>
              <a:t>Every</a:t>
            </a:r>
            <a:endParaRPr sz="2500">
              <a:solidFill>
                <a:srgbClr val="30A3DA"/>
              </a:solidFill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42" name="Google Shape;342;p17"/>
          <p:cNvSpPr/>
          <p:nvPr/>
        </p:nvSpPr>
        <p:spPr>
          <a:xfrm>
            <a:off x="1223156" y="3691424"/>
            <a:ext cx="2792797" cy="584775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30A3DA"/>
                </a:solidFill>
                <a:latin typeface="DM Mono"/>
                <a:ea typeface="DM Mono"/>
                <a:cs typeface="DM Mono"/>
                <a:sym typeface="DM Mono"/>
              </a:rPr>
              <a:t>Rainbow;</a:t>
            </a:r>
            <a:endParaRPr sz="2500">
              <a:solidFill>
                <a:srgbClr val="30A3DA"/>
              </a:solidFill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43" name="Google Shape;343;p17"/>
          <p:cNvSpPr/>
          <p:nvPr/>
        </p:nvSpPr>
        <p:spPr>
          <a:xfrm>
            <a:off x="1223155" y="4355524"/>
            <a:ext cx="2792797" cy="584775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30A3DA"/>
                </a:solidFill>
                <a:latin typeface="DM Mono"/>
                <a:ea typeface="DM Mono"/>
                <a:cs typeface="DM Mono"/>
                <a:sym typeface="DM Mono"/>
              </a:rPr>
              <a:t>Make</a:t>
            </a:r>
            <a:endParaRPr sz="2500">
              <a:solidFill>
                <a:srgbClr val="30A3DA"/>
              </a:solidFill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44" name="Google Shape;344;p17"/>
          <p:cNvSpPr/>
          <p:nvPr/>
        </p:nvSpPr>
        <p:spPr>
          <a:xfrm>
            <a:off x="1223155" y="5014436"/>
            <a:ext cx="2792797" cy="584775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30A3DA"/>
                </a:solidFill>
                <a:latin typeface="DM Mono"/>
                <a:ea typeface="DM Mono"/>
                <a:cs typeface="DM Mono"/>
                <a:sym typeface="DM Mono"/>
              </a:rPr>
              <a:t>Observations</a:t>
            </a:r>
            <a:endParaRPr sz="2500">
              <a:solidFill>
                <a:srgbClr val="30A3DA"/>
              </a:solidFill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45" name="Google Shape;345;p17"/>
          <p:cNvSpPr/>
          <p:nvPr/>
        </p:nvSpPr>
        <p:spPr>
          <a:xfrm>
            <a:off x="1223154" y="5688612"/>
            <a:ext cx="2792797" cy="496937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30A3DA"/>
                </a:solidFill>
                <a:latin typeface="DM Mono"/>
                <a:ea typeface="DM Mono"/>
                <a:cs typeface="DM Mono"/>
                <a:sym typeface="DM Mono"/>
              </a:rPr>
              <a:t>And</a:t>
            </a:r>
            <a:endParaRPr sz="2500">
              <a:solidFill>
                <a:srgbClr val="30A3DA"/>
              </a:solidFill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346" name="Google Shape;346;p17"/>
          <p:cNvSpPr/>
          <p:nvPr/>
        </p:nvSpPr>
        <p:spPr>
          <a:xfrm>
            <a:off x="4137250" y="5636905"/>
            <a:ext cx="7202482" cy="600351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2700" cap="flat" cmpd="sng">
            <a:solidFill>
              <a:srgbClr val="5D5D5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47" name="Google Shape;347;p17"/>
          <p:cNvSpPr/>
          <p:nvPr/>
        </p:nvSpPr>
        <p:spPr>
          <a:xfrm>
            <a:off x="4152360" y="5644693"/>
            <a:ext cx="4972494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cap="none" dirty="0">
                <a:solidFill>
                  <a:srgbClr val="0E347E"/>
                </a:solidFill>
                <a:latin typeface="DM Mono"/>
                <a:ea typeface="DM Mono"/>
                <a:cs typeface="DM Mono"/>
                <a:sym typeface="DM Mono"/>
              </a:rPr>
              <a:t>Engage!</a:t>
            </a:r>
            <a:endParaRPr sz="3000" b="1" dirty="0">
              <a:solidFill>
                <a:srgbClr val="0E347E"/>
              </a:solidFill>
              <a:latin typeface="DM Mono"/>
              <a:ea typeface="DM Mono"/>
              <a:cs typeface="DM Mono"/>
              <a:sym typeface="DM Mon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18"/>
          <p:cNvSpPr txBox="1">
            <a:spLocks noGrp="1"/>
          </p:cNvSpPr>
          <p:nvPr>
            <p:ph type="ctrTitle"/>
          </p:nvPr>
        </p:nvSpPr>
        <p:spPr>
          <a:xfrm>
            <a:off x="1270659" y="956109"/>
            <a:ext cx="965068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Montserrat"/>
              <a:buNone/>
            </a:pPr>
            <a:r>
              <a:rPr lang="en-US" sz="5000" b="0">
                <a:latin typeface="DM Sans"/>
                <a:ea typeface="DM Sans"/>
                <a:cs typeface="DM Sans"/>
                <a:sym typeface="DM Sans"/>
              </a:rPr>
              <a:t>Thank you!</a:t>
            </a:r>
            <a:endParaRPr sz="5000" b="0"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353" name="Google Shape;353;p18"/>
          <p:cNvSpPr txBox="1"/>
          <p:nvPr/>
        </p:nvSpPr>
        <p:spPr>
          <a:xfrm>
            <a:off x="512619" y="4964360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Arial"/>
              <a:buNone/>
            </a:pPr>
            <a:r>
              <a:rPr lang="en-US" sz="2500" b="1" i="0" dirty="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Aaron McKay</a:t>
            </a:r>
            <a:r>
              <a:rPr lang="en-US" sz="2500" i="0" dirty="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, Cybersecurity Engineer, SCRAM Systems</a:t>
            </a:r>
            <a:endParaRPr sz="2500" dirty="0">
              <a:solidFill>
                <a:schemeClr val="lt1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Arial"/>
              <a:buNone/>
            </a:pPr>
            <a:r>
              <a:rPr lang="en-US" sz="2500" b="1" i="0" dirty="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Jack Whitsitt</a:t>
            </a:r>
            <a:r>
              <a:rPr lang="en-US" sz="2500" i="0" dirty="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, Director of CRQ, Ostrich Cyber Risk</a:t>
            </a:r>
            <a:endParaRPr sz="2500" dirty="0">
              <a:solidFill>
                <a:schemeClr val="lt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"/>
          <p:cNvSpPr/>
          <p:nvPr/>
        </p:nvSpPr>
        <p:spPr>
          <a:xfrm>
            <a:off x="2487203" y="1893940"/>
            <a:ext cx="7217593" cy="600351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2700" cap="flat" cmpd="sng">
            <a:solidFill>
              <a:srgbClr val="5D5D5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2"/>
          <p:cNvSpPr/>
          <p:nvPr/>
        </p:nvSpPr>
        <p:spPr>
          <a:xfrm>
            <a:off x="2487198" y="2550604"/>
            <a:ext cx="7217593" cy="600351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2700" cap="flat" cmpd="sng">
            <a:solidFill>
              <a:srgbClr val="5D5D5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2"/>
          <p:cNvSpPr/>
          <p:nvPr/>
        </p:nvSpPr>
        <p:spPr>
          <a:xfrm>
            <a:off x="2494755" y="3207268"/>
            <a:ext cx="7217593" cy="600351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2700" cap="flat" cmpd="sng">
            <a:solidFill>
              <a:srgbClr val="5D5D5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i="0" u="none" strike="noStrike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Assurance of Useability</a:t>
            </a:r>
            <a:endParaRPr sz="30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66" name="Google Shape;66;p2"/>
          <p:cNvSpPr/>
          <p:nvPr/>
        </p:nvSpPr>
        <p:spPr>
          <a:xfrm>
            <a:off x="2479646" y="3860564"/>
            <a:ext cx="7217593" cy="600351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2700" cap="flat" cmpd="sng">
            <a:solidFill>
              <a:srgbClr val="5D5D5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2"/>
          <p:cNvSpPr/>
          <p:nvPr/>
        </p:nvSpPr>
        <p:spPr>
          <a:xfrm>
            <a:off x="2479646" y="4520596"/>
            <a:ext cx="7217593" cy="600351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2700" cap="flat" cmpd="sng">
            <a:solidFill>
              <a:srgbClr val="5D5D5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2"/>
          <p:cNvSpPr txBox="1">
            <a:spLocks noGrp="1"/>
          </p:cNvSpPr>
          <p:nvPr>
            <p:ph type="title"/>
          </p:nvPr>
        </p:nvSpPr>
        <p:spPr>
          <a:xfrm>
            <a:off x="85226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Montserrat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Scenario Planning: </a:t>
            </a:r>
            <a:r>
              <a:rPr lang="en-US" sz="4000" b="0" i="0" u="none" strike="noStrike" cap="none">
                <a:solidFill>
                  <a:srgbClr val="30A3DA"/>
                </a:solidFill>
                <a:latin typeface="DM Sans"/>
                <a:ea typeface="DM Sans"/>
                <a:cs typeface="DM Sans"/>
                <a:sym typeface="DM Sans"/>
              </a:rPr>
              <a:t>Why?</a:t>
            </a:r>
            <a:endParaRPr sz="4000" b="0">
              <a:solidFill>
                <a:srgbClr val="30A3DA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69" name="Google Shape;69;p2"/>
          <p:cNvSpPr txBox="1">
            <a:spLocks noGrp="1"/>
          </p:cNvSpPr>
          <p:nvPr>
            <p:ph type="sldNum" idx="4294967295"/>
          </p:nvPr>
        </p:nvSpPr>
        <p:spPr>
          <a:xfrm>
            <a:off x="11506200" y="6230938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fld>
            <a:endParaRPr sz="1800" b="0" i="0" u="none" strike="noStrike" cap="non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0" name="Google Shape;70;p2"/>
          <p:cNvSpPr/>
          <p:nvPr/>
        </p:nvSpPr>
        <p:spPr>
          <a:xfrm>
            <a:off x="2479645" y="1892992"/>
            <a:ext cx="7217591" cy="584775"/>
          </a:xfrm>
          <a:prstGeom prst="rect">
            <a:avLst/>
          </a:prstGeom>
          <a:noFill/>
          <a:ln>
            <a:noFill/>
          </a:ln>
          <a:effectLst>
            <a:reflection endPos="30000" dist="38100" dir="5400000" fadeDir="5400012" sy="-100000" algn="bl" rotWithShape="0"/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i="0" u="none" strike="noStrike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Assurance of Value</a:t>
            </a:r>
            <a:endParaRPr sz="3000" i="0" u="none" strike="noStrike" cap="none">
              <a:solidFill>
                <a:schemeClr val="lt1"/>
              </a:solidFill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71" name="Google Shape;71;p2"/>
          <p:cNvSpPr/>
          <p:nvPr/>
        </p:nvSpPr>
        <p:spPr>
          <a:xfrm>
            <a:off x="2479646" y="2550952"/>
            <a:ext cx="723270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i="0" u="none" strike="noStrike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Assurance of Acceptance</a:t>
            </a:r>
            <a:endParaRPr sz="3000" i="0" u="none" strike="noStrike" cap="none">
              <a:solidFill>
                <a:schemeClr val="lt1"/>
              </a:solidFill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72" name="Google Shape;72;p2"/>
          <p:cNvSpPr/>
          <p:nvPr/>
        </p:nvSpPr>
        <p:spPr>
          <a:xfrm>
            <a:off x="2487200" y="3859538"/>
            <a:ext cx="721759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i="0" u="none" strike="noStrike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Assurance of Rigor</a:t>
            </a:r>
            <a:endParaRPr sz="30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73" name="Google Shape;73;p2"/>
          <p:cNvSpPr/>
          <p:nvPr/>
        </p:nvSpPr>
        <p:spPr>
          <a:xfrm>
            <a:off x="2516383" y="4514221"/>
            <a:ext cx="719596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i="0" u="none" strike="noStrike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Assurance of Sustainability</a:t>
            </a:r>
            <a:endParaRPr sz="3000">
              <a:latin typeface="DM Mono"/>
              <a:ea typeface="DM Mono"/>
              <a:cs typeface="DM Mono"/>
              <a:sym typeface="DM Mon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"/>
          <p:cNvSpPr txBox="1">
            <a:spLocks noGrp="1"/>
          </p:cNvSpPr>
          <p:nvPr>
            <p:ph type="title"/>
          </p:nvPr>
        </p:nvSpPr>
        <p:spPr>
          <a:xfrm>
            <a:off x="85226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Montserrat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Scenario Planning: </a:t>
            </a:r>
            <a:r>
              <a:rPr lang="en-US" sz="4000" b="0" i="0" u="none" strike="noStrike" cap="none">
                <a:solidFill>
                  <a:srgbClr val="30A3DA"/>
                </a:solidFill>
                <a:latin typeface="DM Sans"/>
                <a:ea typeface="DM Sans"/>
                <a:cs typeface="DM Sans"/>
                <a:sym typeface="DM Sans"/>
              </a:rPr>
              <a:t>6 + 1 Layers</a:t>
            </a:r>
            <a:endParaRPr sz="4000" b="0">
              <a:solidFill>
                <a:srgbClr val="30A3DA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79" name="Google Shape;79;p3"/>
          <p:cNvSpPr txBox="1">
            <a:spLocks noGrp="1"/>
          </p:cNvSpPr>
          <p:nvPr>
            <p:ph type="sldNum" idx="4294967295"/>
          </p:nvPr>
        </p:nvSpPr>
        <p:spPr>
          <a:xfrm>
            <a:off x="11506200" y="6230938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fld>
            <a:endParaRPr sz="1800" b="0" i="0" u="none" strike="noStrike" cap="non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80" name="Google Shape;80;p3"/>
          <p:cNvGrpSpPr/>
          <p:nvPr/>
        </p:nvGrpSpPr>
        <p:grpSpPr>
          <a:xfrm>
            <a:off x="2070689" y="1839580"/>
            <a:ext cx="8050623" cy="3941478"/>
            <a:chOff x="2795532" y="1768328"/>
            <a:chExt cx="8050624" cy="3941478"/>
          </a:xfrm>
        </p:grpSpPr>
        <p:grpSp>
          <p:nvGrpSpPr>
            <p:cNvPr id="81" name="Google Shape;81;p3"/>
            <p:cNvGrpSpPr/>
            <p:nvPr/>
          </p:nvGrpSpPr>
          <p:grpSpPr>
            <a:xfrm>
              <a:off x="2810640" y="1768328"/>
              <a:ext cx="8035515" cy="3941478"/>
              <a:chOff x="2074370" y="1830552"/>
              <a:chExt cx="8035515" cy="3941478"/>
            </a:xfrm>
          </p:grpSpPr>
          <p:sp>
            <p:nvSpPr>
              <p:cNvPr id="82" name="Google Shape;82;p3"/>
              <p:cNvSpPr/>
              <p:nvPr/>
            </p:nvSpPr>
            <p:spPr>
              <a:xfrm>
                <a:off x="2879999" y="2497281"/>
                <a:ext cx="7217593" cy="600351"/>
              </a:xfrm>
              <a:prstGeom prst="roundRect">
                <a:avLst>
                  <a:gd name="adj" fmla="val 16667"/>
                </a:avLst>
              </a:prstGeom>
              <a:solidFill>
                <a:srgbClr val="00B0F0"/>
              </a:solidFill>
              <a:ln w="12700" cap="flat" cmpd="sng">
                <a:solidFill>
                  <a:srgbClr val="5D5D5D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200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83" name="Google Shape;83;p3"/>
              <p:cNvSpPr/>
              <p:nvPr/>
            </p:nvSpPr>
            <p:spPr>
              <a:xfrm>
                <a:off x="2879994" y="3153945"/>
                <a:ext cx="7217593" cy="600351"/>
              </a:xfrm>
              <a:prstGeom prst="roundRect">
                <a:avLst>
                  <a:gd name="adj" fmla="val 16667"/>
                </a:avLst>
              </a:prstGeom>
              <a:solidFill>
                <a:srgbClr val="00B0F0"/>
              </a:solidFill>
              <a:ln w="12700" cap="flat" cmpd="sng">
                <a:solidFill>
                  <a:srgbClr val="5D5D5D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200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84" name="Google Shape;84;p3"/>
              <p:cNvSpPr/>
              <p:nvPr/>
            </p:nvSpPr>
            <p:spPr>
              <a:xfrm>
                <a:off x="2887551" y="3810609"/>
                <a:ext cx="7217593" cy="600351"/>
              </a:xfrm>
              <a:prstGeom prst="roundRect">
                <a:avLst>
                  <a:gd name="adj" fmla="val 16667"/>
                </a:avLst>
              </a:prstGeom>
              <a:solidFill>
                <a:srgbClr val="00B0F0"/>
              </a:solidFill>
              <a:ln w="12700" cap="flat" cmpd="sng">
                <a:solidFill>
                  <a:srgbClr val="5D5D5D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000" i="0" u="none" strike="noStrike" cap="none">
                    <a:solidFill>
                      <a:schemeClr val="lt1"/>
                    </a:solidFill>
                    <a:latin typeface="DM Mono"/>
                    <a:ea typeface="DM Mono"/>
                    <a:cs typeface="DM Mono"/>
                    <a:sym typeface="DM Mono"/>
                  </a:rPr>
                  <a:t>Event Drivers</a:t>
                </a:r>
                <a:endParaRPr sz="3000">
                  <a:solidFill>
                    <a:schemeClr val="lt1"/>
                  </a:solidFill>
                  <a:latin typeface="DM Mono"/>
                  <a:ea typeface="DM Mono"/>
                  <a:cs typeface="DM Mono"/>
                  <a:sym typeface="DM Mono"/>
                </a:endParaRPr>
              </a:p>
            </p:txBody>
          </p:sp>
          <p:sp>
            <p:nvSpPr>
              <p:cNvPr id="85" name="Google Shape;85;p3"/>
              <p:cNvSpPr/>
              <p:nvPr/>
            </p:nvSpPr>
            <p:spPr>
              <a:xfrm>
                <a:off x="2872442" y="4463905"/>
                <a:ext cx="7217593" cy="600351"/>
              </a:xfrm>
              <a:prstGeom prst="roundRect">
                <a:avLst>
                  <a:gd name="adj" fmla="val 16667"/>
                </a:avLst>
              </a:prstGeom>
              <a:solidFill>
                <a:srgbClr val="00B0F0"/>
              </a:solidFill>
              <a:ln w="12700" cap="flat" cmpd="sng">
                <a:solidFill>
                  <a:srgbClr val="5D5D5D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200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86" name="Google Shape;86;p3"/>
              <p:cNvSpPr/>
              <p:nvPr/>
            </p:nvSpPr>
            <p:spPr>
              <a:xfrm>
                <a:off x="2857330" y="1836927"/>
                <a:ext cx="7217593" cy="600351"/>
              </a:xfrm>
              <a:prstGeom prst="roundRect">
                <a:avLst>
                  <a:gd name="adj" fmla="val 16667"/>
                </a:avLst>
              </a:prstGeom>
              <a:solidFill>
                <a:srgbClr val="00B0F0"/>
              </a:solidFill>
              <a:ln w="12700" cap="flat" cmpd="sng">
                <a:solidFill>
                  <a:srgbClr val="5D5D5D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200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87" name="Google Shape;87;p3"/>
              <p:cNvSpPr/>
              <p:nvPr/>
            </p:nvSpPr>
            <p:spPr>
              <a:xfrm>
                <a:off x="2887551" y="5128569"/>
                <a:ext cx="7217593" cy="600351"/>
              </a:xfrm>
              <a:prstGeom prst="roundRect">
                <a:avLst>
                  <a:gd name="adj" fmla="val 16667"/>
                </a:avLst>
              </a:prstGeom>
              <a:solidFill>
                <a:srgbClr val="00B0F0"/>
              </a:solidFill>
              <a:ln w="12700" cap="flat" cmpd="sng">
                <a:solidFill>
                  <a:srgbClr val="5D5D5D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200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88" name="Google Shape;88;p3"/>
              <p:cNvSpPr/>
              <p:nvPr/>
            </p:nvSpPr>
            <p:spPr>
              <a:xfrm>
                <a:off x="2872441" y="2496333"/>
                <a:ext cx="7217591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000" i="0" u="none" strike="noStrike" cap="none">
                    <a:solidFill>
                      <a:schemeClr val="lt1"/>
                    </a:solidFill>
                    <a:latin typeface="DM Mono"/>
                    <a:ea typeface="DM Mono"/>
                    <a:cs typeface="DM Mono"/>
                    <a:sym typeface="DM Mono"/>
                  </a:rPr>
                  <a:t>Risk Environment Context</a:t>
                </a:r>
                <a:endParaRPr sz="3000">
                  <a:solidFill>
                    <a:schemeClr val="lt1"/>
                  </a:solidFill>
                  <a:latin typeface="DM Mono"/>
                  <a:ea typeface="DM Mono"/>
                  <a:cs typeface="DM Mono"/>
                  <a:sym typeface="DM Mono"/>
                </a:endParaRPr>
              </a:p>
            </p:txBody>
          </p:sp>
          <p:sp>
            <p:nvSpPr>
              <p:cNvPr id="89" name="Google Shape;89;p3"/>
              <p:cNvSpPr/>
              <p:nvPr/>
            </p:nvSpPr>
            <p:spPr>
              <a:xfrm>
                <a:off x="2872442" y="3154293"/>
                <a:ext cx="7232702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000" i="0" u="none" strike="noStrike" cap="none">
                    <a:solidFill>
                      <a:schemeClr val="lt1"/>
                    </a:solidFill>
                    <a:latin typeface="DM Mono"/>
                    <a:ea typeface="DM Mono"/>
                    <a:cs typeface="DM Mono"/>
                    <a:sym typeface="DM Mono"/>
                  </a:rPr>
                  <a:t>Event Sequences</a:t>
                </a:r>
                <a:endParaRPr sz="3000">
                  <a:solidFill>
                    <a:schemeClr val="lt1"/>
                  </a:solidFill>
                  <a:latin typeface="DM Mono"/>
                  <a:ea typeface="DM Mono"/>
                  <a:cs typeface="DM Mono"/>
                  <a:sym typeface="DM Mono"/>
                </a:endParaRPr>
              </a:p>
            </p:txBody>
          </p:sp>
          <p:sp>
            <p:nvSpPr>
              <p:cNvPr id="90" name="Google Shape;90;p3"/>
              <p:cNvSpPr/>
              <p:nvPr/>
            </p:nvSpPr>
            <p:spPr>
              <a:xfrm>
                <a:off x="2879996" y="4462879"/>
                <a:ext cx="7217592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000" i="0" u="none" strike="noStrike" cap="none">
                    <a:solidFill>
                      <a:schemeClr val="lt1"/>
                    </a:solidFill>
                    <a:latin typeface="DM Mono"/>
                    <a:ea typeface="DM Mono"/>
                    <a:cs typeface="DM Mono"/>
                    <a:sym typeface="DM Mono"/>
                  </a:rPr>
                  <a:t>Models &amp; Measurement</a:t>
                </a:r>
                <a:endParaRPr sz="3000">
                  <a:solidFill>
                    <a:schemeClr val="lt1"/>
                  </a:solidFill>
                  <a:latin typeface="DM Mono"/>
                  <a:ea typeface="DM Mono"/>
                  <a:cs typeface="DM Mono"/>
                  <a:sym typeface="DM Mono"/>
                </a:endParaRPr>
              </a:p>
            </p:txBody>
          </p:sp>
          <p:sp>
            <p:nvSpPr>
              <p:cNvPr id="91" name="Google Shape;91;p3"/>
              <p:cNvSpPr/>
              <p:nvPr/>
            </p:nvSpPr>
            <p:spPr>
              <a:xfrm>
                <a:off x="2894067" y="1830552"/>
                <a:ext cx="7195965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000" i="0" u="none" strike="noStrike" cap="none">
                    <a:solidFill>
                      <a:srgbClr val="FFFFFF"/>
                    </a:solidFill>
                    <a:latin typeface="DM Mono"/>
                    <a:ea typeface="DM Mono"/>
                    <a:cs typeface="DM Mono"/>
                    <a:sym typeface="DM Mono"/>
                  </a:rPr>
                  <a:t>Decision Support Decisions</a:t>
                </a:r>
                <a:endParaRPr sz="3000">
                  <a:solidFill>
                    <a:srgbClr val="FFFFFF"/>
                  </a:solidFill>
                  <a:latin typeface="DM Mono"/>
                  <a:ea typeface="DM Mono"/>
                  <a:cs typeface="DM Mono"/>
                  <a:sym typeface="DM Mono"/>
                </a:endParaRPr>
              </a:p>
            </p:txBody>
          </p:sp>
          <p:sp>
            <p:nvSpPr>
              <p:cNvPr id="92" name="Google Shape;92;p3"/>
              <p:cNvSpPr/>
              <p:nvPr/>
            </p:nvSpPr>
            <p:spPr>
              <a:xfrm>
                <a:off x="2902660" y="5104773"/>
                <a:ext cx="7207225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000" i="0" u="none" strike="noStrike" cap="none">
                    <a:solidFill>
                      <a:schemeClr val="lt1"/>
                    </a:solidFill>
                    <a:latin typeface="DM Mono"/>
                    <a:ea typeface="DM Mono"/>
                    <a:cs typeface="DM Mono"/>
                    <a:sym typeface="DM Mono"/>
                  </a:rPr>
                  <a:t>Operations &amp; Sustainability</a:t>
                </a:r>
                <a:endParaRPr sz="3000">
                  <a:solidFill>
                    <a:schemeClr val="lt1"/>
                  </a:solidFill>
                  <a:latin typeface="DM Mono"/>
                  <a:ea typeface="DM Mono"/>
                  <a:cs typeface="DM Mono"/>
                  <a:sym typeface="DM Mono"/>
                </a:endParaRPr>
              </a:p>
            </p:txBody>
          </p:sp>
          <p:sp>
            <p:nvSpPr>
              <p:cNvPr id="93" name="Google Shape;93;p3"/>
              <p:cNvSpPr/>
              <p:nvPr/>
            </p:nvSpPr>
            <p:spPr>
              <a:xfrm rot="-5400000">
                <a:off x="411064" y="3508373"/>
                <a:ext cx="3926963" cy="600351"/>
              </a:xfrm>
              <a:prstGeom prst="roundRect">
                <a:avLst>
                  <a:gd name="adj" fmla="val 16667"/>
                </a:avLst>
              </a:prstGeom>
              <a:solidFill>
                <a:srgbClr val="00B0F0"/>
              </a:solidFill>
              <a:ln w="12700" cap="flat" cmpd="sng">
                <a:solidFill>
                  <a:srgbClr val="5D5D5D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200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94" name="Google Shape;94;p3"/>
            <p:cNvSpPr/>
            <p:nvPr/>
          </p:nvSpPr>
          <p:spPr>
            <a:xfrm rot="-5400000">
              <a:off x="1542262" y="3408262"/>
              <a:ext cx="3091314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i="0" u="none" strike="noStrike" cap="none">
                  <a:solidFill>
                    <a:srgbClr val="061B29"/>
                  </a:solidFill>
                  <a:latin typeface="DM Mono"/>
                  <a:ea typeface="DM Mono"/>
                  <a:cs typeface="DM Mono"/>
                  <a:sym typeface="DM Mono"/>
                </a:rPr>
                <a:t>Engagement</a:t>
              </a:r>
              <a:endParaRPr sz="3000">
                <a:solidFill>
                  <a:srgbClr val="061B29"/>
                </a:solidFill>
                <a:latin typeface="DM Mono"/>
                <a:ea typeface="DM Mono"/>
                <a:cs typeface="DM Mono"/>
                <a:sym typeface="DM Mono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"/>
          <p:cNvSpPr txBox="1">
            <a:spLocks noGrp="1"/>
          </p:cNvSpPr>
          <p:nvPr>
            <p:ph type="sldNum" idx="4294967295"/>
          </p:nvPr>
        </p:nvSpPr>
        <p:spPr>
          <a:xfrm>
            <a:off x="11506200" y="6230938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fld>
            <a:endParaRPr sz="1800" b="0" i="0" u="none" strike="noStrike" cap="non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00" name="Google Shape;100;p4"/>
          <p:cNvGrpSpPr/>
          <p:nvPr/>
        </p:nvGrpSpPr>
        <p:grpSpPr>
          <a:xfrm>
            <a:off x="822960" y="548640"/>
            <a:ext cx="10515601" cy="728513"/>
            <a:chOff x="822960" y="548640"/>
            <a:chExt cx="10515601" cy="728513"/>
          </a:xfrm>
        </p:grpSpPr>
        <p:sp>
          <p:nvSpPr>
            <p:cNvPr id="101" name="Google Shape;101;p4"/>
            <p:cNvSpPr/>
            <p:nvPr/>
          </p:nvSpPr>
          <p:spPr>
            <a:xfrm>
              <a:off x="822960" y="548640"/>
              <a:ext cx="10515600" cy="718363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12700" cap="flat" cmpd="sng">
              <a:solidFill>
                <a:srgbClr val="5D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822961" y="569267"/>
              <a:ext cx="105156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i="0" u="none" strike="noStrike" cap="none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Decision Support Decisions</a:t>
              </a:r>
              <a:endParaRPr sz="40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</p:grpSp>
      <p:sp>
        <p:nvSpPr>
          <p:cNvPr id="103" name="Google Shape;103;p4"/>
          <p:cNvSpPr/>
          <p:nvPr/>
        </p:nvSpPr>
        <p:spPr>
          <a:xfrm>
            <a:off x="6279716" y="1556046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i="0" u="none" strike="noStrike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Breadth &amp; Depth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04" name="Google Shape;104;p4"/>
          <p:cNvSpPr/>
          <p:nvPr/>
        </p:nvSpPr>
        <p:spPr>
          <a:xfrm>
            <a:off x="6279717" y="2428236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i="0" u="none" strike="noStrike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Business Metrics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05" name="Google Shape;105;p4"/>
          <p:cNvSpPr/>
          <p:nvPr/>
        </p:nvSpPr>
        <p:spPr>
          <a:xfrm>
            <a:off x="6279717" y="4933972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i="0" u="none" strike="noStrike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Language and Framing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06" name="Google Shape;106;p4"/>
          <p:cNvSpPr/>
          <p:nvPr/>
        </p:nvSpPr>
        <p:spPr>
          <a:xfrm>
            <a:off x="6279717" y="3256128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i="0" u="none" strike="noStrike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Question | Response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07" name="Google Shape;107;p4"/>
          <p:cNvSpPr/>
          <p:nvPr/>
        </p:nvSpPr>
        <p:spPr>
          <a:xfrm>
            <a:off x="6279717" y="4084020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i="0" u="none" strike="noStrike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Governance Framework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08" name="Google Shape;108;p4"/>
          <p:cNvSpPr/>
          <p:nvPr/>
        </p:nvSpPr>
        <p:spPr>
          <a:xfrm>
            <a:off x="1202966" y="1556046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i="0" u="none" strike="noStrike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Amount vs Difference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09" name="Google Shape;109;p4"/>
          <p:cNvSpPr/>
          <p:nvPr/>
        </p:nvSpPr>
        <p:spPr>
          <a:xfrm>
            <a:off x="1202966" y="2428236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i="0" u="none" strike="noStrike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Time Series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10" name="Google Shape;110;p4"/>
          <p:cNvSpPr/>
          <p:nvPr/>
        </p:nvSpPr>
        <p:spPr>
          <a:xfrm>
            <a:off x="1202964" y="5046368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i="0" u="none" strike="noStrike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Top | Workflow | Invest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11" name="Google Shape;111;p4"/>
          <p:cNvSpPr/>
          <p:nvPr/>
        </p:nvSpPr>
        <p:spPr>
          <a:xfrm>
            <a:off x="1202965" y="3301207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i="0" u="none" strike="noStrike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A/B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12" name="Google Shape;112;p4"/>
          <p:cNvSpPr/>
          <p:nvPr/>
        </p:nvSpPr>
        <p:spPr>
          <a:xfrm>
            <a:off x="1202964" y="4169656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i="0" u="none" strike="noStrike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Thematic Groups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>
            <a:spLocks noGrp="1"/>
          </p:cNvSpPr>
          <p:nvPr>
            <p:ph type="sldNum" idx="4294967295"/>
          </p:nvPr>
        </p:nvSpPr>
        <p:spPr>
          <a:xfrm>
            <a:off x="11506200" y="6230938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fld>
            <a:endParaRPr sz="1800" b="0" i="0" u="none" strike="noStrike" cap="non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18" name="Google Shape;118;p5"/>
          <p:cNvGrpSpPr/>
          <p:nvPr/>
        </p:nvGrpSpPr>
        <p:grpSpPr>
          <a:xfrm>
            <a:off x="822960" y="548661"/>
            <a:ext cx="10515600" cy="722404"/>
            <a:chOff x="830647" y="531615"/>
            <a:chExt cx="10515600" cy="719311"/>
          </a:xfrm>
        </p:grpSpPr>
        <p:sp>
          <p:nvSpPr>
            <p:cNvPr id="119" name="Google Shape;119;p5"/>
            <p:cNvSpPr/>
            <p:nvPr/>
          </p:nvSpPr>
          <p:spPr>
            <a:xfrm>
              <a:off x="830647" y="532563"/>
              <a:ext cx="10515600" cy="718363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12700" cap="flat" cmpd="sng">
              <a:solidFill>
                <a:srgbClr val="5D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0" name="Google Shape;120;p5"/>
            <p:cNvSpPr/>
            <p:nvPr/>
          </p:nvSpPr>
          <p:spPr>
            <a:xfrm>
              <a:off x="830647" y="531615"/>
              <a:ext cx="10515599" cy="7048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i="0" u="none" strike="noStrike" cap="none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Risk Environment Context</a:t>
              </a:r>
              <a:endParaRPr sz="4000">
                <a:latin typeface="DM Sans"/>
                <a:ea typeface="DM Sans"/>
                <a:cs typeface="DM Sans"/>
                <a:sym typeface="DM Sans"/>
              </a:endParaRPr>
            </a:p>
          </p:txBody>
        </p:sp>
      </p:grpSp>
      <p:sp>
        <p:nvSpPr>
          <p:cNvPr id="121" name="Google Shape;121;p5"/>
          <p:cNvSpPr/>
          <p:nvPr/>
        </p:nvSpPr>
        <p:spPr>
          <a:xfrm>
            <a:off x="822960" y="1820650"/>
            <a:ext cx="4625863" cy="1115321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i="0" u="none" strike="noStrike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Reference Class Lexicon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22" name="Google Shape;122;p5"/>
          <p:cNvSpPr/>
          <p:nvPr/>
        </p:nvSpPr>
        <p:spPr>
          <a:xfrm>
            <a:off x="822960" y="3150975"/>
            <a:ext cx="4625863" cy="1115321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i="0" u="none" strike="noStrike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Internal Environment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23" name="Google Shape;123;p5"/>
          <p:cNvSpPr/>
          <p:nvPr/>
        </p:nvSpPr>
        <p:spPr>
          <a:xfrm>
            <a:off x="838200" y="4481300"/>
            <a:ext cx="4625863" cy="1115321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i="0" u="none" strike="noStrike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External Environment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24" name="Google Shape;124;p5"/>
          <p:cNvSpPr/>
          <p:nvPr/>
        </p:nvSpPr>
        <p:spPr>
          <a:xfrm>
            <a:off x="6753103" y="3030242"/>
            <a:ext cx="4625863" cy="1115321"/>
          </a:xfrm>
          <a:prstGeom prst="roundRect">
            <a:avLst>
              <a:gd name="adj" fmla="val 16667"/>
            </a:avLst>
          </a:prstGeom>
          <a:solidFill>
            <a:srgbClr val="041A29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i="0" u="none" strike="noStrike" cap="none">
                <a:solidFill>
                  <a:srgbClr val="F2F2F2"/>
                </a:solidFill>
                <a:latin typeface="DM Mono"/>
                <a:ea typeface="DM Mono"/>
                <a:cs typeface="DM Mono"/>
                <a:sym typeface="DM Mono"/>
              </a:rPr>
              <a:t>Event Flows</a:t>
            </a:r>
            <a:endParaRPr sz="30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25" name="Google Shape;125;p5"/>
          <p:cNvSpPr/>
          <p:nvPr/>
        </p:nvSpPr>
        <p:spPr>
          <a:xfrm>
            <a:off x="5771408" y="3429000"/>
            <a:ext cx="783771" cy="41860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5D5D5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 txBox="1">
            <a:spLocks noGrp="1"/>
          </p:cNvSpPr>
          <p:nvPr>
            <p:ph type="sldNum" idx="4294967295"/>
          </p:nvPr>
        </p:nvSpPr>
        <p:spPr>
          <a:xfrm>
            <a:off x="11506200" y="6230938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fld>
            <a:endParaRPr sz="1800" b="0" i="0" u="none" strike="noStrike" cap="non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31" name="Google Shape;131;p6"/>
          <p:cNvGrpSpPr/>
          <p:nvPr/>
        </p:nvGrpSpPr>
        <p:grpSpPr>
          <a:xfrm>
            <a:off x="822960" y="548640"/>
            <a:ext cx="10515600" cy="728513"/>
            <a:chOff x="838200" y="871381"/>
            <a:chExt cx="10515600" cy="728513"/>
          </a:xfrm>
        </p:grpSpPr>
        <p:sp>
          <p:nvSpPr>
            <p:cNvPr id="132" name="Google Shape;132;p6"/>
            <p:cNvSpPr/>
            <p:nvPr/>
          </p:nvSpPr>
          <p:spPr>
            <a:xfrm>
              <a:off x="838200" y="871381"/>
              <a:ext cx="10515600" cy="718363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12700" cap="flat" cmpd="sng">
              <a:solidFill>
                <a:srgbClr val="5D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3" name="Google Shape;133;p6"/>
            <p:cNvSpPr/>
            <p:nvPr/>
          </p:nvSpPr>
          <p:spPr>
            <a:xfrm>
              <a:off x="838200" y="892008"/>
              <a:ext cx="105156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i="0" u="none" strike="noStrike" cap="none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Event Sequences: Threats &amp; Triggers</a:t>
              </a:r>
              <a:endParaRPr sz="4000">
                <a:latin typeface="DM Sans"/>
                <a:ea typeface="DM Sans"/>
                <a:cs typeface="DM Sans"/>
                <a:sym typeface="DM Sans"/>
              </a:endParaRPr>
            </a:p>
          </p:txBody>
        </p:sp>
      </p:grpSp>
      <p:sp>
        <p:nvSpPr>
          <p:cNvPr id="134" name="Google Shape;134;p6"/>
          <p:cNvSpPr/>
          <p:nvPr/>
        </p:nvSpPr>
        <p:spPr>
          <a:xfrm>
            <a:off x="838201" y="1601603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i="0" u="none" strike="noStrike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Initial Access Vectors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35" name="Google Shape;135;p6"/>
          <p:cNvSpPr/>
          <p:nvPr/>
        </p:nvSpPr>
        <p:spPr>
          <a:xfrm>
            <a:off x="822960" y="2448215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i="0" u="none" strike="noStrike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Assets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36" name="Google Shape;136;p6"/>
          <p:cNvSpPr/>
          <p:nvPr/>
        </p:nvSpPr>
        <p:spPr>
          <a:xfrm>
            <a:off x="822961" y="3294827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i="0" u="none" strike="noStrike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Asset Changes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37" name="Google Shape;137;p6"/>
          <p:cNvSpPr/>
          <p:nvPr/>
        </p:nvSpPr>
        <p:spPr>
          <a:xfrm>
            <a:off x="838201" y="4132162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i="0" u="none" strike="noStrike" cap="none">
                <a:solidFill>
                  <a:srgbClr val="30A3DA"/>
                </a:solidFill>
                <a:latin typeface="DM Mono"/>
                <a:ea typeface="DM Mono"/>
                <a:cs typeface="DM Mono"/>
                <a:sym typeface="DM Mono"/>
              </a:rPr>
              <a:t>TTPs (Threat Events)</a:t>
            </a:r>
            <a:endParaRPr sz="2500">
              <a:solidFill>
                <a:srgbClr val="30A3DA"/>
              </a:solidFill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38" name="Google Shape;138;p6"/>
          <p:cNvSpPr/>
          <p:nvPr/>
        </p:nvSpPr>
        <p:spPr>
          <a:xfrm>
            <a:off x="838201" y="4988051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i="0" u="none" strike="noStrike" cap="none">
                <a:solidFill>
                  <a:srgbClr val="30A3DA"/>
                </a:solidFill>
                <a:latin typeface="DM Mono"/>
                <a:ea typeface="DM Mono"/>
                <a:cs typeface="DM Mono"/>
                <a:sym typeface="DM Mono"/>
              </a:rPr>
              <a:t>Exposed Surface</a:t>
            </a:r>
            <a:endParaRPr sz="2500">
              <a:solidFill>
                <a:srgbClr val="30A3DA"/>
              </a:solidFill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39" name="Google Shape;139;p6"/>
          <p:cNvSpPr txBox="1"/>
          <p:nvPr/>
        </p:nvSpPr>
        <p:spPr>
          <a:xfrm>
            <a:off x="6101885" y="1683765"/>
            <a:ext cx="4954200" cy="39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i="0" u="none" strike="noStrike" cap="none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No one needs to model every attack tree – we have ranges so we can make inferences! The goal of Threat Event Flow modeling is to identify representative Control Objectives (TTP and Surface Management) and link impacts to triggers. 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"/>
          <p:cNvSpPr txBox="1">
            <a:spLocks noGrp="1"/>
          </p:cNvSpPr>
          <p:nvPr>
            <p:ph type="sldNum" idx="4294967295"/>
          </p:nvPr>
        </p:nvSpPr>
        <p:spPr>
          <a:xfrm>
            <a:off x="11506200" y="6230938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fld>
            <a:endParaRPr sz="1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45" name="Google Shape;145;p7"/>
          <p:cNvGrpSpPr/>
          <p:nvPr/>
        </p:nvGrpSpPr>
        <p:grpSpPr>
          <a:xfrm>
            <a:off x="822960" y="548640"/>
            <a:ext cx="10515600" cy="728513"/>
            <a:chOff x="838200" y="871381"/>
            <a:chExt cx="10515600" cy="728513"/>
          </a:xfrm>
        </p:grpSpPr>
        <p:sp>
          <p:nvSpPr>
            <p:cNvPr id="146" name="Google Shape;146;p7"/>
            <p:cNvSpPr/>
            <p:nvPr/>
          </p:nvSpPr>
          <p:spPr>
            <a:xfrm>
              <a:off x="838200" y="871381"/>
              <a:ext cx="10515600" cy="718363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12700" cap="flat" cmpd="sng">
              <a:solidFill>
                <a:srgbClr val="5D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0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7" name="Google Shape;147;p7"/>
            <p:cNvSpPr/>
            <p:nvPr/>
          </p:nvSpPr>
          <p:spPr>
            <a:xfrm>
              <a:off x="838200" y="892008"/>
              <a:ext cx="105156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cap="none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Event Sequences: Impacts &amp; Losses</a:t>
              </a:r>
              <a:endParaRPr sz="4000">
                <a:latin typeface="DM Sans"/>
                <a:ea typeface="DM Sans"/>
                <a:cs typeface="DM Sans"/>
                <a:sym typeface="DM Sans"/>
              </a:endParaRPr>
            </a:p>
          </p:txBody>
        </p:sp>
      </p:grpSp>
      <p:sp>
        <p:nvSpPr>
          <p:cNvPr id="148" name="Google Shape;148;p7"/>
          <p:cNvSpPr/>
          <p:nvPr/>
        </p:nvSpPr>
        <p:spPr>
          <a:xfrm>
            <a:off x="838200" y="1669887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Business Events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49" name="Google Shape;149;p7"/>
          <p:cNvSpPr/>
          <p:nvPr/>
        </p:nvSpPr>
        <p:spPr>
          <a:xfrm>
            <a:off x="822959" y="2516499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Stakeholders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50" name="Google Shape;150;p7"/>
          <p:cNvSpPr/>
          <p:nvPr/>
        </p:nvSpPr>
        <p:spPr>
          <a:xfrm>
            <a:off x="822960" y="3363111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Security Equities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51" name="Google Shape;151;p7"/>
          <p:cNvSpPr/>
          <p:nvPr/>
        </p:nvSpPr>
        <p:spPr>
          <a:xfrm>
            <a:off x="838200" y="4200446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Event Reactions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52" name="Google Shape;152;p7"/>
          <p:cNvSpPr/>
          <p:nvPr/>
        </p:nvSpPr>
        <p:spPr>
          <a:xfrm>
            <a:off x="838200" y="5056335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Loss Accounting Forms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53" name="Google Shape;153;p7"/>
          <p:cNvSpPr txBox="1"/>
          <p:nvPr/>
        </p:nvSpPr>
        <p:spPr>
          <a:xfrm>
            <a:off x="6074875" y="1559740"/>
            <a:ext cx="4954200" cy="43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Security is important because it affects a variety of stakeholder business equities. E.g., “Customer” equities may include “Service Availability”. If equities aren’t fulfilled (service outage) they may react in a way that begins accumulating loss.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"/>
          <p:cNvSpPr txBox="1">
            <a:spLocks noGrp="1"/>
          </p:cNvSpPr>
          <p:nvPr>
            <p:ph type="sldNum" idx="4294967295"/>
          </p:nvPr>
        </p:nvSpPr>
        <p:spPr>
          <a:xfrm>
            <a:off x="11506200" y="6230938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8</a:t>
            </a:fld>
            <a:endParaRPr sz="1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59" name="Google Shape;159;p8"/>
          <p:cNvGrpSpPr/>
          <p:nvPr/>
        </p:nvGrpSpPr>
        <p:grpSpPr>
          <a:xfrm>
            <a:off x="822960" y="548640"/>
            <a:ext cx="10515600" cy="728513"/>
            <a:chOff x="838200" y="871381"/>
            <a:chExt cx="10515600" cy="728513"/>
          </a:xfrm>
        </p:grpSpPr>
        <p:sp>
          <p:nvSpPr>
            <p:cNvPr id="160" name="Google Shape;160;p8"/>
            <p:cNvSpPr/>
            <p:nvPr/>
          </p:nvSpPr>
          <p:spPr>
            <a:xfrm>
              <a:off x="838200" y="871381"/>
              <a:ext cx="10515600" cy="718363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12700" cap="flat" cmpd="sng">
              <a:solidFill>
                <a:srgbClr val="5D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0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1" name="Google Shape;161;p8"/>
            <p:cNvSpPr/>
            <p:nvPr/>
          </p:nvSpPr>
          <p:spPr>
            <a:xfrm>
              <a:off x="838200" y="892008"/>
              <a:ext cx="105156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Event </a:t>
              </a:r>
              <a:r>
                <a:rPr lang="en-US" sz="4000" cap="none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Drivers: Frequency</a:t>
              </a:r>
              <a:endParaRPr>
                <a:latin typeface="DM Sans"/>
                <a:ea typeface="DM Sans"/>
                <a:cs typeface="DM Sans"/>
                <a:sym typeface="DM Sans"/>
              </a:endParaRPr>
            </a:p>
          </p:txBody>
        </p:sp>
      </p:grpSp>
      <p:sp>
        <p:nvSpPr>
          <p:cNvPr id="162" name="Google Shape;162;p8"/>
          <p:cNvSpPr/>
          <p:nvPr/>
        </p:nvSpPr>
        <p:spPr>
          <a:xfrm>
            <a:off x="1234684" y="2278496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Threat Motives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63" name="Google Shape;163;p8"/>
          <p:cNvSpPr/>
          <p:nvPr/>
        </p:nvSpPr>
        <p:spPr>
          <a:xfrm>
            <a:off x="1234684" y="3122937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Threat Objectives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64" name="Google Shape;164;p8"/>
          <p:cNvSpPr/>
          <p:nvPr/>
        </p:nvSpPr>
        <p:spPr>
          <a:xfrm>
            <a:off x="1234684" y="3967378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Threat Communities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65" name="Google Shape;165;p8"/>
          <p:cNvSpPr/>
          <p:nvPr/>
        </p:nvSpPr>
        <p:spPr>
          <a:xfrm>
            <a:off x="1234684" y="4811819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Base Rate Incentives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66" name="Google Shape;166;p8"/>
          <p:cNvSpPr/>
          <p:nvPr/>
        </p:nvSpPr>
        <p:spPr>
          <a:xfrm>
            <a:off x="6255967" y="2239621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Control Opportunities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67" name="Google Shape;167;p8"/>
          <p:cNvSpPr/>
          <p:nvPr/>
        </p:nvSpPr>
        <p:spPr>
          <a:xfrm>
            <a:off x="6255967" y="3084062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Contact Control Actions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68" name="Google Shape;168;p8"/>
          <p:cNvSpPr/>
          <p:nvPr/>
        </p:nvSpPr>
        <p:spPr>
          <a:xfrm>
            <a:off x="6255967" y="3928503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PoA Control Actions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69" name="Google Shape;169;p8"/>
          <p:cNvSpPr/>
          <p:nvPr/>
        </p:nvSpPr>
        <p:spPr>
          <a:xfrm>
            <a:off x="6255967" y="4772944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latin typeface="DM Mono"/>
                <a:ea typeface="DM Mono"/>
                <a:cs typeface="DM Mono"/>
                <a:sym typeface="DM Mono"/>
              </a:rPr>
              <a:t>Control Set Behavior</a:t>
            </a:r>
            <a:endParaRPr sz="2500">
              <a:latin typeface="DM Mono"/>
              <a:ea typeface="DM Mono"/>
              <a:cs typeface="DM Mono"/>
              <a:sym typeface="DM Mono"/>
            </a:endParaRPr>
          </a:p>
        </p:txBody>
      </p:sp>
      <p:sp>
        <p:nvSpPr>
          <p:cNvPr id="170" name="Google Shape;170;p8"/>
          <p:cNvSpPr txBox="1"/>
          <p:nvPr/>
        </p:nvSpPr>
        <p:spPr>
          <a:xfrm>
            <a:off x="2075096" y="1717430"/>
            <a:ext cx="29451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30A3DA"/>
                </a:solidFill>
                <a:latin typeface="DM Sans"/>
                <a:ea typeface="DM Sans"/>
                <a:cs typeface="DM Sans"/>
                <a:sym typeface="DM Sans"/>
              </a:rPr>
              <a:t>EVENT MODEL</a:t>
            </a:r>
            <a:endParaRPr sz="3000">
              <a:solidFill>
                <a:srgbClr val="30A3DA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171" name="Google Shape;171;p8"/>
          <p:cNvSpPr txBox="1"/>
          <p:nvPr/>
        </p:nvSpPr>
        <p:spPr>
          <a:xfrm>
            <a:off x="6795816" y="1722416"/>
            <a:ext cx="35463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30A3DA"/>
                </a:solidFill>
                <a:latin typeface="DM Sans"/>
                <a:ea typeface="DM Sans"/>
                <a:cs typeface="DM Sans"/>
                <a:sym typeface="DM Sans"/>
              </a:rPr>
              <a:t>CONTROL MODEL</a:t>
            </a:r>
            <a:endParaRPr sz="3000">
              <a:solidFill>
                <a:srgbClr val="30A3DA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"/>
          <p:cNvSpPr txBox="1">
            <a:spLocks noGrp="1"/>
          </p:cNvSpPr>
          <p:nvPr>
            <p:ph type="sldNum" idx="4294967295"/>
          </p:nvPr>
        </p:nvSpPr>
        <p:spPr>
          <a:xfrm>
            <a:off x="11506200" y="6230938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fld>
            <a:endParaRPr sz="1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77" name="Google Shape;177;p9"/>
          <p:cNvGrpSpPr/>
          <p:nvPr/>
        </p:nvGrpSpPr>
        <p:grpSpPr>
          <a:xfrm>
            <a:off x="822960" y="548640"/>
            <a:ext cx="10515600" cy="728513"/>
            <a:chOff x="838200" y="871381"/>
            <a:chExt cx="10515600" cy="728513"/>
          </a:xfrm>
        </p:grpSpPr>
        <p:sp>
          <p:nvSpPr>
            <p:cNvPr id="178" name="Google Shape;178;p9"/>
            <p:cNvSpPr/>
            <p:nvPr/>
          </p:nvSpPr>
          <p:spPr>
            <a:xfrm>
              <a:off x="838200" y="871381"/>
              <a:ext cx="10515600" cy="718363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12700" cap="flat" cmpd="sng">
              <a:solidFill>
                <a:srgbClr val="5D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0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9" name="Google Shape;179;p9"/>
            <p:cNvSpPr/>
            <p:nvPr/>
          </p:nvSpPr>
          <p:spPr>
            <a:xfrm>
              <a:off x="838200" y="892008"/>
              <a:ext cx="105156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Event </a:t>
              </a:r>
              <a:r>
                <a:rPr lang="en-US" sz="4000" cap="none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Drivers: Loss</a:t>
              </a:r>
              <a:endParaRPr sz="4000">
                <a:latin typeface="DM Sans"/>
                <a:ea typeface="DM Sans"/>
                <a:cs typeface="DM Sans"/>
                <a:sym typeface="DM Sans"/>
              </a:endParaRPr>
            </a:p>
          </p:txBody>
        </p:sp>
      </p:grpSp>
      <p:sp>
        <p:nvSpPr>
          <p:cNvPr id="180" name="Google Shape;180;p9"/>
          <p:cNvSpPr txBox="1"/>
          <p:nvPr/>
        </p:nvSpPr>
        <p:spPr>
          <a:xfrm>
            <a:off x="9166948" y="2902179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fld>
            <a:endParaRPr sz="1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1" name="Google Shape;181;p9"/>
          <p:cNvSpPr/>
          <p:nvPr/>
        </p:nvSpPr>
        <p:spPr>
          <a:xfrm>
            <a:off x="1234681" y="2283495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Value at Risk</a:t>
            </a:r>
            <a:endParaRPr/>
          </a:p>
        </p:txBody>
      </p:sp>
      <p:sp>
        <p:nvSpPr>
          <p:cNvPr id="182" name="Google Shape;182;p9"/>
          <p:cNvSpPr/>
          <p:nvPr/>
        </p:nvSpPr>
        <p:spPr>
          <a:xfrm>
            <a:off x="1222808" y="3210272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Event to Equity Match</a:t>
            </a:r>
            <a:endParaRPr/>
          </a:p>
        </p:txBody>
      </p:sp>
      <p:sp>
        <p:nvSpPr>
          <p:cNvPr id="183" name="Google Shape;183;p9"/>
          <p:cNvSpPr/>
          <p:nvPr/>
        </p:nvSpPr>
        <p:spPr>
          <a:xfrm>
            <a:off x="1234681" y="4134266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Match Degree</a:t>
            </a:r>
            <a:endParaRPr/>
          </a:p>
        </p:txBody>
      </p:sp>
      <p:sp>
        <p:nvSpPr>
          <p:cNvPr id="184" name="Google Shape;184;p9"/>
          <p:cNvSpPr/>
          <p:nvPr/>
        </p:nvSpPr>
        <p:spPr>
          <a:xfrm>
            <a:off x="1234681" y="5058260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Equity Impact Degree</a:t>
            </a:r>
            <a:endParaRPr/>
          </a:p>
        </p:txBody>
      </p:sp>
      <p:sp>
        <p:nvSpPr>
          <p:cNvPr id="185" name="Google Shape;185;p9"/>
          <p:cNvSpPr/>
          <p:nvPr/>
        </p:nvSpPr>
        <p:spPr>
          <a:xfrm>
            <a:off x="6255964" y="2244620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Control Opportunities</a:t>
            </a:r>
            <a:endParaRPr/>
          </a:p>
        </p:txBody>
      </p:sp>
      <p:sp>
        <p:nvSpPr>
          <p:cNvPr id="186" name="Google Shape;186;p9"/>
          <p:cNvSpPr/>
          <p:nvPr/>
        </p:nvSpPr>
        <p:spPr>
          <a:xfrm>
            <a:off x="6244091" y="3171397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Match Ctl Actions</a:t>
            </a:r>
            <a:endParaRPr/>
          </a:p>
        </p:txBody>
      </p:sp>
      <p:sp>
        <p:nvSpPr>
          <p:cNvPr id="187" name="Google Shape;187;p9"/>
          <p:cNvSpPr/>
          <p:nvPr/>
        </p:nvSpPr>
        <p:spPr>
          <a:xfrm>
            <a:off x="6255964" y="4095391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Degree Ctl Actions</a:t>
            </a:r>
            <a:endParaRPr/>
          </a:p>
        </p:txBody>
      </p:sp>
      <p:sp>
        <p:nvSpPr>
          <p:cNvPr id="188" name="Google Shape;188;p9"/>
          <p:cNvSpPr/>
          <p:nvPr/>
        </p:nvSpPr>
        <p:spPr>
          <a:xfrm>
            <a:off x="6255964" y="5019385"/>
            <a:ext cx="4625863" cy="718364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Control Set Behavior</a:t>
            </a:r>
            <a:endParaRPr/>
          </a:p>
        </p:txBody>
      </p:sp>
      <p:sp>
        <p:nvSpPr>
          <p:cNvPr id="189" name="Google Shape;189;p9"/>
          <p:cNvSpPr txBox="1"/>
          <p:nvPr/>
        </p:nvSpPr>
        <p:spPr>
          <a:xfrm>
            <a:off x="2075093" y="1717399"/>
            <a:ext cx="29451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30A3DA"/>
                </a:solidFill>
                <a:latin typeface="DM Sans"/>
                <a:ea typeface="DM Sans"/>
                <a:cs typeface="DM Sans"/>
                <a:sym typeface="DM Sans"/>
              </a:rPr>
              <a:t>EVENT MODEL</a:t>
            </a:r>
            <a:endParaRPr sz="3000">
              <a:solidFill>
                <a:srgbClr val="30A3DA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190" name="Google Shape;190;p9"/>
          <p:cNvSpPr txBox="1"/>
          <p:nvPr/>
        </p:nvSpPr>
        <p:spPr>
          <a:xfrm>
            <a:off x="6795813" y="1711250"/>
            <a:ext cx="35463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30A3DA"/>
                </a:solidFill>
                <a:latin typeface="DM Sans"/>
                <a:ea typeface="DM Sans"/>
                <a:cs typeface="DM Sans"/>
                <a:sym typeface="DM Sans"/>
              </a:rPr>
              <a:t>CONTROL MODEL</a:t>
            </a:r>
            <a:endParaRPr sz="3000">
              <a:solidFill>
                <a:srgbClr val="30A3DA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FAIRCON23 Template_UPDATE_FINAL</Template>
  <TotalTime>0</TotalTime>
  <Words>659</Words>
  <Application>Microsoft Office PowerPoint</Application>
  <PresentationFormat>Widescreen</PresentationFormat>
  <Paragraphs>177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Lora</vt:lpstr>
      <vt:lpstr>Montserrat</vt:lpstr>
      <vt:lpstr>DM Sans</vt:lpstr>
      <vt:lpstr>Arial</vt:lpstr>
      <vt:lpstr>DM Mono</vt:lpstr>
      <vt:lpstr>Office Theme</vt:lpstr>
      <vt:lpstr>Scenario Planning for Effect</vt:lpstr>
      <vt:lpstr>Scenario Planning: Why?</vt:lpstr>
      <vt:lpstr>Scenario Planning: 6 + 1 Layers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Scenario Planning: Strategies</vt:lpstr>
      <vt:lpstr>PowerPoint Presentation</vt:lpstr>
      <vt:lpstr>PowerPoint Presentation</vt:lpstr>
      <vt:lpstr>Back to the top: 6+1 Layer Mnenomic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Scenario Planning for Effect</dc:title>
  <dc:creator>Lindsay Varner</dc:creator>
  <cp:lastModifiedBy>Gaurav Sharma</cp:lastModifiedBy>
  <cp:revision>1</cp:revision>
  <dcterms:created xsi:type="dcterms:W3CDTF">2023-08-28T17:46:21Z</dcterms:created>
  <dcterms:modified xsi:type="dcterms:W3CDTF">2023-10-16T14:57:17Z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0x01010067266C032793F448964A81BD0EF37DE6</vt:lpwstr>
  </property>
  <property fmtid="{D5CDD505-2E9C-101B-9397-08002B2CF9AE}" pid="3" name="MediaServiceImageTags">
    <vt:lpwstr/>
  </property>
</Properties>
</file>