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6858000" cx="12192000"/>
  <p:notesSz cx="6858000" cy="9144000"/>
  <p:embeddedFontLst>
    <p:embeddedFont>
      <p:font typeface="Lora Medium"/>
      <p:regular r:id="rId32"/>
      <p:bold r:id="rId33"/>
      <p:italic r:id="rId34"/>
      <p:boldItalic r:id="rId35"/>
    </p:embeddedFont>
    <p:embeddedFont>
      <p:font typeface="Montserrat"/>
      <p:regular r:id="rId36"/>
      <p:bold r:id="rId37"/>
      <p:italic r:id="rId38"/>
      <p:boldItalic r:id="rId39"/>
    </p:embeddedFont>
    <p:embeddedFont>
      <p:font typeface="Lora"/>
      <p:regular r:id="rId40"/>
      <p:bold r:id="rId41"/>
      <p:italic r:id="rId42"/>
      <p:boldItalic r:id="rId43"/>
    </p:embeddedFont>
    <p:embeddedFont>
      <p:font typeface="DM Sans"/>
      <p:regular r:id="rId44"/>
      <p:bold r:id="rId45"/>
      <p:italic r:id="rId46"/>
      <p:boldItalic r:id="rId47"/>
    </p:embeddedFont>
    <p:embeddedFont>
      <p:font typeface="DM Mono"/>
      <p:regular r:id="rId48"/>
      <p: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50" roundtripDataSignature="AMtx7mjOItuhjNK+qd2TvJs0BQ0YEU8L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ora-regular.fntdata"/><Relationship Id="rId42" Type="http://schemas.openxmlformats.org/officeDocument/2006/relationships/font" Target="fonts/Lora-italic.fntdata"/><Relationship Id="rId41" Type="http://schemas.openxmlformats.org/officeDocument/2006/relationships/font" Target="fonts/Lora-bold.fntdata"/><Relationship Id="rId44" Type="http://schemas.openxmlformats.org/officeDocument/2006/relationships/font" Target="fonts/DMSans-regular.fntdata"/><Relationship Id="rId43" Type="http://schemas.openxmlformats.org/officeDocument/2006/relationships/font" Target="fonts/Lora-boldItalic.fntdata"/><Relationship Id="rId46" Type="http://schemas.openxmlformats.org/officeDocument/2006/relationships/font" Target="fonts/DMSans-italic.fntdata"/><Relationship Id="rId45" Type="http://schemas.openxmlformats.org/officeDocument/2006/relationships/font" Target="fonts/DM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DMMono-regular.fntdata"/><Relationship Id="rId47" Type="http://schemas.openxmlformats.org/officeDocument/2006/relationships/font" Target="fonts/DMSans-boldItalic.fntdata"/><Relationship Id="rId49" Type="http://schemas.openxmlformats.org/officeDocument/2006/relationships/font" Target="fonts/DMMon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font" Target="fonts/LoraMedium-bold.fntdata"/><Relationship Id="rId32" Type="http://schemas.openxmlformats.org/officeDocument/2006/relationships/font" Target="fonts/LoraMedium-regular.fntdata"/><Relationship Id="rId35" Type="http://schemas.openxmlformats.org/officeDocument/2006/relationships/font" Target="fonts/LoraMedium-boldItalic.fntdata"/><Relationship Id="rId34" Type="http://schemas.openxmlformats.org/officeDocument/2006/relationships/font" Target="fonts/LoraMedium-italic.fntdata"/><Relationship Id="rId37" Type="http://schemas.openxmlformats.org/officeDocument/2006/relationships/font" Target="fonts/Montserrat-bold.fntdata"/><Relationship Id="rId36" Type="http://schemas.openxmlformats.org/officeDocument/2006/relationships/font" Target="fonts/Montserrat-regular.fntdata"/><Relationship Id="rId39" Type="http://schemas.openxmlformats.org/officeDocument/2006/relationships/font" Target="fonts/Montserrat-boldItalic.fntdata"/><Relationship Id="rId38" Type="http://schemas.openxmlformats.org/officeDocument/2006/relationships/font" Target="fonts/Montserrat-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6" name="Google Shape;4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82a0c1816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g282a0c181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86057b58c5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g286057b58c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82a0c18164_0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g282a0c18164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82a0c18164_0_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g282a0c18164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859e4f1f7f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g2859e4f1f7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82273653c3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282273653c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82273653c3_0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g282273653c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86057b58c5_1_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g286057b58c5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Tyler to give a foloow up example of how these numbers might look very different, such as in the case of AI moderating healtchare equipment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82a0c18164_0_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g282a0c18164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82a0c18164_0_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g282a0c1816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8227363857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g2822736385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82a0c18164_0_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g282a0c18164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83b89d3ce9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g283b89d3ce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82a0c18164_0_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g282a0c18164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83b89d3ce9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g283b89d3ce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82273653c3_0_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g282273653c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82273653c3_0_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g282273653c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Give an example for each of these. For example - for bullet point 4, model theft for a social media company is likely not valuable. But model theft for a bank is likely a huge deal.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82273653c3_0_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g282273653c3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8227363857_0_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g2822736385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8227363857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g2822736385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8227363857_0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g2822736385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8227363857_1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g28227363857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8227363857_0_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g2822736385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8227363857_0_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g28227363857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82273653c3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g282273653c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2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>
  <p:cSld name="Vertical Title and 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4" name="Google Shape;24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" name="Google Shape;26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4" name="Google Shape;34;p2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ora"/>
              <a:buNone/>
              <a:defRPr b="0" i="0" sz="36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ora"/>
              <a:buChar char="•"/>
              <a:defRPr b="0" i="0" sz="28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ora"/>
              <a:buChar char="•"/>
              <a:defRPr b="0" i="0" sz="24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ora"/>
              <a:buChar char="•"/>
              <a:defRPr b="0" i="0" sz="20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ora"/>
              <a:buChar char="•"/>
              <a:defRPr b="0" i="0" sz="18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ora"/>
              <a:buChar char="•"/>
              <a:defRPr b="0" i="0" sz="18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hyperlink" Target="mailto:tmaze@dropbox.com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"/>
          <p:cNvSpPr txBox="1"/>
          <p:nvPr>
            <p:ph type="ctrTitle"/>
          </p:nvPr>
        </p:nvSpPr>
        <p:spPr>
          <a:xfrm>
            <a:off x="1412500" y="1041288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</a:pPr>
            <a:r>
              <a:rPr lang="en-US" sz="5000">
                <a:solidFill>
                  <a:srgbClr val="F9FBFD"/>
                </a:solidFill>
                <a:latin typeface="Lora Medium"/>
                <a:ea typeface="Lora Medium"/>
                <a:cs typeface="Lora Medium"/>
                <a:sym typeface="Lora Medium"/>
              </a:rPr>
              <a:t>Quantifying Multi-Product Security and Privacy AI Risk with FAIR and NIST AI RMF</a:t>
            </a:r>
            <a:endParaRPr sz="5000">
              <a:solidFill>
                <a:srgbClr val="F9FBFD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49" name="Google Shape;49;p1"/>
          <p:cNvSpPr txBox="1"/>
          <p:nvPr>
            <p:ph idx="1" type="subTitle"/>
          </p:nvPr>
        </p:nvSpPr>
        <p:spPr>
          <a:xfrm>
            <a:off x="1249950" y="3852125"/>
            <a:ext cx="96921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Presented By:</a:t>
            </a:r>
            <a:endParaRPr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 sz="12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b="1" lang="en-US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Tyler Britton </a:t>
            </a:r>
            <a:r>
              <a:rPr lang="en-US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| Security Engineer, Risk Nerd</a:t>
            </a:r>
            <a:endParaRPr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b="1" lang="en-US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Taylor Maze </a:t>
            </a:r>
            <a:r>
              <a:rPr lang="en-US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| Risk &amp; Governance Manager, Wine Enthusiast</a:t>
            </a:r>
            <a:endParaRPr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82a0c18164_0_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>
                <a:solidFill>
                  <a:srgbClr val="F9FBFD"/>
                </a:solidFill>
                <a:latin typeface="Lora Medium"/>
                <a:ea typeface="Lora Medium"/>
                <a:cs typeface="Lora Medium"/>
                <a:sym typeface="Lora Medium"/>
              </a:rPr>
              <a:t>FAIR-itization example: Hallucination</a:t>
            </a:r>
            <a:endParaRPr sz="4000">
              <a:solidFill>
                <a:srgbClr val="F9FBFD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112" name="Google Shape;112;g282a0c18164_0_0"/>
          <p:cNvSpPr txBox="1"/>
          <p:nvPr>
            <p:ph idx="1" type="body"/>
          </p:nvPr>
        </p:nvSpPr>
        <p:spPr>
          <a:xfrm>
            <a:off x="1414500" y="2502375"/>
            <a:ext cx="9363000" cy="29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375506" lvl="0" marL="4572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DM Mono"/>
              <a:buAutoNum type="arabicPeriod"/>
            </a:pPr>
            <a:r>
              <a:rPr lang="en-US" sz="2500">
                <a:latin typeface="DM Mono"/>
                <a:ea typeface="DM Mono"/>
                <a:cs typeface="DM Mono"/>
                <a:sym typeface="DM Mono"/>
              </a:rPr>
              <a:t>Define the loss (i.e. risk scenario statement)</a:t>
            </a:r>
            <a:endParaRPr sz="2500">
              <a:latin typeface="DM Mono"/>
              <a:ea typeface="DM Mono"/>
              <a:cs typeface="DM Mono"/>
              <a:sym typeface="DM Mono"/>
            </a:endParaRPr>
          </a:p>
          <a:p>
            <a:pPr indent="-375506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DM Mono"/>
              <a:buAutoNum type="arabicPeriod"/>
            </a:pPr>
            <a:r>
              <a:rPr lang="en-US" sz="2500">
                <a:latin typeface="DM Mono"/>
                <a:ea typeface="DM Mono"/>
                <a:cs typeface="DM Mono"/>
                <a:sym typeface="DM Mono"/>
              </a:rPr>
              <a:t>Identify the attack chain</a:t>
            </a:r>
            <a:endParaRPr sz="2500">
              <a:latin typeface="DM Mono"/>
              <a:ea typeface="DM Mono"/>
              <a:cs typeface="DM Mono"/>
              <a:sym typeface="DM Mono"/>
            </a:endParaRPr>
          </a:p>
          <a:p>
            <a:pPr indent="-375506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DM Mono"/>
              <a:buAutoNum type="arabicPeriod"/>
            </a:pPr>
            <a:r>
              <a:rPr lang="en-US" sz="2500">
                <a:latin typeface="DM Mono"/>
                <a:ea typeface="DM Mono"/>
                <a:cs typeface="DM Mono"/>
                <a:sym typeface="DM Mono"/>
              </a:rPr>
              <a:t>Identify the point at which the loss event and secondary loss event happens</a:t>
            </a:r>
            <a:endParaRPr sz="2500">
              <a:latin typeface="DM Mono"/>
              <a:ea typeface="DM Mono"/>
              <a:cs typeface="DM Mono"/>
              <a:sym typeface="DM Mono"/>
            </a:endParaRPr>
          </a:p>
          <a:p>
            <a:pPr indent="-375506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DM Mono"/>
              <a:buAutoNum type="arabicPeriod"/>
            </a:pPr>
            <a:r>
              <a:rPr lang="en-US" sz="2500">
                <a:latin typeface="DM Mono"/>
                <a:ea typeface="DM Mono"/>
                <a:cs typeface="DM Mono"/>
                <a:sym typeface="DM Mono"/>
              </a:rPr>
              <a:t>Identify the loss impacts</a:t>
            </a:r>
            <a:endParaRPr sz="2500"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113" name="Google Shape;113;g282a0c18164_0_0"/>
          <p:cNvSpPr txBox="1"/>
          <p:nvPr>
            <p:ph idx="4294967295" type="body"/>
          </p:nvPr>
        </p:nvSpPr>
        <p:spPr>
          <a:xfrm>
            <a:off x="1676400" y="1454150"/>
            <a:ext cx="10515600" cy="5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Concern to risk scenario translation process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86057b58c5_0_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>
                <a:solidFill>
                  <a:srgbClr val="F9FBFD"/>
                </a:solidFill>
                <a:latin typeface="Lora Medium"/>
                <a:ea typeface="Lora Medium"/>
                <a:cs typeface="Lora Medium"/>
                <a:sym typeface="Lora Medium"/>
              </a:rPr>
              <a:t>FAIR-itization example: Hallucination</a:t>
            </a:r>
            <a:endParaRPr sz="4000">
              <a:solidFill>
                <a:srgbClr val="F9FBFD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119" name="Google Shape;119;g286057b58c5_0_0"/>
          <p:cNvSpPr txBox="1"/>
          <p:nvPr>
            <p:ph idx="1" type="body"/>
          </p:nvPr>
        </p:nvSpPr>
        <p:spPr>
          <a:xfrm>
            <a:off x="1493925" y="2396700"/>
            <a:ext cx="9478800" cy="29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7350" lvl="0" marL="4572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9FBFD"/>
              </a:buClr>
              <a:buSzPts val="2500"/>
              <a:buFont typeface="DM Mono"/>
              <a:buAutoNum type="arabicPeriod"/>
            </a:pPr>
            <a:r>
              <a:rPr lang="en-US" sz="250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What is a hallucination?</a:t>
            </a:r>
            <a:endParaRPr sz="25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-3873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2500"/>
              <a:buFont typeface="DM Mono"/>
              <a:buAutoNum type="arabicPeriod"/>
            </a:pPr>
            <a:r>
              <a:rPr lang="en-US" sz="250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How do </a:t>
            </a:r>
            <a:r>
              <a:rPr lang="en-US" sz="250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hallucinations</a:t>
            </a:r>
            <a:r>
              <a:rPr lang="en-US" sz="250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 happen?</a:t>
            </a:r>
            <a:endParaRPr sz="25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-3873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2500"/>
              <a:buFont typeface="DM Mono"/>
              <a:buAutoNum type="arabicPeriod"/>
            </a:pPr>
            <a:r>
              <a:rPr lang="en-US" sz="250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Why do we care if it happens?</a:t>
            </a:r>
            <a:endParaRPr sz="25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-3873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2500"/>
              <a:buFont typeface="DM Mono"/>
              <a:buAutoNum type="arabicPeriod"/>
            </a:pPr>
            <a:r>
              <a:rPr lang="en-US" sz="250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What’s the impact?</a:t>
            </a:r>
            <a:endParaRPr sz="25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120" name="Google Shape;120;g286057b58c5_0_0"/>
          <p:cNvSpPr txBox="1"/>
          <p:nvPr>
            <p:ph idx="4294967295" type="body"/>
          </p:nvPr>
        </p:nvSpPr>
        <p:spPr>
          <a:xfrm>
            <a:off x="1676400" y="1454150"/>
            <a:ext cx="10515600" cy="5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F9FBFD"/>
                </a:solidFill>
                <a:latin typeface="DM Sans"/>
                <a:ea typeface="DM Sans"/>
                <a:cs typeface="DM Sans"/>
                <a:sym typeface="DM Sans"/>
              </a:rPr>
              <a:t>Concern Identification / Risk Therapy</a:t>
            </a:r>
            <a:endParaRPr>
              <a:solidFill>
                <a:srgbClr val="F9FBF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82a0c18164_0_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rgbClr val="F9FBFD"/>
                </a:solidFill>
                <a:latin typeface="Lora Medium"/>
                <a:ea typeface="Lora Medium"/>
                <a:cs typeface="Lora Medium"/>
                <a:sym typeface="Lora Medium"/>
              </a:rPr>
              <a:t>FAIR-itization example: Hallucination</a:t>
            </a:r>
            <a:endParaRPr sz="4000">
              <a:solidFill>
                <a:srgbClr val="F9FBFD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126" name="Google Shape;126;g282a0c18164_0_13"/>
          <p:cNvSpPr txBox="1"/>
          <p:nvPr>
            <p:ph idx="1" type="body"/>
          </p:nvPr>
        </p:nvSpPr>
        <p:spPr>
          <a:xfrm>
            <a:off x="838200" y="2509700"/>
            <a:ext cx="10515600" cy="22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The risk associated with an impact to the quality of the product as a result of the foundational model hallucinating and producing inaccurate, misleading, or false outputs.</a:t>
            </a:r>
            <a:endParaRPr sz="30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127" name="Google Shape;127;g282a0c18164_0_13"/>
          <p:cNvSpPr txBox="1"/>
          <p:nvPr>
            <p:ph idx="4294967295" type="body"/>
          </p:nvPr>
        </p:nvSpPr>
        <p:spPr>
          <a:xfrm>
            <a:off x="1676400" y="1339850"/>
            <a:ext cx="10515600" cy="569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Loss Event Defined: Quantifiable Risk Statement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82a0c18164_0_6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>
                <a:latin typeface="Lora Medium"/>
                <a:ea typeface="Lora Medium"/>
                <a:cs typeface="Lora Medium"/>
                <a:sym typeface="Lora Medium"/>
              </a:rPr>
              <a:t>Multi-Product Application</a:t>
            </a:r>
            <a:endParaRPr sz="4000"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133" name="Google Shape;133;g282a0c18164_0_61"/>
          <p:cNvSpPr txBox="1"/>
          <p:nvPr>
            <p:ph idx="1" type="body"/>
          </p:nvPr>
        </p:nvSpPr>
        <p:spPr>
          <a:xfrm>
            <a:off x="1145400" y="2679750"/>
            <a:ext cx="9901200" cy="23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DM Mono"/>
              <a:buChar char="-"/>
            </a:pPr>
            <a:r>
              <a:rPr lang="en-US" sz="2500">
                <a:latin typeface="DM Mono"/>
                <a:ea typeface="DM Mono"/>
                <a:cs typeface="DM Mono"/>
                <a:sym typeface="DM Mono"/>
              </a:rPr>
              <a:t>Map each identified risk scenario to the in-scope products</a:t>
            </a:r>
            <a:endParaRPr sz="2500">
              <a:latin typeface="DM Mono"/>
              <a:ea typeface="DM Mono"/>
              <a:cs typeface="DM Mono"/>
              <a:sym typeface="DM Mono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DM Mono"/>
              <a:buChar char="-"/>
            </a:pPr>
            <a:r>
              <a:rPr lang="en-US" sz="2500">
                <a:latin typeface="DM Mono"/>
                <a:ea typeface="DM Mono"/>
                <a:cs typeface="DM Mono"/>
                <a:sym typeface="DM Mono"/>
              </a:rPr>
              <a:t>Remove those that do not apply (this will become obvious during data gathering)</a:t>
            </a:r>
            <a:endParaRPr sz="2500"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134" name="Google Shape;134;g282a0c18164_0_61"/>
          <p:cNvSpPr txBox="1"/>
          <p:nvPr>
            <p:ph idx="4294967295" type="body"/>
          </p:nvPr>
        </p:nvSpPr>
        <p:spPr>
          <a:xfrm>
            <a:off x="1676400" y="1254125"/>
            <a:ext cx="10515600" cy="1425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How we assessed 60+ scenarios in &lt;2 weeks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859e4f1f7f_0_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>
                <a:latin typeface="Lora Medium"/>
                <a:ea typeface="Lora Medium"/>
                <a:cs typeface="Lora Medium"/>
                <a:sym typeface="Lora Medium"/>
              </a:rPr>
              <a:t>AI Risk Recon Topics</a:t>
            </a:r>
            <a:endParaRPr sz="4000"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140" name="Google Shape;140;g2859e4f1f7f_0_2"/>
          <p:cNvSpPr/>
          <p:nvPr/>
        </p:nvSpPr>
        <p:spPr>
          <a:xfrm>
            <a:off x="911200" y="1640700"/>
            <a:ext cx="2672100" cy="1226100"/>
          </a:xfrm>
          <a:prstGeom prst="roundRect">
            <a:avLst>
              <a:gd fmla="val 16667" name="adj"/>
            </a:avLst>
          </a:prstGeom>
          <a:solidFill>
            <a:srgbClr val="2AA4D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Hallucinations</a:t>
            </a:r>
            <a:endParaRPr b="0" i="0" sz="2000" u="none" cap="none" strike="noStrike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1" name="Google Shape;141;g2859e4f1f7f_0_2"/>
          <p:cNvSpPr/>
          <p:nvPr/>
        </p:nvSpPr>
        <p:spPr>
          <a:xfrm>
            <a:off x="911200" y="2926200"/>
            <a:ext cx="2672100" cy="1226100"/>
          </a:xfrm>
          <a:prstGeom prst="roundRect">
            <a:avLst>
              <a:gd fmla="val 16667" name="adj"/>
            </a:avLst>
          </a:prstGeom>
          <a:solidFill>
            <a:srgbClr val="2AA4D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Model Theft</a:t>
            </a:r>
            <a:endParaRPr b="0" i="0" sz="2000" u="none" cap="none" strike="noStrike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2" name="Google Shape;142;g2859e4f1f7f_0_2"/>
          <p:cNvSpPr/>
          <p:nvPr/>
        </p:nvSpPr>
        <p:spPr>
          <a:xfrm>
            <a:off x="911200" y="4211700"/>
            <a:ext cx="2672100" cy="1226100"/>
          </a:xfrm>
          <a:prstGeom prst="roundRect">
            <a:avLst>
              <a:gd fmla="val 16667" name="adj"/>
            </a:avLst>
          </a:prstGeom>
          <a:solidFill>
            <a:srgbClr val="2AA4D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Prompt Injection</a:t>
            </a:r>
            <a:endParaRPr b="0" i="0" sz="2000" u="none" cap="none" strike="noStrike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3" name="Google Shape;143;g2859e4f1f7f_0_2"/>
          <p:cNvSpPr txBox="1"/>
          <p:nvPr/>
        </p:nvSpPr>
        <p:spPr>
          <a:xfrm>
            <a:off x="3734675" y="1606225"/>
            <a:ext cx="8221200" cy="3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2000"/>
              <a:buFont typeface="DM Mono"/>
              <a:buAutoNum type="arabicPeriod"/>
            </a:pPr>
            <a:r>
              <a:rPr b="0" i="0" lang="en-US" sz="2000" u="none" cap="none" strike="noStrike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Product A immature model causes hallucination</a:t>
            </a:r>
            <a:endParaRPr b="0" i="0" sz="2000" u="none" cap="none" strike="noStrike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2000"/>
              <a:buFont typeface="DM Mono"/>
              <a:buAutoNum type="arabicPeriod"/>
            </a:pPr>
            <a:r>
              <a:rPr b="0" i="0" lang="en-US" sz="2000" u="none" cap="none" strike="noStrike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Product A bad data leads to hallucination</a:t>
            </a:r>
            <a:endParaRPr b="0" i="0" sz="2000" u="none" cap="none" strike="noStrike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2000"/>
              <a:buFont typeface="DM Mono"/>
              <a:buAutoNum type="arabicPeriod"/>
            </a:pPr>
            <a:r>
              <a:rPr b="0" i="0" lang="en-US" sz="2000" u="none" cap="none" strike="noStrike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Product B bad data leads to hallucination</a:t>
            </a:r>
            <a:endParaRPr b="0" i="0" sz="2000" u="none" cap="none" strike="noStrike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2000"/>
              <a:buFont typeface="DM Mono"/>
              <a:buAutoNum type="arabicPeriod"/>
            </a:pPr>
            <a:r>
              <a:rPr b="0" i="0" lang="en-US" sz="2000" u="none" cap="none" strike="noStrike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Product A model theft by insider</a:t>
            </a:r>
            <a:endParaRPr b="0" i="0" sz="2000" u="none" cap="none" strike="noStrike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2000"/>
              <a:buFont typeface="DM Mono"/>
              <a:buAutoNum type="arabicPeriod"/>
            </a:pPr>
            <a:r>
              <a:rPr b="0" i="0" lang="en-US" sz="2000" u="none" cap="none" strike="sngStrike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Product A model theft by external actor</a:t>
            </a:r>
            <a:endParaRPr b="0" i="0" sz="2000" u="none" cap="none" strike="sngStrike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2000"/>
              <a:buFont typeface="DM Mono"/>
              <a:buAutoNum type="arabicPeriod"/>
            </a:pPr>
            <a:r>
              <a:rPr b="0" i="0" lang="en-US" sz="2000" u="none" cap="none" strike="noStrike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Product B model theft by insider</a:t>
            </a:r>
            <a:endParaRPr b="0" i="0" sz="2000" u="none" cap="none" strike="noStrike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2000"/>
              <a:buFont typeface="DM Mono"/>
              <a:buAutoNum type="arabicPeriod"/>
            </a:pPr>
            <a:r>
              <a:rPr b="0" i="0" lang="en-US" sz="2000" u="none" cap="none" strike="noStrike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Attacker performs P.I. on Product A</a:t>
            </a:r>
            <a:endParaRPr b="0" i="0" sz="2000" u="none" cap="none" strike="noStrike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2000"/>
              <a:buFont typeface="DM Mono"/>
              <a:buAutoNum type="arabicPeriod"/>
            </a:pPr>
            <a:r>
              <a:rPr b="0" i="0" lang="en-US" sz="2000" u="none" cap="none" strike="sngStrike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Attacker performs P.I. on Product B</a:t>
            </a:r>
            <a:endParaRPr b="0" i="0" sz="2000" u="none" cap="none" strike="sngStrike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82273653c3_0_9"/>
          <p:cNvSpPr txBox="1"/>
          <p:nvPr>
            <p:ph type="title"/>
          </p:nvPr>
        </p:nvSpPr>
        <p:spPr>
          <a:xfrm>
            <a:off x="838200" y="27661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-US" sz="5000">
                <a:solidFill>
                  <a:srgbClr val="F9FBFD"/>
                </a:solidFill>
                <a:latin typeface="DM Sans"/>
                <a:ea typeface="DM Sans"/>
                <a:cs typeface="DM Sans"/>
                <a:sym typeface="DM Sans"/>
              </a:rPr>
              <a:t>Step 3: Data gathering &amp; quantification</a:t>
            </a:r>
            <a:endParaRPr b="0" sz="5000">
              <a:solidFill>
                <a:srgbClr val="F9FBF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82273653c3_0_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>
                <a:latin typeface="Lora Medium"/>
                <a:ea typeface="Lora Medium"/>
                <a:cs typeface="Lora Medium"/>
                <a:sym typeface="Lora Medium"/>
              </a:rPr>
              <a:t>AI Data Gathering: Hallucinations Loss Frequency</a:t>
            </a:r>
            <a:endParaRPr sz="4000"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154" name="Google Shape;154;g282273653c3_0_13"/>
          <p:cNvSpPr txBox="1"/>
          <p:nvPr>
            <p:ph idx="1" type="body"/>
          </p:nvPr>
        </p:nvSpPr>
        <p:spPr>
          <a:xfrm>
            <a:off x="4591875" y="1783425"/>
            <a:ext cx="6963300" cy="43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1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DM Mono"/>
              <a:buChar char="•"/>
            </a:pPr>
            <a:r>
              <a:rPr lang="en-US" sz="2000">
                <a:latin typeface="DM Mono"/>
                <a:ea typeface="DM Mono"/>
                <a:cs typeface="DM Mono"/>
                <a:sym typeface="DM Mono"/>
              </a:rPr>
              <a:t>How many AI-generated outputs does the product produce, per year? [Contact Frequency]</a:t>
            </a:r>
            <a:endParaRPr sz="2000">
              <a:latin typeface="DM Mono"/>
              <a:ea typeface="DM Mono"/>
              <a:cs typeface="DM Mono"/>
              <a:sym typeface="DM Mon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18"/>
              <a:buNone/>
            </a:pPr>
            <a:r>
              <a:t/>
            </a:r>
            <a:endParaRPr sz="2000">
              <a:latin typeface="DM Mono"/>
              <a:ea typeface="DM Mono"/>
              <a:cs typeface="DM Mono"/>
              <a:sym typeface="DM Mono"/>
            </a:endParaRPr>
          </a:p>
          <a:p>
            <a:pPr indent="-355601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DM Mono"/>
              <a:buChar char="•"/>
            </a:pPr>
            <a:r>
              <a:rPr lang="en-US" sz="2000">
                <a:latin typeface="DM Mono"/>
                <a:ea typeface="DM Mono"/>
                <a:cs typeface="DM Mono"/>
                <a:sym typeface="DM Mono"/>
              </a:rPr>
              <a:t>What is the hallucination rate of the product, i.e., what percentage of outputs may result in a hallucination? [Probability of Action] </a:t>
            </a:r>
            <a:endParaRPr sz="2000">
              <a:latin typeface="DM Mono"/>
              <a:ea typeface="DM Mono"/>
              <a:cs typeface="DM Mono"/>
              <a:sym typeface="DM Mono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18"/>
              <a:buNone/>
            </a:pPr>
            <a:r>
              <a:t/>
            </a:r>
            <a:endParaRPr sz="2000">
              <a:latin typeface="DM Mono"/>
              <a:ea typeface="DM Mono"/>
              <a:cs typeface="DM Mono"/>
              <a:sym typeface="DM Mono"/>
            </a:endParaRPr>
          </a:p>
          <a:p>
            <a:pPr indent="-355601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DM Mono"/>
              <a:buChar char="•"/>
            </a:pPr>
            <a:r>
              <a:rPr lang="en-US" sz="2000">
                <a:latin typeface="DM Mono"/>
                <a:ea typeface="DM Mono"/>
                <a:cs typeface="DM Mono"/>
                <a:sym typeface="DM Mono"/>
              </a:rPr>
              <a:t>What portion of hallucinations will users (1) be aware of and (2) adversely impacted by? [Susceptibility]</a:t>
            </a:r>
            <a:endParaRPr sz="2000"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155" name="Google Shape;155;g282273653c3_0_13"/>
          <p:cNvSpPr/>
          <p:nvPr/>
        </p:nvSpPr>
        <p:spPr>
          <a:xfrm>
            <a:off x="1350100" y="2070475"/>
            <a:ext cx="2672100" cy="840900"/>
          </a:xfrm>
          <a:prstGeom prst="roundRect">
            <a:avLst>
              <a:gd fmla="val 16667" name="adj"/>
            </a:avLst>
          </a:prstGeom>
          <a:solidFill>
            <a:srgbClr val="2AA4D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Users use the product</a:t>
            </a:r>
            <a:endParaRPr b="0" i="0" sz="1700" u="none" cap="none" strike="noStrike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6" name="Google Shape;156;g282273653c3_0_13"/>
          <p:cNvSpPr/>
          <p:nvPr/>
        </p:nvSpPr>
        <p:spPr>
          <a:xfrm>
            <a:off x="1350100" y="3160316"/>
            <a:ext cx="2672100" cy="840900"/>
          </a:xfrm>
          <a:prstGeom prst="roundRect">
            <a:avLst>
              <a:gd fmla="val 16667" name="adj"/>
            </a:avLst>
          </a:prstGeom>
          <a:solidFill>
            <a:srgbClr val="2AA4D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Output is a hallucination </a:t>
            </a:r>
            <a:endParaRPr b="0" i="0" sz="1700" u="none" cap="none" strike="noStrike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7" name="Google Shape;157;g282273653c3_0_13"/>
          <p:cNvSpPr/>
          <p:nvPr/>
        </p:nvSpPr>
        <p:spPr>
          <a:xfrm>
            <a:off x="1350100" y="4284021"/>
            <a:ext cx="2672100" cy="840900"/>
          </a:xfrm>
          <a:prstGeom prst="roundRect">
            <a:avLst>
              <a:gd fmla="val 16667" name="adj"/>
            </a:avLst>
          </a:prstGeom>
          <a:solidFill>
            <a:srgbClr val="2AA4D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User notices hallucination</a:t>
            </a:r>
            <a:endParaRPr b="0" i="0" sz="1700" u="none" cap="none" strike="noStrike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8" name="Google Shape;158;g282273653c3_0_13"/>
          <p:cNvSpPr/>
          <p:nvPr/>
        </p:nvSpPr>
        <p:spPr>
          <a:xfrm>
            <a:off x="1350100" y="5407701"/>
            <a:ext cx="2672100" cy="840900"/>
          </a:xfrm>
          <a:prstGeom prst="roundRect">
            <a:avLst>
              <a:gd fmla="val 16667" name="adj"/>
            </a:avLst>
          </a:prstGeom>
          <a:solidFill>
            <a:srgbClr val="2AA4D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User is “adversely impacted” by the hallucination</a:t>
            </a:r>
            <a:endParaRPr b="0" i="0" sz="1700" u="none" cap="none" strike="noStrike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159" name="Google Shape;159;g282273653c3_0_13"/>
          <p:cNvCxnSpPr>
            <a:stCxn id="155" idx="2"/>
            <a:endCxn id="156" idx="0"/>
          </p:cNvCxnSpPr>
          <p:nvPr/>
        </p:nvCxnSpPr>
        <p:spPr>
          <a:xfrm>
            <a:off x="2686150" y="2911375"/>
            <a:ext cx="0" cy="249000"/>
          </a:xfrm>
          <a:prstGeom prst="straightConnector1">
            <a:avLst/>
          </a:prstGeom>
          <a:noFill/>
          <a:ln cap="flat" cmpd="sng" w="19050">
            <a:solidFill>
              <a:srgbClr val="2AA4DB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0" name="Google Shape;160;g282273653c3_0_13"/>
          <p:cNvCxnSpPr/>
          <p:nvPr/>
        </p:nvCxnSpPr>
        <p:spPr>
          <a:xfrm>
            <a:off x="2686150" y="3983400"/>
            <a:ext cx="0" cy="307200"/>
          </a:xfrm>
          <a:prstGeom prst="straightConnector1">
            <a:avLst/>
          </a:prstGeom>
          <a:noFill/>
          <a:ln cap="flat" cmpd="sng" w="19050">
            <a:solidFill>
              <a:srgbClr val="2AA4DB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1" name="Google Shape;161;g282273653c3_0_13"/>
          <p:cNvCxnSpPr/>
          <p:nvPr/>
        </p:nvCxnSpPr>
        <p:spPr>
          <a:xfrm>
            <a:off x="2686150" y="5100500"/>
            <a:ext cx="0" cy="307200"/>
          </a:xfrm>
          <a:prstGeom prst="straightConnector1">
            <a:avLst/>
          </a:prstGeom>
          <a:noFill/>
          <a:ln cap="flat" cmpd="sng" w="19050">
            <a:solidFill>
              <a:srgbClr val="2AA4DB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2" name="Google Shape;162;g282273653c3_0_13"/>
          <p:cNvSpPr txBox="1"/>
          <p:nvPr/>
        </p:nvSpPr>
        <p:spPr>
          <a:xfrm>
            <a:off x="1186150" y="1614625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2AA4DB"/>
                </a:solidFill>
                <a:latin typeface="DM Sans"/>
                <a:ea typeface="DM Sans"/>
                <a:cs typeface="DM Sans"/>
                <a:sym typeface="DM Sans"/>
              </a:rPr>
              <a:t>Loss Chain</a:t>
            </a:r>
            <a:endParaRPr b="0" i="0" sz="1400" u="none" cap="none" strike="noStrike">
              <a:solidFill>
                <a:srgbClr val="2AA4DB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86057b58c5_1_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>
                <a:latin typeface="Lora Medium"/>
                <a:ea typeface="Lora Medium"/>
                <a:cs typeface="Lora Medium"/>
                <a:sym typeface="Lora Medium"/>
              </a:rPr>
              <a:t>AI Data Gathering: Hallucinations Loss Frequency</a:t>
            </a:r>
            <a:endParaRPr sz="4000"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168" name="Google Shape;168;g286057b58c5_1_29"/>
          <p:cNvSpPr txBox="1"/>
          <p:nvPr>
            <p:ph idx="1" type="body"/>
          </p:nvPr>
        </p:nvSpPr>
        <p:spPr>
          <a:xfrm>
            <a:off x="4591875" y="1844063"/>
            <a:ext cx="6963300" cy="42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1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DM Mono"/>
              <a:buChar char="•"/>
            </a:pPr>
            <a:r>
              <a:rPr lang="en-US" sz="2000">
                <a:latin typeface="DM Mono"/>
                <a:ea typeface="DM Mono"/>
                <a:cs typeface="DM Mono"/>
                <a:sym typeface="DM Mono"/>
              </a:rPr>
              <a:t>How many AI-generated outputs does the product produce, per year? [Contact Frequency]</a:t>
            </a:r>
            <a:endParaRPr sz="2000">
              <a:latin typeface="DM Mono"/>
              <a:ea typeface="DM Mono"/>
              <a:cs typeface="DM Mono"/>
              <a:sym typeface="DM Mon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18"/>
              <a:buNone/>
            </a:pPr>
            <a:r>
              <a:t/>
            </a:r>
            <a:endParaRPr sz="2000">
              <a:latin typeface="DM Mono"/>
              <a:ea typeface="DM Mono"/>
              <a:cs typeface="DM Mono"/>
              <a:sym typeface="DM Mono"/>
            </a:endParaRPr>
          </a:p>
          <a:p>
            <a:pPr indent="-355601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DM Mono"/>
              <a:buChar char="•"/>
            </a:pPr>
            <a:r>
              <a:rPr lang="en-US" sz="2000">
                <a:latin typeface="DM Mono"/>
                <a:ea typeface="DM Mono"/>
                <a:cs typeface="DM Mono"/>
                <a:sym typeface="DM Mono"/>
              </a:rPr>
              <a:t>What is the hallucination rate of the product, i.e., what percentage of outputs may result in a hallucination? [Probability of Action] </a:t>
            </a:r>
            <a:endParaRPr sz="2000">
              <a:latin typeface="DM Mono"/>
              <a:ea typeface="DM Mono"/>
              <a:cs typeface="DM Mono"/>
              <a:sym typeface="DM Mono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18"/>
              <a:buNone/>
            </a:pPr>
            <a:r>
              <a:t/>
            </a:r>
            <a:endParaRPr sz="2000">
              <a:latin typeface="DM Mono"/>
              <a:ea typeface="DM Mono"/>
              <a:cs typeface="DM Mono"/>
              <a:sym typeface="DM Mono"/>
            </a:endParaRPr>
          </a:p>
          <a:p>
            <a:pPr indent="-355601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DM Mono"/>
              <a:buChar char="•"/>
            </a:pPr>
            <a:r>
              <a:rPr lang="en-US" sz="2000">
                <a:latin typeface="DM Mono"/>
                <a:ea typeface="DM Mono"/>
                <a:cs typeface="DM Mono"/>
                <a:sym typeface="DM Mono"/>
              </a:rPr>
              <a:t>What portion of hallucinations will users (1) be aware of and (2) adversely impacted by? [Susceptibility]</a:t>
            </a:r>
            <a:endParaRPr sz="2000"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169" name="Google Shape;169;g286057b58c5_1_29"/>
          <p:cNvSpPr/>
          <p:nvPr/>
        </p:nvSpPr>
        <p:spPr>
          <a:xfrm>
            <a:off x="1350100" y="2070475"/>
            <a:ext cx="2672100" cy="840900"/>
          </a:xfrm>
          <a:prstGeom prst="roundRect">
            <a:avLst>
              <a:gd fmla="val 16667" name="adj"/>
            </a:avLst>
          </a:prstGeom>
          <a:solidFill>
            <a:srgbClr val="2AA4D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Users use the product</a:t>
            </a:r>
            <a:endParaRPr b="0" i="0" sz="1700" u="none" cap="none" strike="noStrike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0" name="Google Shape;170;g286057b58c5_1_29"/>
          <p:cNvSpPr/>
          <p:nvPr/>
        </p:nvSpPr>
        <p:spPr>
          <a:xfrm>
            <a:off x="1350100" y="3160316"/>
            <a:ext cx="2672100" cy="840900"/>
          </a:xfrm>
          <a:prstGeom prst="roundRect">
            <a:avLst>
              <a:gd fmla="val 16667" name="adj"/>
            </a:avLst>
          </a:prstGeom>
          <a:solidFill>
            <a:srgbClr val="2AA4D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Output is a hallucination </a:t>
            </a:r>
            <a:endParaRPr b="0" i="0" sz="1700" u="none" cap="none" strike="noStrike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1" name="Google Shape;171;g286057b58c5_1_29"/>
          <p:cNvSpPr/>
          <p:nvPr/>
        </p:nvSpPr>
        <p:spPr>
          <a:xfrm>
            <a:off x="1350100" y="4284021"/>
            <a:ext cx="2672100" cy="840900"/>
          </a:xfrm>
          <a:prstGeom prst="roundRect">
            <a:avLst>
              <a:gd fmla="val 16667" name="adj"/>
            </a:avLst>
          </a:prstGeom>
          <a:solidFill>
            <a:srgbClr val="2AA4D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User notices hallucination</a:t>
            </a:r>
            <a:endParaRPr b="0" i="0" sz="1700" u="none" cap="none" strike="noStrike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2" name="Google Shape;172;g286057b58c5_1_29"/>
          <p:cNvSpPr/>
          <p:nvPr/>
        </p:nvSpPr>
        <p:spPr>
          <a:xfrm>
            <a:off x="1350100" y="5407701"/>
            <a:ext cx="2672100" cy="840900"/>
          </a:xfrm>
          <a:prstGeom prst="roundRect">
            <a:avLst>
              <a:gd fmla="val 16667" name="adj"/>
            </a:avLst>
          </a:prstGeom>
          <a:solidFill>
            <a:srgbClr val="2AA4D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User is “adversely impacted” by the hallucination</a:t>
            </a:r>
            <a:endParaRPr b="0" i="0" sz="1700" u="none" cap="none" strike="noStrike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173" name="Google Shape;173;g286057b58c5_1_29"/>
          <p:cNvCxnSpPr>
            <a:stCxn id="169" idx="2"/>
            <a:endCxn id="170" idx="0"/>
          </p:cNvCxnSpPr>
          <p:nvPr/>
        </p:nvCxnSpPr>
        <p:spPr>
          <a:xfrm>
            <a:off x="2686150" y="2911375"/>
            <a:ext cx="0" cy="249000"/>
          </a:xfrm>
          <a:prstGeom prst="straightConnector1">
            <a:avLst/>
          </a:prstGeom>
          <a:noFill/>
          <a:ln cap="flat" cmpd="sng" w="19050">
            <a:solidFill>
              <a:srgbClr val="2AA4DB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4" name="Google Shape;174;g286057b58c5_1_29"/>
          <p:cNvCxnSpPr/>
          <p:nvPr/>
        </p:nvCxnSpPr>
        <p:spPr>
          <a:xfrm>
            <a:off x="2686150" y="3983400"/>
            <a:ext cx="0" cy="307200"/>
          </a:xfrm>
          <a:prstGeom prst="straightConnector1">
            <a:avLst/>
          </a:prstGeom>
          <a:noFill/>
          <a:ln cap="flat" cmpd="sng" w="19050">
            <a:solidFill>
              <a:srgbClr val="2AA4DB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5" name="Google Shape;175;g286057b58c5_1_29"/>
          <p:cNvCxnSpPr/>
          <p:nvPr/>
        </p:nvCxnSpPr>
        <p:spPr>
          <a:xfrm>
            <a:off x="2686150" y="5100500"/>
            <a:ext cx="0" cy="307200"/>
          </a:xfrm>
          <a:prstGeom prst="straightConnector1">
            <a:avLst/>
          </a:prstGeom>
          <a:noFill/>
          <a:ln cap="flat" cmpd="sng" w="19050">
            <a:solidFill>
              <a:srgbClr val="2AA4DB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76" name="Google Shape;176;g286057b58c5_1_29"/>
          <p:cNvSpPr txBox="1"/>
          <p:nvPr/>
        </p:nvSpPr>
        <p:spPr>
          <a:xfrm>
            <a:off x="1186150" y="1614625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AA4DB"/>
                </a:solidFill>
                <a:latin typeface="DM Sans"/>
                <a:ea typeface="DM Sans"/>
                <a:cs typeface="DM Sans"/>
                <a:sym typeface="DM Sans"/>
              </a:rPr>
              <a:t>Loss Chain</a:t>
            </a:r>
            <a:endParaRPr b="0" i="0" sz="1400" u="none" cap="none" strike="noStrike">
              <a:solidFill>
                <a:srgbClr val="2AA4DB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7" name="Google Shape;177;g286057b58c5_1_29"/>
          <p:cNvSpPr txBox="1"/>
          <p:nvPr/>
        </p:nvSpPr>
        <p:spPr>
          <a:xfrm>
            <a:off x="4095350" y="2273825"/>
            <a:ext cx="15099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AA4DB"/>
                </a:solidFill>
                <a:latin typeface="DM Mono"/>
                <a:ea typeface="DM Mono"/>
                <a:cs typeface="DM Mono"/>
                <a:sym typeface="DM Mono"/>
              </a:rPr>
              <a:t>1M</a:t>
            </a:r>
            <a:endParaRPr b="0" i="0" sz="1400" u="none" cap="none" strike="noStrike">
              <a:solidFill>
                <a:srgbClr val="2AA4DB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178" name="Google Shape;178;g286057b58c5_1_29"/>
          <p:cNvSpPr txBox="1"/>
          <p:nvPr/>
        </p:nvSpPr>
        <p:spPr>
          <a:xfrm>
            <a:off x="4095350" y="3335150"/>
            <a:ext cx="15099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AA4DB"/>
                </a:solidFill>
                <a:latin typeface="DM Mono"/>
                <a:ea typeface="DM Mono"/>
                <a:cs typeface="DM Mono"/>
                <a:sym typeface="DM Mono"/>
              </a:rPr>
              <a:t>2%</a:t>
            </a:r>
            <a:endParaRPr b="0" i="0" sz="1400" u="none" cap="none" strike="noStrike">
              <a:solidFill>
                <a:srgbClr val="2AA4DB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179" name="Google Shape;179;g286057b58c5_1_29"/>
          <p:cNvSpPr txBox="1"/>
          <p:nvPr/>
        </p:nvSpPr>
        <p:spPr>
          <a:xfrm>
            <a:off x="4095350" y="4502825"/>
            <a:ext cx="1509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2AA4DB"/>
                </a:solidFill>
                <a:latin typeface="DM Mono"/>
                <a:ea typeface="DM Mono"/>
                <a:cs typeface="DM Mono"/>
                <a:sym typeface="DM Mono"/>
              </a:rPr>
              <a:t>50%</a:t>
            </a:r>
            <a:endParaRPr b="0" i="0" sz="1200" u="none" cap="none" strike="noStrike">
              <a:solidFill>
                <a:srgbClr val="2AA4DB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180" name="Google Shape;180;g286057b58c5_1_29"/>
          <p:cNvSpPr txBox="1"/>
          <p:nvPr/>
        </p:nvSpPr>
        <p:spPr>
          <a:xfrm>
            <a:off x="4131950" y="5639600"/>
            <a:ext cx="1509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2AA4DB"/>
                </a:solidFill>
                <a:latin typeface="DM Mono"/>
                <a:ea typeface="DM Mono"/>
                <a:cs typeface="DM Mono"/>
                <a:sym typeface="DM Mono"/>
              </a:rPr>
              <a:t>1%</a:t>
            </a:r>
            <a:endParaRPr b="0" i="0" sz="1200" u="none" cap="none" strike="noStrike">
              <a:solidFill>
                <a:srgbClr val="2AA4DB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181" name="Google Shape;181;g286057b58c5_1_29"/>
          <p:cNvSpPr txBox="1"/>
          <p:nvPr/>
        </p:nvSpPr>
        <p:spPr>
          <a:xfrm>
            <a:off x="3491700" y="6287075"/>
            <a:ext cx="3081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2AA4DB"/>
                </a:solidFill>
                <a:latin typeface="DM Mono"/>
                <a:ea typeface="DM Mono"/>
                <a:cs typeface="DM Mono"/>
                <a:sym typeface="DM Mono"/>
              </a:rPr>
              <a:t>100 Loss Events per Year</a:t>
            </a:r>
            <a:endParaRPr b="0" i="0" sz="1200" u="none" cap="none" strike="noStrike">
              <a:solidFill>
                <a:srgbClr val="2AA4DB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82a0c18164_0_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>
                <a:solidFill>
                  <a:srgbClr val="F9FBFD"/>
                </a:solidFill>
                <a:latin typeface="Lora Medium"/>
                <a:ea typeface="Lora Medium"/>
                <a:cs typeface="Lora Medium"/>
                <a:sym typeface="Lora Medium"/>
              </a:rPr>
              <a:t>AI Data Gathering: Hallucinations</a:t>
            </a:r>
            <a:endParaRPr sz="4000">
              <a:solidFill>
                <a:srgbClr val="F9FBFD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187" name="Google Shape;187;g282a0c18164_0_26"/>
          <p:cNvSpPr txBox="1"/>
          <p:nvPr>
            <p:ph idx="1" type="body"/>
          </p:nvPr>
        </p:nvSpPr>
        <p:spPr>
          <a:xfrm>
            <a:off x="838200" y="2474375"/>
            <a:ext cx="6081000" cy="34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9FBFD"/>
              </a:buClr>
              <a:buSzPts val="2500"/>
              <a:buFont typeface="DM Mono"/>
              <a:buChar char="-"/>
            </a:pPr>
            <a:r>
              <a:rPr lang="en-US" sz="250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Customer awareness - how likely are they to notice?</a:t>
            </a:r>
            <a:endParaRPr sz="25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9FBFD"/>
              </a:buClr>
              <a:buSzPts val="2500"/>
              <a:buFont typeface="DM Mono"/>
              <a:buChar char="-"/>
            </a:pPr>
            <a:r>
              <a:rPr lang="en-US" sz="250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Customer impact - how harmful is the hallucination?</a:t>
            </a:r>
            <a:endParaRPr sz="25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9FBFD"/>
              </a:buClr>
              <a:buSzPts val="2500"/>
              <a:buFont typeface="DM Mono"/>
              <a:buChar char="-"/>
            </a:pPr>
            <a:r>
              <a:rPr lang="en-US" sz="250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Customer sensitivity - how much is too much?</a:t>
            </a:r>
            <a:endParaRPr sz="25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188" name="Google Shape;188;g282a0c18164_0_26"/>
          <p:cNvSpPr txBox="1"/>
          <p:nvPr>
            <p:ph idx="4294967295" type="body"/>
          </p:nvPr>
        </p:nvSpPr>
        <p:spPr>
          <a:xfrm>
            <a:off x="838200" y="1301750"/>
            <a:ext cx="9677400" cy="1423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000">
                <a:latin typeface="DM Sans"/>
                <a:ea typeface="DM Sans"/>
                <a:cs typeface="DM Sans"/>
                <a:sym typeface="DM Sans"/>
              </a:rPr>
              <a:t>Frequency - What factors impact the likelihood of customer adverse reactions?</a:t>
            </a:r>
            <a:endParaRPr sz="20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9" name="Google Shape;189;g282a0c18164_0_26"/>
          <p:cNvSpPr/>
          <p:nvPr/>
        </p:nvSpPr>
        <p:spPr>
          <a:xfrm>
            <a:off x="7056550" y="2291100"/>
            <a:ext cx="4689000" cy="3498900"/>
          </a:xfrm>
          <a:prstGeom prst="roundRect">
            <a:avLst>
              <a:gd fmla="val 16667" name="adj"/>
            </a:avLst>
          </a:prstGeom>
          <a:solidFill>
            <a:srgbClr val="2AA4D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000" u="none" cap="none" strike="noStrike">
                <a:solidFill>
                  <a:srgbClr val="F9FBFD"/>
                </a:solidFill>
                <a:latin typeface="DM Sans"/>
                <a:ea typeface="DM Sans"/>
                <a:cs typeface="DM Sans"/>
                <a:sym typeface="DM Sans"/>
              </a:rPr>
              <a:t>Estimation Considerations</a:t>
            </a:r>
            <a:endParaRPr b="0" i="0" sz="2000" u="none" cap="none" strike="noStrike">
              <a:solidFill>
                <a:srgbClr val="F9FBF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9FBF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2000"/>
              <a:buFont typeface="DM Mono"/>
              <a:buChar char="-"/>
            </a:pPr>
            <a:r>
              <a:rPr b="0" i="0" lang="en-US" sz="2000" u="none" cap="none" strike="noStrike">
                <a:solidFill>
                  <a:srgbClr val="F9FBFD"/>
                </a:solidFill>
                <a:latin typeface="DM Sans"/>
                <a:ea typeface="DM Sans"/>
                <a:cs typeface="DM Sans"/>
                <a:sym typeface="DM Sans"/>
              </a:rPr>
              <a:t>What service is the product providing? </a:t>
            </a:r>
            <a:endParaRPr b="0" i="0" sz="2000" u="none" cap="none" strike="noStrike">
              <a:solidFill>
                <a:srgbClr val="F9FBF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2000"/>
              <a:buFont typeface="DM Mono"/>
              <a:buChar char="-"/>
            </a:pPr>
            <a:r>
              <a:rPr b="0" i="0" lang="en-US" sz="2000" u="none" cap="none" strike="noStrike">
                <a:solidFill>
                  <a:srgbClr val="F9FBFD"/>
                </a:solidFill>
                <a:latin typeface="DM Sans"/>
                <a:ea typeface="DM Sans"/>
                <a:cs typeface="DM Sans"/>
                <a:sym typeface="DM Sans"/>
              </a:rPr>
              <a:t>What does a hallucination look like for the given product?</a:t>
            </a:r>
            <a:endParaRPr b="0" i="0" sz="2000" u="none" cap="none" strike="noStrike">
              <a:solidFill>
                <a:srgbClr val="F9FBF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2000"/>
              <a:buFont typeface="DM Mono"/>
              <a:buChar char="-"/>
            </a:pPr>
            <a:r>
              <a:rPr b="0" i="0" lang="en-US" sz="2000" u="none" cap="none" strike="noStrike">
                <a:solidFill>
                  <a:srgbClr val="F9FBFD"/>
                </a:solidFill>
                <a:latin typeface="DM Sans"/>
                <a:ea typeface="DM Sans"/>
                <a:cs typeface="DM Sans"/>
                <a:sym typeface="DM Sans"/>
              </a:rPr>
              <a:t>Does the output inform a material outcome?</a:t>
            </a:r>
            <a:endParaRPr b="0" i="0" sz="2000" u="none" cap="none" strike="noStrike">
              <a:solidFill>
                <a:srgbClr val="F9FBF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82a0c18164_0_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>
                <a:latin typeface="Lora Medium"/>
                <a:ea typeface="Lora Medium"/>
                <a:cs typeface="Lora Medium"/>
                <a:sym typeface="Lora Medium"/>
              </a:rPr>
              <a:t>AI Data Gathering: Hallucinations</a:t>
            </a:r>
            <a:endParaRPr sz="4000"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195" name="Google Shape;195;g282a0c18164_0_50"/>
          <p:cNvSpPr txBox="1"/>
          <p:nvPr>
            <p:ph idx="1" type="body"/>
          </p:nvPr>
        </p:nvSpPr>
        <p:spPr>
          <a:xfrm>
            <a:off x="838200" y="2041575"/>
            <a:ext cx="6264300" cy="39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9FBFD"/>
              </a:buClr>
              <a:buSzPts val="2500"/>
              <a:buFont typeface="DM Mono"/>
              <a:buChar char="-"/>
            </a:pPr>
            <a:r>
              <a:rPr lang="en-US" sz="250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Temperature (model creativity)</a:t>
            </a:r>
            <a:endParaRPr sz="25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2500"/>
              <a:buFont typeface="DM Mono"/>
              <a:buChar char="-"/>
            </a:pPr>
            <a:r>
              <a:rPr lang="en-US" sz="250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Other Controls:</a:t>
            </a:r>
            <a:endParaRPr sz="25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-3873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2500"/>
              <a:buFont typeface="DM Mono"/>
              <a:buChar char="-"/>
            </a:pPr>
            <a:r>
              <a:rPr lang="en-US" sz="250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Few shot</a:t>
            </a:r>
            <a:endParaRPr sz="25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-3873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2500"/>
              <a:buFont typeface="DM Mono"/>
              <a:buChar char="-"/>
            </a:pPr>
            <a:r>
              <a:rPr lang="en-US" sz="250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Chain of reasoning</a:t>
            </a:r>
            <a:endParaRPr sz="25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-3873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2500"/>
              <a:buFont typeface="DM Mono"/>
              <a:buChar char="-"/>
            </a:pPr>
            <a:r>
              <a:rPr lang="en-US" sz="250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Delimiting</a:t>
            </a:r>
            <a:endParaRPr sz="25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-3873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2500"/>
              <a:buFont typeface="DM Mono"/>
              <a:buChar char="-"/>
            </a:pPr>
            <a:r>
              <a:rPr lang="en-US" sz="250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Constraints on model response</a:t>
            </a:r>
            <a:endParaRPr sz="25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196" name="Google Shape;196;g282a0c18164_0_50"/>
          <p:cNvSpPr txBox="1"/>
          <p:nvPr>
            <p:ph idx="4294967295" type="body"/>
          </p:nvPr>
        </p:nvSpPr>
        <p:spPr>
          <a:xfrm>
            <a:off x="838200" y="1301750"/>
            <a:ext cx="9677400" cy="1423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000">
                <a:latin typeface="DM Sans"/>
                <a:ea typeface="DM Sans"/>
                <a:cs typeface="DM Sans"/>
                <a:sym typeface="DM Sans"/>
              </a:rPr>
              <a:t>Frequency - What factors impact the hallucination rate?</a:t>
            </a:r>
            <a:endParaRPr sz="20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7" name="Google Shape;197;g282a0c18164_0_50"/>
          <p:cNvSpPr/>
          <p:nvPr/>
        </p:nvSpPr>
        <p:spPr>
          <a:xfrm>
            <a:off x="7194025" y="2062325"/>
            <a:ext cx="4690800" cy="3502200"/>
          </a:xfrm>
          <a:prstGeom prst="roundRect">
            <a:avLst>
              <a:gd fmla="val 16667" name="adj"/>
            </a:avLst>
          </a:prstGeom>
          <a:solidFill>
            <a:srgbClr val="2AA4D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000" u="none" cap="none" strike="noStrike">
                <a:solidFill>
                  <a:srgbClr val="F9FBFD"/>
                </a:solidFill>
                <a:latin typeface="DM Sans"/>
                <a:ea typeface="DM Sans"/>
                <a:cs typeface="DM Sans"/>
                <a:sym typeface="DM Sans"/>
              </a:rPr>
              <a:t>Estimation Considerations</a:t>
            </a:r>
            <a:endParaRPr b="0" i="0" sz="2000" u="none" cap="none" strike="noStrike">
              <a:solidFill>
                <a:srgbClr val="F9FBF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9FBF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2000"/>
              <a:buFont typeface="DM Mono"/>
              <a:buChar char="-"/>
            </a:pPr>
            <a:r>
              <a:rPr b="0" i="0" lang="en-US" sz="2000" u="none" cap="none" strike="noStrike">
                <a:solidFill>
                  <a:srgbClr val="F9FBFD"/>
                </a:solidFill>
                <a:latin typeface="DM Sans"/>
                <a:ea typeface="DM Sans"/>
                <a:cs typeface="DM Sans"/>
                <a:sym typeface="DM Sans"/>
              </a:rPr>
              <a:t>What is the control’s intended efficacy?</a:t>
            </a:r>
            <a:endParaRPr b="0" i="0" sz="2000" u="none" cap="none" strike="noStrike">
              <a:solidFill>
                <a:srgbClr val="F9FBF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2000"/>
              <a:buFont typeface="DM Mono"/>
              <a:buChar char="-"/>
            </a:pPr>
            <a:r>
              <a:rPr b="0" i="0" lang="en-US" sz="2000" u="none" cap="none" strike="noStrike">
                <a:solidFill>
                  <a:srgbClr val="F9FBFD"/>
                </a:solidFill>
                <a:latin typeface="DM Sans"/>
                <a:ea typeface="DM Sans"/>
                <a:cs typeface="DM Sans"/>
                <a:sym typeface="DM Sans"/>
              </a:rPr>
              <a:t>What is the degree of variance from the intended efficacy?</a:t>
            </a:r>
            <a:endParaRPr b="0" i="0" sz="2000" u="none" cap="none" strike="noStrike">
              <a:solidFill>
                <a:srgbClr val="F9FBF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8227363857_0_9"/>
          <p:cNvSpPr txBox="1"/>
          <p:nvPr>
            <p:ph type="title"/>
          </p:nvPr>
        </p:nvSpPr>
        <p:spPr>
          <a:xfrm>
            <a:off x="838200" y="525925"/>
            <a:ext cx="10515600" cy="116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>
                <a:solidFill>
                  <a:srgbClr val="F9FBFD"/>
                </a:solidFill>
                <a:latin typeface="Lora Medium"/>
                <a:ea typeface="Lora Medium"/>
                <a:cs typeface="Lora Medium"/>
                <a:sym typeface="Lora Medium"/>
              </a:rPr>
              <a:t>Agenda</a:t>
            </a:r>
            <a:endParaRPr sz="4000">
              <a:solidFill>
                <a:srgbClr val="F9FBFD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55" name="Google Shape;55;g28227363857_0_9"/>
          <p:cNvSpPr txBox="1"/>
          <p:nvPr>
            <p:ph idx="1" type="body"/>
          </p:nvPr>
        </p:nvSpPr>
        <p:spPr>
          <a:xfrm>
            <a:off x="838200" y="2039500"/>
            <a:ext cx="10515600" cy="33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9FBFD"/>
              </a:buClr>
              <a:buSzPts val="2000"/>
              <a:buFont typeface="DM Mono"/>
              <a:buChar char="•"/>
            </a:pPr>
            <a:r>
              <a:rPr lang="en-US" sz="200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Assessment Scope &amp; Background</a:t>
            </a:r>
            <a:endParaRPr sz="20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2000"/>
              <a:buFont typeface="DM Mono"/>
              <a:buChar char="•"/>
            </a:pPr>
            <a:r>
              <a:rPr lang="en-US" sz="200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Assessment Process</a:t>
            </a:r>
            <a:endParaRPr sz="20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2000"/>
              <a:buFont typeface="DM Mono"/>
              <a:buChar char="•"/>
            </a:pPr>
            <a:r>
              <a:rPr lang="en-US" sz="200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Methodology</a:t>
            </a:r>
            <a:endParaRPr sz="20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2000"/>
              <a:buFont typeface="DM Mono"/>
              <a:buChar char="•"/>
            </a:pPr>
            <a:r>
              <a:rPr lang="en-US" sz="200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NIST AI RMF</a:t>
            </a:r>
            <a:endParaRPr sz="20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2000"/>
              <a:buFont typeface="DM Mono"/>
              <a:buChar char="•"/>
            </a:pPr>
            <a:r>
              <a:rPr lang="en-US" sz="200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FAIR</a:t>
            </a:r>
            <a:endParaRPr sz="20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2000"/>
              <a:buFont typeface="DM Mono"/>
              <a:buChar char="•"/>
            </a:pPr>
            <a:r>
              <a:rPr lang="en-US" sz="200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Key Takeaways</a:t>
            </a:r>
            <a:endParaRPr sz="20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2000"/>
              <a:buFont typeface="DM Mono"/>
              <a:buChar char="•"/>
            </a:pPr>
            <a:r>
              <a:rPr lang="en-US" sz="200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Practical Application: AI Risk Quantification Guide</a:t>
            </a:r>
            <a:endParaRPr sz="20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82a0c18164_0_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>
                <a:latin typeface="Lora Medium"/>
                <a:ea typeface="Lora Medium"/>
                <a:cs typeface="Lora Medium"/>
                <a:sym typeface="Lora Medium"/>
              </a:rPr>
              <a:t>AI Data Gathering: Hallucinations</a:t>
            </a:r>
            <a:endParaRPr sz="4000"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203" name="Google Shape;203;g282a0c18164_0_43"/>
          <p:cNvSpPr txBox="1"/>
          <p:nvPr>
            <p:ph idx="1" type="body"/>
          </p:nvPr>
        </p:nvSpPr>
        <p:spPr>
          <a:xfrm>
            <a:off x="838200" y="2041575"/>
            <a:ext cx="6279300" cy="39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50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Costs to consider:</a:t>
            </a:r>
            <a:endParaRPr sz="25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9FBFD"/>
              </a:buClr>
              <a:buSzPts val="2500"/>
              <a:buFont typeface="DM Mono"/>
              <a:buChar char="-"/>
            </a:pPr>
            <a:r>
              <a:rPr lang="en-US" sz="250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Incident response effort - customer complaints, investigation</a:t>
            </a:r>
            <a:endParaRPr sz="25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2500"/>
              <a:buFont typeface="DM Mono"/>
              <a:buChar char="-"/>
            </a:pPr>
            <a:r>
              <a:rPr lang="en-US" sz="250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Legal impact - Torts, Privacy laws, litigation</a:t>
            </a:r>
            <a:endParaRPr sz="25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BFD"/>
              </a:buClr>
              <a:buSzPts val="2500"/>
              <a:buFont typeface="DM Mono"/>
              <a:buChar char="-"/>
            </a:pPr>
            <a:r>
              <a:rPr lang="en-US" sz="250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Customer churn</a:t>
            </a:r>
            <a:endParaRPr sz="25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204" name="Google Shape;204;g282a0c18164_0_43"/>
          <p:cNvSpPr txBox="1"/>
          <p:nvPr>
            <p:ph idx="4294967295" type="body"/>
          </p:nvPr>
        </p:nvSpPr>
        <p:spPr>
          <a:xfrm>
            <a:off x="838200" y="1301750"/>
            <a:ext cx="9677400" cy="1423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000">
                <a:latin typeface="DM Sans"/>
                <a:ea typeface="DM Sans"/>
                <a:cs typeface="DM Sans"/>
                <a:sym typeface="DM Sans"/>
              </a:rPr>
              <a:t>Magnitude</a:t>
            </a:r>
            <a:endParaRPr sz="20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5" name="Google Shape;205;g282a0c18164_0_43"/>
          <p:cNvSpPr/>
          <p:nvPr/>
        </p:nvSpPr>
        <p:spPr>
          <a:xfrm>
            <a:off x="7056550" y="2062500"/>
            <a:ext cx="4689000" cy="3498900"/>
          </a:xfrm>
          <a:prstGeom prst="roundRect">
            <a:avLst>
              <a:gd fmla="val 16667" name="adj"/>
            </a:avLst>
          </a:prstGeom>
          <a:solidFill>
            <a:srgbClr val="2AA4D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Estimation Considerations</a:t>
            </a:r>
            <a:endParaRPr b="0" i="0" sz="20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DM Mono"/>
              <a:buChar char="-"/>
            </a:pPr>
            <a:r>
              <a:rPr b="0" i="0" lang="en-US" sz="2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Level of effort to respond to customer complaint</a:t>
            </a:r>
            <a:endParaRPr b="0" i="0" sz="20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DM Mono"/>
              <a:buChar char="-"/>
            </a:pPr>
            <a:r>
              <a:rPr b="0" i="0" lang="en-US" sz="2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Limitations of liability, required effort to pursue damages</a:t>
            </a:r>
            <a:endParaRPr b="0" i="0" sz="20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DM Mono"/>
              <a:buChar char="-"/>
            </a:pPr>
            <a:r>
              <a:rPr b="0" i="0" lang="en-US" sz="2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Normal customer churn, degree of harm</a:t>
            </a:r>
            <a:endParaRPr b="0" i="0" sz="20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83b89d3ce9_0_0"/>
          <p:cNvSpPr txBox="1"/>
          <p:nvPr>
            <p:ph type="title"/>
          </p:nvPr>
        </p:nvSpPr>
        <p:spPr>
          <a:xfrm>
            <a:off x="838200" y="27661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-US" sz="5000">
                <a:latin typeface="DM Sans"/>
                <a:ea typeface="DM Sans"/>
                <a:cs typeface="DM Sans"/>
                <a:sym typeface="DM Sans"/>
              </a:rPr>
              <a:t>Step 4: Reporting</a:t>
            </a:r>
            <a:endParaRPr b="0" sz="50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82a0c18164_0_69"/>
          <p:cNvSpPr txBox="1"/>
          <p:nvPr/>
        </p:nvSpPr>
        <p:spPr>
          <a:xfrm>
            <a:off x="595675" y="2007000"/>
            <a:ext cx="2337000" cy="28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Example Reporting:</a:t>
            </a:r>
            <a:endParaRPr b="0" i="0" sz="30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NIST AI RMF Mapping</a:t>
            </a:r>
            <a:endParaRPr b="0" i="0" sz="30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16" name="Google Shape;216;g282a0c18164_0_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85075" y="533400"/>
            <a:ext cx="8954524" cy="5228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83b89d3ce9_0_5"/>
          <p:cNvSpPr txBox="1"/>
          <p:nvPr/>
        </p:nvSpPr>
        <p:spPr>
          <a:xfrm>
            <a:off x="595675" y="2072100"/>
            <a:ext cx="2337000" cy="27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Example Reporting:</a:t>
            </a:r>
            <a:endParaRPr b="0" i="0" sz="30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Scenario Themes</a:t>
            </a:r>
            <a:endParaRPr b="0" i="0" sz="30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22" name="Google Shape;222;g283b89d3ce9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2675" y="397625"/>
            <a:ext cx="8705050" cy="54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82273653c3_0_22"/>
          <p:cNvSpPr txBox="1"/>
          <p:nvPr>
            <p:ph type="title"/>
          </p:nvPr>
        </p:nvSpPr>
        <p:spPr>
          <a:xfrm>
            <a:off x="838200" y="27661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-US" sz="5000">
                <a:latin typeface="DM Sans"/>
                <a:ea typeface="DM Sans"/>
                <a:cs typeface="DM Sans"/>
                <a:sym typeface="DM Sans"/>
              </a:rPr>
              <a:t>Lessons Learned &amp; Key Takeaways</a:t>
            </a:r>
            <a:endParaRPr b="0" sz="50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82273653c3_0_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>
                <a:latin typeface="Lora Medium"/>
                <a:ea typeface="Lora Medium"/>
                <a:cs typeface="Lora Medium"/>
                <a:sym typeface="Lora Medium"/>
              </a:rPr>
              <a:t>Key Takeaways</a:t>
            </a:r>
            <a:endParaRPr sz="4000"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233" name="Google Shape;233;g282273653c3_0_30"/>
          <p:cNvSpPr txBox="1"/>
          <p:nvPr>
            <p:ph idx="1" type="body"/>
          </p:nvPr>
        </p:nvSpPr>
        <p:spPr>
          <a:xfrm>
            <a:off x="838200" y="1483200"/>
            <a:ext cx="6045000" cy="46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DM Mono"/>
              <a:buChar char="•"/>
            </a:pPr>
            <a:r>
              <a:rPr lang="en-US" sz="2000">
                <a:latin typeface="DM Mono"/>
                <a:ea typeface="DM Mono"/>
                <a:cs typeface="DM Mono"/>
                <a:sym typeface="DM Mono"/>
              </a:rPr>
              <a:t>The use of AI is not </a:t>
            </a:r>
            <a:r>
              <a:rPr i="1" lang="en-US" sz="2000">
                <a:latin typeface="DM Mono"/>
                <a:ea typeface="DM Mono"/>
                <a:cs typeface="DM Mono"/>
                <a:sym typeface="DM Mono"/>
              </a:rPr>
              <a:t>inherently </a:t>
            </a:r>
            <a:r>
              <a:rPr lang="en-US" sz="2000">
                <a:latin typeface="DM Mono"/>
                <a:ea typeface="DM Mono"/>
                <a:cs typeface="DM Mono"/>
                <a:sym typeface="DM Mono"/>
              </a:rPr>
              <a:t>high-risk </a:t>
            </a:r>
            <a:endParaRPr sz="2000">
              <a:latin typeface="DM Mono"/>
              <a:ea typeface="DM Mono"/>
              <a:cs typeface="DM Mono"/>
              <a:sym typeface="DM Mono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Mono"/>
              <a:buChar char="•"/>
            </a:pPr>
            <a:r>
              <a:rPr lang="en-US" sz="2000">
                <a:latin typeface="DM Mono"/>
                <a:ea typeface="DM Mono"/>
                <a:cs typeface="DM Mono"/>
                <a:sym typeface="DM Mono"/>
              </a:rPr>
              <a:t>There’s nothing special about AI-risk, it’s just a new attack surface </a:t>
            </a:r>
            <a:endParaRPr sz="2000">
              <a:latin typeface="DM Mono"/>
              <a:ea typeface="DM Mono"/>
              <a:cs typeface="DM Mono"/>
              <a:sym typeface="DM Mono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Mono"/>
              <a:buChar char="•"/>
            </a:pPr>
            <a:r>
              <a:rPr lang="en-US" sz="2000">
                <a:latin typeface="DM Mono"/>
                <a:ea typeface="DM Mono"/>
                <a:cs typeface="DM Mono"/>
                <a:sym typeface="DM Mono"/>
              </a:rPr>
              <a:t>How you develop/deploy AI, and what you use it for determines it’s risk </a:t>
            </a:r>
            <a:endParaRPr sz="2000">
              <a:latin typeface="DM Mono"/>
              <a:ea typeface="DM Mono"/>
              <a:cs typeface="DM Mono"/>
              <a:sym typeface="DM Mono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Mono"/>
              <a:buChar char="•"/>
            </a:pPr>
            <a:r>
              <a:rPr lang="en-US" sz="2000">
                <a:latin typeface="DM Mono"/>
                <a:ea typeface="DM Mono"/>
                <a:cs typeface="DM Mono"/>
                <a:sym typeface="DM Mono"/>
              </a:rPr>
              <a:t>Different types of AI risks will be wildly different in different companies</a:t>
            </a:r>
            <a:endParaRPr sz="2000"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234" name="Google Shape;234;g282273653c3_0_30"/>
          <p:cNvSpPr/>
          <p:nvPr/>
        </p:nvSpPr>
        <p:spPr>
          <a:xfrm>
            <a:off x="7056550" y="2062500"/>
            <a:ext cx="4689000" cy="3498900"/>
          </a:xfrm>
          <a:prstGeom prst="roundRect">
            <a:avLst>
              <a:gd fmla="val 16667" name="adj"/>
            </a:avLst>
          </a:prstGeom>
          <a:solidFill>
            <a:srgbClr val="2AA4D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Considerations</a:t>
            </a:r>
            <a:endParaRPr b="0" i="0" sz="2000" u="none" cap="none" strike="noStrike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DM Mono"/>
              <a:buChar char="-"/>
            </a:pPr>
            <a:r>
              <a:rPr b="0" i="0" lang="en-US" sz="2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How are we building AI products?</a:t>
            </a:r>
            <a:endParaRPr b="0" i="0" sz="2000" u="none" cap="none" strike="noStrike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DM Mono"/>
              <a:buChar char="-"/>
            </a:pPr>
            <a:r>
              <a:rPr b="0" i="0" lang="en-US" sz="2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How are we deploying AI products?</a:t>
            </a:r>
            <a:endParaRPr b="0" i="0" sz="2000" u="none" cap="none" strike="noStrike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DM Mono"/>
              <a:buChar char="-"/>
            </a:pPr>
            <a:r>
              <a:rPr b="0" i="0" lang="en-US" sz="2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How are we using AI 3rd Party Services?</a:t>
            </a:r>
            <a:endParaRPr b="0" i="0" sz="2000" u="none" cap="none" strike="noStrike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82273653c3_0_35"/>
          <p:cNvSpPr txBox="1"/>
          <p:nvPr>
            <p:ph type="ctrTitle"/>
          </p:nvPr>
        </p:nvSpPr>
        <p:spPr>
          <a:xfrm>
            <a:off x="1524000" y="2024588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33"/>
              <a:buNone/>
            </a:pPr>
            <a:r>
              <a:rPr lang="en-US" sz="5000">
                <a:latin typeface="Lora Medium"/>
                <a:ea typeface="Lora Medium"/>
                <a:cs typeface="Lora Medium"/>
                <a:sym typeface="Lora Medium"/>
              </a:rPr>
              <a:t>Thank you!</a:t>
            </a:r>
            <a:endParaRPr sz="5000">
              <a:latin typeface="Lora Medium"/>
              <a:ea typeface="Lora Medium"/>
              <a:cs typeface="Lora Medium"/>
              <a:sym typeface="Lora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33"/>
              <a:buNone/>
            </a:pPr>
            <a:r>
              <a:t/>
            </a:r>
            <a:endParaRPr sz="2800">
              <a:latin typeface="Lora Medium"/>
              <a:ea typeface="Lora Medium"/>
              <a:cs typeface="Lora Medium"/>
              <a:sym typeface="Lora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33"/>
              <a:buNone/>
            </a:pPr>
            <a:r>
              <a:rPr lang="en-US" sz="5000">
                <a:latin typeface="Lora Medium"/>
                <a:ea typeface="Lora Medium"/>
                <a:cs typeface="Lora Medium"/>
                <a:sym typeface="Lora Medium"/>
              </a:rPr>
              <a:t>Inquire for Quant Risk AI Assessment Framework</a:t>
            </a:r>
            <a:endParaRPr sz="5000">
              <a:latin typeface="Lora Medium"/>
              <a:ea typeface="Lora Medium"/>
              <a:cs typeface="Lora Medium"/>
              <a:sym typeface="Lora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33"/>
              <a:buNone/>
            </a:pPr>
            <a:r>
              <a:t/>
            </a:r>
            <a:endParaRPr sz="2800">
              <a:latin typeface="Lora Medium"/>
              <a:ea typeface="Lora Medium"/>
              <a:cs typeface="Lora Medium"/>
              <a:sym typeface="Lora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33"/>
              <a:buNone/>
            </a:pPr>
            <a:r>
              <a:rPr lang="en-US" sz="5000">
                <a:latin typeface="Lora Medium"/>
                <a:ea typeface="Lora Medium"/>
                <a:cs typeface="Lora Medium"/>
                <a:sym typeface="Lora Medium"/>
              </a:rPr>
              <a:t>Questions?</a:t>
            </a:r>
            <a:endParaRPr sz="5000"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240" name="Google Shape;240;g282273653c3_0_35"/>
          <p:cNvSpPr txBox="1"/>
          <p:nvPr>
            <p:ph idx="1" type="subTitle"/>
          </p:nvPr>
        </p:nvSpPr>
        <p:spPr>
          <a:xfrm>
            <a:off x="1524000" y="441228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Taylor Maze </a:t>
            </a:r>
            <a:r>
              <a:rPr lang="en-US" sz="200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| </a:t>
            </a:r>
            <a:r>
              <a:rPr lang="en-US" sz="2000" u="sng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tmaze@dropbox.com</a:t>
            </a:r>
            <a:endParaRPr sz="20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Tyler Britton</a:t>
            </a:r>
            <a:r>
              <a:rPr lang="en-US" sz="200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 | </a:t>
            </a:r>
            <a:r>
              <a:rPr lang="en-US" sz="2000" u="sng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tbritton@dropbox.com </a:t>
            </a:r>
            <a:endParaRPr sz="2000" u="sng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8227363857_0_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>
                <a:solidFill>
                  <a:srgbClr val="F9FBFD"/>
                </a:solidFill>
                <a:latin typeface="Lora Medium"/>
                <a:ea typeface="Lora Medium"/>
                <a:cs typeface="Lora Medium"/>
                <a:sym typeface="Lora Medium"/>
              </a:rPr>
              <a:t>Assessment Scope: the Ask</a:t>
            </a:r>
            <a:endParaRPr sz="4000">
              <a:solidFill>
                <a:srgbClr val="F9FBFD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61" name="Google Shape;61;g28227363857_0_15"/>
          <p:cNvSpPr txBox="1"/>
          <p:nvPr>
            <p:ph idx="1" type="body"/>
          </p:nvPr>
        </p:nvSpPr>
        <p:spPr>
          <a:xfrm>
            <a:off x="838200" y="2459700"/>
            <a:ext cx="10515600" cy="37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How does the usage and development of AI products impact our overall risk posture?</a:t>
            </a:r>
            <a:endParaRPr sz="30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…and how can we best manage that new risk?</a:t>
            </a:r>
            <a:endParaRPr sz="30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8227363857_1_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>
                <a:solidFill>
                  <a:srgbClr val="F9FBFD"/>
                </a:solidFill>
                <a:latin typeface="Lora Medium"/>
                <a:ea typeface="Lora Medium"/>
                <a:cs typeface="Lora Medium"/>
                <a:sym typeface="Lora Medium"/>
              </a:rPr>
              <a:t>The Challenge</a:t>
            </a:r>
            <a:endParaRPr sz="4000">
              <a:solidFill>
                <a:srgbClr val="F9FBFD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67" name="Google Shape;67;g28227363857_1_0"/>
          <p:cNvSpPr txBox="1"/>
          <p:nvPr>
            <p:ph idx="1" type="body"/>
          </p:nvPr>
        </p:nvSpPr>
        <p:spPr>
          <a:xfrm>
            <a:off x="838200" y="2100425"/>
            <a:ext cx="10515600" cy="40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How do we quantify AI-related risks?</a:t>
            </a:r>
            <a:endParaRPr sz="30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9FBFD"/>
                </a:solidFill>
                <a:latin typeface="DM Mono"/>
                <a:ea typeface="DM Mono"/>
                <a:cs typeface="DM Mono"/>
                <a:sym typeface="DM Mono"/>
              </a:rPr>
              <a:t>Key lack of industry information and regulatory guidance about AI risks, as the emergence of AI is new.</a:t>
            </a:r>
            <a:endParaRPr sz="3000">
              <a:solidFill>
                <a:srgbClr val="F9FBFD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8227363857_0_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>
                <a:latin typeface="Lora Medium"/>
                <a:ea typeface="Lora Medium"/>
                <a:cs typeface="Lora Medium"/>
                <a:sym typeface="Lora Medium"/>
              </a:rPr>
              <a:t>Assessment Process</a:t>
            </a:r>
            <a:endParaRPr sz="4000"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73" name="Google Shape;73;g28227363857_0_20"/>
          <p:cNvSpPr txBox="1"/>
          <p:nvPr>
            <p:ph idx="1" type="body"/>
          </p:nvPr>
        </p:nvSpPr>
        <p:spPr>
          <a:xfrm>
            <a:off x="838200" y="2311775"/>
            <a:ext cx="10515600" cy="38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500">
                <a:latin typeface="DM Mono"/>
                <a:ea typeface="DM Mono"/>
                <a:cs typeface="DM Mono"/>
                <a:sym typeface="DM Mono"/>
              </a:rPr>
              <a:t>AI risk assessment process remains largely unchanged:</a:t>
            </a:r>
            <a:endParaRPr sz="2500">
              <a:latin typeface="DM Mono"/>
              <a:ea typeface="DM Mono"/>
              <a:cs typeface="DM Mono"/>
              <a:sym typeface="DM Mono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DM Mono"/>
              <a:buChar char="-"/>
            </a:pPr>
            <a:r>
              <a:rPr lang="en-US" sz="2500">
                <a:latin typeface="DM Mono"/>
                <a:ea typeface="DM Mono"/>
                <a:cs typeface="DM Mono"/>
                <a:sym typeface="DM Mono"/>
              </a:rPr>
              <a:t>Initial scope ideation (using NIST AI RMF)</a:t>
            </a:r>
            <a:endParaRPr sz="2500">
              <a:latin typeface="DM Mono"/>
              <a:ea typeface="DM Mono"/>
              <a:cs typeface="DM Mono"/>
              <a:sym typeface="DM Mono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DM Mono"/>
              <a:buChar char="-"/>
            </a:pPr>
            <a:r>
              <a:rPr lang="en-US" sz="2500">
                <a:latin typeface="DM Mono"/>
                <a:ea typeface="DM Mono"/>
                <a:cs typeface="DM Mono"/>
                <a:sym typeface="DM Mono"/>
              </a:rPr>
              <a:t>Review &amp; refine scope into risk scenarios with SMEs</a:t>
            </a:r>
            <a:endParaRPr sz="2500">
              <a:latin typeface="DM Mono"/>
              <a:ea typeface="DM Mono"/>
              <a:cs typeface="DM Mono"/>
              <a:sym typeface="DM Mono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DM Mono"/>
              <a:buChar char="-"/>
            </a:pPr>
            <a:r>
              <a:rPr lang="en-US" sz="2500">
                <a:latin typeface="DM Mono"/>
                <a:ea typeface="DM Mono"/>
                <a:cs typeface="DM Mono"/>
                <a:sym typeface="DM Mono"/>
              </a:rPr>
              <a:t>Data gathering / quantification</a:t>
            </a:r>
            <a:endParaRPr sz="2500">
              <a:latin typeface="DM Mono"/>
              <a:ea typeface="DM Mono"/>
              <a:cs typeface="DM Mono"/>
              <a:sym typeface="DM Mono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DM Mono"/>
              <a:buChar char="-"/>
            </a:pPr>
            <a:r>
              <a:rPr lang="en-US" sz="2500">
                <a:latin typeface="DM Mono"/>
                <a:ea typeface="DM Mono"/>
                <a:cs typeface="DM Mono"/>
                <a:sym typeface="DM Mono"/>
              </a:rPr>
              <a:t>Reporting</a:t>
            </a:r>
            <a:endParaRPr sz="2500">
              <a:latin typeface="DM Mono"/>
              <a:ea typeface="DM Mono"/>
              <a:cs typeface="DM Mono"/>
              <a:sym typeface="DM Mon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8227363857_1_5"/>
          <p:cNvSpPr txBox="1"/>
          <p:nvPr>
            <p:ph type="title"/>
          </p:nvPr>
        </p:nvSpPr>
        <p:spPr>
          <a:xfrm>
            <a:off x="838200" y="27661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-US" sz="5000">
                <a:latin typeface="DM Sans"/>
                <a:ea typeface="DM Sans"/>
                <a:cs typeface="DM Sans"/>
                <a:sym typeface="DM Sans"/>
              </a:rPr>
              <a:t>Step 1: AI-Risk Recon to Establish Scope </a:t>
            </a:r>
            <a:endParaRPr b="0" sz="50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8227363857_0_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>
                <a:latin typeface="Lora Medium"/>
                <a:ea typeface="Lora Medium"/>
                <a:cs typeface="Lora Medium"/>
                <a:sym typeface="Lora Medium"/>
              </a:rPr>
              <a:t>NIST AI Risk Management Framework</a:t>
            </a:r>
            <a:endParaRPr sz="4000">
              <a:latin typeface="Lora Medium"/>
              <a:ea typeface="Lora Medium"/>
              <a:cs typeface="Lora Medium"/>
              <a:sym typeface="Lora Medium"/>
            </a:endParaRPr>
          </a:p>
        </p:txBody>
      </p:sp>
      <p:pic>
        <p:nvPicPr>
          <p:cNvPr id="84" name="Google Shape;84;g28227363857_0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5750" y="2894464"/>
            <a:ext cx="10515601" cy="216988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g28227363857_0_30"/>
          <p:cNvSpPr txBox="1"/>
          <p:nvPr/>
        </p:nvSpPr>
        <p:spPr>
          <a:xfrm>
            <a:off x="909600" y="1595475"/>
            <a:ext cx="10227900" cy="7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Goal: to think outside the [cyber and privacy] risk box to encompass risk related to AI trustworthiness</a:t>
            </a:r>
            <a:endParaRPr b="0" i="0" sz="20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86" name="Google Shape;86;g28227363857_0_30"/>
          <p:cNvSpPr txBox="1"/>
          <p:nvPr/>
        </p:nvSpPr>
        <p:spPr>
          <a:xfrm>
            <a:off x="1053450" y="5125975"/>
            <a:ext cx="10227900" cy="7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500" u="none" cap="none" strike="noStrike">
                <a:solidFill>
                  <a:srgbClr val="F9FBFD"/>
                </a:solidFill>
                <a:latin typeface="DM Sans"/>
                <a:ea typeface="DM Sans"/>
                <a:cs typeface="DM Sans"/>
                <a:sym typeface="DM Sans"/>
              </a:rPr>
              <a:t>Source: Characteristics of trustworthy AI Systems, NIST AI RMF </a:t>
            </a:r>
            <a:r>
              <a:rPr b="0" i="0" lang="en-US" sz="1200" u="none" cap="none" strike="noStrike">
                <a:solidFill>
                  <a:srgbClr val="F9FBFD"/>
                </a:solidFill>
                <a:latin typeface="DM Sans"/>
                <a:ea typeface="DM Sans"/>
                <a:cs typeface="DM Sans"/>
                <a:sym typeface="DM Sans"/>
              </a:rPr>
              <a:t>(https://nvlpubs.nist.gov/nistpubs/ai/NIST.AI.100-1.pdf)</a:t>
            </a:r>
            <a:endParaRPr b="0" i="0" sz="1200" u="none" cap="none" strike="noStrike">
              <a:solidFill>
                <a:srgbClr val="F9FBF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9FBF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8227363857_0_6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>
                <a:latin typeface="Lora Medium"/>
                <a:ea typeface="Lora Medium"/>
                <a:cs typeface="Lora Medium"/>
                <a:sym typeface="Lora Medium"/>
              </a:rPr>
              <a:t>AI Risk Recon Topics</a:t>
            </a:r>
            <a:endParaRPr sz="4000"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92" name="Google Shape;92;g28227363857_0_62"/>
          <p:cNvSpPr/>
          <p:nvPr/>
        </p:nvSpPr>
        <p:spPr>
          <a:xfrm>
            <a:off x="911200" y="1640700"/>
            <a:ext cx="2672100" cy="1226100"/>
          </a:xfrm>
          <a:prstGeom prst="roundRect">
            <a:avLst>
              <a:gd fmla="val 16667" name="adj"/>
            </a:avLst>
          </a:prstGeom>
          <a:solidFill>
            <a:srgbClr val="2AA4D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Hallucinations</a:t>
            </a:r>
            <a:endParaRPr b="0" i="0" sz="2000" u="none" cap="none" strike="noStrike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3" name="Google Shape;93;g28227363857_0_62"/>
          <p:cNvSpPr/>
          <p:nvPr/>
        </p:nvSpPr>
        <p:spPr>
          <a:xfrm>
            <a:off x="911200" y="2926200"/>
            <a:ext cx="2672100" cy="1226100"/>
          </a:xfrm>
          <a:prstGeom prst="roundRect">
            <a:avLst>
              <a:gd fmla="val 16667" name="adj"/>
            </a:avLst>
          </a:prstGeom>
          <a:solidFill>
            <a:srgbClr val="2AA4D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Model Theft</a:t>
            </a:r>
            <a:endParaRPr b="0" i="0" sz="2000" u="none" cap="none" strike="noStrike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4" name="Google Shape;94;g28227363857_0_62"/>
          <p:cNvSpPr/>
          <p:nvPr/>
        </p:nvSpPr>
        <p:spPr>
          <a:xfrm>
            <a:off x="911200" y="4211700"/>
            <a:ext cx="2672100" cy="1226100"/>
          </a:xfrm>
          <a:prstGeom prst="roundRect">
            <a:avLst>
              <a:gd fmla="val 16667" name="adj"/>
            </a:avLst>
          </a:prstGeom>
          <a:solidFill>
            <a:srgbClr val="2AA4D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Prompt Injection</a:t>
            </a:r>
            <a:endParaRPr b="0" i="0" sz="2000" u="none" cap="none" strike="noStrike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5" name="Google Shape;95;g28227363857_0_62"/>
          <p:cNvSpPr/>
          <p:nvPr/>
        </p:nvSpPr>
        <p:spPr>
          <a:xfrm>
            <a:off x="3651388" y="1640700"/>
            <a:ext cx="2672100" cy="1226100"/>
          </a:xfrm>
          <a:prstGeom prst="roundRect">
            <a:avLst>
              <a:gd fmla="val 16667" name="adj"/>
            </a:avLst>
          </a:prstGeom>
          <a:solidFill>
            <a:srgbClr val="2AA4D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Membership Inference</a:t>
            </a:r>
            <a:endParaRPr b="0" i="0" sz="2000" u="none" cap="none" strike="noStrike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6" name="Google Shape;96;g28227363857_0_62"/>
          <p:cNvSpPr/>
          <p:nvPr/>
        </p:nvSpPr>
        <p:spPr>
          <a:xfrm>
            <a:off x="3643125" y="2926200"/>
            <a:ext cx="2672100" cy="1226100"/>
          </a:xfrm>
          <a:prstGeom prst="roundRect">
            <a:avLst>
              <a:gd fmla="val 16667" name="adj"/>
            </a:avLst>
          </a:prstGeom>
          <a:solidFill>
            <a:srgbClr val="2AA4D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Model Poisoning</a:t>
            </a:r>
            <a:endParaRPr b="0" i="0" sz="2000" u="none" cap="none" strike="noStrike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7" name="Google Shape;97;g28227363857_0_62"/>
          <p:cNvSpPr/>
          <p:nvPr/>
        </p:nvSpPr>
        <p:spPr>
          <a:xfrm>
            <a:off x="3643125" y="4211700"/>
            <a:ext cx="2672100" cy="1226100"/>
          </a:xfrm>
          <a:prstGeom prst="roundRect">
            <a:avLst>
              <a:gd fmla="val 16667" name="adj"/>
            </a:avLst>
          </a:prstGeom>
          <a:solidFill>
            <a:srgbClr val="2AA4D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Model Deterioration</a:t>
            </a:r>
            <a:endParaRPr b="0" i="0" sz="2000" u="none" cap="none" strike="noStrike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8" name="Google Shape;98;g28227363857_0_62"/>
          <p:cNvSpPr/>
          <p:nvPr/>
        </p:nvSpPr>
        <p:spPr>
          <a:xfrm>
            <a:off x="6391575" y="1640700"/>
            <a:ext cx="2672100" cy="1226100"/>
          </a:xfrm>
          <a:prstGeom prst="roundRect">
            <a:avLst>
              <a:gd fmla="val 16667" name="adj"/>
            </a:avLst>
          </a:prstGeom>
          <a:solidFill>
            <a:srgbClr val="2AA4D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Model Inversion</a:t>
            </a:r>
            <a:endParaRPr b="0" i="0" sz="2000" u="none" cap="none" strike="noStrike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9" name="Google Shape;99;g28227363857_0_62"/>
          <p:cNvSpPr/>
          <p:nvPr/>
        </p:nvSpPr>
        <p:spPr>
          <a:xfrm>
            <a:off x="6375050" y="2909400"/>
            <a:ext cx="2672100" cy="1226100"/>
          </a:xfrm>
          <a:prstGeom prst="roundRect">
            <a:avLst>
              <a:gd fmla="val 16667" name="adj"/>
            </a:avLst>
          </a:prstGeom>
          <a:solidFill>
            <a:srgbClr val="2AA4D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Biased Data/Outputs</a:t>
            </a:r>
            <a:endParaRPr b="0" i="0" sz="2000" u="none" cap="none" strike="noStrike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0" name="Google Shape;100;g28227363857_0_62"/>
          <p:cNvSpPr/>
          <p:nvPr/>
        </p:nvSpPr>
        <p:spPr>
          <a:xfrm>
            <a:off x="6375050" y="4211700"/>
            <a:ext cx="2672100" cy="1226100"/>
          </a:xfrm>
          <a:prstGeom prst="roundRect">
            <a:avLst>
              <a:gd fmla="val 16667" name="adj"/>
            </a:avLst>
          </a:prstGeom>
          <a:solidFill>
            <a:srgbClr val="2AA4D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Harmful/Unlawful Outputs</a:t>
            </a:r>
            <a:endParaRPr b="0" i="0" sz="1800" u="none" cap="none" strike="noStrike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1" name="Google Shape;101;g28227363857_0_62"/>
          <p:cNvSpPr txBox="1"/>
          <p:nvPr/>
        </p:nvSpPr>
        <p:spPr>
          <a:xfrm>
            <a:off x="9156200" y="1690825"/>
            <a:ext cx="2641200" cy="3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500" u="none" cap="none" strike="noStrike">
                <a:solidFill>
                  <a:schemeClr val="lt1"/>
                </a:solidFill>
                <a:latin typeface="DM Mono"/>
                <a:ea typeface="DM Mono"/>
                <a:cs typeface="DM Mono"/>
                <a:sym typeface="DM Mono"/>
              </a:rPr>
              <a:t>AI Risk topics gathered from a variety of sources, including SMEs and online</a:t>
            </a:r>
            <a:endParaRPr b="0" i="0" sz="2500" u="none" cap="none" strike="noStrike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82273653c3_0_0"/>
          <p:cNvSpPr txBox="1"/>
          <p:nvPr>
            <p:ph type="title"/>
          </p:nvPr>
        </p:nvSpPr>
        <p:spPr>
          <a:xfrm>
            <a:off x="838200" y="27661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-US" sz="5000">
                <a:solidFill>
                  <a:srgbClr val="F9FBFD"/>
                </a:solidFill>
                <a:latin typeface="DM Sans"/>
                <a:ea typeface="DM Sans"/>
                <a:cs typeface="DM Sans"/>
                <a:sym typeface="DM Sans"/>
              </a:rPr>
              <a:t>Step 2: Sanity Check &amp; FAIRitization</a:t>
            </a:r>
            <a:endParaRPr b="0" sz="5000">
              <a:solidFill>
                <a:srgbClr val="F9FBF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2023-08-28T17:46:21Z</dcterms:created>
  <dc:creator>Lindsay Varner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0x01010067266C032793F448964A81BD0EF37DE6</vt:lpwstr>
  </property>
  <property fmtid="{D5CDD505-2E9C-101B-9397-08002B2CF9AE}" pid="3" name="MediaServiceImageTags">
    <vt:lpwstr/>
  </property>
</Properties>
</file>