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Lora Medium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Lora"/>
      <p:regular r:id="rId33"/>
      <p:bold r:id="rId34"/>
      <p:italic r:id="rId35"/>
      <p:boldItalic r:id="rId36"/>
    </p:embeddedFont>
    <p:embeddedFont>
      <p:font typeface="DM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1" roundtripDataSignature="AMtx7mgpjdx/tHQa998E24g3p2NWOE1t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ans-boldItalic.fntdata"/><Relationship Id="rId20" Type="http://schemas.openxmlformats.org/officeDocument/2006/relationships/slide" Target="slides/slide16.xml"/><Relationship Id="rId41" Type="http://customschemas.google.com/relationships/presentationmetadata" Target="meta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oraMedium-bold.fntdata"/><Relationship Id="rId25" Type="http://schemas.openxmlformats.org/officeDocument/2006/relationships/font" Target="fonts/LoraMedium-regular.fntdata"/><Relationship Id="rId28" Type="http://schemas.openxmlformats.org/officeDocument/2006/relationships/font" Target="fonts/LoraMedium-boldItalic.fntdata"/><Relationship Id="rId27" Type="http://schemas.openxmlformats.org/officeDocument/2006/relationships/font" Target="fonts/Lora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7.xml"/><Relationship Id="rId33" Type="http://schemas.openxmlformats.org/officeDocument/2006/relationships/font" Target="fonts/Lora-regular.fntdata"/><Relationship Id="rId10" Type="http://schemas.openxmlformats.org/officeDocument/2006/relationships/slide" Target="slides/slide6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9.xml"/><Relationship Id="rId35" Type="http://schemas.openxmlformats.org/officeDocument/2006/relationships/font" Target="fonts/Lora-italic.fntdata"/><Relationship Id="rId12" Type="http://schemas.openxmlformats.org/officeDocument/2006/relationships/slide" Target="slides/slide8.xml"/><Relationship Id="rId34" Type="http://schemas.openxmlformats.org/officeDocument/2006/relationships/font" Target="fonts/Lora-bold.fntdata"/><Relationship Id="rId15" Type="http://schemas.openxmlformats.org/officeDocument/2006/relationships/slide" Target="slides/slide11.xml"/><Relationship Id="rId37" Type="http://schemas.openxmlformats.org/officeDocument/2006/relationships/font" Target="fonts/DMSans-regular.fntdata"/><Relationship Id="rId14" Type="http://schemas.openxmlformats.org/officeDocument/2006/relationships/slide" Target="slides/slide10.xml"/><Relationship Id="rId36" Type="http://schemas.openxmlformats.org/officeDocument/2006/relationships/font" Target="fonts/Lora-boldItalic.fntdata"/><Relationship Id="rId17" Type="http://schemas.openxmlformats.org/officeDocument/2006/relationships/slide" Target="slides/slide13.xml"/><Relationship Id="rId39" Type="http://schemas.openxmlformats.org/officeDocument/2006/relationships/font" Target="fonts/DMSans-italic.fntdata"/><Relationship Id="rId16" Type="http://schemas.openxmlformats.org/officeDocument/2006/relationships/slide" Target="slides/slide12.xml"/><Relationship Id="rId38" Type="http://schemas.openxmlformats.org/officeDocument/2006/relationships/font" Target="fonts/DMSans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>
  <p:cSld name="1_Vertical Title and 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2" type="sldNum"/>
          </p:nvPr>
        </p:nvSpPr>
        <p:spPr>
          <a:xfrm>
            <a:off x="9155072" y="6231021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b="0" i="0" sz="36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Char char="•"/>
              <a:defRPr b="0" i="0" sz="2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ora"/>
              <a:buChar char="•"/>
              <a:defRPr b="0" i="0" sz="24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ora"/>
              <a:buChar char="•"/>
              <a:defRPr b="0" i="0" sz="20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</a:pPr>
            <a:r>
              <a:rPr lang="en-US">
                <a:latin typeface="Lora Medium"/>
                <a:ea typeface="Lora Medium"/>
                <a:cs typeface="Lora Medium"/>
                <a:sym typeface="Lora Medium"/>
              </a:rPr>
              <a:t>Patch Prioritization</a:t>
            </a:r>
            <a:br>
              <a:rPr lang="en-US">
                <a:latin typeface="Lora Medium"/>
                <a:ea typeface="Lora Medium"/>
                <a:cs typeface="Lora Medium"/>
                <a:sym typeface="Lora Medium"/>
              </a:rPr>
            </a:b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A FAIR-CAM use case</a:t>
            </a:r>
            <a:br>
              <a:rPr lang="en-US">
                <a:latin typeface="Lora Medium"/>
                <a:ea typeface="Lora Medium"/>
                <a:cs typeface="Lora Medium"/>
                <a:sym typeface="Lora Medium"/>
              </a:rPr>
            </a:br>
            <a:endParaRPr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56" name="Google Shape;56;p1"/>
          <p:cNvSpPr txBox="1"/>
          <p:nvPr>
            <p:ph idx="1" type="subTitle"/>
          </p:nvPr>
        </p:nvSpPr>
        <p:spPr>
          <a:xfrm>
            <a:off x="1452075" y="405244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29"/>
              <a:buNone/>
            </a:pPr>
            <a:r>
              <a:rPr b="1" lang="en-US" sz="1700">
                <a:latin typeface="DM Sans"/>
                <a:ea typeface="DM Sans"/>
                <a:cs typeface="DM Sans"/>
                <a:sym typeface="DM Sans"/>
              </a:rPr>
              <a:t>Denny Wan</a:t>
            </a:r>
            <a:r>
              <a:rPr lang="en-US" sz="1700">
                <a:latin typeface="DM Sans"/>
                <a:ea typeface="DM Sans"/>
                <a:cs typeface="DM Sans"/>
                <a:sym typeface="DM Sans"/>
              </a:rPr>
              <a:t>, FAIR-CAM Workgroup Chair, FAIR Institute</a:t>
            </a:r>
            <a:endParaRPr sz="1700"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29"/>
              <a:buNone/>
            </a:pPr>
            <a:r>
              <a:rPr b="1" lang="en-US" sz="1700">
                <a:latin typeface="DM Sans"/>
                <a:ea typeface="DM Sans"/>
                <a:cs typeface="DM Sans"/>
                <a:sym typeface="DM Sans"/>
              </a:rPr>
              <a:t>John Linford</a:t>
            </a:r>
            <a:r>
              <a:rPr lang="en-US" sz="1700">
                <a:latin typeface="DM Sans"/>
                <a:ea typeface="DM Sans"/>
                <a:cs typeface="DM Sans"/>
                <a:sym typeface="DM Sans"/>
              </a:rPr>
              <a:t>, Forum Director, The Open Group</a:t>
            </a:r>
            <a:endParaRPr sz="1700"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29"/>
              <a:buNone/>
            </a:pPr>
            <a:r>
              <a:rPr b="1" lang="en-US" sz="1700">
                <a:latin typeface="DM Sans"/>
                <a:ea typeface="DM Sans"/>
                <a:cs typeface="DM Sans"/>
                <a:sym typeface="DM Sans"/>
              </a:rPr>
              <a:t>Sasha Romanosky</a:t>
            </a:r>
            <a:r>
              <a:rPr lang="en-US" sz="1700">
                <a:latin typeface="DM Sans"/>
                <a:ea typeface="DM Sans"/>
                <a:cs typeface="DM Sans"/>
                <a:sym typeface="DM Sans"/>
              </a:rPr>
              <a:t>, Senior Policy Researcher, RAND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Lora Medium"/>
                <a:ea typeface="Lora Medium"/>
                <a:cs typeface="Lora Medium"/>
                <a:sym typeface="Lora Medium"/>
              </a:rPr>
              <a:t>Patching threshold dilemma</a:t>
            </a:r>
            <a:endParaRPr/>
          </a:p>
        </p:txBody>
      </p:sp>
      <p:sp>
        <p:nvSpPr>
          <p:cNvPr id="128" name="Google Shape;128;p10"/>
          <p:cNvSpPr txBox="1"/>
          <p:nvPr/>
        </p:nvSpPr>
        <p:spPr>
          <a:xfrm>
            <a:off x="7777316" y="1837919"/>
            <a:ext cx="334353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EPSS exists among a collection of other prioritization standards and tools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What is the best way to prioritize among all of these?</a:t>
            </a:r>
            <a:endParaRPr/>
          </a:p>
        </p:txBody>
      </p:sp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999" y="1690688"/>
            <a:ext cx="5709951" cy="4282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Lora Medium"/>
                <a:ea typeface="Lora Medium"/>
                <a:cs typeface="Lora Medium"/>
                <a:sym typeface="Lora Medium"/>
              </a:rPr>
              <a:t>Open FAIR and EPSS</a:t>
            </a:r>
            <a:endParaRPr/>
          </a:p>
        </p:txBody>
      </p:sp>
      <p:sp>
        <p:nvSpPr>
          <p:cNvPr id="135" name="Google Shape;135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CRQ is gaining popularity and respect in industry and is crucial for making defensible, consistent decisions	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>
                <a:latin typeface="DM Sans"/>
                <a:ea typeface="DM Sans"/>
                <a:cs typeface="DM Sans"/>
                <a:sym typeface="DM Sans"/>
              </a:rPr>
              <a:t>Zero Trust approaches rely upon securing assets by value/risk, implying the need for CRQ to bridge the gap in conversation and improve ROSI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Open FAIR requires data to complete analyses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>
                <a:latin typeface="DM Sans"/>
                <a:ea typeface="DM Sans"/>
                <a:cs typeface="DM Sans"/>
                <a:sym typeface="DM Sans"/>
              </a:rPr>
              <a:t>Many analysts start with a “blank sheet of paper” and face substantial work to “fill it in”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EPSS provides a consistent, deliberate approach to estimate the probability of exploitation for given vulnerabilities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>
                <a:latin typeface="DM Sans"/>
                <a:ea typeface="DM Sans"/>
                <a:cs typeface="DM Sans"/>
                <a:sym typeface="DM Sans"/>
              </a:rPr>
              <a:t>These </a:t>
            </a:r>
            <a:r>
              <a:rPr i="1" lang="en-US" sz="2000">
                <a:latin typeface="DM Sans"/>
                <a:ea typeface="DM Sans"/>
                <a:cs typeface="DM Sans"/>
                <a:sym typeface="DM Sans"/>
              </a:rPr>
              <a:t>may</a:t>
            </a:r>
            <a:r>
              <a:rPr lang="en-US" sz="2000">
                <a:latin typeface="DM Sans"/>
                <a:ea typeface="DM Sans"/>
                <a:cs typeface="DM Sans"/>
                <a:sym typeface="DM Sans"/>
              </a:rPr>
              <a:t> or </a:t>
            </a:r>
            <a:r>
              <a:rPr i="1" lang="en-US" sz="2000">
                <a:latin typeface="DM Sans"/>
                <a:ea typeface="DM Sans"/>
                <a:cs typeface="DM Sans"/>
                <a:sym typeface="DM Sans"/>
              </a:rPr>
              <a:t>may not</a:t>
            </a:r>
            <a:r>
              <a:rPr lang="en-US" sz="2000">
                <a:latin typeface="DM Sans"/>
                <a:ea typeface="DM Sans"/>
                <a:cs typeface="DM Sans"/>
                <a:sym typeface="DM Sans"/>
              </a:rPr>
              <a:t> be related to assets of concern/value or even relevant to an organization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Lora Medium"/>
                <a:ea typeface="Lora Medium"/>
                <a:cs typeface="Lora Medium"/>
                <a:sym typeface="Lora Medium"/>
              </a:rPr>
              <a:t>Open FAIR and EPSS</a:t>
            </a:r>
            <a:endParaRPr/>
          </a:p>
        </p:txBody>
      </p:sp>
      <p:sp>
        <p:nvSpPr>
          <p:cNvPr id="141" name="Google Shape;14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The exact relationship between Open FAIR and EPSS scores needs to be better understood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EPSS scores can act as a starting point for conversations and critical thinking, allowing better prioritization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The Open Group Security Forum and the FIRST EPSS SIG are interested in collaborating to understand this relationship and to document the value of combining processes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Lora Medium"/>
                <a:ea typeface="Lora Medium"/>
                <a:cs typeface="Lora Medium"/>
                <a:sym typeface="Lora Medium"/>
              </a:rPr>
              <a:t>Open FAIR and EPSS</a:t>
            </a:r>
            <a:endParaRPr/>
          </a:p>
        </p:txBody>
      </p:sp>
      <p:grpSp>
        <p:nvGrpSpPr>
          <p:cNvPr id="147" name="Google Shape;147;p13"/>
          <p:cNvGrpSpPr/>
          <p:nvPr/>
        </p:nvGrpSpPr>
        <p:grpSpPr>
          <a:xfrm>
            <a:off x="728270" y="1369354"/>
            <a:ext cx="10735460" cy="4878896"/>
            <a:chOff x="706135" y="1030307"/>
            <a:chExt cx="10735460" cy="4878896"/>
          </a:xfrm>
        </p:grpSpPr>
        <p:sp>
          <p:nvSpPr>
            <p:cNvPr id="148" name="Google Shape;148;p13"/>
            <p:cNvSpPr/>
            <p:nvPr/>
          </p:nvSpPr>
          <p:spPr>
            <a:xfrm>
              <a:off x="3149013" y="1317686"/>
              <a:ext cx="1188720" cy="754420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Vulnerability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Pr(TCap&gt;RS)</a:t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1946535" y="1030307"/>
              <a:ext cx="1033315" cy="754420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Probability of Action</a:t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2320226" y="5044074"/>
              <a:ext cx="1033315" cy="754420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Threat Event Frequency</a:t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725203" y="4743683"/>
              <a:ext cx="1033315" cy="754420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Loss Event Frequency</a:t>
              </a: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1152600" y="5154783"/>
              <a:ext cx="1033315" cy="754420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Contact Frequency</a:t>
              </a:r>
              <a:endParaRPr/>
            </a:p>
          </p:txBody>
        </p:sp>
        <p:grpSp>
          <p:nvGrpSpPr>
            <p:cNvPr id="153" name="Google Shape;153;p13"/>
            <p:cNvGrpSpPr/>
            <p:nvPr/>
          </p:nvGrpSpPr>
          <p:grpSpPr>
            <a:xfrm>
              <a:off x="5043341" y="1818265"/>
              <a:ext cx="6398254" cy="3423038"/>
              <a:chOff x="4891539" y="1808838"/>
              <a:chExt cx="7087383" cy="3854462"/>
            </a:xfrm>
          </p:grpSpPr>
          <p:sp>
            <p:nvSpPr>
              <p:cNvPr id="154" name="Google Shape;154;p13"/>
              <p:cNvSpPr/>
              <p:nvPr/>
            </p:nvSpPr>
            <p:spPr>
              <a:xfrm>
                <a:off x="7832482" y="1808838"/>
                <a:ext cx="1479348" cy="914400"/>
              </a:xfrm>
              <a:prstGeom prst="rect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200" u="none" cap="none" strike="noStrike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Loss Event Frequency</a:t>
                </a:r>
                <a:endParaRPr/>
              </a:p>
            </p:txBody>
          </p:sp>
          <p:sp>
            <p:nvSpPr>
              <p:cNvPr id="155" name="Google Shape;155;p13"/>
              <p:cNvSpPr/>
              <p:nvPr/>
            </p:nvSpPr>
            <p:spPr>
              <a:xfrm>
                <a:off x="5842545" y="3277342"/>
                <a:ext cx="1479348" cy="914400"/>
              </a:xfrm>
              <a:prstGeom prst="rect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200" u="none" cap="none" strike="noStrike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Threat Event Frequency</a:t>
                </a:r>
                <a:endParaRPr/>
              </a:p>
            </p:txBody>
          </p:sp>
          <p:sp>
            <p:nvSpPr>
              <p:cNvPr id="156" name="Google Shape;156;p13"/>
              <p:cNvSpPr/>
              <p:nvPr/>
            </p:nvSpPr>
            <p:spPr>
              <a:xfrm>
                <a:off x="6760884" y="4748900"/>
                <a:ext cx="1479348" cy="914400"/>
              </a:xfrm>
              <a:prstGeom prst="rect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200" u="none" cap="none" strike="noStrike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Probability of Action</a:t>
                </a:r>
                <a:endParaRPr/>
              </a:p>
            </p:txBody>
          </p:sp>
          <p:sp>
            <p:nvSpPr>
              <p:cNvPr id="157" name="Google Shape;157;p13"/>
              <p:cNvSpPr/>
              <p:nvPr/>
            </p:nvSpPr>
            <p:spPr>
              <a:xfrm>
                <a:off x="4891539" y="4748900"/>
                <a:ext cx="1479348" cy="914400"/>
              </a:xfrm>
              <a:prstGeom prst="rect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200" u="none" cap="none" strike="noStrike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Contact Frequency</a:t>
                </a:r>
                <a:endParaRPr/>
              </a:p>
            </p:txBody>
          </p:sp>
          <p:cxnSp>
            <p:nvCxnSpPr>
              <p:cNvPr id="158" name="Google Shape;158;p13"/>
              <p:cNvCxnSpPr>
                <a:stCxn id="154" idx="2"/>
                <a:endCxn id="159" idx="0"/>
              </p:cNvCxnSpPr>
              <p:nvPr/>
            </p:nvCxnSpPr>
            <p:spPr>
              <a:xfrm flipH="1" rot="-5400000">
                <a:off x="9172156" y="2123238"/>
                <a:ext cx="547200" cy="17472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28575">
                <a:solidFill>
                  <a:srgbClr val="81A2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0" name="Google Shape;160;p13"/>
              <p:cNvCxnSpPr>
                <a:stCxn id="155" idx="0"/>
              </p:cNvCxnSpPr>
              <p:nvPr/>
            </p:nvCxnSpPr>
            <p:spPr>
              <a:xfrm rot="-5400000">
                <a:off x="7454769" y="2124292"/>
                <a:ext cx="280500" cy="2025600"/>
              </a:xfrm>
              <a:prstGeom prst="bentConnector2">
                <a:avLst/>
              </a:prstGeom>
              <a:noFill/>
              <a:ln cap="flat" cmpd="sng" w="28575">
                <a:solidFill>
                  <a:srgbClr val="81A2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1" name="Google Shape;161;p13"/>
              <p:cNvCxnSpPr>
                <a:stCxn id="157" idx="0"/>
                <a:endCxn id="155" idx="2"/>
              </p:cNvCxnSpPr>
              <p:nvPr/>
            </p:nvCxnSpPr>
            <p:spPr>
              <a:xfrm rot="-5400000">
                <a:off x="5828163" y="3994850"/>
                <a:ext cx="557100" cy="9510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28575">
                <a:solidFill>
                  <a:srgbClr val="81A2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2" name="Google Shape;162;p13"/>
              <p:cNvCxnSpPr>
                <a:stCxn id="156" idx="0"/>
              </p:cNvCxnSpPr>
              <p:nvPr/>
            </p:nvCxnSpPr>
            <p:spPr>
              <a:xfrm flipH="1" rot="5400000">
                <a:off x="6902058" y="4150400"/>
                <a:ext cx="278700" cy="918300"/>
              </a:xfrm>
              <a:prstGeom prst="bentConnector2">
                <a:avLst/>
              </a:prstGeom>
              <a:noFill/>
              <a:ln cap="flat" cmpd="sng" w="28575">
                <a:solidFill>
                  <a:srgbClr val="81A2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9" name="Google Shape;159;p13"/>
              <p:cNvSpPr/>
              <p:nvPr/>
            </p:nvSpPr>
            <p:spPr>
              <a:xfrm>
                <a:off x="9579575" y="3270398"/>
                <a:ext cx="1479348" cy="914400"/>
              </a:xfrm>
              <a:prstGeom prst="rect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200" u="none" cap="none" strike="noStrike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Vulnerability</a:t>
                </a:r>
                <a:endParaRPr/>
              </a:p>
            </p:txBody>
          </p:sp>
          <p:sp>
            <p:nvSpPr>
              <p:cNvPr id="163" name="Google Shape;163;p13"/>
              <p:cNvSpPr/>
              <p:nvPr/>
            </p:nvSpPr>
            <p:spPr>
              <a:xfrm>
                <a:off x="10499574" y="4743959"/>
                <a:ext cx="1479348" cy="914400"/>
              </a:xfrm>
              <a:prstGeom prst="rect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200" u="none" cap="none" strike="noStrike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Resistance Strength</a:t>
                </a:r>
                <a:endParaRPr/>
              </a:p>
            </p:txBody>
          </p:sp>
          <p:sp>
            <p:nvSpPr>
              <p:cNvPr id="164" name="Google Shape;164;p13"/>
              <p:cNvSpPr/>
              <p:nvPr/>
            </p:nvSpPr>
            <p:spPr>
              <a:xfrm>
                <a:off x="8630229" y="4748900"/>
                <a:ext cx="1479348" cy="914400"/>
              </a:xfrm>
              <a:prstGeom prst="rect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200" u="none" cap="none" strike="noStrike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Threat Capability</a:t>
                </a:r>
                <a:endParaRPr/>
              </a:p>
            </p:txBody>
          </p:sp>
          <p:cxnSp>
            <p:nvCxnSpPr>
              <p:cNvPr id="165" name="Google Shape;165;p13"/>
              <p:cNvCxnSpPr>
                <a:stCxn id="164" idx="0"/>
                <a:endCxn id="159" idx="2"/>
              </p:cNvCxnSpPr>
              <p:nvPr/>
            </p:nvCxnSpPr>
            <p:spPr>
              <a:xfrm rot="-5400000">
                <a:off x="9562503" y="3992300"/>
                <a:ext cx="564000" cy="9492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28575">
                <a:solidFill>
                  <a:srgbClr val="81A2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6" name="Google Shape;166;p13"/>
              <p:cNvCxnSpPr>
                <a:stCxn id="163" idx="0"/>
              </p:cNvCxnSpPr>
              <p:nvPr/>
            </p:nvCxnSpPr>
            <p:spPr>
              <a:xfrm flipH="1" rot="5400000">
                <a:off x="10640598" y="4145309"/>
                <a:ext cx="277200" cy="920100"/>
              </a:xfrm>
              <a:prstGeom prst="bentConnector2">
                <a:avLst/>
              </a:prstGeom>
              <a:noFill/>
              <a:ln cap="flat" cmpd="sng" w="28575">
                <a:solidFill>
                  <a:srgbClr val="81A2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67" name="Google Shape;167;p13"/>
            <p:cNvSpPr/>
            <p:nvPr/>
          </p:nvSpPr>
          <p:spPr>
            <a:xfrm>
              <a:off x="2619351" y="3745008"/>
              <a:ext cx="1165012" cy="43579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3C2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2619351" y="2898738"/>
              <a:ext cx="1165012" cy="43579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3C2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706135" y="2240968"/>
              <a:ext cx="749269" cy="38745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3C2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706135" y="4103064"/>
              <a:ext cx="749269" cy="38745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3C2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706135" y="3172016"/>
              <a:ext cx="749269" cy="38745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3C2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1910281" y="4373529"/>
              <a:ext cx="679004" cy="39633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3C2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910281" y="3458073"/>
              <a:ext cx="679004" cy="39634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3C2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1912759" y="2492977"/>
              <a:ext cx="696577" cy="40539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3C2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5" name="Google Shape;175;p13"/>
            <p:cNvSpPr/>
            <p:nvPr/>
          </p:nvSpPr>
          <p:spPr>
            <a:xfrm rot="5400000">
              <a:off x="19752" y="3199207"/>
              <a:ext cx="3331803" cy="429255"/>
            </a:xfrm>
            <a:prstGeom prst="rect">
              <a:avLst/>
            </a:prstGeom>
            <a:solidFill>
              <a:srgbClr val="00A6DE"/>
            </a:solidFill>
            <a:ln cap="flat" cmpd="sng" w="25400">
              <a:solidFill>
                <a:srgbClr val="00A6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Contact Event</a:t>
              </a: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 rot="5400000">
              <a:off x="1268297" y="3205034"/>
              <a:ext cx="3081004" cy="417600"/>
            </a:xfrm>
            <a:prstGeom prst="rect">
              <a:avLst/>
            </a:prstGeom>
            <a:solidFill>
              <a:srgbClr val="00A6DE"/>
            </a:solidFill>
            <a:ln cap="flat" cmpd="sng" w="25400">
              <a:solidFill>
                <a:srgbClr val="00A6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Threat Event</a:t>
              </a: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3803669" y="2181655"/>
              <a:ext cx="883522" cy="2464359"/>
            </a:xfrm>
            <a:prstGeom prst="rect">
              <a:avLst/>
            </a:prstGeom>
            <a:solidFill>
              <a:srgbClr val="00A6DE"/>
            </a:solidFill>
            <a:ln cap="flat" cmpd="sng" w="25400">
              <a:solidFill>
                <a:srgbClr val="00A6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Loss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Event </a:t>
              </a:r>
              <a:endParaRPr/>
            </a:p>
          </p:txBody>
        </p:sp>
      </p:grpSp>
      <p:sp>
        <p:nvSpPr>
          <p:cNvPr id="178" name="Google Shape;178;p13"/>
          <p:cNvSpPr/>
          <p:nvPr/>
        </p:nvSpPr>
        <p:spPr>
          <a:xfrm>
            <a:off x="2224143" y="5174912"/>
            <a:ext cx="1284417" cy="1276973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9" name="Google Shape;179;p13"/>
          <p:cNvSpPr txBox="1"/>
          <p:nvPr/>
        </p:nvSpPr>
        <p:spPr>
          <a:xfrm>
            <a:off x="3383475" y="6195211"/>
            <a:ext cx="27943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EPSS scores likely useful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Lora Medium"/>
                <a:ea typeface="Lora Medium"/>
                <a:cs typeface="Lora Medium"/>
                <a:sym typeface="Lora Medium"/>
              </a:rPr>
              <a:t>FAIR-CAM informing Asset-Centric thresholds</a:t>
            </a:r>
            <a:endParaRPr/>
          </a:p>
        </p:txBody>
      </p:sp>
      <p:sp>
        <p:nvSpPr>
          <p:cNvPr id="185" name="Google Shape;185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Asset-Centric IT risks thresholds (RTO/RPO)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Patch Prioritization Policy as a proxy for cyber maturity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Stakeholder-Specific Vulnerability Categorization (SSVC)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Variance Management Control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Decision Support Control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Lora Medium"/>
                <a:ea typeface="Lora Medium"/>
                <a:cs typeface="Lora Medium"/>
                <a:sym typeface="Lora Medium"/>
              </a:rPr>
              <a:t>Asset-Centric IT risks thresholds (RTO/RPO)</a:t>
            </a:r>
            <a:endParaRPr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id="191" name="Google Shape;19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0528" y="1651134"/>
            <a:ext cx="4977354" cy="164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9205" y="3291398"/>
            <a:ext cx="3745584" cy="238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79283" y="3291398"/>
            <a:ext cx="3889922" cy="238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5"/>
          <p:cNvSpPr txBox="1"/>
          <p:nvPr/>
        </p:nvSpPr>
        <p:spPr>
          <a:xfrm>
            <a:off x="2011605" y="5835192"/>
            <a:ext cx="75151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https://www.msp360.com/resources/blog/rto-vs-rpo-difference/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Lora Medium"/>
                <a:ea typeface="Lora Medium"/>
                <a:cs typeface="Lora Medium"/>
                <a:sym typeface="Lora Medium"/>
              </a:rPr>
              <a:t>Patch Prioritization Policy as a proxy for </a:t>
            </a:r>
            <a:br>
              <a:rPr lang="en-US">
                <a:latin typeface="Lora Medium"/>
                <a:ea typeface="Lora Medium"/>
                <a:cs typeface="Lora Medium"/>
                <a:sym typeface="Lora Medium"/>
              </a:rPr>
            </a:br>
            <a:r>
              <a:rPr lang="en-US">
                <a:latin typeface="Lora Medium"/>
                <a:ea typeface="Lora Medium"/>
                <a:cs typeface="Lora Medium"/>
                <a:sym typeface="Lora Medium"/>
              </a:rPr>
              <a:t>cyber maturity</a:t>
            </a:r>
            <a:endParaRPr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descr="A black and white sign&#10;&#10;Description automatically generated" id="200" name="Google Shape;2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3856" y="2983142"/>
            <a:ext cx="5676900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Lora Medium"/>
                <a:ea typeface="Lora Medium"/>
                <a:cs typeface="Lora Medium"/>
                <a:sym typeface="Lora Medium"/>
              </a:rPr>
              <a:t>Stakeholder-Specific Vulnerability Categorization (SSVC)</a:t>
            </a:r>
            <a:endParaRPr/>
          </a:p>
        </p:txBody>
      </p:sp>
      <p:pic>
        <p:nvPicPr>
          <p:cNvPr id="206" name="Google Shape;2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2732" y="2116888"/>
            <a:ext cx="6331275" cy="331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515" y="1794383"/>
            <a:ext cx="5372376" cy="297830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 txBox="1"/>
          <p:nvPr/>
        </p:nvSpPr>
        <p:spPr>
          <a:xfrm>
            <a:off x="699941" y="5754263"/>
            <a:ext cx="1103643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Art Manion</a:t>
            </a:r>
            <a:r>
              <a:rPr b="0" i="0" lang="en-US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, FIRST PSIRT TC 2020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https://docplayer.net/185957081-Ssvc-stakeholder-specific-vulnerability-categorization.html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Lora Medium"/>
                <a:ea typeface="Lora Medium"/>
                <a:cs typeface="Lora Medium"/>
                <a:sym typeface="Lora Medium"/>
              </a:rPr>
              <a:t>Variance Management Control</a:t>
            </a:r>
            <a:endParaRPr/>
          </a:p>
        </p:txBody>
      </p:sp>
      <p:pic>
        <p:nvPicPr>
          <p:cNvPr id="214" name="Google Shape;2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491" y="1697771"/>
            <a:ext cx="10923017" cy="2919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Lora Medium"/>
                <a:ea typeface="Lora Medium"/>
                <a:cs typeface="Lora Medium"/>
                <a:sym typeface="Lora Medium"/>
              </a:rPr>
              <a:t>Decision Support Control</a:t>
            </a:r>
            <a:endParaRPr/>
          </a:p>
        </p:txBody>
      </p:sp>
      <p:pic>
        <p:nvPicPr>
          <p:cNvPr id="220" name="Google Shape;2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1197" y="1539860"/>
            <a:ext cx="9126804" cy="4191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ctrTitle"/>
          </p:nvPr>
        </p:nvSpPr>
        <p:spPr>
          <a:xfrm>
            <a:off x="1524000" y="42151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</a:pPr>
            <a:r>
              <a:rPr lang="en-US" sz="4400">
                <a:latin typeface="Lora Medium"/>
                <a:ea typeface="Lora Medium"/>
                <a:cs typeface="Lora Medium"/>
                <a:sym typeface="Lora Medium"/>
              </a:rPr>
              <a:t>Protect What Mattered Most</a:t>
            </a:r>
            <a:br>
              <a:rPr lang="en-US">
                <a:latin typeface="Lora Medium"/>
                <a:ea typeface="Lora Medium"/>
                <a:cs typeface="Lora Medium"/>
                <a:sym typeface="Lora Medium"/>
              </a:rPr>
            </a:br>
            <a:endParaRPr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62" name="Google Shape;62;p2"/>
          <p:cNvSpPr txBox="1"/>
          <p:nvPr>
            <p:ph idx="1" type="subTitle"/>
          </p:nvPr>
        </p:nvSpPr>
        <p:spPr>
          <a:xfrm>
            <a:off x="1588008" y="251390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Evolution in Patching</a:t>
            </a:r>
            <a:endParaRPr/>
          </a:p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A logo with text and black letters&#10;&#10;Description automatically generated with medium confidence"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608" y="3246120"/>
            <a:ext cx="11226800" cy="20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9378" y="2406597"/>
            <a:ext cx="6693244" cy="2044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Lora Medium"/>
                <a:ea typeface="Lora Medium"/>
                <a:cs typeface="Lora Medium"/>
                <a:sym typeface="Lora Medium"/>
              </a:rPr>
              <a:t>Agenda</a:t>
            </a:r>
            <a:endParaRPr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69" name="Google Shape;6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Patch Prioritization business case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EPSS overview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Patching threshold dilemma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Open FAIR &amp; EPSS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FAIR-CAM informing Asset-Centric threshold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Fireside chat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Lora Medium"/>
                <a:ea typeface="Lora Medium"/>
                <a:cs typeface="Lora Medium"/>
                <a:sym typeface="Lora Medium"/>
              </a:rPr>
              <a:t>Denny Wan</a:t>
            </a:r>
            <a:endParaRPr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75" name="Google Shape;75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ISO 27001 LA, PCI QSA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Chair, FAIR-CAM Workgroup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Founder, Sydney Chapter of FAIR Institute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Founder, Reasonable Security Institute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latin typeface="DM Sans"/>
                <a:ea typeface="DM Sans"/>
                <a:cs typeface="DM Sans"/>
                <a:sym typeface="DM Sans"/>
              </a:rPr>
              <a:t>Email: dwan@reasonablesecurity.org.au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latin typeface="DM Sans"/>
                <a:ea typeface="DM Sans"/>
                <a:cs typeface="DM Sans"/>
                <a:sym typeface="DM Sans"/>
              </a:rPr>
              <a:t>LinkedIn: https://www.linkedin.com/in/wandenny/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6" name="Google Shape;76;p4"/>
          <p:cNvPicPr preferRelativeResize="0"/>
          <p:nvPr/>
        </p:nvPicPr>
        <p:blipFill rotWithShape="1">
          <a:blip r:embed="rId3">
            <a:alphaModFix/>
          </a:blip>
          <a:srcRect b="33358" l="0" r="0" t="0"/>
          <a:stretch/>
        </p:blipFill>
        <p:spPr>
          <a:xfrm>
            <a:off x="8601456" y="1524069"/>
            <a:ext cx="2752344" cy="2751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Lora Medium"/>
                <a:ea typeface="Lora Medium"/>
                <a:cs typeface="Lora Medium"/>
                <a:sym typeface="Lora Medium"/>
              </a:rPr>
              <a:t>John Linford</a:t>
            </a:r>
            <a:endParaRPr/>
          </a:p>
        </p:txBody>
      </p:sp>
      <p:sp>
        <p:nvSpPr>
          <p:cNvPr id="82" name="Google Shape;82;p5"/>
          <p:cNvSpPr txBox="1"/>
          <p:nvPr>
            <p:ph idx="1" type="body"/>
          </p:nvPr>
        </p:nvSpPr>
        <p:spPr>
          <a:xfrm>
            <a:off x="838200" y="1825625"/>
            <a:ext cx="770268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Forum Director, The Open Group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Primary author of Open FAIR™ Risk Analysis Process Guide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Frequent speaker at conferences/events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Open FAIR &amp; Open FAIR 2 Certified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A person with a beard and glasses smiling&#10;&#10;Description automatically generated" id="83" name="Google Shape;8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2494" y="1524068"/>
            <a:ext cx="2751306" cy="2751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Lora Medium"/>
                <a:ea typeface="Lora Medium"/>
                <a:cs typeface="Lora Medium"/>
                <a:sym typeface="Lora Medium"/>
              </a:rPr>
              <a:t>Sasha Romanosky, PhD</a:t>
            </a:r>
            <a:endParaRPr/>
          </a:p>
        </p:txBody>
      </p:sp>
      <p:sp>
        <p:nvSpPr>
          <p:cNvPr id="89" name="Google Shape;89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Senior Policy Researcher, RAND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Studying topics related to economics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   of cyber crime, risk and insurance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Former DoD Cyber Policy Advisor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Original co-author of CVSS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Co-developer of EPSS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A person wearing glasses and a suit&#10;&#10;Description automatically generated" id="90" name="Google Shape;90;p6"/>
          <p:cNvPicPr preferRelativeResize="0"/>
          <p:nvPr/>
        </p:nvPicPr>
        <p:blipFill rotWithShape="1">
          <a:blip r:embed="rId3">
            <a:alphaModFix/>
          </a:blip>
          <a:srcRect b="13037" l="0" r="0" t="6934"/>
          <a:stretch/>
        </p:blipFill>
        <p:spPr>
          <a:xfrm>
            <a:off x="8508273" y="1550705"/>
            <a:ext cx="2752344" cy="275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/>
          <p:nvPr>
            <p:ph type="title"/>
          </p:nvPr>
        </p:nvSpPr>
        <p:spPr>
          <a:xfrm>
            <a:off x="838200" y="365125"/>
            <a:ext cx="10515600" cy="882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Lora Medium"/>
                <a:ea typeface="Lora Medium"/>
                <a:cs typeface="Lora Medium"/>
                <a:sym typeface="Lora Medium"/>
              </a:rPr>
              <a:t>Patch Prioritization business case</a:t>
            </a: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2653718" y="1547948"/>
            <a:ext cx="4054531" cy="3762103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5D5D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5728271" y="3429000"/>
            <a:ext cx="718457" cy="670606"/>
          </a:xfrm>
          <a:prstGeom prst="ellipse">
            <a:avLst/>
          </a:prstGeom>
          <a:solidFill>
            <a:srgbClr val="FF9999"/>
          </a:solidFill>
          <a:ln cap="flat" cmpd="sng" w="25400">
            <a:solidFill>
              <a:srgbClr val="5D5D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8" name="Google Shape;98;p7"/>
          <p:cNvSpPr txBox="1"/>
          <p:nvPr/>
        </p:nvSpPr>
        <p:spPr>
          <a:xfrm>
            <a:off x="7113381" y="3940870"/>
            <a:ext cx="14979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0" i="0" lang="en-US" sz="1467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Exploited Vulnerabilities</a:t>
            </a:r>
            <a:endParaRPr b="0" i="0" sz="1467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9" name="Google Shape;99;p7"/>
          <p:cNvSpPr txBox="1"/>
          <p:nvPr/>
        </p:nvSpPr>
        <p:spPr>
          <a:xfrm>
            <a:off x="6970657" y="2367788"/>
            <a:ext cx="1497985" cy="66830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0" i="0" lang="en-US" sz="1467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All Published vulnerabilities</a:t>
            </a:r>
            <a:endParaRPr b="0" i="0" sz="1467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00" name="Google Shape;100;p7"/>
          <p:cNvCxnSpPr/>
          <p:nvPr/>
        </p:nvCxnSpPr>
        <p:spPr>
          <a:xfrm flipH="1">
            <a:off x="5983321" y="2701942"/>
            <a:ext cx="927300" cy="1677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1" name="Google Shape;101;p7"/>
          <p:cNvSpPr txBox="1"/>
          <p:nvPr/>
        </p:nvSpPr>
        <p:spPr>
          <a:xfrm>
            <a:off x="3220193" y="2246387"/>
            <a:ext cx="2460415" cy="107880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0" i="0" lang="en-US" sz="1467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About 5% of known vulnerabilities are exploited-in-the-wild</a:t>
            </a:r>
            <a:endParaRPr b="0" i="0" sz="1467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02" name="Google Shape;102;p7"/>
          <p:cNvCxnSpPr/>
          <p:nvPr/>
        </p:nvCxnSpPr>
        <p:spPr>
          <a:xfrm rot="10800000">
            <a:off x="6303118" y="3848153"/>
            <a:ext cx="815380" cy="341964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3" name="Google Shape;103;p7"/>
          <p:cNvSpPr txBox="1"/>
          <p:nvPr/>
        </p:nvSpPr>
        <p:spPr>
          <a:xfrm>
            <a:off x="1402399" y="5347285"/>
            <a:ext cx="80284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189" lvl="0" marL="4571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Current remediation strategies are inefficient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Lora Medium"/>
                <a:ea typeface="Lora Medium"/>
                <a:cs typeface="Lora Medium"/>
                <a:sym typeface="Lora Medium"/>
              </a:rPr>
              <a:t>Current prioritization strategies are inefficient</a:t>
            </a: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2653718" y="1547948"/>
            <a:ext cx="4054531" cy="3762103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5D5D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5728271" y="3429000"/>
            <a:ext cx="718457" cy="670606"/>
          </a:xfrm>
          <a:prstGeom prst="ellipse">
            <a:avLst/>
          </a:prstGeom>
          <a:solidFill>
            <a:srgbClr val="FF9999"/>
          </a:solidFill>
          <a:ln cap="flat" cmpd="sng" w="25400">
            <a:solidFill>
              <a:srgbClr val="5D5D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1" name="Google Shape;111;p8"/>
          <p:cNvSpPr txBox="1"/>
          <p:nvPr/>
        </p:nvSpPr>
        <p:spPr>
          <a:xfrm>
            <a:off x="4667684" y="3145424"/>
            <a:ext cx="14979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0" i="0" lang="en-US" sz="1467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CVSS 9+</a:t>
            </a:r>
            <a:endParaRPr b="0" i="0" sz="1467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2" name="Google Shape;112;p8"/>
          <p:cNvSpPr txBox="1"/>
          <p:nvPr/>
        </p:nvSpPr>
        <p:spPr>
          <a:xfrm>
            <a:off x="1714035" y="5570312"/>
            <a:ext cx="80284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189" lvl="0" marL="4571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We need a better way to prioritize vulnerability remediation</a:t>
            </a:r>
            <a:endParaRPr b="0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4643404" y="2873511"/>
            <a:ext cx="1379774" cy="1212226"/>
          </a:xfrm>
          <a:prstGeom prst="ellipse">
            <a:avLst/>
          </a:prstGeom>
          <a:solidFill>
            <a:srgbClr val="6699FF">
              <a:alpha val="55686"/>
            </a:srgbClr>
          </a:solidFill>
          <a:ln cap="flat" cmpd="sng" w="25400">
            <a:solidFill>
              <a:srgbClr val="5D5D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		</a:t>
            </a:r>
            <a:endParaRPr/>
          </a:p>
        </p:txBody>
      </p:sp>
      <p:sp>
        <p:nvSpPr>
          <p:cNvPr id="114" name="Google Shape;114;p8"/>
          <p:cNvSpPr txBox="1"/>
          <p:nvPr/>
        </p:nvSpPr>
        <p:spPr>
          <a:xfrm>
            <a:off x="7113381" y="3940870"/>
            <a:ext cx="14979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0" i="0" lang="en-US" sz="1467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Exploited Vulnerabilities</a:t>
            </a:r>
            <a:endParaRPr b="0" i="0" sz="1467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15" name="Google Shape;115;p8"/>
          <p:cNvCxnSpPr/>
          <p:nvPr/>
        </p:nvCxnSpPr>
        <p:spPr>
          <a:xfrm rot="10800000">
            <a:off x="6303118" y="3848153"/>
            <a:ext cx="815380" cy="341964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/>
          <p:nvPr>
            <p:ph type="title"/>
          </p:nvPr>
        </p:nvSpPr>
        <p:spPr>
          <a:xfrm>
            <a:off x="838200" y="365125"/>
            <a:ext cx="10515600" cy="7931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3200">
                <a:latin typeface="Lora Medium"/>
                <a:ea typeface="Lora Medium"/>
                <a:cs typeface="Lora Medium"/>
                <a:sym typeface="Lora Medium"/>
              </a:rPr>
              <a:t>Exploit Prediction Scoring System</a:t>
            </a:r>
            <a:endParaRPr sz="320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21" name="Google Shape;121;p9"/>
          <p:cNvSpPr txBox="1"/>
          <p:nvPr/>
        </p:nvSpPr>
        <p:spPr>
          <a:xfrm>
            <a:off x="374469" y="1255258"/>
            <a:ext cx="11067131" cy="486483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We are a volunteer group organized under FIRST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Composed of 300+ researchers, practitioners, and govt members from around the world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SIG is open to anyone</a:t>
            </a:r>
            <a:endParaRPr/>
          </a:p>
          <a:p>
            <a:pPr indent="-114300" lvl="1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EPSS is a data-driven model for estimating the probability that a vulnerability will be exploited in the wild in the next 30 days</a:t>
            </a:r>
            <a:endParaRPr b="0" i="0" sz="2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Leverages evidence of </a:t>
            </a:r>
            <a:r>
              <a:rPr b="1" i="0" lang="en-US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actual exploitation</a:t>
            </a:r>
            <a:endParaRPr b="1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Produces probability scores between 0-1 (or 0-100%)</a:t>
            </a:r>
            <a:endParaRPr b="0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EPSS scores are </a:t>
            </a:r>
            <a:r>
              <a:rPr b="0" i="0" lang="en-US" sz="1800" u="sng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freely</a:t>
            </a:r>
            <a:r>
              <a:rPr b="1" i="0" lang="en-US" sz="1800" u="sng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0" i="0" lang="en-US" sz="1800" u="sng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available for all 220k+ vulns</a:t>
            </a:r>
            <a:endParaRPr/>
          </a:p>
          <a:p>
            <a:pPr indent="-114300" lvl="1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See http://www.first.org/epss</a:t>
            </a:r>
            <a:endParaRPr b="0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14300" lvl="1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2533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Download the data" id="122" name="Google Shape;1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2554" y="4352256"/>
            <a:ext cx="2532899" cy="83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2023-08-28T17:46:21Z</dcterms:created>
  <dc:creator>Lindsay Varner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0x01010067266C032793F448964A81BD0EF37DE6</vt:lpwstr>
  </property>
  <property fmtid="{D5CDD505-2E9C-101B-9397-08002B2CF9AE}" pid="3" name="MediaServiceImageTags">
    <vt:lpwstr/>
  </property>
</Properties>
</file>