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6858000" cx="12192000"/>
  <p:notesSz cx="6858000" cy="9144000"/>
  <p:embeddedFontLst>
    <p:embeddedFont>
      <p:font typeface="Montserrat"/>
      <p:regular r:id="rId37"/>
      <p:bold r:id="rId38"/>
      <p:italic r:id="rId39"/>
      <p:boldItalic r:id="rId40"/>
    </p:embeddedFont>
    <p:embeddedFont>
      <p:font typeface="Lora"/>
      <p:regular r:id="rId41"/>
      <p:bold r:id="rId42"/>
      <p:italic r:id="rId43"/>
      <p:boldItalic r:id="rId44"/>
    </p:embeddedFont>
    <p:embeddedFont>
      <p:font typeface="DM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9" roundtripDataSignature="AMtx7mi9VNiOiqDrgRFmhNB4OHNhz3c1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42" Type="http://schemas.openxmlformats.org/officeDocument/2006/relationships/font" Target="fonts/Lora-bold.fntdata"/><Relationship Id="rId41" Type="http://schemas.openxmlformats.org/officeDocument/2006/relationships/font" Target="fonts/Lora-regular.fntdata"/><Relationship Id="rId44" Type="http://schemas.openxmlformats.org/officeDocument/2006/relationships/font" Target="fonts/Lora-boldItalic.fntdata"/><Relationship Id="rId43" Type="http://schemas.openxmlformats.org/officeDocument/2006/relationships/font" Target="fonts/Lora-italic.fntdata"/><Relationship Id="rId46" Type="http://schemas.openxmlformats.org/officeDocument/2006/relationships/font" Target="fonts/DMSans-bold.fntdata"/><Relationship Id="rId45" Type="http://schemas.openxmlformats.org/officeDocument/2006/relationships/font" Target="fonts/DM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DMSans-boldItalic.fntdata"/><Relationship Id="rId47" Type="http://schemas.openxmlformats.org/officeDocument/2006/relationships/font" Target="fonts/DMSans-italic.fntdata"/><Relationship Id="rId4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font" Target="fonts/Montserrat-regular.fntdata"/><Relationship Id="rId36" Type="http://schemas.openxmlformats.org/officeDocument/2006/relationships/slide" Target="slides/slide32.xml"/><Relationship Id="rId39" Type="http://schemas.openxmlformats.org/officeDocument/2006/relationships/font" Target="fonts/Montserrat-italic.fntdata"/><Relationship Id="rId38" Type="http://schemas.openxmlformats.org/officeDocument/2006/relationships/font" Target="fonts/Montserrat-bold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Review FAIR-CAM Control Types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Controls being measured for scenarios almost always Loss Event Controls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Using LEC, understand how the control impacts risk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Using VM, you can often measure a LEC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Using DS, you can often do a RCA on why a control is failing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First need to understand the scenario scope &amp; it’s high-level attack chain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FAIR 101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What am I protecting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Who is attacking me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What am I worried will happen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Now where do controls reside?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" name="Google Shape;34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b="0" i="0" sz="36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Char char="•"/>
              <a:defRPr b="0" i="0" sz="2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ora"/>
              <a:buChar char="•"/>
              <a:defRPr b="0" i="0" sz="24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ora"/>
              <a:buChar char="•"/>
              <a:defRPr b="0" i="0" sz="20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•"/>
              <a:defRPr b="0" i="0" sz="18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</a:pPr>
            <a:r>
              <a:rPr b="0" lang="en-US">
                <a:latin typeface="Lora"/>
                <a:ea typeface="Lora"/>
                <a:cs typeface="Lora"/>
                <a:sym typeface="Lora"/>
              </a:rPr>
              <a:t>Measuring Control Effectiveness and Risk with FAIR-CAM</a:t>
            </a:r>
            <a:r>
              <a:rPr b="0" baseline="30000" lang="en-US">
                <a:latin typeface="Lora"/>
                <a:ea typeface="Lora"/>
                <a:cs typeface="Lora"/>
                <a:sym typeface="Lora"/>
              </a:rPr>
              <a:t>TM</a:t>
            </a:r>
            <a:endParaRPr b="0" baseline="30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" name="Google Shape;49;p1"/>
          <p:cNvSpPr txBox="1"/>
          <p:nvPr>
            <p:ph idx="1" type="subTitle"/>
          </p:nvPr>
        </p:nvSpPr>
        <p:spPr>
          <a:xfrm>
            <a:off x="1524000" y="3863650"/>
            <a:ext cx="9144000" cy="13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Tyler Britton, DropBox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Bryan Smith, Safe Security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Finding Control Data</a:t>
            </a:r>
            <a:endParaRPr/>
          </a:p>
        </p:txBody>
      </p:sp>
      <p:pic>
        <p:nvPicPr>
          <p:cNvPr descr="A satellite in the sky&#10;&#10;Description automatically generated" id="126" name="Google Shape;12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3402" y="1606559"/>
            <a:ext cx="6827934" cy="33935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25"/>
          <p:cNvCxnSpPr/>
          <p:nvPr/>
        </p:nvCxnSpPr>
        <p:spPr>
          <a:xfrm>
            <a:off x="2521783" y="1470967"/>
            <a:ext cx="7048925" cy="10367"/>
          </a:xfrm>
          <a:prstGeom prst="straightConnector1">
            <a:avLst/>
          </a:prstGeom>
          <a:noFill/>
          <a:ln cap="flat" cmpd="sng" w="38100">
            <a:solidFill>
              <a:srgbClr val="D7D7D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8" name="Google Shape;128;p25"/>
          <p:cNvSpPr txBox="1"/>
          <p:nvPr/>
        </p:nvSpPr>
        <p:spPr>
          <a:xfrm>
            <a:off x="-335249" y="1247017"/>
            <a:ext cx="278466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Less data</a:t>
            </a:r>
            <a:endParaRPr/>
          </a:p>
        </p:txBody>
      </p:sp>
      <p:sp>
        <p:nvSpPr>
          <p:cNvPr id="129" name="Google Shape;129;p25"/>
          <p:cNvSpPr txBox="1"/>
          <p:nvPr/>
        </p:nvSpPr>
        <p:spPr>
          <a:xfrm>
            <a:off x="9691317" y="1275526"/>
            <a:ext cx="221081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More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Finding Control Data</a:t>
            </a:r>
            <a:endParaRPr/>
          </a:p>
        </p:txBody>
      </p:sp>
      <p:pic>
        <p:nvPicPr>
          <p:cNvPr descr="A satellite in the sky&#10;&#10;Description automatically generated" id="135" name="Google Shape;13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3402" y="1606559"/>
            <a:ext cx="6827934" cy="33935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6"/>
          <p:cNvCxnSpPr/>
          <p:nvPr/>
        </p:nvCxnSpPr>
        <p:spPr>
          <a:xfrm>
            <a:off x="2493561" y="5149264"/>
            <a:ext cx="7048925" cy="10367"/>
          </a:xfrm>
          <a:prstGeom prst="straightConnector1">
            <a:avLst/>
          </a:prstGeom>
          <a:noFill/>
          <a:ln cap="flat" cmpd="sng" w="38100">
            <a:solidFill>
              <a:srgbClr val="D7D7D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7" name="Google Shape;137;p26"/>
          <p:cNvSpPr txBox="1"/>
          <p:nvPr/>
        </p:nvSpPr>
        <p:spPr>
          <a:xfrm>
            <a:off x="-363472" y="479831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Calibrated SME estimates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2983645" y="522337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Calibrated SME estimates, some data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6404869" y="522337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External empirical data</a:t>
            </a:r>
            <a:endParaRPr/>
          </a:p>
        </p:txBody>
      </p:sp>
      <p:sp>
        <p:nvSpPr>
          <p:cNvPr id="140" name="Google Shape;140;p26"/>
          <p:cNvSpPr txBox="1"/>
          <p:nvPr/>
        </p:nvSpPr>
        <p:spPr>
          <a:xfrm>
            <a:off x="9691317" y="4798600"/>
            <a:ext cx="22108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Internal empirical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26"/>
          <p:cNvCxnSpPr/>
          <p:nvPr/>
        </p:nvCxnSpPr>
        <p:spPr>
          <a:xfrm>
            <a:off x="2521783" y="1470967"/>
            <a:ext cx="7048925" cy="10367"/>
          </a:xfrm>
          <a:prstGeom prst="straightConnector1">
            <a:avLst/>
          </a:prstGeom>
          <a:noFill/>
          <a:ln cap="flat" cmpd="sng" w="38100">
            <a:solidFill>
              <a:srgbClr val="D7D7D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2" name="Google Shape;142;p26"/>
          <p:cNvSpPr txBox="1"/>
          <p:nvPr/>
        </p:nvSpPr>
        <p:spPr>
          <a:xfrm>
            <a:off x="-335249" y="1247017"/>
            <a:ext cx="278466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Less data</a:t>
            </a:r>
            <a:endParaRPr/>
          </a:p>
        </p:txBody>
      </p:sp>
      <p:sp>
        <p:nvSpPr>
          <p:cNvPr id="143" name="Google Shape;143;p26"/>
          <p:cNvSpPr txBox="1"/>
          <p:nvPr/>
        </p:nvSpPr>
        <p:spPr>
          <a:xfrm>
            <a:off x="9691317" y="1275526"/>
            <a:ext cx="221081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More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Finding Control Data</a:t>
            </a:r>
            <a:endParaRPr/>
          </a:p>
        </p:txBody>
      </p:sp>
      <p:cxnSp>
        <p:nvCxnSpPr>
          <p:cNvPr id="149" name="Google Shape;149;p27"/>
          <p:cNvCxnSpPr/>
          <p:nvPr/>
        </p:nvCxnSpPr>
        <p:spPr>
          <a:xfrm>
            <a:off x="2493561" y="5149264"/>
            <a:ext cx="7048925" cy="10367"/>
          </a:xfrm>
          <a:prstGeom prst="straightConnector1">
            <a:avLst/>
          </a:prstGeom>
          <a:noFill/>
          <a:ln cap="flat" cmpd="sng" w="38100">
            <a:solidFill>
              <a:srgbClr val="D7D7D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0" name="Google Shape;150;p27"/>
          <p:cNvSpPr txBox="1"/>
          <p:nvPr/>
        </p:nvSpPr>
        <p:spPr>
          <a:xfrm>
            <a:off x="-363472" y="479831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B0F0"/>
                </a:solidFill>
                <a:latin typeface="Lora"/>
                <a:ea typeface="Lora"/>
                <a:cs typeface="Lora"/>
                <a:sym typeface="Lora"/>
              </a:rPr>
              <a:t>Calibrated SME estimates</a:t>
            </a:r>
            <a:endParaRPr b="0" i="0" sz="20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2983645" y="522337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Calibrated SME estimates, some data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6404869" y="522337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External empirical data</a:t>
            </a:r>
            <a:endParaRPr/>
          </a:p>
        </p:txBody>
      </p:sp>
      <p:sp>
        <p:nvSpPr>
          <p:cNvPr id="153" name="Google Shape;153;p27"/>
          <p:cNvSpPr txBox="1"/>
          <p:nvPr/>
        </p:nvSpPr>
        <p:spPr>
          <a:xfrm>
            <a:off x="9691317" y="4798600"/>
            <a:ext cx="22108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Internal empirical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2420066" y="1272168"/>
            <a:ext cx="6811901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Estimates calibrated from SMEs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Control owners, red teams, and blue teams are best source of this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Data</a:t>
            </a: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in this case is purely experience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"Based on my experience, multi-factor authentication is very effective at stopping attackers, best case it stops them (100%) and worst case 50/50 (50%)."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Finding Control Data</a:t>
            </a:r>
            <a:endParaRPr/>
          </a:p>
        </p:txBody>
      </p:sp>
      <p:cxnSp>
        <p:nvCxnSpPr>
          <p:cNvPr id="160" name="Google Shape;160;p28"/>
          <p:cNvCxnSpPr/>
          <p:nvPr/>
        </p:nvCxnSpPr>
        <p:spPr>
          <a:xfrm>
            <a:off x="2493561" y="5149264"/>
            <a:ext cx="7048925" cy="10367"/>
          </a:xfrm>
          <a:prstGeom prst="straightConnector1">
            <a:avLst/>
          </a:prstGeom>
          <a:noFill/>
          <a:ln cap="flat" cmpd="sng" w="38100">
            <a:solidFill>
              <a:srgbClr val="D7D7D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1" name="Google Shape;161;p28"/>
          <p:cNvSpPr txBox="1"/>
          <p:nvPr/>
        </p:nvSpPr>
        <p:spPr>
          <a:xfrm>
            <a:off x="-363472" y="479831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Calibrated SME estimates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2983645" y="522337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B0F0"/>
                </a:solidFill>
                <a:latin typeface="Lora"/>
                <a:ea typeface="Lora"/>
                <a:cs typeface="Lora"/>
                <a:sym typeface="Lora"/>
              </a:rPr>
              <a:t>Calibrated SME estimates, some data</a:t>
            </a:r>
            <a:endParaRPr b="0" i="0" sz="20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6404869" y="522337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External empirical data</a:t>
            </a:r>
            <a:endParaRPr/>
          </a:p>
        </p:txBody>
      </p:sp>
      <p:sp>
        <p:nvSpPr>
          <p:cNvPr id="164" name="Google Shape;164;p28"/>
          <p:cNvSpPr txBox="1"/>
          <p:nvPr/>
        </p:nvSpPr>
        <p:spPr>
          <a:xfrm>
            <a:off x="9691317" y="4798600"/>
            <a:ext cx="22108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Internal empirical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2327912" y="1387840"/>
            <a:ext cx="7724419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Estimates calibrated from SMEs, backed by empirical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Control owners, red/blue teams, and historical data are best source of this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Data</a:t>
            </a: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in this case is experience that is justified by limited data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"In red team exercises, they were only able to defeat out MFA authentication in 1 out of 5 times. A real threat actor could be a bit more or less skilled than our red team. (60%-100%)"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Finding Control Data</a:t>
            </a:r>
            <a:endParaRPr/>
          </a:p>
        </p:txBody>
      </p:sp>
      <p:cxnSp>
        <p:nvCxnSpPr>
          <p:cNvPr id="171" name="Google Shape;171;p29"/>
          <p:cNvCxnSpPr/>
          <p:nvPr/>
        </p:nvCxnSpPr>
        <p:spPr>
          <a:xfrm>
            <a:off x="2493561" y="5149264"/>
            <a:ext cx="7048925" cy="10367"/>
          </a:xfrm>
          <a:prstGeom prst="straightConnector1">
            <a:avLst/>
          </a:prstGeom>
          <a:noFill/>
          <a:ln cap="flat" cmpd="sng" w="38100">
            <a:solidFill>
              <a:srgbClr val="D7D7D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2" name="Google Shape;172;p29"/>
          <p:cNvSpPr txBox="1"/>
          <p:nvPr/>
        </p:nvSpPr>
        <p:spPr>
          <a:xfrm>
            <a:off x="-363472" y="479831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Calibrated SME estimates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2983645" y="522337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Calibrated SME estimates, some data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6404869" y="522337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B0F0"/>
                </a:solidFill>
                <a:latin typeface="Lora"/>
                <a:ea typeface="Lora"/>
                <a:cs typeface="Lora"/>
                <a:sym typeface="Lora"/>
              </a:rPr>
              <a:t>External empirical data</a:t>
            </a:r>
            <a:endParaRPr/>
          </a:p>
        </p:txBody>
      </p:sp>
      <p:sp>
        <p:nvSpPr>
          <p:cNvPr id="175" name="Google Shape;175;p29"/>
          <p:cNvSpPr txBox="1"/>
          <p:nvPr/>
        </p:nvSpPr>
        <p:spPr>
          <a:xfrm>
            <a:off x="9691317" y="4798600"/>
            <a:ext cx="22108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Internal empirical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2231918" y="1366242"/>
            <a:ext cx="7724419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Estimates using external empirical data and calibrated by SMEs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Independent studies, control owners, red/blue teams, and historical data are best source of this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Data</a:t>
            </a: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in this external data calibrated by SME experience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"A study by Google indicated that TOTP MFA is 60% - 90% effective. Given that we use TOTP with only pre-approved devices, we expect slightly better performance (70%-95%)."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Finding Control Data</a:t>
            </a:r>
            <a:endParaRPr/>
          </a:p>
        </p:txBody>
      </p:sp>
      <p:cxnSp>
        <p:nvCxnSpPr>
          <p:cNvPr id="182" name="Google Shape;182;p30"/>
          <p:cNvCxnSpPr/>
          <p:nvPr/>
        </p:nvCxnSpPr>
        <p:spPr>
          <a:xfrm>
            <a:off x="2493561" y="5149264"/>
            <a:ext cx="7048925" cy="10367"/>
          </a:xfrm>
          <a:prstGeom prst="straightConnector1">
            <a:avLst/>
          </a:prstGeom>
          <a:noFill/>
          <a:ln cap="flat" cmpd="sng" w="38100">
            <a:solidFill>
              <a:srgbClr val="D7D7D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3" name="Google Shape;183;p30"/>
          <p:cNvSpPr txBox="1"/>
          <p:nvPr/>
        </p:nvSpPr>
        <p:spPr>
          <a:xfrm>
            <a:off x="-363472" y="479831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Calibrated SME estimates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2983645" y="522337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Calibrated SME estimates, some data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6404869" y="522337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B0F0"/>
                </a:solidFill>
                <a:latin typeface="Lora"/>
                <a:ea typeface="Lora"/>
                <a:cs typeface="Lora"/>
                <a:sym typeface="Lora"/>
              </a:rPr>
              <a:t>External empirical data</a:t>
            </a:r>
            <a:endParaRPr/>
          </a:p>
        </p:txBody>
      </p:sp>
      <p:sp>
        <p:nvSpPr>
          <p:cNvPr id="186" name="Google Shape;186;p30"/>
          <p:cNvSpPr txBox="1"/>
          <p:nvPr/>
        </p:nvSpPr>
        <p:spPr>
          <a:xfrm>
            <a:off x="9691317" y="4798600"/>
            <a:ext cx="22108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Internal empirical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graph&#10;&#10;Description automatically generated" id="187" name="Google Shape;18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380" y="1273593"/>
            <a:ext cx="5500914" cy="3191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Finding Control Data</a:t>
            </a:r>
            <a:endParaRPr/>
          </a:p>
        </p:txBody>
      </p:sp>
      <p:cxnSp>
        <p:nvCxnSpPr>
          <p:cNvPr id="193" name="Google Shape;193;p31"/>
          <p:cNvCxnSpPr/>
          <p:nvPr/>
        </p:nvCxnSpPr>
        <p:spPr>
          <a:xfrm>
            <a:off x="2493561" y="5149264"/>
            <a:ext cx="7048925" cy="10367"/>
          </a:xfrm>
          <a:prstGeom prst="straightConnector1">
            <a:avLst/>
          </a:prstGeom>
          <a:noFill/>
          <a:ln cap="flat" cmpd="sng" w="38100">
            <a:solidFill>
              <a:srgbClr val="D7D7D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4" name="Google Shape;194;p31"/>
          <p:cNvSpPr txBox="1"/>
          <p:nvPr/>
        </p:nvSpPr>
        <p:spPr>
          <a:xfrm>
            <a:off x="-363472" y="479831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Calibrated SME estimates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2983645" y="522337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Calibrated SME estimates, some data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6404869" y="5223374"/>
            <a:ext cx="27846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External empirical data</a:t>
            </a:r>
            <a:endParaRPr/>
          </a:p>
        </p:txBody>
      </p:sp>
      <p:sp>
        <p:nvSpPr>
          <p:cNvPr id="197" name="Google Shape;197;p31"/>
          <p:cNvSpPr txBox="1"/>
          <p:nvPr/>
        </p:nvSpPr>
        <p:spPr>
          <a:xfrm>
            <a:off x="9691317" y="4798600"/>
            <a:ext cx="22108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B0F0"/>
                </a:solidFill>
                <a:latin typeface="Lora"/>
                <a:ea typeface="Lora"/>
                <a:cs typeface="Lora"/>
                <a:sym typeface="Lora"/>
              </a:rPr>
              <a:t>Internal empirical data</a:t>
            </a:r>
            <a:endParaRPr b="0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1817224" y="1024119"/>
            <a:ext cx="8864827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Estimates using external empirical data and calibrated by SMEs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Independent studies, control owners, red/blue teams, and historical data are best source of this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Data in this case is significant internal evidence to justify SME estimates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"Red team engagements, external penetration tests have only been able to defeat MFA authentication 2 times in the past 3 years, over 12 engagements. Given this, SMEs estimate only very strong threat actors will be able to defeat MFA (80%-95%)"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701793" y="2397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Measuring Control Effectiveness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Measuring Control Efficacy</a:t>
            </a:r>
            <a:endParaRPr/>
          </a:p>
        </p:txBody>
      </p:sp>
      <p:sp>
        <p:nvSpPr>
          <p:cNvPr id="209" name="Google Shape;209;p33"/>
          <p:cNvSpPr txBox="1"/>
          <p:nvPr/>
        </p:nvSpPr>
        <p:spPr>
          <a:xfrm>
            <a:off x="4065687" y="2846563"/>
            <a:ext cx="340555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You likely don't have much data...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Measuring Control Efficacy</a:t>
            </a:r>
            <a:endParaRPr/>
          </a:p>
        </p:txBody>
      </p:sp>
      <p:sp>
        <p:nvSpPr>
          <p:cNvPr id="215" name="Google Shape;215;p34"/>
          <p:cNvSpPr txBox="1"/>
          <p:nvPr/>
        </p:nvSpPr>
        <p:spPr>
          <a:xfrm>
            <a:off x="4093909" y="2451452"/>
            <a:ext cx="3405558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...and that's okay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Time to get "scientific"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idx="1" type="body"/>
          </p:nvPr>
        </p:nvSpPr>
        <p:spPr>
          <a:xfrm>
            <a:off x="1784474" y="3730052"/>
            <a:ext cx="32034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Tyler Britton</a:t>
            </a:r>
            <a:endParaRPr/>
          </a:p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Dropbox</a:t>
            </a:r>
            <a:endParaRPr/>
          </a:p>
        </p:txBody>
      </p:sp>
      <p:sp>
        <p:nvSpPr>
          <p:cNvPr id="55" name="Google Shape;55;p16"/>
          <p:cNvSpPr/>
          <p:nvPr/>
        </p:nvSpPr>
        <p:spPr>
          <a:xfrm>
            <a:off x="7204120" y="3730052"/>
            <a:ext cx="32034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Bryan Smith</a:t>
            </a:r>
            <a:endParaRPr/>
          </a:p>
          <a:p>
            <a:pPr indent="0" lvl="0" marL="1143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ora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Safe Security</a:t>
            </a:r>
            <a:endParaRPr/>
          </a:p>
        </p:txBody>
      </p:sp>
      <p:pic>
        <p:nvPicPr>
          <p:cNvPr id="56" name="Google Shape;56;p16"/>
          <p:cNvPicPr preferRelativeResize="0"/>
          <p:nvPr/>
        </p:nvPicPr>
        <p:blipFill rotWithShape="1">
          <a:blip r:embed="rId3">
            <a:alphaModFix/>
          </a:blip>
          <a:srcRect b="35509" l="13196" r="16108" t="11652"/>
          <a:stretch/>
        </p:blipFill>
        <p:spPr>
          <a:xfrm>
            <a:off x="7913796" y="1746381"/>
            <a:ext cx="1887057" cy="1880542"/>
          </a:xfrm>
          <a:prstGeom prst="ellipse">
            <a:avLst/>
          </a:prstGeom>
          <a:noFill/>
          <a:ln cap="flat" cmpd="sng" w="57150">
            <a:solidFill>
              <a:srgbClr val="37373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erson in a white shirt&#10;&#10;Description automatically generated" id="57" name="Google Shape;5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4147" y="1746381"/>
            <a:ext cx="1784059" cy="1880542"/>
          </a:xfrm>
          <a:prstGeom prst="ellipse">
            <a:avLst/>
          </a:prstGeom>
          <a:noFill/>
          <a:ln cap="flat" cmpd="sng" w="57150">
            <a:solidFill>
              <a:srgbClr val="37373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Measuring Control Efficacy</a:t>
            </a:r>
            <a:endParaRPr/>
          </a:p>
        </p:txBody>
      </p:sp>
      <p:sp>
        <p:nvSpPr>
          <p:cNvPr id="221" name="Google Shape;221;p35"/>
          <p:cNvSpPr txBox="1"/>
          <p:nvPr/>
        </p:nvSpPr>
        <p:spPr>
          <a:xfrm>
            <a:off x="5752685" y="2824677"/>
            <a:ext cx="340555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Each control evaluation is a </a:t>
            </a:r>
            <a:r>
              <a:rPr b="0" i="1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hypothesis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ainting of a person with long hair&#10;&#10;Description automatically generated" id="222" name="Google Shape;22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9218" y="2222490"/>
            <a:ext cx="20955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Measuring Control Efficacy</a:t>
            </a:r>
            <a:endParaRPr/>
          </a:p>
        </p:txBody>
      </p:sp>
      <p:sp>
        <p:nvSpPr>
          <p:cNvPr id="228" name="Google Shape;228;p37"/>
          <p:cNvSpPr txBox="1"/>
          <p:nvPr/>
        </p:nvSpPr>
        <p:spPr>
          <a:xfrm>
            <a:off x="3295624" y="3477818"/>
            <a:ext cx="60699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Cyber Criminal</a:t>
            </a:r>
            <a:endParaRPr/>
          </a:p>
        </p:txBody>
      </p:sp>
      <p:sp>
        <p:nvSpPr>
          <p:cNvPr id="229" name="Google Shape;229;p37"/>
          <p:cNvSpPr txBox="1"/>
          <p:nvPr/>
        </p:nvSpPr>
        <p:spPr>
          <a:xfrm>
            <a:off x="3305992" y="2565493"/>
            <a:ext cx="60699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Lora"/>
                <a:ea typeface="Lora"/>
                <a:cs typeface="Lora"/>
                <a:sym typeface="Lora"/>
              </a:rPr>
              <a:t>Step 1 – Who's your threat actor? </a:t>
            </a:r>
            <a:endParaRPr b="0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Measuring Control Efficacy</a:t>
            </a:r>
            <a:endParaRPr/>
          </a:p>
        </p:txBody>
      </p:sp>
      <p:sp>
        <p:nvSpPr>
          <p:cNvPr id="235" name="Google Shape;235;p36"/>
          <p:cNvSpPr txBox="1"/>
          <p:nvPr/>
        </p:nvSpPr>
        <p:spPr>
          <a:xfrm>
            <a:off x="3305992" y="2565493"/>
            <a:ext cx="60699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Lora"/>
                <a:ea typeface="Lora"/>
                <a:cs typeface="Lora"/>
                <a:sym typeface="Lora"/>
              </a:rPr>
              <a:t>Step 1 – Who's your threat actor? </a:t>
            </a:r>
            <a:endParaRPr b="0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Measuring Control Efficacy</a:t>
            </a:r>
            <a:endParaRPr/>
          </a:p>
        </p:txBody>
      </p:sp>
      <p:sp>
        <p:nvSpPr>
          <p:cNvPr id="241" name="Google Shape;241;p38"/>
          <p:cNvSpPr txBox="1"/>
          <p:nvPr/>
        </p:nvSpPr>
        <p:spPr>
          <a:xfrm>
            <a:off x="3160850" y="2368513"/>
            <a:ext cx="60699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Lora"/>
                <a:ea typeface="Lora"/>
                <a:cs typeface="Lora"/>
                <a:sym typeface="Lora"/>
              </a:rPr>
              <a:t>Step 2 – What's the intended efficacy of the control? </a:t>
            </a:r>
            <a:endParaRPr b="0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Measuring Control Efficacy</a:t>
            </a:r>
            <a:endParaRPr/>
          </a:p>
        </p:txBody>
      </p:sp>
      <p:sp>
        <p:nvSpPr>
          <p:cNvPr id="247" name="Google Shape;247;p39"/>
          <p:cNvSpPr txBox="1"/>
          <p:nvPr/>
        </p:nvSpPr>
        <p:spPr>
          <a:xfrm>
            <a:off x="3160849" y="3457084"/>
            <a:ext cx="60699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MFA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3160850" y="2368513"/>
            <a:ext cx="60699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Lora"/>
                <a:ea typeface="Lora"/>
                <a:cs typeface="Lora"/>
                <a:sym typeface="Lora"/>
              </a:rPr>
              <a:t>Step 2 – What's the intended efficacy of the control? </a:t>
            </a:r>
            <a:endParaRPr b="0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Measuring Control Efficacy</a:t>
            </a:r>
            <a:endParaRPr/>
          </a:p>
        </p:txBody>
      </p:sp>
      <p:sp>
        <p:nvSpPr>
          <p:cNvPr id="254" name="Google Shape;254;p40"/>
          <p:cNvSpPr txBox="1"/>
          <p:nvPr/>
        </p:nvSpPr>
        <p:spPr>
          <a:xfrm>
            <a:off x="3160850" y="3431166"/>
            <a:ext cx="60699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MFA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0"/>
          <p:cNvSpPr txBox="1"/>
          <p:nvPr/>
        </p:nvSpPr>
        <p:spPr>
          <a:xfrm>
            <a:off x="859297" y="3923615"/>
            <a:ext cx="60699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Best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0"/>
          <p:cNvSpPr txBox="1"/>
          <p:nvPr/>
        </p:nvSpPr>
        <p:spPr>
          <a:xfrm>
            <a:off x="5566072" y="3923614"/>
            <a:ext cx="60699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Worst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0"/>
          <p:cNvSpPr txBox="1"/>
          <p:nvPr/>
        </p:nvSpPr>
        <p:spPr>
          <a:xfrm>
            <a:off x="3160850" y="2368513"/>
            <a:ext cx="60699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Lora"/>
                <a:ea typeface="Lora"/>
                <a:cs typeface="Lora"/>
                <a:sym typeface="Lora"/>
              </a:rPr>
              <a:t>Step 2 – What's the intended efficacy of the control? </a:t>
            </a:r>
            <a:endParaRPr b="0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0"/>
          <p:cNvSpPr txBox="1"/>
          <p:nvPr/>
        </p:nvSpPr>
        <p:spPr>
          <a:xfrm>
            <a:off x="911133" y="4452348"/>
            <a:ext cx="51058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Unsophisticated threat actor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Control performs better than expected and/or historical data indicated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9" name="Google Shape;259;p40"/>
          <p:cNvSpPr txBox="1"/>
          <p:nvPr/>
        </p:nvSpPr>
        <p:spPr>
          <a:xfrm>
            <a:off x="6540602" y="4452347"/>
            <a:ext cx="51058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Sophisticated threat actor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Control performs worst than expected and/or historical data indicated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Measuring Control Efficacy</a:t>
            </a:r>
            <a:endParaRPr/>
          </a:p>
        </p:txBody>
      </p:sp>
      <p:sp>
        <p:nvSpPr>
          <p:cNvPr id="265" name="Google Shape;265;p41"/>
          <p:cNvSpPr txBox="1"/>
          <p:nvPr/>
        </p:nvSpPr>
        <p:spPr>
          <a:xfrm>
            <a:off x="3212686" y="2088595"/>
            <a:ext cx="60699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Lora"/>
                <a:ea typeface="Lora"/>
                <a:cs typeface="Lora"/>
                <a:sym typeface="Lora"/>
              </a:rPr>
              <a:t>Step 3 – What's the intended efficacy of the VMC for the LEC?</a:t>
            </a:r>
            <a:endParaRPr b="0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1"/>
          <p:cNvSpPr txBox="1"/>
          <p:nvPr/>
        </p:nvSpPr>
        <p:spPr>
          <a:xfrm>
            <a:off x="3212686" y="3166799"/>
            <a:ext cx="60699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MFA Configuration -&gt; MFA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Measuring Control Efficacy</a:t>
            </a:r>
            <a:endParaRPr/>
          </a:p>
        </p:txBody>
      </p:sp>
      <p:sp>
        <p:nvSpPr>
          <p:cNvPr id="272" name="Google Shape;272;p42"/>
          <p:cNvSpPr txBox="1"/>
          <p:nvPr/>
        </p:nvSpPr>
        <p:spPr>
          <a:xfrm>
            <a:off x="3212686" y="2088595"/>
            <a:ext cx="60699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Lora"/>
                <a:ea typeface="Lora"/>
                <a:cs typeface="Lora"/>
                <a:sym typeface="Lora"/>
              </a:rPr>
              <a:t>Step 3 – What's the intended efficacy of the VMC for the LEC?</a:t>
            </a:r>
            <a:endParaRPr b="0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3212686" y="3166799"/>
            <a:ext cx="60699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MFA Configuration -&gt; MFA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2"/>
          <p:cNvSpPr txBox="1"/>
          <p:nvPr/>
        </p:nvSpPr>
        <p:spPr>
          <a:xfrm>
            <a:off x="911134" y="3851043"/>
            <a:ext cx="60699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Best</a:t>
            </a:r>
            <a:endParaRPr/>
          </a:p>
        </p:txBody>
      </p:sp>
      <p:sp>
        <p:nvSpPr>
          <p:cNvPr id="275" name="Google Shape;275;p42"/>
          <p:cNvSpPr txBox="1"/>
          <p:nvPr/>
        </p:nvSpPr>
        <p:spPr>
          <a:xfrm>
            <a:off x="5576439" y="3851043"/>
            <a:ext cx="60699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Worst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2"/>
          <p:cNvSpPr txBox="1"/>
          <p:nvPr/>
        </p:nvSpPr>
        <p:spPr>
          <a:xfrm>
            <a:off x="911133" y="4452348"/>
            <a:ext cx="5105803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The number of days (i.e. % of time) the VMC is effective is on the higher end of what data/experience indicate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Your identification and remediation of variance is extremely effective (requiring days/weeks to fix)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7" name="Google Shape;277;p42"/>
          <p:cNvSpPr txBox="1"/>
          <p:nvPr/>
        </p:nvSpPr>
        <p:spPr>
          <a:xfrm>
            <a:off x="6540602" y="4452347"/>
            <a:ext cx="510580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number of days (i.e. % of time) the VMC is effective is on the lower end of data/experience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Your identification and remediation of variance is ineffective, requiring weeks/months to identify/fix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Measuring Control Efficacy</a:t>
            </a:r>
            <a:endParaRPr/>
          </a:p>
        </p:txBody>
      </p:sp>
      <p:sp>
        <p:nvSpPr>
          <p:cNvPr id="283" name="Google Shape;283;p43"/>
          <p:cNvSpPr txBox="1"/>
          <p:nvPr/>
        </p:nvSpPr>
        <p:spPr>
          <a:xfrm>
            <a:off x="3212686" y="2088595"/>
            <a:ext cx="60699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Lora"/>
                <a:ea typeface="Lora"/>
                <a:cs typeface="Lora"/>
                <a:sym typeface="Lora"/>
              </a:rPr>
              <a:t>Step 4 – Calculate the Operational Efficacy of your control set</a:t>
            </a:r>
            <a:endParaRPr/>
          </a:p>
        </p:txBody>
      </p:sp>
      <p:sp>
        <p:nvSpPr>
          <p:cNvPr id="284" name="Google Shape;284;p43"/>
          <p:cNvSpPr txBox="1"/>
          <p:nvPr/>
        </p:nvSpPr>
        <p:spPr>
          <a:xfrm>
            <a:off x="3212686" y="3166799"/>
            <a:ext cx="60699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LEC * VMC = Operational Efficacy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Measuring Control Efficacy</a:t>
            </a:r>
            <a:endParaRPr/>
          </a:p>
        </p:txBody>
      </p:sp>
      <p:sp>
        <p:nvSpPr>
          <p:cNvPr id="290" name="Google Shape;290;p44"/>
          <p:cNvSpPr txBox="1"/>
          <p:nvPr/>
        </p:nvSpPr>
        <p:spPr>
          <a:xfrm>
            <a:off x="3212686" y="2088595"/>
            <a:ext cx="60699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B0F0"/>
                </a:solidFill>
                <a:latin typeface="Lora"/>
                <a:ea typeface="Lora"/>
                <a:cs typeface="Lora"/>
                <a:sym typeface="Lora"/>
              </a:rPr>
              <a:t>Step 4 – Calculate the Operational Efficacy of your control set</a:t>
            </a:r>
            <a:endParaRPr/>
          </a:p>
        </p:txBody>
      </p:sp>
      <p:sp>
        <p:nvSpPr>
          <p:cNvPr id="291" name="Google Shape;291;p44"/>
          <p:cNvSpPr txBox="1"/>
          <p:nvPr/>
        </p:nvSpPr>
        <p:spPr>
          <a:xfrm>
            <a:off x="3212686" y="3166799"/>
            <a:ext cx="606996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LEC * VMC = Operational Efficacy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Many tools to multiply this together (try to avoid doing min*min and max*max)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Measuring Control Effectiveness and Risk with FAIR-CAM</a:t>
            </a:r>
            <a:r>
              <a:rPr b="0" baseline="30000" lang="en-US">
                <a:latin typeface="Lora"/>
                <a:ea typeface="Lora"/>
                <a:cs typeface="Lora"/>
                <a:sym typeface="Lora"/>
              </a:rPr>
              <a:t>TM</a:t>
            </a:r>
            <a:endParaRPr/>
          </a:p>
        </p:txBody>
      </p:sp>
      <p:sp>
        <p:nvSpPr>
          <p:cNvPr id="63" name="Google Shape;63;p17"/>
          <p:cNvSpPr txBox="1"/>
          <p:nvPr>
            <p:ph idx="1" type="body"/>
          </p:nvPr>
        </p:nvSpPr>
        <p:spPr>
          <a:xfrm>
            <a:off x="838200" y="2170829"/>
            <a:ext cx="6684682" cy="3441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Defining the Control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Finding Control Data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Measuring Control Effectiveness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Measuring Control Efficacy</a:t>
            </a:r>
            <a:endParaRPr/>
          </a:p>
        </p:txBody>
      </p:sp>
      <p:sp>
        <p:nvSpPr>
          <p:cNvPr id="297" name="Google Shape;297;p45"/>
          <p:cNvSpPr txBox="1"/>
          <p:nvPr/>
        </p:nvSpPr>
        <p:spPr>
          <a:xfrm>
            <a:off x="5752685" y="2824677"/>
            <a:ext cx="340555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Each control evaluation is a </a:t>
            </a:r>
            <a:r>
              <a:rPr b="0" i="1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hypothesis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ainting of a person with long hair&#10;&#10;Description automatically generated" id="298" name="Google Shape;29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9218" y="2222490"/>
            <a:ext cx="20955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6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Measuring Control Efficacy</a:t>
            </a:r>
            <a:endParaRPr/>
          </a:p>
        </p:txBody>
      </p:sp>
      <p:sp>
        <p:nvSpPr>
          <p:cNvPr id="304" name="Google Shape;304;p46"/>
          <p:cNvSpPr txBox="1"/>
          <p:nvPr/>
        </p:nvSpPr>
        <p:spPr>
          <a:xfrm>
            <a:off x="371649" y="2570677"/>
            <a:ext cx="556926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More data, more assurance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Tighter ranges</a:t>
            </a:r>
            <a:endParaRPr/>
          </a:p>
        </p:txBody>
      </p:sp>
      <p:sp>
        <p:nvSpPr>
          <p:cNvPr id="305" name="Google Shape;305;p46"/>
          <p:cNvSpPr txBox="1"/>
          <p:nvPr/>
        </p:nvSpPr>
        <p:spPr>
          <a:xfrm>
            <a:off x="6016093" y="2598899"/>
            <a:ext cx="556926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Less data, less assurance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Wider ranges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7"/>
          <p:cNvSpPr txBox="1"/>
          <p:nvPr>
            <p:ph type="title"/>
          </p:nvPr>
        </p:nvSpPr>
        <p:spPr>
          <a:xfrm>
            <a:off x="701793" y="2397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Closing Remarks/QA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Define the Controls</a:t>
            </a:r>
            <a:endParaRPr/>
          </a:p>
        </p:txBody>
      </p:sp>
      <p:pic>
        <p:nvPicPr>
          <p:cNvPr id="69" name="Google Shape;69;p18"/>
          <p:cNvPicPr preferRelativeResize="0"/>
          <p:nvPr/>
        </p:nvPicPr>
        <p:blipFill rotWithShape="1">
          <a:blip r:embed="rId3">
            <a:alphaModFix/>
          </a:blip>
          <a:srcRect b="21963" l="12913" r="14423" t="27897"/>
          <a:stretch/>
        </p:blipFill>
        <p:spPr>
          <a:xfrm>
            <a:off x="1924042" y="1690688"/>
            <a:ext cx="8343916" cy="402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Example – Traditional View</a:t>
            </a:r>
            <a:endParaRPr/>
          </a:p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 cyber criminal, using a misconfiguration to gain access, against a serverless cloud web app, resulting in data exfiltration.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6" name="Google Shape;76;p19"/>
          <p:cNvSpPr/>
          <p:nvPr/>
        </p:nvSpPr>
        <p:spPr>
          <a:xfrm>
            <a:off x="1926771" y="4001294"/>
            <a:ext cx="1589314" cy="88174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5D5D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Cyber Criminal</a:t>
            </a:r>
            <a:endParaRPr/>
          </a:p>
        </p:txBody>
      </p:sp>
      <p:sp>
        <p:nvSpPr>
          <p:cNvPr id="77" name="Google Shape;77;p19"/>
          <p:cNvSpPr/>
          <p:nvPr/>
        </p:nvSpPr>
        <p:spPr>
          <a:xfrm>
            <a:off x="5301343" y="4001294"/>
            <a:ext cx="1589314" cy="88174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5D5D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Serverless Web App</a:t>
            </a:r>
            <a:endParaRPr/>
          </a:p>
        </p:txBody>
      </p:sp>
      <p:sp>
        <p:nvSpPr>
          <p:cNvPr id="78" name="Google Shape;78;p19"/>
          <p:cNvSpPr/>
          <p:nvPr/>
        </p:nvSpPr>
        <p:spPr>
          <a:xfrm>
            <a:off x="8675915" y="4001293"/>
            <a:ext cx="1589314" cy="88174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5D5D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Data Exfiltration</a:t>
            </a:r>
            <a:endParaRPr/>
          </a:p>
        </p:txBody>
      </p:sp>
      <p:cxnSp>
        <p:nvCxnSpPr>
          <p:cNvPr id="79" name="Google Shape;79;p19"/>
          <p:cNvCxnSpPr>
            <a:stCxn id="76" idx="3"/>
            <a:endCxn id="77" idx="1"/>
          </p:cNvCxnSpPr>
          <p:nvPr/>
        </p:nvCxnSpPr>
        <p:spPr>
          <a:xfrm>
            <a:off x="3516085" y="4442166"/>
            <a:ext cx="1785300" cy="0"/>
          </a:xfrm>
          <a:prstGeom prst="straightConnector1">
            <a:avLst/>
          </a:prstGeom>
          <a:noFill/>
          <a:ln cap="flat" cmpd="sng" w="38100">
            <a:solidFill>
              <a:srgbClr val="D7D7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0" name="Google Shape;80;p19"/>
          <p:cNvCxnSpPr>
            <a:stCxn id="77" idx="3"/>
            <a:endCxn id="78" idx="1"/>
          </p:cNvCxnSpPr>
          <p:nvPr/>
        </p:nvCxnSpPr>
        <p:spPr>
          <a:xfrm>
            <a:off x="6890657" y="4442166"/>
            <a:ext cx="1785300" cy="0"/>
          </a:xfrm>
          <a:prstGeom prst="straightConnector1">
            <a:avLst/>
          </a:prstGeom>
          <a:noFill/>
          <a:ln cap="flat" cmpd="sng" w="38100">
            <a:solidFill>
              <a:srgbClr val="D7D7D7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Example – View with FAIR-CAM</a:t>
            </a:r>
            <a:endParaRPr/>
          </a:p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838200" y="1825625"/>
            <a:ext cx="10515600" cy="1718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 cyber criminal, using a misconfiguration to gain access, against a serverless cloud web app, resulting in data exfiltration.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87" name="Google Shape;87;p20"/>
          <p:cNvSpPr/>
          <p:nvPr/>
        </p:nvSpPr>
        <p:spPr>
          <a:xfrm>
            <a:off x="838200" y="4001291"/>
            <a:ext cx="1060704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5D5D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Cyber Criminal</a:t>
            </a:r>
            <a:endParaRPr/>
          </a:p>
        </p:txBody>
      </p:sp>
      <p:sp>
        <p:nvSpPr>
          <p:cNvPr id="88" name="Google Shape;88;p20"/>
          <p:cNvSpPr/>
          <p:nvPr/>
        </p:nvSpPr>
        <p:spPr>
          <a:xfrm>
            <a:off x="3204319" y="4001291"/>
            <a:ext cx="1055914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5D5D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Serverless Web App</a:t>
            </a:r>
            <a:endParaRPr/>
          </a:p>
        </p:txBody>
      </p:sp>
      <p:sp>
        <p:nvSpPr>
          <p:cNvPr id="89" name="Google Shape;89;p20"/>
          <p:cNvSpPr/>
          <p:nvPr/>
        </p:nvSpPr>
        <p:spPr>
          <a:xfrm>
            <a:off x="5565648" y="4001291"/>
            <a:ext cx="1060704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5D5D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Data Exfiltration</a:t>
            </a:r>
            <a:endParaRPr/>
          </a:p>
        </p:txBody>
      </p:sp>
      <p:cxnSp>
        <p:nvCxnSpPr>
          <p:cNvPr id="90" name="Google Shape;90;p20"/>
          <p:cNvCxnSpPr>
            <a:stCxn id="87" idx="3"/>
            <a:endCxn id="88" idx="1"/>
          </p:cNvCxnSpPr>
          <p:nvPr/>
        </p:nvCxnSpPr>
        <p:spPr>
          <a:xfrm>
            <a:off x="1898904" y="4458491"/>
            <a:ext cx="1305300" cy="0"/>
          </a:xfrm>
          <a:prstGeom prst="straightConnector1">
            <a:avLst/>
          </a:prstGeom>
          <a:noFill/>
          <a:ln cap="flat" cmpd="sng" w="38100">
            <a:solidFill>
              <a:srgbClr val="D7D7D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1" name="Google Shape;91;p20"/>
          <p:cNvSpPr/>
          <p:nvPr/>
        </p:nvSpPr>
        <p:spPr>
          <a:xfrm>
            <a:off x="7929372" y="4001291"/>
            <a:ext cx="1060704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5D5D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Primary Loss</a:t>
            </a:r>
            <a:endParaRPr/>
          </a:p>
        </p:txBody>
      </p:sp>
      <p:sp>
        <p:nvSpPr>
          <p:cNvPr id="92" name="Google Shape;92;p20"/>
          <p:cNvSpPr/>
          <p:nvPr/>
        </p:nvSpPr>
        <p:spPr>
          <a:xfrm>
            <a:off x="10293096" y="4001291"/>
            <a:ext cx="1060704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5D5D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Secondary Loss</a:t>
            </a:r>
            <a:endParaRPr/>
          </a:p>
        </p:txBody>
      </p:sp>
      <p:cxnSp>
        <p:nvCxnSpPr>
          <p:cNvPr id="93" name="Google Shape;93;p20"/>
          <p:cNvCxnSpPr>
            <a:stCxn id="88" idx="3"/>
            <a:endCxn id="89" idx="1"/>
          </p:cNvCxnSpPr>
          <p:nvPr/>
        </p:nvCxnSpPr>
        <p:spPr>
          <a:xfrm>
            <a:off x="4260233" y="4458491"/>
            <a:ext cx="1305300" cy="0"/>
          </a:xfrm>
          <a:prstGeom prst="straightConnector1">
            <a:avLst/>
          </a:prstGeom>
          <a:noFill/>
          <a:ln cap="flat" cmpd="sng" w="38100">
            <a:solidFill>
              <a:srgbClr val="D7D7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4" name="Google Shape;94;p20"/>
          <p:cNvCxnSpPr>
            <a:stCxn id="89" idx="3"/>
            <a:endCxn id="91" idx="1"/>
          </p:cNvCxnSpPr>
          <p:nvPr/>
        </p:nvCxnSpPr>
        <p:spPr>
          <a:xfrm>
            <a:off x="6626352" y="4458491"/>
            <a:ext cx="1302900" cy="0"/>
          </a:xfrm>
          <a:prstGeom prst="straightConnector1">
            <a:avLst/>
          </a:prstGeom>
          <a:noFill/>
          <a:ln cap="flat" cmpd="sng" w="38100">
            <a:solidFill>
              <a:srgbClr val="D7D7D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5" name="Google Shape;95;p20"/>
          <p:cNvCxnSpPr>
            <a:stCxn id="91" idx="3"/>
            <a:endCxn id="92" idx="1"/>
          </p:cNvCxnSpPr>
          <p:nvPr/>
        </p:nvCxnSpPr>
        <p:spPr>
          <a:xfrm>
            <a:off x="8990076" y="4458491"/>
            <a:ext cx="1302900" cy="0"/>
          </a:xfrm>
          <a:prstGeom prst="straightConnector1">
            <a:avLst/>
          </a:prstGeom>
          <a:noFill/>
          <a:ln cap="flat" cmpd="sng" w="38100">
            <a:solidFill>
              <a:srgbClr val="D7D7D7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What you’re measuring</a:t>
            </a:r>
            <a:endParaRPr/>
          </a:p>
        </p:txBody>
      </p:sp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838200" y="4933755"/>
            <a:ext cx="10515600" cy="99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/>
              <a:t>Consider that some controls measured as an efficacy range (ex. EDR), others as effective or not (ex. IAM)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2400"/>
          </a:p>
        </p:txBody>
      </p:sp>
      <p:grpSp>
        <p:nvGrpSpPr>
          <p:cNvPr id="102" name="Google Shape;102;p22"/>
          <p:cNvGrpSpPr/>
          <p:nvPr/>
        </p:nvGrpSpPr>
        <p:grpSpPr>
          <a:xfrm>
            <a:off x="2182645" y="2030850"/>
            <a:ext cx="7827034" cy="2532495"/>
            <a:chOff x="2212237" y="2045646"/>
            <a:chExt cx="7827034" cy="2532495"/>
          </a:xfrm>
        </p:grpSpPr>
        <p:sp>
          <p:nvSpPr>
            <p:cNvPr id="103" name="Google Shape;103;p22"/>
            <p:cNvSpPr/>
            <p:nvPr/>
          </p:nvSpPr>
          <p:spPr>
            <a:xfrm>
              <a:off x="2212237" y="2045646"/>
              <a:ext cx="2263861" cy="1957136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Intended Control Efficacy</a:t>
              </a:r>
              <a:endParaRPr b="0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4" name="Google Shape;104;p22"/>
            <p:cNvCxnSpPr/>
            <p:nvPr/>
          </p:nvCxnSpPr>
          <p:spPr>
            <a:xfrm flipH="1" rot="10800000">
              <a:off x="4476099" y="2989839"/>
              <a:ext cx="3287760" cy="5728"/>
            </a:xfrm>
            <a:prstGeom prst="straightConnector1">
              <a:avLst/>
            </a:prstGeom>
            <a:noFill/>
            <a:ln cap="flat" cmpd="sng" w="38100">
              <a:solidFill>
                <a:srgbClr val="D7D7D7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05" name="Google Shape;105;p22"/>
            <p:cNvSpPr/>
            <p:nvPr/>
          </p:nvSpPr>
          <p:spPr>
            <a:xfrm>
              <a:off x="7775410" y="2045646"/>
              <a:ext cx="2263861" cy="1957136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5D5D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Operating Efficacy</a:t>
              </a:r>
              <a:endParaRPr b="0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2"/>
            <p:cNvSpPr txBox="1"/>
            <p:nvPr/>
          </p:nvSpPr>
          <p:spPr>
            <a:xfrm>
              <a:off x="5034683" y="3024214"/>
              <a:ext cx="2170591" cy="1553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114300" marR="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ora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Variance</a:t>
              </a:r>
              <a:endParaRPr/>
            </a:p>
            <a:p>
              <a:pPr indent="0" lvl="0" marL="114300" marR="0" rtl="0" algn="ctr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ora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(Frequency &amp; Duration)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title"/>
          </p:nvPr>
        </p:nvSpPr>
        <p:spPr>
          <a:xfrm>
            <a:off x="701793" y="2397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Finding Control Data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758237" y="452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Finding Control Data</a:t>
            </a:r>
            <a:endParaRPr/>
          </a:p>
        </p:txBody>
      </p:sp>
      <p:sp>
        <p:nvSpPr>
          <p:cNvPr id="117" name="Google Shape;117;p24"/>
          <p:cNvSpPr txBox="1"/>
          <p:nvPr/>
        </p:nvSpPr>
        <p:spPr>
          <a:xfrm>
            <a:off x="831174" y="1326309"/>
            <a:ext cx="772441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B0F0"/>
                </a:solidFill>
                <a:latin typeface="Lora"/>
                <a:ea typeface="Lora"/>
                <a:cs typeface="Lora"/>
                <a:sym typeface="Lora"/>
              </a:rPr>
              <a:t>What kinds of data should you be looking at?</a:t>
            </a:r>
            <a:endParaRPr/>
          </a:p>
        </p:txBody>
      </p:sp>
      <p:sp>
        <p:nvSpPr>
          <p:cNvPr id="118" name="Google Shape;118;p24"/>
          <p:cNvSpPr txBox="1"/>
          <p:nvPr/>
        </p:nvSpPr>
        <p:spPr>
          <a:xfrm>
            <a:off x="862564" y="2153298"/>
            <a:ext cx="353111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​Loss Event Controls (Intended Efficacy):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-SMEs​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-Independent studies​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-Historical analysis, incidents, engagement, audits, etc.​</a:t>
            </a:r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4169747" y="2101460"/>
            <a:ext cx="3479282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​Variance Mgmt Controls: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-SMEs​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-Maturity analysis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-Historical incident frequency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-Historical incident response and reaction analysis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-Root cause analysis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-Audit findings</a:t>
            </a:r>
            <a:endParaRPr/>
          </a:p>
        </p:txBody>
      </p:sp>
      <p:sp>
        <p:nvSpPr>
          <p:cNvPr id="120" name="Google Shape;120;p24"/>
          <p:cNvSpPr txBox="1"/>
          <p:nvPr/>
        </p:nvSpPr>
        <p:spPr>
          <a:xfrm>
            <a:off x="7653175" y="2059991"/>
            <a:ext cx="3261568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​Decision Support Controls: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-Compliance documentation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-Registers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-Root cause analysis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2023-10-15T16:28:03Z</dcterms:created>
  <dc:creator>Luke Bader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0x01010067266C032793F448964A81BD0EF37DE6</vt:lpwstr>
  </property>
  <property fmtid="{D5CDD505-2E9C-101B-9397-08002B2CF9AE}" pid="3" name="MediaServiceImageTags">
    <vt:lpwstr/>
  </property>
</Properties>
</file>