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M Mono" panose="020B0509040201040103" pitchFamily="49" charset="77"/>
      <p:regular r:id="rId42"/>
      <p:italic r:id="rId43"/>
    </p:embeddedFont>
    <p:embeddedFont>
      <p:font typeface="DM Mono Light" panose="020B0509040201040103" pitchFamily="49" charset="77"/>
      <p:regular r:id="rId44"/>
      <p:italic r:id="rId45"/>
    </p:embeddedFont>
    <p:embeddedFont>
      <p:font typeface="DM Sans" pitchFamily="2" charset="77"/>
      <p:regular r:id="rId46"/>
      <p:bold r:id="rId47"/>
      <p:italic r:id="rId48"/>
      <p:boldItalic r:id="rId49"/>
    </p:embeddedFont>
    <p:embeddedFont>
      <p:font typeface="DM Sans Black" pitchFamily="2" charset="77"/>
      <p:regular r:id="rId50"/>
      <p:bold r:id="rId51"/>
      <p:italic r:id="rId52"/>
      <p:boldItalic r:id="rId53"/>
    </p:embeddedFont>
    <p:embeddedFont>
      <p:font typeface="DM Sans ExtraLight" pitchFamily="2" charset="77"/>
      <p:regular r:id="rId54"/>
      <p:bold r:id="rId55"/>
      <p:italic r:id="rId56"/>
      <p:boldItalic r:id="rId57"/>
    </p:embeddedFont>
    <p:embeddedFont>
      <p:font typeface="DM Sans Light" pitchFamily="2" charset="77"/>
      <p:regular r:id="rId58"/>
      <p:bold r:id="rId59"/>
      <p:italic r:id="rId60"/>
      <p:boldItalic r:id="rId61"/>
    </p:embeddedFont>
    <p:embeddedFont>
      <p:font typeface="Lora" pitchFamily="2" charset="77"/>
      <p:regular r:id="rId62"/>
      <p:bold r:id="rId63"/>
      <p:italic r:id="rId64"/>
      <p:boldItalic r:id="rId65"/>
    </p:embeddedFont>
    <p:embeddedFont>
      <p:font typeface="Montserrat" pitchFamily="2" charset="77"/>
      <p:regular r:id="rId66"/>
      <p:bold r:id="rId67"/>
      <p:italic r:id="rId68"/>
      <p:boldItalic r:id="rId69"/>
    </p:embeddedFont>
    <p:embeddedFont>
      <p:font typeface="Poppins" pitchFamily="2" charset="77"/>
      <p:regular r:id="rId70"/>
      <p:bold r:id="rId71"/>
      <p:italic r:id="rId72"/>
      <p:boldItalic r:id="rId73"/>
    </p:embeddedFont>
    <p:embeddedFont>
      <p:font typeface="Poppins ExtraBold" panose="020B0604020202020204" pitchFamily="34" charset="0"/>
      <p:bold r:id="rId74"/>
      <p:italic r:id="rId75"/>
      <p:boldItalic r:id="rId76"/>
    </p:embeddedFont>
    <p:embeddedFont>
      <p:font typeface="Poppins Light" panose="020B0604020202020204" pitchFamily="34" charset="0"/>
      <p:regular r:id="rId77"/>
      <p:italic r:id="rId78"/>
    </p:embeddedFont>
    <p:embeddedFont>
      <p:font typeface="Poppins Medium" panose="020B0604020202020204" pitchFamily="34" charset="0"/>
      <p:regular r:id="rId79"/>
      <p: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4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93" autoAdjust="0"/>
    <p:restoredTop sz="94700"/>
  </p:normalViewPr>
  <p:slideViewPr>
    <p:cSldViewPr snapToGrid="0" snapToObjects="1">
      <p:cViewPr varScale="1">
        <p:scale>
          <a:sx n="110" d="100"/>
          <a:sy n="110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74" Type="http://schemas.openxmlformats.org/officeDocument/2006/relationships/font" Target="fonts/font37.fntdata"/><Relationship Id="rId79" Type="http://schemas.openxmlformats.org/officeDocument/2006/relationships/font" Target="fonts/font42.fntdata"/><Relationship Id="rId5" Type="http://schemas.openxmlformats.org/officeDocument/2006/relationships/slide" Target="slides/slide1.xml"/><Relationship Id="rId61" Type="http://schemas.openxmlformats.org/officeDocument/2006/relationships/font" Target="fonts/font24.fntdata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77" Type="http://schemas.openxmlformats.org/officeDocument/2006/relationships/font" Target="fonts/font40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72" Type="http://schemas.openxmlformats.org/officeDocument/2006/relationships/font" Target="fonts/font35.fntdata"/><Relationship Id="rId80" Type="http://schemas.openxmlformats.org/officeDocument/2006/relationships/font" Target="fonts/font4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75" Type="http://schemas.openxmlformats.org/officeDocument/2006/relationships/font" Target="fonts/font38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font" Target="fonts/font36.fntdata"/><Relationship Id="rId78" Type="http://schemas.openxmlformats.org/officeDocument/2006/relationships/font" Target="fonts/font4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2.fntdata"/><Relationship Id="rId34" Type="http://schemas.openxmlformats.org/officeDocument/2006/relationships/slide" Target="slides/slide30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6" Type="http://schemas.openxmlformats.org/officeDocument/2006/relationships/font" Target="fonts/font39.fntdata"/><Relationship Id="rId7" Type="http://schemas.openxmlformats.org/officeDocument/2006/relationships/slide" Target="slides/slide3.xml"/><Relationship Id="rId71" Type="http://schemas.openxmlformats.org/officeDocument/2006/relationships/font" Target="fonts/font3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66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82D4E-2C50-8147-B6A1-AB204DF4AC7F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2ACF9-F4F0-8A46-8BDF-C8DDB008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62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d332dc13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d332dc13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d332dc13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d332dc13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d332dc13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8d332dc13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d44a4a4c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8d44a4a4c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d44a4a4c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8d44a4a4c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d332dc13d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8d332dc13d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d332dc13d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d332dc13d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d332dc13d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8d332dc13d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d332dc13d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d332dc13d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8d332dc13d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8d332dc13d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d332dc13d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8d332dc13d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d332dc13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d332dc13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d332dc13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8d332dc13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d44a4a4c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8d44a4a4c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8d332dc13d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8d332dc13d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8d332dc13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8d332dc13d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8d332dc13d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8d332dc13d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d332dc13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d332dc13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02a59f00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902a59f00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902a59f00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902a59f00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902a59f00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902a59f00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8d332dc13d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8d332dc13d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d332dc13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d332dc13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d332dc13d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8d332dc13d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8d332dc13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8d332dc13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d332dc13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d332dc13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d332dc13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d332dc13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d332dc13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d332dc13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d332dc13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d332dc13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d332dc13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d332dc13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d332dc13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d332dc13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A851-F26A-A845-850E-464B9669C0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3577A-0FD2-144B-8892-0E06CCC09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13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BCA0A-C2EB-CE4D-8647-17CD5964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F56B6-8573-394B-8EFB-BB2C237D6A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6589E-4167-0643-A962-2A757EA2C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8BBD-16AD-6943-825D-9A571CA0C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C37F6-9F4E-BE4A-9A87-20AA46027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5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2F7D2-3AAB-D64F-9993-BB8499890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730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bg>
      <p:bgPr>
        <a:solidFill>
          <a:srgbClr val="091F4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0"/>
          <p:cNvCxnSpPr/>
          <p:nvPr/>
        </p:nvCxnSpPr>
        <p:spPr>
          <a:xfrm>
            <a:off x="508000" y="933267"/>
            <a:ext cx="10896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27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507867" y="1838000"/>
            <a:ext cx="10896400" cy="3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88" name="Google Shape;88;p10"/>
          <p:cNvCxnSpPr/>
          <p:nvPr/>
        </p:nvCxnSpPr>
        <p:spPr>
          <a:xfrm>
            <a:off x="508000" y="6519200"/>
            <a:ext cx="10896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0"/>
          <p:cNvSpPr txBox="1"/>
          <p:nvPr/>
        </p:nvSpPr>
        <p:spPr>
          <a:xfrm>
            <a:off x="9743333" y="6500000"/>
            <a:ext cx="1064800" cy="94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lvl="0" indent="0" algn="r" rtl="0">
              <a:lnSpc>
                <a:spcPct val="200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FAIR Institute</a:t>
            </a:r>
            <a:endParaRPr sz="1067">
              <a:solidFill>
                <a:srgbClr val="EFEFE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443377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rgbClr val="091F4B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507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 1">
  <p:cSld name="Custom Layout 3 1">
    <p:bg>
      <p:bgPr>
        <a:solidFill>
          <a:srgbClr val="091F4B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Google Shape;91;p11"/>
          <p:cNvCxnSpPr/>
          <p:nvPr/>
        </p:nvCxnSpPr>
        <p:spPr>
          <a:xfrm>
            <a:off x="508000" y="933267"/>
            <a:ext cx="10896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1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27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507867" y="1838000"/>
            <a:ext cx="6443200" cy="3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>
            <a:spLocks noGrp="1"/>
          </p:cNvSpPr>
          <p:nvPr>
            <p:ph type="pic" idx="2"/>
          </p:nvPr>
        </p:nvSpPr>
        <p:spPr>
          <a:xfrm>
            <a:off x="7667100" y="1710967"/>
            <a:ext cx="3610800" cy="36108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 rtl="0">
              <a:buNone/>
              <a:defRPr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96" name="Google Shape;96;p11"/>
          <p:cNvCxnSpPr/>
          <p:nvPr/>
        </p:nvCxnSpPr>
        <p:spPr>
          <a:xfrm>
            <a:off x="508000" y="6519200"/>
            <a:ext cx="10896400" cy="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Google Shape;97;p11"/>
          <p:cNvSpPr txBox="1"/>
          <p:nvPr/>
        </p:nvSpPr>
        <p:spPr>
          <a:xfrm>
            <a:off x="9743333" y="6500000"/>
            <a:ext cx="1064800" cy="94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lvl="0" indent="0" algn="r" rtl="0">
              <a:lnSpc>
                <a:spcPct val="200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EFEFEF"/>
                </a:solidFill>
                <a:latin typeface="DM Sans"/>
                <a:ea typeface="DM Sans"/>
                <a:cs typeface="DM Sans"/>
                <a:sym typeface="DM Sans"/>
              </a:rPr>
              <a:t>FAIR Institute</a:t>
            </a:r>
            <a:endParaRPr sz="1067">
              <a:solidFill>
                <a:srgbClr val="EFEFE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334770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A929A-C451-1E46-98F5-E53EC33F5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84BB8-1B86-BC49-B816-5739F4633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6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43AB-E930-9B4C-B7C4-F146855B1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5D491-7381-D840-9249-F8E98F5B3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17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0CCB-4E7A-DF42-9086-C6D42739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3806-09B6-8E41-8BD3-01D9FD91F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6349E-3247-7D48-ACED-D8B03623B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1212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1ED3-2485-F24C-A15C-C2DFC4992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23F9-8973-0347-B412-27D78362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69BC7-F4BD-844E-9643-2E12E1CB1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D736E9-99D5-BF40-AE92-D51D16788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93A95-1A24-B846-A16B-6DDD70DB8E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17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C6CA1-B663-4E48-A56D-B2AF716D2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941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0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1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70D8-3DD2-A046-8E81-E1B944F6E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9D135-5A0A-AB41-9287-4AE91DAF8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781D0-0520-AC43-95AB-D32782FC4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848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5444F-C091-224F-AB24-6A5DDB5D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4A742C-2C49-D240-B5A4-7846A1B47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8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genairisk.ai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F2B2-C27C-EA4E-B839-2112712A7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sz="4800" dirty="0">
                <a:latin typeface="Lora" pitchFamily="2" charset="77"/>
              </a:rPr>
              <a:t>Accelerating your GenAI adoption through AI Risk Posture Management</a:t>
            </a:r>
            <a:endParaRPr lang="en-US" dirty="0">
              <a:latin typeface="Lora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120F5-3C3B-E443-86A2-F926B96EF1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DM Mono Light"/>
                <a:ea typeface="DM Mono Light"/>
                <a:cs typeface="DM Mono Light"/>
                <a:sym typeface="DM Mono Light"/>
              </a:rPr>
              <a:t>October 18, 2023</a:t>
            </a:r>
          </a:p>
        </p:txBody>
      </p:sp>
    </p:spTree>
    <p:extLst>
      <p:ext uri="{BB962C8B-B14F-4D97-AF65-F5344CB8AC3E}">
        <p14:creationId xmlns:p14="http://schemas.microsoft.com/office/powerpoint/2010/main" val="325029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 idx="4294967295"/>
          </p:nvPr>
        </p:nvSpPr>
        <p:spPr>
          <a:xfrm>
            <a:off x="1062200" y="1920819"/>
            <a:ext cx="10067600" cy="30163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" sz="6667">
                <a:solidFill>
                  <a:schemeClr val="lt1"/>
                </a:solidFill>
              </a:rPr>
              <a:t>GenAI adoption is exposing you to new risks</a:t>
            </a:r>
            <a:endParaRPr sz="66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>
            <a:off x="4872233" y="1471467"/>
            <a:ext cx="6882000" cy="4513600"/>
          </a:xfrm>
          <a:prstGeom prst="roundRect">
            <a:avLst>
              <a:gd name="adj" fmla="val 2968"/>
            </a:avLst>
          </a:prstGeom>
          <a:solidFill>
            <a:schemeClr val="lt1"/>
          </a:solidFill>
          <a:ln w="28575" cap="flat" cmpd="sng">
            <a:solidFill>
              <a:srgbClr val="30A3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507867" y="1986567"/>
            <a:ext cx="4081600" cy="348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" sz="2533" b="1">
                <a:solidFill>
                  <a:schemeClr val="lt1"/>
                </a:solidFill>
              </a:rPr>
              <a:t>Inaccuracy, Cybersecurity, and IP infringement are the top GenAI-related risk vectors</a:t>
            </a:r>
            <a:endParaRPr sz="2267"/>
          </a:p>
        </p:txBody>
      </p:sp>
      <p:sp>
        <p:nvSpPr>
          <p:cNvPr id="200" name="Google Shape;200;p27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1"/>
          </p:nvPr>
        </p:nvSpPr>
        <p:spPr>
          <a:xfrm>
            <a:off x="507867" y="6149006"/>
            <a:ext cx="3612400" cy="3692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" sz="800">
                <a:solidFill>
                  <a:schemeClr val="lt1"/>
                </a:solidFill>
                <a:latin typeface="DM Mono Light"/>
                <a:ea typeface="DM Mono Light"/>
                <a:cs typeface="DM Mono Light"/>
                <a:sym typeface="DM Mono Light"/>
              </a:rPr>
              <a:t>Source: McKinsey &amp; Company</a:t>
            </a:r>
            <a:endParaRPr sz="800">
              <a:latin typeface="DM Mono Light"/>
              <a:ea typeface="DM Mono Light"/>
              <a:cs typeface="DM Mono Light"/>
              <a:sym typeface="DM Mono Light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r="950"/>
          <a:stretch/>
        </p:blipFill>
        <p:spPr>
          <a:xfrm>
            <a:off x="5023733" y="1638000"/>
            <a:ext cx="6578800" cy="418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Questions we will aim to answer today</a:t>
            </a:r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>
            <a:off x="1015867" y="1838000"/>
            <a:ext cx="10084400" cy="348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57189">
              <a:buClr>
                <a:schemeClr val="lt1"/>
              </a:buClr>
              <a:buSzPts val="1800"/>
              <a:buAutoNum type="arabicPeriod"/>
            </a:pPr>
            <a:r>
              <a:rPr lang="en" sz="2400"/>
              <a:t>How should we think about different GenAI risk scenarios?</a:t>
            </a:r>
            <a:endParaRPr sz="2400"/>
          </a:p>
          <a:p>
            <a:pPr marL="0" indent="0"/>
            <a:endParaRPr sz="2400"/>
          </a:p>
          <a:p>
            <a:pPr indent="-457189">
              <a:buClr>
                <a:schemeClr val="lt1"/>
              </a:buClr>
              <a:buSzPts val="1800"/>
              <a:buAutoNum type="arabicPeriod"/>
            </a:pPr>
            <a:r>
              <a:rPr lang="en" sz="2400"/>
              <a:t>How can we quantify GenAI risks using FAIR?</a:t>
            </a:r>
            <a:endParaRPr sz="2400"/>
          </a:p>
          <a:p>
            <a:pPr marL="0" indent="0"/>
            <a:endParaRPr sz="2400"/>
          </a:p>
          <a:p>
            <a:pPr indent="-457189">
              <a:buClr>
                <a:schemeClr val="lt1"/>
              </a:buClr>
              <a:buSzPts val="1800"/>
              <a:buAutoNum type="arabicPeriod"/>
            </a:pPr>
            <a:r>
              <a:rPr lang="en" sz="2400"/>
              <a:t>How should risk professionals help companies to make risk-informed decisions on GenAI?</a:t>
            </a:r>
            <a:endParaRPr sz="2400"/>
          </a:p>
        </p:txBody>
      </p:sp>
      <p:sp>
        <p:nvSpPr>
          <p:cNvPr id="209" name="Google Shape;209;p28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/>
              <a:t>The ‘Five Vectors’ of GenAI Risk</a:t>
            </a:r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216" name="Google Shape;216;p29"/>
          <p:cNvSpPr/>
          <p:nvPr/>
        </p:nvSpPr>
        <p:spPr>
          <a:xfrm>
            <a:off x="2673300" y="16676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6457900" y="16676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8" name="Google Shape;218;p29"/>
          <p:cNvSpPr/>
          <p:nvPr/>
        </p:nvSpPr>
        <p:spPr>
          <a:xfrm>
            <a:off x="1078633" y="36920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4565600" y="36920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0" name="Google Shape;220;p29"/>
          <p:cNvSpPr/>
          <p:nvPr/>
        </p:nvSpPr>
        <p:spPr>
          <a:xfrm>
            <a:off x="8052567" y="36920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4294967295"/>
          </p:nvPr>
        </p:nvSpPr>
        <p:spPr>
          <a:xfrm>
            <a:off x="2898900" y="1893867"/>
            <a:ext cx="2812800" cy="12271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67">
                <a:solidFill>
                  <a:schemeClr val="lt1"/>
                </a:solidFill>
              </a:rPr>
              <a:t>You are using GenAI - just you don’t know it - ‘Shadow GenAI’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22" name="Google Shape;222;p29"/>
          <p:cNvSpPr txBox="1">
            <a:spLocks noGrp="1"/>
          </p:cNvSpPr>
          <p:nvPr>
            <p:ph type="body" idx="1"/>
          </p:nvPr>
        </p:nvSpPr>
        <p:spPr>
          <a:xfrm>
            <a:off x="6683500" y="2017067"/>
            <a:ext cx="2812800" cy="92341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/>
            <a:r>
              <a:rPr lang="en" sz="1867">
                <a:solidFill>
                  <a:schemeClr val="lt1"/>
                </a:solidFill>
              </a:rPr>
              <a:t>You are building foundational LLMs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4294967295"/>
          </p:nvPr>
        </p:nvSpPr>
        <p:spPr>
          <a:xfrm>
            <a:off x="1304233" y="4041467"/>
            <a:ext cx="2812800" cy="12271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67">
                <a:solidFill>
                  <a:schemeClr val="lt1"/>
                </a:solidFill>
              </a:rPr>
              <a:t>You are hosting an LLM to build your use cases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24" name="Google Shape;224;p29"/>
          <p:cNvSpPr txBox="1">
            <a:spLocks noGrp="1"/>
          </p:cNvSpPr>
          <p:nvPr>
            <p:ph type="body" idx="4294967295"/>
          </p:nvPr>
        </p:nvSpPr>
        <p:spPr>
          <a:xfrm>
            <a:off x="4791200" y="3918268"/>
            <a:ext cx="2812800" cy="14857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67">
                <a:solidFill>
                  <a:schemeClr val="lt1"/>
                </a:solidFill>
              </a:rPr>
              <a:t>You are using managed third-party LLMs to build your use cases</a:t>
            </a:r>
            <a:endParaRPr sz="1867">
              <a:solidFill>
                <a:schemeClr val="lt1"/>
              </a:solidFill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4294967295"/>
          </p:nvPr>
        </p:nvSpPr>
        <p:spPr>
          <a:xfrm>
            <a:off x="8278167" y="4041467"/>
            <a:ext cx="2812800" cy="9685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67">
                <a:solidFill>
                  <a:schemeClr val="lt1"/>
                </a:solidFill>
              </a:rPr>
              <a:t>Your adversaries are using LLMs to attack</a:t>
            </a: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One big question today</a:t>
            </a:r>
            <a:endParaRPr/>
          </a:p>
        </p:txBody>
      </p:sp>
      <p:sp>
        <p:nvSpPr>
          <p:cNvPr id="231" name="Google Shape;231;p30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body" idx="4294967295"/>
          </p:nvPr>
        </p:nvSpPr>
        <p:spPr>
          <a:xfrm>
            <a:off x="861800" y="1838001"/>
            <a:ext cx="10468400" cy="11161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My business units want to leverage GenAI in their Product / Process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233" name="Google Shape;233;p30"/>
          <p:cNvSpPr/>
          <p:nvPr/>
        </p:nvSpPr>
        <p:spPr>
          <a:xfrm>
            <a:off x="2063700" y="29518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4" name="Google Shape;234;p30"/>
          <p:cNvSpPr/>
          <p:nvPr/>
        </p:nvSpPr>
        <p:spPr>
          <a:xfrm>
            <a:off x="6864300" y="2951867"/>
            <a:ext cx="3264000" cy="1640800"/>
          </a:xfrm>
          <a:prstGeom prst="roundRect">
            <a:avLst>
              <a:gd name="adj" fmla="val 5434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4294967295"/>
          </p:nvPr>
        </p:nvSpPr>
        <p:spPr>
          <a:xfrm>
            <a:off x="2289300" y="3320867"/>
            <a:ext cx="2812800" cy="10421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33">
                <a:solidFill>
                  <a:schemeClr val="lt1"/>
                </a:solidFill>
              </a:rPr>
              <a:t>Should we host an LLM internally?</a:t>
            </a:r>
            <a:endParaRPr sz="2133">
              <a:solidFill>
                <a:schemeClr val="lt1"/>
              </a:solidFill>
            </a:endParaRPr>
          </a:p>
        </p:txBody>
      </p:sp>
      <p:sp>
        <p:nvSpPr>
          <p:cNvPr id="236" name="Google Shape;236;p30"/>
          <p:cNvSpPr txBox="1">
            <a:spLocks noGrp="1"/>
          </p:cNvSpPr>
          <p:nvPr>
            <p:ph type="body" idx="1"/>
          </p:nvPr>
        </p:nvSpPr>
        <p:spPr>
          <a:xfrm>
            <a:off x="7089900" y="3098068"/>
            <a:ext cx="2812800" cy="13334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/>
            <a:r>
              <a:rPr lang="en" sz="2133">
                <a:solidFill>
                  <a:schemeClr val="lt1"/>
                </a:solidFill>
              </a:rPr>
              <a:t>Should we use a third-party managed LLM?</a:t>
            </a:r>
            <a:endParaRPr sz="2133">
              <a:solidFill>
                <a:schemeClr val="lt1"/>
              </a:solidFill>
            </a:endParaRPr>
          </a:p>
        </p:txBody>
      </p:sp>
      <p:sp>
        <p:nvSpPr>
          <p:cNvPr id="237" name="Google Shape;237;p30"/>
          <p:cNvSpPr txBox="1">
            <a:spLocks noGrp="1"/>
          </p:cNvSpPr>
          <p:nvPr>
            <p:ph type="body" idx="4294967295"/>
          </p:nvPr>
        </p:nvSpPr>
        <p:spPr>
          <a:xfrm>
            <a:off x="5493533" y="3424467"/>
            <a:ext cx="1204800" cy="78376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OR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 rotWithShape="1">
          <a:blip r:embed="rId3">
            <a:alphaModFix amt="16000"/>
          </a:blip>
          <a:srcRect l="67885" t="4003" r="9060" b="15109"/>
          <a:stretch/>
        </p:blipFill>
        <p:spPr>
          <a:xfrm>
            <a:off x="9583600" y="952333"/>
            <a:ext cx="2608365" cy="55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 rot="10800000" flipH="1">
            <a:off x="9583600" y="945167"/>
            <a:ext cx="743600" cy="5547200"/>
          </a:xfrm>
          <a:prstGeom prst="rect">
            <a:avLst/>
          </a:prstGeom>
          <a:gradFill>
            <a:gsLst>
              <a:gs pos="0">
                <a:srgbClr val="001B4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 amt="16000"/>
          </a:blip>
          <a:srcRect l="63028" t="13891" r="11360" b="5202"/>
          <a:stretch/>
        </p:blipFill>
        <p:spPr>
          <a:xfrm flipH="1">
            <a:off x="67" y="952334"/>
            <a:ext cx="2608367" cy="55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/>
          <p:nvPr/>
        </p:nvSpPr>
        <p:spPr>
          <a:xfrm flipH="1">
            <a:off x="1864733" y="952333"/>
            <a:ext cx="743600" cy="5548800"/>
          </a:xfrm>
          <a:prstGeom prst="rect">
            <a:avLst/>
          </a:prstGeom>
          <a:gradFill>
            <a:gsLst>
              <a:gs pos="0">
                <a:srgbClr val="001B4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6" name="Google Shape;246;p31"/>
          <p:cNvGraphicFramePr/>
          <p:nvPr/>
        </p:nvGraphicFramePr>
        <p:xfrm>
          <a:off x="589433" y="17910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6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Risk Scenario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Host the LLM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Use managed LLM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Misinformed decisions / actions resulting from inaccurate content generation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Business disruption or loss due to model availability issues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Partial Transfer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Disclosure of private, confidential, or sensitive information (customer information, organization information, intellectual property, etc.)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Partial Transfer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Regulatory or User harms due to the generation of undesirable content (legally restricted, sensitive or policy-violating, harmful, etc.)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Partial Transfer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7" name="Google Shape;247;p31"/>
          <p:cNvSpPr txBox="1"/>
          <p:nvPr/>
        </p:nvSpPr>
        <p:spPr>
          <a:xfrm>
            <a:off x="589433" y="5611100"/>
            <a:ext cx="4000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(non-exhaustive)</a:t>
            </a:r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8" name="Google Shape;248;p31"/>
          <p:cNvSpPr txBox="1">
            <a:spLocks noGrp="1"/>
          </p:cNvSpPr>
          <p:nvPr>
            <p:ph type="title"/>
          </p:nvPr>
        </p:nvSpPr>
        <p:spPr>
          <a:xfrm>
            <a:off x="376300" y="336734"/>
            <a:ext cx="9933200" cy="9109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 sz="2400"/>
              <a:t>What are some risk scenarios that are applicable to this decision?</a:t>
            </a:r>
            <a:endParaRPr sz="2400"/>
          </a:p>
        </p:txBody>
      </p:sp>
      <p:sp>
        <p:nvSpPr>
          <p:cNvPr id="249" name="Google Shape;249;p31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2"/>
          <p:cNvPicPr preferRelativeResize="0"/>
          <p:nvPr/>
        </p:nvPicPr>
        <p:blipFill rotWithShape="1">
          <a:blip r:embed="rId3">
            <a:alphaModFix amt="16000"/>
          </a:blip>
          <a:srcRect l="67885" t="4003" r="9060" b="15109"/>
          <a:stretch/>
        </p:blipFill>
        <p:spPr>
          <a:xfrm>
            <a:off x="9583600" y="952333"/>
            <a:ext cx="2608365" cy="55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/>
          <p:nvPr/>
        </p:nvSpPr>
        <p:spPr>
          <a:xfrm rot="10800000" flipH="1">
            <a:off x="9583600" y="945167"/>
            <a:ext cx="743600" cy="5547200"/>
          </a:xfrm>
          <a:prstGeom prst="rect">
            <a:avLst/>
          </a:prstGeom>
          <a:gradFill>
            <a:gsLst>
              <a:gs pos="0">
                <a:srgbClr val="001B4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4">
            <a:alphaModFix amt="16000"/>
          </a:blip>
          <a:srcRect l="63028" t="13891" r="11360" b="5202"/>
          <a:stretch/>
        </p:blipFill>
        <p:spPr>
          <a:xfrm flipH="1">
            <a:off x="67" y="952334"/>
            <a:ext cx="2608367" cy="554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/>
          <p:nvPr/>
        </p:nvSpPr>
        <p:spPr>
          <a:xfrm flipH="1">
            <a:off x="1864733" y="952333"/>
            <a:ext cx="743600" cy="5548800"/>
          </a:xfrm>
          <a:prstGeom prst="rect">
            <a:avLst/>
          </a:prstGeom>
          <a:gradFill>
            <a:gsLst>
              <a:gs pos="0">
                <a:srgbClr val="001B4D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8" name="Google Shape;258;p32"/>
          <p:cNvGraphicFramePr/>
          <p:nvPr/>
        </p:nvGraphicFramePr>
        <p:xfrm>
          <a:off x="589433" y="17910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6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Risk Scenario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Host the LLM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Use managed LLM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Misinformed decisions / actions resulting from inaccurate content generation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Business disruption or loss due to model availability issues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Partial Transfer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Disclosure of private, confidential, or sensitive information (customer information, organization information, intellectual property, etc.)</a:t>
                      </a:r>
                      <a:endParaRPr sz="1300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Partial Transfer</a:t>
                      </a:r>
                      <a:endParaRPr sz="1300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8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Regulatory or User harms due to the generation of undesirable content (legally restricted, sensitive or policy-violating, harmful, etc.)</a:t>
                      </a:r>
                      <a:endParaRPr sz="1300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Fully Own</a:t>
                      </a:r>
                      <a:endParaRPr sz="1300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Partial Transfer</a:t>
                      </a:r>
                      <a:endParaRPr sz="1300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9" name="Google Shape;259;p32"/>
          <p:cNvSpPr txBox="1"/>
          <p:nvPr/>
        </p:nvSpPr>
        <p:spPr>
          <a:xfrm>
            <a:off x="589433" y="5021633"/>
            <a:ext cx="1117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rgbClr val="FFFFFF"/>
                </a:solidFill>
                <a:latin typeface="DM Sans Light"/>
                <a:ea typeface="DM Sans Light"/>
                <a:cs typeface="DM Sans Light"/>
                <a:sym typeface="DM Sans Light"/>
              </a:rPr>
              <a:t>Let’s explore two of these in more detail</a:t>
            </a:r>
            <a:endParaRPr sz="2400">
              <a:latin typeface="DM Sans Light"/>
              <a:ea typeface="DM Sans Light"/>
              <a:cs typeface="DM Sans Light"/>
              <a:sym typeface="DM Sans Light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376300" y="336734"/>
            <a:ext cx="9933200" cy="9109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 sz="2400"/>
              <a:t>What are some risk scenarios that are applicable to this decision?</a:t>
            </a:r>
            <a:endParaRPr sz="2400"/>
          </a:p>
        </p:txBody>
      </p:sp>
      <p:sp>
        <p:nvSpPr>
          <p:cNvPr id="261" name="Google Shape;261;p32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11325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Using FAIR framework to quantify these risks</a:t>
            </a:r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268" name="Google Shape;268;p33"/>
          <p:cNvSpPr/>
          <p:nvPr/>
        </p:nvSpPr>
        <p:spPr>
          <a:xfrm>
            <a:off x="871351" y="2119200"/>
            <a:ext cx="3092400" cy="100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Fill an ‘AI Control Libraries’</a:t>
            </a:r>
            <a:endParaRPr sz="13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(Based on MITRE ATLAS and FAIR-CAM) for a risk scenario</a:t>
            </a:r>
            <a:endParaRPr sz="13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9" name="Google Shape;269;p33"/>
          <p:cNvSpPr/>
          <p:nvPr/>
        </p:nvSpPr>
        <p:spPr>
          <a:xfrm>
            <a:off x="871351" y="4140800"/>
            <a:ext cx="3092400" cy="100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Fill an ‘AI Loss Questionnaire’</a:t>
            </a:r>
            <a:endParaRPr sz="13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(Based on FAIR-MAM) for a risk scenario</a:t>
            </a:r>
            <a:endParaRPr sz="1333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0" name="Google Shape;270;p33"/>
          <p:cNvSpPr/>
          <p:nvPr/>
        </p:nvSpPr>
        <p:spPr>
          <a:xfrm>
            <a:off x="4270333" y="2517600"/>
            <a:ext cx="464800" cy="20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285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4948584" y="2080000"/>
            <a:ext cx="23308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3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Loss Event Frequency of the risk scenario using FAIR analysis</a:t>
            </a:r>
            <a:endParaRPr sz="1333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2" name="Google Shape;272;p33"/>
          <p:cNvSpPr txBox="1"/>
          <p:nvPr/>
        </p:nvSpPr>
        <p:spPr>
          <a:xfrm>
            <a:off x="4948584" y="4101600"/>
            <a:ext cx="23308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13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Loss magnitude of the risk scenario using FAIR analysis</a:t>
            </a:r>
            <a:endParaRPr sz="1333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3" name="Google Shape;273;p33"/>
          <p:cNvSpPr/>
          <p:nvPr/>
        </p:nvSpPr>
        <p:spPr>
          <a:xfrm>
            <a:off x="8450651" y="2725200"/>
            <a:ext cx="2870000" cy="1658400"/>
          </a:xfrm>
          <a:prstGeom prst="roundRect">
            <a:avLst>
              <a:gd name="adj" fmla="val 6377"/>
            </a:avLst>
          </a:prstGeom>
          <a:solidFill>
            <a:srgbClr val="4285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43834" indent="-206582">
              <a:buClr>
                <a:srgbClr val="FFFFFF"/>
              </a:buClr>
              <a:buSzPts val="1000"/>
              <a:buFont typeface="DM Sans"/>
              <a:buChar char="●"/>
            </a:pPr>
            <a:r>
              <a:rPr lang="en" sz="13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Financial Risk estimate</a:t>
            </a:r>
            <a:endParaRPr sz="1333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43834" indent="-206582">
              <a:buClr>
                <a:srgbClr val="FFFFFF"/>
              </a:buClr>
              <a:buSzPts val="1000"/>
              <a:buFont typeface="DM Sans"/>
              <a:buChar char="●"/>
            </a:pPr>
            <a:r>
              <a:rPr lang="en" sz="13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Prioritized list of actions to treat risk</a:t>
            </a:r>
            <a:endParaRPr sz="1333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43834" indent="-206582">
              <a:buClr>
                <a:srgbClr val="FFFFFF"/>
              </a:buClr>
              <a:buSzPts val="1000"/>
              <a:buFont typeface="DM Sans"/>
              <a:buChar char="●"/>
            </a:pPr>
            <a:r>
              <a:rPr lang="en" sz="1333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‘What if’ scenario analysis</a:t>
            </a:r>
            <a:endParaRPr sz="1333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4" name="Google Shape;274;p33"/>
          <p:cNvSpPr/>
          <p:nvPr/>
        </p:nvSpPr>
        <p:spPr>
          <a:xfrm>
            <a:off x="4270333" y="4539200"/>
            <a:ext cx="464800" cy="20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285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5" name="Google Shape;275;p33"/>
          <p:cNvCxnSpPr>
            <a:stCxn id="271" idx="3"/>
            <a:endCxn id="273" idx="1"/>
          </p:cNvCxnSpPr>
          <p:nvPr/>
        </p:nvCxnSpPr>
        <p:spPr>
          <a:xfrm>
            <a:off x="7279384" y="2621400"/>
            <a:ext cx="1171200" cy="9332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rgbClr val="4285F4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276" name="Google Shape;276;p33"/>
          <p:cNvCxnSpPr>
            <a:stCxn id="272" idx="3"/>
            <a:endCxn id="273" idx="1"/>
          </p:cNvCxnSpPr>
          <p:nvPr/>
        </p:nvCxnSpPr>
        <p:spPr>
          <a:xfrm rot="10800000" flipH="1">
            <a:off x="7279384" y="3554600"/>
            <a:ext cx="1171200" cy="10884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rgbClr val="4285F4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>
            <a:spLocks noGrp="1"/>
          </p:cNvSpPr>
          <p:nvPr>
            <p:ph type="title"/>
          </p:nvPr>
        </p:nvSpPr>
        <p:spPr>
          <a:xfrm>
            <a:off x="376300" y="336734"/>
            <a:ext cx="10093600" cy="9479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1: </a:t>
            </a:r>
            <a:r>
              <a:rPr lang="en" sz="1867"/>
              <a:t>Disclosure of private, confidential, or sensitive information</a:t>
            </a:r>
            <a:endParaRPr sz="1867"/>
          </a:p>
        </p:txBody>
      </p:sp>
      <p:sp>
        <p:nvSpPr>
          <p:cNvPr id="282" name="Google Shape;282;p34"/>
          <p:cNvSpPr txBox="1">
            <a:spLocks noGrp="1"/>
          </p:cNvSpPr>
          <p:nvPr>
            <p:ph type="body" idx="1"/>
          </p:nvPr>
        </p:nvSpPr>
        <p:spPr>
          <a:xfrm>
            <a:off x="507867" y="1838001"/>
            <a:ext cx="10896400" cy="24006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 b="1"/>
              <a:t>Scenario description:</a:t>
            </a:r>
            <a:r>
              <a:rPr lang="en"/>
              <a:t> Google, Microsoft, OpenAI and AWS have launched GenAI apps for enterprises. When an enterprise uses these apps, there is a potential loss event related to a company’s sensitive data. </a:t>
            </a:r>
            <a:endParaRPr/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</a:pPr>
            <a:endParaRPr/>
          </a:p>
          <a:p>
            <a:pPr marL="0" indent="0">
              <a:lnSpc>
                <a:spcPct val="150000"/>
              </a:lnSpc>
            </a:pPr>
            <a:r>
              <a:rPr lang="en"/>
              <a:t>A user might (by error) reveal sensitive information that could be stored by the LLM provider and then later either disclosed or leveraged as part of further model training.</a:t>
            </a:r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559600" cy="11325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We can use the FAIR Framework to quantify these risks</a:t>
            </a:r>
            <a:endParaRPr/>
          </a:p>
        </p:txBody>
      </p:sp>
      <p:sp>
        <p:nvSpPr>
          <p:cNvPr id="289" name="Google Shape;289;p35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4715820" y="2204300"/>
            <a:ext cx="2368400" cy="5268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333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RISK</a:t>
            </a:r>
            <a:endParaRPr sz="1333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70987" y="2999869"/>
            <a:ext cx="1920000" cy="6008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Loss Event Frequency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6111255" y="2999869"/>
            <a:ext cx="1920000" cy="6008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Loss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Magnitude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2922300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Threat Event Freq.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4485831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Suscept-</a:t>
            </a:r>
            <a:b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</a:b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ibility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6049361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Primary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Loss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296" name="Google Shape;296;p35"/>
          <p:cNvSpPr/>
          <p:nvPr/>
        </p:nvSpPr>
        <p:spPr>
          <a:xfrm>
            <a:off x="7612892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Secondary Loss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cxnSp>
        <p:nvCxnSpPr>
          <p:cNvPr id="297" name="Google Shape;297;p35"/>
          <p:cNvCxnSpPr>
            <a:stCxn id="290" idx="2"/>
            <a:endCxn id="291" idx="0"/>
          </p:cNvCxnSpPr>
          <p:nvPr/>
        </p:nvCxnSpPr>
        <p:spPr>
          <a:xfrm rot="5400000">
            <a:off x="5181020" y="2280900"/>
            <a:ext cx="268800" cy="11692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35"/>
          <p:cNvCxnSpPr>
            <a:stCxn id="290" idx="2"/>
            <a:endCxn id="292" idx="0"/>
          </p:cNvCxnSpPr>
          <p:nvPr/>
        </p:nvCxnSpPr>
        <p:spPr>
          <a:xfrm rot="-5400000" flipH="1">
            <a:off x="6351220" y="2279900"/>
            <a:ext cx="268800" cy="11712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35"/>
          <p:cNvCxnSpPr>
            <a:stCxn id="291" idx="2"/>
            <a:endCxn id="294" idx="0"/>
          </p:cNvCxnSpPr>
          <p:nvPr/>
        </p:nvCxnSpPr>
        <p:spPr>
          <a:xfrm rot="-5400000" flipH="1">
            <a:off x="4790787" y="3540869"/>
            <a:ext cx="268800" cy="3884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5"/>
          <p:cNvCxnSpPr>
            <a:stCxn id="291" idx="2"/>
            <a:endCxn id="293" idx="0"/>
          </p:cNvCxnSpPr>
          <p:nvPr/>
        </p:nvCxnSpPr>
        <p:spPr>
          <a:xfrm rot="5400000">
            <a:off x="4008987" y="3147469"/>
            <a:ext cx="268800" cy="11752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35"/>
          <p:cNvCxnSpPr>
            <a:stCxn id="292" idx="2"/>
            <a:endCxn id="295" idx="0"/>
          </p:cNvCxnSpPr>
          <p:nvPr/>
        </p:nvCxnSpPr>
        <p:spPr>
          <a:xfrm rot="5400000">
            <a:off x="6742655" y="3540869"/>
            <a:ext cx="268800" cy="3884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35"/>
          <p:cNvCxnSpPr>
            <a:stCxn id="292" idx="2"/>
            <a:endCxn id="296" idx="0"/>
          </p:cNvCxnSpPr>
          <p:nvPr/>
        </p:nvCxnSpPr>
        <p:spPr>
          <a:xfrm rot="-5400000" flipH="1">
            <a:off x="7524455" y="3147469"/>
            <a:ext cx="268800" cy="11752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Speakers</a:t>
            </a: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6629500" y="4356760"/>
            <a:ext cx="32656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2400" b="1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Pankaj Goyal</a:t>
            </a:r>
            <a:endParaRPr sz="2400" b="1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6532100" y="4898431"/>
            <a:ext cx="3460400" cy="71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Director, Standards &amp; Research, </a:t>
            </a:r>
            <a:br>
              <a:rPr lang="en"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333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FAIR Institute</a:t>
            </a:r>
            <a:endParaRPr sz="1333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5300" y="1352835"/>
            <a:ext cx="2514000" cy="25140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31" name="Google Shape;131;p18"/>
          <p:cNvGrpSpPr/>
          <p:nvPr/>
        </p:nvGrpSpPr>
        <p:grpSpPr>
          <a:xfrm>
            <a:off x="6971967" y="3938245"/>
            <a:ext cx="2580667" cy="529335"/>
            <a:chOff x="6622600" y="3351150"/>
            <a:chExt cx="1935500" cy="397001"/>
          </a:xfrm>
        </p:grpSpPr>
        <p:cxnSp>
          <p:nvCxnSpPr>
            <p:cNvPr id="132" name="Google Shape;132;p18"/>
            <p:cNvCxnSpPr/>
            <p:nvPr/>
          </p:nvCxnSpPr>
          <p:spPr>
            <a:xfrm>
              <a:off x="6622600" y="3535809"/>
              <a:ext cx="411000" cy="0"/>
            </a:xfrm>
            <a:prstGeom prst="straightConnector1">
              <a:avLst/>
            </a:prstGeom>
            <a:noFill/>
            <a:ln w="9525" cap="flat" cmpd="sng">
              <a:solidFill>
                <a:srgbClr val="52C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3" name="Google Shape;133;p18"/>
            <p:cNvSpPr txBox="1"/>
            <p:nvPr/>
          </p:nvSpPr>
          <p:spPr>
            <a:xfrm>
              <a:off x="6914575" y="3351150"/>
              <a:ext cx="1397400" cy="39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MODERATOR</a:t>
              </a:r>
              <a:endParaRPr sz="1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cxnSp>
          <p:nvCxnSpPr>
            <p:cNvPr id="134" name="Google Shape;134;p18"/>
            <p:cNvCxnSpPr/>
            <p:nvPr/>
          </p:nvCxnSpPr>
          <p:spPr>
            <a:xfrm>
              <a:off x="8196300" y="3535800"/>
              <a:ext cx="361800" cy="0"/>
            </a:xfrm>
            <a:prstGeom prst="straightConnector1">
              <a:avLst/>
            </a:prstGeom>
            <a:noFill/>
            <a:ln w="9525" cap="flat" cmpd="sng">
              <a:solidFill>
                <a:srgbClr val="52C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5" name="Google Shape;135;p18"/>
          <p:cNvPicPr preferRelativeResize="0"/>
          <p:nvPr/>
        </p:nvPicPr>
        <p:blipFill rotWithShape="1">
          <a:blip r:embed="rId4">
            <a:alphaModFix/>
          </a:blip>
          <a:srcRect l="3227" r="3227"/>
          <a:stretch/>
        </p:blipFill>
        <p:spPr>
          <a:xfrm>
            <a:off x="2585667" y="1436433"/>
            <a:ext cx="2403600" cy="24304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p18"/>
          <p:cNvSpPr txBox="1"/>
          <p:nvPr/>
        </p:nvSpPr>
        <p:spPr>
          <a:xfrm>
            <a:off x="2154667" y="4356760"/>
            <a:ext cx="32656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2400" b="1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Brandon Sloane</a:t>
            </a:r>
            <a:endParaRPr sz="2400" b="1">
              <a:solidFill>
                <a:srgbClr val="FFFFFF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2057267" y="4898431"/>
            <a:ext cx="3460400" cy="9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Information Security Risk Management Lead, AI GRC </a:t>
            </a:r>
            <a:br>
              <a:rPr lang="en" sz="1333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1333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Meta</a:t>
            </a:r>
            <a:endParaRPr sz="1333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38" name="Google Shape;138;p18"/>
          <p:cNvGrpSpPr/>
          <p:nvPr/>
        </p:nvGrpSpPr>
        <p:grpSpPr>
          <a:xfrm>
            <a:off x="2497133" y="3938244"/>
            <a:ext cx="2580667" cy="529335"/>
            <a:chOff x="6622600" y="3243388"/>
            <a:chExt cx="1935500" cy="397001"/>
          </a:xfrm>
        </p:grpSpPr>
        <p:cxnSp>
          <p:nvCxnSpPr>
            <p:cNvPr id="139" name="Google Shape;139;p18"/>
            <p:cNvCxnSpPr/>
            <p:nvPr/>
          </p:nvCxnSpPr>
          <p:spPr>
            <a:xfrm>
              <a:off x="6622600" y="3428038"/>
              <a:ext cx="411000" cy="0"/>
            </a:xfrm>
            <a:prstGeom prst="straightConnector1">
              <a:avLst/>
            </a:prstGeom>
            <a:noFill/>
            <a:ln w="9525" cap="flat" cmpd="sng">
              <a:solidFill>
                <a:srgbClr val="52C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0" name="Google Shape;140;p18"/>
            <p:cNvSpPr txBox="1"/>
            <p:nvPr/>
          </p:nvSpPr>
          <p:spPr>
            <a:xfrm>
              <a:off x="6891650" y="3243388"/>
              <a:ext cx="1397400" cy="39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" sz="160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SPEAKER</a:t>
              </a:r>
              <a:endParaRPr sz="16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cxnSp>
          <p:nvCxnSpPr>
            <p:cNvPr id="141" name="Google Shape;141;p18"/>
            <p:cNvCxnSpPr/>
            <p:nvPr/>
          </p:nvCxnSpPr>
          <p:spPr>
            <a:xfrm>
              <a:off x="8196300" y="3428038"/>
              <a:ext cx="361800" cy="0"/>
            </a:xfrm>
            <a:prstGeom prst="straightConnector1">
              <a:avLst/>
            </a:prstGeom>
            <a:noFill/>
            <a:ln w="9525" cap="flat" cmpd="sng">
              <a:solidFill>
                <a:srgbClr val="52C7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 txBox="1">
            <a:spLocks noGrp="1"/>
          </p:cNvSpPr>
          <p:nvPr>
            <p:ph type="title"/>
          </p:nvPr>
        </p:nvSpPr>
        <p:spPr>
          <a:xfrm>
            <a:off x="376300" y="336734"/>
            <a:ext cx="10093600" cy="9479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1: </a:t>
            </a:r>
            <a:r>
              <a:rPr lang="en" sz="1867"/>
              <a:t>Disclosure of private, confidential, or sensitive information</a:t>
            </a:r>
            <a:endParaRPr sz="1867"/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507867" y="1838001"/>
            <a:ext cx="10896400" cy="7797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 sz="1867">
                <a:latin typeface="DM Sans Black"/>
                <a:ea typeface="DM Sans Black"/>
                <a:cs typeface="DM Sans Black"/>
                <a:sym typeface="DM Sans Black"/>
              </a:rPr>
              <a:t>How do I estimate Susceptibility? What are the security controls to consider?</a:t>
            </a:r>
            <a:endParaRPr sz="1867"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309" name="Google Shape;309;p36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310" name="Google Shape;310;p36"/>
          <p:cNvSpPr txBox="1">
            <a:spLocks noGrp="1"/>
          </p:cNvSpPr>
          <p:nvPr>
            <p:ph type="body" idx="1"/>
          </p:nvPr>
        </p:nvSpPr>
        <p:spPr>
          <a:xfrm>
            <a:off x="507867" y="2567000"/>
            <a:ext cx="9962000" cy="10874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/>
              <a:t>We reviewed multiple frameworks (NIST, FAIR-CAM, CIS) to create a list of potential security controls to use in evaluating your risk.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GenAI Control Library</a:t>
            </a:r>
            <a:endParaRPr/>
          </a:p>
        </p:txBody>
      </p:sp>
      <p:sp>
        <p:nvSpPr>
          <p:cNvPr id="316" name="Google Shape;316;p37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  <p:pic>
        <p:nvPicPr>
          <p:cNvPr id="317" name="Google Shape;3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899" y="903534"/>
            <a:ext cx="10400903" cy="585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96420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SaaS GenAI Index</a:t>
            </a:r>
            <a:endParaRPr/>
          </a:p>
        </p:txBody>
      </p:sp>
      <p:sp>
        <p:nvSpPr>
          <p:cNvPr id="323" name="Google Shape;323;p38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324" name="Google Shape;3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201" y="1075534"/>
            <a:ext cx="9553588" cy="5376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9293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2: </a:t>
            </a:r>
            <a:r>
              <a:rPr lang="en" sz="1733"/>
              <a:t>Regulatory or User harms due to the generation of undesirable content</a:t>
            </a:r>
            <a:endParaRPr sz="1733"/>
          </a:p>
        </p:txBody>
      </p:sp>
      <p:sp>
        <p:nvSpPr>
          <p:cNvPr id="330" name="Google Shape;330;p39"/>
          <p:cNvSpPr txBox="1">
            <a:spLocks noGrp="1"/>
          </p:cNvSpPr>
          <p:nvPr>
            <p:ph type="body" idx="1"/>
          </p:nvPr>
        </p:nvSpPr>
        <p:spPr>
          <a:xfrm>
            <a:off x="507867" y="1838001"/>
            <a:ext cx="10896400" cy="276994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 b="1"/>
              <a:t>Scenario description:</a:t>
            </a:r>
            <a:r>
              <a:rPr lang="en"/>
              <a:t> GenAI models will have trust and safety controls at various stages of content generation. These are not perfect though and undesirable content may still be generated.</a:t>
            </a:r>
            <a:endParaRPr/>
          </a:p>
          <a:p>
            <a:pPr marL="0" indent="0">
              <a:lnSpc>
                <a:spcPct val="150000"/>
              </a:lnSpc>
            </a:pPr>
            <a:endParaRPr/>
          </a:p>
          <a:p>
            <a:pPr marL="0" indent="0">
              <a:lnSpc>
                <a:spcPct val="150000"/>
              </a:lnSpc>
            </a:pPr>
            <a:r>
              <a:rPr lang="en"/>
              <a:t>A user might (either intentionally or unintentionally) use an LLM to generate content which is legally compromising or offensive. This could potentially lead to regulatory / financial impacts as well as impacts to the employees or customers who generated the content.</a:t>
            </a:r>
            <a:endParaRPr/>
          </a:p>
        </p:txBody>
      </p:sp>
      <p:sp>
        <p:nvSpPr>
          <p:cNvPr id="331" name="Google Shape;331;p39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131200" cy="11325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We can use the FAIR Framework to quantify these risks</a:t>
            </a:r>
            <a:endParaRPr/>
          </a:p>
        </p:txBody>
      </p:sp>
      <p:sp>
        <p:nvSpPr>
          <p:cNvPr id="337" name="Google Shape;337;p40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sp>
        <p:nvSpPr>
          <p:cNvPr id="338" name="Google Shape;338;p40"/>
          <p:cNvSpPr/>
          <p:nvPr/>
        </p:nvSpPr>
        <p:spPr>
          <a:xfrm>
            <a:off x="4715820" y="2204300"/>
            <a:ext cx="2368400" cy="5268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333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RISK</a:t>
            </a:r>
            <a:endParaRPr sz="1333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39" name="Google Shape;339;p40"/>
          <p:cNvSpPr/>
          <p:nvPr/>
        </p:nvSpPr>
        <p:spPr>
          <a:xfrm>
            <a:off x="3770987" y="2999869"/>
            <a:ext cx="1920000" cy="6008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Loss Event Frequency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40" name="Google Shape;340;p40"/>
          <p:cNvSpPr/>
          <p:nvPr/>
        </p:nvSpPr>
        <p:spPr>
          <a:xfrm>
            <a:off x="6111255" y="2999869"/>
            <a:ext cx="1920000" cy="6008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Loss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Magnitude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41" name="Google Shape;341;p40"/>
          <p:cNvSpPr/>
          <p:nvPr/>
        </p:nvSpPr>
        <p:spPr>
          <a:xfrm>
            <a:off x="2922300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Threat Event Freq.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42" name="Google Shape;342;p40"/>
          <p:cNvSpPr/>
          <p:nvPr/>
        </p:nvSpPr>
        <p:spPr>
          <a:xfrm>
            <a:off x="4485831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Suscept-</a:t>
            </a:r>
            <a:b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</a:b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ibility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43" name="Google Shape;343;p40"/>
          <p:cNvSpPr/>
          <p:nvPr/>
        </p:nvSpPr>
        <p:spPr>
          <a:xfrm>
            <a:off x="6049361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Primary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Loss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sp>
        <p:nvSpPr>
          <p:cNvPr id="344" name="Google Shape;344;p40"/>
          <p:cNvSpPr/>
          <p:nvPr/>
        </p:nvSpPr>
        <p:spPr>
          <a:xfrm>
            <a:off x="7612892" y="3869400"/>
            <a:ext cx="1266800" cy="781200"/>
          </a:xfrm>
          <a:prstGeom prst="roundRect">
            <a:avLst>
              <a:gd name="adj" fmla="val 0"/>
            </a:avLst>
          </a:prstGeom>
          <a:solidFill>
            <a:srgbClr val="30A3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1200">
                <a:solidFill>
                  <a:srgbClr val="FFFFFF"/>
                </a:solidFill>
                <a:latin typeface="DM Mono"/>
                <a:ea typeface="DM Mono"/>
                <a:cs typeface="DM Mono"/>
                <a:sym typeface="DM Mono"/>
              </a:rPr>
              <a:t>Secondary Loss</a:t>
            </a:r>
            <a:endParaRPr sz="1200">
              <a:solidFill>
                <a:srgbClr val="FFFFFF"/>
              </a:solidFill>
              <a:latin typeface="DM Mono"/>
              <a:ea typeface="DM Mono"/>
              <a:cs typeface="DM Mono"/>
              <a:sym typeface="DM Mono"/>
            </a:endParaRPr>
          </a:p>
        </p:txBody>
      </p:sp>
      <p:cxnSp>
        <p:nvCxnSpPr>
          <p:cNvPr id="345" name="Google Shape;345;p40"/>
          <p:cNvCxnSpPr>
            <a:stCxn id="338" idx="2"/>
            <a:endCxn id="339" idx="0"/>
          </p:cNvCxnSpPr>
          <p:nvPr/>
        </p:nvCxnSpPr>
        <p:spPr>
          <a:xfrm rot="5400000">
            <a:off x="5181020" y="2280900"/>
            <a:ext cx="268800" cy="11692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Google Shape;346;p40"/>
          <p:cNvCxnSpPr>
            <a:stCxn id="338" idx="2"/>
            <a:endCxn id="340" idx="0"/>
          </p:cNvCxnSpPr>
          <p:nvPr/>
        </p:nvCxnSpPr>
        <p:spPr>
          <a:xfrm rot="-5400000" flipH="1">
            <a:off x="6351220" y="2279900"/>
            <a:ext cx="268800" cy="11712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7" name="Google Shape;347;p40"/>
          <p:cNvCxnSpPr>
            <a:stCxn id="339" idx="2"/>
            <a:endCxn id="342" idx="0"/>
          </p:cNvCxnSpPr>
          <p:nvPr/>
        </p:nvCxnSpPr>
        <p:spPr>
          <a:xfrm rot="-5400000" flipH="1">
            <a:off x="4790787" y="3540869"/>
            <a:ext cx="268800" cy="3884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8" name="Google Shape;348;p40"/>
          <p:cNvCxnSpPr>
            <a:stCxn id="339" idx="2"/>
            <a:endCxn id="341" idx="0"/>
          </p:cNvCxnSpPr>
          <p:nvPr/>
        </p:nvCxnSpPr>
        <p:spPr>
          <a:xfrm rot="5400000">
            <a:off x="4008987" y="3147469"/>
            <a:ext cx="268800" cy="11752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9" name="Google Shape;349;p40"/>
          <p:cNvCxnSpPr>
            <a:stCxn id="340" idx="2"/>
            <a:endCxn id="343" idx="0"/>
          </p:cNvCxnSpPr>
          <p:nvPr/>
        </p:nvCxnSpPr>
        <p:spPr>
          <a:xfrm rot="5400000">
            <a:off x="6742655" y="3540869"/>
            <a:ext cx="268800" cy="3884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0" name="Google Shape;350;p40"/>
          <p:cNvCxnSpPr>
            <a:stCxn id="340" idx="2"/>
            <a:endCxn id="344" idx="0"/>
          </p:cNvCxnSpPr>
          <p:nvPr/>
        </p:nvCxnSpPr>
        <p:spPr>
          <a:xfrm rot="-5400000" flipH="1">
            <a:off x="7524455" y="3147469"/>
            <a:ext cx="268800" cy="1175200"/>
          </a:xfrm>
          <a:prstGeom prst="bentConnector3">
            <a:avLst>
              <a:gd name="adj1" fmla="val 4998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1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9293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2: </a:t>
            </a:r>
            <a:r>
              <a:rPr lang="en" sz="1733"/>
              <a:t>Regulatory or User harms due to the generation of undesirable content</a:t>
            </a:r>
            <a:endParaRPr sz="1733"/>
          </a:p>
        </p:txBody>
      </p:sp>
      <p:sp>
        <p:nvSpPr>
          <p:cNvPr id="356" name="Google Shape;356;p41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357" name="Google Shape;357;p41"/>
          <p:cNvSpPr txBox="1">
            <a:spLocks noGrp="1"/>
          </p:cNvSpPr>
          <p:nvPr>
            <p:ph type="body" idx="1"/>
          </p:nvPr>
        </p:nvSpPr>
        <p:spPr>
          <a:xfrm>
            <a:off x="507867" y="1838001"/>
            <a:ext cx="10896400" cy="7797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 sz="1867">
                <a:latin typeface="DM Sans Black"/>
                <a:ea typeface="DM Sans Black"/>
                <a:cs typeface="DM Sans Black"/>
                <a:sym typeface="DM Sans Black"/>
              </a:rPr>
              <a:t>HOW COULD WE CALCULATE LOSS EVENT FREQUENCY?</a:t>
            </a:r>
            <a:endParaRPr sz="1867"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358" name="Google Shape;358;p41"/>
          <p:cNvSpPr txBox="1">
            <a:spLocks noGrp="1"/>
          </p:cNvSpPr>
          <p:nvPr>
            <p:ph type="body" idx="1"/>
          </p:nvPr>
        </p:nvSpPr>
        <p:spPr>
          <a:xfrm>
            <a:off x="507867" y="2371601"/>
            <a:ext cx="9962000" cy="10874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/>
              <a:t>Let’s talk through what this means in the context of GenAI and what are some different data sources (signals) which we might be able to leverage to quantify this parameter.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3" name="Google Shape;363;p42"/>
          <p:cNvGraphicFramePr/>
          <p:nvPr/>
        </p:nvGraphicFramePr>
        <p:xfrm>
          <a:off x="507867" y="15332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Ontology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Potential Description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Loss Event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Threat Event Frequency</a:t>
                      </a:r>
                      <a:endParaRPr sz="15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Contact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Probability of Action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4" name="Google Shape;364;p42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9293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2: </a:t>
            </a:r>
            <a:r>
              <a:rPr lang="en" sz="1733"/>
              <a:t>Regulatory or User harms due to the generation of undesirable content</a:t>
            </a:r>
            <a:endParaRPr sz="1733"/>
          </a:p>
        </p:txBody>
      </p:sp>
      <p:sp>
        <p:nvSpPr>
          <p:cNvPr id="365" name="Google Shape;365;p42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p43"/>
          <p:cNvGraphicFramePr/>
          <p:nvPr/>
        </p:nvGraphicFramePr>
        <p:xfrm>
          <a:off x="507867" y="15332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Ontology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Potential Description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Loss Event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model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generate undesirable content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resulted in user harm?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Threat Event Frequency</a:t>
                      </a:r>
                      <a:endParaRPr sz="15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Users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enter a prompt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has the potential to generate undesirable content?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Contact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Users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interact 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with our GenAI model?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Probability of Action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likely is it that our users will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come up with a prompt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has the potential to generate undesirable content?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9293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2: </a:t>
            </a:r>
            <a:r>
              <a:rPr lang="en" sz="1733"/>
              <a:t>Regulatory or User harms due to the generation of undesirable content</a:t>
            </a:r>
            <a:endParaRPr sz="1733"/>
          </a:p>
        </p:txBody>
      </p:sp>
      <p:sp>
        <p:nvSpPr>
          <p:cNvPr id="372" name="Google Shape;372;p43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7" name="Google Shape;377;p44"/>
          <p:cNvGraphicFramePr/>
          <p:nvPr/>
        </p:nvGraphicFramePr>
        <p:xfrm>
          <a:off x="507867" y="15332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Ontology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Potential Description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might we quantify it?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Loss Event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model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generate undesirable content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resulted in user harm?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Threat Event Frequency</a:t>
                      </a:r>
                      <a:endParaRPr sz="15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Users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enter a prompt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has the potential to generate undesirable content?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Contact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Users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interact 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with our GenAI model?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Probability of Action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likely is it that our users will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come up with a prompt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has the potential to generate undesirable content?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8" name="Google Shape;378;p44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9293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2: </a:t>
            </a:r>
            <a:r>
              <a:rPr lang="en" sz="1733"/>
              <a:t>Regulatory or User harms due to the generation of undesirable content</a:t>
            </a:r>
            <a:endParaRPr sz="1733"/>
          </a:p>
        </p:txBody>
      </p:sp>
      <p:sp>
        <p:nvSpPr>
          <p:cNvPr id="379" name="Google Shape;379;p44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45"/>
          <p:cNvGraphicFramePr/>
          <p:nvPr/>
        </p:nvGraphicFramePr>
        <p:xfrm>
          <a:off x="507867" y="15332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Ontology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Potential Description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00206C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might we quantify it?</a:t>
                      </a:r>
                      <a:endParaRPr sz="2400" b="1">
                        <a:solidFill>
                          <a:srgbClr val="00206C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Loss Event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model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generate undesirable content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resulted in user harm?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TEF x Vulnerability</a:t>
                      </a:r>
                      <a:endParaRPr sz="1300" b="1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Model / System logs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Threat Event Frequency</a:t>
                      </a:r>
                      <a:endParaRPr sz="15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Users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enter a prompt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has the potential to generate undesirable content?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CF x PoA</a:t>
                      </a:r>
                      <a:endParaRPr sz="1300" b="1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0" marR="0" lvl="0" indent="-2921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Prompt log history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Contact Frequency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many times (within a year) do we expect our Users to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interact 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with our GenAI model?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Model / System logs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Network traffic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API requests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5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Probability of Action</a:t>
                      </a:r>
                      <a:endParaRPr sz="24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How likely is it that our users will </a:t>
                      </a:r>
                      <a:r>
                        <a:rPr lang="en" sz="1300" b="1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come up with a prompt</a:t>
                      </a: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 which has the potential to generate undesirable content?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Prompt log history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marL="457200" lvl="0" indent="-2921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DM Sans"/>
                        <a:buChar char="●"/>
                      </a:pPr>
                      <a:r>
                        <a:rPr lang="en" sz="1300">
                          <a:solidFill>
                            <a:srgbClr val="FFFFFF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User segmentation (categories of users)</a:t>
                      </a:r>
                      <a:endParaRPr sz="1300">
                        <a:solidFill>
                          <a:srgbClr val="FFFFFF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5" name="Google Shape;385;p45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9293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Risk Scenario 2: </a:t>
            </a:r>
            <a:r>
              <a:rPr lang="en" sz="1733"/>
              <a:t>Regulatory or User harms due to the generation of undesirable content</a:t>
            </a:r>
            <a:endParaRPr sz="1733"/>
          </a:p>
        </p:txBody>
      </p:sp>
      <p:sp>
        <p:nvSpPr>
          <p:cNvPr id="386" name="Google Shape;386;p45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title" idx="4294967295"/>
          </p:nvPr>
        </p:nvSpPr>
        <p:spPr>
          <a:xfrm>
            <a:off x="794600" y="2318800"/>
            <a:ext cx="10602800" cy="222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>
                <a:solidFill>
                  <a:schemeClr val="lt1"/>
                </a:solidFill>
              </a:rPr>
              <a:t>How many of you have used LLMs like ChatGPT personally?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>
            <a:spLocks noGrp="1"/>
          </p:cNvSpPr>
          <p:nvPr>
            <p:ph type="title" idx="4294967295"/>
          </p:nvPr>
        </p:nvSpPr>
        <p:spPr>
          <a:xfrm>
            <a:off x="1062233" y="2318800"/>
            <a:ext cx="10067600" cy="222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 sz="4800" b="0" u="sng">
                <a:solidFill>
                  <a:schemeClr val="hlink"/>
                </a:solidFill>
                <a:latin typeface="DM Sans ExtraLight"/>
                <a:ea typeface="DM Sans ExtraLight"/>
                <a:cs typeface="DM Sans ExtraLight"/>
                <a:sym typeface="DM Sans ExtraLight"/>
                <a:hlinkClick r:id="rId3"/>
              </a:rPr>
              <a:t>GenAIRisk.ai</a:t>
            </a:r>
            <a:endParaRPr sz="4800" b="0">
              <a:solidFill>
                <a:schemeClr val="lt1"/>
              </a:solidFill>
              <a:latin typeface="DM Sans ExtraLight"/>
              <a:ea typeface="DM Sans ExtraLight"/>
              <a:cs typeface="DM Sans ExtraLight"/>
              <a:sym typeface="DM Sans Extra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 txBox="1">
            <a:spLocks noGrp="1"/>
          </p:cNvSpPr>
          <p:nvPr>
            <p:ph type="body" idx="1"/>
          </p:nvPr>
        </p:nvSpPr>
        <p:spPr>
          <a:xfrm>
            <a:off x="507867" y="1204800"/>
            <a:ext cx="10896400" cy="718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 b="1"/>
              <a:t>Use Case:</a:t>
            </a:r>
            <a:r>
              <a:rPr lang="en"/>
              <a:t> How can we use FAIR at various points in a GenAI project lifecycle?</a:t>
            </a:r>
            <a:endParaRPr/>
          </a:p>
        </p:txBody>
      </p:sp>
      <p:sp>
        <p:nvSpPr>
          <p:cNvPr id="397" name="Google Shape;397;p47"/>
          <p:cNvSpPr txBox="1">
            <a:spLocks noGrp="1"/>
          </p:cNvSpPr>
          <p:nvPr>
            <p:ph type="title"/>
          </p:nvPr>
        </p:nvSpPr>
        <p:spPr>
          <a:xfrm>
            <a:off x="376300" y="336733"/>
            <a:ext cx="11680800" cy="68937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r>
              <a:rPr lang="en"/>
              <a:t>Operationalizing Risk Scenarios</a:t>
            </a:r>
            <a:endParaRPr sz="1733"/>
          </a:p>
        </p:txBody>
      </p:sp>
      <p:sp>
        <p:nvSpPr>
          <p:cNvPr id="398" name="Google Shape;398;p47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31</a:t>
            </a:fld>
            <a:endParaRPr/>
          </a:p>
        </p:txBody>
      </p:sp>
      <p:sp>
        <p:nvSpPr>
          <p:cNvPr id="399" name="Google Shape;399;p47"/>
          <p:cNvSpPr/>
          <p:nvPr/>
        </p:nvSpPr>
        <p:spPr>
          <a:xfrm>
            <a:off x="647800" y="1964169"/>
            <a:ext cx="3324400" cy="867200"/>
          </a:xfrm>
          <a:prstGeom prst="homePlate">
            <a:avLst>
              <a:gd name="adj" fmla="val 50000"/>
            </a:avLst>
          </a:prstGeom>
          <a:solidFill>
            <a:srgbClr val="0944A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Analyze</a:t>
            </a:r>
            <a:endParaRPr sz="1600" b="1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0" name="Google Shape;400;p47"/>
          <p:cNvSpPr/>
          <p:nvPr/>
        </p:nvSpPr>
        <p:spPr>
          <a:xfrm>
            <a:off x="3407164" y="1963891"/>
            <a:ext cx="3098000" cy="867200"/>
          </a:xfrm>
          <a:prstGeom prst="chevron">
            <a:avLst>
              <a:gd name="adj" fmla="val 50000"/>
            </a:avLst>
          </a:prstGeom>
          <a:solidFill>
            <a:srgbClr val="0C58D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Design</a:t>
            </a:r>
            <a:endParaRPr sz="1600" b="1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1" name="Google Shape;401;p47"/>
          <p:cNvSpPr/>
          <p:nvPr/>
        </p:nvSpPr>
        <p:spPr>
          <a:xfrm>
            <a:off x="5926513" y="1963891"/>
            <a:ext cx="3098000" cy="867200"/>
          </a:xfrm>
          <a:prstGeom prst="chevron">
            <a:avLst>
              <a:gd name="adj" fmla="val 50000"/>
            </a:avLst>
          </a:prstGeom>
          <a:solidFill>
            <a:srgbClr val="0D5DD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Develop</a:t>
            </a:r>
            <a:endParaRPr sz="1600" b="1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2" name="Google Shape;402;p47"/>
          <p:cNvSpPr/>
          <p:nvPr/>
        </p:nvSpPr>
        <p:spPr>
          <a:xfrm>
            <a:off x="8446127" y="1963891"/>
            <a:ext cx="3098000" cy="867200"/>
          </a:xfrm>
          <a:prstGeom prst="chevron">
            <a:avLst>
              <a:gd name="adj" fmla="val 50000"/>
            </a:avLst>
          </a:prstGeom>
          <a:solidFill>
            <a:srgbClr val="0E65F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Deploy</a:t>
            </a:r>
            <a:endParaRPr sz="1600" b="1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3" name="Google Shape;403;p47"/>
          <p:cNvSpPr txBox="1">
            <a:spLocks noGrp="1"/>
          </p:cNvSpPr>
          <p:nvPr>
            <p:ph type="body" idx="1"/>
          </p:nvPr>
        </p:nvSpPr>
        <p:spPr>
          <a:xfrm>
            <a:off x="1019467" y="2890047"/>
            <a:ext cx="2334800" cy="7590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/>
            <a:r>
              <a:rPr lang="en" sz="1333"/>
              <a:t>Define the requirements</a:t>
            </a:r>
            <a:endParaRPr sz="1333"/>
          </a:p>
        </p:txBody>
      </p:sp>
      <p:sp>
        <p:nvSpPr>
          <p:cNvPr id="404" name="Google Shape;404;p47"/>
          <p:cNvSpPr txBox="1">
            <a:spLocks noGrp="1"/>
          </p:cNvSpPr>
          <p:nvPr>
            <p:ph type="body" idx="1"/>
          </p:nvPr>
        </p:nvSpPr>
        <p:spPr>
          <a:xfrm>
            <a:off x="3622217" y="2807848"/>
            <a:ext cx="2334800" cy="7590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/>
            <a:r>
              <a:rPr lang="en" sz="1333"/>
              <a:t>Choose an architecture (model selection / build)</a:t>
            </a:r>
            <a:endParaRPr sz="1333"/>
          </a:p>
        </p:txBody>
      </p:sp>
      <p:sp>
        <p:nvSpPr>
          <p:cNvPr id="405" name="Google Shape;405;p47"/>
          <p:cNvSpPr txBox="1">
            <a:spLocks noGrp="1"/>
          </p:cNvSpPr>
          <p:nvPr>
            <p:ph type="body" idx="1"/>
          </p:nvPr>
        </p:nvSpPr>
        <p:spPr>
          <a:xfrm>
            <a:off x="6224968" y="2807847"/>
            <a:ext cx="2334800" cy="75901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/>
            <a:r>
              <a:rPr lang="en" sz="1333"/>
              <a:t>Fine-tune / evaluate / align model</a:t>
            </a:r>
            <a:endParaRPr sz="1333"/>
          </a:p>
        </p:txBody>
      </p:sp>
      <p:sp>
        <p:nvSpPr>
          <p:cNvPr id="406" name="Google Shape;406;p47"/>
          <p:cNvSpPr txBox="1">
            <a:spLocks noGrp="1"/>
          </p:cNvSpPr>
          <p:nvPr>
            <p:ph type="body" idx="1"/>
          </p:nvPr>
        </p:nvSpPr>
        <p:spPr>
          <a:xfrm>
            <a:off x="8827719" y="2890047"/>
            <a:ext cx="2334800" cy="5538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 algn="ctr"/>
            <a:r>
              <a:rPr lang="en" sz="1333"/>
              <a:t>Application integrations</a:t>
            </a:r>
            <a:endParaRPr sz="1333"/>
          </a:p>
        </p:txBody>
      </p:sp>
      <p:sp>
        <p:nvSpPr>
          <p:cNvPr id="407" name="Google Shape;407;p47"/>
          <p:cNvSpPr txBox="1">
            <a:spLocks noGrp="1"/>
          </p:cNvSpPr>
          <p:nvPr>
            <p:ph type="body" idx="1"/>
          </p:nvPr>
        </p:nvSpPr>
        <p:spPr>
          <a:xfrm>
            <a:off x="507867" y="3798100"/>
            <a:ext cx="10896400" cy="7181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" b="1"/>
              <a:t>We can use FAIR / Risk Quantification to help the business…</a:t>
            </a:r>
            <a:endParaRPr/>
          </a:p>
        </p:txBody>
      </p:sp>
      <p:sp>
        <p:nvSpPr>
          <p:cNvPr id="408" name="Google Shape;408;p47"/>
          <p:cNvSpPr txBox="1">
            <a:spLocks noGrp="1"/>
          </p:cNvSpPr>
          <p:nvPr>
            <p:ph type="body" idx="1"/>
          </p:nvPr>
        </p:nvSpPr>
        <p:spPr>
          <a:xfrm>
            <a:off x="647800" y="4388233"/>
            <a:ext cx="2508400" cy="1056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15000"/>
              </a:lnSpc>
            </a:pPr>
            <a:r>
              <a:rPr lang="en" sz="1333"/>
              <a:t>…identify requirements by thinking through potential Risk Scenarios</a:t>
            </a:r>
            <a:endParaRPr sz="1333"/>
          </a:p>
        </p:txBody>
      </p:sp>
      <p:sp>
        <p:nvSpPr>
          <p:cNvPr id="409" name="Google Shape;409;p47"/>
          <p:cNvSpPr txBox="1">
            <a:spLocks noGrp="1"/>
          </p:cNvSpPr>
          <p:nvPr>
            <p:ph type="body" idx="1"/>
          </p:nvPr>
        </p:nvSpPr>
        <p:spPr>
          <a:xfrm>
            <a:off x="3443840" y="4388234"/>
            <a:ext cx="2508400" cy="15282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15000"/>
              </a:lnSpc>
            </a:pPr>
            <a:r>
              <a:rPr lang="en" sz="1333"/>
              <a:t>…make design decisions by quantifying Risk Scenarios associated with different architecture options</a:t>
            </a:r>
            <a:endParaRPr sz="1333"/>
          </a:p>
        </p:txBody>
      </p:sp>
      <p:sp>
        <p:nvSpPr>
          <p:cNvPr id="410" name="Google Shape;410;p47"/>
          <p:cNvSpPr txBox="1">
            <a:spLocks noGrp="1"/>
          </p:cNvSpPr>
          <p:nvPr>
            <p:ph type="body" idx="1"/>
          </p:nvPr>
        </p:nvSpPr>
        <p:spPr>
          <a:xfrm>
            <a:off x="6239879" y="4388233"/>
            <a:ext cx="2508400" cy="1056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15000"/>
              </a:lnSpc>
            </a:pPr>
            <a:r>
              <a:rPr lang="en" sz="1333"/>
              <a:t>…evaluate the model by quantifying the Risk of model responses</a:t>
            </a:r>
            <a:endParaRPr sz="1333"/>
          </a:p>
        </p:txBody>
      </p:sp>
      <p:sp>
        <p:nvSpPr>
          <p:cNvPr id="411" name="Google Shape;411;p47"/>
          <p:cNvSpPr txBox="1">
            <a:spLocks noGrp="1"/>
          </p:cNvSpPr>
          <p:nvPr>
            <p:ph type="body" idx="1"/>
          </p:nvPr>
        </p:nvSpPr>
        <p:spPr>
          <a:xfrm>
            <a:off x="9035919" y="4388234"/>
            <a:ext cx="2508400" cy="15282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spAutoFit/>
          </a:bodyPr>
          <a:lstStyle/>
          <a:p>
            <a:pPr marL="0" indent="0">
              <a:lnSpc>
                <a:spcPct val="115000"/>
              </a:lnSpc>
            </a:pPr>
            <a:r>
              <a:rPr lang="en" sz="1333"/>
              <a:t>…build LLM-powered applications by quantifying the Risk of various product / process integration use cases</a:t>
            </a:r>
            <a:endParaRPr sz="1333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8"/>
          <p:cNvPicPr preferRelativeResize="0"/>
          <p:nvPr/>
        </p:nvPicPr>
        <p:blipFill rotWithShape="1">
          <a:blip r:embed="rId3">
            <a:alphaModFix amt="7000"/>
          </a:blip>
          <a:srcRect l="9" t="21758" b="2616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8"/>
          <p:cNvSpPr txBox="1">
            <a:spLocks noGrp="1"/>
          </p:cNvSpPr>
          <p:nvPr>
            <p:ph type="title" idx="4294967295"/>
          </p:nvPr>
        </p:nvSpPr>
        <p:spPr>
          <a:xfrm>
            <a:off x="1062233" y="2318800"/>
            <a:ext cx="10067600" cy="222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 sz="4800" b="0">
                <a:solidFill>
                  <a:schemeClr val="lt1"/>
                </a:solidFill>
                <a:latin typeface="DM Sans ExtraLight"/>
                <a:ea typeface="DM Sans ExtraLight"/>
                <a:cs typeface="DM Sans ExtraLight"/>
                <a:sym typeface="DM Sans ExtraLight"/>
              </a:rPr>
              <a:t>QUESTIONS</a:t>
            </a:r>
            <a:endParaRPr sz="4800" b="0">
              <a:solidFill>
                <a:schemeClr val="lt1"/>
              </a:solidFill>
              <a:latin typeface="DM Sans ExtraLight"/>
              <a:ea typeface="DM Sans ExtraLight"/>
              <a:cs typeface="DM Sans ExtraLight"/>
              <a:sym typeface="DM Sans Extra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 idx="4294967295"/>
          </p:nvPr>
        </p:nvSpPr>
        <p:spPr>
          <a:xfrm>
            <a:off x="1062233" y="2318800"/>
            <a:ext cx="10067600" cy="222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>
                <a:solidFill>
                  <a:schemeClr val="lt1"/>
                </a:solidFill>
              </a:rPr>
              <a:t>How many have been involved in an internal GenAI Project?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 idx="4294967295"/>
          </p:nvPr>
        </p:nvSpPr>
        <p:spPr>
          <a:xfrm>
            <a:off x="1062233" y="2318800"/>
            <a:ext cx="10067600" cy="222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>
                <a:solidFill>
                  <a:schemeClr val="lt1"/>
                </a:solidFill>
              </a:rPr>
              <a:t>Have you been asked about GenAI Risks?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 idx="4294967295"/>
          </p:nvPr>
        </p:nvSpPr>
        <p:spPr>
          <a:xfrm>
            <a:off x="1062233" y="2318800"/>
            <a:ext cx="10067600" cy="222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>
                <a:solidFill>
                  <a:schemeClr val="lt1"/>
                </a:solidFill>
              </a:rPr>
              <a:t>Are you actively evaluating GenAI Risks?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4958251" y="1515384"/>
            <a:ext cx="6709600" cy="4448800"/>
          </a:xfrm>
          <a:prstGeom prst="roundRect">
            <a:avLst>
              <a:gd name="adj" fmla="val 2968"/>
            </a:avLst>
          </a:prstGeom>
          <a:solidFill>
            <a:schemeClr val="lt1"/>
          </a:solidFill>
          <a:ln w="28575" cap="flat" cmpd="sng">
            <a:solidFill>
              <a:srgbClr val="30A3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507867" y="1997967"/>
            <a:ext cx="4168800" cy="348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" sz="2267" b="1">
                <a:solidFill>
                  <a:schemeClr val="lt1"/>
                </a:solidFill>
              </a:rPr>
              <a:t>15-25% employees are already actively using GenAI for work</a:t>
            </a:r>
            <a:endParaRPr sz="2267" b="1">
              <a:solidFill>
                <a:schemeClr val="l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400"/>
            </a:pPr>
            <a:endParaRPr sz="2267" b="1">
              <a:solidFill>
                <a:schemeClr val="lt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" sz="2267" b="1">
                <a:solidFill>
                  <a:schemeClr val="lt1"/>
                </a:solidFill>
              </a:rPr>
              <a:t>Another 40-50% already exposed to GenAI tools at least once</a:t>
            </a:r>
            <a:endParaRPr sz="2267"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0599" y="1684968"/>
            <a:ext cx="6304901" cy="410963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>
            <a:spLocks noGrp="1"/>
          </p:cNvSpPr>
          <p:nvPr>
            <p:ph type="body" idx="1"/>
          </p:nvPr>
        </p:nvSpPr>
        <p:spPr>
          <a:xfrm>
            <a:off x="507867" y="6149006"/>
            <a:ext cx="3612400" cy="3692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" sz="800">
                <a:solidFill>
                  <a:schemeClr val="lt1"/>
                </a:solidFill>
                <a:latin typeface="DM Mono Light"/>
                <a:ea typeface="DM Mono Light"/>
                <a:cs typeface="DM Mono Light"/>
                <a:sym typeface="DM Mono Light"/>
              </a:rPr>
              <a:t>Source: McKinsey &amp; Company</a:t>
            </a:r>
            <a:endParaRPr sz="800">
              <a:latin typeface="DM Mono Light"/>
              <a:ea typeface="DM Mono Light"/>
              <a:cs typeface="DM Mono Light"/>
              <a:sym typeface="DM Mon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/>
          <p:nvPr/>
        </p:nvSpPr>
        <p:spPr>
          <a:xfrm>
            <a:off x="5023733" y="1280967"/>
            <a:ext cx="6578800" cy="4894800"/>
          </a:xfrm>
          <a:prstGeom prst="roundRect">
            <a:avLst>
              <a:gd name="adj" fmla="val 2968"/>
            </a:avLst>
          </a:prstGeom>
          <a:solidFill>
            <a:schemeClr val="lt1"/>
          </a:solidFill>
          <a:ln w="28575" cap="flat" cmpd="sng">
            <a:solidFill>
              <a:srgbClr val="30A3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507867" y="1986567"/>
            <a:ext cx="3612400" cy="348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" sz="2400" b="1">
                <a:solidFill>
                  <a:schemeClr val="lt1"/>
                </a:solidFill>
              </a:rPr>
              <a:t>Technology, Banking, Pharma/Healthcare &amp; Telecommunications will likely be the biggest beneficiaries</a:t>
            </a:r>
            <a:endParaRPr sz="2133"/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507867" y="6149006"/>
            <a:ext cx="3612400" cy="3692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" sz="800">
                <a:solidFill>
                  <a:schemeClr val="lt1"/>
                </a:solidFill>
                <a:latin typeface="DM Mono Light"/>
                <a:ea typeface="DM Mono Light"/>
                <a:cs typeface="DM Mono Light"/>
                <a:sym typeface="DM Mono Light"/>
              </a:rPr>
              <a:t>Source: McKinsey &amp; Company</a:t>
            </a:r>
            <a:endParaRPr sz="800">
              <a:latin typeface="DM Mono Light"/>
              <a:ea typeface="DM Mono Light"/>
              <a:cs typeface="DM Mono Light"/>
              <a:sym typeface="DM Mono Light"/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9267" y="1432634"/>
            <a:ext cx="6027568" cy="459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5023733" y="1280967"/>
            <a:ext cx="6578800" cy="4894800"/>
          </a:xfrm>
          <a:prstGeom prst="roundRect">
            <a:avLst>
              <a:gd name="adj" fmla="val 2968"/>
            </a:avLst>
          </a:prstGeom>
          <a:solidFill>
            <a:schemeClr val="lt1"/>
          </a:solidFill>
          <a:ln w="28575" cap="flat" cmpd="sng">
            <a:solidFill>
              <a:srgbClr val="30A3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507867" y="1986567"/>
            <a:ext cx="3612400" cy="348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" sz="2533" b="1">
                <a:solidFill>
                  <a:schemeClr val="lt1"/>
                </a:solidFill>
              </a:rPr>
              <a:t>Functionally, Marketing, Software development and service operations teams are leading the adoption</a:t>
            </a:r>
            <a:endParaRPr sz="2267"/>
          </a:p>
        </p:txBody>
      </p:sp>
      <p:sp>
        <p:nvSpPr>
          <p:cNvPr id="186" name="Google Shape;186;p25"/>
          <p:cNvSpPr txBox="1">
            <a:spLocks noGrp="1"/>
          </p:cNvSpPr>
          <p:nvPr>
            <p:ph type="sldNum" idx="12"/>
          </p:nvPr>
        </p:nvSpPr>
        <p:spPr>
          <a:xfrm>
            <a:off x="10672811" y="638118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507867" y="6149006"/>
            <a:ext cx="3612400" cy="36929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" sz="800">
                <a:solidFill>
                  <a:schemeClr val="lt1"/>
                </a:solidFill>
                <a:latin typeface="DM Mono Light"/>
                <a:ea typeface="DM Mono Light"/>
                <a:cs typeface="DM Mono Light"/>
                <a:sym typeface="DM Mono Light"/>
              </a:rPr>
              <a:t>Source: McKinsey &amp; Company</a:t>
            </a:r>
            <a:endParaRPr sz="800">
              <a:latin typeface="DM Mono Light"/>
              <a:ea typeface="DM Mono Light"/>
              <a:cs typeface="DM Mono Light"/>
              <a:sym typeface="DM Mono Light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6333" y="1504736"/>
            <a:ext cx="6273435" cy="4447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IR22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Template_FAIR_23_UPDATE_3" id="{D2A5349C-F147-8B49-A7A1-4D7C2117ABFF}" vid="{8CD31832-0496-8541-819F-6A30491A30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1d168a-5ccf-4f75-b2ef-1ec1d993e5b0" xsi:nil="true"/>
    <lcf76f155ced4ddcb4097134ff3c332f xmlns="6c349806-5e56-406e-a1c3-d058bf669b4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266C032793F448964A81BD0EF37DE6" ma:contentTypeVersion="18" ma:contentTypeDescription="Create a new document." ma:contentTypeScope="" ma:versionID="7598fab4734230717aac19ea46253bb2">
  <xsd:schema xmlns:xsd="http://www.w3.org/2001/XMLSchema" xmlns:xs="http://www.w3.org/2001/XMLSchema" xmlns:p="http://schemas.microsoft.com/office/2006/metadata/properties" xmlns:ns2="6c349806-5e56-406e-a1c3-d058bf669b4a" xmlns:ns3="321d168a-5ccf-4f75-b2ef-1ec1d993e5b0" targetNamespace="http://schemas.microsoft.com/office/2006/metadata/properties" ma:root="true" ma:fieldsID="dd7e86f3882eb96c3e3bdb2dd57f7fa4" ns2:_="" ns3:_="">
    <xsd:import namespace="6c349806-5e56-406e-a1c3-d058bf669b4a"/>
    <xsd:import namespace="321d168a-5ccf-4f75-b2ef-1ec1d993e5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49806-5e56-406e-a1c3-d058bf669b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0b4256-1d99-4aa0-bb2f-af81be7c9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d168a-5ccf-4f75-b2ef-1ec1d993e5b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ce4630e-cd6b-48f9-9ded-36dd7202141f}" ma:internalName="TaxCatchAll" ma:showField="CatchAllData" ma:web="321d168a-5ccf-4f75-b2ef-1ec1d993e5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CBFC47-1CC1-48EE-B4A8-45123E02DD66}">
  <ds:schemaRefs>
    <ds:schemaRef ds:uri="http://purl.org/dc/dcmitype/"/>
    <ds:schemaRef ds:uri="http://schemas.microsoft.com/office/2006/documentManagement/types"/>
    <ds:schemaRef ds:uri="http://purl.org/dc/elements/1.1/"/>
    <ds:schemaRef ds:uri="321d168a-5ccf-4f75-b2ef-1ec1d993e5b0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c349806-5e56-406e-a1c3-d058bf669b4a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F4BE8F7-7EEA-4E10-BEB1-5B344B4B85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138D92-DB60-4D4D-87BE-A6AFDDC2C4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49806-5e56-406e-a1c3-d058bf669b4a"/>
    <ds:schemaRef ds:uri="321d168a-5ccf-4f75-b2ef-1ec1d993e5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1485</Words>
  <Application>Microsoft Macintosh PowerPoint</Application>
  <PresentationFormat>Widescreen</PresentationFormat>
  <Paragraphs>213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Calibri</vt:lpstr>
      <vt:lpstr>Lora</vt:lpstr>
      <vt:lpstr>Poppins ExtraBold</vt:lpstr>
      <vt:lpstr>DM Sans ExtraLight</vt:lpstr>
      <vt:lpstr>Arial</vt:lpstr>
      <vt:lpstr>DM Sans Black</vt:lpstr>
      <vt:lpstr>DM Sans Light</vt:lpstr>
      <vt:lpstr>Poppins</vt:lpstr>
      <vt:lpstr>Poppins Light</vt:lpstr>
      <vt:lpstr>DM Sans</vt:lpstr>
      <vt:lpstr>Poppins Medium</vt:lpstr>
      <vt:lpstr>DM Mono Light</vt:lpstr>
      <vt:lpstr>Montserrat</vt:lpstr>
      <vt:lpstr>DM Mono</vt:lpstr>
      <vt:lpstr>Office Theme</vt:lpstr>
      <vt:lpstr>Accelerating your GenAI adoption through AI Risk Posture Management</vt:lpstr>
      <vt:lpstr>Speakers</vt:lpstr>
      <vt:lpstr>How many of you have used LLMs like ChatGPT personally?</vt:lpstr>
      <vt:lpstr>How many have been involved in an internal GenAI Project?</vt:lpstr>
      <vt:lpstr>Have you been asked about GenAI Risks?</vt:lpstr>
      <vt:lpstr>Are you actively evaluating GenAI Risks?</vt:lpstr>
      <vt:lpstr>PowerPoint Presentation</vt:lpstr>
      <vt:lpstr>PowerPoint Presentation</vt:lpstr>
      <vt:lpstr>PowerPoint Presentation</vt:lpstr>
      <vt:lpstr>GenAI adoption is exposing you to new risks</vt:lpstr>
      <vt:lpstr>PowerPoint Presentation</vt:lpstr>
      <vt:lpstr>Questions we will aim to answer today</vt:lpstr>
      <vt:lpstr>The ‘Five Vectors’ of GenAI Risk</vt:lpstr>
      <vt:lpstr>One big question today</vt:lpstr>
      <vt:lpstr>What are some risk scenarios that are applicable to this decision?</vt:lpstr>
      <vt:lpstr>What are some risk scenarios that are applicable to this decision?</vt:lpstr>
      <vt:lpstr>Using FAIR framework to quantify these risks</vt:lpstr>
      <vt:lpstr>Risk Scenario 1: Disclosure of private, confidential, or sensitive information</vt:lpstr>
      <vt:lpstr>We can use the FAIR Framework to quantify these risks</vt:lpstr>
      <vt:lpstr>Risk Scenario 1: Disclosure of private, confidential, or sensitive information</vt:lpstr>
      <vt:lpstr>GenAI Control Library</vt:lpstr>
      <vt:lpstr>SaaS GenAI Index</vt:lpstr>
      <vt:lpstr>Risk Scenario 2: Regulatory or User harms due to the generation of undesirable content</vt:lpstr>
      <vt:lpstr>We can use the FAIR Framework to quantify these risks</vt:lpstr>
      <vt:lpstr>Risk Scenario 2: Regulatory or User harms due to the generation of undesirable content</vt:lpstr>
      <vt:lpstr>Risk Scenario 2: Regulatory or User harms due to the generation of undesirable content</vt:lpstr>
      <vt:lpstr>Risk Scenario 2: Regulatory or User harms due to the generation of undesirable content</vt:lpstr>
      <vt:lpstr>Risk Scenario 2: Regulatory or User harms due to the generation of undesirable content</vt:lpstr>
      <vt:lpstr>Risk Scenario 2: Regulatory or User harms due to the generation of undesirable content</vt:lpstr>
      <vt:lpstr>GenAIRisk.ai</vt:lpstr>
      <vt:lpstr>Operationalizing Risk Scenarios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for an Example Presentation</dc:title>
  <dc:creator>Luke Bader</dc:creator>
  <cp:lastModifiedBy>Luke Bader</cp:lastModifiedBy>
  <cp:revision>2</cp:revision>
  <dcterms:created xsi:type="dcterms:W3CDTF">2023-10-15T16:28:03Z</dcterms:created>
  <dcterms:modified xsi:type="dcterms:W3CDTF">2023-10-18T11:07:53Z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0x01010067266C032793F448964A81BD0EF37DE6</vt:lpwstr>
  </property>
  <property fmtid="{D5CDD505-2E9C-101B-9397-08002B2CF9AE}" pid="3" name="MediaServiceImageTags">
    <vt:lpwstr/>
  </property>
</Properties>
</file>