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Lora Medium"/>
      <p:regular r:id="rId37"/>
      <p:bold r:id="rId38"/>
      <p:italic r:id="rId39"/>
      <p:boldItalic r:id="rId40"/>
    </p:embeddedFont>
    <p:embeddedFont>
      <p:font typeface="Montserrat"/>
      <p:regular r:id="rId41"/>
      <p:bold r:id="rId42"/>
      <p:italic r:id="rId43"/>
      <p:boldItalic r:id="rId44"/>
    </p:embeddedFont>
    <p:embeddedFont>
      <p:font typeface="Lora"/>
      <p:regular r:id="rId45"/>
      <p:bold r:id="rId46"/>
      <p:italic r:id="rId47"/>
      <p:boldItalic r:id="rId48"/>
    </p:embeddedFont>
    <p:embeddedFont>
      <p:font typeface="Helvetica Neue"/>
      <p:regular r:id="rId49"/>
      <p:bold r:id="rId50"/>
      <p:italic r:id="rId51"/>
      <p:boldItalic r:id="rId52"/>
    </p:embeddedFont>
    <p:embeddedFont>
      <p:font typeface="DM Sans"/>
      <p:regular r:id="rId53"/>
      <p:bold r:id="rId54"/>
      <p:italic r:id="rId55"/>
      <p:boldItalic r:id="rId56"/>
    </p:embeddedFont>
    <p:embeddedFont>
      <p:font typeface="DM Mono"/>
      <p:regular r:id="rId57"/>
      <p: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1">
          <p15:clr>
            <a:srgbClr val="747775"/>
          </p15:clr>
        </p15:guide>
        <p15:guide id="2" orient="horz" pos="316">
          <p15:clr>
            <a:srgbClr val="747775"/>
          </p15:clr>
        </p15:guide>
        <p15:guide id="3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59" roundtripDataSignature="AMtx7mgt3lyMr+Ocn5KJoeRBEMvCW1uc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1" orient="horz"/>
        <p:guide pos="316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oraMedium-boldItalic.fntdata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44" Type="http://schemas.openxmlformats.org/officeDocument/2006/relationships/font" Target="fonts/Montserrat-boldItalic.fntdata"/><Relationship Id="rId43" Type="http://schemas.openxmlformats.org/officeDocument/2006/relationships/font" Target="fonts/Montserrat-italic.fntdata"/><Relationship Id="rId46" Type="http://schemas.openxmlformats.org/officeDocument/2006/relationships/font" Target="fonts/Lora-bold.fntdata"/><Relationship Id="rId45" Type="http://schemas.openxmlformats.org/officeDocument/2006/relationships/font" Target="fonts/Lor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Lora-boldItalic.fntdata"/><Relationship Id="rId47" Type="http://schemas.openxmlformats.org/officeDocument/2006/relationships/font" Target="fonts/Lora-italic.fntdata"/><Relationship Id="rId49" Type="http://schemas.openxmlformats.org/officeDocument/2006/relationships/font" Target="fonts/HelveticaNeu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font" Target="fonts/LoraMedium-regular.fntdata"/><Relationship Id="rId36" Type="http://schemas.openxmlformats.org/officeDocument/2006/relationships/slide" Target="slides/slide30.xml"/><Relationship Id="rId39" Type="http://schemas.openxmlformats.org/officeDocument/2006/relationships/font" Target="fonts/LoraMedium-italic.fntdata"/><Relationship Id="rId38" Type="http://schemas.openxmlformats.org/officeDocument/2006/relationships/font" Target="fonts/LoraMedium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HelveticaNeue-italic.fntdata"/><Relationship Id="rId50" Type="http://schemas.openxmlformats.org/officeDocument/2006/relationships/font" Target="fonts/HelveticaNeue-bold.fntdata"/><Relationship Id="rId53" Type="http://schemas.openxmlformats.org/officeDocument/2006/relationships/font" Target="fonts/DMSans-regular.fntdata"/><Relationship Id="rId52" Type="http://schemas.openxmlformats.org/officeDocument/2006/relationships/font" Target="fonts/HelveticaNeue-boldItalic.fntdata"/><Relationship Id="rId11" Type="http://schemas.openxmlformats.org/officeDocument/2006/relationships/slide" Target="slides/slide5.xml"/><Relationship Id="rId55" Type="http://schemas.openxmlformats.org/officeDocument/2006/relationships/font" Target="fonts/DMSans-italic.fntdata"/><Relationship Id="rId10" Type="http://schemas.openxmlformats.org/officeDocument/2006/relationships/slide" Target="slides/slide4.xml"/><Relationship Id="rId54" Type="http://schemas.openxmlformats.org/officeDocument/2006/relationships/font" Target="fonts/DMSans-bold.fntdata"/><Relationship Id="rId13" Type="http://schemas.openxmlformats.org/officeDocument/2006/relationships/slide" Target="slides/slide7.xml"/><Relationship Id="rId57" Type="http://schemas.openxmlformats.org/officeDocument/2006/relationships/font" Target="fonts/DMMono-regular.fntdata"/><Relationship Id="rId12" Type="http://schemas.openxmlformats.org/officeDocument/2006/relationships/slide" Target="slides/slide6.xml"/><Relationship Id="rId56" Type="http://schemas.openxmlformats.org/officeDocument/2006/relationships/font" Target="fonts/DMSans-boldItalic.fntdata"/><Relationship Id="rId15" Type="http://schemas.openxmlformats.org/officeDocument/2006/relationships/slide" Target="slides/slide9.xml"/><Relationship Id="rId59" Type="http://customschemas.google.com/relationships/presentationmetadata" Target="metadata"/><Relationship Id="rId14" Type="http://schemas.openxmlformats.org/officeDocument/2006/relationships/slide" Target="slides/slide8.xml"/><Relationship Id="rId58" Type="http://schemas.openxmlformats.org/officeDocument/2006/relationships/font" Target="fonts/DMMono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5" name="Google Shape;40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3" name="Google Shape;44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3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2400"/>
            </a:lvl1pPr>
            <a:lvl2pPr indent="-4064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100"/>
            </a:lvl2pPr>
            <a:lvl3pPr indent="-3810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1800"/>
            </a:lvl3pPr>
            <a:lvl4pPr indent="-355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4pPr>
            <a:lvl5pPr indent="-355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5pPr>
            <a:lvl6pPr indent="-355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indent="-355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indent="-355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indent="-355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/>
        </p:txBody>
      </p:sp>
      <p:sp>
        <p:nvSpPr>
          <p:cNvPr id="37" name="Google Shape;37;p4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4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3"/>
          <p:cNvSpPr txBox="1"/>
          <p:nvPr>
            <p:ph idx="1" type="body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" name="Google Shape;53;p4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4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" name="Google Shape;65;p4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6" name="Google Shape;66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2" name="Google Shape;72;p5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3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6" name="Google Shape;76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0" name="Google Shape;80;p5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1" name="Google Shape;81;p5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5" name="Google Shape;85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" name="Google Shape;88;p5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 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2" type="sldNum"/>
          </p:nvPr>
        </p:nvSpPr>
        <p:spPr>
          <a:xfrm>
            <a:off x="8656401" y="4673265"/>
            <a:ext cx="2673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wentieth Century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29" name="Google Shape;29;p3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31" name="Google Shape;31;p3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b="0" i="0" sz="36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Char char="•"/>
              <a:defRPr b="0" i="0" sz="2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ora"/>
              <a:buChar char="•"/>
              <a:defRPr b="0" i="0" sz="24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ora"/>
              <a:buChar char="•"/>
              <a:defRPr b="0" i="0" sz="20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ctrTitle"/>
          </p:nvPr>
        </p:nvSpPr>
        <p:spPr>
          <a:xfrm>
            <a:off x="1144975" y="1282875"/>
            <a:ext cx="71937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Montserrat"/>
              <a:buNone/>
            </a:pPr>
            <a:r>
              <a:rPr b="1" lang="en" sz="3640">
                <a:latin typeface="Lora Medium"/>
                <a:ea typeface="Lora Medium"/>
                <a:cs typeface="Lora Medium"/>
                <a:sym typeface="Lora Medium"/>
              </a:rPr>
              <a:t>The Future of Risk Analysis </a:t>
            </a:r>
            <a:br>
              <a:rPr b="1" lang="en" sz="3640">
                <a:latin typeface="Lora Medium"/>
                <a:ea typeface="Lora Medium"/>
                <a:cs typeface="Lora Medium"/>
                <a:sym typeface="Lora Medium"/>
              </a:rPr>
            </a:br>
            <a:r>
              <a:rPr b="1" lang="en" sz="3640">
                <a:latin typeface="Lora Medium"/>
                <a:ea typeface="Lora Medium"/>
                <a:cs typeface="Lora Medium"/>
                <a:sym typeface="Lora Medium"/>
              </a:rPr>
              <a:t>in an AI and Automation World</a:t>
            </a:r>
            <a:endParaRPr b="1" sz="364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97" name="Google Shape;97;p1"/>
          <p:cNvSpPr txBox="1"/>
          <p:nvPr>
            <p:ph idx="1" type="subTitle"/>
          </p:nvPr>
        </p:nvSpPr>
        <p:spPr>
          <a:xfrm>
            <a:off x="1144963" y="3039563"/>
            <a:ext cx="38811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">
                <a:latin typeface="DM Sans"/>
                <a:ea typeface="DM Sans"/>
                <a:cs typeface="DM Sans"/>
                <a:sym typeface="DM Sans"/>
              </a:rPr>
              <a:t>Jack Jones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Chairman, FAIR Institute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/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9506"/>
              <a:buFont typeface="Helvetica Neue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Commonly cited “top risks”…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44" name="Google Shape;244;p10"/>
          <p:cNvSpPr txBox="1"/>
          <p:nvPr>
            <p:ph idx="1" type="body"/>
          </p:nvPr>
        </p:nvSpPr>
        <p:spPr>
          <a:xfrm>
            <a:off x="471488" y="1347889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 fontScale="92500" lnSpcReduction="20000"/>
          </a:bodyPr>
          <a:lstStyle/>
          <a:p>
            <a:pPr indent="-247650" lvl="0" marL="482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8108"/>
              <a:buChar char="•"/>
            </a:pPr>
            <a:r>
              <a:rPr lang="en" sz="2100">
                <a:latin typeface="DM Sans"/>
                <a:ea typeface="DM Sans"/>
                <a:cs typeface="DM Sans"/>
                <a:sym typeface="DM Sans"/>
              </a:rPr>
              <a:t>Insiders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482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ct val="108108"/>
              <a:buChar char="•"/>
            </a:pPr>
            <a:r>
              <a:rPr lang="en" sz="2100">
                <a:latin typeface="DM Sans"/>
                <a:ea typeface="DM Sans"/>
                <a:cs typeface="DM Sans"/>
                <a:sym typeface="DM Sans"/>
              </a:rPr>
              <a:t>Reputation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482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ct val="108108"/>
              <a:buChar char="•"/>
            </a:pPr>
            <a:r>
              <a:rPr lang="en" sz="2100">
                <a:latin typeface="DM Sans"/>
                <a:ea typeface="DM Sans"/>
                <a:cs typeface="DM Sans"/>
                <a:sym typeface="DM Sans"/>
              </a:rPr>
              <a:t>Phishing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482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ct val="108108"/>
              <a:buChar char="•"/>
            </a:pPr>
            <a:r>
              <a:rPr lang="en" sz="2100">
                <a:latin typeface="DM Sans"/>
                <a:ea typeface="DM Sans"/>
                <a:cs typeface="DM Sans"/>
                <a:sym typeface="DM Sans"/>
              </a:rPr>
              <a:t>Ransomware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482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ct val="108108"/>
              <a:buChar char="•"/>
            </a:pPr>
            <a:r>
              <a:rPr lang="en" sz="2100">
                <a:latin typeface="DM Sans"/>
                <a:ea typeface="DM Sans"/>
                <a:cs typeface="DM Sans"/>
                <a:sym typeface="DM Sans"/>
              </a:rPr>
              <a:t>Weak passwords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482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ct val="108108"/>
              <a:buChar char="•"/>
            </a:pPr>
            <a:r>
              <a:rPr lang="en" sz="2100">
                <a:latin typeface="DM Sans"/>
                <a:ea typeface="DM Sans"/>
                <a:cs typeface="DM Sans"/>
                <a:sym typeface="DM Sans"/>
              </a:rPr>
              <a:t>Unpatched systems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 txBox="1"/>
          <p:nvPr>
            <p:ph type="title"/>
          </p:nvPr>
        </p:nvSpPr>
        <p:spPr>
          <a:xfrm>
            <a:off x="471500" y="205375"/>
            <a:ext cx="70335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7407"/>
              <a:buFont typeface="Helvetica Neue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Most commonly cited “top risks” </a:t>
            </a:r>
            <a:r>
              <a:rPr b="1" lang="en" u="sng">
                <a:latin typeface="Lora Medium"/>
                <a:ea typeface="Lora Medium"/>
                <a:cs typeface="Lora Medium"/>
                <a:sym typeface="Lora Medium"/>
              </a:rPr>
              <a:t>aren’t risks</a:t>
            </a: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…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50" name="Google Shape;250;p11"/>
          <p:cNvSpPr txBox="1"/>
          <p:nvPr>
            <p:ph idx="1" type="body"/>
          </p:nvPr>
        </p:nvSpPr>
        <p:spPr>
          <a:xfrm>
            <a:off x="439638" y="1347889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-247650" lvl="0" marL="482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•"/>
            </a:pPr>
            <a:r>
              <a:rPr lang="en" sz="1800">
                <a:latin typeface="DM Sans"/>
                <a:ea typeface="DM Sans"/>
                <a:cs typeface="DM Sans"/>
                <a:sym typeface="DM Sans"/>
              </a:rPr>
              <a:t>Insiders</a:t>
            </a:r>
            <a:endParaRPr sz="1800"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482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100"/>
              <a:buChar char="•"/>
            </a:pPr>
            <a:r>
              <a:rPr lang="en" sz="1800">
                <a:latin typeface="DM Sans"/>
                <a:ea typeface="DM Sans"/>
                <a:cs typeface="DM Sans"/>
                <a:sym typeface="DM Sans"/>
              </a:rPr>
              <a:t>Reputation</a:t>
            </a:r>
            <a:endParaRPr sz="1800"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482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100"/>
              <a:buChar char="•"/>
            </a:pPr>
            <a:r>
              <a:rPr lang="en" sz="1800">
                <a:latin typeface="DM Sans"/>
                <a:ea typeface="DM Sans"/>
                <a:cs typeface="DM Sans"/>
                <a:sym typeface="DM Sans"/>
              </a:rPr>
              <a:t>Phishing</a:t>
            </a:r>
            <a:endParaRPr sz="1800"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482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100"/>
              <a:buChar char="•"/>
            </a:pPr>
            <a:r>
              <a:rPr lang="en" sz="1800">
                <a:latin typeface="DM Sans"/>
                <a:ea typeface="DM Sans"/>
                <a:cs typeface="DM Sans"/>
                <a:sym typeface="DM Sans"/>
              </a:rPr>
              <a:t>Ransomware</a:t>
            </a:r>
            <a:endParaRPr sz="1800"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482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100"/>
              <a:buChar char="•"/>
            </a:pPr>
            <a:r>
              <a:rPr lang="en" sz="1800">
                <a:latin typeface="DM Sans"/>
                <a:ea typeface="DM Sans"/>
                <a:cs typeface="DM Sans"/>
                <a:sym typeface="DM Sans"/>
              </a:rPr>
              <a:t>Weak passwords</a:t>
            </a:r>
            <a:endParaRPr sz="1800"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482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100"/>
              <a:buChar char="•"/>
            </a:pPr>
            <a:r>
              <a:rPr lang="en" sz="1800">
                <a:latin typeface="DM Sans"/>
                <a:ea typeface="DM Sans"/>
                <a:cs typeface="DM Sans"/>
                <a:sym typeface="DM Sans"/>
              </a:rPr>
              <a:t>Unpatched systems</a:t>
            </a:r>
            <a:endParaRPr sz="1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1" name="Google Shape;251;p11"/>
          <p:cNvSpPr txBox="1"/>
          <p:nvPr/>
        </p:nvSpPr>
        <p:spPr>
          <a:xfrm>
            <a:off x="1988650" y="1353939"/>
            <a:ext cx="2148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479"/>
              </a:buClr>
              <a:buSzPts val="2100"/>
              <a:buFont typeface="Helvetica Neue Light"/>
              <a:buNone/>
            </a:pPr>
            <a:r>
              <a:rPr b="0" i="0" lang="en" sz="1800" u="none" cap="none" strike="noStrike">
                <a:solidFill>
                  <a:srgbClr val="FFD479"/>
                </a:solidFill>
                <a:latin typeface="DM Sans"/>
                <a:ea typeface="DM Sans"/>
                <a:cs typeface="DM Sans"/>
                <a:sym typeface="DM Sans"/>
              </a:rPr>
              <a:t>Threat community</a:t>
            </a:r>
            <a:endParaRPr b="0" i="0" sz="1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2" name="Google Shape;252;p11"/>
          <p:cNvSpPr txBox="1"/>
          <p:nvPr/>
        </p:nvSpPr>
        <p:spPr>
          <a:xfrm>
            <a:off x="2355136" y="1842285"/>
            <a:ext cx="72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479"/>
              </a:buClr>
              <a:buSzPts val="2100"/>
              <a:buFont typeface="Helvetica Neue Light"/>
              <a:buNone/>
            </a:pPr>
            <a:r>
              <a:rPr b="0" i="0" lang="en" sz="1800" u="none" cap="none" strike="noStrike">
                <a:solidFill>
                  <a:srgbClr val="FFD479"/>
                </a:solidFill>
                <a:latin typeface="DM Sans"/>
                <a:ea typeface="DM Sans"/>
                <a:cs typeface="DM Sans"/>
                <a:sym typeface="DM Sans"/>
              </a:rPr>
              <a:t>Asset</a:t>
            </a:r>
            <a:endParaRPr b="0" i="0" sz="1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3" name="Google Shape;253;p11"/>
          <p:cNvSpPr txBox="1"/>
          <p:nvPr/>
        </p:nvSpPr>
        <p:spPr>
          <a:xfrm>
            <a:off x="2116023" y="2330606"/>
            <a:ext cx="959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479"/>
              </a:buClr>
              <a:buSzPts val="2100"/>
              <a:buFont typeface="Helvetica Neue Light"/>
              <a:buNone/>
            </a:pPr>
            <a:r>
              <a:rPr b="0" i="0" lang="en" sz="1800" u="none" cap="none" strike="noStrike">
                <a:solidFill>
                  <a:srgbClr val="FFD479"/>
                </a:solidFill>
                <a:latin typeface="DM Sans"/>
                <a:ea typeface="DM Sans"/>
                <a:cs typeface="DM Sans"/>
                <a:sym typeface="DM Sans"/>
              </a:rPr>
              <a:t>Method</a:t>
            </a:r>
            <a:endParaRPr b="0" i="0" sz="1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4" name="Google Shape;254;p11"/>
          <p:cNvSpPr txBox="1"/>
          <p:nvPr/>
        </p:nvSpPr>
        <p:spPr>
          <a:xfrm>
            <a:off x="2583098" y="2795290"/>
            <a:ext cx="959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479"/>
              </a:buClr>
              <a:buSzPts val="2100"/>
              <a:buFont typeface="Helvetica Neue Light"/>
              <a:buNone/>
            </a:pPr>
            <a:r>
              <a:rPr b="0" i="0" lang="en" sz="1800" u="none" cap="none" strike="noStrike">
                <a:solidFill>
                  <a:srgbClr val="FFD479"/>
                </a:solidFill>
                <a:latin typeface="DM Sans"/>
                <a:ea typeface="DM Sans"/>
                <a:cs typeface="DM Sans"/>
                <a:sym typeface="DM Sans"/>
              </a:rPr>
              <a:t>Method</a:t>
            </a:r>
            <a:endParaRPr b="0" i="0" sz="1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2973218" y="3295448"/>
            <a:ext cx="2128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479"/>
              </a:buClr>
              <a:buSzPts val="2100"/>
              <a:buFont typeface="Helvetica Neue Light"/>
              <a:buNone/>
            </a:pPr>
            <a:r>
              <a:rPr b="0" i="0" lang="en" sz="1800" u="none" cap="none" strike="noStrike">
                <a:solidFill>
                  <a:srgbClr val="FFD479"/>
                </a:solidFill>
                <a:latin typeface="DM Sans"/>
                <a:ea typeface="DM Sans"/>
                <a:cs typeface="DM Sans"/>
                <a:sym typeface="DM Sans"/>
              </a:rPr>
              <a:t>Control deficiency</a:t>
            </a:r>
            <a:endParaRPr b="0" i="0" sz="1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6" name="Google Shape;256;p11"/>
          <p:cNvSpPr txBox="1"/>
          <p:nvPr/>
        </p:nvSpPr>
        <p:spPr>
          <a:xfrm>
            <a:off x="3315252" y="3739846"/>
            <a:ext cx="41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479"/>
              </a:buClr>
              <a:buSzPts val="2100"/>
              <a:buFont typeface="Helvetica Neue Light"/>
              <a:buNone/>
            </a:pPr>
            <a:r>
              <a:rPr b="0" i="0" lang="en" sz="1800" u="none" cap="none" strike="noStrike">
                <a:solidFill>
                  <a:srgbClr val="FFD479"/>
                </a:solidFill>
                <a:latin typeface="DM Sans"/>
                <a:ea typeface="DM Sans"/>
                <a:cs typeface="DM Sans"/>
                <a:sym typeface="DM Sans"/>
              </a:rPr>
              <a:t>Control deficiency</a:t>
            </a:r>
            <a:endParaRPr b="0" i="0" sz="1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 txBox="1"/>
          <p:nvPr>
            <p:ph type="title"/>
          </p:nvPr>
        </p:nvSpPr>
        <p:spPr>
          <a:xfrm>
            <a:off x="628650" y="16423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Helvetica Neue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Math on colors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  <p:grpSp>
        <p:nvGrpSpPr>
          <p:cNvPr id="262" name="Google Shape;262;p12"/>
          <p:cNvGrpSpPr/>
          <p:nvPr/>
        </p:nvGrpSpPr>
        <p:grpSpPr>
          <a:xfrm>
            <a:off x="2925643" y="1481119"/>
            <a:ext cx="2951165" cy="267975"/>
            <a:chOff x="0" y="13176"/>
            <a:chExt cx="3934886" cy="357300"/>
          </a:xfrm>
        </p:grpSpPr>
        <p:grpSp>
          <p:nvGrpSpPr>
            <p:cNvPr id="263" name="Google Shape;263;p12"/>
            <p:cNvGrpSpPr/>
            <p:nvPr/>
          </p:nvGrpSpPr>
          <p:grpSpPr>
            <a:xfrm>
              <a:off x="3041786" y="13176"/>
              <a:ext cx="893100" cy="357300"/>
              <a:chOff x="0" y="13176"/>
              <a:chExt cx="893100" cy="357300"/>
            </a:xfrm>
          </p:grpSpPr>
          <p:sp>
            <p:nvSpPr>
              <p:cNvPr id="264" name="Google Shape;264;p12"/>
              <p:cNvSpPr/>
              <p:nvPr/>
            </p:nvSpPr>
            <p:spPr>
              <a:xfrm>
                <a:off x="0" y="13176"/>
                <a:ext cx="893100" cy="3573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tile algn="tl" flip="none" tx="0" sx="99996" ty="0" sy="99996"/>
              </a:blipFill>
              <a:ln>
                <a:noFill/>
              </a:ln>
              <a:effectLst>
                <a:outerShdw blurRad="25400" rotWithShape="0" dir="5400000" dist="1270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500"/>
                  <a:buFont typeface="Calibri"/>
                  <a:buNone/>
                </a:pPr>
                <a:r>
                  <a:rPr lang="en" sz="1000">
                    <a:solidFill>
                      <a:srgbClr val="FFFFFF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Red</a:t>
                </a:r>
                <a:endParaRPr b="0" i="0" sz="10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65" name="Google Shape;265;p12"/>
              <p:cNvSpPr/>
              <p:nvPr/>
            </p:nvSpPr>
            <p:spPr>
              <a:xfrm>
                <a:off x="0" y="74765"/>
                <a:ext cx="892999" cy="0"/>
              </a:xfrm>
              <a:custGeom>
                <a:rect b="b" l="l" r="r" t="t"/>
                <a:pathLst>
                  <a:path extrusionOk="0" h="1200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34275" lIns="34275" spcFirstLastPara="1" rIns="342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500"/>
                  <a:buFont typeface="Gill Sans"/>
                  <a:buNone/>
                </a:pPr>
                <a:r>
                  <a:rPr b="0" i="0" lang="en" sz="1000" u="none" cap="none" strike="noStrike">
                    <a:solidFill>
                      <a:srgbClr val="FFFFFF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Red</a:t>
                </a:r>
                <a:endParaRPr b="0" i="0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266" name="Google Shape;266;p12"/>
            <p:cNvGrpSpPr/>
            <p:nvPr/>
          </p:nvGrpSpPr>
          <p:grpSpPr>
            <a:xfrm>
              <a:off x="0" y="13176"/>
              <a:ext cx="893100" cy="357300"/>
              <a:chOff x="0" y="13176"/>
              <a:chExt cx="893100" cy="357300"/>
            </a:xfrm>
          </p:grpSpPr>
          <p:sp>
            <p:nvSpPr>
              <p:cNvPr id="267" name="Google Shape;267;p12"/>
              <p:cNvSpPr/>
              <p:nvPr/>
            </p:nvSpPr>
            <p:spPr>
              <a:xfrm>
                <a:off x="0" y="13176"/>
                <a:ext cx="893100" cy="3573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algn="tl" flip="none" tx="0" sx="99996" ty="0" sy="99996"/>
              </a:blipFill>
              <a:ln>
                <a:noFill/>
              </a:ln>
              <a:effectLst>
                <a:outerShdw blurRad="25400" rotWithShape="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500"/>
                  <a:buFont typeface="Calibri"/>
                  <a:buNone/>
                </a:pPr>
                <a:r>
                  <a:rPr lang="en" sz="1000">
                    <a:solidFill>
                      <a:srgbClr val="FFFFFF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Green</a:t>
                </a:r>
                <a:endParaRPr b="0" i="0" sz="10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68" name="Google Shape;268;p12"/>
              <p:cNvSpPr/>
              <p:nvPr/>
            </p:nvSpPr>
            <p:spPr>
              <a:xfrm>
                <a:off x="0" y="84811"/>
                <a:ext cx="892999" cy="0"/>
              </a:xfrm>
              <a:custGeom>
                <a:rect b="b" l="l" r="r" t="t"/>
                <a:pathLst>
                  <a:path extrusionOk="0" h="1200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34275" lIns="34275" spcFirstLastPara="1" rIns="342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500"/>
                  <a:buFont typeface="Gill Sans"/>
                  <a:buNone/>
                </a:pPr>
                <a:r>
                  <a:rPr b="0" i="0" lang="en" sz="1000" u="none" cap="none" strike="noStrike">
                    <a:solidFill>
                      <a:srgbClr val="FFFFFF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Green</a:t>
                </a:r>
                <a:endParaRPr b="0" i="0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269" name="Google Shape;269;p12"/>
            <p:cNvGrpSpPr/>
            <p:nvPr/>
          </p:nvGrpSpPr>
          <p:grpSpPr>
            <a:xfrm>
              <a:off x="1473199" y="13176"/>
              <a:ext cx="893100" cy="357300"/>
              <a:chOff x="0" y="13176"/>
              <a:chExt cx="893100" cy="357300"/>
            </a:xfrm>
          </p:grpSpPr>
          <p:sp>
            <p:nvSpPr>
              <p:cNvPr id="270" name="Google Shape;270;p12"/>
              <p:cNvSpPr/>
              <p:nvPr/>
            </p:nvSpPr>
            <p:spPr>
              <a:xfrm>
                <a:off x="0" y="13176"/>
                <a:ext cx="893100" cy="3573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tile algn="tl" flip="none" tx="0" sx="99996" ty="0" sy="99996"/>
              </a:blip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500"/>
                  <a:buFont typeface="Calibri"/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Yellow</a:t>
                </a:r>
                <a:endParaRPr b="0" i="0" sz="10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71" name="Google Shape;271;p12"/>
              <p:cNvSpPr/>
              <p:nvPr/>
            </p:nvSpPr>
            <p:spPr>
              <a:xfrm>
                <a:off x="0" y="97760"/>
                <a:ext cx="892999" cy="0"/>
              </a:xfrm>
              <a:custGeom>
                <a:rect b="b" l="l" r="r" t="t"/>
                <a:pathLst>
                  <a:path extrusionOk="0" h="1200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34275" lIns="34275" spcFirstLastPara="1" rIns="342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Gill Sans"/>
                  <a:buNone/>
                </a:pPr>
                <a:r>
                  <a:rPr b="0" i="0" lang="en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Yellow</a:t>
                </a:r>
                <a:endParaRPr b="0" i="0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grpSp>
        <p:nvGrpSpPr>
          <p:cNvPr id="272" name="Google Shape;272;p12"/>
          <p:cNvGrpSpPr/>
          <p:nvPr/>
        </p:nvGrpSpPr>
        <p:grpSpPr>
          <a:xfrm>
            <a:off x="2639453" y="1447867"/>
            <a:ext cx="3865006" cy="364857"/>
            <a:chOff x="-1" y="0"/>
            <a:chExt cx="5153341" cy="486476"/>
          </a:xfrm>
        </p:grpSpPr>
        <p:sp>
          <p:nvSpPr>
            <p:cNvPr id="273" name="Google Shape;273;p12"/>
            <p:cNvSpPr txBox="1"/>
            <p:nvPr/>
          </p:nvSpPr>
          <p:spPr>
            <a:xfrm>
              <a:off x="1425742" y="4076"/>
              <a:ext cx="320100" cy="48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Gill Sans"/>
                <a:buNone/>
              </a:pPr>
              <a:r>
                <a:rPr b="0" i="0" lang="en" sz="1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x</a:t>
              </a:r>
              <a:endParaRPr b="0" i="0" sz="19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74" name="Google Shape;274;p12"/>
            <p:cNvSpPr txBox="1"/>
            <p:nvPr/>
          </p:nvSpPr>
          <p:spPr>
            <a:xfrm>
              <a:off x="-1" y="4076"/>
              <a:ext cx="243600" cy="48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Gill Sans"/>
                <a:buNone/>
              </a:pPr>
              <a:r>
                <a:rPr b="0" i="0" lang="en" sz="1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(</a:t>
              </a:r>
              <a:endParaRPr b="0" i="0" sz="19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75" name="Google Shape;275;p12"/>
            <p:cNvSpPr txBox="1"/>
            <p:nvPr/>
          </p:nvSpPr>
          <p:spPr>
            <a:xfrm>
              <a:off x="2668917" y="4076"/>
              <a:ext cx="604800" cy="48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Gill Sans"/>
                <a:buNone/>
              </a:pPr>
              <a:r>
                <a:rPr b="0" i="0" lang="en" sz="1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) / </a:t>
              </a:r>
              <a:endParaRPr b="0" i="0" sz="19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76" name="Google Shape;276;p12"/>
            <p:cNvSpPr txBox="1"/>
            <p:nvPr/>
          </p:nvSpPr>
          <p:spPr>
            <a:xfrm>
              <a:off x="4196940" y="0"/>
              <a:ext cx="956400" cy="48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Gill Sans"/>
                <a:buNone/>
              </a:pPr>
              <a:r>
                <a:rPr b="0" i="0" lang="en" sz="1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 = ? </a:t>
              </a:r>
              <a:endParaRPr b="0" i="0" sz="19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77" name="Google Shape;277;p12"/>
          <p:cNvGrpSpPr/>
          <p:nvPr/>
        </p:nvGrpSpPr>
        <p:grpSpPr>
          <a:xfrm>
            <a:off x="2427254" y="2102166"/>
            <a:ext cx="4289426" cy="487009"/>
            <a:chOff x="-2" y="-1"/>
            <a:chExt cx="5719234" cy="649345"/>
          </a:xfrm>
        </p:grpSpPr>
        <p:grpSp>
          <p:nvGrpSpPr>
            <p:cNvPr id="278" name="Google Shape;278;p12"/>
            <p:cNvGrpSpPr/>
            <p:nvPr/>
          </p:nvGrpSpPr>
          <p:grpSpPr>
            <a:xfrm>
              <a:off x="-2" y="417"/>
              <a:ext cx="1034400" cy="648927"/>
              <a:chOff x="-1" y="-1"/>
              <a:chExt cx="1034400" cy="648927"/>
            </a:xfrm>
          </p:grpSpPr>
          <p:sp>
            <p:nvSpPr>
              <p:cNvPr id="279" name="Google Shape;279;p12"/>
              <p:cNvSpPr/>
              <p:nvPr/>
            </p:nvSpPr>
            <p:spPr>
              <a:xfrm>
                <a:off x="138888" y="422126"/>
                <a:ext cx="756600" cy="226800"/>
              </a:xfrm>
              <a:prstGeom prst="ellipse">
                <a:avLst/>
              </a:prstGeom>
              <a:solidFill>
                <a:srgbClr val="03AD12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80" name="Google Shape;280;p12"/>
              <p:cNvSpPr/>
              <p:nvPr/>
            </p:nvSpPr>
            <p:spPr>
              <a:xfrm>
                <a:off x="1521" y="99623"/>
                <a:ext cx="1031454" cy="438372"/>
              </a:xfrm>
              <a:custGeom>
                <a:rect b="b" l="l" r="r" t="t"/>
                <a:pathLst>
                  <a:path extrusionOk="0" h="21600" w="2160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03AD12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81" name="Google Shape;281;p12"/>
              <p:cNvSpPr/>
              <p:nvPr/>
            </p:nvSpPr>
            <p:spPr>
              <a:xfrm>
                <a:off x="-1" y="-1"/>
                <a:ext cx="1034400" cy="226800"/>
              </a:xfrm>
              <a:prstGeom prst="ellipse">
                <a:avLst/>
              </a:prstGeom>
              <a:solidFill>
                <a:srgbClr val="03AD12"/>
              </a:solidFill>
              <a:ln cap="flat" cmpd="sng" w="25400">
                <a:solidFill>
                  <a:srgbClr val="5E5E5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sp>
          <p:nvSpPr>
            <p:cNvPr id="282" name="Google Shape;282;p12"/>
            <p:cNvSpPr/>
            <p:nvPr/>
          </p:nvSpPr>
          <p:spPr>
            <a:xfrm>
              <a:off x="1306420" y="422126"/>
              <a:ext cx="756600" cy="226800"/>
            </a:xfrm>
            <a:prstGeom prst="ellipse">
              <a:avLst/>
            </a:prstGeom>
            <a:solidFill>
              <a:srgbClr val="B5FA08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1169053" y="99623"/>
              <a:ext cx="1031454" cy="438372"/>
            </a:xfrm>
            <a:custGeom>
              <a:rect b="b" l="l" r="r" t="t"/>
              <a:pathLst>
                <a:path extrusionOk="0" h="21600" w="21600">
                  <a:moveTo>
                    <a:pt x="2972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8627" y="21600"/>
                  </a:lnTo>
                  <a:lnTo>
                    <a:pt x="2972" y="21600"/>
                  </a:lnTo>
                  <a:close/>
                </a:path>
              </a:pathLst>
            </a:custGeom>
            <a:solidFill>
              <a:srgbClr val="B5FA08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1167531" y="-1"/>
              <a:ext cx="1034400" cy="226800"/>
            </a:xfrm>
            <a:prstGeom prst="ellipse">
              <a:avLst/>
            </a:prstGeom>
            <a:solidFill>
              <a:srgbClr val="B5FA08"/>
            </a:solidFill>
            <a:ln cap="flat" cmpd="sng" w="25400">
              <a:solidFill>
                <a:srgbClr val="5E5E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2481305" y="422126"/>
              <a:ext cx="756600" cy="226800"/>
            </a:xfrm>
            <a:prstGeom prst="ellipse">
              <a:avLst/>
            </a:prstGeom>
            <a:solidFill>
              <a:srgbClr val="FFFB0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2343938" y="99623"/>
              <a:ext cx="1031454" cy="438372"/>
            </a:xfrm>
            <a:custGeom>
              <a:rect b="b" l="l" r="r" t="t"/>
              <a:pathLst>
                <a:path extrusionOk="0" h="21600" w="21600">
                  <a:moveTo>
                    <a:pt x="2972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8627" y="21600"/>
                  </a:lnTo>
                  <a:lnTo>
                    <a:pt x="2972" y="21600"/>
                  </a:lnTo>
                  <a:close/>
                </a:path>
              </a:pathLst>
            </a:custGeom>
            <a:solidFill>
              <a:srgbClr val="FFFB0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2342416" y="-1"/>
              <a:ext cx="1034400" cy="226800"/>
            </a:xfrm>
            <a:prstGeom prst="ellipse">
              <a:avLst/>
            </a:prstGeom>
            <a:solidFill>
              <a:srgbClr val="FFFB00"/>
            </a:solidFill>
            <a:ln cap="flat" cmpd="sng" w="25400">
              <a:solidFill>
                <a:srgbClr val="5E5E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3657164" y="422126"/>
              <a:ext cx="756600" cy="226800"/>
            </a:xfrm>
            <a:prstGeom prst="ellipse">
              <a:avLst/>
            </a:prstGeom>
            <a:solidFill>
              <a:srgbClr val="FFB246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3519798" y="99623"/>
              <a:ext cx="1031454" cy="438372"/>
            </a:xfrm>
            <a:custGeom>
              <a:rect b="b" l="l" r="r" t="t"/>
              <a:pathLst>
                <a:path extrusionOk="0" h="21600" w="21600">
                  <a:moveTo>
                    <a:pt x="2972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8627" y="21600"/>
                  </a:lnTo>
                  <a:lnTo>
                    <a:pt x="2972" y="21600"/>
                  </a:lnTo>
                  <a:close/>
                </a:path>
              </a:pathLst>
            </a:custGeom>
            <a:solidFill>
              <a:srgbClr val="FFB246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3518275" y="-1"/>
              <a:ext cx="1034400" cy="226800"/>
            </a:xfrm>
            <a:prstGeom prst="ellipse">
              <a:avLst/>
            </a:prstGeom>
            <a:solidFill>
              <a:srgbClr val="FFB246"/>
            </a:solidFill>
            <a:ln cap="flat" cmpd="sng" w="25400">
              <a:solidFill>
                <a:srgbClr val="5E5E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4823722" y="422126"/>
              <a:ext cx="756600" cy="226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4686356" y="99623"/>
              <a:ext cx="1031454" cy="438372"/>
            </a:xfrm>
            <a:custGeom>
              <a:rect b="b" l="l" r="r" t="t"/>
              <a:pathLst>
                <a:path extrusionOk="0" h="21600" w="21600">
                  <a:moveTo>
                    <a:pt x="2972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8627" y="21600"/>
                  </a:lnTo>
                  <a:lnTo>
                    <a:pt x="2972" y="21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4684832" y="-1"/>
              <a:ext cx="1034400" cy="226800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5E5E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94" name="Google Shape;294;p12"/>
          <p:cNvGrpSpPr/>
          <p:nvPr/>
        </p:nvGrpSpPr>
        <p:grpSpPr>
          <a:xfrm>
            <a:off x="2427255" y="2675381"/>
            <a:ext cx="4289426" cy="487010"/>
            <a:chOff x="-1" y="-1"/>
            <a:chExt cx="5719235" cy="649347"/>
          </a:xfrm>
        </p:grpSpPr>
        <p:grpSp>
          <p:nvGrpSpPr>
            <p:cNvPr id="295" name="Google Shape;295;p12"/>
            <p:cNvGrpSpPr/>
            <p:nvPr/>
          </p:nvGrpSpPr>
          <p:grpSpPr>
            <a:xfrm>
              <a:off x="-1" y="-1"/>
              <a:ext cx="5719235" cy="649347"/>
              <a:chOff x="-1" y="0"/>
              <a:chExt cx="5719235" cy="649347"/>
            </a:xfrm>
          </p:grpSpPr>
          <p:grpSp>
            <p:nvGrpSpPr>
              <p:cNvPr id="296" name="Google Shape;296;p12"/>
              <p:cNvGrpSpPr/>
              <p:nvPr/>
            </p:nvGrpSpPr>
            <p:grpSpPr>
              <a:xfrm>
                <a:off x="-1" y="419"/>
                <a:ext cx="1034400" cy="648928"/>
                <a:chOff x="0" y="0"/>
                <a:chExt cx="1034400" cy="648928"/>
              </a:xfrm>
            </p:grpSpPr>
            <p:sp>
              <p:nvSpPr>
                <p:cNvPr id="297" name="Google Shape;297;p12"/>
                <p:cNvSpPr/>
                <p:nvPr/>
              </p:nvSpPr>
              <p:spPr>
                <a:xfrm>
                  <a:off x="138889" y="422128"/>
                  <a:ext cx="756600" cy="226800"/>
                </a:xfrm>
                <a:prstGeom prst="ellipse">
                  <a:avLst/>
                </a:prstGeom>
                <a:solidFill>
                  <a:srgbClr val="D6D6D6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600"/>
                    <a:buFont typeface="Calibri"/>
                    <a:buNone/>
                  </a:pPr>
                  <a:r>
                    <a:t/>
                  </a:r>
                  <a:endParaRPr b="0" i="0" sz="900" u="none" cap="none" strike="noStrike">
                    <a:solidFill>
                      <a:srgbClr val="FFFFFF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sp>
              <p:nvSpPr>
                <p:cNvPr id="298" name="Google Shape;298;p12"/>
                <p:cNvSpPr/>
                <p:nvPr/>
              </p:nvSpPr>
              <p:spPr>
                <a:xfrm>
                  <a:off x="1522" y="99623"/>
                  <a:ext cx="1031454" cy="438372"/>
                </a:xfrm>
                <a:custGeom>
                  <a:rect b="b" l="l" r="r" t="t"/>
                  <a:pathLst>
                    <a:path extrusionOk="0" h="21600" w="21600">
                      <a:moveTo>
                        <a:pt x="2972" y="21600"/>
                      </a:move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18627" y="21600"/>
                      </a:lnTo>
                      <a:lnTo>
                        <a:pt x="2972" y="21600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600"/>
                    <a:buFont typeface="Calibri"/>
                    <a:buNone/>
                  </a:pPr>
                  <a:r>
                    <a:t/>
                  </a:r>
                  <a:endParaRPr b="0" i="0" sz="900" u="none" cap="none" strike="noStrike">
                    <a:solidFill>
                      <a:srgbClr val="FFFFFF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sp>
              <p:nvSpPr>
                <p:cNvPr id="299" name="Google Shape;299;p12"/>
                <p:cNvSpPr/>
                <p:nvPr/>
              </p:nvSpPr>
              <p:spPr>
                <a:xfrm>
                  <a:off x="0" y="0"/>
                  <a:ext cx="1034400" cy="226800"/>
                </a:xfrm>
                <a:prstGeom prst="ellipse">
                  <a:avLst/>
                </a:prstGeom>
                <a:solidFill>
                  <a:srgbClr val="D6D6D6"/>
                </a:solidFill>
                <a:ln cap="flat" cmpd="sng" w="25400">
                  <a:solidFill>
                    <a:srgbClr val="5E5E5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600"/>
                    <a:buFont typeface="Calibri"/>
                    <a:buNone/>
                  </a:pPr>
                  <a:r>
                    <a:t/>
                  </a:r>
                  <a:endParaRPr b="0" i="0" sz="900" u="none" cap="none" strike="noStrike">
                    <a:solidFill>
                      <a:srgbClr val="FFFFFF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</p:grpSp>
          <p:sp>
            <p:nvSpPr>
              <p:cNvPr id="300" name="Google Shape;300;p12"/>
              <p:cNvSpPr/>
              <p:nvPr/>
            </p:nvSpPr>
            <p:spPr>
              <a:xfrm>
                <a:off x="1306420" y="422127"/>
                <a:ext cx="756600" cy="2268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01" name="Google Shape;301;p12"/>
              <p:cNvSpPr/>
              <p:nvPr/>
            </p:nvSpPr>
            <p:spPr>
              <a:xfrm>
                <a:off x="1169054" y="99623"/>
                <a:ext cx="1031454" cy="438372"/>
              </a:xfrm>
              <a:custGeom>
                <a:rect b="b" l="l" r="r" t="t"/>
                <a:pathLst>
                  <a:path extrusionOk="0" h="21600" w="2160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02" name="Google Shape;302;p12"/>
              <p:cNvSpPr/>
              <p:nvPr/>
            </p:nvSpPr>
            <p:spPr>
              <a:xfrm>
                <a:off x="1167531" y="0"/>
                <a:ext cx="1034400" cy="226800"/>
              </a:xfrm>
              <a:prstGeom prst="ellipse">
                <a:avLst/>
              </a:prstGeom>
              <a:solidFill>
                <a:srgbClr val="D6D6D6"/>
              </a:solidFill>
              <a:ln cap="flat" cmpd="sng" w="25400">
                <a:solidFill>
                  <a:srgbClr val="5E5E5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03" name="Google Shape;303;p12"/>
              <p:cNvSpPr/>
              <p:nvPr/>
            </p:nvSpPr>
            <p:spPr>
              <a:xfrm>
                <a:off x="2481305" y="422127"/>
                <a:ext cx="756600" cy="2268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04" name="Google Shape;304;p12"/>
              <p:cNvSpPr/>
              <p:nvPr/>
            </p:nvSpPr>
            <p:spPr>
              <a:xfrm>
                <a:off x="2343938" y="99623"/>
                <a:ext cx="1031454" cy="438372"/>
              </a:xfrm>
              <a:custGeom>
                <a:rect b="b" l="l" r="r" t="t"/>
                <a:pathLst>
                  <a:path extrusionOk="0" h="21600" w="2160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2342416" y="0"/>
                <a:ext cx="1034400" cy="226800"/>
              </a:xfrm>
              <a:prstGeom prst="ellipse">
                <a:avLst/>
              </a:prstGeom>
              <a:solidFill>
                <a:srgbClr val="D6D6D6"/>
              </a:solidFill>
              <a:ln cap="flat" cmpd="sng" w="25400">
                <a:solidFill>
                  <a:srgbClr val="5E5E5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3657165" y="422127"/>
                <a:ext cx="756600" cy="2268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3519798" y="99623"/>
                <a:ext cx="1031454" cy="438372"/>
              </a:xfrm>
              <a:custGeom>
                <a:rect b="b" l="l" r="r" t="t"/>
                <a:pathLst>
                  <a:path extrusionOk="0" h="21600" w="2160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3518276" y="0"/>
                <a:ext cx="1034400" cy="226800"/>
              </a:xfrm>
              <a:prstGeom prst="ellipse">
                <a:avLst/>
              </a:prstGeom>
              <a:solidFill>
                <a:srgbClr val="D6D6D6"/>
              </a:solidFill>
              <a:ln cap="flat" cmpd="sng" w="25400">
                <a:solidFill>
                  <a:srgbClr val="5E5E5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823723" y="422127"/>
                <a:ext cx="756600" cy="2268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686357" y="99623"/>
                <a:ext cx="1031454" cy="438372"/>
              </a:xfrm>
              <a:custGeom>
                <a:rect b="b" l="l" r="r" t="t"/>
                <a:pathLst>
                  <a:path extrusionOk="0" h="21600" w="2160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684834" y="0"/>
                <a:ext cx="1034400" cy="226800"/>
              </a:xfrm>
              <a:prstGeom prst="ellipse">
                <a:avLst/>
              </a:prstGeom>
              <a:solidFill>
                <a:srgbClr val="D6D6D6"/>
              </a:solidFill>
              <a:ln cap="flat" cmpd="sng" w="25400">
                <a:solidFill>
                  <a:srgbClr val="5E5E5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312" name="Google Shape;312;p12"/>
            <p:cNvGrpSpPr/>
            <p:nvPr/>
          </p:nvGrpSpPr>
          <p:grpSpPr>
            <a:xfrm>
              <a:off x="76160" y="252246"/>
              <a:ext cx="5546499" cy="289659"/>
              <a:chOff x="-7259" y="71085"/>
              <a:chExt cx="5546499" cy="289659"/>
            </a:xfrm>
          </p:grpSpPr>
          <p:sp>
            <p:nvSpPr>
              <p:cNvPr id="313" name="Google Shape;313;p12"/>
              <p:cNvSpPr txBox="1"/>
              <p:nvPr/>
            </p:nvSpPr>
            <p:spPr>
              <a:xfrm>
                <a:off x="-7259" y="71097"/>
                <a:ext cx="812100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34275" spcFirstLastPara="1" rIns="342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r>
                  <a:rPr b="0" i="0" lang="en" sz="9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Very Low</a:t>
                </a:r>
                <a:endParaRPr b="0" i="0" sz="9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14" name="Google Shape;314;p12"/>
              <p:cNvSpPr txBox="1"/>
              <p:nvPr/>
            </p:nvSpPr>
            <p:spPr>
              <a:xfrm>
                <a:off x="1167524" y="83785"/>
                <a:ext cx="653700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34275" spcFirstLastPara="1" rIns="34275" wrap="square" tIns="34275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r>
                  <a:rPr b="0" i="0" lang="en" sz="9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Low</a:t>
                </a:r>
                <a:endParaRPr b="0" i="0" sz="9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15" name="Google Shape;315;p12"/>
              <p:cNvSpPr txBox="1"/>
              <p:nvPr/>
            </p:nvSpPr>
            <p:spPr>
              <a:xfrm>
                <a:off x="2301948" y="71634"/>
                <a:ext cx="812100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34275" spcFirstLastPara="1" rIns="34275" wrap="square" tIns="34275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r>
                  <a:rPr b="0" i="0" lang="en" sz="9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Medium</a:t>
                </a:r>
                <a:endParaRPr b="0" i="0" sz="9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16" name="Google Shape;316;p12"/>
              <p:cNvSpPr txBox="1"/>
              <p:nvPr/>
            </p:nvSpPr>
            <p:spPr>
              <a:xfrm>
                <a:off x="3553580" y="71085"/>
                <a:ext cx="653700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34275" spcFirstLastPara="1" rIns="34275" wrap="square" tIns="34275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r>
                  <a:rPr b="0" i="0" lang="en" sz="9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High</a:t>
                </a:r>
                <a:endParaRPr b="0" i="0" sz="9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17" name="Google Shape;317;p12"/>
              <p:cNvSpPr txBox="1"/>
              <p:nvPr/>
            </p:nvSpPr>
            <p:spPr>
              <a:xfrm>
                <a:off x="4667440" y="71097"/>
                <a:ext cx="871800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34275" spcFirstLastPara="1" rIns="34275" wrap="square" tIns="34275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r>
                  <a:rPr b="0" i="0" lang="en" sz="9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Very High</a:t>
                </a:r>
                <a:endParaRPr b="0" i="0" sz="9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sp>
        <p:nvSpPr>
          <p:cNvPr id="318" name="Google Shape;318;p12"/>
          <p:cNvSpPr/>
          <p:nvPr/>
        </p:nvSpPr>
        <p:spPr>
          <a:xfrm>
            <a:off x="4254594" y="1919303"/>
            <a:ext cx="653866" cy="772657"/>
          </a:xfrm>
          <a:custGeom>
            <a:rect b="b" l="l" r="r" t="t"/>
            <a:pathLst>
              <a:path extrusionOk="0" h="21548" w="21484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FF0000"/>
          </a:solidFill>
          <a:ln cap="flat" cmpd="sng" w="12700">
            <a:solidFill>
              <a:srgbClr val="DCDCD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9" name="Google Shape;319;p12"/>
          <p:cNvSpPr/>
          <p:nvPr/>
        </p:nvSpPr>
        <p:spPr>
          <a:xfrm>
            <a:off x="4245069" y="2510309"/>
            <a:ext cx="653866" cy="772657"/>
          </a:xfrm>
          <a:custGeom>
            <a:rect b="b" l="l" r="r" t="t"/>
            <a:pathLst>
              <a:path extrusionOk="0" h="21548" w="21484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FF0000"/>
          </a:solidFill>
          <a:ln cap="flat" cmpd="sng" w="12700">
            <a:solidFill>
              <a:srgbClr val="DCDCD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320" name="Google Shape;320;p12"/>
          <p:cNvGrpSpPr/>
          <p:nvPr/>
        </p:nvGrpSpPr>
        <p:grpSpPr>
          <a:xfrm>
            <a:off x="2440548" y="3230063"/>
            <a:ext cx="4289426" cy="487009"/>
            <a:chOff x="532709" y="875647"/>
            <a:chExt cx="4289426" cy="487009"/>
          </a:xfrm>
        </p:grpSpPr>
        <p:sp>
          <p:nvSpPr>
            <p:cNvPr id="321" name="Google Shape;321;p12"/>
            <p:cNvSpPr/>
            <p:nvPr/>
          </p:nvSpPr>
          <p:spPr>
            <a:xfrm>
              <a:off x="3163652" y="954740"/>
              <a:ext cx="773604" cy="328806"/>
            </a:xfrm>
            <a:custGeom>
              <a:rect b="b" l="l" r="r" t="t"/>
              <a:pathLst>
                <a:path extrusionOk="0" h="21600" w="21600">
                  <a:moveTo>
                    <a:pt x="2972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8627" y="21600"/>
                  </a:lnTo>
                  <a:lnTo>
                    <a:pt x="2972" y="2160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grpSp>
          <p:nvGrpSpPr>
            <p:cNvPr id="322" name="Google Shape;322;p12"/>
            <p:cNvGrpSpPr/>
            <p:nvPr/>
          </p:nvGrpSpPr>
          <p:grpSpPr>
            <a:xfrm>
              <a:off x="532709" y="875647"/>
              <a:ext cx="4289426" cy="487009"/>
              <a:chOff x="2436397" y="3248597"/>
              <a:chExt cx="4289426" cy="487009"/>
            </a:xfrm>
          </p:grpSpPr>
          <p:grpSp>
            <p:nvGrpSpPr>
              <p:cNvPr id="323" name="Google Shape;323;p12"/>
              <p:cNvGrpSpPr/>
              <p:nvPr/>
            </p:nvGrpSpPr>
            <p:grpSpPr>
              <a:xfrm>
                <a:off x="2436397" y="3248597"/>
                <a:ext cx="4289426" cy="487009"/>
                <a:chOff x="-1" y="-1"/>
                <a:chExt cx="5719235" cy="649346"/>
              </a:xfrm>
            </p:grpSpPr>
            <p:grpSp>
              <p:nvGrpSpPr>
                <p:cNvPr id="324" name="Google Shape;324;p12"/>
                <p:cNvGrpSpPr/>
                <p:nvPr/>
              </p:nvGrpSpPr>
              <p:grpSpPr>
                <a:xfrm>
                  <a:off x="-1" y="-1"/>
                  <a:ext cx="5719235" cy="649346"/>
                  <a:chOff x="-1" y="0"/>
                  <a:chExt cx="5719235" cy="649346"/>
                </a:xfrm>
              </p:grpSpPr>
              <p:grpSp>
                <p:nvGrpSpPr>
                  <p:cNvPr id="325" name="Google Shape;325;p12"/>
                  <p:cNvGrpSpPr/>
                  <p:nvPr/>
                </p:nvGrpSpPr>
                <p:grpSpPr>
                  <a:xfrm>
                    <a:off x="-1" y="417"/>
                    <a:ext cx="1034400" cy="648929"/>
                    <a:chOff x="0" y="-1"/>
                    <a:chExt cx="1034400" cy="648929"/>
                  </a:xfrm>
                </p:grpSpPr>
                <p:sp>
                  <p:nvSpPr>
                    <p:cNvPr id="326" name="Google Shape;326;p12"/>
                    <p:cNvSpPr/>
                    <p:nvPr/>
                  </p:nvSpPr>
                  <p:spPr>
                    <a:xfrm>
                      <a:off x="138889" y="422128"/>
                      <a:ext cx="756600" cy="226800"/>
                    </a:xfrm>
                    <a:prstGeom prst="ellipse">
                      <a:avLst/>
                    </a:prstGeom>
                    <a:solidFill>
                      <a:srgbClr val="D6D6D6"/>
                    </a:solidFill>
                    <a:ln>
                      <a:noFill/>
                    </a:ln>
                  </p:spPr>
                  <p:txBody>
                    <a:bodyPr anchorCtr="0" anchor="ctr" bIns="34275" lIns="34275" spcFirstLastPara="1" rIns="342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Calibri"/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p:txBody>
                </p:sp>
                <p:sp>
                  <p:nvSpPr>
                    <p:cNvPr id="327" name="Google Shape;327;p12"/>
                    <p:cNvSpPr/>
                    <p:nvPr/>
                  </p:nvSpPr>
                  <p:spPr>
                    <a:xfrm>
                      <a:off x="1522" y="99623"/>
                      <a:ext cx="1031454" cy="438372"/>
                    </a:xfrm>
                    <a:custGeom>
                      <a:rect b="b" l="l" r="r" t="t"/>
                      <a:pathLst>
                        <a:path extrusionOk="0" h="21600" w="21600">
                          <a:moveTo>
                            <a:pt x="2972" y="21600"/>
                          </a:moveTo>
                          <a:lnTo>
                            <a:pt x="0" y="0"/>
                          </a:lnTo>
                          <a:lnTo>
                            <a:pt x="21600" y="0"/>
                          </a:lnTo>
                          <a:lnTo>
                            <a:pt x="18627" y="21600"/>
                          </a:lnTo>
                          <a:lnTo>
                            <a:pt x="2972" y="21600"/>
                          </a:lnTo>
                          <a:close/>
                        </a:path>
                      </a:pathLst>
                    </a:custGeom>
                    <a:solidFill>
                      <a:srgbClr val="D6D6D6"/>
                    </a:solidFill>
                    <a:ln>
                      <a:noFill/>
                    </a:ln>
                  </p:spPr>
                  <p:txBody>
                    <a:bodyPr anchorCtr="0" anchor="ctr" bIns="34275" lIns="34275" spcFirstLastPara="1" rIns="342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Calibri"/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p:txBody>
                </p:sp>
                <p:sp>
                  <p:nvSpPr>
                    <p:cNvPr id="328" name="Google Shape;328;p12"/>
                    <p:cNvSpPr/>
                    <p:nvPr/>
                  </p:nvSpPr>
                  <p:spPr>
                    <a:xfrm>
                      <a:off x="0" y="-1"/>
                      <a:ext cx="1034400" cy="226800"/>
                    </a:xfrm>
                    <a:prstGeom prst="ellipse">
                      <a:avLst/>
                    </a:prstGeom>
                    <a:solidFill>
                      <a:srgbClr val="D6D6D6"/>
                    </a:solidFill>
                    <a:ln cap="flat" cmpd="sng" w="25400">
                      <a:solidFill>
                        <a:srgbClr val="5E5E5E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34275" spcFirstLastPara="1" rIns="342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Calibri"/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p:txBody>
                </p:sp>
              </p:grpSp>
              <p:sp>
                <p:nvSpPr>
                  <p:cNvPr id="329" name="Google Shape;329;p12"/>
                  <p:cNvSpPr/>
                  <p:nvPr/>
                </p:nvSpPr>
                <p:spPr>
                  <a:xfrm>
                    <a:off x="1306420" y="422127"/>
                    <a:ext cx="756600" cy="226800"/>
                  </a:xfrm>
                  <a:prstGeom prst="ellipse">
                    <a:avLst/>
                  </a:prstGeom>
                  <a:solidFill>
                    <a:srgbClr val="D6D6D6"/>
                  </a:solidFill>
                  <a:ln>
                    <a:noFill/>
                  </a:ln>
                </p:spPr>
                <p:txBody>
                  <a:bodyPr anchorCtr="0" anchor="ctr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2600"/>
                      <a:buFont typeface="Calibri"/>
                      <a:buNone/>
                    </a:pPr>
                    <a:r>
                      <a:t/>
                    </a:r>
                    <a:endParaRPr b="0" i="0" sz="900" u="none" cap="none" strike="noStrike">
                      <a:solidFill>
                        <a:srgbClr val="FFFFFF"/>
                      </a:solidFill>
                      <a:latin typeface="DM Sans"/>
                      <a:ea typeface="DM Sans"/>
                      <a:cs typeface="DM Sans"/>
                      <a:sym typeface="DM Sans"/>
                    </a:endParaRPr>
                  </a:p>
                </p:txBody>
              </p:sp>
              <p:sp>
                <p:nvSpPr>
                  <p:cNvPr id="330" name="Google Shape;330;p12"/>
                  <p:cNvSpPr/>
                  <p:nvPr/>
                </p:nvSpPr>
                <p:spPr>
                  <a:xfrm>
                    <a:off x="1169054" y="99623"/>
                    <a:ext cx="1031454" cy="438372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972" y="21600"/>
                        </a:moveTo>
                        <a:lnTo>
                          <a:pt x="0" y="0"/>
                        </a:lnTo>
                        <a:lnTo>
                          <a:pt x="21600" y="0"/>
                        </a:lnTo>
                        <a:lnTo>
                          <a:pt x="18627" y="21600"/>
                        </a:lnTo>
                        <a:lnTo>
                          <a:pt x="2972" y="21600"/>
                        </a:lnTo>
                        <a:close/>
                      </a:path>
                    </a:pathLst>
                  </a:custGeom>
                  <a:solidFill>
                    <a:srgbClr val="D6D6D6"/>
                  </a:solidFill>
                  <a:ln>
                    <a:noFill/>
                  </a:ln>
                </p:spPr>
                <p:txBody>
                  <a:bodyPr anchorCtr="0" anchor="ctr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2600"/>
                      <a:buFont typeface="Calibri"/>
                      <a:buNone/>
                    </a:pPr>
                    <a:r>
                      <a:t/>
                    </a:r>
                    <a:endParaRPr b="0" i="0" sz="900" u="none" cap="none" strike="noStrike">
                      <a:solidFill>
                        <a:srgbClr val="FFFFFF"/>
                      </a:solidFill>
                      <a:latin typeface="DM Sans"/>
                      <a:ea typeface="DM Sans"/>
                      <a:cs typeface="DM Sans"/>
                      <a:sym typeface="DM Sans"/>
                    </a:endParaRPr>
                  </a:p>
                </p:txBody>
              </p:sp>
              <p:sp>
                <p:nvSpPr>
                  <p:cNvPr id="331" name="Google Shape;331;p12"/>
                  <p:cNvSpPr/>
                  <p:nvPr/>
                </p:nvSpPr>
                <p:spPr>
                  <a:xfrm>
                    <a:off x="1167531" y="0"/>
                    <a:ext cx="1034400" cy="226800"/>
                  </a:xfrm>
                  <a:prstGeom prst="ellipse">
                    <a:avLst/>
                  </a:prstGeom>
                  <a:solidFill>
                    <a:srgbClr val="D6D6D6"/>
                  </a:solidFill>
                  <a:ln cap="flat" cmpd="sng" w="25400">
                    <a:solidFill>
                      <a:srgbClr val="5E5E5E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2600"/>
                      <a:buFont typeface="Calibri"/>
                      <a:buNone/>
                    </a:pPr>
                    <a:r>
                      <a:t/>
                    </a:r>
                    <a:endParaRPr b="0" i="0" sz="900" u="none" cap="none" strike="noStrike">
                      <a:solidFill>
                        <a:srgbClr val="FFFFFF"/>
                      </a:solidFill>
                      <a:latin typeface="DM Sans"/>
                      <a:ea typeface="DM Sans"/>
                      <a:cs typeface="DM Sans"/>
                      <a:sym typeface="DM Sans"/>
                    </a:endParaRPr>
                  </a:p>
                </p:txBody>
              </p:sp>
              <p:sp>
                <p:nvSpPr>
                  <p:cNvPr id="332" name="Google Shape;332;p12"/>
                  <p:cNvSpPr/>
                  <p:nvPr/>
                </p:nvSpPr>
                <p:spPr>
                  <a:xfrm>
                    <a:off x="2481305" y="422127"/>
                    <a:ext cx="756600" cy="226800"/>
                  </a:xfrm>
                  <a:prstGeom prst="ellipse">
                    <a:avLst/>
                  </a:prstGeom>
                  <a:solidFill>
                    <a:srgbClr val="D6D6D6"/>
                  </a:solidFill>
                  <a:ln>
                    <a:noFill/>
                  </a:ln>
                </p:spPr>
                <p:txBody>
                  <a:bodyPr anchorCtr="0" anchor="ctr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2600"/>
                      <a:buFont typeface="Calibri"/>
                      <a:buNone/>
                    </a:pPr>
                    <a:r>
                      <a:t/>
                    </a:r>
                    <a:endParaRPr b="0" i="0" sz="900" u="none" cap="none" strike="noStrike">
                      <a:solidFill>
                        <a:srgbClr val="FFFFFF"/>
                      </a:solidFill>
                      <a:latin typeface="DM Sans"/>
                      <a:ea typeface="DM Sans"/>
                      <a:cs typeface="DM Sans"/>
                      <a:sym typeface="DM Sans"/>
                    </a:endParaRPr>
                  </a:p>
                </p:txBody>
              </p:sp>
              <p:sp>
                <p:nvSpPr>
                  <p:cNvPr id="333" name="Google Shape;333;p12"/>
                  <p:cNvSpPr/>
                  <p:nvPr/>
                </p:nvSpPr>
                <p:spPr>
                  <a:xfrm>
                    <a:off x="2343938" y="99623"/>
                    <a:ext cx="1031454" cy="438372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972" y="21600"/>
                        </a:moveTo>
                        <a:lnTo>
                          <a:pt x="0" y="0"/>
                        </a:lnTo>
                        <a:lnTo>
                          <a:pt x="21600" y="0"/>
                        </a:lnTo>
                        <a:lnTo>
                          <a:pt x="18627" y="21600"/>
                        </a:lnTo>
                        <a:lnTo>
                          <a:pt x="2972" y="21600"/>
                        </a:lnTo>
                        <a:close/>
                      </a:path>
                    </a:pathLst>
                  </a:custGeom>
                  <a:solidFill>
                    <a:srgbClr val="D6D6D6"/>
                  </a:solidFill>
                  <a:ln>
                    <a:noFill/>
                  </a:ln>
                </p:spPr>
                <p:txBody>
                  <a:bodyPr anchorCtr="0" anchor="ctr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2600"/>
                      <a:buFont typeface="Calibri"/>
                      <a:buNone/>
                    </a:pPr>
                    <a:r>
                      <a:t/>
                    </a:r>
                    <a:endParaRPr b="0" i="0" sz="900" u="none" cap="none" strike="noStrike">
                      <a:solidFill>
                        <a:srgbClr val="FFFFFF"/>
                      </a:solidFill>
                      <a:latin typeface="DM Sans"/>
                      <a:ea typeface="DM Sans"/>
                      <a:cs typeface="DM Sans"/>
                      <a:sym typeface="DM Sans"/>
                    </a:endParaRPr>
                  </a:p>
                </p:txBody>
              </p:sp>
              <p:sp>
                <p:nvSpPr>
                  <p:cNvPr id="334" name="Google Shape;334;p12"/>
                  <p:cNvSpPr/>
                  <p:nvPr/>
                </p:nvSpPr>
                <p:spPr>
                  <a:xfrm>
                    <a:off x="2342416" y="0"/>
                    <a:ext cx="1034400" cy="226800"/>
                  </a:xfrm>
                  <a:prstGeom prst="ellipse">
                    <a:avLst/>
                  </a:prstGeom>
                  <a:solidFill>
                    <a:srgbClr val="D6D6D6"/>
                  </a:solidFill>
                  <a:ln cap="flat" cmpd="sng" w="25400">
                    <a:solidFill>
                      <a:srgbClr val="5E5E5E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2600"/>
                      <a:buFont typeface="Calibri"/>
                      <a:buNone/>
                    </a:pPr>
                    <a:r>
                      <a:t/>
                    </a:r>
                    <a:endParaRPr b="0" i="0" sz="900" u="none" cap="none" strike="noStrike">
                      <a:solidFill>
                        <a:srgbClr val="FFFFFF"/>
                      </a:solidFill>
                      <a:latin typeface="DM Sans"/>
                      <a:ea typeface="DM Sans"/>
                      <a:cs typeface="DM Sans"/>
                      <a:sym typeface="DM Sans"/>
                    </a:endParaRPr>
                  </a:p>
                </p:txBody>
              </p:sp>
              <p:sp>
                <p:nvSpPr>
                  <p:cNvPr id="335" name="Google Shape;335;p12"/>
                  <p:cNvSpPr/>
                  <p:nvPr/>
                </p:nvSpPr>
                <p:spPr>
                  <a:xfrm>
                    <a:off x="3657165" y="422127"/>
                    <a:ext cx="756600" cy="226800"/>
                  </a:xfrm>
                  <a:prstGeom prst="ellipse">
                    <a:avLst/>
                  </a:prstGeom>
                  <a:solidFill>
                    <a:srgbClr val="D6D6D6"/>
                  </a:solidFill>
                  <a:ln>
                    <a:noFill/>
                  </a:ln>
                </p:spPr>
                <p:txBody>
                  <a:bodyPr anchorCtr="0" anchor="ctr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2600"/>
                      <a:buFont typeface="Calibri"/>
                      <a:buNone/>
                    </a:pPr>
                    <a:r>
                      <a:t/>
                    </a:r>
                    <a:endParaRPr b="0" i="0" sz="900" u="none" cap="none" strike="noStrike">
                      <a:solidFill>
                        <a:srgbClr val="FFFFFF"/>
                      </a:solidFill>
                      <a:latin typeface="DM Sans"/>
                      <a:ea typeface="DM Sans"/>
                      <a:cs typeface="DM Sans"/>
                      <a:sym typeface="DM Sans"/>
                    </a:endParaRPr>
                  </a:p>
                </p:txBody>
              </p:sp>
              <p:sp>
                <p:nvSpPr>
                  <p:cNvPr id="336" name="Google Shape;336;p12"/>
                  <p:cNvSpPr/>
                  <p:nvPr/>
                </p:nvSpPr>
                <p:spPr>
                  <a:xfrm>
                    <a:off x="3518276" y="0"/>
                    <a:ext cx="1034400" cy="226800"/>
                  </a:xfrm>
                  <a:prstGeom prst="ellipse">
                    <a:avLst/>
                  </a:prstGeom>
                  <a:solidFill>
                    <a:srgbClr val="D6D6D6"/>
                  </a:solidFill>
                  <a:ln cap="flat" cmpd="sng" w="25400">
                    <a:solidFill>
                      <a:srgbClr val="5E5E5E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2600"/>
                      <a:buFont typeface="Calibri"/>
                      <a:buNone/>
                    </a:pPr>
                    <a:r>
                      <a:t/>
                    </a:r>
                    <a:endParaRPr b="0" i="0" sz="900" u="none" cap="none" strike="noStrike">
                      <a:solidFill>
                        <a:srgbClr val="FFFFFF"/>
                      </a:solidFill>
                      <a:latin typeface="DM Sans"/>
                      <a:ea typeface="DM Sans"/>
                      <a:cs typeface="DM Sans"/>
                      <a:sym typeface="DM Sans"/>
                    </a:endParaRPr>
                  </a:p>
                </p:txBody>
              </p:sp>
              <p:sp>
                <p:nvSpPr>
                  <p:cNvPr id="337" name="Google Shape;337;p12"/>
                  <p:cNvSpPr/>
                  <p:nvPr/>
                </p:nvSpPr>
                <p:spPr>
                  <a:xfrm>
                    <a:off x="4823723" y="422127"/>
                    <a:ext cx="756600" cy="226800"/>
                  </a:xfrm>
                  <a:prstGeom prst="ellipse">
                    <a:avLst/>
                  </a:prstGeom>
                  <a:solidFill>
                    <a:srgbClr val="D6D6D6"/>
                  </a:solidFill>
                  <a:ln>
                    <a:noFill/>
                  </a:ln>
                </p:spPr>
                <p:txBody>
                  <a:bodyPr anchorCtr="0" anchor="ctr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2600"/>
                      <a:buFont typeface="Calibri"/>
                      <a:buNone/>
                    </a:pPr>
                    <a:r>
                      <a:t/>
                    </a:r>
                    <a:endParaRPr b="0" i="0" sz="900" u="none" cap="none" strike="noStrike">
                      <a:solidFill>
                        <a:srgbClr val="FFFFFF"/>
                      </a:solidFill>
                      <a:latin typeface="DM Sans"/>
                      <a:ea typeface="DM Sans"/>
                      <a:cs typeface="DM Sans"/>
                      <a:sym typeface="DM Sans"/>
                    </a:endParaRPr>
                  </a:p>
                </p:txBody>
              </p:sp>
              <p:sp>
                <p:nvSpPr>
                  <p:cNvPr id="338" name="Google Shape;338;p12"/>
                  <p:cNvSpPr/>
                  <p:nvPr/>
                </p:nvSpPr>
                <p:spPr>
                  <a:xfrm>
                    <a:off x="4686356" y="99623"/>
                    <a:ext cx="1031454" cy="438372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972" y="21600"/>
                        </a:moveTo>
                        <a:lnTo>
                          <a:pt x="0" y="0"/>
                        </a:lnTo>
                        <a:lnTo>
                          <a:pt x="21600" y="0"/>
                        </a:lnTo>
                        <a:lnTo>
                          <a:pt x="18627" y="21600"/>
                        </a:lnTo>
                        <a:lnTo>
                          <a:pt x="2972" y="21600"/>
                        </a:lnTo>
                        <a:close/>
                      </a:path>
                    </a:pathLst>
                  </a:custGeom>
                  <a:solidFill>
                    <a:srgbClr val="D6D6D6"/>
                  </a:solidFill>
                  <a:ln>
                    <a:noFill/>
                  </a:ln>
                </p:spPr>
                <p:txBody>
                  <a:bodyPr anchorCtr="0" anchor="ctr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2600"/>
                      <a:buFont typeface="Calibri"/>
                      <a:buNone/>
                    </a:pPr>
                    <a:r>
                      <a:t/>
                    </a:r>
                    <a:endParaRPr b="0" i="0" sz="900" u="none" cap="none" strike="noStrike">
                      <a:solidFill>
                        <a:srgbClr val="FFFFFF"/>
                      </a:solidFill>
                      <a:latin typeface="DM Sans"/>
                      <a:ea typeface="DM Sans"/>
                      <a:cs typeface="DM Sans"/>
                      <a:sym typeface="DM Sans"/>
                    </a:endParaRPr>
                  </a:p>
                </p:txBody>
              </p:sp>
              <p:sp>
                <p:nvSpPr>
                  <p:cNvPr id="339" name="Google Shape;339;p12"/>
                  <p:cNvSpPr/>
                  <p:nvPr/>
                </p:nvSpPr>
                <p:spPr>
                  <a:xfrm>
                    <a:off x="4684834" y="0"/>
                    <a:ext cx="1034400" cy="226800"/>
                  </a:xfrm>
                  <a:prstGeom prst="ellipse">
                    <a:avLst/>
                  </a:prstGeom>
                  <a:solidFill>
                    <a:srgbClr val="D6D6D6"/>
                  </a:solidFill>
                  <a:ln cap="flat" cmpd="sng" w="25400">
                    <a:solidFill>
                      <a:srgbClr val="5E5E5E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2600"/>
                      <a:buFont typeface="Calibri"/>
                      <a:buNone/>
                    </a:pPr>
                    <a:r>
                      <a:t/>
                    </a:r>
                    <a:endParaRPr b="0" i="0" sz="900" u="none" cap="none" strike="noStrike">
                      <a:solidFill>
                        <a:srgbClr val="FFFFFF"/>
                      </a:solidFill>
                      <a:latin typeface="DM Sans"/>
                      <a:ea typeface="DM Sans"/>
                      <a:cs typeface="DM Sans"/>
                      <a:sym typeface="DM Sans"/>
                    </a:endParaRPr>
                  </a:p>
                </p:txBody>
              </p:sp>
            </p:grpSp>
            <p:grpSp>
              <p:nvGrpSpPr>
                <p:cNvPr id="340" name="Google Shape;340;p12"/>
                <p:cNvGrpSpPr/>
                <p:nvPr/>
              </p:nvGrpSpPr>
              <p:grpSpPr>
                <a:xfrm>
                  <a:off x="45318" y="258431"/>
                  <a:ext cx="5495839" cy="276958"/>
                  <a:chOff x="0" y="1800"/>
                  <a:chExt cx="5495839" cy="276958"/>
                </a:xfrm>
              </p:grpSpPr>
              <p:sp>
                <p:nvSpPr>
                  <p:cNvPr id="341" name="Google Shape;341;p12"/>
                  <p:cNvSpPr/>
                  <p:nvPr/>
                </p:nvSpPr>
                <p:spPr>
                  <a:xfrm>
                    <a:off x="0" y="20287"/>
                    <a:ext cx="653562" cy="0"/>
                  </a:xfrm>
                  <a:custGeom>
                    <a:rect b="b" l="l" r="r" t="t"/>
                    <a:pathLst>
                      <a:path extrusionOk="0" h="120000" w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Calibri"/>
                      <a:buNone/>
                    </a:pPr>
                    <a:r>
                      <a:rPr b="0" i="0" lang="en" sz="900" u="none" cap="none" strike="noStrike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rPr>
                      <a:t>“1”</a:t>
                    </a:r>
                    <a:endParaRPr b="0" i="0" sz="9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endParaRPr>
                  </a:p>
                </p:txBody>
              </p:sp>
              <p:sp>
                <p:nvSpPr>
                  <p:cNvPr id="342" name="Google Shape;342;p12"/>
                  <p:cNvSpPr/>
                  <p:nvPr/>
                </p:nvSpPr>
                <p:spPr>
                  <a:xfrm>
                    <a:off x="1167524" y="20287"/>
                    <a:ext cx="653562" cy="0"/>
                  </a:xfrm>
                  <a:custGeom>
                    <a:rect b="b" l="l" r="r" t="t"/>
                    <a:pathLst>
                      <a:path extrusionOk="0" h="120000" w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Calibri"/>
                      <a:buNone/>
                    </a:pPr>
                    <a:r>
                      <a:rPr b="0" i="0" lang="en" sz="900" u="none" cap="none" strike="noStrike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rPr>
                      <a:t>“2”</a:t>
                    </a:r>
                    <a:endParaRPr b="0" i="0" sz="9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endParaRPr>
                  </a:p>
                </p:txBody>
              </p:sp>
              <p:sp>
                <p:nvSpPr>
                  <p:cNvPr id="343" name="Google Shape;343;p12"/>
                  <p:cNvSpPr/>
                  <p:nvPr/>
                </p:nvSpPr>
                <p:spPr>
                  <a:xfrm>
                    <a:off x="2423949" y="7585"/>
                    <a:ext cx="812052" cy="0"/>
                  </a:xfrm>
                  <a:custGeom>
                    <a:rect b="b" l="l" r="r" t="t"/>
                    <a:pathLst>
                      <a:path extrusionOk="0" h="120000" w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Calibri"/>
                      <a:buNone/>
                    </a:pPr>
                    <a:r>
                      <a:rPr b="0" i="0" lang="en" sz="900" u="none" cap="none" strike="noStrike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rPr>
                      <a:t>“3”</a:t>
                    </a:r>
                    <a:endParaRPr b="0" i="0" sz="9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endParaRPr>
                  </a:p>
                </p:txBody>
              </p:sp>
              <p:sp>
                <p:nvSpPr>
                  <p:cNvPr id="344" name="Google Shape;344;p12"/>
                  <p:cNvSpPr/>
                  <p:nvPr/>
                </p:nvSpPr>
                <p:spPr>
                  <a:xfrm>
                    <a:off x="3553581" y="7585"/>
                    <a:ext cx="653562" cy="0"/>
                  </a:xfrm>
                  <a:custGeom>
                    <a:rect b="b" l="l" r="r" t="t"/>
                    <a:pathLst>
                      <a:path extrusionOk="0" h="120000" w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34275" lIns="34275" spcFirstLastPara="1" rIns="34275" wrap="square" tIns="34275">
                    <a:noAutofit/>
                  </a:bodyPr>
                  <a:lstStyle/>
                  <a:p>
                    <a:pPr indent="0" lvl="0" marL="0" marR="0" rtl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Calibri"/>
                      <a:buNone/>
                    </a:pPr>
                    <a:r>
                      <a:rPr b="0" i="0" lang="en" sz="900" u="none" cap="none" strike="noStrike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rPr>
                      <a:t>“4”</a:t>
                    </a:r>
                    <a:endParaRPr b="0" i="0" sz="9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endParaRPr>
                  </a:p>
                </p:txBody>
              </p:sp>
              <p:sp>
                <p:nvSpPr>
                  <p:cNvPr id="345" name="Google Shape;345;p12"/>
                  <p:cNvSpPr txBox="1"/>
                  <p:nvPr/>
                </p:nvSpPr>
                <p:spPr>
                  <a:xfrm>
                    <a:off x="4842139" y="1800"/>
                    <a:ext cx="653700" cy="27695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34275" spcFirstLastPara="1" rIns="34275" wrap="square" tIns="34275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Calibri"/>
                      <a:buNone/>
                    </a:pPr>
                    <a:r>
                      <a:rPr b="0" i="0" lang="en" sz="900" u="none" cap="none" strike="noStrike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rPr>
                      <a:t>“5”</a:t>
                    </a:r>
                    <a:endParaRPr b="0" i="0" sz="9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endParaRPr>
                  </a:p>
                </p:txBody>
              </p:sp>
            </p:grpSp>
          </p:grpSp>
          <p:sp>
            <p:nvSpPr>
              <p:cNvPr id="346" name="Google Shape;346;p12"/>
              <p:cNvSpPr txBox="1"/>
              <p:nvPr/>
            </p:nvSpPr>
            <p:spPr>
              <a:xfrm>
                <a:off x="5214466" y="3442421"/>
                <a:ext cx="490200" cy="2077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34275" spcFirstLastPara="1" rIns="342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grpSp>
        <p:nvGrpSpPr>
          <p:cNvPr id="347" name="Google Shape;347;p12"/>
          <p:cNvGrpSpPr/>
          <p:nvPr/>
        </p:nvGrpSpPr>
        <p:grpSpPr>
          <a:xfrm>
            <a:off x="2440548" y="3759058"/>
            <a:ext cx="4289426" cy="487010"/>
            <a:chOff x="-1" y="-1"/>
            <a:chExt cx="5719235" cy="649346"/>
          </a:xfrm>
        </p:grpSpPr>
        <p:grpSp>
          <p:nvGrpSpPr>
            <p:cNvPr id="348" name="Google Shape;348;p12"/>
            <p:cNvGrpSpPr/>
            <p:nvPr/>
          </p:nvGrpSpPr>
          <p:grpSpPr>
            <a:xfrm>
              <a:off x="-1" y="-1"/>
              <a:ext cx="5719235" cy="649346"/>
              <a:chOff x="-1" y="0"/>
              <a:chExt cx="5719235" cy="649346"/>
            </a:xfrm>
          </p:grpSpPr>
          <p:grpSp>
            <p:nvGrpSpPr>
              <p:cNvPr id="349" name="Google Shape;349;p12"/>
              <p:cNvGrpSpPr/>
              <p:nvPr/>
            </p:nvGrpSpPr>
            <p:grpSpPr>
              <a:xfrm>
                <a:off x="-1" y="417"/>
                <a:ext cx="1034400" cy="648929"/>
                <a:chOff x="0" y="-1"/>
                <a:chExt cx="1034400" cy="648929"/>
              </a:xfrm>
            </p:grpSpPr>
            <p:sp>
              <p:nvSpPr>
                <p:cNvPr id="350" name="Google Shape;350;p12"/>
                <p:cNvSpPr/>
                <p:nvPr/>
              </p:nvSpPr>
              <p:spPr>
                <a:xfrm>
                  <a:off x="138889" y="422128"/>
                  <a:ext cx="756600" cy="226800"/>
                </a:xfrm>
                <a:prstGeom prst="ellipse">
                  <a:avLst/>
                </a:prstGeom>
                <a:solidFill>
                  <a:srgbClr val="D6D6D6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600"/>
                    <a:buFont typeface="Calibri"/>
                    <a:buNone/>
                  </a:pPr>
                  <a:r>
                    <a:t/>
                  </a:r>
                  <a:endParaRPr b="0" i="0" sz="900" u="none" cap="none" strike="noStrike">
                    <a:solidFill>
                      <a:srgbClr val="FFFFFF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sp>
              <p:nvSpPr>
                <p:cNvPr id="351" name="Google Shape;351;p12"/>
                <p:cNvSpPr/>
                <p:nvPr/>
              </p:nvSpPr>
              <p:spPr>
                <a:xfrm>
                  <a:off x="1522" y="99623"/>
                  <a:ext cx="1031454" cy="438372"/>
                </a:xfrm>
                <a:custGeom>
                  <a:rect b="b" l="l" r="r" t="t"/>
                  <a:pathLst>
                    <a:path extrusionOk="0" h="21600" w="21600">
                      <a:moveTo>
                        <a:pt x="2972" y="21600"/>
                      </a:move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18627" y="21600"/>
                      </a:lnTo>
                      <a:lnTo>
                        <a:pt x="2972" y="21600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600"/>
                    <a:buFont typeface="Calibri"/>
                    <a:buNone/>
                  </a:pPr>
                  <a:r>
                    <a:t/>
                  </a:r>
                  <a:endParaRPr b="0" i="0" sz="900" u="none" cap="none" strike="noStrike">
                    <a:solidFill>
                      <a:srgbClr val="FFFFFF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sp>
              <p:nvSpPr>
                <p:cNvPr id="352" name="Google Shape;352;p12"/>
                <p:cNvSpPr/>
                <p:nvPr/>
              </p:nvSpPr>
              <p:spPr>
                <a:xfrm>
                  <a:off x="0" y="-1"/>
                  <a:ext cx="1034400" cy="226800"/>
                </a:xfrm>
                <a:prstGeom prst="ellipse">
                  <a:avLst/>
                </a:prstGeom>
                <a:solidFill>
                  <a:srgbClr val="D6D6D6"/>
                </a:solidFill>
                <a:ln cap="flat" cmpd="sng" w="25400">
                  <a:solidFill>
                    <a:srgbClr val="5E5E5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34275" spcFirstLastPara="1" rIns="342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600"/>
                    <a:buFont typeface="Calibri"/>
                    <a:buNone/>
                  </a:pPr>
                  <a:r>
                    <a:t/>
                  </a:r>
                  <a:endParaRPr b="0" i="0" sz="900" u="none" cap="none" strike="noStrike">
                    <a:solidFill>
                      <a:srgbClr val="FFFFFF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</p:grpSp>
          <p:sp>
            <p:nvSpPr>
              <p:cNvPr id="353" name="Google Shape;353;p12"/>
              <p:cNvSpPr/>
              <p:nvPr/>
            </p:nvSpPr>
            <p:spPr>
              <a:xfrm>
                <a:off x="1306420" y="422127"/>
                <a:ext cx="756600" cy="2268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54" name="Google Shape;354;p12"/>
              <p:cNvSpPr/>
              <p:nvPr/>
            </p:nvSpPr>
            <p:spPr>
              <a:xfrm>
                <a:off x="1169054" y="99623"/>
                <a:ext cx="1031454" cy="438372"/>
              </a:xfrm>
              <a:custGeom>
                <a:rect b="b" l="l" r="r" t="t"/>
                <a:pathLst>
                  <a:path extrusionOk="0" h="21600" w="2160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55" name="Google Shape;355;p12"/>
              <p:cNvSpPr/>
              <p:nvPr/>
            </p:nvSpPr>
            <p:spPr>
              <a:xfrm>
                <a:off x="1167531" y="0"/>
                <a:ext cx="1034400" cy="226800"/>
              </a:xfrm>
              <a:prstGeom prst="ellipse">
                <a:avLst/>
              </a:prstGeom>
              <a:solidFill>
                <a:srgbClr val="D6D6D6"/>
              </a:solidFill>
              <a:ln cap="flat" cmpd="sng" w="25400">
                <a:solidFill>
                  <a:srgbClr val="5E5E5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56" name="Google Shape;356;p12"/>
              <p:cNvSpPr/>
              <p:nvPr/>
            </p:nvSpPr>
            <p:spPr>
              <a:xfrm>
                <a:off x="2481305" y="422127"/>
                <a:ext cx="756600" cy="2268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57" name="Google Shape;357;p12"/>
              <p:cNvSpPr/>
              <p:nvPr/>
            </p:nvSpPr>
            <p:spPr>
              <a:xfrm>
                <a:off x="2343938" y="99623"/>
                <a:ext cx="1031454" cy="438372"/>
              </a:xfrm>
              <a:custGeom>
                <a:rect b="b" l="l" r="r" t="t"/>
                <a:pathLst>
                  <a:path extrusionOk="0" h="21600" w="2160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58" name="Google Shape;358;p12"/>
              <p:cNvSpPr/>
              <p:nvPr/>
            </p:nvSpPr>
            <p:spPr>
              <a:xfrm>
                <a:off x="2342416" y="0"/>
                <a:ext cx="1034400" cy="226800"/>
              </a:xfrm>
              <a:prstGeom prst="ellipse">
                <a:avLst/>
              </a:prstGeom>
              <a:solidFill>
                <a:srgbClr val="D6D6D6"/>
              </a:solidFill>
              <a:ln cap="flat" cmpd="sng" w="25400">
                <a:solidFill>
                  <a:srgbClr val="5E5E5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59" name="Google Shape;359;p12"/>
              <p:cNvSpPr/>
              <p:nvPr/>
            </p:nvSpPr>
            <p:spPr>
              <a:xfrm>
                <a:off x="3657165" y="422127"/>
                <a:ext cx="756600" cy="2268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60" name="Google Shape;360;p12"/>
              <p:cNvSpPr/>
              <p:nvPr/>
            </p:nvSpPr>
            <p:spPr>
              <a:xfrm>
                <a:off x="3519798" y="99623"/>
                <a:ext cx="1031454" cy="438372"/>
              </a:xfrm>
              <a:custGeom>
                <a:rect b="b" l="l" r="r" t="t"/>
                <a:pathLst>
                  <a:path extrusionOk="0" h="21600" w="2160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61" name="Google Shape;361;p12"/>
              <p:cNvSpPr/>
              <p:nvPr/>
            </p:nvSpPr>
            <p:spPr>
              <a:xfrm>
                <a:off x="3518276" y="0"/>
                <a:ext cx="1034400" cy="226800"/>
              </a:xfrm>
              <a:prstGeom prst="ellipse">
                <a:avLst/>
              </a:prstGeom>
              <a:solidFill>
                <a:srgbClr val="D6D6D6"/>
              </a:solidFill>
              <a:ln cap="flat" cmpd="sng" w="25400">
                <a:solidFill>
                  <a:srgbClr val="5E5E5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62" name="Google Shape;362;p12"/>
              <p:cNvSpPr/>
              <p:nvPr/>
            </p:nvSpPr>
            <p:spPr>
              <a:xfrm>
                <a:off x="4823723" y="422127"/>
                <a:ext cx="756600" cy="2268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63" name="Google Shape;363;p12"/>
              <p:cNvSpPr/>
              <p:nvPr/>
            </p:nvSpPr>
            <p:spPr>
              <a:xfrm>
                <a:off x="4686356" y="99623"/>
                <a:ext cx="1031454" cy="438372"/>
              </a:xfrm>
              <a:custGeom>
                <a:rect b="b" l="l" r="r" t="t"/>
                <a:pathLst>
                  <a:path extrusionOk="0" h="21600" w="2160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64" name="Google Shape;364;p12"/>
              <p:cNvSpPr/>
              <p:nvPr/>
            </p:nvSpPr>
            <p:spPr>
              <a:xfrm>
                <a:off x="4684834" y="0"/>
                <a:ext cx="1034400" cy="226800"/>
              </a:xfrm>
              <a:prstGeom prst="ellipse">
                <a:avLst/>
              </a:prstGeom>
              <a:solidFill>
                <a:srgbClr val="D6D6D6"/>
              </a:solidFill>
              <a:ln cap="flat" cmpd="sng" w="25400">
                <a:solidFill>
                  <a:srgbClr val="5E5E5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600"/>
                  <a:buFont typeface="Calibri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365" name="Google Shape;365;p12"/>
            <p:cNvGrpSpPr/>
            <p:nvPr/>
          </p:nvGrpSpPr>
          <p:grpSpPr>
            <a:xfrm>
              <a:off x="96118" y="256631"/>
              <a:ext cx="5438306" cy="276958"/>
              <a:chOff x="0" y="0"/>
              <a:chExt cx="5438306" cy="276958"/>
            </a:xfrm>
          </p:grpSpPr>
          <p:sp>
            <p:nvSpPr>
              <p:cNvPr id="366" name="Google Shape;366;p12"/>
              <p:cNvSpPr/>
              <p:nvPr/>
            </p:nvSpPr>
            <p:spPr>
              <a:xfrm>
                <a:off x="0" y="20287"/>
                <a:ext cx="653562" cy="0"/>
              </a:xfrm>
              <a:custGeom>
                <a:rect b="b" l="l" r="r" t="t"/>
                <a:pathLst>
                  <a:path extrusionOk="0" h="1200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34275" lIns="34275" spcFirstLastPara="1" rIns="342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r>
                  <a:rPr b="0" i="0" lang="en" sz="9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“-8”</a:t>
                </a:r>
                <a:endParaRPr b="0" i="0" sz="9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67" name="Google Shape;367;p12"/>
              <p:cNvSpPr/>
              <p:nvPr/>
            </p:nvSpPr>
            <p:spPr>
              <a:xfrm>
                <a:off x="1154824" y="20287"/>
                <a:ext cx="653562" cy="0"/>
              </a:xfrm>
              <a:custGeom>
                <a:rect b="b" l="l" r="r" t="t"/>
                <a:pathLst>
                  <a:path extrusionOk="0" h="1200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34275" lIns="34275" spcFirstLastPara="1" rIns="342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r>
                  <a:rPr b="0" i="0" lang="en" sz="9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“4”</a:t>
                </a:r>
                <a:endParaRPr b="0" i="0" sz="9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68" name="Google Shape;368;p12"/>
              <p:cNvSpPr/>
              <p:nvPr/>
            </p:nvSpPr>
            <p:spPr>
              <a:xfrm>
                <a:off x="2192416" y="7585"/>
                <a:ext cx="812052" cy="0"/>
              </a:xfrm>
              <a:custGeom>
                <a:rect b="b" l="l" r="r" t="t"/>
                <a:pathLst>
                  <a:path extrusionOk="0" h="1200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34275" lIns="34275" spcFirstLastPara="1" rIns="342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r>
                  <a:rPr b="0" i="0" lang="en" sz="9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“28”</a:t>
                </a:r>
                <a:endParaRPr b="0" i="0" sz="9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69" name="Google Shape;369;p12"/>
              <p:cNvSpPr/>
              <p:nvPr/>
            </p:nvSpPr>
            <p:spPr>
              <a:xfrm>
                <a:off x="3528181" y="7585"/>
                <a:ext cx="653562" cy="0"/>
              </a:xfrm>
              <a:custGeom>
                <a:rect b="b" l="l" r="r" t="t"/>
                <a:pathLst>
                  <a:path extrusionOk="0" h="1200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34275" lIns="34275" spcFirstLastPara="1" rIns="34275" wrap="square" tIns="3427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r>
                  <a:rPr b="0" i="0" lang="en" sz="9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“53”</a:t>
                </a:r>
                <a:endParaRPr b="0" i="0" sz="9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70" name="Google Shape;370;p12"/>
              <p:cNvSpPr txBox="1"/>
              <p:nvPr/>
            </p:nvSpPr>
            <p:spPr>
              <a:xfrm>
                <a:off x="4784606" y="0"/>
                <a:ext cx="653700" cy="27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34275" spcFirstLastPara="1" rIns="34275" wrap="square" tIns="34275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Calibri"/>
                  <a:buNone/>
                </a:pPr>
                <a:r>
                  <a:rPr b="0" i="0" lang="en" sz="9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“2961”</a:t>
                </a:r>
                <a:endParaRPr b="0" i="0" sz="9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sp>
        <p:nvSpPr>
          <p:cNvPr id="371" name="Google Shape;371;p12"/>
          <p:cNvSpPr txBox="1"/>
          <p:nvPr/>
        </p:nvSpPr>
        <p:spPr>
          <a:xfrm>
            <a:off x="5234992" y="3449287"/>
            <a:ext cx="490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</a:t>
            </a:r>
            <a:r>
              <a:rPr lang="en" sz="900">
                <a:latin typeface="DM Sans"/>
                <a:ea typeface="DM Sans"/>
                <a:cs typeface="DM Sans"/>
                <a:sym typeface="DM Sans"/>
              </a:rPr>
              <a:t>4</a:t>
            </a:r>
            <a:r>
              <a:rPr b="0" i="0" lang="en" sz="9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”</a:t>
            </a:r>
            <a:endParaRPr b="0" i="0" sz="9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2" name="Google Shape;372;p12"/>
          <p:cNvSpPr txBox="1"/>
          <p:nvPr/>
        </p:nvSpPr>
        <p:spPr>
          <a:xfrm>
            <a:off x="3449942" y="3449287"/>
            <a:ext cx="490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</a:t>
            </a:r>
            <a:r>
              <a:rPr lang="en" sz="900"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b="0" i="0" lang="en" sz="9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”</a:t>
            </a:r>
            <a:endParaRPr b="0" i="0" sz="9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3" name="Google Shape;373;p12"/>
          <p:cNvSpPr txBox="1"/>
          <p:nvPr/>
        </p:nvSpPr>
        <p:spPr>
          <a:xfrm>
            <a:off x="2563792" y="3449287"/>
            <a:ext cx="490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</a:t>
            </a:r>
            <a:r>
              <a:rPr lang="en" sz="900">
                <a:latin typeface="DM Sans"/>
                <a:ea typeface="DM Sans"/>
                <a:cs typeface="DM Sans"/>
                <a:sym typeface="DM Sans"/>
              </a:rPr>
              <a:t>1</a:t>
            </a:r>
            <a:r>
              <a:rPr b="0" i="0" lang="en" sz="9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”</a:t>
            </a:r>
            <a:endParaRPr b="0" i="0" sz="9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4" name="Google Shape;374;p12"/>
          <p:cNvSpPr txBox="1"/>
          <p:nvPr/>
        </p:nvSpPr>
        <p:spPr>
          <a:xfrm>
            <a:off x="4342467" y="3417062"/>
            <a:ext cx="490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</a:t>
            </a:r>
            <a:r>
              <a:rPr lang="en" sz="900">
                <a:latin typeface="DM Sans"/>
                <a:ea typeface="DM Sans"/>
                <a:cs typeface="DM Sans"/>
                <a:sym typeface="DM Sans"/>
              </a:rPr>
              <a:t>3</a:t>
            </a:r>
            <a:r>
              <a:rPr b="0" i="0" lang="en" sz="9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”</a:t>
            </a:r>
            <a:endParaRPr b="0" i="0" sz="9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5" name="Google Shape;375;p12"/>
          <p:cNvSpPr/>
          <p:nvPr/>
        </p:nvSpPr>
        <p:spPr>
          <a:xfrm>
            <a:off x="4260644" y="3087251"/>
            <a:ext cx="653866" cy="772657"/>
          </a:xfrm>
          <a:custGeom>
            <a:rect b="b" l="l" r="r" t="t"/>
            <a:pathLst>
              <a:path extrusionOk="0" h="21548" w="21484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FF0000"/>
          </a:solidFill>
          <a:ln cap="flat" cmpd="sng" w="12700">
            <a:solidFill>
              <a:srgbClr val="DCDCD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6" name="Google Shape;376;p12"/>
          <p:cNvSpPr txBox="1"/>
          <p:nvPr/>
        </p:nvSpPr>
        <p:spPr>
          <a:xfrm>
            <a:off x="5234992" y="3976557"/>
            <a:ext cx="490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" sz="900">
                <a:latin typeface="DM Sans"/>
                <a:ea typeface="DM Sans"/>
                <a:cs typeface="DM Sans"/>
                <a:sym typeface="DM Sans"/>
              </a:rPr>
              <a:t>“53”</a:t>
            </a:r>
            <a:endParaRPr b="0" i="0" sz="9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7" name="Google Shape;377;p12"/>
          <p:cNvSpPr txBox="1"/>
          <p:nvPr/>
        </p:nvSpPr>
        <p:spPr>
          <a:xfrm>
            <a:off x="2563792" y="3976557"/>
            <a:ext cx="490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" sz="900">
                <a:latin typeface="DM Sans"/>
                <a:ea typeface="DM Sans"/>
                <a:cs typeface="DM Sans"/>
                <a:sym typeface="DM Sans"/>
              </a:rPr>
              <a:t>“-8”</a:t>
            </a:r>
            <a:endParaRPr b="0" i="0" sz="9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8" name="Google Shape;378;p12"/>
          <p:cNvSpPr txBox="1"/>
          <p:nvPr/>
        </p:nvSpPr>
        <p:spPr>
          <a:xfrm>
            <a:off x="3449942" y="3976557"/>
            <a:ext cx="490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" sz="900">
                <a:latin typeface="DM Sans"/>
                <a:ea typeface="DM Sans"/>
                <a:cs typeface="DM Sans"/>
                <a:sym typeface="DM Sans"/>
              </a:rPr>
              <a:t>“4”</a:t>
            </a:r>
            <a:endParaRPr b="0" i="0" sz="9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9" name="Google Shape;379;p12"/>
          <p:cNvSpPr txBox="1"/>
          <p:nvPr/>
        </p:nvSpPr>
        <p:spPr>
          <a:xfrm>
            <a:off x="4342467" y="3980557"/>
            <a:ext cx="490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" sz="900">
                <a:latin typeface="DM Sans"/>
                <a:ea typeface="DM Sans"/>
                <a:cs typeface="DM Sans"/>
                <a:sym typeface="DM Sans"/>
              </a:rPr>
              <a:t>“28”</a:t>
            </a:r>
            <a:endParaRPr b="0" i="0" sz="9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0" name="Google Shape;380;p12"/>
          <p:cNvSpPr/>
          <p:nvPr/>
        </p:nvSpPr>
        <p:spPr>
          <a:xfrm>
            <a:off x="4260647" y="3694180"/>
            <a:ext cx="653866" cy="772657"/>
          </a:xfrm>
          <a:custGeom>
            <a:rect b="b" l="l" r="r" t="t"/>
            <a:pathLst>
              <a:path extrusionOk="0" h="21548" w="21484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FF0000"/>
          </a:solidFill>
          <a:ln cap="flat" cmpd="sng" w="12700">
            <a:solidFill>
              <a:srgbClr val="DCDCD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 txBox="1"/>
          <p:nvPr/>
        </p:nvSpPr>
        <p:spPr>
          <a:xfrm>
            <a:off x="1254000" y="1104130"/>
            <a:ext cx="6636000" cy="8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rPr>
              <a:t>The most commonly used risk model in cybersecurity is…</a:t>
            </a:r>
            <a:endParaRPr b="1" i="0" sz="2600" u="none" cap="none" strike="noStrike">
              <a:solidFill>
                <a:schemeClr val="lt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descr="image3.jpeg" id="386" name="Google Shape;386;p13"/>
          <p:cNvPicPr preferRelativeResize="0"/>
          <p:nvPr/>
        </p:nvPicPr>
        <p:blipFill rotWithShape="1">
          <a:blip r:embed="rId3">
            <a:alphaModFix/>
          </a:blip>
          <a:srcRect b="0" l="28459" r="0" t="0"/>
          <a:stretch/>
        </p:blipFill>
        <p:spPr>
          <a:xfrm>
            <a:off x="3853325" y="2300530"/>
            <a:ext cx="1437350" cy="15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"/>
          <p:cNvSpPr txBox="1"/>
          <p:nvPr>
            <p:ph idx="1" type="body"/>
          </p:nvPr>
        </p:nvSpPr>
        <p:spPr>
          <a:xfrm>
            <a:off x="909599" y="2511037"/>
            <a:ext cx="7324800" cy="13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DM Mono"/>
                <a:ea typeface="DM Mono"/>
                <a:cs typeface="DM Mono"/>
                <a:sym typeface="DM Mono"/>
              </a:rPr>
              <a:t>We knew what was happening, but we didn’t understand why it was happening.”</a:t>
            </a:r>
            <a:endParaRPr sz="2400">
              <a:latin typeface="DM Mono"/>
              <a:ea typeface="DM Mono"/>
              <a:cs typeface="DM Mono"/>
              <a:sym typeface="DM Mono"/>
            </a:endParaRPr>
          </a:p>
          <a:p>
            <a:pPr indent="457200" lvl="0" marL="36576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latin typeface="DM Mono"/>
                <a:ea typeface="DM Mono"/>
                <a:cs typeface="DM Mono"/>
                <a:sym typeface="DM Mono"/>
              </a:rPr>
              <a:t>A Retired Surgeon</a:t>
            </a:r>
            <a:endParaRPr sz="2400"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392" name="Google Shape;392;p14"/>
          <p:cNvSpPr txBox="1"/>
          <p:nvPr>
            <p:ph idx="4294967295" type="body"/>
          </p:nvPr>
        </p:nvSpPr>
        <p:spPr>
          <a:xfrm>
            <a:off x="909637" y="1199612"/>
            <a:ext cx="7324725" cy="1311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26126"/>
              <a:buNone/>
            </a:pPr>
            <a:r>
              <a:rPr lang="en" sz="2400">
                <a:latin typeface="DM Mono"/>
                <a:ea typeface="DM Mono"/>
                <a:cs typeface="DM Mono"/>
                <a:sym typeface="DM Mono"/>
              </a:rPr>
              <a:t>“In the 19th century we had a relatively advanced understanding of anatomy, but we had a terrible understanding of physiology.</a:t>
            </a:r>
            <a:endParaRPr sz="2400"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5"/>
          <p:cNvSpPr txBox="1"/>
          <p:nvPr/>
        </p:nvSpPr>
        <p:spPr>
          <a:xfrm>
            <a:off x="945300" y="2167200"/>
            <a:ext cx="7253400" cy="8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Ours is a </a:t>
            </a:r>
            <a:r>
              <a:rPr b="1" i="0" lang="en" sz="2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VERY</a:t>
            </a:r>
            <a:r>
              <a:rPr b="0" i="0" lang="en" sz="2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young profession!</a:t>
            </a:r>
            <a:endParaRPr b="0" i="0" sz="26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6"/>
          <p:cNvSpPr txBox="1"/>
          <p:nvPr>
            <p:ph type="title"/>
          </p:nvPr>
        </p:nvSpPr>
        <p:spPr>
          <a:xfrm>
            <a:off x="623899" y="1282300"/>
            <a:ext cx="73182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Automation for risk analysis… 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7"/>
          <p:cNvSpPr/>
          <p:nvPr/>
        </p:nvSpPr>
        <p:spPr>
          <a:xfrm>
            <a:off x="1103653" y="2706499"/>
            <a:ext cx="2437500" cy="350400"/>
          </a:xfrm>
          <a:prstGeom prst="rightArrow">
            <a:avLst>
              <a:gd fmla="val 37099" name="adj1"/>
              <a:gd fmla="val 74008" name="adj2"/>
            </a:avLst>
          </a:prstGeom>
          <a:solidFill>
            <a:srgbClr val="BFBFBF"/>
          </a:solidFill>
          <a:ln cap="flat" cmpd="sng" w="12700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wentieth Century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8" name="Google Shape;408;p17"/>
          <p:cNvSpPr/>
          <p:nvPr/>
        </p:nvSpPr>
        <p:spPr>
          <a:xfrm>
            <a:off x="4633266" y="2706499"/>
            <a:ext cx="3860700" cy="350400"/>
          </a:xfrm>
          <a:prstGeom prst="rightArrow">
            <a:avLst>
              <a:gd fmla="val 37099" name="adj1"/>
              <a:gd fmla="val 74008" name="adj2"/>
            </a:avLst>
          </a:prstGeom>
          <a:solidFill>
            <a:srgbClr val="BFBFBF"/>
          </a:solidFill>
          <a:ln cap="flat" cmpd="sng" w="12700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wentieth Century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3436267" y="2241055"/>
            <a:ext cx="1320624" cy="877392"/>
          </a:xfrm>
          <a:custGeom>
            <a:rect b="b" l="l" r="r" t="t"/>
            <a:pathLst>
              <a:path extrusionOk="0" h="21600" w="21600">
                <a:moveTo>
                  <a:pt x="3898" y="0"/>
                </a:moveTo>
                <a:cubicBezTo>
                  <a:pt x="3750" y="0"/>
                  <a:pt x="3628" y="176"/>
                  <a:pt x="3621" y="399"/>
                </a:cubicBezTo>
                <a:lnTo>
                  <a:pt x="3237" y="13861"/>
                </a:lnTo>
                <a:lnTo>
                  <a:pt x="1804" y="13861"/>
                </a:lnTo>
                <a:lnTo>
                  <a:pt x="1804" y="18222"/>
                </a:lnTo>
                <a:lnTo>
                  <a:pt x="0" y="1822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8222"/>
                </a:lnTo>
                <a:lnTo>
                  <a:pt x="19740" y="18222"/>
                </a:lnTo>
                <a:lnTo>
                  <a:pt x="19740" y="11465"/>
                </a:lnTo>
                <a:lnTo>
                  <a:pt x="18654" y="11465"/>
                </a:lnTo>
                <a:lnTo>
                  <a:pt x="18654" y="6253"/>
                </a:lnTo>
                <a:lnTo>
                  <a:pt x="15598" y="8796"/>
                </a:lnTo>
                <a:lnTo>
                  <a:pt x="15598" y="6253"/>
                </a:lnTo>
                <a:lnTo>
                  <a:pt x="12541" y="8796"/>
                </a:lnTo>
                <a:lnTo>
                  <a:pt x="12541" y="6253"/>
                </a:lnTo>
                <a:lnTo>
                  <a:pt x="8603" y="9530"/>
                </a:lnTo>
                <a:lnTo>
                  <a:pt x="8603" y="13861"/>
                </a:lnTo>
                <a:lnTo>
                  <a:pt x="7624" y="13861"/>
                </a:lnTo>
                <a:lnTo>
                  <a:pt x="7239" y="399"/>
                </a:lnTo>
                <a:cubicBezTo>
                  <a:pt x="7233" y="176"/>
                  <a:pt x="7112" y="0"/>
                  <a:pt x="6964" y="0"/>
                </a:cubicBezTo>
                <a:lnTo>
                  <a:pt x="6488" y="0"/>
                </a:lnTo>
                <a:cubicBezTo>
                  <a:pt x="6340" y="0"/>
                  <a:pt x="6218" y="176"/>
                  <a:pt x="6212" y="399"/>
                </a:cubicBezTo>
                <a:lnTo>
                  <a:pt x="5827" y="13861"/>
                </a:lnTo>
                <a:lnTo>
                  <a:pt x="5034" y="13861"/>
                </a:lnTo>
                <a:lnTo>
                  <a:pt x="4651" y="399"/>
                </a:lnTo>
                <a:cubicBezTo>
                  <a:pt x="4644" y="176"/>
                  <a:pt x="4522" y="0"/>
                  <a:pt x="4374" y="0"/>
                </a:cubicBezTo>
                <a:lnTo>
                  <a:pt x="3898" y="0"/>
                </a:ln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wentieth Century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Image" id="410" name="Google Shape;4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277" y="2700411"/>
            <a:ext cx="563830" cy="362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11" name="Google Shape;4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5794" y="2700411"/>
            <a:ext cx="563830" cy="362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12" name="Google Shape;4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6535" y="2700411"/>
            <a:ext cx="563830" cy="362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13" name="Google Shape;4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020" y="2700411"/>
            <a:ext cx="563830" cy="362462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7"/>
          <p:cNvSpPr txBox="1"/>
          <p:nvPr>
            <p:ph type="title"/>
          </p:nvPr>
        </p:nvSpPr>
        <p:spPr>
          <a:xfrm>
            <a:off x="613743" y="207788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Helvetica Neue"/>
              <a:buNone/>
            </a:pPr>
            <a:r>
              <a:rPr b="1" i="0" lang="en" sz="2900" u="none" cap="none" strike="noStrike">
                <a:solidFill>
                  <a:srgbClr val="FFFFFF"/>
                </a:solidFill>
                <a:latin typeface="Lora Medium"/>
                <a:ea typeface="Lora Medium"/>
                <a:cs typeface="Lora Medium"/>
                <a:sym typeface="Lora Medium"/>
              </a:rPr>
              <a:t>Automated risk measurement…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descr="Image" id="415" name="Google Shape;41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1023" y="2609157"/>
            <a:ext cx="491539" cy="544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16" name="Google Shape;41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4108" y="2636712"/>
            <a:ext cx="471544" cy="489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17" name="Google Shape;41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62569" y="2588927"/>
            <a:ext cx="491539" cy="585428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7"/>
          <p:cNvSpPr/>
          <p:nvPr/>
        </p:nvSpPr>
        <p:spPr>
          <a:xfrm>
            <a:off x="-3772825" y="3938970"/>
            <a:ext cx="257792" cy="257798"/>
          </a:xfrm>
          <a:custGeom>
            <a:rect b="b" l="l" r="r" t="t"/>
            <a:pathLst>
              <a:path extrusionOk="0" h="21555" w="21532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BFBFBF"/>
          </a:solidFill>
          <a:ln cap="flat" cmpd="sng" w="12700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wentieth Century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9" name="Google Shape;419;p17"/>
          <p:cNvSpPr/>
          <p:nvPr/>
        </p:nvSpPr>
        <p:spPr>
          <a:xfrm rot="-3885411">
            <a:off x="4214757" y="2752729"/>
            <a:ext cx="257751" cy="257835"/>
          </a:xfrm>
          <a:custGeom>
            <a:rect b="b" l="l" r="r" t="t"/>
            <a:pathLst>
              <a:path extrusionOk="0" h="21555" w="21532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BFBFBF"/>
          </a:solidFill>
          <a:ln cap="flat" cmpd="sng" w="12700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wentieth Century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20" name="Google Shape;420;p17"/>
          <p:cNvGrpSpPr/>
          <p:nvPr/>
        </p:nvGrpSpPr>
        <p:grpSpPr>
          <a:xfrm>
            <a:off x="2631743" y="2505168"/>
            <a:ext cx="3313361" cy="2394782"/>
            <a:chOff x="2403143" y="2505168"/>
            <a:chExt cx="3313361" cy="2394782"/>
          </a:xfrm>
        </p:grpSpPr>
        <p:sp>
          <p:nvSpPr>
            <p:cNvPr id="421" name="Google Shape;421;p17"/>
            <p:cNvSpPr/>
            <p:nvPr/>
          </p:nvSpPr>
          <p:spPr>
            <a:xfrm>
              <a:off x="2403143" y="2505168"/>
              <a:ext cx="650100" cy="753000"/>
            </a:xfrm>
            <a:prstGeom prst="rect">
              <a:avLst/>
            </a:prstGeom>
            <a:noFill/>
            <a:ln cap="flat" cmpd="sng" w="25400">
              <a:solidFill>
                <a:srgbClr val="FFB24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wentieth Century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22" name="Google Shape;422;p17"/>
            <p:cNvSpPr txBox="1"/>
            <p:nvPr/>
          </p:nvSpPr>
          <p:spPr>
            <a:xfrm>
              <a:off x="3118804" y="3522350"/>
              <a:ext cx="2597700" cy="137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479"/>
                </a:buClr>
                <a:buSzPts val="1700"/>
                <a:buFont typeface="Helvetica Neue Light"/>
                <a:buNone/>
              </a:pPr>
              <a:r>
                <a:rPr b="1" i="0" lang="en" sz="1700" u="sng" cap="none" strike="noStrike">
                  <a:solidFill>
                    <a:srgbClr val="FFD479"/>
                  </a:solidFill>
                  <a:latin typeface="DM Sans"/>
                  <a:ea typeface="DM Sans"/>
                  <a:cs typeface="DM Sans"/>
                  <a:sym typeface="DM Sans"/>
                </a:rPr>
                <a:t>Loss data</a:t>
              </a:r>
              <a:endParaRPr b="1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479"/>
                </a:buClr>
                <a:buSzPts val="1700"/>
                <a:buFont typeface="Helvetica Neue Light"/>
                <a:buNone/>
              </a:pPr>
              <a:r>
                <a:rPr b="0" i="0" lang="en" sz="1700" u="none" cap="none" strike="noStrike">
                  <a:solidFill>
                    <a:srgbClr val="FFD479"/>
                  </a:solidFill>
                  <a:latin typeface="DM Sans"/>
                  <a:ea typeface="DM Sans"/>
                  <a:cs typeface="DM Sans"/>
                  <a:sym typeface="DM Sans"/>
                </a:rPr>
                <a:t>Verizon DBIR</a:t>
              </a:r>
              <a:endParaRPr b="0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479"/>
                </a:buClr>
                <a:buSzPts val="1700"/>
                <a:buFont typeface="Helvetica Neue Light"/>
                <a:buNone/>
              </a:pPr>
              <a:r>
                <a:rPr b="0" i="0" lang="en" sz="1700" u="none" cap="none" strike="noStrike">
                  <a:solidFill>
                    <a:srgbClr val="FFD479"/>
                  </a:solidFill>
                  <a:latin typeface="DM Sans"/>
                  <a:ea typeface="DM Sans"/>
                  <a:cs typeface="DM Sans"/>
                  <a:sym typeface="DM Sans"/>
                </a:rPr>
                <a:t>Advisen</a:t>
              </a:r>
              <a:endParaRPr b="0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479"/>
                </a:buClr>
                <a:buSzPts val="1700"/>
                <a:buFont typeface="Helvetica Neue Light"/>
                <a:buNone/>
              </a:pPr>
              <a:r>
                <a:rPr b="0" i="0" lang="en" sz="1700" u="none" cap="none" strike="noStrike">
                  <a:solidFill>
                    <a:srgbClr val="FFD479"/>
                  </a:solidFill>
                  <a:latin typeface="DM Sans"/>
                  <a:ea typeface="DM Sans"/>
                  <a:cs typeface="DM Sans"/>
                  <a:sym typeface="DM Sans"/>
                </a:rPr>
                <a:t>Insurance providers</a:t>
              </a:r>
              <a:endParaRPr b="0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479"/>
                </a:buClr>
                <a:buSzPts val="1700"/>
                <a:buFont typeface="Helvetica Neue Light"/>
                <a:buNone/>
              </a:pPr>
              <a:r>
                <a:rPr b="0" i="0" lang="en" sz="1700" u="none" cap="none" strike="noStrike">
                  <a:solidFill>
                    <a:srgbClr val="FFD479"/>
                  </a:solidFill>
                  <a:latin typeface="DM Sans"/>
                  <a:ea typeface="DM Sans"/>
                  <a:cs typeface="DM Sans"/>
                  <a:sym typeface="DM Sans"/>
                </a:rPr>
                <a:t>Proprietary research</a:t>
              </a:r>
              <a:endParaRPr b="0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23" name="Google Shape;423;p17"/>
          <p:cNvGrpSpPr/>
          <p:nvPr/>
        </p:nvGrpSpPr>
        <p:grpSpPr>
          <a:xfrm>
            <a:off x="763426" y="1125050"/>
            <a:ext cx="3270900" cy="2133118"/>
            <a:chOff x="534826" y="1125050"/>
            <a:chExt cx="3270900" cy="2133118"/>
          </a:xfrm>
        </p:grpSpPr>
        <p:sp>
          <p:nvSpPr>
            <p:cNvPr id="424" name="Google Shape;424;p17"/>
            <p:cNvSpPr/>
            <p:nvPr/>
          </p:nvSpPr>
          <p:spPr>
            <a:xfrm>
              <a:off x="1654688" y="2505168"/>
              <a:ext cx="650100" cy="753000"/>
            </a:xfrm>
            <a:prstGeom prst="rect">
              <a:avLst/>
            </a:prstGeom>
            <a:noFill/>
            <a:ln cap="flat" cmpd="sng" w="25400">
              <a:solidFill>
                <a:srgbClr val="FFB24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wentieth Century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25" name="Google Shape;425;p17"/>
            <p:cNvSpPr txBox="1"/>
            <p:nvPr/>
          </p:nvSpPr>
          <p:spPr>
            <a:xfrm>
              <a:off x="534826" y="1125050"/>
              <a:ext cx="3270900" cy="11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479"/>
                </a:buClr>
                <a:buSzPts val="1700"/>
                <a:buFont typeface="Helvetica Neue Light"/>
                <a:buNone/>
              </a:pPr>
              <a:r>
                <a:rPr b="1" i="0" lang="en" sz="1700" u="sng" cap="none" strike="noStrike">
                  <a:solidFill>
                    <a:srgbClr val="FFD479"/>
                  </a:solidFill>
                  <a:latin typeface="DM Sans"/>
                  <a:ea typeface="DM Sans"/>
                  <a:cs typeface="DM Sans"/>
                  <a:sym typeface="DM Sans"/>
                </a:rPr>
                <a:t>Threat data</a:t>
              </a:r>
              <a:endParaRPr b="1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479"/>
                </a:buClr>
                <a:buSzPts val="1700"/>
                <a:buFont typeface="Helvetica Neue Light"/>
                <a:buNone/>
              </a:pPr>
              <a:r>
                <a:rPr b="0" i="0" lang="en" sz="1700" u="none" cap="none" strike="noStrike">
                  <a:solidFill>
                    <a:srgbClr val="FFD479"/>
                  </a:solidFill>
                  <a:latin typeface="DM Sans"/>
                  <a:ea typeface="DM Sans"/>
                  <a:cs typeface="DM Sans"/>
                  <a:sym typeface="DM Sans"/>
                </a:rPr>
                <a:t>Threat intelligence services</a:t>
              </a:r>
              <a:endParaRPr b="0" i="0" sz="1700" u="none" cap="none" strike="noStrike">
                <a:solidFill>
                  <a:srgbClr val="FFD479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479"/>
                </a:buClr>
                <a:buSzPts val="1700"/>
                <a:buFont typeface="Helvetica Neue Light"/>
                <a:buNone/>
              </a:pPr>
              <a:r>
                <a:rPr b="0" i="0" lang="en" sz="1700" u="none" cap="none" strike="noStrike">
                  <a:solidFill>
                    <a:srgbClr val="FFD479"/>
                  </a:solidFill>
                  <a:latin typeface="DM Sans"/>
                  <a:ea typeface="DM Sans"/>
                  <a:cs typeface="DM Sans"/>
                  <a:sym typeface="DM Sans"/>
                </a:rPr>
                <a:t>SIEM providers</a:t>
              </a:r>
              <a:endParaRPr b="0" i="0" sz="1700" u="none" cap="none" strike="noStrike">
                <a:solidFill>
                  <a:srgbClr val="FFD479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479"/>
                </a:buClr>
                <a:buSzPts val="1700"/>
                <a:buFont typeface="Helvetica Neue Light"/>
                <a:buNone/>
              </a:pPr>
              <a:r>
                <a:rPr b="0" i="0" lang="en" sz="1700" u="none" cap="none" strike="noStrike">
                  <a:solidFill>
                    <a:srgbClr val="FFD479"/>
                  </a:solidFill>
                  <a:latin typeface="DM Sans"/>
                  <a:ea typeface="DM Sans"/>
                  <a:cs typeface="DM Sans"/>
                  <a:sym typeface="DM Sans"/>
                </a:rPr>
                <a:t>An organization’s own logs</a:t>
              </a:r>
              <a:endParaRPr b="0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26" name="Google Shape;426;p17"/>
          <p:cNvGrpSpPr/>
          <p:nvPr/>
        </p:nvGrpSpPr>
        <p:grpSpPr>
          <a:xfrm>
            <a:off x="520676" y="2505168"/>
            <a:ext cx="2637000" cy="2057306"/>
            <a:chOff x="292076" y="2505168"/>
            <a:chExt cx="2637000" cy="2057306"/>
          </a:xfrm>
        </p:grpSpPr>
        <p:sp>
          <p:nvSpPr>
            <p:cNvPr id="427" name="Google Shape;427;p17"/>
            <p:cNvSpPr/>
            <p:nvPr/>
          </p:nvSpPr>
          <p:spPr>
            <a:xfrm>
              <a:off x="893628" y="2505168"/>
              <a:ext cx="650100" cy="753000"/>
            </a:xfrm>
            <a:prstGeom prst="rect">
              <a:avLst/>
            </a:prstGeom>
            <a:noFill/>
            <a:ln cap="flat" cmpd="sng" w="25400">
              <a:solidFill>
                <a:srgbClr val="FFB24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wentieth Century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28" name="Google Shape;428;p17"/>
            <p:cNvSpPr txBox="1"/>
            <p:nvPr/>
          </p:nvSpPr>
          <p:spPr>
            <a:xfrm>
              <a:off x="292076" y="3446814"/>
              <a:ext cx="2637000" cy="1115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479"/>
                </a:buClr>
                <a:buSzPts val="1700"/>
                <a:buFont typeface="Helvetica Neue Light"/>
                <a:buNone/>
              </a:pPr>
              <a:r>
                <a:rPr b="1" i="0" lang="en" sz="1700" u="sng" cap="none" strike="noStrike">
                  <a:solidFill>
                    <a:srgbClr val="FFD479"/>
                  </a:solidFill>
                  <a:latin typeface="DM Sans"/>
                  <a:ea typeface="DM Sans"/>
                  <a:cs typeface="DM Sans"/>
                  <a:sym typeface="DM Sans"/>
                </a:rPr>
                <a:t>Control data</a:t>
              </a:r>
              <a:endParaRPr b="1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479"/>
                </a:buClr>
                <a:buSzPts val="1700"/>
                <a:buFont typeface="Helvetica Neue Light"/>
                <a:buNone/>
              </a:pPr>
              <a:r>
                <a:rPr b="0" i="0" lang="en" sz="1700" u="none" cap="none" strike="noStrike">
                  <a:solidFill>
                    <a:srgbClr val="FFD479"/>
                  </a:solidFill>
                  <a:latin typeface="DM Sans"/>
                  <a:ea typeface="DM Sans"/>
                  <a:cs typeface="DM Sans"/>
                  <a:sym typeface="DM Sans"/>
                </a:rPr>
                <a:t>Security telemetry</a:t>
              </a:r>
              <a:endParaRPr b="0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479"/>
                </a:buClr>
                <a:buSzPts val="1700"/>
                <a:buFont typeface="Helvetica Neue Light"/>
                <a:buNone/>
              </a:pPr>
              <a:r>
                <a:rPr b="0" i="0" lang="en" sz="1700" u="none" cap="none" strike="noStrike">
                  <a:solidFill>
                    <a:srgbClr val="FFD479"/>
                  </a:solidFill>
                  <a:latin typeface="DM Sans"/>
                  <a:ea typeface="DM Sans"/>
                  <a:cs typeface="DM Sans"/>
                  <a:sym typeface="DM Sans"/>
                </a:rPr>
                <a:t>Security framework scores</a:t>
              </a:r>
              <a:endParaRPr b="0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4929995" y="2109734"/>
            <a:ext cx="3270900" cy="1148434"/>
            <a:chOff x="4701395" y="2109734"/>
            <a:chExt cx="3270900" cy="1148434"/>
          </a:xfrm>
        </p:grpSpPr>
        <p:sp>
          <p:nvSpPr>
            <p:cNvPr id="430" name="Google Shape;430;p17"/>
            <p:cNvSpPr/>
            <p:nvPr/>
          </p:nvSpPr>
          <p:spPr>
            <a:xfrm>
              <a:off x="4701395" y="2505168"/>
              <a:ext cx="3270900" cy="753000"/>
            </a:xfrm>
            <a:prstGeom prst="rect">
              <a:avLst/>
            </a:prstGeom>
            <a:noFill/>
            <a:ln cap="flat" cmpd="sng" w="25400">
              <a:solidFill>
                <a:srgbClr val="FFB24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wentieth Century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31" name="Google Shape;431;p17"/>
            <p:cNvSpPr txBox="1"/>
            <p:nvPr/>
          </p:nvSpPr>
          <p:spPr>
            <a:xfrm>
              <a:off x="5490783" y="2109734"/>
              <a:ext cx="1887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479"/>
                </a:buClr>
                <a:buSzPts val="1700"/>
                <a:buFont typeface="Helvetica Neue Light"/>
                <a:buNone/>
              </a:pPr>
              <a:r>
                <a:rPr b="0" i="0" lang="en" sz="1700" u="none" cap="none" strike="noStrike">
                  <a:solidFill>
                    <a:srgbClr val="FFD479"/>
                  </a:solidFill>
                  <a:latin typeface="DM Sans"/>
                  <a:ea typeface="DM Sans"/>
                  <a:cs typeface="DM Sans"/>
                  <a:sym typeface="DM Sans"/>
                </a:rPr>
                <a:t>Analysis results</a:t>
              </a:r>
              <a:endParaRPr b="0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32" name="Google Shape;432;p17"/>
          <p:cNvGrpSpPr/>
          <p:nvPr/>
        </p:nvGrpSpPr>
        <p:grpSpPr>
          <a:xfrm>
            <a:off x="3490175" y="1345350"/>
            <a:ext cx="3882074" cy="2042700"/>
            <a:chOff x="3261575" y="1345350"/>
            <a:chExt cx="3882074" cy="2042700"/>
          </a:xfrm>
        </p:grpSpPr>
        <p:sp>
          <p:nvSpPr>
            <p:cNvPr id="433" name="Google Shape;433;p17"/>
            <p:cNvSpPr/>
            <p:nvPr/>
          </p:nvSpPr>
          <p:spPr>
            <a:xfrm>
              <a:off x="3261575" y="2175450"/>
              <a:ext cx="1231500" cy="1212600"/>
            </a:xfrm>
            <a:prstGeom prst="ellipse">
              <a:avLst/>
            </a:prstGeom>
            <a:noFill/>
            <a:ln cap="flat" cmpd="sng" w="28575">
              <a:solidFill>
                <a:srgbClr val="FFB2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34" name="Google Shape;434;p17"/>
            <p:cNvSpPr txBox="1"/>
            <p:nvPr/>
          </p:nvSpPr>
          <p:spPr>
            <a:xfrm>
              <a:off x="5010949" y="1345350"/>
              <a:ext cx="21327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spcFirstLastPara="1" rIns="342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479"/>
                </a:buClr>
                <a:buSzPts val="1700"/>
                <a:buFont typeface="Helvetica Neue Light"/>
                <a:buNone/>
              </a:pPr>
              <a:r>
                <a:rPr b="0" i="0" lang="en" sz="1800" u="none" cap="none" strike="noStrike">
                  <a:solidFill>
                    <a:srgbClr val="FFB246"/>
                  </a:solidFill>
                  <a:latin typeface="DM Sans"/>
                  <a:ea typeface="DM Sans"/>
                  <a:cs typeface="DM Sans"/>
                  <a:sym typeface="DM Sans"/>
                </a:rPr>
                <a:t>Models and math</a:t>
              </a:r>
              <a:endParaRPr b="0" i="0" sz="1200" u="none" cap="none" strike="noStrike">
                <a:solidFill>
                  <a:srgbClr val="FFB24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cxnSp>
          <p:nvCxnSpPr>
            <p:cNvPr id="435" name="Google Shape;435;p17"/>
            <p:cNvCxnSpPr>
              <a:stCxn id="434" idx="1"/>
              <a:endCxn id="433" idx="7"/>
            </p:cNvCxnSpPr>
            <p:nvPr/>
          </p:nvCxnSpPr>
          <p:spPr>
            <a:xfrm flipH="1">
              <a:off x="4312849" y="1518450"/>
              <a:ext cx="698100" cy="834600"/>
            </a:xfrm>
            <a:prstGeom prst="straightConnector1">
              <a:avLst/>
            </a:prstGeom>
            <a:noFill/>
            <a:ln cap="flat" cmpd="sng" w="19050">
              <a:solidFill>
                <a:srgbClr val="FFB58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8"/>
          <p:cNvSpPr txBox="1"/>
          <p:nvPr>
            <p:ph type="title"/>
          </p:nvPr>
        </p:nvSpPr>
        <p:spPr>
          <a:xfrm>
            <a:off x="623899" y="1282300"/>
            <a:ext cx="73182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AI for cyber risk…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9"/>
          <p:cNvSpPr txBox="1"/>
          <p:nvPr>
            <p:ph type="title"/>
          </p:nvPr>
        </p:nvSpPr>
        <p:spPr>
          <a:xfrm>
            <a:off x="613743" y="207788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Helvetica Neue"/>
              <a:buNone/>
            </a:pPr>
            <a:r>
              <a:rPr b="0" i="0" lang="en" sz="2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Artificial Intelligence</a:t>
            </a:r>
            <a:endParaRPr/>
          </a:p>
        </p:txBody>
      </p:sp>
      <p:grpSp>
        <p:nvGrpSpPr>
          <p:cNvPr id="446" name="Google Shape;446;p19"/>
          <p:cNvGrpSpPr/>
          <p:nvPr/>
        </p:nvGrpSpPr>
        <p:grpSpPr>
          <a:xfrm>
            <a:off x="875053" y="2315550"/>
            <a:ext cx="7342688" cy="812940"/>
            <a:chOff x="875053" y="2360808"/>
            <a:chExt cx="7342688" cy="812940"/>
          </a:xfrm>
        </p:grpSpPr>
        <p:sp>
          <p:nvSpPr>
            <p:cNvPr id="447" name="Google Shape;447;p19"/>
            <p:cNvSpPr/>
            <p:nvPr/>
          </p:nvSpPr>
          <p:spPr>
            <a:xfrm>
              <a:off x="875053" y="2618299"/>
              <a:ext cx="2437500" cy="350400"/>
            </a:xfrm>
            <a:prstGeom prst="rightArrow">
              <a:avLst>
                <a:gd fmla="val 37099" name="adj1"/>
                <a:gd fmla="val 74008" name="adj2"/>
              </a:avLst>
            </a:prstGeom>
            <a:solidFill>
              <a:srgbClr val="BFBFBF"/>
            </a:solidFill>
            <a:ln cap="flat" cmpd="sng" w="12700">
              <a:solidFill>
                <a:srgbClr val="DDDDD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wentieth Century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4357041" y="2618299"/>
              <a:ext cx="3860700" cy="350400"/>
            </a:xfrm>
            <a:prstGeom prst="rightArrow">
              <a:avLst>
                <a:gd fmla="val 37099" name="adj1"/>
                <a:gd fmla="val 74008" name="adj2"/>
              </a:avLst>
            </a:prstGeom>
            <a:solidFill>
              <a:srgbClr val="BFBFBF"/>
            </a:solidFill>
            <a:ln cap="flat" cmpd="sng" w="12700">
              <a:solidFill>
                <a:srgbClr val="DDDDD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wentieth Century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49" name="Google Shape;449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91052" y="2612210"/>
              <a:ext cx="563830" cy="362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450" name="Google Shape;450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49569" y="2612210"/>
              <a:ext cx="563830" cy="362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451" name="Google Shape;451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70310" y="2612210"/>
              <a:ext cx="563830" cy="362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452" name="Google Shape;452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11795" y="2612210"/>
              <a:ext cx="563830" cy="362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453" name="Google Shape;453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82423" y="2520957"/>
              <a:ext cx="491539" cy="5449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454" name="Google Shape;454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05508" y="2548512"/>
              <a:ext cx="471544" cy="48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455" name="Google Shape;455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33969" y="2500727"/>
              <a:ext cx="491539" cy="5854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56" name="Google Shape;456;p19"/>
            <p:cNvGrpSpPr/>
            <p:nvPr/>
          </p:nvGrpSpPr>
          <p:grpSpPr>
            <a:xfrm>
              <a:off x="3330788" y="2360808"/>
              <a:ext cx="1059586" cy="812940"/>
              <a:chOff x="3330788" y="2360808"/>
              <a:chExt cx="1059586" cy="812940"/>
            </a:xfrm>
          </p:grpSpPr>
          <p:sp>
            <p:nvSpPr>
              <p:cNvPr id="457" name="Google Shape;457;p19"/>
              <p:cNvSpPr/>
              <p:nvPr/>
            </p:nvSpPr>
            <p:spPr>
              <a:xfrm>
                <a:off x="3330788" y="2360808"/>
                <a:ext cx="1059586" cy="812940"/>
              </a:xfrm>
              <a:custGeom>
                <a:rect b="b" l="l" r="r" t="t"/>
                <a:pathLst>
                  <a:path extrusionOk="0" h="21427" w="20765">
                    <a:moveTo>
                      <a:pt x="7654" y="1"/>
                    </a:moveTo>
                    <a:cubicBezTo>
                      <a:pt x="6294" y="20"/>
                      <a:pt x="4753" y="903"/>
                      <a:pt x="4110" y="2532"/>
                    </a:cubicBezTo>
                    <a:cubicBezTo>
                      <a:pt x="4110" y="2532"/>
                      <a:pt x="4104" y="2532"/>
                      <a:pt x="4104" y="2532"/>
                    </a:cubicBezTo>
                    <a:cubicBezTo>
                      <a:pt x="3722" y="3624"/>
                      <a:pt x="3929" y="4445"/>
                      <a:pt x="3945" y="4495"/>
                    </a:cubicBezTo>
                    <a:cubicBezTo>
                      <a:pt x="3976" y="4602"/>
                      <a:pt x="3935" y="4724"/>
                      <a:pt x="3855" y="4767"/>
                    </a:cubicBezTo>
                    <a:cubicBezTo>
                      <a:pt x="3839" y="4774"/>
                      <a:pt x="3828" y="4781"/>
                      <a:pt x="3812" y="4781"/>
                    </a:cubicBezTo>
                    <a:cubicBezTo>
                      <a:pt x="3743" y="4788"/>
                      <a:pt x="3679" y="4730"/>
                      <a:pt x="3653" y="4644"/>
                    </a:cubicBezTo>
                    <a:cubicBezTo>
                      <a:pt x="3642" y="4595"/>
                      <a:pt x="3430" y="3790"/>
                      <a:pt x="3722" y="2691"/>
                    </a:cubicBezTo>
                    <a:cubicBezTo>
                      <a:pt x="3754" y="2562"/>
                      <a:pt x="3690" y="2425"/>
                      <a:pt x="3590" y="2425"/>
                    </a:cubicBezTo>
                    <a:cubicBezTo>
                      <a:pt x="1950" y="2425"/>
                      <a:pt x="273" y="5524"/>
                      <a:pt x="347" y="7372"/>
                    </a:cubicBezTo>
                    <a:cubicBezTo>
                      <a:pt x="353" y="7515"/>
                      <a:pt x="475" y="7579"/>
                      <a:pt x="555" y="7493"/>
                    </a:cubicBezTo>
                    <a:cubicBezTo>
                      <a:pt x="778" y="7236"/>
                      <a:pt x="1021" y="7029"/>
                      <a:pt x="1281" y="6886"/>
                    </a:cubicBezTo>
                    <a:cubicBezTo>
                      <a:pt x="1350" y="6850"/>
                      <a:pt x="1429" y="6879"/>
                      <a:pt x="1472" y="6964"/>
                    </a:cubicBezTo>
                    <a:cubicBezTo>
                      <a:pt x="1530" y="7078"/>
                      <a:pt x="1487" y="7236"/>
                      <a:pt x="1397" y="7279"/>
                    </a:cubicBezTo>
                    <a:cubicBezTo>
                      <a:pt x="1036" y="7471"/>
                      <a:pt x="750" y="7772"/>
                      <a:pt x="516" y="8129"/>
                    </a:cubicBezTo>
                    <a:cubicBezTo>
                      <a:pt x="-529" y="10034"/>
                      <a:pt x="140" y="12853"/>
                      <a:pt x="1392" y="14423"/>
                    </a:cubicBezTo>
                    <a:cubicBezTo>
                      <a:pt x="1610" y="14680"/>
                      <a:pt x="1833" y="14902"/>
                      <a:pt x="2056" y="15088"/>
                    </a:cubicBezTo>
                    <a:cubicBezTo>
                      <a:pt x="2156" y="15166"/>
                      <a:pt x="2358" y="15310"/>
                      <a:pt x="2352" y="15324"/>
                    </a:cubicBezTo>
                    <a:cubicBezTo>
                      <a:pt x="3759" y="16381"/>
                      <a:pt x="5347" y="16295"/>
                      <a:pt x="5973" y="16216"/>
                    </a:cubicBezTo>
                    <a:cubicBezTo>
                      <a:pt x="6105" y="16202"/>
                      <a:pt x="6238" y="16244"/>
                      <a:pt x="6344" y="16344"/>
                    </a:cubicBezTo>
                    <a:cubicBezTo>
                      <a:pt x="6567" y="16543"/>
                      <a:pt x="8073" y="17950"/>
                      <a:pt x="10605" y="17872"/>
                    </a:cubicBezTo>
                    <a:cubicBezTo>
                      <a:pt x="11231" y="17850"/>
                      <a:pt x="12001" y="17751"/>
                      <a:pt x="12824" y="17401"/>
                    </a:cubicBezTo>
                    <a:cubicBezTo>
                      <a:pt x="13912" y="16937"/>
                      <a:pt x="14755" y="15760"/>
                      <a:pt x="14686" y="14325"/>
                    </a:cubicBezTo>
                    <a:cubicBezTo>
                      <a:pt x="14506" y="12369"/>
                      <a:pt x="13817" y="11205"/>
                      <a:pt x="12469" y="10377"/>
                    </a:cubicBezTo>
                    <a:cubicBezTo>
                      <a:pt x="11806" y="9970"/>
                      <a:pt x="11046" y="9898"/>
                      <a:pt x="10467" y="9926"/>
                    </a:cubicBezTo>
                    <a:cubicBezTo>
                      <a:pt x="10122" y="9948"/>
                      <a:pt x="9815" y="9999"/>
                      <a:pt x="9550" y="10056"/>
                    </a:cubicBezTo>
                    <a:lnTo>
                      <a:pt x="9512" y="10069"/>
                    </a:lnTo>
                    <a:cubicBezTo>
                      <a:pt x="8599" y="10283"/>
                      <a:pt x="8137" y="10662"/>
                      <a:pt x="8132" y="10669"/>
                    </a:cubicBezTo>
                    <a:cubicBezTo>
                      <a:pt x="8111" y="10691"/>
                      <a:pt x="8085" y="10698"/>
                      <a:pt x="8064" y="10698"/>
                    </a:cubicBezTo>
                    <a:cubicBezTo>
                      <a:pt x="8006" y="10705"/>
                      <a:pt x="7952" y="10669"/>
                      <a:pt x="7920" y="10598"/>
                    </a:cubicBezTo>
                    <a:cubicBezTo>
                      <a:pt x="7872" y="10498"/>
                      <a:pt x="7899" y="10370"/>
                      <a:pt x="7968" y="10306"/>
                    </a:cubicBezTo>
                    <a:cubicBezTo>
                      <a:pt x="7989" y="10291"/>
                      <a:pt x="8266" y="10062"/>
                      <a:pt x="8807" y="9848"/>
                    </a:cubicBezTo>
                    <a:cubicBezTo>
                      <a:pt x="8903" y="9813"/>
                      <a:pt x="8918" y="9641"/>
                      <a:pt x="8839" y="9570"/>
                    </a:cubicBezTo>
                    <a:cubicBezTo>
                      <a:pt x="8313" y="9098"/>
                      <a:pt x="7617" y="8270"/>
                      <a:pt x="7416" y="7071"/>
                    </a:cubicBezTo>
                    <a:cubicBezTo>
                      <a:pt x="7394" y="6957"/>
                      <a:pt x="7448" y="6843"/>
                      <a:pt x="7533" y="6821"/>
                    </a:cubicBezTo>
                    <a:cubicBezTo>
                      <a:pt x="7618" y="6793"/>
                      <a:pt x="7698" y="6865"/>
                      <a:pt x="7719" y="6987"/>
                    </a:cubicBezTo>
                    <a:cubicBezTo>
                      <a:pt x="7942" y="8321"/>
                      <a:pt x="8912" y="9179"/>
                      <a:pt x="9358" y="9507"/>
                    </a:cubicBezTo>
                    <a:cubicBezTo>
                      <a:pt x="9469" y="9586"/>
                      <a:pt x="9597" y="9620"/>
                      <a:pt x="9719" y="9592"/>
                    </a:cubicBezTo>
                    <a:cubicBezTo>
                      <a:pt x="10234" y="9492"/>
                      <a:pt x="11518" y="9334"/>
                      <a:pt x="12595" y="9998"/>
                    </a:cubicBezTo>
                    <a:cubicBezTo>
                      <a:pt x="12998" y="10240"/>
                      <a:pt x="13345" y="10521"/>
                      <a:pt x="13636" y="10828"/>
                    </a:cubicBezTo>
                    <a:cubicBezTo>
                      <a:pt x="13743" y="10942"/>
                      <a:pt x="13897" y="10948"/>
                      <a:pt x="14008" y="10841"/>
                    </a:cubicBezTo>
                    <a:cubicBezTo>
                      <a:pt x="14640" y="10241"/>
                      <a:pt x="15270" y="10013"/>
                      <a:pt x="15902" y="10156"/>
                    </a:cubicBezTo>
                    <a:cubicBezTo>
                      <a:pt x="16756" y="10356"/>
                      <a:pt x="17361" y="11205"/>
                      <a:pt x="17584" y="11691"/>
                    </a:cubicBezTo>
                    <a:cubicBezTo>
                      <a:pt x="17626" y="11784"/>
                      <a:pt x="17616" y="11912"/>
                      <a:pt x="17552" y="11983"/>
                    </a:cubicBezTo>
                    <a:cubicBezTo>
                      <a:pt x="17526" y="12011"/>
                      <a:pt x="17499" y="12025"/>
                      <a:pt x="17468" y="12025"/>
                    </a:cubicBezTo>
                    <a:cubicBezTo>
                      <a:pt x="17414" y="12032"/>
                      <a:pt x="17357" y="11996"/>
                      <a:pt x="17325" y="11925"/>
                    </a:cubicBezTo>
                    <a:cubicBezTo>
                      <a:pt x="17144" y="11532"/>
                      <a:pt x="16602" y="10749"/>
                      <a:pt x="15849" y="10578"/>
                    </a:cubicBezTo>
                    <a:cubicBezTo>
                      <a:pt x="15313" y="10456"/>
                      <a:pt x="14766" y="10648"/>
                      <a:pt x="14214" y="11169"/>
                    </a:cubicBezTo>
                    <a:cubicBezTo>
                      <a:pt x="14123" y="11254"/>
                      <a:pt x="14108" y="11418"/>
                      <a:pt x="14177" y="11532"/>
                    </a:cubicBezTo>
                    <a:cubicBezTo>
                      <a:pt x="14389" y="11875"/>
                      <a:pt x="14565" y="12262"/>
                      <a:pt x="14698" y="12683"/>
                    </a:cubicBezTo>
                    <a:cubicBezTo>
                      <a:pt x="14847" y="13169"/>
                      <a:pt x="14952" y="13695"/>
                      <a:pt x="15005" y="14316"/>
                    </a:cubicBezTo>
                    <a:cubicBezTo>
                      <a:pt x="16369" y="14966"/>
                      <a:pt x="19967" y="14602"/>
                      <a:pt x="20652" y="11448"/>
                    </a:cubicBezTo>
                    <a:cubicBezTo>
                      <a:pt x="21071" y="9520"/>
                      <a:pt x="20280" y="7208"/>
                      <a:pt x="19086" y="6630"/>
                    </a:cubicBezTo>
                    <a:cubicBezTo>
                      <a:pt x="18943" y="6558"/>
                      <a:pt x="18795" y="6680"/>
                      <a:pt x="18758" y="6879"/>
                    </a:cubicBezTo>
                    <a:cubicBezTo>
                      <a:pt x="18652" y="7472"/>
                      <a:pt x="18444" y="7944"/>
                      <a:pt x="18242" y="8258"/>
                    </a:cubicBezTo>
                    <a:cubicBezTo>
                      <a:pt x="18189" y="8336"/>
                      <a:pt x="18189" y="8458"/>
                      <a:pt x="18242" y="8543"/>
                    </a:cubicBezTo>
                    <a:cubicBezTo>
                      <a:pt x="18338" y="8693"/>
                      <a:pt x="18481" y="8971"/>
                      <a:pt x="18635" y="9442"/>
                    </a:cubicBezTo>
                    <a:cubicBezTo>
                      <a:pt x="18667" y="9542"/>
                      <a:pt x="18640" y="9678"/>
                      <a:pt x="18565" y="9728"/>
                    </a:cubicBezTo>
                    <a:cubicBezTo>
                      <a:pt x="18544" y="9742"/>
                      <a:pt x="18529" y="9748"/>
                      <a:pt x="18507" y="9748"/>
                    </a:cubicBezTo>
                    <a:cubicBezTo>
                      <a:pt x="18438" y="9755"/>
                      <a:pt x="18375" y="9700"/>
                      <a:pt x="18348" y="9614"/>
                    </a:cubicBezTo>
                    <a:cubicBezTo>
                      <a:pt x="18348" y="9607"/>
                      <a:pt x="18226" y="9179"/>
                      <a:pt x="17977" y="8793"/>
                    </a:cubicBezTo>
                    <a:cubicBezTo>
                      <a:pt x="17653" y="8301"/>
                      <a:pt x="17271" y="8108"/>
                      <a:pt x="16836" y="8222"/>
                    </a:cubicBezTo>
                    <a:cubicBezTo>
                      <a:pt x="16740" y="8244"/>
                      <a:pt x="16650" y="8150"/>
                      <a:pt x="16650" y="8015"/>
                    </a:cubicBezTo>
                    <a:cubicBezTo>
                      <a:pt x="16650" y="7908"/>
                      <a:pt x="16708" y="7822"/>
                      <a:pt x="16783" y="7807"/>
                    </a:cubicBezTo>
                    <a:cubicBezTo>
                      <a:pt x="17244" y="7686"/>
                      <a:pt x="17610" y="7886"/>
                      <a:pt x="17791" y="8022"/>
                    </a:cubicBezTo>
                    <a:cubicBezTo>
                      <a:pt x="17871" y="8079"/>
                      <a:pt x="17971" y="8057"/>
                      <a:pt x="18030" y="7957"/>
                    </a:cubicBezTo>
                    <a:cubicBezTo>
                      <a:pt x="18444" y="7300"/>
                      <a:pt x="18980" y="5845"/>
                      <a:pt x="18215" y="4332"/>
                    </a:cubicBezTo>
                    <a:cubicBezTo>
                      <a:pt x="17738" y="3390"/>
                      <a:pt x="16750" y="2824"/>
                      <a:pt x="15965" y="2789"/>
                    </a:cubicBezTo>
                    <a:cubicBezTo>
                      <a:pt x="15901" y="2789"/>
                      <a:pt x="15843" y="2790"/>
                      <a:pt x="15779" y="2798"/>
                    </a:cubicBezTo>
                    <a:cubicBezTo>
                      <a:pt x="15647" y="2812"/>
                      <a:pt x="15403" y="2824"/>
                      <a:pt x="15074" y="2931"/>
                    </a:cubicBezTo>
                    <a:cubicBezTo>
                      <a:pt x="14560" y="3096"/>
                      <a:pt x="14279" y="3382"/>
                      <a:pt x="14273" y="3382"/>
                    </a:cubicBezTo>
                    <a:cubicBezTo>
                      <a:pt x="14204" y="3453"/>
                      <a:pt x="14107" y="3433"/>
                      <a:pt x="14054" y="3333"/>
                    </a:cubicBezTo>
                    <a:cubicBezTo>
                      <a:pt x="14007" y="3240"/>
                      <a:pt x="14019" y="3103"/>
                      <a:pt x="14088" y="3039"/>
                    </a:cubicBezTo>
                    <a:cubicBezTo>
                      <a:pt x="14114" y="3010"/>
                      <a:pt x="14470" y="2669"/>
                      <a:pt x="15096" y="2483"/>
                    </a:cubicBezTo>
                    <a:cubicBezTo>
                      <a:pt x="15186" y="2455"/>
                      <a:pt x="15227" y="2304"/>
                      <a:pt x="15169" y="2204"/>
                    </a:cubicBezTo>
                    <a:cubicBezTo>
                      <a:pt x="14341" y="648"/>
                      <a:pt x="11471" y="-173"/>
                      <a:pt x="10170" y="641"/>
                    </a:cubicBezTo>
                    <a:cubicBezTo>
                      <a:pt x="10048" y="719"/>
                      <a:pt x="9996" y="919"/>
                      <a:pt x="10059" y="1076"/>
                    </a:cubicBezTo>
                    <a:cubicBezTo>
                      <a:pt x="10203" y="1461"/>
                      <a:pt x="10265" y="1904"/>
                      <a:pt x="10233" y="2325"/>
                    </a:cubicBezTo>
                    <a:cubicBezTo>
                      <a:pt x="10228" y="2432"/>
                      <a:pt x="10165" y="2512"/>
                      <a:pt x="10091" y="2519"/>
                    </a:cubicBezTo>
                    <a:cubicBezTo>
                      <a:pt x="10080" y="2519"/>
                      <a:pt x="10075" y="2519"/>
                      <a:pt x="10064" y="2519"/>
                    </a:cubicBezTo>
                    <a:cubicBezTo>
                      <a:pt x="9979" y="2505"/>
                      <a:pt x="9916" y="2404"/>
                      <a:pt x="9927" y="2282"/>
                    </a:cubicBezTo>
                    <a:cubicBezTo>
                      <a:pt x="9937" y="2140"/>
                      <a:pt x="10011" y="1106"/>
                      <a:pt x="9295" y="520"/>
                    </a:cubicBezTo>
                    <a:cubicBezTo>
                      <a:pt x="8854" y="161"/>
                      <a:pt x="8273" y="-8"/>
                      <a:pt x="7654" y="1"/>
                    </a:cubicBezTo>
                    <a:close/>
                    <a:moveTo>
                      <a:pt x="6930" y="3139"/>
                    </a:moveTo>
                    <a:cubicBezTo>
                      <a:pt x="7435" y="3144"/>
                      <a:pt x="7913" y="3351"/>
                      <a:pt x="8361" y="3761"/>
                    </a:cubicBezTo>
                    <a:cubicBezTo>
                      <a:pt x="8886" y="4239"/>
                      <a:pt x="9242" y="4895"/>
                      <a:pt x="9449" y="5352"/>
                    </a:cubicBezTo>
                    <a:cubicBezTo>
                      <a:pt x="9491" y="5444"/>
                      <a:pt x="9582" y="5480"/>
                      <a:pt x="9656" y="5430"/>
                    </a:cubicBezTo>
                    <a:cubicBezTo>
                      <a:pt x="10925" y="4509"/>
                      <a:pt x="12288" y="4695"/>
                      <a:pt x="13403" y="5952"/>
                    </a:cubicBezTo>
                    <a:cubicBezTo>
                      <a:pt x="13456" y="6009"/>
                      <a:pt x="13535" y="6015"/>
                      <a:pt x="13593" y="5958"/>
                    </a:cubicBezTo>
                    <a:cubicBezTo>
                      <a:pt x="13795" y="5758"/>
                      <a:pt x="14331" y="5353"/>
                      <a:pt x="15154" y="5617"/>
                    </a:cubicBezTo>
                    <a:cubicBezTo>
                      <a:pt x="15239" y="5631"/>
                      <a:pt x="15291" y="5745"/>
                      <a:pt x="15270" y="5867"/>
                    </a:cubicBezTo>
                    <a:cubicBezTo>
                      <a:pt x="15249" y="5981"/>
                      <a:pt x="15164" y="6045"/>
                      <a:pt x="15079" y="6016"/>
                    </a:cubicBezTo>
                    <a:cubicBezTo>
                      <a:pt x="14527" y="5866"/>
                      <a:pt x="14076" y="5967"/>
                      <a:pt x="13736" y="6331"/>
                    </a:cubicBezTo>
                    <a:cubicBezTo>
                      <a:pt x="13418" y="6673"/>
                      <a:pt x="13217" y="7243"/>
                      <a:pt x="13195" y="7856"/>
                    </a:cubicBezTo>
                    <a:cubicBezTo>
                      <a:pt x="13190" y="7964"/>
                      <a:pt x="13132" y="8050"/>
                      <a:pt x="13053" y="8057"/>
                    </a:cubicBezTo>
                    <a:cubicBezTo>
                      <a:pt x="13026" y="8057"/>
                      <a:pt x="13000" y="8057"/>
                      <a:pt x="12973" y="8028"/>
                    </a:cubicBezTo>
                    <a:cubicBezTo>
                      <a:pt x="12915" y="7985"/>
                      <a:pt x="12882" y="7900"/>
                      <a:pt x="12887" y="7814"/>
                    </a:cubicBezTo>
                    <a:cubicBezTo>
                      <a:pt x="12903" y="7336"/>
                      <a:pt x="13015" y="6880"/>
                      <a:pt x="13195" y="6509"/>
                    </a:cubicBezTo>
                    <a:cubicBezTo>
                      <a:pt x="13243" y="6416"/>
                      <a:pt x="13228" y="6295"/>
                      <a:pt x="13164" y="6224"/>
                    </a:cubicBezTo>
                    <a:cubicBezTo>
                      <a:pt x="11630" y="4532"/>
                      <a:pt x="10133" y="5487"/>
                      <a:pt x="9543" y="5994"/>
                    </a:cubicBezTo>
                    <a:cubicBezTo>
                      <a:pt x="9464" y="6058"/>
                      <a:pt x="9364" y="6023"/>
                      <a:pt x="9321" y="5909"/>
                    </a:cubicBezTo>
                    <a:cubicBezTo>
                      <a:pt x="9194" y="5559"/>
                      <a:pt x="8827" y="4688"/>
                      <a:pt x="8185" y="4102"/>
                    </a:cubicBezTo>
                    <a:cubicBezTo>
                      <a:pt x="7548" y="3524"/>
                      <a:pt x="6843" y="3403"/>
                      <a:pt x="6084" y="3746"/>
                    </a:cubicBezTo>
                    <a:cubicBezTo>
                      <a:pt x="5999" y="3781"/>
                      <a:pt x="5909" y="3717"/>
                      <a:pt x="5888" y="3603"/>
                    </a:cubicBezTo>
                    <a:cubicBezTo>
                      <a:pt x="5867" y="3496"/>
                      <a:pt x="5915" y="3375"/>
                      <a:pt x="5994" y="3346"/>
                    </a:cubicBezTo>
                    <a:cubicBezTo>
                      <a:pt x="6315" y="3204"/>
                      <a:pt x="6627" y="3136"/>
                      <a:pt x="6930" y="3139"/>
                    </a:cubicBezTo>
                    <a:close/>
                    <a:moveTo>
                      <a:pt x="4412" y="7120"/>
                    </a:moveTo>
                    <a:cubicBezTo>
                      <a:pt x="4454" y="7118"/>
                      <a:pt x="4496" y="7136"/>
                      <a:pt x="4528" y="7178"/>
                    </a:cubicBezTo>
                    <a:cubicBezTo>
                      <a:pt x="5112" y="7964"/>
                      <a:pt x="5357" y="9491"/>
                      <a:pt x="4678" y="11169"/>
                    </a:cubicBezTo>
                    <a:cubicBezTo>
                      <a:pt x="4630" y="11290"/>
                      <a:pt x="4688" y="11440"/>
                      <a:pt x="4789" y="11448"/>
                    </a:cubicBezTo>
                    <a:cubicBezTo>
                      <a:pt x="5622" y="11512"/>
                      <a:pt x="7236" y="11876"/>
                      <a:pt x="8250" y="13725"/>
                    </a:cubicBezTo>
                    <a:cubicBezTo>
                      <a:pt x="8287" y="13789"/>
                      <a:pt x="8351" y="13816"/>
                      <a:pt x="8409" y="13781"/>
                    </a:cubicBezTo>
                    <a:cubicBezTo>
                      <a:pt x="9009" y="13474"/>
                      <a:pt x="9645" y="13354"/>
                      <a:pt x="10245" y="13439"/>
                    </a:cubicBezTo>
                    <a:cubicBezTo>
                      <a:pt x="10314" y="13447"/>
                      <a:pt x="10373" y="13374"/>
                      <a:pt x="10373" y="13281"/>
                    </a:cubicBezTo>
                    <a:cubicBezTo>
                      <a:pt x="10373" y="12831"/>
                      <a:pt x="10547" y="12183"/>
                      <a:pt x="11237" y="11833"/>
                    </a:cubicBezTo>
                    <a:cubicBezTo>
                      <a:pt x="11322" y="11791"/>
                      <a:pt x="11413" y="11855"/>
                      <a:pt x="11439" y="11970"/>
                    </a:cubicBezTo>
                    <a:cubicBezTo>
                      <a:pt x="11466" y="12077"/>
                      <a:pt x="11417" y="12190"/>
                      <a:pt x="11338" y="12233"/>
                    </a:cubicBezTo>
                    <a:cubicBezTo>
                      <a:pt x="10547" y="12640"/>
                      <a:pt x="10691" y="13418"/>
                      <a:pt x="10696" y="13446"/>
                    </a:cubicBezTo>
                    <a:cubicBezTo>
                      <a:pt x="10707" y="13510"/>
                      <a:pt x="10743" y="13552"/>
                      <a:pt x="10786" y="13567"/>
                    </a:cubicBezTo>
                    <a:cubicBezTo>
                      <a:pt x="11391" y="13788"/>
                      <a:pt x="11889" y="14216"/>
                      <a:pt x="12170" y="14780"/>
                    </a:cubicBezTo>
                    <a:cubicBezTo>
                      <a:pt x="12218" y="14873"/>
                      <a:pt x="12208" y="15010"/>
                      <a:pt x="12144" y="15074"/>
                    </a:cubicBezTo>
                    <a:cubicBezTo>
                      <a:pt x="12117" y="15103"/>
                      <a:pt x="12091" y="15117"/>
                      <a:pt x="12059" y="15117"/>
                    </a:cubicBezTo>
                    <a:cubicBezTo>
                      <a:pt x="12006" y="15124"/>
                      <a:pt x="11954" y="15087"/>
                      <a:pt x="11917" y="15023"/>
                    </a:cubicBezTo>
                    <a:cubicBezTo>
                      <a:pt x="11386" y="13945"/>
                      <a:pt x="9852" y="13361"/>
                      <a:pt x="8308" y="14289"/>
                    </a:cubicBezTo>
                    <a:cubicBezTo>
                      <a:pt x="8239" y="14332"/>
                      <a:pt x="8160" y="14295"/>
                      <a:pt x="8117" y="14209"/>
                    </a:cubicBezTo>
                    <a:cubicBezTo>
                      <a:pt x="6870" y="11625"/>
                      <a:pt x="4296" y="11862"/>
                      <a:pt x="4270" y="11862"/>
                    </a:cubicBezTo>
                    <a:lnTo>
                      <a:pt x="3961" y="11847"/>
                    </a:lnTo>
                    <a:cubicBezTo>
                      <a:pt x="3924" y="11818"/>
                      <a:pt x="3892" y="11768"/>
                      <a:pt x="3881" y="11711"/>
                    </a:cubicBezTo>
                    <a:cubicBezTo>
                      <a:pt x="3759" y="11011"/>
                      <a:pt x="3176" y="10055"/>
                      <a:pt x="2332" y="9641"/>
                    </a:cubicBezTo>
                    <a:cubicBezTo>
                      <a:pt x="2264" y="9605"/>
                      <a:pt x="2209" y="9514"/>
                      <a:pt x="2220" y="9407"/>
                    </a:cubicBezTo>
                    <a:cubicBezTo>
                      <a:pt x="2236" y="9271"/>
                      <a:pt x="2337" y="9192"/>
                      <a:pt x="2427" y="9235"/>
                    </a:cubicBezTo>
                    <a:cubicBezTo>
                      <a:pt x="2788" y="9406"/>
                      <a:pt x="3170" y="9735"/>
                      <a:pt x="3483" y="10120"/>
                    </a:cubicBezTo>
                    <a:cubicBezTo>
                      <a:pt x="3680" y="10363"/>
                      <a:pt x="3913" y="10720"/>
                      <a:pt x="4067" y="11162"/>
                    </a:cubicBezTo>
                    <a:cubicBezTo>
                      <a:pt x="4115" y="11291"/>
                      <a:pt x="4248" y="11306"/>
                      <a:pt x="4306" y="11184"/>
                    </a:cubicBezTo>
                    <a:cubicBezTo>
                      <a:pt x="5022" y="9614"/>
                      <a:pt x="4831" y="8186"/>
                      <a:pt x="4311" y="7486"/>
                    </a:cubicBezTo>
                    <a:cubicBezTo>
                      <a:pt x="4253" y="7408"/>
                      <a:pt x="4243" y="7273"/>
                      <a:pt x="4301" y="7194"/>
                    </a:cubicBezTo>
                    <a:cubicBezTo>
                      <a:pt x="4330" y="7148"/>
                      <a:pt x="4370" y="7123"/>
                      <a:pt x="4412" y="7120"/>
                    </a:cubicBezTo>
                    <a:close/>
                    <a:moveTo>
                      <a:pt x="2258" y="15717"/>
                    </a:moveTo>
                    <a:cubicBezTo>
                      <a:pt x="1971" y="17680"/>
                      <a:pt x="4031" y="19435"/>
                      <a:pt x="5702" y="18764"/>
                    </a:cubicBezTo>
                    <a:cubicBezTo>
                      <a:pt x="5612" y="19699"/>
                      <a:pt x="5001" y="21083"/>
                      <a:pt x="5001" y="21083"/>
                    </a:cubicBezTo>
                    <a:lnTo>
                      <a:pt x="6238" y="21427"/>
                    </a:lnTo>
                    <a:lnTo>
                      <a:pt x="8727" y="18063"/>
                    </a:lnTo>
                    <a:cubicBezTo>
                      <a:pt x="7390" y="17742"/>
                      <a:pt x="6699" y="17172"/>
                      <a:pt x="6333" y="16843"/>
                    </a:cubicBezTo>
                    <a:cubicBezTo>
                      <a:pt x="6163" y="16686"/>
                      <a:pt x="5962" y="16614"/>
                      <a:pt x="5761" y="16636"/>
                    </a:cubicBezTo>
                    <a:cubicBezTo>
                      <a:pt x="5442" y="16672"/>
                      <a:pt x="4954" y="16693"/>
                      <a:pt x="4381" y="16593"/>
                    </a:cubicBezTo>
                    <a:cubicBezTo>
                      <a:pt x="3786" y="16494"/>
                      <a:pt x="3027" y="16259"/>
                      <a:pt x="2258" y="15717"/>
                    </a:cubicBezTo>
                    <a:close/>
                  </a:path>
                </a:pathLst>
              </a:custGeom>
              <a:solidFill>
                <a:srgbClr val="76D6FF"/>
              </a:solidFill>
              <a:ln cap="flat" cmpd="sng" w="12700">
                <a:solidFill>
                  <a:srgbClr val="FFFFFF"/>
                </a:solidFill>
                <a:prstDash val="dashDot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34275" lIns="34275" spcFirstLastPara="1" rIns="342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Twentieth Century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grpSp>
            <p:nvGrpSpPr>
              <p:cNvPr id="458" name="Google Shape;458;p19"/>
              <p:cNvGrpSpPr/>
              <p:nvPr/>
            </p:nvGrpSpPr>
            <p:grpSpPr>
              <a:xfrm>
                <a:off x="3549439" y="2534686"/>
                <a:ext cx="628382" cy="329953"/>
                <a:chOff x="50799" y="50781"/>
                <a:chExt cx="837843" cy="439937"/>
              </a:xfrm>
            </p:grpSpPr>
            <p:cxnSp>
              <p:nvCxnSpPr>
                <p:cNvPr id="459" name="Google Shape;459;p19"/>
                <p:cNvCxnSpPr/>
                <p:nvPr/>
              </p:nvCxnSpPr>
              <p:spPr>
                <a:xfrm>
                  <a:off x="50799" y="66039"/>
                  <a:ext cx="434100" cy="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212121"/>
                  </a:solidFill>
                  <a:prstDash val="solid"/>
                  <a:miter lim="800000"/>
                  <a:headEnd len="med" w="med" type="oval"/>
                  <a:tailEnd len="med" w="med" type="oval"/>
                </a:ln>
              </p:spPr>
            </p:cxnSp>
            <p:cxnSp>
              <p:nvCxnSpPr>
                <p:cNvPr id="460" name="Google Shape;460;p19"/>
                <p:cNvCxnSpPr/>
                <p:nvPr/>
              </p:nvCxnSpPr>
              <p:spPr>
                <a:xfrm>
                  <a:off x="454542" y="272277"/>
                  <a:ext cx="434100" cy="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212121"/>
                  </a:solidFill>
                  <a:prstDash val="solid"/>
                  <a:miter lim="800000"/>
                  <a:headEnd len="med" w="med" type="oval"/>
                  <a:tailEnd len="med" w="med" type="oval"/>
                </a:ln>
              </p:spPr>
            </p:cxnSp>
            <p:cxnSp>
              <p:nvCxnSpPr>
                <p:cNvPr id="461" name="Google Shape;461;p19"/>
                <p:cNvCxnSpPr/>
                <p:nvPr/>
              </p:nvCxnSpPr>
              <p:spPr>
                <a:xfrm>
                  <a:off x="55198" y="480146"/>
                  <a:ext cx="434100" cy="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212121"/>
                  </a:solidFill>
                  <a:prstDash val="solid"/>
                  <a:miter lim="800000"/>
                  <a:headEnd len="med" w="med" type="oval"/>
                  <a:tailEnd len="med" w="med" type="oval"/>
                </a:ln>
              </p:spPr>
            </p:cxnSp>
            <p:cxnSp>
              <p:nvCxnSpPr>
                <p:cNvPr id="462" name="Google Shape;462;p19"/>
                <p:cNvCxnSpPr/>
                <p:nvPr/>
              </p:nvCxnSpPr>
              <p:spPr>
                <a:xfrm rot="10800000">
                  <a:off x="473584" y="257018"/>
                  <a:ext cx="0" cy="23370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212121"/>
                  </a:solidFill>
                  <a:prstDash val="solid"/>
                  <a:miter lim="800000"/>
                  <a:headEnd len="med" w="med" type="oval"/>
                  <a:tailEnd len="med" w="med" type="oval"/>
                </a:ln>
              </p:spPr>
            </p:cxnSp>
            <p:cxnSp>
              <p:nvCxnSpPr>
                <p:cNvPr id="463" name="Google Shape;463;p19"/>
                <p:cNvCxnSpPr/>
                <p:nvPr/>
              </p:nvCxnSpPr>
              <p:spPr>
                <a:xfrm rot="10800000">
                  <a:off x="473584" y="50781"/>
                  <a:ext cx="0" cy="23370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212121"/>
                  </a:solidFill>
                  <a:prstDash val="solid"/>
                  <a:miter lim="800000"/>
                  <a:headEnd len="med" w="med" type="oval"/>
                  <a:tailEnd len="med" w="med" type="oval"/>
                </a:ln>
              </p:spPr>
            </p:cxnSp>
          </p:grpSp>
        </p:grpSp>
      </p:grpSp>
      <p:sp>
        <p:nvSpPr>
          <p:cNvPr id="464" name="Google Shape;464;p19"/>
          <p:cNvSpPr txBox="1"/>
          <p:nvPr/>
        </p:nvSpPr>
        <p:spPr>
          <a:xfrm>
            <a:off x="1183200" y="1562096"/>
            <a:ext cx="6777600" cy="3769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What’s the difference between automation and AI?</a:t>
            </a:r>
            <a:endParaRPr b="0" i="0" sz="105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5" name="Google Shape;465;p19"/>
          <p:cNvSpPr txBox="1"/>
          <p:nvPr/>
        </p:nvSpPr>
        <p:spPr>
          <a:xfrm>
            <a:off x="875050" y="3504950"/>
            <a:ext cx="7257900" cy="6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479"/>
              </a:buClr>
              <a:buSzPts val="2300"/>
              <a:buFont typeface="Helvetica Neue Light"/>
              <a:buNone/>
            </a:pPr>
            <a:r>
              <a:rPr b="0" i="0" lang="en" sz="2000" u="none" cap="none" strike="noStrike">
                <a:solidFill>
                  <a:srgbClr val="FFD479"/>
                </a:solidFill>
                <a:latin typeface="DM Sans"/>
                <a:ea typeface="DM Sans"/>
                <a:cs typeface="DM Sans"/>
                <a:sym typeface="DM Sans"/>
              </a:rPr>
              <a:t>In AI, the analytic model is learned rather than designed, which means </a:t>
            </a:r>
            <a:r>
              <a:rPr b="1" i="0" lang="en" sz="2000" u="sng" cap="none" strike="noStrike">
                <a:solidFill>
                  <a:srgbClr val="FFD479"/>
                </a:solidFill>
                <a:latin typeface="DM Sans"/>
                <a:ea typeface="DM Sans"/>
                <a:cs typeface="DM Sans"/>
                <a:sym typeface="DM Sans"/>
              </a:rPr>
              <a:t>it’s only as good as its training</a:t>
            </a:r>
            <a:r>
              <a:rPr b="1" i="0" lang="en" sz="2000" u="none" cap="none" strike="noStrike">
                <a:solidFill>
                  <a:srgbClr val="FFD479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1" i="0" sz="105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623899" y="1282300"/>
            <a:ext cx="73182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Let’s talk medicine…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Example…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471" name="Google Shape;471;p20"/>
          <p:cNvSpPr txBox="1"/>
          <p:nvPr>
            <p:ph idx="1" type="body"/>
          </p:nvPr>
        </p:nvSpPr>
        <p:spPr>
          <a:xfrm>
            <a:off x="704850" y="1637026"/>
            <a:ext cx="4125600" cy="22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latin typeface="DM Sans"/>
                <a:ea typeface="DM Sans"/>
                <a:cs typeface="DM Sans"/>
                <a:sym typeface="DM Sans"/>
              </a:rPr>
              <a:t>I posed this question to Bard:</a:t>
            </a:r>
            <a:endParaRPr sz="20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highlight>
                  <a:schemeClr val="dk1"/>
                </a:highlight>
                <a:latin typeface="DM Sans"/>
                <a:ea typeface="DM Sans"/>
                <a:cs typeface="DM Sans"/>
                <a:sym typeface="DM Sans"/>
              </a:rPr>
              <a:t>Provide rough </a:t>
            </a:r>
            <a:r>
              <a:rPr lang="en" sz="2000" u="sng">
                <a:highlight>
                  <a:schemeClr val="dk1"/>
                </a:highlight>
                <a:latin typeface="DM Sans"/>
                <a:ea typeface="DM Sans"/>
                <a:cs typeface="DM Sans"/>
                <a:sym typeface="DM Sans"/>
              </a:rPr>
              <a:t>quantitative</a:t>
            </a:r>
            <a:r>
              <a:rPr lang="en" sz="2000">
                <a:highlight>
                  <a:schemeClr val="dk1"/>
                </a:highlight>
                <a:latin typeface="DM Sans"/>
                <a:ea typeface="DM Sans"/>
                <a:cs typeface="DM Sans"/>
                <a:sym typeface="DM Sans"/>
              </a:rPr>
              <a:t> estimates of the likelihood and impact of the top cybersecurity </a:t>
            </a:r>
            <a:r>
              <a:rPr lang="en" sz="2000" u="sng">
                <a:highlight>
                  <a:schemeClr val="dk1"/>
                </a:highlight>
                <a:latin typeface="DM Sans"/>
                <a:ea typeface="DM Sans"/>
                <a:cs typeface="DM Sans"/>
                <a:sym typeface="DM Sans"/>
              </a:rPr>
              <a:t>risks</a:t>
            </a:r>
            <a:r>
              <a:rPr lang="en" sz="2000">
                <a:highlight>
                  <a:schemeClr val="dk1"/>
                </a:highlight>
                <a:latin typeface="DM Sans"/>
                <a:ea typeface="DM Sans"/>
                <a:cs typeface="DM Sans"/>
                <a:sym typeface="DM Sans"/>
              </a:rPr>
              <a:t> a large hospital faces</a:t>
            </a:r>
            <a:endParaRPr sz="2000">
              <a:highlight>
                <a:schemeClr val="dk1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72" name="Google Shape;47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1600" y="727152"/>
            <a:ext cx="3388050" cy="368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1"/>
          <p:cNvSpPr txBox="1"/>
          <p:nvPr/>
        </p:nvSpPr>
        <p:spPr>
          <a:xfrm>
            <a:off x="711750" y="2167200"/>
            <a:ext cx="7720500" cy="8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rPr>
              <a:t>How effectively could AI have been applied to medicine in the mid-to-late 1800’s…?</a:t>
            </a:r>
            <a:endParaRPr b="1" i="0" sz="2600" u="none" cap="none" strike="noStrike">
              <a:solidFill>
                <a:schemeClr val="lt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600">
                <a:latin typeface="Lora Medium"/>
                <a:ea typeface="Lora Medium"/>
                <a:cs typeface="Lora Medium"/>
                <a:sym typeface="Lora Medium"/>
              </a:rPr>
              <a:t>Strong risk management AI use-cases today</a:t>
            </a:r>
            <a:endParaRPr b="1" sz="26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483" name="Google Shape;483;p22"/>
          <p:cNvSpPr txBox="1"/>
          <p:nvPr>
            <p:ph idx="1" type="body"/>
          </p:nvPr>
        </p:nvSpPr>
        <p:spPr>
          <a:xfrm>
            <a:off x="628650" y="1369222"/>
            <a:ext cx="7886700" cy="16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54054"/>
              <a:buChar char="●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“Diagnosis”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3063"/>
              <a:buChar char="○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Event detection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3063"/>
              <a:buChar char="○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Malware detection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3063"/>
              <a:buChar char="○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Behavioral analysis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3063"/>
              <a:buChar char="○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Loss magnitude prediction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4" name="Google Shape;484;p22"/>
          <p:cNvSpPr txBox="1"/>
          <p:nvPr>
            <p:ph idx="4294967295" type="body"/>
          </p:nvPr>
        </p:nvSpPr>
        <p:spPr>
          <a:xfrm>
            <a:off x="628650" y="3048000"/>
            <a:ext cx="725805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“Treatment”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?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3"/>
          <p:cNvSpPr txBox="1"/>
          <p:nvPr>
            <p:ph type="title"/>
          </p:nvPr>
        </p:nvSpPr>
        <p:spPr>
          <a:xfrm>
            <a:off x="623899" y="1282300"/>
            <a:ext cx="73182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The future… 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4" name="Google Shape;494;p24"/>
          <p:cNvCxnSpPr/>
          <p:nvPr/>
        </p:nvCxnSpPr>
        <p:spPr>
          <a:xfrm rot="10800000">
            <a:off x="1165550" y="884375"/>
            <a:ext cx="4500" cy="780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5" name="Google Shape;495;p24"/>
          <p:cNvCxnSpPr/>
          <p:nvPr/>
        </p:nvCxnSpPr>
        <p:spPr>
          <a:xfrm flipH="1" rot="10800000">
            <a:off x="5254900" y="690275"/>
            <a:ext cx="20700" cy="974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6" name="Google Shape;496;p24"/>
          <p:cNvCxnSpPr/>
          <p:nvPr/>
        </p:nvCxnSpPr>
        <p:spPr>
          <a:xfrm flipH="1" rot="10800000">
            <a:off x="3101050" y="761675"/>
            <a:ext cx="7800" cy="903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7" name="Google Shape;497;p24"/>
          <p:cNvSpPr/>
          <p:nvPr/>
        </p:nvSpPr>
        <p:spPr>
          <a:xfrm>
            <a:off x="1151250" y="687425"/>
            <a:ext cx="6510600" cy="397800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FF2600"/>
              </a:gs>
              <a:gs pos="49000">
                <a:srgbClr val="FFFF00"/>
              </a:gs>
              <a:gs pos="100000">
                <a:srgbClr val="6AA84F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98" name="Google Shape;498;p24"/>
          <p:cNvGrpSpPr/>
          <p:nvPr/>
        </p:nvGrpSpPr>
        <p:grpSpPr>
          <a:xfrm>
            <a:off x="1258100" y="1290775"/>
            <a:ext cx="5936975" cy="431100"/>
            <a:chOff x="1423550" y="2976200"/>
            <a:chExt cx="5936975" cy="431100"/>
          </a:xfrm>
        </p:grpSpPr>
        <p:sp>
          <p:nvSpPr>
            <p:cNvPr id="499" name="Google Shape;499;p24"/>
            <p:cNvSpPr txBox="1"/>
            <p:nvPr/>
          </p:nvSpPr>
          <p:spPr>
            <a:xfrm>
              <a:off x="1423550" y="2976200"/>
              <a:ext cx="1736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Risk 0.x</a:t>
              </a:r>
              <a:endParaRPr b="0" i="0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00" name="Google Shape;500;p24"/>
            <p:cNvSpPr txBox="1"/>
            <p:nvPr/>
          </p:nvSpPr>
          <p:spPr>
            <a:xfrm>
              <a:off x="3470575" y="2976200"/>
              <a:ext cx="1736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Risk 1.0</a:t>
              </a:r>
              <a:endParaRPr b="0" i="0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01" name="Google Shape;501;p24"/>
            <p:cNvSpPr txBox="1"/>
            <p:nvPr/>
          </p:nvSpPr>
          <p:spPr>
            <a:xfrm>
              <a:off x="5624425" y="2976200"/>
              <a:ext cx="1736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Risk 2.0</a:t>
              </a:r>
              <a:endParaRPr b="0" i="0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502" name="Google Shape;502;p24"/>
          <p:cNvSpPr txBox="1"/>
          <p:nvPr/>
        </p:nvSpPr>
        <p:spPr>
          <a:xfrm>
            <a:off x="1246250" y="2395925"/>
            <a:ext cx="37425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Risk 1.0 (Reactive)</a:t>
            </a:r>
            <a:endParaRPr b="0" i="0" sz="15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68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●"/>
            </a:pPr>
            <a:r>
              <a:rPr b="0"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Diagnosis</a:t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6850" lvl="1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b="0"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Event detection</a:t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6850" lvl="1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b="0"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Malware recognition</a:t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6850" lvl="1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b="0"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Behavioral analysis</a:t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6850" lvl="1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b="0"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Loss magnitude forecasting</a:t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3" name="Google Shape;503;p24"/>
          <p:cNvSpPr txBox="1"/>
          <p:nvPr/>
        </p:nvSpPr>
        <p:spPr>
          <a:xfrm>
            <a:off x="4385950" y="2327600"/>
            <a:ext cx="4572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Risk 2.0 (Proactive)</a:t>
            </a:r>
            <a:endParaRPr b="0" i="0" sz="15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68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●"/>
            </a:pPr>
            <a:r>
              <a:rPr b="0"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Introduction of science (e.g., controls physiology)</a:t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68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●"/>
            </a:pPr>
            <a:r>
              <a:rPr b="0"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Improving risk management “healthspan”</a:t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68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●"/>
            </a:pPr>
            <a:r>
              <a:rPr b="0"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Prevention</a:t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6850" lvl="1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b="0"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Synthetic risk experimentation</a:t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6850" lvl="1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b="0"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AI-driven root cause analysis</a:t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6850" lvl="1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b="0"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Risk management “genetic engineering”</a:t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4" name="Google Shape;504;p24"/>
          <p:cNvSpPr txBox="1"/>
          <p:nvPr/>
        </p:nvSpPr>
        <p:spPr>
          <a:xfrm>
            <a:off x="1246250" y="3751925"/>
            <a:ext cx="4242300" cy="1015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68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●"/>
            </a:pPr>
            <a:r>
              <a:rPr b="0" i="0" lang="en" sz="15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Treatment</a:t>
            </a:r>
            <a:endParaRPr b="0" i="0" sz="15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6850" lvl="1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b="0"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Prioritized remediation</a:t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6850" lvl="1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b="0"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“Personalized” solution recommendations</a:t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505" name="Google Shape;505;p24"/>
          <p:cNvGrpSpPr/>
          <p:nvPr/>
        </p:nvGrpSpPr>
        <p:grpSpPr>
          <a:xfrm>
            <a:off x="3117500" y="1664675"/>
            <a:ext cx="1957651" cy="731250"/>
            <a:chOff x="3117500" y="1664675"/>
            <a:chExt cx="1957651" cy="731250"/>
          </a:xfrm>
        </p:grpSpPr>
        <p:cxnSp>
          <p:nvCxnSpPr>
            <p:cNvPr id="506" name="Google Shape;506;p24"/>
            <p:cNvCxnSpPr>
              <a:stCxn id="502" idx="0"/>
            </p:cNvCxnSpPr>
            <p:nvPr/>
          </p:nvCxnSpPr>
          <p:spPr>
            <a:xfrm flipH="1" rot="10800000">
              <a:off x="3117500" y="1906025"/>
              <a:ext cx="373200" cy="489900"/>
            </a:xfrm>
            <a:prstGeom prst="straightConnector1">
              <a:avLst/>
            </a:prstGeom>
            <a:noFill/>
            <a:ln cap="flat" cmpd="sng" w="28575">
              <a:solidFill>
                <a:srgbClr val="FFD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grpSp>
          <p:nvGrpSpPr>
            <p:cNvPr id="507" name="Google Shape;507;p24"/>
            <p:cNvGrpSpPr/>
            <p:nvPr/>
          </p:nvGrpSpPr>
          <p:grpSpPr>
            <a:xfrm>
              <a:off x="3266426" y="1664675"/>
              <a:ext cx="1808725" cy="164400"/>
              <a:chOff x="694950" y="3862625"/>
              <a:chExt cx="1130100" cy="164400"/>
            </a:xfrm>
          </p:grpSpPr>
          <p:cxnSp>
            <p:nvCxnSpPr>
              <p:cNvPr id="508" name="Google Shape;508;p24"/>
              <p:cNvCxnSpPr/>
              <p:nvPr/>
            </p:nvCxnSpPr>
            <p:spPr>
              <a:xfrm>
                <a:off x="856050" y="4027025"/>
                <a:ext cx="8079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9" name="Google Shape;509;p24"/>
              <p:cNvCxnSpPr/>
              <p:nvPr/>
            </p:nvCxnSpPr>
            <p:spPr>
              <a:xfrm flipH="1" rot="10800000">
                <a:off x="1663950" y="3862625"/>
                <a:ext cx="161100" cy="164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0" name="Google Shape;510;p24"/>
              <p:cNvCxnSpPr/>
              <p:nvPr/>
            </p:nvCxnSpPr>
            <p:spPr>
              <a:xfrm rot="10800000">
                <a:off x="694950" y="3862625"/>
                <a:ext cx="161100" cy="164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511" name="Google Shape;511;p24"/>
          <p:cNvGrpSpPr/>
          <p:nvPr/>
        </p:nvGrpSpPr>
        <p:grpSpPr>
          <a:xfrm>
            <a:off x="5386351" y="1664675"/>
            <a:ext cx="1808725" cy="722900"/>
            <a:chOff x="5386351" y="1664675"/>
            <a:chExt cx="1808725" cy="722900"/>
          </a:xfrm>
        </p:grpSpPr>
        <p:grpSp>
          <p:nvGrpSpPr>
            <p:cNvPr id="512" name="Google Shape;512;p24"/>
            <p:cNvGrpSpPr/>
            <p:nvPr/>
          </p:nvGrpSpPr>
          <p:grpSpPr>
            <a:xfrm>
              <a:off x="5386351" y="1664675"/>
              <a:ext cx="1808725" cy="164400"/>
              <a:chOff x="694950" y="3862625"/>
              <a:chExt cx="1130100" cy="164400"/>
            </a:xfrm>
          </p:grpSpPr>
          <p:cxnSp>
            <p:nvCxnSpPr>
              <p:cNvPr id="513" name="Google Shape;513;p24"/>
              <p:cNvCxnSpPr/>
              <p:nvPr/>
            </p:nvCxnSpPr>
            <p:spPr>
              <a:xfrm>
                <a:off x="856050" y="4027025"/>
                <a:ext cx="8079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4" name="Google Shape;514;p24"/>
              <p:cNvCxnSpPr/>
              <p:nvPr/>
            </p:nvCxnSpPr>
            <p:spPr>
              <a:xfrm flipH="1" rot="10800000">
                <a:off x="1663950" y="3862625"/>
                <a:ext cx="161100" cy="164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5" name="Google Shape;515;p24"/>
              <p:cNvCxnSpPr/>
              <p:nvPr/>
            </p:nvCxnSpPr>
            <p:spPr>
              <a:xfrm rot="10800000">
                <a:off x="694950" y="3862625"/>
                <a:ext cx="161100" cy="164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516" name="Google Shape;516;p24"/>
            <p:cNvCxnSpPr/>
            <p:nvPr/>
          </p:nvCxnSpPr>
          <p:spPr>
            <a:xfrm flipH="1" rot="10800000">
              <a:off x="5974525" y="1927375"/>
              <a:ext cx="289200" cy="460200"/>
            </a:xfrm>
            <a:prstGeom prst="straightConnector1">
              <a:avLst/>
            </a:prstGeom>
            <a:noFill/>
            <a:ln cap="flat" cmpd="sng" w="28575">
              <a:solidFill>
                <a:srgbClr val="FFD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5"/>
          <p:cNvSpPr txBox="1"/>
          <p:nvPr>
            <p:ph type="title"/>
          </p:nvPr>
        </p:nvSpPr>
        <p:spPr>
          <a:xfrm>
            <a:off x="628650" y="1976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Synthetic experimentation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522" name="Google Shape;52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6710" y="1095154"/>
            <a:ext cx="6250577" cy="327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6"/>
          <p:cNvSpPr txBox="1"/>
          <p:nvPr>
            <p:ph type="title"/>
          </p:nvPr>
        </p:nvSpPr>
        <p:spPr>
          <a:xfrm>
            <a:off x="628650" y="1944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Exploring cybersecurity “genetics”…</a:t>
            </a:r>
            <a:endParaRPr/>
          </a:p>
        </p:txBody>
      </p:sp>
      <p:pic>
        <p:nvPicPr>
          <p:cNvPr id="528" name="Google Shape;52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78" y="1360149"/>
            <a:ext cx="3918098" cy="3391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7"/>
          <p:cNvSpPr txBox="1"/>
          <p:nvPr>
            <p:ph type="title"/>
          </p:nvPr>
        </p:nvSpPr>
        <p:spPr>
          <a:xfrm>
            <a:off x="628650" y="345275"/>
            <a:ext cx="6884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Transforming risk management with Risk 2.0 and AI… 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534" name="Google Shape;534;p27"/>
          <p:cNvSpPr txBox="1"/>
          <p:nvPr>
            <p:ph idx="1" type="body"/>
          </p:nvPr>
        </p:nvSpPr>
        <p:spPr>
          <a:xfrm>
            <a:off x="439350" y="1532325"/>
            <a:ext cx="82653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2500"/>
          </a:bodyPr>
          <a:lstStyle/>
          <a:p>
            <a:pPr indent="-37203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441">
                <a:latin typeface="DM Sans"/>
                <a:ea typeface="DM Sans"/>
                <a:cs typeface="DM Sans"/>
                <a:sym typeface="DM Sans"/>
              </a:rPr>
              <a:t>Less risk AND improved risk management “healthspan”</a:t>
            </a:r>
            <a:endParaRPr sz="2441">
              <a:latin typeface="DM Sans"/>
              <a:ea typeface="DM Sans"/>
              <a:cs typeface="DM Sans"/>
              <a:sym typeface="DM Sans"/>
            </a:endParaRPr>
          </a:p>
          <a:p>
            <a:pPr indent="-329723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5216"/>
              <a:buChar char="○"/>
            </a:pPr>
            <a:r>
              <a:rPr lang="en" sz="1808">
                <a:latin typeface="DM Sans"/>
                <a:ea typeface="DM Sans"/>
                <a:cs typeface="DM Sans"/>
                <a:sym typeface="DM Sans"/>
              </a:rPr>
              <a:t>“Personalized” risk management strategies and programs</a:t>
            </a:r>
            <a:endParaRPr sz="1808">
              <a:latin typeface="DM Sans"/>
              <a:ea typeface="DM Sans"/>
              <a:cs typeface="DM Sans"/>
              <a:sym typeface="DM Sans"/>
            </a:endParaRPr>
          </a:p>
          <a:p>
            <a:pPr indent="-329723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5216"/>
              <a:buChar char="○"/>
            </a:pPr>
            <a:r>
              <a:rPr lang="en" sz="1808">
                <a:latin typeface="DM Sans"/>
                <a:ea typeface="DM Sans"/>
                <a:cs typeface="DM Sans"/>
                <a:sym typeface="DM Sans"/>
              </a:rPr>
              <a:t>Dynamic adjustments in controls as business or the threat landscape changes</a:t>
            </a:r>
            <a:endParaRPr sz="1808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5" name="Google Shape;535;p27"/>
          <p:cNvSpPr txBox="1"/>
          <p:nvPr>
            <p:ph idx="4294967295" type="body"/>
          </p:nvPr>
        </p:nvSpPr>
        <p:spPr>
          <a:xfrm>
            <a:off x="439350" y="2978150"/>
            <a:ext cx="7447350" cy="1579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37413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92"/>
              <a:buFont typeface="DM Sans"/>
              <a:buChar char="●"/>
            </a:pPr>
            <a:r>
              <a:rPr lang="en" sz="2291">
                <a:latin typeface="DM Sans"/>
                <a:ea typeface="DM Sans"/>
                <a:cs typeface="DM Sans"/>
                <a:sym typeface="DM Sans"/>
              </a:rPr>
              <a:t>A lack of risk management “disability and disease”</a:t>
            </a:r>
            <a:endParaRPr sz="2291">
              <a:latin typeface="DM Sans"/>
              <a:ea typeface="DM Sans"/>
              <a:cs typeface="DM Sans"/>
              <a:sym typeface="DM Sans"/>
            </a:endParaRPr>
          </a:p>
          <a:p>
            <a:pPr indent="-333375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Char char="○"/>
            </a:pPr>
            <a:r>
              <a:rPr lang="en" sz="1650">
                <a:latin typeface="DM Sans"/>
                <a:ea typeface="DM Sans"/>
                <a:cs typeface="DM Sans"/>
                <a:sym typeface="DM Sans"/>
              </a:rPr>
              <a:t>Able to confidently pursue business goals</a:t>
            </a:r>
            <a:endParaRPr sz="1650">
              <a:latin typeface="DM Sans"/>
              <a:ea typeface="DM Sans"/>
              <a:cs typeface="DM Sans"/>
              <a:sym typeface="DM Sans"/>
            </a:endParaRPr>
          </a:p>
          <a:p>
            <a:pPr indent="-333375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50"/>
              <a:buChar char="○"/>
            </a:pPr>
            <a:r>
              <a:rPr lang="en" sz="1650">
                <a:latin typeface="DM Sans"/>
                <a:ea typeface="DM Sans"/>
                <a:cs typeface="DM Sans"/>
                <a:sym typeface="DM Sans"/>
              </a:rPr>
              <a:t>Risk management resource optimization</a:t>
            </a:r>
            <a:endParaRPr sz="1650">
              <a:latin typeface="DM Sans"/>
              <a:ea typeface="DM Sans"/>
              <a:cs typeface="DM Sans"/>
              <a:sym typeface="DM Sans"/>
            </a:endParaRPr>
          </a:p>
          <a:p>
            <a:pPr indent="-333375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50"/>
              <a:buChar char="○"/>
            </a:pPr>
            <a:r>
              <a:rPr lang="en" sz="1650">
                <a:latin typeface="DM Sans"/>
                <a:ea typeface="DM Sans"/>
                <a:cs typeface="DM Sans"/>
                <a:sym typeface="DM Sans"/>
              </a:rPr>
              <a:t>Absence of “risk management groundhog day”</a:t>
            </a:r>
            <a:endParaRPr sz="165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8"/>
          <p:cNvSpPr txBox="1"/>
          <p:nvPr>
            <p:ph type="title"/>
          </p:nvPr>
        </p:nvSpPr>
        <p:spPr>
          <a:xfrm>
            <a:off x="623899" y="1282300"/>
            <a:ext cx="73182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Wrapping up…  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The bottom line…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546" name="Google Shape;546;p29"/>
          <p:cNvSpPr txBox="1"/>
          <p:nvPr>
            <p:ph idx="1" type="body"/>
          </p:nvPr>
        </p:nvSpPr>
        <p:spPr>
          <a:xfrm>
            <a:off x="558450" y="1476375"/>
            <a:ext cx="8027100" cy="24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400"/>
              <a:buChar char="●"/>
            </a:pPr>
            <a:r>
              <a:rPr lang="en" sz="2100">
                <a:latin typeface="DM Sans"/>
                <a:ea typeface="DM Sans"/>
                <a:cs typeface="DM Sans"/>
                <a:sym typeface="DM Sans"/>
              </a:rPr>
              <a:t>AI will transform risk management – eventually</a:t>
            </a:r>
            <a:endParaRPr sz="2100"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400"/>
              <a:buChar char="●"/>
            </a:pPr>
            <a:r>
              <a:rPr lang="en" sz="2100">
                <a:latin typeface="DM Sans"/>
                <a:ea typeface="DM Sans"/>
                <a:cs typeface="DM Sans"/>
                <a:sym typeface="DM Sans"/>
              </a:rPr>
              <a:t>There are strong use-cases even today, but…</a:t>
            </a:r>
            <a:endParaRPr sz="2100"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1000"/>
              </a:spcAft>
              <a:buSzPts val="1400"/>
              <a:buChar char="●"/>
            </a:pPr>
            <a:r>
              <a:rPr lang="en" sz="2100">
                <a:latin typeface="DM Sans"/>
                <a:ea typeface="DM Sans"/>
                <a:cs typeface="DM Sans"/>
                <a:sym typeface="DM Sans"/>
              </a:rPr>
              <a:t>Absent a deeper understanding of how our problem space actually works, we can’t fully leverage AI or realize the promise of Risk 2.0</a:t>
            </a:r>
            <a:endParaRPr sz="21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6028841" y="4324027"/>
            <a:ext cx="2994234" cy="819473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>
            <p:ph type="title"/>
          </p:nvPr>
        </p:nvSpPr>
        <p:spPr>
          <a:xfrm>
            <a:off x="628650" y="1976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Medical “epochs”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958013" y="1394775"/>
            <a:ext cx="173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Medicine 0.x</a:t>
            </a:r>
            <a:endParaRPr b="0" i="0" sz="16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10" name="Google Shape;110;p3"/>
          <p:cNvCxnSpPr/>
          <p:nvPr/>
        </p:nvCxnSpPr>
        <p:spPr>
          <a:xfrm flipH="1" rot="10800000">
            <a:off x="555863" y="1452175"/>
            <a:ext cx="7800" cy="959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1" name="Google Shape;111;p3"/>
          <p:cNvGrpSpPr/>
          <p:nvPr/>
        </p:nvGrpSpPr>
        <p:grpSpPr>
          <a:xfrm>
            <a:off x="4689780" y="442275"/>
            <a:ext cx="2710321" cy="1589150"/>
            <a:chOff x="4758192" y="783700"/>
            <a:chExt cx="2710321" cy="1589150"/>
          </a:xfrm>
        </p:grpSpPr>
        <p:grpSp>
          <p:nvGrpSpPr>
            <p:cNvPr id="112" name="Google Shape;112;p3"/>
            <p:cNvGrpSpPr/>
            <p:nvPr/>
          </p:nvGrpSpPr>
          <p:grpSpPr>
            <a:xfrm>
              <a:off x="5208613" y="783700"/>
              <a:ext cx="2259900" cy="1410750"/>
              <a:chOff x="5208613" y="783700"/>
              <a:chExt cx="2259900" cy="1410750"/>
            </a:xfrm>
          </p:grpSpPr>
          <p:cxnSp>
            <p:nvCxnSpPr>
              <p:cNvPr id="113" name="Google Shape;113;p3"/>
              <p:cNvCxnSpPr>
                <a:stCxn id="114" idx="1"/>
              </p:cNvCxnSpPr>
              <p:nvPr/>
            </p:nvCxnSpPr>
            <p:spPr>
              <a:xfrm flipH="1">
                <a:off x="5208613" y="999250"/>
                <a:ext cx="523800" cy="11952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114" name="Google Shape;114;p3"/>
              <p:cNvSpPr txBox="1"/>
              <p:nvPr/>
            </p:nvSpPr>
            <p:spPr>
              <a:xfrm>
                <a:off x="5732413" y="783700"/>
                <a:ext cx="17361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FFD47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We are here</a:t>
                </a:r>
                <a:endParaRPr b="0" i="0" sz="1600" u="none" cap="none" strike="noStrike">
                  <a:solidFill>
                    <a:srgbClr val="FFD479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15" name="Google Shape;115;p3"/>
            <p:cNvGrpSpPr/>
            <p:nvPr/>
          </p:nvGrpSpPr>
          <p:grpSpPr>
            <a:xfrm flipH="1" rot="10800000">
              <a:off x="4758192" y="2208450"/>
              <a:ext cx="866222" cy="164400"/>
              <a:chOff x="694950" y="3862625"/>
              <a:chExt cx="1130100" cy="164400"/>
            </a:xfrm>
          </p:grpSpPr>
          <p:cxnSp>
            <p:nvCxnSpPr>
              <p:cNvPr id="116" name="Google Shape;116;p3"/>
              <p:cNvCxnSpPr/>
              <p:nvPr/>
            </p:nvCxnSpPr>
            <p:spPr>
              <a:xfrm>
                <a:off x="856050" y="4027025"/>
                <a:ext cx="8079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 flipH="1" rot="10800000">
                <a:off x="1663950" y="3862625"/>
                <a:ext cx="161100" cy="164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 rot="10800000">
                <a:off x="694950" y="3862625"/>
                <a:ext cx="161100" cy="164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cxnSp>
        <p:nvCxnSpPr>
          <p:cNvPr id="119" name="Google Shape;119;p3"/>
          <p:cNvCxnSpPr/>
          <p:nvPr/>
        </p:nvCxnSpPr>
        <p:spPr>
          <a:xfrm flipH="1" rot="10800000">
            <a:off x="2845663" y="1452175"/>
            <a:ext cx="7800" cy="959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3"/>
          <p:cNvCxnSpPr/>
          <p:nvPr/>
        </p:nvCxnSpPr>
        <p:spPr>
          <a:xfrm flipH="1" rot="10800000">
            <a:off x="5404325" y="1452175"/>
            <a:ext cx="7800" cy="959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3"/>
          <p:cNvSpPr/>
          <p:nvPr/>
        </p:nvSpPr>
        <p:spPr>
          <a:xfrm>
            <a:off x="555875" y="2031425"/>
            <a:ext cx="7717800" cy="397800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FF2600"/>
              </a:gs>
              <a:gs pos="49000">
                <a:srgbClr val="FFFF00"/>
              </a:gs>
              <a:gs pos="100000">
                <a:srgbClr val="6AA84F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478325" y="2446425"/>
            <a:ext cx="1895700" cy="1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Medicine as Craft</a:t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●"/>
            </a:pPr>
            <a:r>
              <a:rPr b="0"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Shamanism</a:t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●"/>
            </a:pPr>
            <a:r>
              <a:rPr b="0"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Reliance on placebo effect</a:t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●"/>
            </a:pPr>
            <a:r>
              <a:rPr b="0" i="0" lang="en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Bloodletting</a:t>
            </a:r>
            <a:endParaRPr b="0" i="0" sz="13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23" name="Google Shape;123;p3"/>
          <p:cNvGrpSpPr/>
          <p:nvPr/>
        </p:nvGrpSpPr>
        <p:grpSpPr>
          <a:xfrm>
            <a:off x="2350375" y="1394775"/>
            <a:ext cx="3395700" cy="3322050"/>
            <a:chOff x="2350375" y="1394775"/>
            <a:chExt cx="3395700" cy="3322050"/>
          </a:xfrm>
        </p:grpSpPr>
        <p:sp>
          <p:nvSpPr>
            <p:cNvPr id="124" name="Google Shape;124;p3"/>
            <p:cNvSpPr txBox="1"/>
            <p:nvPr/>
          </p:nvSpPr>
          <p:spPr>
            <a:xfrm>
              <a:off x="3386025" y="1394775"/>
              <a:ext cx="1736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Medicine 1.0</a:t>
              </a:r>
              <a:endParaRPr b="0" i="0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2350375" y="2446425"/>
              <a:ext cx="3395700" cy="227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Scientific but Reactive </a:t>
              </a:r>
              <a:endParaRPr b="0" i="0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(focus on diagnosis and treatment)</a:t>
              </a:r>
              <a:endParaRPr b="0" i="0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Char char="●"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Introduction of scientific methods</a:t>
              </a:r>
              <a:endParaRPr b="0" i="0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Char char="●"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Has given us advanced: </a:t>
              </a:r>
              <a:endParaRPr b="0" i="0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96850" lvl="1" marL="4000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Char char="○"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Diagnostics</a:t>
              </a:r>
              <a:endParaRPr b="0" i="0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96850" lvl="1" marL="4000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Char char="○"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Medicines</a:t>
              </a:r>
              <a:endParaRPr b="0" i="0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96850" lvl="1" marL="4000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Char char="○"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Surgeries</a:t>
              </a:r>
              <a:endParaRPr b="0" i="0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Char char="●"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Roughly doubled our </a:t>
              </a:r>
              <a:r>
                <a:rPr b="0" i="0" lang="en" sz="1300" u="sng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lifespan</a:t>
              </a:r>
              <a:endParaRPr b="0" i="0" sz="1300" u="sng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5640988" y="1396088"/>
            <a:ext cx="3249137" cy="3033037"/>
            <a:chOff x="5640988" y="1396088"/>
            <a:chExt cx="3249137" cy="3033037"/>
          </a:xfrm>
        </p:grpSpPr>
        <p:sp>
          <p:nvSpPr>
            <p:cNvPr id="127" name="Google Shape;127;p3"/>
            <p:cNvSpPr txBox="1"/>
            <p:nvPr/>
          </p:nvSpPr>
          <p:spPr>
            <a:xfrm>
              <a:off x="5640988" y="1396088"/>
              <a:ext cx="1736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Medicine 2.0</a:t>
              </a:r>
              <a:endParaRPr b="0" i="0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5651025" y="2446425"/>
              <a:ext cx="3239100" cy="198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Proactive Medicine</a:t>
              </a:r>
              <a:endParaRPr b="0" i="0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Char char="●"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Focus on “Healthspan”</a:t>
              </a:r>
              <a:endParaRPr b="0" i="0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11150" lvl="1" marL="5143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Char char="○"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Living longer and </a:t>
              </a:r>
              <a:r>
                <a:rPr b="0" i="0" lang="en" sz="1300" u="sng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healthier</a:t>
              </a:r>
              <a:endParaRPr b="0" i="0" sz="1300" u="sng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Char char="●"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Reduces medical costs</a:t>
              </a:r>
              <a:endParaRPr b="0" i="0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Char char="●"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Understanding and treating root causes</a:t>
              </a:r>
              <a:endParaRPr b="0" i="0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11150" lvl="1" marL="5143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Char char="○"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Genetics</a:t>
              </a:r>
              <a:endParaRPr b="0" i="0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11150" lvl="1" marL="5143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Char char="○"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Environment</a:t>
              </a:r>
              <a:endParaRPr b="0" i="0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-311150" lvl="1" marL="5143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Montserrat"/>
                <a:buChar char="○"/>
              </a:pPr>
              <a:r>
                <a:rPr b="0" i="0" lang="en" sz="13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Lifestyle</a:t>
              </a:r>
              <a:endParaRPr b="0" i="0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0"/>
          <p:cNvSpPr txBox="1"/>
          <p:nvPr>
            <p:ph type="title"/>
          </p:nvPr>
        </p:nvSpPr>
        <p:spPr>
          <a:xfrm>
            <a:off x="628638" y="150195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Thank you!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AI in Medicine 1.0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628650" y="1268043"/>
            <a:ext cx="7886700" cy="15731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38125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DM Sans"/>
              <a:buChar char="●"/>
            </a:pPr>
            <a:r>
              <a:rPr lang="en" sz="2500">
                <a:latin typeface="DM Sans"/>
                <a:ea typeface="DM Sans"/>
                <a:cs typeface="DM Sans"/>
                <a:sym typeface="DM Sans"/>
              </a:rPr>
              <a:t>Diagnostics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  <a:p>
            <a:pPr indent="-333375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Char char="○"/>
            </a:pPr>
            <a:r>
              <a:rPr lang="en" sz="1650">
                <a:latin typeface="DM Sans"/>
                <a:ea typeface="DM Sans"/>
                <a:cs typeface="DM Sans"/>
                <a:sym typeface="DM Sans"/>
              </a:rPr>
              <a:t>X-Ray and other radiological analysis</a:t>
            </a:r>
            <a:endParaRPr sz="1650">
              <a:latin typeface="DM Sans"/>
              <a:ea typeface="DM Sans"/>
              <a:cs typeface="DM Sans"/>
              <a:sym typeface="DM Sans"/>
            </a:endParaRPr>
          </a:p>
          <a:p>
            <a:pPr indent="-333375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Char char="○"/>
            </a:pPr>
            <a:r>
              <a:rPr lang="en" sz="1650">
                <a:latin typeface="DM Sans"/>
                <a:ea typeface="DM Sans"/>
                <a:cs typeface="DM Sans"/>
                <a:sym typeface="DM Sans"/>
              </a:rPr>
              <a:t>Biopsy analysis</a:t>
            </a:r>
            <a:endParaRPr sz="1650">
              <a:latin typeface="DM Sans"/>
              <a:ea typeface="DM Sans"/>
              <a:cs typeface="DM Sans"/>
              <a:sym typeface="DM Sans"/>
            </a:endParaRPr>
          </a:p>
          <a:p>
            <a:pPr indent="-333375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Char char="○"/>
            </a:pPr>
            <a:r>
              <a:rPr lang="en" sz="1650">
                <a:latin typeface="DM Sans"/>
                <a:ea typeface="DM Sans"/>
                <a:cs typeface="DM Sans"/>
                <a:sym typeface="DM Sans"/>
              </a:rPr>
              <a:t>Biomarker analysis</a:t>
            </a:r>
            <a:endParaRPr sz="165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5" name="Google Shape;135;p4"/>
          <p:cNvSpPr txBox="1"/>
          <p:nvPr>
            <p:ph idx="4294967295" type="body"/>
          </p:nvPr>
        </p:nvSpPr>
        <p:spPr>
          <a:xfrm>
            <a:off x="628650" y="2841625"/>
            <a:ext cx="7258050" cy="164306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1301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9"/>
              <a:buChar char="●"/>
            </a:pPr>
            <a:r>
              <a:rPr lang="en" sz="2482">
                <a:latin typeface="DM Sans"/>
                <a:ea typeface="DM Sans"/>
                <a:cs typeface="DM Sans"/>
                <a:sym typeface="DM Sans"/>
              </a:rPr>
              <a:t>Treatment</a:t>
            </a:r>
            <a:endParaRPr sz="2482">
              <a:latin typeface="DM Sans"/>
              <a:ea typeface="DM Sans"/>
              <a:cs typeface="DM Sans"/>
              <a:sym typeface="DM Sans"/>
            </a:endParaRPr>
          </a:p>
          <a:p>
            <a:pPr indent="-333188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47"/>
              <a:buChar char="○"/>
            </a:pPr>
            <a:r>
              <a:rPr lang="en" sz="1700">
                <a:latin typeface="DM Sans"/>
                <a:ea typeface="DM Sans"/>
                <a:cs typeface="DM Sans"/>
                <a:sym typeface="DM Sans"/>
              </a:rPr>
              <a:t>Development of new medicines</a:t>
            </a:r>
            <a:endParaRPr sz="1700">
              <a:latin typeface="DM Sans"/>
              <a:ea typeface="DM Sans"/>
              <a:cs typeface="DM Sans"/>
              <a:sym typeface="DM Sans"/>
            </a:endParaRPr>
          </a:p>
          <a:p>
            <a:pPr indent="-333188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47"/>
              <a:buChar char="○"/>
            </a:pPr>
            <a:r>
              <a:rPr lang="en" sz="1700">
                <a:latin typeface="DM Sans"/>
                <a:ea typeface="DM Sans"/>
                <a:cs typeface="DM Sans"/>
                <a:sym typeface="DM Sans"/>
              </a:rPr>
              <a:t>AI-assisted robotic surgery</a:t>
            </a:r>
            <a:endParaRPr sz="1700">
              <a:latin typeface="DM Sans"/>
              <a:ea typeface="DM Sans"/>
              <a:cs typeface="DM Sans"/>
              <a:sym typeface="DM Sans"/>
            </a:endParaRPr>
          </a:p>
          <a:p>
            <a:pPr indent="-333188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47"/>
              <a:buChar char="○"/>
            </a:pPr>
            <a:r>
              <a:rPr lang="en" sz="1700">
                <a:latin typeface="DM Sans"/>
                <a:ea typeface="DM Sans"/>
                <a:cs typeface="DM Sans"/>
                <a:sym typeface="DM Sans"/>
              </a:rPr>
              <a:t>Pharmaceutical predictive modeling</a:t>
            </a:r>
            <a:endParaRPr sz="1700">
              <a:latin typeface="DM Sans"/>
              <a:ea typeface="DM Sans"/>
              <a:cs typeface="DM Sans"/>
              <a:sym typeface="DM Sans"/>
            </a:endParaRPr>
          </a:p>
          <a:p>
            <a:pPr indent="-333188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47"/>
              <a:buChar char="○"/>
            </a:pPr>
            <a:r>
              <a:rPr lang="en" sz="1700">
                <a:latin typeface="DM Sans"/>
                <a:ea typeface="DM Sans"/>
                <a:cs typeface="DM Sans"/>
                <a:sym typeface="DM Sans"/>
              </a:rPr>
              <a:t>Personalized treatments based on genetics </a:t>
            </a:r>
            <a:endParaRPr sz="17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AI in Medicine 2.0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41" name="Google Shape;141;p5"/>
          <p:cNvSpPr txBox="1"/>
          <p:nvPr>
            <p:ph idx="1" type="body"/>
          </p:nvPr>
        </p:nvSpPr>
        <p:spPr>
          <a:xfrm>
            <a:off x="628650" y="1369225"/>
            <a:ext cx="7886700" cy="31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latin typeface="DM Sans"/>
                <a:ea typeface="DM Sans"/>
                <a:cs typeface="DM Sans"/>
                <a:sym typeface="DM Sans"/>
              </a:rPr>
              <a:t>Prevention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Genomic analysis to identify risk factors for disease 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</a:pPr>
            <a:r>
              <a:rPr lang="en" sz="1400">
                <a:latin typeface="DM Sans"/>
                <a:ea typeface="DM Sans"/>
                <a:cs typeface="DM Sans"/>
                <a:sym typeface="DM Sans"/>
              </a:rPr>
              <a:t>Prophylactic surgery based on an individual’s genetics</a:t>
            </a:r>
            <a:endParaRPr sz="1400">
              <a:latin typeface="DM Sans"/>
              <a:ea typeface="DM Sans"/>
              <a:cs typeface="DM Sans"/>
              <a:sym typeface="DM Sans"/>
            </a:endParaRPr>
          </a:p>
          <a:p>
            <a: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</a:pPr>
            <a:r>
              <a:rPr lang="en" sz="1400">
                <a:latin typeface="DM Sans"/>
                <a:ea typeface="DM Sans"/>
                <a:cs typeface="DM Sans"/>
                <a:sym typeface="DM Sans"/>
              </a:rPr>
              <a:t>Nutritional guidance  based on genetics and medical history</a:t>
            </a:r>
            <a:endParaRPr sz="1400"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Optimized exercise, diet, sleep plans based on an individual’s age, health records, and genetics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Analyze and adjust hospital workflows to prevent the spread of infections 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title"/>
          </p:nvPr>
        </p:nvSpPr>
        <p:spPr>
          <a:xfrm>
            <a:off x="623899" y="1282300"/>
            <a:ext cx="73182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Looking at risk analysis… 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/>
          <p:nvPr/>
        </p:nvSpPr>
        <p:spPr>
          <a:xfrm>
            <a:off x="6028841" y="4324027"/>
            <a:ext cx="2994234" cy="819473"/>
          </a:xfrm>
          <a:prstGeom prst="rect">
            <a:avLst/>
          </a:prstGeom>
          <a:solidFill>
            <a:srgbClr val="263A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7"/>
          <p:cNvGrpSpPr/>
          <p:nvPr/>
        </p:nvGrpSpPr>
        <p:grpSpPr>
          <a:xfrm>
            <a:off x="1064538" y="2388525"/>
            <a:ext cx="5543700" cy="2297700"/>
            <a:chOff x="1064538" y="2464725"/>
            <a:chExt cx="5543700" cy="2297700"/>
          </a:xfrm>
        </p:grpSpPr>
        <p:sp>
          <p:nvSpPr>
            <p:cNvPr id="153" name="Google Shape;153;p7"/>
            <p:cNvSpPr/>
            <p:nvPr/>
          </p:nvSpPr>
          <p:spPr>
            <a:xfrm>
              <a:off x="1064538" y="2464725"/>
              <a:ext cx="5543700" cy="2297700"/>
            </a:xfrm>
            <a:prstGeom prst="rect">
              <a:avLst/>
            </a:prstGeom>
            <a:solidFill>
              <a:srgbClr val="CADCE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Risk </a:t>
              </a:r>
              <a:endPara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Management</a:t>
              </a:r>
              <a:endPara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grpSp>
          <p:nvGrpSpPr>
            <p:cNvPr id="154" name="Google Shape;154;p7"/>
            <p:cNvGrpSpPr/>
            <p:nvPr/>
          </p:nvGrpSpPr>
          <p:grpSpPr>
            <a:xfrm>
              <a:off x="1168825" y="3746250"/>
              <a:ext cx="5334275" cy="909400"/>
              <a:chOff x="1168825" y="3746250"/>
              <a:chExt cx="5334275" cy="909400"/>
            </a:xfrm>
          </p:grpSpPr>
          <p:sp>
            <p:nvSpPr>
              <p:cNvPr id="155" name="Google Shape;155;p7"/>
              <p:cNvSpPr/>
              <p:nvPr/>
            </p:nvSpPr>
            <p:spPr>
              <a:xfrm>
                <a:off x="1169700" y="3803650"/>
                <a:ext cx="5333400" cy="852000"/>
              </a:xfrm>
              <a:prstGeom prst="rect">
                <a:avLst/>
              </a:prstGeom>
              <a:solidFill>
                <a:srgbClr val="9FC5E8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56" name="Google Shape;156;p7"/>
              <p:cNvSpPr/>
              <p:nvPr/>
            </p:nvSpPr>
            <p:spPr>
              <a:xfrm>
                <a:off x="1330904" y="4340450"/>
                <a:ext cx="5043000" cy="220500"/>
              </a:xfrm>
              <a:prstGeom prst="rect">
                <a:avLst/>
              </a:prstGeom>
              <a:solidFill>
                <a:srgbClr val="DDEB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Setting Objectives &amp; Expectations</a:t>
                </a:r>
                <a:endParaRPr b="0" i="0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57" name="Google Shape;157;p7"/>
              <p:cNvSpPr/>
              <p:nvPr/>
            </p:nvSpPr>
            <p:spPr>
              <a:xfrm>
                <a:off x="1330904" y="4068150"/>
                <a:ext cx="5043000" cy="220500"/>
              </a:xfrm>
              <a:prstGeom prst="rect">
                <a:avLst/>
              </a:prstGeom>
              <a:solidFill>
                <a:srgbClr val="DDEBF4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Prioritization</a:t>
                </a:r>
                <a:endParaRPr b="0" i="0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58" name="Google Shape;158;p7"/>
              <p:cNvSpPr txBox="1"/>
              <p:nvPr/>
            </p:nvSpPr>
            <p:spPr>
              <a:xfrm>
                <a:off x="1168825" y="3746250"/>
                <a:ext cx="11436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Decisions</a:t>
                </a:r>
                <a:endParaRPr b="0" i="0" sz="11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sp>
        <p:nvSpPr>
          <p:cNvPr id="159" name="Google Shape;159;p7"/>
          <p:cNvSpPr txBox="1"/>
          <p:nvPr>
            <p:ph type="title"/>
          </p:nvPr>
        </p:nvSpPr>
        <p:spPr>
          <a:xfrm>
            <a:off x="628650" y="197648"/>
            <a:ext cx="78867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500">
                <a:latin typeface="Lora Medium"/>
                <a:ea typeface="Lora Medium"/>
                <a:cs typeface="Lora Medium"/>
                <a:sym typeface="Lora Medium"/>
              </a:rPr>
              <a:t>Where risk analysis fits (and why it matters)</a:t>
            </a:r>
            <a:endParaRPr b="1" sz="2500">
              <a:latin typeface="Lora Medium"/>
              <a:ea typeface="Lora Medium"/>
              <a:cs typeface="Lora Medium"/>
              <a:sym typeface="Lora Medium"/>
            </a:endParaRPr>
          </a:p>
        </p:txBody>
      </p:sp>
      <p:grpSp>
        <p:nvGrpSpPr>
          <p:cNvPr id="160" name="Google Shape;160;p7"/>
          <p:cNvGrpSpPr/>
          <p:nvPr/>
        </p:nvGrpSpPr>
        <p:grpSpPr>
          <a:xfrm>
            <a:off x="5759400" y="953150"/>
            <a:ext cx="2320076" cy="2220600"/>
            <a:chOff x="5759400" y="953150"/>
            <a:chExt cx="2320076" cy="2220600"/>
          </a:xfrm>
        </p:grpSpPr>
        <p:grpSp>
          <p:nvGrpSpPr>
            <p:cNvPr id="161" name="Google Shape;161;p7"/>
            <p:cNvGrpSpPr/>
            <p:nvPr/>
          </p:nvGrpSpPr>
          <p:grpSpPr>
            <a:xfrm>
              <a:off x="5759400" y="953150"/>
              <a:ext cx="2320076" cy="2220600"/>
              <a:chOff x="5454712" y="953150"/>
              <a:chExt cx="2320076" cy="2220600"/>
            </a:xfrm>
          </p:grpSpPr>
          <p:sp>
            <p:nvSpPr>
              <p:cNvPr id="162" name="Google Shape;162;p7"/>
              <p:cNvSpPr/>
              <p:nvPr/>
            </p:nvSpPr>
            <p:spPr>
              <a:xfrm>
                <a:off x="6631188" y="953150"/>
                <a:ext cx="1143600" cy="2220600"/>
              </a:xfrm>
              <a:prstGeom prst="rect">
                <a:avLst/>
              </a:prstGeom>
              <a:solidFill>
                <a:srgbClr val="CADCE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Monitoring &amp; Testing</a:t>
                </a:r>
                <a:endParaRPr b="0" i="0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63" name="Google Shape;163;p7"/>
              <p:cNvSpPr/>
              <p:nvPr/>
            </p:nvSpPr>
            <p:spPr>
              <a:xfrm>
                <a:off x="5454712" y="1454825"/>
                <a:ext cx="1176600" cy="3219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sp>
          <p:nvSpPr>
            <p:cNvPr id="164" name="Google Shape;164;p7"/>
            <p:cNvSpPr/>
            <p:nvPr/>
          </p:nvSpPr>
          <p:spPr>
            <a:xfrm>
              <a:off x="6608238" y="2613725"/>
              <a:ext cx="327600" cy="32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65" name="Google Shape;165;p7"/>
          <p:cNvGrpSpPr/>
          <p:nvPr/>
        </p:nvGrpSpPr>
        <p:grpSpPr>
          <a:xfrm>
            <a:off x="1913400" y="953144"/>
            <a:ext cx="3846000" cy="1051104"/>
            <a:chOff x="1740475" y="990350"/>
            <a:chExt cx="3846000" cy="1203600"/>
          </a:xfrm>
        </p:grpSpPr>
        <p:sp>
          <p:nvSpPr>
            <p:cNvPr id="166" name="Google Shape;166;p7"/>
            <p:cNvSpPr/>
            <p:nvPr/>
          </p:nvSpPr>
          <p:spPr>
            <a:xfrm>
              <a:off x="1740475" y="990350"/>
              <a:ext cx="3846000" cy="1203600"/>
            </a:xfrm>
            <a:prstGeom prst="rect">
              <a:avLst/>
            </a:prstGeom>
            <a:solidFill>
              <a:srgbClr val="CADCE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Risk</a:t>
              </a:r>
              <a:endPara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2012575" y="1555400"/>
              <a:ext cx="816000" cy="421800"/>
            </a:xfrm>
            <a:prstGeom prst="rect">
              <a:avLst/>
            </a:prstGeom>
            <a:solidFill>
              <a:srgbClr val="9FC5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Threats</a:t>
              </a:r>
              <a:endParaRPr b="0" i="0" sz="1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528975" y="1555400"/>
              <a:ext cx="769800" cy="421800"/>
            </a:xfrm>
            <a:prstGeom prst="rect">
              <a:avLst/>
            </a:prstGeom>
            <a:solidFill>
              <a:srgbClr val="9FC5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Loss</a:t>
              </a:r>
              <a:endParaRPr b="0" i="0" sz="1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3037975" y="1161200"/>
              <a:ext cx="1281600" cy="928800"/>
            </a:xfrm>
            <a:prstGeom prst="rect">
              <a:avLst/>
            </a:prstGeom>
            <a:solidFill>
              <a:srgbClr val="9FC5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Controls</a:t>
              </a:r>
              <a:endParaRPr b="0" i="0" sz="1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3234325" y="1511150"/>
              <a:ext cx="888900" cy="510300"/>
            </a:xfrm>
            <a:prstGeom prst="rect">
              <a:avLst/>
            </a:prstGeom>
            <a:solidFill>
              <a:srgbClr val="C1D7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Business Assets</a:t>
              </a:r>
              <a:endParaRPr b="0" i="0" sz="1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4319575" y="1605350"/>
              <a:ext cx="209400" cy="32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2828575" y="1605350"/>
              <a:ext cx="209400" cy="32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73" name="Google Shape;173;p7"/>
          <p:cNvGrpSpPr/>
          <p:nvPr/>
        </p:nvGrpSpPr>
        <p:grpSpPr>
          <a:xfrm>
            <a:off x="6503254" y="3186175"/>
            <a:ext cx="1576221" cy="1109325"/>
            <a:chOff x="6503254" y="3186175"/>
            <a:chExt cx="1576221" cy="1109325"/>
          </a:xfrm>
        </p:grpSpPr>
        <p:grpSp>
          <p:nvGrpSpPr>
            <p:cNvPr id="174" name="Google Shape;174;p7"/>
            <p:cNvGrpSpPr/>
            <p:nvPr/>
          </p:nvGrpSpPr>
          <p:grpSpPr>
            <a:xfrm>
              <a:off x="6935875" y="3186175"/>
              <a:ext cx="1143600" cy="1109325"/>
              <a:chOff x="6631188" y="3186175"/>
              <a:chExt cx="1143600" cy="1109325"/>
            </a:xfrm>
          </p:grpSpPr>
          <p:sp>
            <p:nvSpPr>
              <p:cNvPr id="175" name="Google Shape;175;p7"/>
              <p:cNvSpPr/>
              <p:nvPr/>
            </p:nvSpPr>
            <p:spPr>
              <a:xfrm>
                <a:off x="6631188" y="3408100"/>
                <a:ext cx="1143600" cy="887400"/>
              </a:xfrm>
              <a:prstGeom prst="rect">
                <a:avLst/>
              </a:prstGeom>
              <a:solidFill>
                <a:srgbClr val="CADCE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Analysis &amp; Reporting</a:t>
                </a:r>
                <a:endParaRPr b="0" i="0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76" name="Google Shape;176;p7"/>
              <p:cNvSpPr/>
              <p:nvPr/>
            </p:nvSpPr>
            <p:spPr>
              <a:xfrm rot="5400000">
                <a:off x="7098275" y="3129925"/>
                <a:ext cx="209400" cy="3219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sp>
          <p:nvSpPr>
            <p:cNvPr id="177" name="Google Shape;177;p7"/>
            <p:cNvSpPr/>
            <p:nvPr/>
          </p:nvSpPr>
          <p:spPr>
            <a:xfrm flipH="1">
              <a:off x="6503254" y="3898650"/>
              <a:ext cx="432600" cy="32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78" name="Google Shape;178;p7"/>
          <p:cNvGrpSpPr/>
          <p:nvPr/>
        </p:nvGrpSpPr>
        <p:grpSpPr>
          <a:xfrm>
            <a:off x="3348350" y="2466150"/>
            <a:ext cx="3404400" cy="1332575"/>
            <a:chOff x="3348350" y="2466150"/>
            <a:chExt cx="3404400" cy="1332575"/>
          </a:xfrm>
        </p:grpSpPr>
        <p:grpSp>
          <p:nvGrpSpPr>
            <p:cNvPr id="179" name="Google Shape;179;p7"/>
            <p:cNvGrpSpPr/>
            <p:nvPr/>
          </p:nvGrpSpPr>
          <p:grpSpPr>
            <a:xfrm>
              <a:off x="3348350" y="2466150"/>
              <a:ext cx="3153900" cy="764972"/>
              <a:chOff x="3348350" y="2466150"/>
              <a:chExt cx="3153900" cy="764972"/>
            </a:xfrm>
          </p:grpSpPr>
          <p:grpSp>
            <p:nvGrpSpPr>
              <p:cNvPr id="180" name="Google Shape;180;p7"/>
              <p:cNvGrpSpPr/>
              <p:nvPr/>
            </p:nvGrpSpPr>
            <p:grpSpPr>
              <a:xfrm>
                <a:off x="3348350" y="2507836"/>
                <a:ext cx="3153900" cy="723286"/>
                <a:chOff x="2357850" y="2762426"/>
                <a:chExt cx="3153900" cy="758400"/>
              </a:xfrm>
            </p:grpSpPr>
            <p:sp>
              <p:nvSpPr>
                <p:cNvPr id="181" name="Google Shape;181;p7"/>
                <p:cNvSpPr/>
                <p:nvPr/>
              </p:nvSpPr>
              <p:spPr>
                <a:xfrm>
                  <a:off x="2357850" y="2762426"/>
                  <a:ext cx="3153900" cy="758400"/>
                </a:xfrm>
                <a:prstGeom prst="rect">
                  <a:avLst/>
                </a:prstGeom>
                <a:solidFill>
                  <a:srgbClr val="9FC5E8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b="0" i="0" sz="11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sp>
              <p:nvSpPr>
                <p:cNvPr id="182" name="Google Shape;182;p7"/>
                <p:cNvSpPr/>
                <p:nvPr/>
              </p:nvSpPr>
              <p:spPr>
                <a:xfrm>
                  <a:off x="2447400" y="3089889"/>
                  <a:ext cx="888900" cy="321900"/>
                </a:xfrm>
                <a:prstGeom prst="rect">
                  <a:avLst/>
                </a:prstGeom>
                <a:solidFill>
                  <a:srgbClr val="DDEBF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b="0" i="0" lang="en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Awareness</a:t>
                  </a:r>
                  <a:endParaRPr b="0" i="0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sp>
              <p:nvSpPr>
                <p:cNvPr id="183" name="Google Shape;183;p7"/>
                <p:cNvSpPr/>
                <p:nvPr/>
              </p:nvSpPr>
              <p:spPr>
                <a:xfrm>
                  <a:off x="3416550" y="3089889"/>
                  <a:ext cx="962700" cy="321900"/>
                </a:xfrm>
                <a:prstGeom prst="rect">
                  <a:avLst/>
                </a:prstGeom>
                <a:solidFill>
                  <a:srgbClr val="DDEBF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b="0" i="0" lang="en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Capabilities</a:t>
                  </a:r>
                  <a:endParaRPr b="0" i="0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sp>
              <p:nvSpPr>
                <p:cNvPr id="184" name="Google Shape;184;p7"/>
                <p:cNvSpPr/>
                <p:nvPr/>
              </p:nvSpPr>
              <p:spPr>
                <a:xfrm>
                  <a:off x="4459500" y="3089889"/>
                  <a:ext cx="962700" cy="321900"/>
                </a:xfrm>
                <a:prstGeom prst="rect">
                  <a:avLst/>
                </a:prstGeom>
                <a:solidFill>
                  <a:srgbClr val="DDEBF4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b="0" i="0" lang="en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Motivation</a:t>
                  </a:r>
                  <a:endParaRPr b="0" i="0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</p:grpSp>
          <p:sp>
            <p:nvSpPr>
              <p:cNvPr id="185" name="Google Shape;185;p7"/>
              <p:cNvSpPr txBox="1"/>
              <p:nvPr/>
            </p:nvSpPr>
            <p:spPr>
              <a:xfrm>
                <a:off x="3396375" y="2466150"/>
                <a:ext cx="11436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Execution</a:t>
                </a:r>
                <a:endParaRPr b="0" i="0" sz="11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86" name="Google Shape;186;p7"/>
            <p:cNvGrpSpPr/>
            <p:nvPr/>
          </p:nvGrpSpPr>
          <p:grpSpPr>
            <a:xfrm>
              <a:off x="4764350" y="3244625"/>
              <a:ext cx="1988400" cy="554100"/>
              <a:chOff x="4764350" y="3244625"/>
              <a:chExt cx="1988400" cy="554100"/>
            </a:xfrm>
          </p:grpSpPr>
          <p:sp>
            <p:nvSpPr>
              <p:cNvPr id="187" name="Google Shape;187;p7"/>
              <p:cNvSpPr/>
              <p:nvPr/>
            </p:nvSpPr>
            <p:spPr>
              <a:xfrm flipH="1" rot="5400000">
                <a:off x="4687100" y="3325300"/>
                <a:ext cx="476400" cy="3219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88" name="Google Shape;188;p7"/>
              <p:cNvSpPr txBox="1"/>
              <p:nvPr/>
            </p:nvSpPr>
            <p:spPr>
              <a:xfrm>
                <a:off x="5096450" y="3244625"/>
                <a:ext cx="16563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Communication</a:t>
                </a:r>
                <a:endParaRPr b="0" i="0" sz="8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Resources</a:t>
                </a:r>
                <a:endParaRPr b="0" i="0" sz="8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Enforcement</a:t>
                </a:r>
                <a:endParaRPr b="0" i="0" sz="8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grpSp>
        <p:nvGrpSpPr>
          <p:cNvPr id="189" name="Google Shape;189;p7"/>
          <p:cNvGrpSpPr/>
          <p:nvPr/>
        </p:nvGrpSpPr>
        <p:grpSpPr>
          <a:xfrm>
            <a:off x="683550" y="2004250"/>
            <a:ext cx="2326800" cy="1795000"/>
            <a:chOff x="683550" y="2004250"/>
            <a:chExt cx="2326800" cy="1795000"/>
          </a:xfrm>
        </p:grpSpPr>
        <p:grpSp>
          <p:nvGrpSpPr>
            <p:cNvPr id="190" name="Google Shape;190;p7"/>
            <p:cNvGrpSpPr/>
            <p:nvPr/>
          </p:nvGrpSpPr>
          <p:grpSpPr>
            <a:xfrm>
              <a:off x="1765950" y="2025550"/>
              <a:ext cx="1244400" cy="1773700"/>
              <a:chOff x="1765950" y="2025550"/>
              <a:chExt cx="1244400" cy="1773700"/>
            </a:xfrm>
          </p:grpSpPr>
          <p:sp>
            <p:nvSpPr>
              <p:cNvPr id="191" name="Google Shape;191;p7"/>
              <p:cNvSpPr/>
              <p:nvPr/>
            </p:nvSpPr>
            <p:spPr>
              <a:xfrm flipH="1" rot="5400000">
                <a:off x="1854550" y="2714050"/>
                <a:ext cx="1698900" cy="3219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92" name="Google Shape;192;p7"/>
              <p:cNvSpPr txBox="1"/>
              <p:nvPr/>
            </p:nvSpPr>
            <p:spPr>
              <a:xfrm>
                <a:off x="1765950" y="2998850"/>
                <a:ext cx="1244400" cy="80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Policies</a:t>
                </a:r>
                <a:endParaRPr b="0" i="0" sz="8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Strategies</a:t>
                </a:r>
                <a:endParaRPr b="0" i="0" sz="8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Processes</a:t>
                </a:r>
                <a:endParaRPr b="0" i="0" sz="8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Technologies</a:t>
                </a:r>
                <a:endParaRPr b="0" i="0" sz="8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Initiatives</a:t>
                </a:r>
                <a:endParaRPr b="0" i="0" sz="8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sp>
          <p:nvSpPr>
            <p:cNvPr id="193" name="Google Shape;193;p7"/>
            <p:cNvSpPr txBox="1"/>
            <p:nvPr/>
          </p:nvSpPr>
          <p:spPr>
            <a:xfrm>
              <a:off x="683550" y="2004250"/>
              <a:ext cx="2326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Intended State of Risk</a:t>
              </a:r>
              <a:endParaRPr b="0" i="0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94" name="Google Shape;194;p7"/>
          <p:cNvGrpSpPr/>
          <p:nvPr/>
        </p:nvGrpSpPr>
        <p:grpSpPr>
          <a:xfrm>
            <a:off x="4732425" y="2004425"/>
            <a:ext cx="2084225" cy="489900"/>
            <a:chOff x="4732425" y="2080625"/>
            <a:chExt cx="2084225" cy="489900"/>
          </a:xfrm>
        </p:grpSpPr>
        <p:sp>
          <p:nvSpPr>
            <p:cNvPr id="195" name="Google Shape;195;p7"/>
            <p:cNvSpPr/>
            <p:nvPr/>
          </p:nvSpPr>
          <p:spPr>
            <a:xfrm flipH="1" rot="5400000">
              <a:off x="4648425" y="2164625"/>
              <a:ext cx="489900" cy="32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6" name="Google Shape;196;p7"/>
            <p:cNvSpPr txBox="1"/>
            <p:nvPr/>
          </p:nvSpPr>
          <p:spPr>
            <a:xfrm>
              <a:off x="5012150" y="2087938"/>
              <a:ext cx="180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Actual State of Risk</a:t>
              </a:r>
              <a:endParaRPr b="0" i="0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197" name="Google Shape;197;p7"/>
          <p:cNvSpPr/>
          <p:nvPr/>
        </p:nvSpPr>
        <p:spPr>
          <a:xfrm>
            <a:off x="7001425" y="3461525"/>
            <a:ext cx="1024800" cy="766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/>
          <p:nvPr>
            <p:ph type="title"/>
          </p:nvPr>
        </p:nvSpPr>
        <p:spPr>
          <a:xfrm>
            <a:off x="628650" y="255723"/>
            <a:ext cx="78867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500">
                <a:latin typeface="Lora Medium"/>
                <a:ea typeface="Lora Medium"/>
                <a:cs typeface="Lora Medium"/>
                <a:sym typeface="Lora Medium"/>
              </a:rPr>
              <a:t>The challenges in a complex &amp; dynamic world</a:t>
            </a:r>
            <a:endParaRPr b="1" sz="2500"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203" name="Google Shape;20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750" y="1193175"/>
            <a:ext cx="6375699" cy="324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8"/>
          <p:cNvSpPr txBox="1"/>
          <p:nvPr/>
        </p:nvSpPr>
        <p:spPr>
          <a:xfrm>
            <a:off x="7062450" y="1624675"/>
            <a:ext cx="1879800" cy="11695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B589"/>
                </a:solidFill>
                <a:latin typeface="DM Sans"/>
                <a:ea typeface="DM Sans"/>
                <a:cs typeface="DM Sans"/>
                <a:sym typeface="DM Sans"/>
              </a:rPr>
              <a:t>Coverage</a:t>
            </a:r>
            <a:endParaRPr b="0" i="0" sz="1300" u="none" cap="none" strike="noStrike">
              <a:solidFill>
                <a:srgbClr val="FFB58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B589"/>
                </a:solidFill>
                <a:latin typeface="DM Sans"/>
                <a:ea typeface="DM Sans"/>
                <a:cs typeface="DM Sans"/>
                <a:sym typeface="DM Sans"/>
              </a:rPr>
              <a:t>Data Accuracy</a:t>
            </a:r>
            <a:endParaRPr b="0" i="0" sz="1300" u="none" cap="none" strike="noStrike">
              <a:solidFill>
                <a:srgbClr val="FFB58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B589"/>
                </a:solidFill>
                <a:latin typeface="DM Sans"/>
                <a:ea typeface="DM Sans"/>
                <a:cs typeface="DM Sans"/>
                <a:sym typeface="DM Sans"/>
              </a:rPr>
              <a:t>Timeliness</a:t>
            </a:r>
            <a:endParaRPr b="0" i="0" sz="1300" u="none" cap="none" strike="noStrike">
              <a:solidFill>
                <a:srgbClr val="FFB58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7062450" y="3393250"/>
            <a:ext cx="178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B589"/>
                </a:solidFill>
                <a:latin typeface="DM Sans"/>
                <a:ea typeface="DM Sans"/>
                <a:cs typeface="DM Sans"/>
                <a:sym typeface="DM Sans"/>
              </a:rPr>
              <a:t>Analysis Accuracy</a:t>
            </a:r>
            <a:endParaRPr b="0" i="0" sz="1300" u="none" cap="none" strike="noStrike">
              <a:solidFill>
                <a:srgbClr val="FFB58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B589"/>
                </a:solidFill>
                <a:latin typeface="DM Sans"/>
                <a:ea typeface="DM Sans"/>
                <a:cs typeface="DM Sans"/>
                <a:sym typeface="DM Sans"/>
              </a:rPr>
              <a:t>(Truthfulness)</a:t>
            </a:r>
            <a:endParaRPr b="0" i="0" sz="1300" u="none" cap="none" strike="noStrike">
              <a:solidFill>
                <a:srgbClr val="FFB58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210;p9"/>
          <p:cNvCxnSpPr/>
          <p:nvPr/>
        </p:nvCxnSpPr>
        <p:spPr>
          <a:xfrm rot="10800000">
            <a:off x="5410750" y="1945800"/>
            <a:ext cx="9600" cy="1556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9"/>
          <p:cNvCxnSpPr/>
          <p:nvPr/>
        </p:nvCxnSpPr>
        <p:spPr>
          <a:xfrm rot="10800000">
            <a:off x="3256900" y="1945800"/>
            <a:ext cx="9600" cy="1556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2" name="Google Shape;212;p9"/>
          <p:cNvSpPr txBox="1"/>
          <p:nvPr>
            <p:ph type="title"/>
          </p:nvPr>
        </p:nvSpPr>
        <p:spPr>
          <a:xfrm>
            <a:off x="628650" y="1976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r>
              <a:rPr b="1" lang="en">
                <a:latin typeface="Lora Medium"/>
                <a:ea typeface="Lora Medium"/>
                <a:cs typeface="Lora Medium"/>
                <a:sym typeface="Lora Medium"/>
              </a:rPr>
              <a:t>Where is risk management maturity-wise?</a:t>
            </a:r>
            <a:endParaRPr b="1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13" name="Google Shape;213;p9"/>
          <p:cNvSpPr/>
          <p:nvPr/>
        </p:nvSpPr>
        <p:spPr>
          <a:xfrm>
            <a:off x="1316700" y="2525250"/>
            <a:ext cx="6510600" cy="397800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FF2600"/>
              </a:gs>
              <a:gs pos="49000">
                <a:srgbClr val="FFFF00"/>
              </a:gs>
              <a:gs pos="100000">
                <a:srgbClr val="6AA84F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4" name="Google Shape;214;p9"/>
          <p:cNvSpPr txBox="1"/>
          <p:nvPr/>
        </p:nvSpPr>
        <p:spPr>
          <a:xfrm>
            <a:off x="1423550" y="1888600"/>
            <a:ext cx="173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Medicine 0.x</a:t>
            </a:r>
            <a:endParaRPr b="0" i="0" sz="16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3470563" y="1888600"/>
            <a:ext cx="173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Medicine 1.0</a:t>
            </a:r>
            <a:endParaRPr b="0" i="0" sz="16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5624425" y="1888600"/>
            <a:ext cx="173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Medicine 2.0</a:t>
            </a:r>
            <a:endParaRPr b="0" i="0" sz="16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217" name="Google Shape;217;p9"/>
          <p:cNvCxnSpPr/>
          <p:nvPr/>
        </p:nvCxnSpPr>
        <p:spPr>
          <a:xfrm rot="10800000">
            <a:off x="1316700" y="1945800"/>
            <a:ext cx="9600" cy="1556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8" name="Google Shape;218;p9"/>
          <p:cNvGrpSpPr/>
          <p:nvPr/>
        </p:nvGrpSpPr>
        <p:grpSpPr>
          <a:xfrm>
            <a:off x="1423550" y="3128600"/>
            <a:ext cx="5936975" cy="431100"/>
            <a:chOff x="1423550" y="2976200"/>
            <a:chExt cx="5936975" cy="431100"/>
          </a:xfrm>
        </p:grpSpPr>
        <p:sp>
          <p:nvSpPr>
            <p:cNvPr id="219" name="Google Shape;219;p9"/>
            <p:cNvSpPr txBox="1"/>
            <p:nvPr/>
          </p:nvSpPr>
          <p:spPr>
            <a:xfrm>
              <a:off x="1423550" y="2976200"/>
              <a:ext cx="1736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Risk 0.x</a:t>
              </a:r>
              <a:endParaRPr b="0" i="0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0" name="Google Shape;220;p9"/>
            <p:cNvSpPr txBox="1"/>
            <p:nvPr/>
          </p:nvSpPr>
          <p:spPr>
            <a:xfrm>
              <a:off x="3470575" y="2976200"/>
              <a:ext cx="1736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Risk 1.0</a:t>
              </a:r>
              <a:endParaRPr b="0" i="0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5624425" y="2976200"/>
              <a:ext cx="1736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Risk 2.0</a:t>
              </a:r>
              <a:endParaRPr b="0" i="0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22" name="Google Shape;222;p9"/>
          <p:cNvGrpSpPr/>
          <p:nvPr/>
        </p:nvGrpSpPr>
        <p:grpSpPr>
          <a:xfrm>
            <a:off x="1221813" y="2943625"/>
            <a:ext cx="2248676" cy="1525475"/>
            <a:chOff x="1221813" y="2791225"/>
            <a:chExt cx="2248676" cy="1525475"/>
          </a:xfrm>
        </p:grpSpPr>
        <p:grpSp>
          <p:nvGrpSpPr>
            <p:cNvPr id="223" name="Google Shape;223;p9"/>
            <p:cNvGrpSpPr/>
            <p:nvPr/>
          </p:nvGrpSpPr>
          <p:grpSpPr>
            <a:xfrm>
              <a:off x="1221813" y="2961675"/>
              <a:ext cx="1770187" cy="1355025"/>
              <a:chOff x="1221813" y="2733075"/>
              <a:chExt cx="1770187" cy="1355025"/>
            </a:xfrm>
          </p:grpSpPr>
          <p:sp>
            <p:nvSpPr>
              <p:cNvPr id="224" name="Google Shape;224;p9"/>
              <p:cNvSpPr txBox="1"/>
              <p:nvPr/>
            </p:nvSpPr>
            <p:spPr>
              <a:xfrm>
                <a:off x="1221813" y="3657000"/>
                <a:ext cx="17361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FFD47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We are here</a:t>
                </a:r>
                <a:endParaRPr b="0" i="0" sz="1600" u="none" cap="none" strike="noStrike">
                  <a:solidFill>
                    <a:srgbClr val="FFD479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cxnSp>
            <p:nvCxnSpPr>
              <p:cNvPr id="225" name="Google Shape;225;p9"/>
              <p:cNvCxnSpPr/>
              <p:nvPr/>
            </p:nvCxnSpPr>
            <p:spPr>
              <a:xfrm flipH="1" rot="10800000">
                <a:off x="2637700" y="2733075"/>
                <a:ext cx="354300" cy="1098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</p:grpSp>
        <p:grpSp>
          <p:nvGrpSpPr>
            <p:cNvPr id="226" name="Google Shape;226;p9"/>
            <p:cNvGrpSpPr/>
            <p:nvPr/>
          </p:nvGrpSpPr>
          <p:grpSpPr>
            <a:xfrm>
              <a:off x="2604267" y="2791225"/>
              <a:ext cx="866222" cy="164400"/>
              <a:chOff x="694950" y="3862625"/>
              <a:chExt cx="1130100" cy="164400"/>
            </a:xfrm>
          </p:grpSpPr>
          <p:cxnSp>
            <p:nvCxnSpPr>
              <p:cNvPr id="227" name="Google Shape;227;p9"/>
              <p:cNvCxnSpPr/>
              <p:nvPr/>
            </p:nvCxnSpPr>
            <p:spPr>
              <a:xfrm>
                <a:off x="856050" y="4027025"/>
                <a:ext cx="8079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8" name="Google Shape;228;p9"/>
              <p:cNvCxnSpPr/>
              <p:nvPr/>
            </p:nvCxnSpPr>
            <p:spPr>
              <a:xfrm flipH="1" rot="10800000">
                <a:off x="1663950" y="3862625"/>
                <a:ext cx="161100" cy="164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9" name="Google Shape;229;p9"/>
              <p:cNvCxnSpPr/>
              <p:nvPr/>
            </p:nvCxnSpPr>
            <p:spPr>
              <a:xfrm rot="10800000">
                <a:off x="694950" y="3862625"/>
                <a:ext cx="161100" cy="164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30" name="Google Shape;230;p9"/>
          <p:cNvGrpSpPr/>
          <p:nvPr/>
        </p:nvGrpSpPr>
        <p:grpSpPr>
          <a:xfrm>
            <a:off x="4681992" y="936100"/>
            <a:ext cx="2710321" cy="1589150"/>
            <a:chOff x="4758192" y="783700"/>
            <a:chExt cx="2710321" cy="1589150"/>
          </a:xfrm>
        </p:grpSpPr>
        <p:grpSp>
          <p:nvGrpSpPr>
            <p:cNvPr id="231" name="Google Shape;231;p9"/>
            <p:cNvGrpSpPr/>
            <p:nvPr/>
          </p:nvGrpSpPr>
          <p:grpSpPr>
            <a:xfrm>
              <a:off x="5208613" y="783700"/>
              <a:ext cx="2259900" cy="1410750"/>
              <a:chOff x="5208613" y="783700"/>
              <a:chExt cx="2259900" cy="1410750"/>
            </a:xfrm>
          </p:grpSpPr>
          <p:cxnSp>
            <p:nvCxnSpPr>
              <p:cNvPr id="232" name="Google Shape;232;p9"/>
              <p:cNvCxnSpPr>
                <a:stCxn id="233" idx="1"/>
              </p:cNvCxnSpPr>
              <p:nvPr/>
            </p:nvCxnSpPr>
            <p:spPr>
              <a:xfrm flipH="1">
                <a:off x="5208613" y="999250"/>
                <a:ext cx="523800" cy="11952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233" name="Google Shape;233;p9"/>
              <p:cNvSpPr txBox="1"/>
              <p:nvPr/>
            </p:nvSpPr>
            <p:spPr>
              <a:xfrm>
                <a:off x="5732413" y="783700"/>
                <a:ext cx="17361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FFD47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We are here</a:t>
                </a:r>
                <a:endParaRPr b="0" i="0" sz="1600" u="none" cap="none" strike="noStrike">
                  <a:solidFill>
                    <a:srgbClr val="FFD479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234" name="Google Shape;234;p9"/>
            <p:cNvGrpSpPr/>
            <p:nvPr/>
          </p:nvGrpSpPr>
          <p:grpSpPr>
            <a:xfrm flipH="1" rot="10800000">
              <a:off x="4758192" y="2208450"/>
              <a:ext cx="866222" cy="164400"/>
              <a:chOff x="694950" y="3862625"/>
              <a:chExt cx="1130100" cy="164400"/>
            </a:xfrm>
          </p:grpSpPr>
          <p:cxnSp>
            <p:nvCxnSpPr>
              <p:cNvPr id="235" name="Google Shape;235;p9"/>
              <p:cNvCxnSpPr/>
              <p:nvPr/>
            </p:nvCxnSpPr>
            <p:spPr>
              <a:xfrm>
                <a:off x="856050" y="4027025"/>
                <a:ext cx="8079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6" name="Google Shape;236;p9"/>
              <p:cNvCxnSpPr/>
              <p:nvPr/>
            </p:nvCxnSpPr>
            <p:spPr>
              <a:xfrm flipH="1" rot="10800000">
                <a:off x="1663950" y="3862625"/>
                <a:ext cx="161100" cy="164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7" name="Google Shape;237;p9"/>
              <p:cNvCxnSpPr/>
              <p:nvPr/>
            </p:nvCxnSpPr>
            <p:spPr>
              <a:xfrm rot="10800000">
                <a:off x="694950" y="3862625"/>
                <a:ext cx="161100" cy="1644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D47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38" name="Google Shape;238;p9"/>
          <p:cNvSpPr txBox="1"/>
          <p:nvPr/>
        </p:nvSpPr>
        <p:spPr>
          <a:xfrm>
            <a:off x="3362425" y="3765250"/>
            <a:ext cx="3998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D479"/>
                </a:solidFill>
                <a:latin typeface="DM Sans"/>
                <a:ea typeface="DM Sans"/>
                <a:cs typeface="DM Sans"/>
                <a:sym typeface="DM Sans"/>
              </a:rPr>
              <a:t>Do NOT confuse technical sophistication with maturity!</a:t>
            </a:r>
            <a:endParaRPr b="0" i="0" sz="1600" u="none" cap="none" strike="noStrike">
              <a:solidFill>
                <a:srgbClr val="FFD47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