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DM Mono" panose="020B0509040201040103" pitchFamily="49" charset="0"/>
      <p:regular r:id="rId46"/>
      <p:italic r:id="rId47"/>
    </p:embeddedFont>
    <p:embeddedFont>
      <p:font typeface="DM Sans" pitchFamily="2" charset="0"/>
      <p:regular r:id="rId48"/>
      <p:bold r:id="rId49"/>
      <p:italic r:id="rId50"/>
      <p:boldItalic r:id="rId51"/>
    </p:embeddedFont>
    <p:embeddedFont>
      <p:font typeface="Lora" pitchFamily="2" charset="0"/>
      <p:regular r:id="rId52"/>
      <p:bold r:id="rId53"/>
      <p:italic r:id="rId54"/>
      <p:boldItalic r:id="rId55"/>
    </p:embeddedFont>
    <p:embeddedFont>
      <p:font typeface="Lora Medium" pitchFamily="2"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FPgiuA+iEBo9hju8ZUQ8JB0An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A7A"/>
    <a:srgbClr val="091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B91AC6-21E5-413B-A3B6-3CA95D668B49}">
  <a:tblStyle styleId="{BCB91AC6-21E5-413B-A3B6-3CA95D668B49}" styleName="Table_0">
    <a:wholeTbl>
      <a:tcTxStyle b="off" i="off">
        <a:font>
          <a:latin typeface="Montserrat"/>
          <a:ea typeface="Montserrat"/>
          <a:cs typeface="Montserra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a:tcStyle>
        <a:tcBdr/>
        <a:fill>
          <a:solidFill>
            <a:srgbClr val="F2F2F2"/>
          </a:solidFill>
        </a:fill>
      </a:tcStyle>
    </a:band1H>
    <a:band2H>
      <a:tcTxStyle/>
      <a:tcStyle>
        <a:tcBdr/>
      </a:tcStyle>
    </a:band2H>
    <a:band1V>
      <a:tcTxStyle/>
      <a:tcStyle>
        <a:tcBdr/>
        <a:fill>
          <a:solidFill>
            <a:srgbClr val="F2F2F2"/>
          </a:solidFill>
        </a:fill>
      </a:tcStyle>
    </a:band1V>
    <a:band2V>
      <a:tcTxStyle/>
      <a:tcStyle>
        <a:tcBdr/>
      </a:tcStyle>
    </a:band2V>
    <a:lastCol>
      <a:tcTxStyle b="on" i="off">
        <a:font>
          <a:latin typeface="Montserrat"/>
          <a:ea typeface="Montserrat"/>
          <a:cs typeface="Montserrat"/>
        </a:font>
        <a:schemeClr val="lt1"/>
      </a:tcTxStyle>
      <a:tcStyle>
        <a:tcBdr/>
        <a:fill>
          <a:solidFill>
            <a:schemeClr val="accent1"/>
          </a:solidFill>
        </a:fill>
      </a:tcStyle>
    </a:lastCol>
    <a:firstCol>
      <a:tcTxStyle b="on" i="off">
        <a:font>
          <a:latin typeface="Montserrat"/>
          <a:ea typeface="Montserrat"/>
          <a:cs typeface="Montserrat"/>
        </a:font>
        <a:schemeClr val="lt1"/>
      </a:tcTxStyle>
      <a:tcStyle>
        <a:tcBdr/>
        <a:fill>
          <a:solidFill>
            <a:schemeClr val="accent1"/>
          </a:solidFill>
        </a:fill>
      </a:tcStyle>
    </a:firstCol>
    <a:lastRow>
      <a:tcTxStyle b="on" i="off">
        <a:font>
          <a:latin typeface="Montserrat"/>
          <a:ea typeface="Montserrat"/>
          <a:cs typeface="Montserra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Montserrat"/>
          <a:ea typeface="Montserrat"/>
          <a:cs typeface="Montserra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1038"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2223098887139"/>
          <c:y val="1.2100143129644766E-2"/>
          <c:w val="0.73635553802225739"/>
          <c:h val="0.97579971374071062"/>
        </c:manualLayout>
      </c:layout>
      <c:doughnutChart>
        <c:varyColors val="1"/>
        <c:ser>
          <c:idx val="0"/>
          <c:order val="0"/>
          <c:tx>
            <c:strRef>
              <c:f>Sheet1!$B$1</c:f>
              <c:strCache>
                <c:ptCount val="1"/>
                <c:pt idx="0">
                  <c:v>Events</c:v>
                </c:pt>
              </c:strCache>
            </c:strRef>
          </c:tx>
          <c:dPt>
            <c:idx val="0"/>
            <c:bubble3D val="0"/>
            <c:spPr>
              <a:solidFill>
                <a:srgbClr val="0070C0"/>
              </a:solidFill>
              <a:ln w="19050">
                <a:noFill/>
              </a:ln>
              <a:effectLst/>
            </c:spPr>
            <c:extLst>
              <c:ext xmlns:c16="http://schemas.microsoft.com/office/drawing/2014/chart" uri="{C3380CC4-5D6E-409C-BE32-E72D297353CC}">
                <c16:uniqueId val="{00000001-DB19-0F40-9997-483C8858FAE7}"/>
              </c:ext>
            </c:extLst>
          </c:dPt>
          <c:dPt>
            <c:idx val="1"/>
            <c:bubble3D val="0"/>
            <c:spPr>
              <a:solidFill>
                <a:srgbClr val="83B174"/>
              </a:solidFill>
              <a:ln w="19050">
                <a:noFill/>
              </a:ln>
              <a:effectLst/>
            </c:spPr>
            <c:extLst>
              <c:ext xmlns:c16="http://schemas.microsoft.com/office/drawing/2014/chart" uri="{C3380CC4-5D6E-409C-BE32-E72D297353CC}">
                <c16:uniqueId val="{00000002-DB19-0F40-9997-483C8858FAE7}"/>
              </c:ext>
            </c:extLst>
          </c:dPt>
          <c:dPt>
            <c:idx val="2"/>
            <c:bubble3D val="0"/>
            <c:spPr>
              <a:solidFill>
                <a:srgbClr val="FFC000"/>
              </a:solidFill>
              <a:ln w="19050">
                <a:noFill/>
              </a:ln>
              <a:effectLst/>
            </c:spPr>
            <c:extLst>
              <c:ext xmlns:c16="http://schemas.microsoft.com/office/drawing/2014/chart" uri="{C3380CC4-5D6E-409C-BE32-E72D297353CC}">
                <c16:uniqueId val="{00000003-DB19-0F40-9997-483C8858FAE7}"/>
              </c:ext>
            </c:extLst>
          </c:dPt>
          <c:dLbls>
            <c:dLbl>
              <c:idx val="1"/>
              <c:layout>
                <c:manualLayout>
                  <c:x val="1.0885772757865099E-2"/>
                  <c:y val="-3.3425640416426025E-17"/>
                </c:manualLayout>
              </c:layout>
              <c:tx>
                <c:rich>
                  <a:bodyPr/>
                  <a:lstStyle/>
                  <a:p>
                    <a:fld id="{DC694FFC-ECB9-C640-9142-D408FFB291C3}" type="CATEGORYNAME">
                      <a:rPr lang="en-US">
                        <a:solidFill>
                          <a:schemeClr val="bg1"/>
                        </a:solidFill>
                      </a:rPr>
                      <a:pPr/>
                      <a:t>[CATEGORY NAME]</a:t>
                    </a:fld>
                    <a:endParaRPr lang="en-IN"/>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19-0F40-9997-483C8858FAE7}"/>
                </c:ext>
              </c:extLst>
            </c:dLbl>
            <c:dLbl>
              <c:idx val="2"/>
              <c:delete val="1"/>
              <c:extLst>
                <c:ext xmlns:c15="http://schemas.microsoft.com/office/drawing/2012/chart" uri="{CE6537A1-D6FC-4f65-9D91-7224C49458BB}"/>
                <c:ext xmlns:c16="http://schemas.microsoft.com/office/drawing/2014/chart" uri="{C3380CC4-5D6E-409C-BE32-E72D297353CC}">
                  <c16:uniqueId val="{00000003-DB19-0F40-9997-483C8858F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Exposure</c:v>
                </c:pt>
                <c:pt idx="1">
                  <c:v>Disruption</c:v>
                </c:pt>
                <c:pt idx="2">
                  <c:v>Fraud</c:v>
                </c:pt>
              </c:strCache>
            </c:strRef>
          </c:cat>
          <c:val>
            <c:numRef>
              <c:f>Sheet1!$B$2:$B$4</c:f>
              <c:numCache>
                <c:formatCode>General</c:formatCode>
                <c:ptCount val="3"/>
                <c:pt idx="0">
                  <c:v>944</c:v>
                </c:pt>
                <c:pt idx="1">
                  <c:v>186</c:v>
                </c:pt>
                <c:pt idx="2">
                  <c:v>3</c:v>
                </c:pt>
              </c:numCache>
            </c:numRef>
          </c:val>
          <c:extLst>
            <c:ext xmlns:c16="http://schemas.microsoft.com/office/drawing/2014/chart" uri="{C3380CC4-5D6E-409C-BE32-E72D297353CC}">
              <c16:uniqueId val="{00000000-DB19-0F40-9997-483C8858FAE7}"/>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2223098887139"/>
          <c:y val="1.2100143129644766E-2"/>
          <c:w val="0.73635553802225739"/>
          <c:h val="0.97579971374071062"/>
        </c:manualLayout>
      </c:layout>
      <c:doughnutChart>
        <c:varyColors val="1"/>
        <c:ser>
          <c:idx val="0"/>
          <c:order val="0"/>
          <c:tx>
            <c:strRef>
              <c:f>Sheet1!$B$1</c:f>
              <c:strCache>
                <c:ptCount val="1"/>
                <c:pt idx="0">
                  <c:v>Events</c:v>
                </c:pt>
              </c:strCache>
            </c:strRef>
          </c:tx>
          <c:dPt>
            <c:idx val="0"/>
            <c:bubble3D val="0"/>
            <c:spPr>
              <a:solidFill>
                <a:srgbClr val="0070C0"/>
              </a:solidFill>
              <a:ln w="19050">
                <a:noFill/>
              </a:ln>
              <a:effectLst/>
            </c:spPr>
            <c:extLst>
              <c:ext xmlns:c16="http://schemas.microsoft.com/office/drawing/2014/chart" uri="{C3380CC4-5D6E-409C-BE32-E72D297353CC}">
                <c16:uniqueId val="{00000001-2A19-F84A-B5AF-39D2B2E2EEA3}"/>
              </c:ext>
            </c:extLst>
          </c:dPt>
          <c:dPt>
            <c:idx val="1"/>
            <c:bubble3D val="0"/>
            <c:spPr>
              <a:solidFill>
                <a:srgbClr val="83B174"/>
              </a:solidFill>
              <a:ln w="19050">
                <a:noFill/>
              </a:ln>
              <a:effectLst/>
            </c:spPr>
            <c:extLst>
              <c:ext xmlns:c16="http://schemas.microsoft.com/office/drawing/2014/chart" uri="{C3380CC4-5D6E-409C-BE32-E72D297353CC}">
                <c16:uniqueId val="{00000003-2A19-F84A-B5AF-39D2B2E2EEA3}"/>
              </c:ext>
            </c:extLst>
          </c:dPt>
          <c:dPt>
            <c:idx val="2"/>
            <c:bubble3D val="0"/>
            <c:spPr>
              <a:solidFill>
                <a:srgbClr val="FFC000"/>
              </a:solidFill>
              <a:ln w="19050">
                <a:noFill/>
              </a:ln>
              <a:effectLst/>
            </c:spPr>
            <c:extLst>
              <c:ext xmlns:c16="http://schemas.microsoft.com/office/drawing/2014/chart" uri="{C3380CC4-5D6E-409C-BE32-E72D297353CC}">
                <c16:uniqueId val="{00000005-2A19-F84A-B5AF-39D2B2E2EEA3}"/>
              </c:ext>
            </c:extLst>
          </c:dPt>
          <c:dLbls>
            <c:dLbl>
              <c:idx val="1"/>
              <c:layout>
                <c:manualLayout>
                  <c:x val="1.0885772757865099E-2"/>
                  <c:y val="-3.3425640416426025E-17"/>
                </c:manualLayout>
              </c:layout>
              <c:tx>
                <c:rich>
                  <a:bodyPr/>
                  <a:lstStyle/>
                  <a:p>
                    <a:fld id="{DC694FFC-ECB9-C640-9142-D408FFB291C3}" type="CATEGORYNAME">
                      <a:rPr lang="en-US">
                        <a:solidFill>
                          <a:schemeClr val="bg1"/>
                        </a:solidFill>
                      </a:rPr>
                      <a:pPr/>
                      <a:t>[CATEGORY NAME]</a:t>
                    </a:fld>
                    <a:endParaRPr lang="en-IN"/>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19-F84A-B5AF-39D2B2E2EE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Exposure</c:v>
                </c:pt>
                <c:pt idx="1">
                  <c:v>Disruption</c:v>
                </c:pt>
                <c:pt idx="2">
                  <c:v>Fraud</c:v>
                </c:pt>
              </c:strCache>
            </c:strRef>
          </c:cat>
          <c:val>
            <c:numRef>
              <c:f>Sheet1!$B$2:$B$4</c:f>
              <c:numCache>
                <c:formatCode>General</c:formatCode>
                <c:ptCount val="3"/>
                <c:pt idx="0">
                  <c:v>30</c:v>
                </c:pt>
                <c:pt idx="1">
                  <c:v>43</c:v>
                </c:pt>
                <c:pt idx="2">
                  <c:v>30</c:v>
                </c:pt>
              </c:numCache>
            </c:numRef>
          </c:val>
          <c:extLst>
            <c:ext xmlns:c16="http://schemas.microsoft.com/office/drawing/2014/chart" uri="{C3380CC4-5D6E-409C-BE32-E72D297353CC}">
              <c16:uniqueId val="{00000006-2A19-F84A-B5AF-39D2B2E2EEA3}"/>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solidFill>
                  <a:schemeClr val="bg1"/>
                </a:solidFill>
              </a:rPr>
              <a:t>Cloud Events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rgbClr val="00B0F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6B4D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23-2644-83B5-5B9154824F44}"/>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6B4D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23-2644-83B5-5B9154824F44}"/>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6B4D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23-2644-83B5-5B9154824F44}"/>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6B4D8"/>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23-2644-83B5-5B9154824F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Scam or fraud</c:v>
                </c:pt>
                <c:pt idx="1">
                  <c:v>Physical threat</c:v>
                </c:pt>
                <c:pt idx="2">
                  <c:v>Insider misuse</c:v>
                </c:pt>
                <c:pt idx="3">
                  <c:v>DoS attack</c:v>
                </c:pt>
                <c:pt idx="4">
                  <c:v>System failure</c:v>
                </c:pt>
                <c:pt idx="5">
                  <c:v>Ransomware</c:v>
                </c:pt>
                <c:pt idx="6">
                  <c:v>Accidental disclosure</c:v>
                </c:pt>
                <c:pt idx="7">
                  <c:v>System intrusion</c:v>
                </c:pt>
              </c:strCache>
            </c:strRef>
          </c:cat>
          <c:val>
            <c:numRef>
              <c:f>Sheet1!$B$2:$B$9</c:f>
              <c:numCache>
                <c:formatCode>0%</c:formatCode>
                <c:ptCount val="8"/>
                <c:pt idx="0">
                  <c:v>0.01</c:v>
                </c:pt>
                <c:pt idx="1">
                  <c:v>0.01</c:v>
                </c:pt>
                <c:pt idx="2">
                  <c:v>0.02</c:v>
                </c:pt>
                <c:pt idx="3">
                  <c:v>0.02</c:v>
                </c:pt>
                <c:pt idx="4">
                  <c:v>0.05</c:v>
                </c:pt>
                <c:pt idx="5">
                  <c:v>0.18</c:v>
                </c:pt>
                <c:pt idx="6">
                  <c:v>0.23</c:v>
                </c:pt>
                <c:pt idx="7">
                  <c:v>0.48</c:v>
                </c:pt>
              </c:numCache>
            </c:numRef>
          </c:val>
          <c:extLst>
            <c:ext xmlns:c16="http://schemas.microsoft.com/office/drawing/2014/chart" uri="{C3380CC4-5D6E-409C-BE32-E72D297353CC}">
              <c16:uniqueId val="{00000000-7823-2644-83B5-5B9154824F44}"/>
            </c:ext>
          </c:extLst>
        </c:ser>
        <c:dLbls>
          <c:showLegendKey val="0"/>
          <c:showVal val="0"/>
          <c:showCatName val="0"/>
          <c:showSerName val="0"/>
          <c:showPercent val="0"/>
          <c:showBubbleSize val="0"/>
        </c:dLbls>
        <c:gapWidth val="89"/>
        <c:axId val="138652383"/>
        <c:axId val="38958127"/>
      </c:barChart>
      <c:catAx>
        <c:axId val="138652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958127"/>
        <c:crosses val="autoZero"/>
        <c:auto val="1"/>
        <c:lblAlgn val="ctr"/>
        <c:lblOffset val="100"/>
        <c:noMultiLvlLbl val="0"/>
      </c:catAx>
      <c:valAx>
        <c:axId val="38958127"/>
        <c:scaling>
          <c:orientation val="minMax"/>
        </c:scaling>
        <c:delete val="1"/>
        <c:axPos val="b"/>
        <c:numFmt formatCode="0%" sourceLinked="1"/>
        <c:majorTickMark val="none"/>
        <c:minorTickMark val="none"/>
        <c:tickLblPos val="nextTo"/>
        <c:crossAx val="13865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solidFill>
                  <a:schemeClr val="bg1"/>
                </a:solidFill>
              </a:rPr>
              <a:t>IRIS 2022</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rgbClr val="83B1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Scam or fraud</c:v>
                </c:pt>
                <c:pt idx="1">
                  <c:v>Physical threat</c:v>
                </c:pt>
                <c:pt idx="2">
                  <c:v>Insider misuse</c:v>
                </c:pt>
                <c:pt idx="3">
                  <c:v>DoS attack</c:v>
                </c:pt>
                <c:pt idx="4">
                  <c:v>System failure</c:v>
                </c:pt>
                <c:pt idx="5">
                  <c:v>Ransomware</c:v>
                </c:pt>
                <c:pt idx="6">
                  <c:v>Accidental disclosure</c:v>
                </c:pt>
                <c:pt idx="7">
                  <c:v>System intrusion</c:v>
                </c:pt>
              </c:strCache>
            </c:strRef>
          </c:cat>
          <c:val>
            <c:numRef>
              <c:f>Sheet1!$B$2:$B$9</c:f>
              <c:numCache>
                <c:formatCode>0.0%</c:formatCode>
                <c:ptCount val="8"/>
                <c:pt idx="0">
                  <c:v>1.4E-2</c:v>
                </c:pt>
                <c:pt idx="1">
                  <c:v>0.11</c:v>
                </c:pt>
                <c:pt idx="2">
                  <c:v>6.3E-2</c:v>
                </c:pt>
                <c:pt idx="3">
                  <c:v>1.6E-2</c:v>
                </c:pt>
                <c:pt idx="4">
                  <c:v>3.0000000000000001E-3</c:v>
                </c:pt>
                <c:pt idx="5">
                  <c:v>6.5000000000000002E-2</c:v>
                </c:pt>
                <c:pt idx="6">
                  <c:v>0.23300000000000001</c:v>
                </c:pt>
                <c:pt idx="7">
                  <c:v>0.496</c:v>
                </c:pt>
              </c:numCache>
            </c:numRef>
          </c:val>
          <c:extLst>
            <c:ext xmlns:c16="http://schemas.microsoft.com/office/drawing/2014/chart" uri="{C3380CC4-5D6E-409C-BE32-E72D297353CC}">
              <c16:uniqueId val="{00000000-0061-5049-8B48-ED36EBDEAB58}"/>
            </c:ext>
          </c:extLst>
        </c:ser>
        <c:dLbls>
          <c:showLegendKey val="0"/>
          <c:showVal val="0"/>
          <c:showCatName val="0"/>
          <c:showSerName val="0"/>
          <c:showPercent val="0"/>
          <c:showBubbleSize val="0"/>
        </c:dLbls>
        <c:gapWidth val="89"/>
        <c:axId val="138652383"/>
        <c:axId val="38958127"/>
      </c:barChart>
      <c:catAx>
        <c:axId val="138652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958127"/>
        <c:crosses val="autoZero"/>
        <c:auto val="1"/>
        <c:lblAlgn val="ctr"/>
        <c:lblOffset val="100"/>
        <c:noMultiLvlLbl val="0"/>
      </c:catAx>
      <c:valAx>
        <c:axId val="38958127"/>
        <c:scaling>
          <c:orientation val="minMax"/>
        </c:scaling>
        <c:delete val="1"/>
        <c:axPos val="b"/>
        <c:numFmt formatCode="0.0%" sourceLinked="1"/>
        <c:majorTickMark val="none"/>
        <c:minorTickMark val="none"/>
        <c:tickLblPos val="nextTo"/>
        <c:crossAx val="13865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solidFill>
                  <a:schemeClr val="bg1"/>
                </a:solidFill>
              </a:rPr>
              <a:t>IRIS 2022</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rgbClr val="83B1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unaffiliated</c:v>
                </c:pt>
                <c:pt idx="1">
                  <c:v>end-user</c:v>
                </c:pt>
                <c:pt idx="2">
                  <c:v>nation-state</c:v>
                </c:pt>
                <c:pt idx="3">
                  <c:v>trusted third party (ttp)*</c:v>
                </c:pt>
                <c:pt idx="4">
                  <c:v>former employee</c:v>
                </c:pt>
                <c:pt idx="5">
                  <c:v>competitor</c:v>
                </c:pt>
                <c:pt idx="6">
                  <c:v>activist</c:v>
                </c:pt>
                <c:pt idx="7">
                  <c:v>vendor</c:v>
                </c:pt>
                <c:pt idx="8">
                  <c:v>organized crime</c:v>
                </c:pt>
                <c:pt idx="9">
                  <c:v>other/unknown</c:v>
                </c:pt>
              </c:strCache>
            </c:strRef>
          </c:cat>
          <c:val>
            <c:numRef>
              <c:f>Sheet1!$B$2:$B$11</c:f>
              <c:numCache>
                <c:formatCode>0.0%</c:formatCode>
                <c:ptCount val="10"/>
                <c:pt idx="0">
                  <c:v>3.0000000000000001E-3</c:v>
                </c:pt>
                <c:pt idx="1">
                  <c:v>2E-3</c:v>
                </c:pt>
                <c:pt idx="2">
                  <c:v>0.01</c:v>
                </c:pt>
                <c:pt idx="3">
                  <c:v>1E-3</c:v>
                </c:pt>
                <c:pt idx="4">
                  <c:v>7.0000000000000001E-3</c:v>
                </c:pt>
                <c:pt idx="5">
                  <c:v>0.01</c:v>
                </c:pt>
                <c:pt idx="6">
                  <c:v>0.03</c:v>
                </c:pt>
                <c:pt idx="7">
                  <c:v>0.01</c:v>
                </c:pt>
                <c:pt idx="8" formatCode="0%">
                  <c:v>0.15</c:v>
                </c:pt>
                <c:pt idx="9" formatCode="0%">
                  <c:v>0.77</c:v>
                </c:pt>
              </c:numCache>
            </c:numRef>
          </c:val>
          <c:extLst>
            <c:ext xmlns:c16="http://schemas.microsoft.com/office/drawing/2014/chart" uri="{C3380CC4-5D6E-409C-BE32-E72D297353CC}">
              <c16:uniqueId val="{00000000-6EBB-2D44-8A68-2E633698C146}"/>
            </c:ext>
          </c:extLst>
        </c:ser>
        <c:dLbls>
          <c:showLegendKey val="0"/>
          <c:showVal val="0"/>
          <c:showCatName val="0"/>
          <c:showSerName val="0"/>
          <c:showPercent val="0"/>
          <c:showBubbleSize val="0"/>
        </c:dLbls>
        <c:gapWidth val="89"/>
        <c:axId val="138652383"/>
        <c:axId val="38958127"/>
      </c:barChart>
      <c:catAx>
        <c:axId val="138652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958127"/>
        <c:crosses val="autoZero"/>
        <c:auto val="1"/>
        <c:lblAlgn val="ctr"/>
        <c:lblOffset val="100"/>
        <c:noMultiLvlLbl val="0"/>
      </c:catAx>
      <c:valAx>
        <c:axId val="38958127"/>
        <c:scaling>
          <c:orientation val="minMax"/>
        </c:scaling>
        <c:delete val="1"/>
        <c:axPos val="b"/>
        <c:numFmt formatCode="0.0%" sourceLinked="1"/>
        <c:majorTickMark val="none"/>
        <c:minorTickMark val="none"/>
        <c:tickLblPos val="nextTo"/>
        <c:crossAx val="13865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solidFill>
                  <a:schemeClr val="bg1"/>
                </a:solidFill>
              </a:rPr>
              <a:t>Cloud Events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Column1</c:v>
                </c:pt>
              </c:strCache>
            </c:strRef>
          </c:tx>
          <c:spPr>
            <a:solidFill>
              <a:srgbClr val="00B0F0"/>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0FA-FC4A-B44F-C63F8E6BA133}"/>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0FA-FC4A-B44F-C63F8E6BA133}"/>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FA-FC4A-B44F-C63F8E6BA1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unaffiliated</c:v>
                </c:pt>
                <c:pt idx="1">
                  <c:v>end-user</c:v>
                </c:pt>
                <c:pt idx="2">
                  <c:v>nation-state</c:v>
                </c:pt>
                <c:pt idx="3">
                  <c:v>trusted third party (ttp)*</c:v>
                </c:pt>
                <c:pt idx="4">
                  <c:v>former employee</c:v>
                </c:pt>
                <c:pt idx="5">
                  <c:v>competitor</c:v>
                </c:pt>
                <c:pt idx="6">
                  <c:v>activist</c:v>
                </c:pt>
                <c:pt idx="7">
                  <c:v>vendor*</c:v>
                </c:pt>
                <c:pt idx="8">
                  <c:v>organized crime</c:v>
                </c:pt>
                <c:pt idx="9">
                  <c:v>other/unknown</c:v>
                </c:pt>
              </c:strCache>
            </c:strRef>
          </c:cat>
          <c:val>
            <c:numRef>
              <c:f>Sheet1!$B$2:$B$11</c:f>
              <c:numCache>
                <c:formatCode>0.0%</c:formatCode>
                <c:ptCount val="10"/>
                <c:pt idx="0">
                  <c:v>0</c:v>
                </c:pt>
                <c:pt idx="1">
                  <c:v>0</c:v>
                </c:pt>
                <c:pt idx="2">
                  <c:v>0.01</c:v>
                </c:pt>
                <c:pt idx="3">
                  <c:v>0.01</c:v>
                </c:pt>
                <c:pt idx="4">
                  <c:v>0.01</c:v>
                </c:pt>
                <c:pt idx="5">
                  <c:v>0.02</c:v>
                </c:pt>
                <c:pt idx="6">
                  <c:v>0.04</c:v>
                </c:pt>
                <c:pt idx="7">
                  <c:v>0</c:v>
                </c:pt>
                <c:pt idx="8" formatCode="0%">
                  <c:v>0.35</c:v>
                </c:pt>
                <c:pt idx="9" formatCode="0%">
                  <c:v>0.55000000000000004</c:v>
                </c:pt>
              </c:numCache>
            </c:numRef>
          </c:val>
          <c:extLst>
            <c:ext xmlns:c16="http://schemas.microsoft.com/office/drawing/2014/chart" uri="{C3380CC4-5D6E-409C-BE32-E72D297353CC}">
              <c16:uniqueId val="{00000000-10FA-FC4A-B44F-C63F8E6BA133}"/>
            </c:ext>
          </c:extLst>
        </c:ser>
        <c:dLbls>
          <c:showLegendKey val="0"/>
          <c:showVal val="0"/>
          <c:showCatName val="0"/>
          <c:showSerName val="0"/>
          <c:showPercent val="0"/>
          <c:showBubbleSize val="0"/>
        </c:dLbls>
        <c:gapWidth val="89"/>
        <c:axId val="138652383"/>
        <c:axId val="38958127"/>
      </c:barChart>
      <c:catAx>
        <c:axId val="138652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958127"/>
        <c:crosses val="autoZero"/>
        <c:auto val="1"/>
        <c:lblAlgn val="ctr"/>
        <c:lblOffset val="100"/>
        <c:noMultiLvlLbl val="0"/>
      </c:catAx>
      <c:valAx>
        <c:axId val="38958127"/>
        <c:scaling>
          <c:orientation val="minMax"/>
        </c:scaling>
        <c:delete val="1"/>
        <c:axPos val="b"/>
        <c:numFmt formatCode="0.0%" sourceLinked="1"/>
        <c:majorTickMark val="none"/>
        <c:minorTickMark val="none"/>
        <c:tickLblPos val="nextTo"/>
        <c:crossAx val="13865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32628"/>
              </a:buClr>
              <a:buSzPts val="1800"/>
              <a:buFont typeface="Calibri"/>
              <a:buNone/>
            </a:pPr>
            <a:r>
              <a:rPr lang="en-US" sz="1800" b="0">
                <a:solidFill>
                  <a:srgbClr val="232628"/>
                </a:solidFill>
                <a:latin typeface="Calibri"/>
                <a:ea typeface="Calibri"/>
                <a:cs typeface="Calibri"/>
                <a:sym typeface="Calibri"/>
              </a:rPr>
              <a:t>Each dot in Figure 1 represents an organizations in our dataset with hosts that have high or critical findings both in the cloud and on-premises. Their position on the grid portrays the percentage of internal (horizontal axis) and cloud-based (vertical axis) hosts that have high or critical security findings. Blue dots indicate firms that have comparatively fewer security issues in the cloud. Green dots, conversely, appear better off on-prem. </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232628"/>
              </a:solidFill>
              <a:latin typeface="Calibri"/>
              <a:ea typeface="Calibri"/>
              <a:cs typeface="Calibri"/>
              <a:sym typeface="Calibri"/>
            </a:endParaRPr>
          </a:p>
          <a:p>
            <a:pPr marL="0" marR="0" lvl="0" indent="0" algn="l" rtl="0">
              <a:lnSpc>
                <a:spcPct val="100000"/>
              </a:lnSpc>
              <a:spcBef>
                <a:spcPts val="0"/>
              </a:spcBef>
              <a:spcAft>
                <a:spcPts val="0"/>
              </a:spcAft>
              <a:buClr>
                <a:srgbClr val="232628"/>
              </a:buClr>
              <a:buSzPts val="1800"/>
              <a:buFont typeface="Calibri"/>
              <a:buNone/>
            </a:pPr>
            <a:r>
              <a:rPr lang="en-US" sz="1800" b="0">
                <a:solidFill>
                  <a:srgbClr val="232628"/>
                </a:solidFill>
                <a:latin typeface="Calibri"/>
                <a:ea typeface="Calibri"/>
                <a:cs typeface="Calibri"/>
                <a:sym typeface="Calibri"/>
              </a:rPr>
              <a:t>It shows a fairly similar split between organizations that operate more safely on-prem (60%) vs. in the cloud (40%). </a:t>
            </a:r>
            <a:endParaRPr>
              <a:latin typeface="Calibri"/>
              <a:ea typeface="Calibri"/>
              <a:cs typeface="Calibri"/>
              <a:sym typeface="Calibri"/>
            </a:endParaRPr>
          </a:p>
        </p:txBody>
      </p:sp>
      <p:sp>
        <p:nvSpPr>
          <p:cNvPr id="133" name="Google Shape;1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solidFill>
                  <a:schemeClr val="lt1"/>
                </a:solidFill>
              </a:rPr>
              <a:t>No mention of “cloud” in 2008 – 2009 DBIRs.</a:t>
            </a:r>
            <a:br>
              <a:rPr lang="en-US">
                <a:solidFill>
                  <a:schemeClr val="lt1"/>
                </a:solidFill>
              </a:rPr>
            </a:br>
            <a:br>
              <a:rPr lang="en-US">
                <a:solidFill>
                  <a:schemeClr val="lt1"/>
                </a:solidFill>
              </a:rPr>
            </a:br>
            <a:r>
              <a:rPr lang="en-US">
                <a:solidFill>
                  <a:schemeClr val="lt1"/>
                </a:solidFill>
              </a:rPr>
              <a:t>2010 DBIR: “We continue to search for a link between data breaches and cloud-based or virtualized infrastructure but continue to find none.”</a:t>
            </a:r>
            <a:endParaRPr/>
          </a:p>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marR="0" lvl="0" indent="0" algn="l" rtl="0">
              <a:lnSpc>
                <a:spcPct val="100000"/>
              </a:lnSpc>
              <a:spcBef>
                <a:spcPts val="0"/>
              </a:spcBef>
              <a:spcAft>
                <a:spcPts val="0"/>
              </a:spcAft>
              <a:buClr>
                <a:schemeClr val="lt1"/>
              </a:buClr>
              <a:buSzPts val="1200"/>
              <a:buFont typeface="Calibri"/>
              <a:buNone/>
            </a:pPr>
            <a:r>
              <a:rPr lang="en-US">
                <a:solidFill>
                  <a:schemeClr val="lt1"/>
                </a:solidFill>
              </a:rPr>
              <a:t>2012 DBIR: “The fact that these assets were in some form of fashion “in the cloud” was not a significant cause of the breach.”</a:t>
            </a:r>
            <a:endParaRPr/>
          </a:p>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a:p>
            <a:pPr marL="0" lvl="0" indent="0" algn="l" rtl="0">
              <a:spcBef>
                <a:spcPts val="0"/>
              </a:spcBef>
              <a:spcAft>
                <a:spcPts val="0"/>
              </a:spcAft>
              <a:buNone/>
            </a:pPr>
            <a:endParaRPr/>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The example attack path below started from a random workstation machine in the on-prem environment. After exploiting some credentials issues in the enterprise environment, we were able to pivot into the cloud (Azure environment) by harvesting valid Azure access tokens (claimed with MFA). Once the Azure recon phase was complete, we were able to escalate our privileges and finally compromise an Intune (Azure MDM solution for managing devices) Administrator User. By abusing the permissions of that user, we could execute code back on the enterprise machines that he managed. Continued lateral movement would have led to the compromise of the entire enterprise environment.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72" name="Google Shape;2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As measured from the proportion of organizations affected, attack path techniques targeting network and IT services are the most common themes overall. Frequently observed techniques in these categories include proxy spoofing, DHCPv6 DNS poisoning, exploits against Windows Server Update Services, dumping and using private SSH keys, and hijacking SSH sessions. It’s noteworthy that these technique categories are decidedly less dominant when you measure the percentage of detected exposures they potentially exploit. In other words, they offer attackers broad but relatively shallow use. </a:t>
            </a:r>
            <a:endParaRPr/>
          </a:p>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Techniques that target AD and misappropriate user credentials are also very common (82% of organizations). What’s more, these techniques are able to exploit 72% of all identified security exposures! That’s important enough to warrant additional analysis, so we’ll leave it be for now and pick up this AD thread in a dedicated section to follow.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Exploits of prominent remote code execution (RCE) vulnerabilities in the </a:t>
            </a:r>
            <a:r>
              <a:rPr lang="en-US" sz="1800" b="0">
                <a:solidFill>
                  <a:srgbClr val="008EDB"/>
                </a:solidFill>
                <a:latin typeface="Calibri"/>
                <a:ea typeface="Calibri"/>
                <a:cs typeface="Calibri"/>
                <a:sym typeface="Calibri"/>
              </a:rPr>
              <a:t>CVE List </a:t>
            </a:r>
            <a:r>
              <a:rPr lang="en-US" sz="1800">
                <a:latin typeface="Calibri"/>
                <a:ea typeface="Calibri"/>
                <a:cs typeface="Calibri"/>
                <a:sym typeface="Calibri"/>
              </a:rPr>
              <a:t>were observed in 71% of firms but associated with just 0.7% of exposures. That points to a common misconception about exposure management—that it’s all about patching vulnerabilities. While patching is absolutely a core component of security operations, there’s a lot of risk exposure that falls outside that scope. We explore this further and provide more details about those CVEs in the next section. </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And that brings us to the top techniques targeting each of the three major cloud platforms and Kubernetes. Their prevalence across organizations is, of course, largely dependent on which are more widely used. In terms of total exposures, Azure offers the largest attack surface for the same reasons we mentioned earlier (larger user population and deeper AD integration).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91" name="Google Shape;29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IRIS-X</a:t>
            </a:r>
            <a:endParaRPr/>
          </a:p>
          <a:p>
            <a:pPr marL="0" lvl="0" indent="0" algn="l" rtl="0">
              <a:spcBef>
                <a:spcPts val="0"/>
              </a:spcBef>
              <a:spcAft>
                <a:spcPts val="0"/>
              </a:spcAft>
              <a:buNone/>
            </a:pPr>
            <a:r>
              <a:rPr lang="en-US"/>
              <a:t>Tsunami?</a:t>
            </a:r>
            <a:endParaRPr/>
          </a:p>
        </p:txBody>
      </p:sp>
      <p:sp>
        <p:nvSpPr>
          <p:cNvPr id="349" name="Google Shape;34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IRIS 22</a:t>
            </a:r>
            <a:endParaRPr/>
          </a:p>
        </p:txBody>
      </p:sp>
      <p:sp>
        <p:nvSpPr>
          <p:cNvPr id="360" name="Google Shape;3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Retina TEA</a:t>
            </a:r>
            <a:endParaRPr/>
          </a:p>
        </p:txBody>
      </p:sp>
      <p:sp>
        <p:nvSpPr>
          <p:cNvPr id="369" name="Google Shape;36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8229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13"/>
          <p:cNvSpPr>
            <a:spLocks noGrp="1"/>
          </p:cNvSpPr>
          <p:nvPr>
            <p:ph type="pic" idx="2"/>
          </p:nvPr>
        </p:nvSpPr>
        <p:spPr>
          <a:xfrm>
            <a:off x="5183188" y="987425"/>
            <a:ext cx="6172200" cy="4873625"/>
          </a:xfrm>
          <a:prstGeom prst="rect">
            <a:avLst/>
          </a:prstGeom>
          <a:noFill/>
          <a:ln>
            <a:noFill/>
          </a:ln>
        </p:spPr>
      </p:sp>
      <p:sp>
        <p:nvSpPr>
          <p:cNvPr id="38" name="Google Shape;3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11387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08436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1870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84071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 name="Google Shape;1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Tree>
    <p:extLst>
      <p:ext uri="{BB962C8B-B14F-4D97-AF65-F5344CB8AC3E}">
        <p14:creationId xmlns:p14="http://schemas.microsoft.com/office/powerpoint/2010/main" val="374271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 name="Google Shape;2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3778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4" name="Google Shape;2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5" name="Google Shape;2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26" name="Google Shape;2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97537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87063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270504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0041259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34" name="Google Shape;34;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Tree>
    <p:extLst>
      <p:ext uri="{BB962C8B-B14F-4D97-AF65-F5344CB8AC3E}">
        <p14:creationId xmlns:p14="http://schemas.microsoft.com/office/powerpoint/2010/main" val="333553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Lora"/>
              <a:buNone/>
              <a:defRPr sz="3600" i="0" u="none" strike="noStrike" cap="non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Lora"/>
              <a:buChar char="•"/>
              <a:defRPr sz="280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lt1"/>
              </a:buClr>
              <a:buSzPts val="2400"/>
              <a:buFont typeface="Lora"/>
              <a:buChar char="•"/>
              <a:defRPr sz="240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lt1"/>
              </a:buClr>
              <a:buSzPts val="2000"/>
              <a:buFont typeface="Lora"/>
              <a:buChar char="•"/>
              <a:defRPr sz="2000" i="0" u="none" strike="noStrike" cap="none">
                <a:solidFill>
                  <a:schemeClr val="lt1"/>
                </a:solidFill>
                <a:latin typeface="Lora"/>
                <a:ea typeface="Lora"/>
                <a:cs typeface="Lora"/>
                <a:sym typeface="Lora"/>
              </a:defRPr>
            </a:lvl3pPr>
            <a:lvl4pPr marL="1828800" marR="0" lvl="3"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4pPr>
            <a:lvl5pPr marL="2286000" marR="0" lvl="4"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9pPr>
          </a:lstStyle>
          <a:p>
            <a:endParaRPr/>
          </a:p>
        </p:txBody>
      </p:sp>
    </p:spTree>
    <p:extLst>
      <p:ext uri="{BB962C8B-B14F-4D97-AF65-F5344CB8AC3E}">
        <p14:creationId xmlns:p14="http://schemas.microsoft.com/office/powerpoint/2010/main" val="294578928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hyperlink" Target="http://www.cyentia.com/research"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hyperlink" Target="http://www.cyentia.com/ir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1524000" y="1696254"/>
            <a:ext cx="9144000" cy="817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Montserrat"/>
              <a:buNone/>
            </a:pPr>
            <a:r>
              <a:rPr lang="en-US" sz="5000" b="0" dirty="0">
                <a:latin typeface="Lora Medium"/>
                <a:ea typeface="Lora Medium"/>
                <a:cs typeface="Lora Medium"/>
                <a:sym typeface="Lora Medium"/>
              </a:rPr>
              <a:t>Is It Raining Risk?</a:t>
            </a:r>
            <a:endParaRPr sz="5000" b="0" dirty="0">
              <a:latin typeface="Lora Medium"/>
              <a:ea typeface="Lora Medium"/>
              <a:cs typeface="Lora Medium"/>
              <a:sym typeface="Lora Medium"/>
            </a:endParaRPr>
          </a:p>
        </p:txBody>
      </p:sp>
      <p:sp>
        <p:nvSpPr>
          <p:cNvPr id="62" name="Google Shape;62;p1"/>
          <p:cNvSpPr txBox="1">
            <a:spLocks noGrp="1"/>
          </p:cNvSpPr>
          <p:nvPr>
            <p:ph type="subTitle" idx="1"/>
          </p:nvPr>
        </p:nvSpPr>
        <p:spPr>
          <a:xfrm>
            <a:off x="1524000" y="3078056"/>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500" dirty="0">
                <a:latin typeface="DM Sans"/>
                <a:ea typeface="DM Sans"/>
                <a:cs typeface="DM Sans"/>
                <a:sym typeface="DM Sans"/>
              </a:rPr>
              <a:t>What Data says about Cyber Risk in the Cloud</a:t>
            </a:r>
            <a:endParaRPr sz="2500" dirty="0">
              <a:latin typeface="DM Sans"/>
              <a:ea typeface="DM Sans"/>
              <a:cs typeface="DM Sans"/>
              <a:sym typeface="DM Sans"/>
            </a:endParaRPr>
          </a:p>
          <a:p>
            <a:pPr marL="0" lvl="0" indent="0" algn="ctr" rtl="0">
              <a:lnSpc>
                <a:spcPct val="90000"/>
              </a:lnSpc>
              <a:spcBef>
                <a:spcPts val="1000"/>
              </a:spcBef>
              <a:spcAft>
                <a:spcPts val="0"/>
              </a:spcAft>
              <a:buClr>
                <a:schemeClr val="lt1"/>
              </a:buClr>
              <a:buSzPts val="2400"/>
              <a:buNone/>
            </a:pPr>
            <a:endParaRPr sz="1200" dirty="0">
              <a:latin typeface="DM Sans"/>
              <a:ea typeface="DM Sans"/>
              <a:cs typeface="DM Sans"/>
              <a:sym typeface="DM Sans"/>
            </a:endParaRPr>
          </a:p>
          <a:p>
            <a:pPr marL="0" lvl="0" indent="0" algn="ctr" rtl="0">
              <a:lnSpc>
                <a:spcPct val="90000"/>
              </a:lnSpc>
              <a:spcBef>
                <a:spcPts val="1000"/>
              </a:spcBef>
              <a:spcAft>
                <a:spcPts val="0"/>
              </a:spcAft>
              <a:buClr>
                <a:schemeClr val="lt1"/>
              </a:buClr>
              <a:buSzPts val="2400"/>
              <a:buNone/>
            </a:pPr>
            <a:endParaRPr sz="1200" dirty="0">
              <a:latin typeface="DM Sans"/>
              <a:ea typeface="DM Sans"/>
              <a:cs typeface="DM Sans"/>
              <a:sym typeface="DM Sans"/>
            </a:endParaRPr>
          </a:p>
          <a:p>
            <a:pPr marL="0" lvl="0" indent="0" algn="ctr" rtl="0">
              <a:lnSpc>
                <a:spcPct val="90000"/>
              </a:lnSpc>
              <a:spcBef>
                <a:spcPts val="1000"/>
              </a:spcBef>
              <a:spcAft>
                <a:spcPts val="0"/>
              </a:spcAft>
              <a:buClr>
                <a:schemeClr val="lt1"/>
              </a:buClr>
              <a:buSzPts val="2400"/>
              <a:buNone/>
            </a:pPr>
            <a:r>
              <a:rPr lang="en-US" sz="2500" b="1" dirty="0">
                <a:latin typeface="DM Sans"/>
                <a:ea typeface="DM Sans"/>
                <a:cs typeface="DM Sans"/>
                <a:sym typeface="DM Sans"/>
              </a:rPr>
              <a:t>Dr. Wade Baker</a:t>
            </a:r>
            <a:r>
              <a:rPr lang="en-US" sz="2500" dirty="0">
                <a:latin typeface="DM Sans"/>
                <a:ea typeface="DM Sans"/>
                <a:cs typeface="DM Sans"/>
                <a:sym typeface="DM Sans"/>
              </a:rPr>
              <a:t>, </a:t>
            </a:r>
            <a:r>
              <a:rPr lang="en-US" sz="2500" dirty="0" err="1">
                <a:latin typeface="DM Sans"/>
                <a:ea typeface="DM Sans"/>
                <a:cs typeface="DM Sans"/>
                <a:sym typeface="DM Sans"/>
              </a:rPr>
              <a:t>Cyentia</a:t>
            </a:r>
            <a:r>
              <a:rPr lang="en-US" sz="2500" dirty="0">
                <a:latin typeface="DM Sans"/>
                <a:ea typeface="DM Sans"/>
                <a:cs typeface="DM Sans"/>
                <a:sym typeface="DM Sans"/>
              </a:rPr>
              <a:t> Institute</a:t>
            </a:r>
            <a:endParaRPr sz="2500" dirty="0">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0"/>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36" name="Google Shape;136;p10"/>
          <p:cNvSpPr txBox="1"/>
          <p:nvPr/>
        </p:nvSpPr>
        <p:spPr>
          <a:xfrm>
            <a:off x="1241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Montserrat"/>
                <a:ea typeface="Montserrat"/>
                <a:cs typeface="Montserrat"/>
                <a:sym typeface="Montserrat"/>
              </a:rPr>
              <a:t>Source: Cloud Risk Surface Report (w/ Riskrecon)</a:t>
            </a:r>
            <a:endParaRPr/>
          </a:p>
        </p:txBody>
      </p:sp>
      <p:sp>
        <p:nvSpPr>
          <p:cNvPr id="137" name="Google Shape;137;p10"/>
          <p:cNvSpPr txBox="1"/>
          <p:nvPr/>
        </p:nvSpPr>
        <p:spPr>
          <a:xfrm>
            <a:off x="2857019" y="134470"/>
            <a:ext cx="23532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83B174"/>
                </a:solidFill>
                <a:latin typeface="Montserrat"/>
                <a:ea typeface="Montserrat"/>
                <a:cs typeface="Montserrat"/>
                <a:sym typeface="Montserrat"/>
              </a:rPr>
              <a:t>60%</a:t>
            </a:r>
            <a:endParaRPr/>
          </a:p>
        </p:txBody>
      </p:sp>
      <p:sp>
        <p:nvSpPr>
          <p:cNvPr id="138" name="Google Shape;138;p10"/>
          <p:cNvSpPr txBox="1"/>
          <p:nvPr/>
        </p:nvSpPr>
        <p:spPr>
          <a:xfrm>
            <a:off x="8455478" y="4267200"/>
            <a:ext cx="23532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76B4D8"/>
                </a:solidFill>
                <a:latin typeface="Montserrat"/>
                <a:ea typeface="Montserrat"/>
                <a:cs typeface="Montserrat"/>
                <a:sym typeface="Montserrat"/>
              </a:rPr>
              <a:t>40%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Rectangle 1">
            <a:extLst>
              <a:ext uri="{FF2B5EF4-FFF2-40B4-BE49-F238E27FC236}">
                <a16:creationId xmlns:a16="http://schemas.microsoft.com/office/drawing/2014/main" id="{92C5EAAF-128E-9252-AB18-DF6A964F82A2}"/>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3" name="Google Shape;143;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Secure?</a:t>
            </a:r>
            <a:endParaRPr sz="4000" b="0">
              <a:latin typeface="DM Sans"/>
              <a:ea typeface="DM Sans"/>
              <a:cs typeface="DM Sans"/>
              <a:sym typeface="DM Sans"/>
            </a:endParaRPr>
          </a:p>
        </p:txBody>
      </p:sp>
      <p:sp>
        <p:nvSpPr>
          <p:cNvPr id="144" name="Google Shape;144;p11"/>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Cloud Risk Surface Report (w/ Riskrecon)</a:t>
            </a:r>
            <a:endParaRPr/>
          </a:p>
        </p:txBody>
      </p:sp>
      <p:pic>
        <p:nvPicPr>
          <p:cNvPr id="145" name="Google Shape;145;p11" descr="A graph of a number of clouds&#10;&#10;Description automatically generated"/>
          <p:cNvPicPr preferRelativeResize="0"/>
          <p:nvPr/>
        </p:nvPicPr>
        <p:blipFill rotWithShape="1">
          <a:blip r:embed="rId3">
            <a:alphaModFix/>
          </a:blip>
          <a:srcRect/>
          <a:stretch/>
        </p:blipFill>
        <p:spPr>
          <a:xfrm>
            <a:off x="528917" y="1449761"/>
            <a:ext cx="8776447" cy="4936752"/>
          </a:xfrm>
          <a:prstGeom prst="rect">
            <a:avLst/>
          </a:prstGeom>
          <a:noFill/>
          <a:ln>
            <a:noFill/>
          </a:ln>
        </p:spPr>
      </p:pic>
      <p:sp>
        <p:nvSpPr>
          <p:cNvPr id="146" name="Google Shape;146;p11"/>
          <p:cNvSpPr txBox="1"/>
          <p:nvPr/>
        </p:nvSpPr>
        <p:spPr>
          <a:xfrm>
            <a:off x="9520467" y="1449761"/>
            <a:ext cx="2023200" cy="427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lt1"/>
                </a:solidFill>
                <a:latin typeface="DM Mono"/>
                <a:ea typeface="DM Mono"/>
                <a:cs typeface="DM Mono"/>
                <a:sym typeface="DM Mono"/>
              </a:rPr>
              <a:t>The rate of severe findings is at its highest when cloud diversity is at its lowest.</a:t>
            </a:r>
            <a:endParaRPr sz="1700">
              <a:latin typeface="DM Mono"/>
              <a:ea typeface="DM Mono"/>
              <a:cs typeface="DM Mono"/>
              <a:sym typeface="DM Mono"/>
            </a:endParaRPr>
          </a:p>
          <a:p>
            <a:pPr marL="0" marR="0" lvl="0" indent="0" algn="l" rtl="0">
              <a:spcBef>
                <a:spcPts val="0"/>
              </a:spcBef>
              <a:spcAft>
                <a:spcPts val="0"/>
              </a:spcAft>
              <a:buNone/>
            </a:pPr>
            <a:endParaRPr sz="1700">
              <a:solidFill>
                <a:schemeClr val="lt1"/>
              </a:solidFill>
              <a:latin typeface="DM Mono"/>
              <a:ea typeface="DM Mono"/>
              <a:cs typeface="DM Mono"/>
              <a:sym typeface="DM Mono"/>
            </a:endParaRPr>
          </a:p>
          <a:p>
            <a:pPr marL="0" marR="0" lvl="0" indent="0" algn="l" rtl="0">
              <a:spcBef>
                <a:spcPts val="0"/>
              </a:spcBef>
              <a:spcAft>
                <a:spcPts val="0"/>
              </a:spcAft>
              <a:buNone/>
            </a:pPr>
            <a:r>
              <a:rPr lang="en-US" sz="1700">
                <a:solidFill>
                  <a:schemeClr val="lt1"/>
                </a:solidFill>
                <a:latin typeface="DM Mono"/>
                <a:ea typeface="DM Mono"/>
                <a:cs typeface="DM Mono"/>
                <a:sym typeface="DM Mono"/>
              </a:rPr>
              <a:t>As firms use more cloud providers, that rate drops steadily...to a certain point</a:t>
            </a:r>
            <a:endParaRPr sz="1700">
              <a:latin typeface="DM Mono"/>
              <a:ea typeface="DM Mono"/>
              <a:cs typeface="DM Mono"/>
              <a:sym typeface="DM Mono"/>
            </a:endParaRPr>
          </a:p>
        </p:txBody>
      </p:sp>
      <p:pic>
        <p:nvPicPr>
          <p:cNvPr id="147" name="Google Shape;147;p11"/>
          <p:cNvPicPr preferRelativeResize="0"/>
          <p:nvPr/>
        </p:nvPicPr>
        <p:blipFill rotWithShape="1">
          <a:blip r:embed="rId4">
            <a:alphaModFix/>
          </a:blip>
          <a:srcRect/>
          <a:stretch/>
        </p:blipFill>
        <p:spPr>
          <a:xfrm>
            <a:off x="6512858" y="1449761"/>
            <a:ext cx="2792506" cy="31881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Rectangle 1">
            <a:extLst>
              <a:ext uri="{FF2B5EF4-FFF2-40B4-BE49-F238E27FC236}">
                <a16:creationId xmlns:a16="http://schemas.microsoft.com/office/drawing/2014/main" id="{C054579D-785A-7E5F-39D9-FD54FCD2CADD}"/>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2" name="Google Shape;152;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Secure?</a:t>
            </a:r>
            <a:endParaRPr sz="4000" b="0">
              <a:latin typeface="DM Sans"/>
              <a:ea typeface="DM Sans"/>
              <a:cs typeface="DM Sans"/>
              <a:sym typeface="DM Sans"/>
            </a:endParaRPr>
          </a:p>
        </p:txBody>
      </p:sp>
      <p:sp>
        <p:nvSpPr>
          <p:cNvPr id="153" name="Google Shape;153;p12"/>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Cloud Risk Surface Report (w/ Riskrecon)</a:t>
            </a:r>
            <a:endParaRPr/>
          </a:p>
        </p:txBody>
      </p:sp>
      <p:sp>
        <p:nvSpPr>
          <p:cNvPr id="154" name="Google Shape;154;p12"/>
          <p:cNvSpPr txBox="1"/>
          <p:nvPr/>
        </p:nvSpPr>
        <p:spPr>
          <a:xfrm>
            <a:off x="9421908" y="1651466"/>
            <a:ext cx="2363700" cy="401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lt1"/>
                </a:solidFill>
                <a:latin typeface="DM Mono"/>
                <a:ea typeface="DM Mono"/>
                <a:cs typeface="DM Mono"/>
                <a:sym typeface="DM Mono"/>
              </a:rPr>
              <a:t>Models comparing exposure rates on-prem vs. cloud by organization size (revenue) reveal mixed results.</a:t>
            </a:r>
            <a:endParaRPr sz="1700">
              <a:latin typeface="DM Mono"/>
              <a:ea typeface="DM Mono"/>
              <a:cs typeface="DM Mono"/>
              <a:sym typeface="DM Mono"/>
            </a:endParaRPr>
          </a:p>
          <a:p>
            <a:pPr marL="0" marR="0" lvl="0" indent="0" algn="l" rtl="0">
              <a:spcBef>
                <a:spcPts val="0"/>
              </a:spcBef>
              <a:spcAft>
                <a:spcPts val="0"/>
              </a:spcAft>
              <a:buNone/>
            </a:pPr>
            <a:endParaRPr sz="1700">
              <a:solidFill>
                <a:schemeClr val="lt1"/>
              </a:solidFill>
              <a:latin typeface="DM Mono"/>
              <a:ea typeface="DM Mono"/>
              <a:cs typeface="DM Mono"/>
              <a:sym typeface="DM Mono"/>
            </a:endParaRPr>
          </a:p>
          <a:p>
            <a:pPr marL="0" marR="0" lvl="0" indent="0" algn="l" rtl="0">
              <a:spcBef>
                <a:spcPts val="0"/>
              </a:spcBef>
              <a:spcAft>
                <a:spcPts val="0"/>
              </a:spcAft>
              <a:buNone/>
            </a:pPr>
            <a:r>
              <a:rPr lang="en-US" sz="1700">
                <a:solidFill>
                  <a:schemeClr val="lt1"/>
                </a:solidFill>
                <a:latin typeface="DM Mono"/>
                <a:ea typeface="DM Mono"/>
                <a:cs typeface="DM Mono"/>
                <a:sym typeface="DM Mono"/>
              </a:rPr>
              <a:t>Organizations between $1M and ~$5B operate a little more safely in the cloud.</a:t>
            </a:r>
            <a:endParaRPr sz="1700">
              <a:latin typeface="DM Mono"/>
              <a:ea typeface="DM Mono"/>
              <a:cs typeface="DM Mono"/>
              <a:sym typeface="DM Mono"/>
            </a:endParaRPr>
          </a:p>
        </p:txBody>
      </p:sp>
      <p:pic>
        <p:nvPicPr>
          <p:cNvPr id="155" name="Google Shape;155;p12"/>
          <p:cNvPicPr preferRelativeResize="0"/>
          <p:nvPr/>
        </p:nvPicPr>
        <p:blipFill rotWithShape="1">
          <a:blip r:embed="rId3">
            <a:alphaModFix/>
          </a:blip>
          <a:srcRect/>
          <a:stretch/>
        </p:blipFill>
        <p:spPr>
          <a:xfrm>
            <a:off x="497618" y="1690689"/>
            <a:ext cx="8787754" cy="47183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Rectangle 1">
            <a:extLst>
              <a:ext uri="{FF2B5EF4-FFF2-40B4-BE49-F238E27FC236}">
                <a16:creationId xmlns:a16="http://schemas.microsoft.com/office/drawing/2014/main" id="{8E3A4AF0-A733-B860-1B00-7940120AB41B}"/>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0" name="Google Shape;160;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Secure?</a:t>
            </a:r>
            <a:endParaRPr sz="4000" b="0">
              <a:latin typeface="DM Sans"/>
              <a:ea typeface="DM Sans"/>
              <a:cs typeface="DM Sans"/>
              <a:sym typeface="DM Sans"/>
            </a:endParaRPr>
          </a:p>
        </p:txBody>
      </p:sp>
      <p:sp>
        <p:nvSpPr>
          <p:cNvPr id="161" name="Google Shape;161;p13"/>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Cloud Risk Surface Report (w/ Riskrecon)</a:t>
            </a:r>
            <a:endParaRPr/>
          </a:p>
        </p:txBody>
      </p:sp>
      <p:pic>
        <p:nvPicPr>
          <p:cNvPr id="162" name="Google Shape;162;p13"/>
          <p:cNvPicPr preferRelativeResize="0"/>
          <p:nvPr/>
        </p:nvPicPr>
        <p:blipFill rotWithShape="1">
          <a:blip r:embed="rId3">
            <a:alphaModFix/>
          </a:blip>
          <a:srcRect/>
          <a:stretch/>
        </p:blipFill>
        <p:spPr>
          <a:xfrm>
            <a:off x="981636" y="1403832"/>
            <a:ext cx="8054789" cy="4981473"/>
          </a:xfrm>
          <a:prstGeom prst="rect">
            <a:avLst/>
          </a:prstGeom>
          <a:noFill/>
          <a:ln>
            <a:noFill/>
          </a:ln>
        </p:spPr>
      </p:pic>
      <p:sp>
        <p:nvSpPr>
          <p:cNvPr id="163" name="Google Shape;163;p13"/>
          <p:cNvSpPr txBox="1"/>
          <p:nvPr/>
        </p:nvSpPr>
        <p:spPr>
          <a:xfrm>
            <a:off x="9362351" y="1997546"/>
            <a:ext cx="23637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DM Mono"/>
                <a:ea typeface="DM Mono"/>
                <a:cs typeface="DM Mono"/>
                <a:sym typeface="DM Mono"/>
              </a:rPr>
              <a:t>All things being equal, many clouds offer equivalent or better “safety” than on-prem hosting.</a:t>
            </a:r>
            <a:endParaRPr sz="2000">
              <a:latin typeface="DM Mono"/>
              <a:ea typeface="DM Mono"/>
              <a:cs typeface="DM Mono"/>
              <a:sym typeface="DM Mono"/>
            </a:endParaRPr>
          </a:p>
        </p:txBody>
      </p:sp>
      <p:cxnSp>
        <p:nvCxnSpPr>
          <p:cNvPr id="164" name="Google Shape;164;p13"/>
          <p:cNvCxnSpPr/>
          <p:nvPr/>
        </p:nvCxnSpPr>
        <p:spPr>
          <a:xfrm>
            <a:off x="5930223" y="1815353"/>
            <a:ext cx="1438765" cy="0"/>
          </a:xfrm>
          <a:prstGeom prst="straightConnector1">
            <a:avLst/>
          </a:prstGeom>
          <a:noFill/>
          <a:ln w="63500" cap="flat" cmpd="sng">
            <a:solidFill>
              <a:srgbClr val="C00000"/>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Rectangle 1">
            <a:extLst>
              <a:ext uri="{FF2B5EF4-FFF2-40B4-BE49-F238E27FC236}">
                <a16:creationId xmlns:a16="http://schemas.microsoft.com/office/drawing/2014/main" id="{6EED2544-2D38-9DA5-60E1-1F2D016E7F45}"/>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9" name="Google Shape;169;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Secure?</a:t>
            </a:r>
            <a:endParaRPr sz="4000" b="0">
              <a:latin typeface="DM Sans"/>
              <a:ea typeface="DM Sans"/>
              <a:cs typeface="DM Sans"/>
              <a:sym typeface="DM Sans"/>
            </a:endParaRPr>
          </a:p>
        </p:txBody>
      </p:sp>
      <p:sp>
        <p:nvSpPr>
          <p:cNvPr id="170" name="Google Shape;170;p14"/>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Cloud Risk Surface Report (w/ Riskrecon)</a:t>
            </a:r>
            <a:endParaRPr/>
          </a:p>
        </p:txBody>
      </p:sp>
      <p:sp>
        <p:nvSpPr>
          <p:cNvPr id="171" name="Google Shape;171;p14"/>
          <p:cNvSpPr txBox="1"/>
          <p:nvPr/>
        </p:nvSpPr>
        <p:spPr>
          <a:xfrm>
            <a:off x="9320101" y="2078065"/>
            <a:ext cx="2363700" cy="375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lt1"/>
                </a:solidFill>
                <a:latin typeface="DM Mono"/>
                <a:ea typeface="DM Mono"/>
                <a:cs typeface="DM Mono"/>
                <a:sym typeface="DM Mono"/>
              </a:rPr>
              <a:t>From this perspective, 2/3 biggest cloud providers show a lower rate of severe exposures than internal (on-prem) environs.</a:t>
            </a:r>
            <a:endParaRPr sz="1700">
              <a:latin typeface="DM Mono"/>
              <a:ea typeface="DM Mono"/>
              <a:cs typeface="DM Mono"/>
              <a:sym typeface="DM Mono"/>
            </a:endParaRPr>
          </a:p>
          <a:p>
            <a:pPr marL="0" marR="0" lvl="0" indent="0" algn="l" rtl="0">
              <a:spcBef>
                <a:spcPts val="0"/>
              </a:spcBef>
              <a:spcAft>
                <a:spcPts val="0"/>
              </a:spcAft>
              <a:buNone/>
            </a:pPr>
            <a:endParaRPr sz="1700">
              <a:solidFill>
                <a:schemeClr val="lt1"/>
              </a:solidFill>
              <a:latin typeface="DM Mono"/>
              <a:ea typeface="DM Mono"/>
              <a:cs typeface="DM Mono"/>
              <a:sym typeface="DM Mono"/>
            </a:endParaRPr>
          </a:p>
          <a:p>
            <a:pPr marL="0" marR="0" lvl="0" indent="0" algn="l" rtl="0">
              <a:spcBef>
                <a:spcPts val="0"/>
              </a:spcBef>
              <a:spcAft>
                <a:spcPts val="0"/>
              </a:spcAft>
              <a:buNone/>
            </a:pPr>
            <a:r>
              <a:rPr lang="en-US" sz="1700">
                <a:solidFill>
                  <a:schemeClr val="lt1"/>
                </a:solidFill>
                <a:latin typeface="DM Mono"/>
                <a:ea typeface="DM Mono"/>
                <a:cs typeface="DM Mono"/>
                <a:sym typeface="DM Mono"/>
              </a:rPr>
              <a:t>There’s a 144X difference in that rate among cloud providers.</a:t>
            </a:r>
            <a:endParaRPr sz="1700">
              <a:latin typeface="DM Mono"/>
              <a:ea typeface="DM Mono"/>
              <a:cs typeface="DM Mono"/>
              <a:sym typeface="DM Mono"/>
            </a:endParaRPr>
          </a:p>
        </p:txBody>
      </p:sp>
      <p:pic>
        <p:nvPicPr>
          <p:cNvPr id="172" name="Google Shape;172;p14"/>
          <p:cNvPicPr preferRelativeResize="0"/>
          <p:nvPr/>
        </p:nvPicPr>
        <p:blipFill rotWithShape="1">
          <a:blip r:embed="rId3">
            <a:alphaModFix/>
          </a:blip>
          <a:srcRect/>
          <a:stretch/>
        </p:blipFill>
        <p:spPr>
          <a:xfrm>
            <a:off x="967814" y="1516996"/>
            <a:ext cx="7665197" cy="4877853"/>
          </a:xfrm>
          <a:prstGeom prst="rect">
            <a:avLst/>
          </a:prstGeom>
          <a:noFill/>
          <a:ln>
            <a:noFill/>
          </a:ln>
        </p:spPr>
      </p:pic>
      <p:cxnSp>
        <p:nvCxnSpPr>
          <p:cNvPr id="173" name="Google Shape;173;p14"/>
          <p:cNvCxnSpPr/>
          <p:nvPr/>
        </p:nvCxnSpPr>
        <p:spPr>
          <a:xfrm>
            <a:off x="4424159" y="1922929"/>
            <a:ext cx="2433841" cy="0"/>
          </a:xfrm>
          <a:prstGeom prst="straightConnector1">
            <a:avLst/>
          </a:prstGeom>
          <a:noFill/>
          <a:ln w="63500" cap="flat" cmpd="sng">
            <a:solidFill>
              <a:srgbClr val="C00000"/>
            </a:solidFill>
            <a:prstDash val="solid"/>
            <a:miter lim="800000"/>
            <a:headEnd type="none" w="sm" len="sm"/>
            <a:tailEnd type="none" w="sm" len="sm"/>
          </a:ln>
        </p:spPr>
      </p:cxnSp>
      <p:pic>
        <p:nvPicPr>
          <p:cNvPr id="174" name="Google Shape;174;p14"/>
          <p:cNvPicPr preferRelativeResize="0"/>
          <p:nvPr/>
        </p:nvPicPr>
        <p:blipFill rotWithShape="1">
          <a:blip r:embed="rId4">
            <a:alphaModFix/>
          </a:blip>
          <a:srcRect/>
          <a:stretch/>
        </p:blipFill>
        <p:spPr>
          <a:xfrm>
            <a:off x="3293035" y="4483643"/>
            <a:ext cx="5339976" cy="10994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b="0">
                <a:latin typeface="DM Sans"/>
                <a:ea typeface="DM Sans"/>
                <a:cs typeface="DM Sans"/>
                <a:sym typeface="DM Sans"/>
              </a:rPr>
              <a:t>SUMMARY: Are Clouds Less Secure?</a:t>
            </a:r>
            <a:endParaRPr b="0">
              <a:latin typeface="DM Sans"/>
              <a:ea typeface="DM Sans"/>
              <a:cs typeface="DM Sans"/>
              <a:sym typeface="DM Sans"/>
            </a:endParaRPr>
          </a:p>
        </p:txBody>
      </p:sp>
      <p:sp>
        <p:nvSpPr>
          <p:cNvPr id="180" name="Google Shape;180;p1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6059" algn="l" rtl="0">
              <a:lnSpc>
                <a:spcPct val="100000"/>
              </a:lnSpc>
              <a:spcBef>
                <a:spcPts val="0"/>
              </a:spcBef>
              <a:spcAft>
                <a:spcPts val="0"/>
              </a:spcAft>
              <a:buClr>
                <a:schemeClr val="lt1"/>
              </a:buClr>
              <a:buSzPct val="100000"/>
              <a:buFont typeface="DM Mono"/>
              <a:buChar char="•"/>
            </a:pPr>
            <a:r>
              <a:rPr lang="en-US" sz="2400" dirty="0">
                <a:latin typeface="DM Mono"/>
                <a:ea typeface="DM Mono"/>
                <a:cs typeface="DM Mono"/>
                <a:sym typeface="DM Mono"/>
              </a:rPr>
              <a:t>A (slightly) greater share of organizations have a higher rate of security exposures in the cloud.</a:t>
            </a:r>
            <a:endParaRPr sz="2400" dirty="0">
              <a:latin typeface="DM Mono"/>
              <a:ea typeface="DM Mono"/>
              <a:cs typeface="DM Mono"/>
              <a:sym typeface="DM Mono"/>
            </a:endParaRPr>
          </a:p>
          <a:p>
            <a:pPr marL="228600" lvl="0" indent="-226059" algn="l" rtl="0">
              <a:lnSpc>
                <a:spcPct val="100000"/>
              </a:lnSpc>
              <a:spcBef>
                <a:spcPts val="1000"/>
              </a:spcBef>
              <a:spcAft>
                <a:spcPts val="0"/>
              </a:spcAft>
              <a:buClr>
                <a:schemeClr val="lt1"/>
              </a:buClr>
              <a:buSzPct val="100000"/>
              <a:buFont typeface="DM Mono"/>
              <a:buChar char="•"/>
            </a:pPr>
            <a:r>
              <a:rPr lang="en-US" sz="2400" dirty="0">
                <a:latin typeface="DM Mono"/>
                <a:ea typeface="DM Mono"/>
                <a:cs typeface="DM Mono"/>
                <a:sym typeface="DM Mono"/>
              </a:rPr>
              <a:t>No evidence that cloud environments are inherently less secure than on-prem.</a:t>
            </a:r>
            <a:endParaRPr sz="2400" dirty="0">
              <a:latin typeface="DM Mono"/>
              <a:ea typeface="DM Mono"/>
              <a:cs typeface="DM Mono"/>
              <a:sym typeface="DM Mono"/>
            </a:endParaRPr>
          </a:p>
          <a:p>
            <a:pPr marL="228600" lvl="0" indent="-226059" algn="l" rtl="0">
              <a:lnSpc>
                <a:spcPct val="100000"/>
              </a:lnSpc>
              <a:spcBef>
                <a:spcPts val="1000"/>
              </a:spcBef>
              <a:spcAft>
                <a:spcPts val="0"/>
              </a:spcAft>
              <a:buClr>
                <a:schemeClr val="lt1"/>
              </a:buClr>
              <a:buSzPct val="100000"/>
              <a:buFont typeface="DM Mono"/>
              <a:buChar char="•"/>
            </a:pPr>
            <a:r>
              <a:rPr lang="en-US" sz="2400" dirty="0">
                <a:latin typeface="DM Mono"/>
                <a:ea typeface="DM Mono"/>
                <a:cs typeface="DM Mono"/>
                <a:sym typeface="DM Mono"/>
              </a:rPr>
              <a:t>The differences likely boil down to organizational characteristics and risk management capabilities.</a:t>
            </a:r>
            <a:endParaRPr sz="2400" dirty="0">
              <a:latin typeface="DM Mono"/>
              <a:ea typeface="DM Mono"/>
              <a:cs typeface="DM Mono"/>
              <a:sym typeface="DM Mono"/>
            </a:endParaRPr>
          </a:p>
          <a:p>
            <a:pPr marL="228600" lvl="0" indent="-226059" algn="l" rtl="0">
              <a:lnSpc>
                <a:spcPct val="100000"/>
              </a:lnSpc>
              <a:spcBef>
                <a:spcPts val="1000"/>
              </a:spcBef>
              <a:spcAft>
                <a:spcPts val="0"/>
              </a:spcAft>
              <a:buClr>
                <a:schemeClr val="lt1"/>
              </a:buClr>
              <a:buSzPct val="100000"/>
              <a:buFont typeface="DM Mono"/>
              <a:buChar char="•"/>
            </a:pPr>
            <a:r>
              <a:rPr lang="en-US" sz="2400" dirty="0">
                <a:latin typeface="DM Mono"/>
                <a:ea typeface="DM Mono"/>
                <a:cs typeface="DM Mono"/>
                <a:sym typeface="DM Mono"/>
              </a:rPr>
              <a:t>Choosing a cloud provider that suits your needs and capabilities an important cyber risk decision.</a:t>
            </a:r>
            <a:endParaRPr sz="2400" dirty="0">
              <a:latin typeface="DM Mono"/>
              <a:ea typeface="DM Mono"/>
              <a:cs typeface="DM Mono"/>
              <a:sym typeface="DM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6600898" y="26289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pic>
        <p:nvPicPr>
          <p:cNvPr id="186" name="Google Shape;186;p16"/>
          <p:cNvPicPr preferRelativeResize="0"/>
          <p:nvPr/>
        </p:nvPicPr>
        <p:blipFill rotWithShape="1">
          <a:blip r:embed="rId3">
            <a:alphaModFix/>
          </a:blip>
          <a:srcRect/>
          <a:stretch/>
        </p:blipFill>
        <p:spPr>
          <a:xfrm>
            <a:off x="461217" y="365961"/>
            <a:ext cx="4689007" cy="60684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Rectangle 1">
            <a:extLst>
              <a:ext uri="{FF2B5EF4-FFF2-40B4-BE49-F238E27FC236}">
                <a16:creationId xmlns:a16="http://schemas.microsoft.com/office/drawing/2014/main" id="{E38FA616-1316-57BE-31D4-DAC28FE4CE8C}"/>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1" name="Google Shape;191;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sp>
        <p:nvSpPr>
          <p:cNvPr id="192" name="Google Shape;192;p17"/>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Security Outcomes Study (w/ Cisco)</a:t>
            </a:r>
            <a:endParaRPr/>
          </a:p>
        </p:txBody>
      </p:sp>
      <p:pic>
        <p:nvPicPr>
          <p:cNvPr id="193" name="Google Shape;193;p17" descr="A screenshot of a graph&#10;&#10;Description automatically generated"/>
          <p:cNvPicPr preferRelativeResize="0"/>
          <p:nvPr/>
        </p:nvPicPr>
        <p:blipFill rotWithShape="1">
          <a:blip r:embed="rId3">
            <a:alphaModFix/>
          </a:blip>
          <a:srcRect/>
          <a:stretch/>
        </p:blipFill>
        <p:spPr>
          <a:xfrm>
            <a:off x="838199" y="1491127"/>
            <a:ext cx="7862047" cy="4974854"/>
          </a:xfrm>
          <a:prstGeom prst="rect">
            <a:avLst/>
          </a:prstGeom>
          <a:noFill/>
          <a:ln>
            <a:noFill/>
          </a:ln>
        </p:spPr>
      </p:pic>
      <p:sp>
        <p:nvSpPr>
          <p:cNvPr id="194" name="Google Shape;194;p17"/>
          <p:cNvSpPr txBox="1"/>
          <p:nvPr/>
        </p:nvSpPr>
        <p:spPr>
          <a:xfrm>
            <a:off x="9009529" y="2551837"/>
            <a:ext cx="2816700" cy="292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lt1"/>
                </a:solidFill>
                <a:latin typeface="DM Mono"/>
                <a:ea typeface="DM Mono"/>
                <a:cs typeface="DM Mono"/>
                <a:sym typeface="DM Mono"/>
              </a:rPr>
              <a:t>Orgs with these IT architecture traits don’t fare very well when it comes to security resilience outcomes.</a:t>
            </a:r>
            <a:endParaRPr sz="2300">
              <a:latin typeface="DM Mono"/>
              <a:ea typeface="DM Mono"/>
              <a:cs typeface="DM Mono"/>
              <a:sym typeface="DM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Rectangle 1">
            <a:extLst>
              <a:ext uri="{FF2B5EF4-FFF2-40B4-BE49-F238E27FC236}">
                <a16:creationId xmlns:a16="http://schemas.microsoft.com/office/drawing/2014/main" id="{BF9986DB-8F90-C8D2-0A43-D164E7FBDCB5}"/>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9" name="Google Shape;199;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sp>
        <p:nvSpPr>
          <p:cNvPr id="200" name="Google Shape;200;p18"/>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Security Outcomes Study (w/ Cisco)</a:t>
            </a:r>
            <a:endParaRPr/>
          </a:p>
        </p:txBody>
      </p:sp>
      <p:pic>
        <p:nvPicPr>
          <p:cNvPr id="201" name="Google Shape;201;p18" descr="A screenshot of a graph&#10;&#10;Description automatically generated"/>
          <p:cNvPicPr preferRelativeResize="0"/>
          <p:nvPr/>
        </p:nvPicPr>
        <p:blipFill rotWithShape="1">
          <a:blip r:embed="rId3">
            <a:alphaModFix/>
          </a:blip>
          <a:srcRect/>
          <a:stretch/>
        </p:blipFill>
        <p:spPr>
          <a:xfrm>
            <a:off x="838200" y="1512783"/>
            <a:ext cx="7875494" cy="4980092"/>
          </a:xfrm>
          <a:prstGeom prst="rect">
            <a:avLst/>
          </a:prstGeom>
          <a:noFill/>
          <a:ln>
            <a:noFill/>
          </a:ln>
        </p:spPr>
      </p:pic>
      <p:sp>
        <p:nvSpPr>
          <p:cNvPr id="202" name="Google Shape;202;p18"/>
          <p:cNvSpPr txBox="1"/>
          <p:nvPr/>
        </p:nvSpPr>
        <p:spPr>
          <a:xfrm>
            <a:off x="9009529" y="2363637"/>
            <a:ext cx="2816700" cy="327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lt1"/>
                </a:solidFill>
                <a:latin typeface="DM Mono"/>
                <a:ea typeface="DM Mono"/>
                <a:cs typeface="DM Mono"/>
                <a:sym typeface="DM Mono"/>
              </a:rPr>
              <a:t>Making IT more consolidated and reliable boosts outcomes – esp. for  enabling business </a:t>
            </a:r>
            <a:br>
              <a:rPr lang="en-US" sz="2300">
                <a:solidFill>
                  <a:schemeClr val="lt1"/>
                </a:solidFill>
                <a:latin typeface="DM Mono"/>
                <a:ea typeface="DM Mono"/>
                <a:cs typeface="DM Mono"/>
                <a:sym typeface="DM Mono"/>
              </a:rPr>
            </a:br>
            <a:r>
              <a:rPr lang="en-US" sz="2300">
                <a:solidFill>
                  <a:schemeClr val="lt1"/>
                </a:solidFill>
                <a:latin typeface="DM Mono"/>
                <a:ea typeface="DM Mono"/>
                <a:cs typeface="DM Mono"/>
                <a:sym typeface="DM Mono"/>
              </a:rPr>
              <a:t>and maintaining continuity.</a:t>
            </a:r>
            <a:endParaRPr sz="2300">
              <a:latin typeface="DM Mono"/>
              <a:ea typeface="DM Mono"/>
              <a:cs typeface="DM Mono"/>
              <a:sym typeface="DM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Rectangle 1">
            <a:extLst>
              <a:ext uri="{FF2B5EF4-FFF2-40B4-BE49-F238E27FC236}">
                <a16:creationId xmlns:a16="http://schemas.microsoft.com/office/drawing/2014/main" id="{CEEF597D-850D-F56E-9314-24F366C6CAC5}"/>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7" name="Google Shape;207;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sp>
        <p:nvSpPr>
          <p:cNvPr id="208" name="Google Shape;208;p19"/>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Security Outcomes Study (w/ Cisco)</a:t>
            </a:r>
            <a:endParaRPr/>
          </a:p>
        </p:txBody>
      </p:sp>
      <p:pic>
        <p:nvPicPr>
          <p:cNvPr id="209" name="Google Shape;209;p19" descr="A screenshot of a graph&#10;&#10;Description automatically generated"/>
          <p:cNvPicPr preferRelativeResize="0"/>
          <p:nvPr/>
        </p:nvPicPr>
        <p:blipFill rotWithShape="1">
          <a:blip r:embed="rId3">
            <a:alphaModFix/>
          </a:blip>
          <a:srcRect/>
          <a:stretch/>
        </p:blipFill>
        <p:spPr>
          <a:xfrm>
            <a:off x="838200" y="1459295"/>
            <a:ext cx="7848600" cy="4966345"/>
          </a:xfrm>
          <a:prstGeom prst="rect">
            <a:avLst/>
          </a:prstGeom>
          <a:noFill/>
          <a:ln>
            <a:noFill/>
          </a:ln>
        </p:spPr>
      </p:pic>
      <p:sp>
        <p:nvSpPr>
          <p:cNvPr id="210" name="Google Shape;210;p19"/>
          <p:cNvSpPr txBox="1"/>
          <p:nvPr/>
        </p:nvSpPr>
        <p:spPr>
          <a:xfrm>
            <a:off x="8988404" y="1772137"/>
            <a:ext cx="2816700" cy="347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DM Mono"/>
                <a:ea typeface="DM Mono"/>
                <a:cs typeface="DM Mono"/>
                <a:sym typeface="DM Mono"/>
              </a:rPr>
              <a:t>Even more gains come from upgrading IT – esp. in avoiding major incidents.</a:t>
            </a:r>
            <a:endParaRPr sz="2000">
              <a:latin typeface="DM Mono"/>
              <a:ea typeface="DM Mono"/>
              <a:cs typeface="DM Mono"/>
              <a:sym typeface="DM Mono"/>
            </a:endParaRPr>
          </a:p>
          <a:p>
            <a:pPr marL="0" marR="0" lvl="0" indent="0" algn="l" rtl="0">
              <a:spcBef>
                <a:spcPts val="0"/>
              </a:spcBef>
              <a:spcAft>
                <a:spcPts val="0"/>
              </a:spcAft>
              <a:buNone/>
            </a:pPr>
            <a:endParaRPr sz="2000">
              <a:solidFill>
                <a:schemeClr val="lt1"/>
              </a:solidFill>
              <a:latin typeface="DM Mono"/>
              <a:ea typeface="DM Mono"/>
              <a:cs typeface="DM Mono"/>
              <a:sym typeface="DM Mono"/>
            </a:endParaRPr>
          </a:p>
          <a:p>
            <a:pPr marL="0" marR="0" lvl="0" indent="0" algn="l" rtl="0">
              <a:spcBef>
                <a:spcPts val="0"/>
              </a:spcBef>
              <a:spcAft>
                <a:spcPts val="0"/>
              </a:spcAft>
              <a:buNone/>
            </a:pPr>
            <a:r>
              <a:rPr lang="en-US" sz="2000">
                <a:solidFill>
                  <a:schemeClr val="lt1"/>
                </a:solidFill>
                <a:latin typeface="DM Mono"/>
                <a:ea typeface="DM Mono"/>
                <a:cs typeface="DM Mono"/>
                <a:sym typeface="DM Mono"/>
              </a:rPr>
              <a:t>It’s hard to defend legacy infrastructure from modern attacks.</a:t>
            </a:r>
            <a:endParaRPr sz="2000">
              <a:latin typeface="DM Mono"/>
              <a:ea typeface="DM Mono"/>
              <a:cs typeface="DM Mono"/>
              <a:sym typeface="DM Mon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Wayback Machine: Cloud risk in the DBIR</a:t>
            </a:r>
            <a:endParaRPr sz="4000" b="0">
              <a:latin typeface="DM Sans"/>
              <a:ea typeface="DM Sans"/>
              <a:cs typeface="DM Sans"/>
              <a:sym typeface="DM Sans"/>
            </a:endParaRPr>
          </a:p>
        </p:txBody>
      </p:sp>
      <p:sp>
        <p:nvSpPr>
          <p:cNvPr id="69" name="Google Shape;69;p2"/>
          <p:cNvSpPr txBox="1"/>
          <p:nvPr/>
        </p:nvSpPr>
        <p:spPr>
          <a:xfrm>
            <a:off x="2079332"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Montserrat"/>
                <a:ea typeface="Montserrat"/>
                <a:cs typeface="Montserrat"/>
                <a:sym typeface="Montserrat"/>
              </a:rPr>
              <a:t>Source: 2010 Data Breach Investigations Report (Verizon)</a:t>
            </a:r>
            <a:endParaRPr/>
          </a:p>
        </p:txBody>
      </p:sp>
      <p:pic>
        <p:nvPicPr>
          <p:cNvPr id="70" name="Google Shape;70;p2"/>
          <p:cNvPicPr preferRelativeResize="0"/>
          <p:nvPr/>
        </p:nvPicPr>
        <p:blipFill rotWithShape="1">
          <a:blip r:embed="rId3">
            <a:alphaModFix/>
          </a:blip>
          <a:srcRect/>
          <a:stretch/>
        </p:blipFill>
        <p:spPr>
          <a:xfrm>
            <a:off x="2193185" y="1644045"/>
            <a:ext cx="3117850" cy="4848830"/>
          </a:xfrm>
          <a:prstGeom prst="rect">
            <a:avLst/>
          </a:prstGeom>
          <a:noFill/>
          <a:ln>
            <a:noFill/>
          </a:ln>
        </p:spPr>
      </p:pic>
      <p:pic>
        <p:nvPicPr>
          <p:cNvPr id="71" name="Google Shape;71;p2"/>
          <p:cNvPicPr preferRelativeResize="0"/>
          <p:nvPr/>
        </p:nvPicPr>
        <p:blipFill rotWithShape="1">
          <a:blip r:embed="rId4">
            <a:alphaModFix/>
          </a:blip>
          <a:srcRect/>
          <a:stretch/>
        </p:blipFill>
        <p:spPr>
          <a:xfrm>
            <a:off x="5791907" y="1644045"/>
            <a:ext cx="2375188" cy="4848830"/>
          </a:xfrm>
          <a:prstGeom prst="rect">
            <a:avLst/>
          </a:prstGeom>
          <a:noFill/>
          <a:ln>
            <a:noFill/>
          </a:ln>
        </p:spPr>
      </p:pic>
      <p:sp>
        <p:nvSpPr>
          <p:cNvPr id="72" name="Google Shape;72;p2"/>
          <p:cNvSpPr txBox="1"/>
          <p:nvPr/>
        </p:nvSpPr>
        <p:spPr>
          <a:xfrm>
            <a:off x="1171209" y="3691131"/>
            <a:ext cx="102197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Montserrat"/>
                <a:ea typeface="Montserrat"/>
                <a:cs typeface="Montserrat"/>
                <a:sym typeface="Montserrat"/>
              </a:rPr>
              <a:t>2010 DBIR</a:t>
            </a:r>
            <a:endParaRPr/>
          </a:p>
        </p:txBody>
      </p:sp>
      <p:sp>
        <p:nvSpPr>
          <p:cNvPr id="73" name="Google Shape;73;p2"/>
          <p:cNvSpPr txBox="1"/>
          <p:nvPr/>
        </p:nvSpPr>
        <p:spPr>
          <a:xfrm>
            <a:off x="8167095" y="3745293"/>
            <a:ext cx="102197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Montserrat"/>
                <a:ea typeface="Montserrat"/>
                <a:cs typeface="Montserrat"/>
                <a:sym typeface="Montserrat"/>
              </a:rPr>
              <a:t>2012 DBIR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1">
            <a:extLst>
              <a:ext uri="{FF2B5EF4-FFF2-40B4-BE49-F238E27FC236}">
                <a16:creationId xmlns:a16="http://schemas.microsoft.com/office/drawing/2014/main" id="{450B7E8A-AE11-5021-B047-65131C2193C6}"/>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5" name="Google Shape;215;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sp>
        <p:nvSpPr>
          <p:cNvPr id="216" name="Google Shape;216;p20"/>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Security Outcomes Study (w/ Cisco)</a:t>
            </a:r>
            <a:endParaRPr/>
          </a:p>
        </p:txBody>
      </p:sp>
      <p:pic>
        <p:nvPicPr>
          <p:cNvPr id="217" name="Google Shape;217;p20" descr="A screenshot of a graph&#10;&#10;Description automatically generated"/>
          <p:cNvPicPr preferRelativeResize="0"/>
          <p:nvPr/>
        </p:nvPicPr>
        <p:blipFill rotWithShape="1">
          <a:blip r:embed="rId3">
            <a:alphaModFix/>
          </a:blip>
          <a:srcRect/>
          <a:stretch/>
        </p:blipFill>
        <p:spPr>
          <a:xfrm>
            <a:off x="838199" y="1425931"/>
            <a:ext cx="7835153" cy="4969066"/>
          </a:xfrm>
          <a:prstGeom prst="rect">
            <a:avLst/>
          </a:prstGeom>
          <a:noFill/>
          <a:ln>
            <a:noFill/>
          </a:ln>
        </p:spPr>
      </p:pic>
      <p:sp>
        <p:nvSpPr>
          <p:cNvPr id="218" name="Google Shape;218;p20"/>
          <p:cNvSpPr txBox="1"/>
          <p:nvPr/>
        </p:nvSpPr>
        <p:spPr>
          <a:xfrm>
            <a:off x="9009529" y="2551837"/>
            <a:ext cx="2816700" cy="257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lt1"/>
                </a:solidFill>
                <a:latin typeface="DM Mono"/>
                <a:ea typeface="DM Mono"/>
                <a:cs typeface="DM Mono"/>
                <a:sym typeface="DM Mono"/>
              </a:rPr>
              <a:t>Maximum success across resilience outcomes was seen in orgs that embraced the cloud.</a:t>
            </a:r>
            <a:endParaRPr sz="2300">
              <a:latin typeface="DM Mono"/>
              <a:ea typeface="DM Mono"/>
              <a:cs typeface="DM Mono"/>
              <a:sym typeface="DM Mon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Rectangle 1">
            <a:extLst>
              <a:ext uri="{FF2B5EF4-FFF2-40B4-BE49-F238E27FC236}">
                <a16:creationId xmlns:a16="http://schemas.microsoft.com/office/drawing/2014/main" id="{226A3CC4-AC87-EB9C-6F60-38CBE8A96CCC}"/>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Google Shape;223;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Are Clouds Less Resilient?</a:t>
            </a:r>
            <a:endParaRPr sz="4000" b="0">
              <a:latin typeface="DM Sans"/>
              <a:ea typeface="DM Sans"/>
              <a:cs typeface="DM Sans"/>
              <a:sym typeface="DM Sans"/>
            </a:endParaRPr>
          </a:p>
        </p:txBody>
      </p:sp>
      <p:sp>
        <p:nvSpPr>
          <p:cNvPr id="224" name="Google Shape;224;p21"/>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Security Outcomes Study (w/ Cisco)</a:t>
            </a:r>
            <a:endParaRPr/>
          </a:p>
        </p:txBody>
      </p:sp>
      <p:pic>
        <p:nvPicPr>
          <p:cNvPr id="225" name="Google Shape;225;p21"/>
          <p:cNvPicPr preferRelativeResize="0"/>
          <p:nvPr/>
        </p:nvPicPr>
        <p:blipFill rotWithShape="1">
          <a:blip r:embed="rId3">
            <a:alphaModFix/>
          </a:blip>
          <a:srcRect/>
          <a:stretch/>
        </p:blipFill>
        <p:spPr>
          <a:xfrm>
            <a:off x="986118" y="1485944"/>
            <a:ext cx="8561294" cy="4821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SUMMARY: Are Clouds Less Resilient?</a:t>
            </a:r>
            <a:endParaRPr sz="4000" b="0">
              <a:latin typeface="DM Sans"/>
              <a:ea typeface="DM Sans"/>
              <a:cs typeface="DM Sans"/>
              <a:sym typeface="DM Sans"/>
            </a:endParaRPr>
          </a:p>
        </p:txBody>
      </p:sp>
      <p:sp>
        <p:nvSpPr>
          <p:cNvPr id="231" name="Google Shape;231;p2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chemeClr val="lt1"/>
              </a:buClr>
              <a:buSzPts val="3000"/>
              <a:buFont typeface="DM Mono"/>
              <a:buChar char="•"/>
            </a:pPr>
            <a:r>
              <a:rPr lang="en-US" sz="2400" dirty="0">
                <a:latin typeface="DM Mono"/>
                <a:ea typeface="DM Mono"/>
                <a:cs typeface="DM Mono"/>
                <a:sym typeface="DM Mono"/>
              </a:rPr>
              <a:t>Organizations with cloud-heavy architectures tend to report higher achievement of resilience outcomes.</a:t>
            </a:r>
            <a:endParaRPr sz="2400" dirty="0">
              <a:latin typeface="DM Mono"/>
              <a:ea typeface="DM Mono"/>
              <a:cs typeface="DM Mono"/>
              <a:sym typeface="DM Mono"/>
            </a:endParaRPr>
          </a:p>
          <a:p>
            <a:pPr marL="228600" lvl="0" indent="-50800" algn="l" rtl="0">
              <a:lnSpc>
                <a:spcPct val="90000"/>
              </a:lnSpc>
              <a:spcBef>
                <a:spcPts val="1000"/>
              </a:spcBef>
              <a:spcAft>
                <a:spcPts val="0"/>
              </a:spcAft>
              <a:buClr>
                <a:schemeClr val="lt1"/>
              </a:buClr>
              <a:buSzPts val="2800"/>
              <a:buNone/>
            </a:pPr>
            <a:endParaRPr sz="2400" dirty="0">
              <a:latin typeface="DM Mono"/>
              <a:ea typeface="DM Mono"/>
              <a:cs typeface="DM Mono"/>
              <a:sym typeface="DM Mono"/>
            </a:endParaRPr>
          </a:p>
          <a:p>
            <a:pPr marL="228600" lvl="0" indent="-241300" algn="l" rtl="0">
              <a:lnSpc>
                <a:spcPct val="90000"/>
              </a:lnSpc>
              <a:spcBef>
                <a:spcPts val="1000"/>
              </a:spcBef>
              <a:spcAft>
                <a:spcPts val="0"/>
              </a:spcAft>
              <a:buClr>
                <a:schemeClr val="lt1"/>
              </a:buClr>
              <a:buSzPts val="3000"/>
              <a:buFont typeface="DM Mono"/>
              <a:buChar char="•"/>
            </a:pPr>
            <a:r>
              <a:rPr lang="en-US" sz="2400" dirty="0">
                <a:latin typeface="DM Mono"/>
                <a:ea typeface="DM Mono"/>
                <a:cs typeface="DM Mono"/>
                <a:sym typeface="DM Mono"/>
              </a:rPr>
              <a:t>But the evidence also suggests the early to mid stages of cloud migration may erode resilience.</a:t>
            </a:r>
            <a:endParaRPr sz="2400" dirty="0">
              <a:latin typeface="DM Mono"/>
              <a:ea typeface="DM Mono"/>
              <a:cs typeface="DM Mono"/>
              <a:sym typeface="DM Mon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6622023" y="26289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pic>
        <p:nvPicPr>
          <p:cNvPr id="237" name="Google Shape;237;p23"/>
          <p:cNvPicPr preferRelativeResize="0"/>
          <p:nvPr/>
        </p:nvPicPr>
        <p:blipFill rotWithShape="1">
          <a:blip r:embed="rId3">
            <a:alphaModFix/>
          </a:blip>
          <a:srcRect/>
          <a:stretch/>
        </p:blipFill>
        <p:spPr>
          <a:xfrm>
            <a:off x="515004" y="376518"/>
            <a:ext cx="4658673" cy="6031007"/>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Rectangle 1">
            <a:extLst>
              <a:ext uri="{FF2B5EF4-FFF2-40B4-BE49-F238E27FC236}">
                <a16:creationId xmlns:a16="http://schemas.microsoft.com/office/drawing/2014/main" id="{6472D758-A8CE-DD10-5360-BDD192322A0F}"/>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2" name="Google Shape;242;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43" name="Google Shape;243;p24"/>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44" name="Google Shape;244;p24"/>
          <p:cNvSpPr txBox="1"/>
          <p:nvPr/>
        </p:nvSpPr>
        <p:spPr>
          <a:xfrm>
            <a:off x="9654822" y="2529008"/>
            <a:ext cx="2314200" cy="323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30A3DA"/>
                </a:solidFill>
                <a:latin typeface="DM Mono"/>
                <a:ea typeface="DM Mono"/>
                <a:cs typeface="DM Mono"/>
                <a:sym typeface="DM Mono"/>
              </a:rPr>
              <a:t>Dead End</a:t>
            </a:r>
            <a:r>
              <a:rPr lang="en-US" sz="1700">
                <a:solidFill>
                  <a:schemeClr val="lt1"/>
                </a:solidFill>
                <a:latin typeface="DM Mono"/>
                <a:ea typeface="DM Mono"/>
                <a:cs typeface="DM Mono"/>
                <a:sym typeface="DM Mono"/>
              </a:rPr>
              <a:t>: An isolated exposure that can’t be used by attackers to compromise critical assets.</a:t>
            </a:r>
            <a:endParaRPr sz="1700">
              <a:latin typeface="DM Mono"/>
              <a:ea typeface="DM Mono"/>
              <a:cs typeface="DM Mono"/>
              <a:sym typeface="DM Mono"/>
            </a:endParaRPr>
          </a:p>
          <a:p>
            <a:pPr marL="0" marR="0" lvl="0" indent="0" algn="l" rtl="0">
              <a:spcBef>
                <a:spcPts val="0"/>
              </a:spcBef>
              <a:spcAft>
                <a:spcPts val="0"/>
              </a:spcAft>
              <a:buNone/>
            </a:pPr>
            <a:r>
              <a:rPr lang="en-US" sz="1700">
                <a:solidFill>
                  <a:schemeClr val="lt1"/>
                </a:solidFill>
                <a:latin typeface="DM Mono"/>
                <a:ea typeface="DM Mono"/>
                <a:cs typeface="DM Mono"/>
                <a:sym typeface="DM Mono"/>
              </a:rPr>
              <a:t>Deprioritize these to focus on paths that lead to high risk scenarios.</a:t>
            </a:r>
            <a:endParaRPr sz="1700">
              <a:latin typeface="DM Mono"/>
              <a:ea typeface="DM Mono"/>
              <a:cs typeface="DM Mono"/>
              <a:sym typeface="DM Mono"/>
            </a:endParaRPr>
          </a:p>
        </p:txBody>
      </p:sp>
      <p:sp>
        <p:nvSpPr>
          <p:cNvPr id="245" name="Google Shape;245;p24"/>
          <p:cNvSpPr txBox="1"/>
          <p:nvPr/>
        </p:nvSpPr>
        <p:spPr>
          <a:xfrm>
            <a:off x="838200" y="1321050"/>
            <a:ext cx="11085300" cy="47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lt1"/>
                </a:solidFill>
                <a:latin typeface="DM Mono"/>
                <a:ea typeface="DM Mono"/>
                <a:cs typeface="DM Mono"/>
                <a:sym typeface="DM Mono"/>
              </a:rPr>
              <a:t>Proportion of attack path vectors that lead to dead ends</a:t>
            </a:r>
            <a:endParaRPr sz="2500">
              <a:latin typeface="DM Mono"/>
              <a:ea typeface="DM Mono"/>
              <a:cs typeface="DM Mono"/>
              <a:sym typeface="DM Mono"/>
            </a:endParaRPr>
          </a:p>
        </p:txBody>
      </p:sp>
      <p:pic>
        <p:nvPicPr>
          <p:cNvPr id="246" name="Google Shape;246;p24"/>
          <p:cNvPicPr preferRelativeResize="0"/>
          <p:nvPr/>
        </p:nvPicPr>
        <p:blipFill rotWithShape="1">
          <a:blip r:embed="rId3">
            <a:alphaModFix/>
          </a:blip>
          <a:srcRect/>
          <a:stretch/>
        </p:blipFill>
        <p:spPr>
          <a:xfrm>
            <a:off x="392287" y="2009423"/>
            <a:ext cx="9132467" cy="4515023"/>
          </a:xfrm>
          <a:prstGeom prst="rect">
            <a:avLst/>
          </a:prstGeom>
          <a:noFill/>
          <a:ln>
            <a:noFill/>
          </a:ln>
        </p:spPr>
      </p:pic>
      <p:pic>
        <p:nvPicPr>
          <p:cNvPr id="247" name="Google Shape;247;p24" descr="Cloud With Lightning And Rain with solid fill"/>
          <p:cNvPicPr preferRelativeResize="0"/>
          <p:nvPr/>
        </p:nvPicPr>
        <p:blipFill rotWithShape="1">
          <a:blip r:embed="rId4">
            <a:alphaModFix/>
          </a:blip>
          <a:srcRect/>
          <a:stretch/>
        </p:blipFill>
        <p:spPr>
          <a:xfrm>
            <a:off x="1772189" y="2573461"/>
            <a:ext cx="622300" cy="622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Rectangle 1">
            <a:extLst>
              <a:ext uri="{FF2B5EF4-FFF2-40B4-BE49-F238E27FC236}">
                <a16:creationId xmlns:a16="http://schemas.microsoft.com/office/drawing/2014/main" id="{26F5A091-D547-1D01-64A2-C2F1F4657FF6}"/>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2" name="Google Shape;252;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53" name="Google Shape;253;p25"/>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54" name="Google Shape;254;p25"/>
          <p:cNvSpPr txBox="1"/>
          <p:nvPr/>
        </p:nvSpPr>
        <p:spPr>
          <a:xfrm>
            <a:off x="8850490" y="2475596"/>
            <a:ext cx="31185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0A3DA"/>
                </a:solidFill>
                <a:latin typeface="DM Mono"/>
                <a:ea typeface="DM Mono"/>
                <a:cs typeface="DM Mono"/>
                <a:sym typeface="DM Mono"/>
              </a:rPr>
              <a:t>Hop</a:t>
            </a:r>
            <a:r>
              <a:rPr lang="en-US" sz="1800">
                <a:solidFill>
                  <a:schemeClr val="lt1"/>
                </a:solidFill>
                <a:latin typeface="DM Mono"/>
                <a:ea typeface="DM Mono"/>
                <a:cs typeface="DM Mono"/>
                <a:sym typeface="DM Mono"/>
              </a:rPr>
              <a:t>: Steps taken by attackers from the point of initial foothold to compromising critical assets. Hops consist of various techniques used to exploit vulnerable resources, which become the staging ground for the next hop.</a:t>
            </a:r>
            <a:endParaRPr sz="1800">
              <a:latin typeface="DM Mono"/>
              <a:ea typeface="DM Mono"/>
              <a:cs typeface="DM Mono"/>
              <a:sym typeface="DM Mono"/>
            </a:endParaRPr>
          </a:p>
        </p:txBody>
      </p:sp>
      <p:sp>
        <p:nvSpPr>
          <p:cNvPr id="255" name="Google Shape;255;p25"/>
          <p:cNvSpPr txBox="1"/>
          <p:nvPr/>
        </p:nvSpPr>
        <p:spPr>
          <a:xfrm>
            <a:off x="838200" y="1286750"/>
            <a:ext cx="10779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DM Mono"/>
                <a:ea typeface="DM Mono"/>
                <a:cs typeface="DM Mono"/>
                <a:sym typeface="DM Mono"/>
              </a:rPr>
              <a:t>Scope of critical assets at risk with each additional hop along </a:t>
            </a:r>
            <a:r>
              <a:rPr lang="en-US" sz="2000">
                <a:solidFill>
                  <a:srgbClr val="30A3DA"/>
                </a:solidFill>
                <a:latin typeface="DM Mono"/>
                <a:ea typeface="DM Mono"/>
                <a:cs typeface="DM Mono"/>
                <a:sym typeface="DM Mono"/>
              </a:rPr>
              <a:t>on-prem</a:t>
            </a:r>
            <a:r>
              <a:rPr lang="en-US" sz="2000">
                <a:solidFill>
                  <a:schemeClr val="lt1"/>
                </a:solidFill>
                <a:latin typeface="DM Mono"/>
                <a:ea typeface="DM Mono"/>
                <a:cs typeface="DM Mono"/>
                <a:sym typeface="DM Mono"/>
              </a:rPr>
              <a:t> attack paths</a:t>
            </a:r>
            <a:endParaRPr sz="2000">
              <a:latin typeface="DM Mono"/>
              <a:ea typeface="DM Mono"/>
              <a:cs typeface="DM Mono"/>
              <a:sym typeface="DM Mono"/>
            </a:endParaRPr>
          </a:p>
        </p:txBody>
      </p:sp>
      <p:pic>
        <p:nvPicPr>
          <p:cNvPr id="256" name="Google Shape;256;p25"/>
          <p:cNvPicPr preferRelativeResize="0"/>
          <p:nvPr/>
        </p:nvPicPr>
        <p:blipFill rotWithShape="1">
          <a:blip r:embed="rId3">
            <a:alphaModFix/>
          </a:blip>
          <a:srcRect/>
          <a:stretch/>
        </p:blipFill>
        <p:spPr>
          <a:xfrm>
            <a:off x="838200" y="1940094"/>
            <a:ext cx="7772400" cy="44879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62" name="Google Shape;262;p26"/>
          <p:cNvSpPr txBox="1"/>
          <p:nvPr/>
        </p:nvSpPr>
        <p:spPr>
          <a:xfrm>
            <a:off x="281354" y="6546467"/>
            <a:ext cx="56892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63" name="Google Shape;263;p26"/>
          <p:cNvSpPr txBox="1"/>
          <p:nvPr/>
        </p:nvSpPr>
        <p:spPr>
          <a:xfrm>
            <a:off x="2725637" y="3159525"/>
            <a:ext cx="5383500" cy="1107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b="1">
                <a:solidFill>
                  <a:srgbClr val="00B0F0"/>
                </a:solidFill>
                <a:latin typeface="Montserrat"/>
                <a:ea typeface="Montserrat"/>
                <a:cs typeface="Montserrat"/>
                <a:sym typeface="Montserrat"/>
              </a:rPr>
              <a:t>71% </a:t>
            </a:r>
            <a:r>
              <a:rPr lang="en-US" sz="1800">
                <a:solidFill>
                  <a:schemeClr val="lt1"/>
                </a:solidFill>
                <a:latin typeface="Montserrat"/>
                <a:ea typeface="Montserrat"/>
                <a:cs typeface="Montserrat"/>
                <a:sym typeface="Montserrat"/>
              </a:rPr>
              <a:t>of firms have exposures that enable pivoting from on-prem to cloud.</a:t>
            </a:r>
            <a:endParaRPr/>
          </a:p>
        </p:txBody>
      </p:sp>
      <p:sp>
        <p:nvSpPr>
          <p:cNvPr id="264" name="Google Shape;264;p26"/>
          <p:cNvSpPr txBox="1"/>
          <p:nvPr/>
        </p:nvSpPr>
        <p:spPr>
          <a:xfrm>
            <a:off x="6242048" y="4979523"/>
            <a:ext cx="26991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Montserrat"/>
                <a:ea typeface="Montserrat"/>
                <a:cs typeface="Montserrat"/>
                <a:sym typeface="Montserrat"/>
              </a:rPr>
              <a:t>47% in </a:t>
            </a:r>
            <a:r>
              <a:rPr lang="en-US" sz="3200" b="1">
                <a:solidFill>
                  <a:schemeClr val="lt1"/>
                </a:solidFill>
                <a:latin typeface="Montserrat"/>
                <a:ea typeface="Montserrat"/>
                <a:cs typeface="Montserrat"/>
                <a:sym typeface="Montserrat"/>
              </a:rPr>
              <a:t>AWS</a:t>
            </a:r>
            <a:endParaRPr sz="3200" b="1">
              <a:solidFill>
                <a:schemeClr val="dk1"/>
              </a:solidFill>
              <a:latin typeface="Montserrat"/>
              <a:ea typeface="Montserrat"/>
              <a:cs typeface="Montserrat"/>
              <a:sym typeface="Montserrat"/>
            </a:endParaRPr>
          </a:p>
        </p:txBody>
      </p:sp>
      <p:pic>
        <p:nvPicPr>
          <p:cNvPr id="265" name="Google Shape;265;p26"/>
          <p:cNvPicPr preferRelativeResize="0"/>
          <p:nvPr/>
        </p:nvPicPr>
        <p:blipFill rotWithShape="1">
          <a:blip r:embed="rId3">
            <a:alphaModFix/>
          </a:blip>
          <a:srcRect/>
          <a:stretch/>
        </p:blipFill>
        <p:spPr>
          <a:xfrm>
            <a:off x="838200" y="2560366"/>
            <a:ext cx="2552700" cy="2438400"/>
          </a:xfrm>
          <a:prstGeom prst="rect">
            <a:avLst/>
          </a:prstGeom>
          <a:noFill/>
          <a:ln>
            <a:noFill/>
          </a:ln>
        </p:spPr>
      </p:pic>
      <p:sp>
        <p:nvSpPr>
          <p:cNvPr id="266" name="Google Shape;266;p26"/>
          <p:cNvSpPr txBox="1"/>
          <p:nvPr/>
        </p:nvSpPr>
        <p:spPr>
          <a:xfrm>
            <a:off x="6039200" y="2115620"/>
            <a:ext cx="32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Montserrat"/>
                <a:ea typeface="Montserrat"/>
                <a:cs typeface="Montserrat"/>
                <a:sym typeface="Montserrat"/>
              </a:rPr>
              <a:t>80% in </a:t>
            </a:r>
            <a:r>
              <a:rPr lang="en-US" sz="3200" b="1">
                <a:solidFill>
                  <a:schemeClr val="lt1"/>
                </a:solidFill>
                <a:latin typeface="Montserrat"/>
                <a:ea typeface="Montserrat"/>
                <a:cs typeface="Montserrat"/>
                <a:sym typeface="Montserrat"/>
              </a:rPr>
              <a:t>Azure</a:t>
            </a:r>
            <a:endParaRPr sz="3200" b="1">
              <a:solidFill>
                <a:schemeClr val="dk1"/>
              </a:solidFill>
              <a:latin typeface="Montserrat"/>
              <a:ea typeface="Montserrat"/>
              <a:cs typeface="Montserrat"/>
              <a:sym typeface="Montserrat"/>
            </a:endParaRPr>
          </a:p>
        </p:txBody>
      </p:sp>
      <p:sp>
        <p:nvSpPr>
          <p:cNvPr id="267" name="Google Shape;267;p26"/>
          <p:cNvSpPr/>
          <p:nvPr/>
        </p:nvSpPr>
        <p:spPr>
          <a:xfrm flipH="1">
            <a:off x="8941151" y="2471763"/>
            <a:ext cx="876300" cy="2800148"/>
          </a:xfrm>
          <a:prstGeom prst="leftBrace">
            <a:avLst>
              <a:gd name="adj1" fmla="val 8333"/>
              <a:gd name="adj2" fmla="val 50000"/>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Montserrat"/>
              <a:ea typeface="Montserrat"/>
              <a:cs typeface="Montserrat"/>
              <a:sym typeface="Montserrat"/>
            </a:endParaRPr>
          </a:p>
        </p:txBody>
      </p:sp>
      <p:sp>
        <p:nvSpPr>
          <p:cNvPr id="268" name="Google Shape;268;p26"/>
          <p:cNvSpPr txBox="1"/>
          <p:nvPr/>
        </p:nvSpPr>
        <p:spPr>
          <a:xfrm>
            <a:off x="9902470" y="3579449"/>
            <a:ext cx="1397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Montserrat"/>
                <a:ea typeface="Montserrat"/>
                <a:cs typeface="Montserrat"/>
                <a:sym typeface="Montserrat"/>
              </a:rPr>
              <a:t>GCP</a:t>
            </a:r>
            <a:endParaRPr sz="3200">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7" descr="A screenshot of a computer&#10;&#10;Description automatically generated"/>
          <p:cNvPicPr preferRelativeResize="0"/>
          <p:nvPr/>
        </p:nvPicPr>
        <p:blipFill rotWithShape="1">
          <a:blip r:embed="rId3">
            <a:alphaModFix/>
          </a:blip>
          <a:srcRect/>
          <a:stretch/>
        </p:blipFill>
        <p:spPr>
          <a:xfrm>
            <a:off x="669434" y="1355305"/>
            <a:ext cx="10853131" cy="4596621"/>
          </a:xfrm>
          <a:prstGeom prst="rect">
            <a:avLst/>
          </a:prstGeom>
          <a:noFill/>
          <a:ln>
            <a:noFill/>
          </a:ln>
        </p:spPr>
      </p:pic>
      <p:sp>
        <p:nvSpPr>
          <p:cNvPr id="275" name="Google Shape;275;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76" name="Google Shape;276;p27"/>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77" name="Google Shape;277;p27"/>
          <p:cNvSpPr txBox="1"/>
          <p:nvPr/>
        </p:nvSpPr>
        <p:spPr>
          <a:xfrm>
            <a:off x="2616921" y="5318029"/>
            <a:ext cx="67072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Montserrat"/>
                <a:ea typeface="Montserrat"/>
                <a:cs typeface="Montserrat"/>
                <a:sym typeface="Montserrat"/>
              </a:rPr>
              <a:t>Example attack vector consisting of multiple techniques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83" name="Google Shape;283;p28"/>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84" name="Google Shape;284;p28"/>
          <p:cNvSpPr txBox="1"/>
          <p:nvPr/>
        </p:nvSpPr>
        <p:spPr>
          <a:xfrm>
            <a:off x="540729" y="1940475"/>
            <a:ext cx="94371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Montserrat"/>
                <a:ea typeface="Montserrat"/>
                <a:cs typeface="Montserrat"/>
                <a:sym typeface="Montserrat"/>
              </a:rPr>
              <a:t>Scope of critical assets at risk with each additional hop along </a:t>
            </a:r>
            <a:r>
              <a:rPr lang="en-US" sz="1800" b="1">
                <a:solidFill>
                  <a:srgbClr val="00B0F0"/>
                </a:solidFill>
                <a:latin typeface="Montserrat"/>
                <a:ea typeface="Montserrat"/>
                <a:cs typeface="Montserrat"/>
                <a:sym typeface="Montserrat"/>
              </a:rPr>
              <a:t>cloud</a:t>
            </a:r>
            <a:r>
              <a:rPr lang="en-US" sz="1800">
                <a:solidFill>
                  <a:schemeClr val="lt1"/>
                </a:solidFill>
                <a:latin typeface="Montserrat"/>
                <a:ea typeface="Montserrat"/>
                <a:cs typeface="Montserrat"/>
                <a:sym typeface="Montserrat"/>
              </a:rPr>
              <a:t> attack paths</a:t>
            </a:r>
            <a:endParaRPr/>
          </a:p>
        </p:txBody>
      </p:sp>
      <p:pic>
        <p:nvPicPr>
          <p:cNvPr id="285" name="Google Shape;285;p28"/>
          <p:cNvPicPr preferRelativeResize="0"/>
          <p:nvPr/>
        </p:nvPicPr>
        <p:blipFill rotWithShape="1">
          <a:blip r:embed="rId3">
            <a:alphaModFix/>
          </a:blip>
          <a:srcRect/>
          <a:stretch/>
        </p:blipFill>
        <p:spPr>
          <a:xfrm>
            <a:off x="540729" y="2372457"/>
            <a:ext cx="8940558" cy="3036416"/>
          </a:xfrm>
          <a:prstGeom prst="rect">
            <a:avLst/>
          </a:prstGeom>
          <a:noFill/>
          <a:ln>
            <a:noFill/>
          </a:ln>
        </p:spPr>
      </p:pic>
      <p:sp>
        <p:nvSpPr>
          <p:cNvPr id="286" name="Google Shape;286;p28"/>
          <p:cNvSpPr txBox="1"/>
          <p:nvPr/>
        </p:nvSpPr>
        <p:spPr>
          <a:xfrm>
            <a:off x="9628042" y="2372457"/>
            <a:ext cx="20232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Montserrat"/>
                <a:ea typeface="Montserrat"/>
                <a:cs typeface="Montserrat"/>
                <a:sym typeface="Montserrat"/>
              </a:rPr>
              <a:t>After accessing cloud infra, </a:t>
            </a:r>
            <a:r>
              <a:rPr lang="en-US" sz="1800" b="1">
                <a:solidFill>
                  <a:srgbClr val="00B0F0"/>
                </a:solidFill>
                <a:latin typeface="Montserrat"/>
                <a:ea typeface="Montserrat"/>
                <a:cs typeface="Montserrat"/>
                <a:sym typeface="Montserrat"/>
              </a:rPr>
              <a:t>92% </a:t>
            </a:r>
            <a:r>
              <a:rPr lang="en-US" sz="1800">
                <a:solidFill>
                  <a:schemeClr val="lt1"/>
                </a:solidFill>
                <a:latin typeface="Montserrat"/>
                <a:ea typeface="Montserrat"/>
                <a:cs typeface="Montserrat"/>
                <a:sym typeface="Montserrat"/>
              </a:rPr>
              <a:t>of critical assets lie just </a:t>
            </a:r>
            <a:r>
              <a:rPr lang="en-US" sz="1800" b="1">
                <a:solidFill>
                  <a:srgbClr val="00B0F0"/>
                </a:solidFill>
                <a:latin typeface="Montserrat"/>
                <a:ea typeface="Montserrat"/>
                <a:cs typeface="Montserrat"/>
                <a:sym typeface="Montserrat"/>
              </a:rPr>
              <a:t>one hop </a:t>
            </a:r>
            <a:r>
              <a:rPr lang="en-US" sz="1800">
                <a:solidFill>
                  <a:schemeClr val="lt1"/>
                </a:solidFill>
                <a:latin typeface="Montserrat"/>
                <a:ea typeface="Montserrat"/>
                <a:cs typeface="Montserrat"/>
                <a:sym typeface="Montserrat"/>
              </a:rPr>
              <a:t>away.</a:t>
            </a:r>
            <a:endParaRPr/>
          </a:p>
        </p:txBody>
      </p:sp>
      <p:pic>
        <p:nvPicPr>
          <p:cNvPr id="287" name="Google Shape;287;p28" descr="Cloud With Lightning And Rain with solid fill"/>
          <p:cNvPicPr preferRelativeResize="0"/>
          <p:nvPr/>
        </p:nvPicPr>
        <p:blipFill rotWithShape="1">
          <a:blip r:embed="rId4">
            <a:alphaModFix/>
          </a:blip>
          <a:srcRect/>
          <a:stretch/>
        </p:blipFill>
        <p:spPr>
          <a:xfrm>
            <a:off x="7665487" y="1449127"/>
            <a:ext cx="622300" cy="622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294" name="Google Shape;294;p29"/>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295" name="Google Shape;295;p29"/>
          <p:cNvSpPr txBox="1"/>
          <p:nvPr/>
        </p:nvSpPr>
        <p:spPr>
          <a:xfrm>
            <a:off x="1013700" y="1733167"/>
            <a:ext cx="10164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DM Mono"/>
                <a:ea typeface="DM Mono"/>
                <a:cs typeface="DM Mono"/>
                <a:sym typeface="DM Mono"/>
              </a:rPr>
              <a:t>Attack techniques specific to cloud environments aren’t the most common or risky</a:t>
            </a:r>
            <a:endParaRPr sz="2000">
              <a:latin typeface="DM Mono"/>
              <a:ea typeface="DM Mono"/>
              <a:cs typeface="DM Mono"/>
              <a:sym typeface="DM Mono"/>
            </a:endParaRPr>
          </a:p>
        </p:txBody>
      </p:sp>
      <p:pic>
        <p:nvPicPr>
          <p:cNvPr id="296" name="Google Shape;296;p29" descr="A graph with blue rectangles&#10;&#10;Description automatically generated"/>
          <p:cNvPicPr preferRelativeResize="0"/>
          <p:nvPr/>
        </p:nvPicPr>
        <p:blipFill rotWithShape="1">
          <a:blip r:embed="rId3">
            <a:alphaModFix/>
          </a:blip>
          <a:srcRect/>
          <a:stretch/>
        </p:blipFill>
        <p:spPr>
          <a:xfrm>
            <a:off x="589429" y="2514599"/>
            <a:ext cx="11060207" cy="3160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6600900" y="2839050"/>
            <a:ext cx="3932100" cy="1179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80000"/>
              <a:buFont typeface="Montserrat"/>
              <a:buNone/>
            </a:pPr>
            <a:r>
              <a:rPr lang="en-US" sz="4000" b="0">
                <a:latin typeface="Lora"/>
                <a:ea typeface="Lora"/>
                <a:cs typeface="Lora"/>
                <a:sym typeface="Lora"/>
              </a:rPr>
              <a:t>Effect of Cloud on Risk Posture</a:t>
            </a:r>
            <a:endParaRPr sz="4000" b="0">
              <a:latin typeface="Lora"/>
              <a:ea typeface="Lora"/>
              <a:cs typeface="Lora"/>
              <a:sym typeface="Lora"/>
            </a:endParaRPr>
          </a:p>
        </p:txBody>
      </p:sp>
      <p:pic>
        <p:nvPicPr>
          <p:cNvPr id="79" name="Google Shape;79;p3"/>
          <p:cNvPicPr preferRelativeResize="0"/>
          <p:nvPr/>
        </p:nvPicPr>
        <p:blipFill rotWithShape="1">
          <a:blip r:embed="rId3">
            <a:alphaModFix/>
          </a:blip>
          <a:srcRect/>
          <a:stretch/>
        </p:blipFill>
        <p:spPr>
          <a:xfrm>
            <a:off x="515005" y="339396"/>
            <a:ext cx="4689007" cy="6068457"/>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302" name="Google Shape;302;p30"/>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303" name="Google Shape;303;p30"/>
          <p:cNvSpPr txBox="1"/>
          <p:nvPr/>
        </p:nvSpPr>
        <p:spPr>
          <a:xfrm>
            <a:off x="9574255" y="2041034"/>
            <a:ext cx="20232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DM Mono"/>
                <a:ea typeface="DM Mono"/>
                <a:cs typeface="DM Mono"/>
                <a:sym typeface="DM Mono"/>
              </a:rPr>
              <a:t>Note the high proportion of organizations susceptible to techniques, yet relatively low % of exposures and crit assets.</a:t>
            </a:r>
            <a:endParaRPr>
              <a:latin typeface="DM Mono"/>
              <a:ea typeface="DM Mono"/>
              <a:cs typeface="DM Mono"/>
              <a:sym typeface="DM Mono"/>
            </a:endParaRPr>
          </a:p>
        </p:txBody>
      </p:sp>
      <p:pic>
        <p:nvPicPr>
          <p:cNvPr id="304" name="Google Shape;304;p30"/>
          <p:cNvPicPr preferRelativeResize="0"/>
          <p:nvPr/>
        </p:nvPicPr>
        <p:blipFill rotWithShape="1">
          <a:blip r:embed="rId3">
            <a:alphaModFix/>
          </a:blip>
          <a:srcRect/>
          <a:stretch/>
        </p:blipFill>
        <p:spPr>
          <a:xfrm>
            <a:off x="932329" y="1590130"/>
            <a:ext cx="8418013" cy="48712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310" name="Google Shape;310;p31"/>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sp>
        <p:nvSpPr>
          <p:cNvPr id="311" name="Google Shape;311;p31"/>
          <p:cNvSpPr txBox="1"/>
          <p:nvPr/>
        </p:nvSpPr>
        <p:spPr>
          <a:xfrm>
            <a:off x="9749066" y="2067928"/>
            <a:ext cx="20232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DM Mono"/>
                <a:ea typeface="DM Mono"/>
                <a:cs typeface="DM Mono"/>
                <a:sym typeface="DM Mono"/>
              </a:rPr>
              <a:t>Note the comparatively lower scope of exposure and critical assets at risk via these techniques in AWS.</a:t>
            </a:r>
            <a:endParaRPr>
              <a:latin typeface="DM Mono"/>
              <a:ea typeface="DM Mono"/>
              <a:cs typeface="DM Mono"/>
              <a:sym typeface="DM Mono"/>
            </a:endParaRPr>
          </a:p>
        </p:txBody>
      </p:sp>
      <p:pic>
        <p:nvPicPr>
          <p:cNvPr id="312" name="Google Shape;312;p31"/>
          <p:cNvPicPr preferRelativeResize="0"/>
          <p:nvPr/>
        </p:nvPicPr>
        <p:blipFill rotWithShape="1">
          <a:blip r:embed="rId3">
            <a:alphaModFix/>
          </a:blip>
          <a:srcRect/>
          <a:stretch/>
        </p:blipFill>
        <p:spPr>
          <a:xfrm>
            <a:off x="945776" y="1637460"/>
            <a:ext cx="8615083" cy="4822634"/>
          </a:xfrm>
          <a:prstGeom prst="rect">
            <a:avLst/>
          </a:prstGeom>
          <a:noFill/>
          <a:ln>
            <a:noFill/>
          </a:ln>
        </p:spPr>
      </p:pic>
      <p:pic>
        <p:nvPicPr>
          <p:cNvPr id="313" name="Google Shape;313;p31" descr="Cloud With Lightning And Rain with solid fill"/>
          <p:cNvPicPr preferRelativeResize="0"/>
          <p:nvPr/>
        </p:nvPicPr>
        <p:blipFill rotWithShape="1">
          <a:blip r:embed="rId4">
            <a:alphaModFix/>
          </a:blip>
          <a:srcRect/>
          <a:stretch/>
        </p:blipFill>
        <p:spPr>
          <a:xfrm>
            <a:off x="6643511" y="1583672"/>
            <a:ext cx="622300" cy="622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Attack Paths in the Cloud</a:t>
            </a:r>
            <a:endParaRPr sz="4000" b="0">
              <a:latin typeface="DM Sans"/>
              <a:ea typeface="DM Sans"/>
              <a:cs typeface="DM Sans"/>
              <a:sym typeface="DM Sans"/>
            </a:endParaRPr>
          </a:p>
        </p:txBody>
      </p:sp>
      <p:sp>
        <p:nvSpPr>
          <p:cNvPr id="319" name="Google Shape;319;p32"/>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Navigating the Paths of Risk (w/ XM Cyber)</a:t>
            </a:r>
            <a:endParaRPr/>
          </a:p>
        </p:txBody>
      </p:sp>
      <p:pic>
        <p:nvPicPr>
          <p:cNvPr id="320" name="Google Shape;320;p32"/>
          <p:cNvPicPr preferRelativeResize="0"/>
          <p:nvPr/>
        </p:nvPicPr>
        <p:blipFill rotWithShape="1">
          <a:blip r:embed="rId3">
            <a:alphaModFix/>
          </a:blip>
          <a:srcRect/>
          <a:stretch/>
        </p:blipFill>
        <p:spPr>
          <a:xfrm>
            <a:off x="932329" y="1492624"/>
            <a:ext cx="8611938" cy="4919569"/>
          </a:xfrm>
          <a:prstGeom prst="rect">
            <a:avLst/>
          </a:prstGeom>
          <a:noFill/>
          <a:ln>
            <a:noFill/>
          </a:ln>
        </p:spPr>
      </p:pic>
      <p:sp>
        <p:nvSpPr>
          <p:cNvPr id="321" name="Google Shape;321;p32"/>
          <p:cNvSpPr txBox="1"/>
          <p:nvPr/>
        </p:nvSpPr>
        <p:spPr>
          <a:xfrm>
            <a:off x="9656325" y="1906564"/>
            <a:ext cx="20232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DM Mono"/>
                <a:ea typeface="DM Mono"/>
                <a:cs typeface="DM Mono"/>
                <a:sym typeface="DM Mono"/>
              </a:rPr>
              <a:t>Note comparatively higher scope of critical assets at risk via these techniques in Azure.</a:t>
            </a:r>
            <a:endParaRPr>
              <a:latin typeface="DM Mono"/>
              <a:ea typeface="DM Mono"/>
              <a:cs typeface="DM Mono"/>
              <a:sym typeface="DM Mono"/>
            </a:endParaRPr>
          </a:p>
        </p:txBody>
      </p:sp>
      <p:pic>
        <p:nvPicPr>
          <p:cNvPr id="322" name="Google Shape;322;p32" descr="Cloud With Lightning And Rain with solid fill"/>
          <p:cNvPicPr preferRelativeResize="0"/>
          <p:nvPr/>
        </p:nvPicPr>
        <p:blipFill rotWithShape="1">
          <a:blip r:embed="rId4">
            <a:alphaModFix/>
          </a:blip>
          <a:srcRect/>
          <a:stretch/>
        </p:blipFill>
        <p:spPr>
          <a:xfrm>
            <a:off x="6388018" y="1422308"/>
            <a:ext cx="622300" cy="622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SUMMARY: Attack Paths in the Cloud</a:t>
            </a:r>
            <a:endParaRPr sz="4000" b="0">
              <a:latin typeface="DM Sans"/>
              <a:ea typeface="DM Sans"/>
              <a:cs typeface="DM Sans"/>
              <a:sym typeface="DM Sans"/>
            </a:endParaRPr>
          </a:p>
        </p:txBody>
      </p:sp>
      <p:sp>
        <p:nvSpPr>
          <p:cNvPr id="328" name="Google Shape;328;p3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41300" algn="l" rtl="0">
              <a:lnSpc>
                <a:spcPct val="115000"/>
              </a:lnSpc>
              <a:spcBef>
                <a:spcPts val="0"/>
              </a:spcBef>
              <a:spcAft>
                <a:spcPts val="0"/>
              </a:spcAft>
              <a:buClr>
                <a:schemeClr val="lt1"/>
              </a:buClr>
              <a:buSzPts val="3000"/>
              <a:buFont typeface="DM Mono"/>
              <a:buChar char="•"/>
            </a:pPr>
            <a:r>
              <a:rPr lang="en-US" sz="2400" dirty="0">
                <a:latin typeface="DM Mono"/>
                <a:ea typeface="DM Mono"/>
                <a:cs typeface="DM Mono"/>
                <a:sym typeface="DM Mono"/>
              </a:rPr>
              <a:t>The majority of firms have exposures allowing attackers to pivot between on-prem and cloud environments.</a:t>
            </a:r>
            <a:endParaRPr sz="2400" dirty="0">
              <a:latin typeface="DM Mono"/>
              <a:ea typeface="DM Mono"/>
              <a:cs typeface="DM Mono"/>
              <a:sym typeface="DM Mono"/>
            </a:endParaRPr>
          </a:p>
          <a:p>
            <a:pPr marL="228600" lvl="0" indent="-241300" algn="l" rtl="0">
              <a:lnSpc>
                <a:spcPct val="115000"/>
              </a:lnSpc>
              <a:spcBef>
                <a:spcPts val="1000"/>
              </a:spcBef>
              <a:spcAft>
                <a:spcPts val="0"/>
              </a:spcAft>
              <a:buClr>
                <a:schemeClr val="lt1"/>
              </a:buClr>
              <a:buSzPts val="3000"/>
              <a:buFont typeface="DM Mono"/>
              <a:buChar char="•"/>
            </a:pPr>
            <a:r>
              <a:rPr lang="en-US" sz="2400" dirty="0">
                <a:latin typeface="DM Mono"/>
                <a:ea typeface="DM Mono"/>
                <a:cs typeface="DM Mono"/>
                <a:sym typeface="DM Mono"/>
              </a:rPr>
              <a:t>Attack paths to compromise critical assets in clouds tend to be shorter with fewer choke/control points.</a:t>
            </a:r>
            <a:endParaRPr sz="2400" dirty="0">
              <a:latin typeface="DM Mono"/>
              <a:ea typeface="DM Mono"/>
              <a:cs typeface="DM Mono"/>
              <a:sym typeface="DM Mono"/>
            </a:endParaRPr>
          </a:p>
          <a:p>
            <a:pPr marL="228600" lvl="0" indent="-241300" algn="l" rtl="0">
              <a:lnSpc>
                <a:spcPct val="115000"/>
              </a:lnSpc>
              <a:spcBef>
                <a:spcPts val="1000"/>
              </a:spcBef>
              <a:spcAft>
                <a:spcPts val="0"/>
              </a:spcAft>
              <a:buClr>
                <a:schemeClr val="lt1"/>
              </a:buClr>
              <a:buSzPts val="3000"/>
              <a:buFont typeface="DM Mono"/>
              <a:buChar char="•"/>
            </a:pPr>
            <a:r>
              <a:rPr lang="en-US" sz="2400" dirty="0">
                <a:latin typeface="DM Mono"/>
                <a:ea typeface="DM Mono"/>
                <a:cs typeface="DM Mono"/>
                <a:sym typeface="DM Mono"/>
              </a:rPr>
              <a:t>Common attack techniques differ between cloud and on-prem as well as between cloud environments.</a:t>
            </a:r>
            <a:endParaRPr sz="2400" dirty="0">
              <a:latin typeface="DM Mono"/>
              <a:ea typeface="DM Mono"/>
              <a:cs typeface="DM Mono"/>
              <a:sym typeface="DM Mon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7334717" y="289038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Montserrat"/>
              <a:buNone/>
            </a:pPr>
            <a:r>
              <a:rPr lang="en-US" sz="4000" b="0">
                <a:latin typeface="DM Sans"/>
                <a:ea typeface="DM Sans"/>
                <a:cs typeface="DM Sans"/>
                <a:sym typeface="DM Sans"/>
              </a:rPr>
              <a:t>IRIS &amp; Risk Retina CRQ Research</a:t>
            </a:r>
            <a:endParaRPr sz="4000" b="0">
              <a:latin typeface="DM Sans"/>
              <a:ea typeface="DM Sans"/>
              <a:cs typeface="DM Sans"/>
              <a:sym typeface="DM Sans"/>
            </a:endParaRPr>
          </a:p>
        </p:txBody>
      </p:sp>
      <p:pic>
        <p:nvPicPr>
          <p:cNvPr id="334" name="Google Shape;334;p34"/>
          <p:cNvPicPr preferRelativeResize="0"/>
          <p:nvPr/>
        </p:nvPicPr>
        <p:blipFill rotWithShape="1">
          <a:blip r:embed="rId3">
            <a:alphaModFix/>
          </a:blip>
          <a:srcRect/>
          <a:stretch/>
        </p:blipFill>
        <p:spPr>
          <a:xfrm>
            <a:off x="3357194" y="75155"/>
            <a:ext cx="3412756" cy="4415425"/>
          </a:xfrm>
          <a:prstGeom prst="rect">
            <a:avLst/>
          </a:prstGeom>
          <a:solidFill>
            <a:schemeClr val="accent1"/>
          </a:solidFill>
          <a:ln w="9525" cap="flat" cmpd="sng">
            <a:solidFill>
              <a:schemeClr val="accent1"/>
            </a:solidFill>
            <a:prstDash val="solid"/>
            <a:round/>
            <a:headEnd type="none" w="sm" len="sm"/>
            <a:tailEnd type="none" w="sm" len="sm"/>
          </a:ln>
        </p:spPr>
      </p:pic>
      <p:pic>
        <p:nvPicPr>
          <p:cNvPr id="335" name="Google Shape;335;p34"/>
          <p:cNvPicPr preferRelativeResize="0"/>
          <p:nvPr/>
        </p:nvPicPr>
        <p:blipFill rotWithShape="1">
          <a:blip r:embed="rId4">
            <a:alphaModFix/>
          </a:blip>
          <a:srcRect/>
          <a:stretch/>
        </p:blipFill>
        <p:spPr>
          <a:xfrm>
            <a:off x="468509" y="2050179"/>
            <a:ext cx="3419071" cy="4415426"/>
          </a:xfrm>
          <a:prstGeom prst="rect">
            <a:avLst/>
          </a:prstGeom>
          <a:noFill/>
          <a:ln>
            <a:noFill/>
          </a:ln>
        </p:spPr>
      </p:pic>
      <p:sp>
        <p:nvSpPr>
          <p:cNvPr id="336" name="Google Shape;336;p34"/>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www.cyentia.com/iris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2" name="Rectangle 1">
            <a:extLst>
              <a:ext uri="{FF2B5EF4-FFF2-40B4-BE49-F238E27FC236}">
                <a16:creationId xmlns:a16="http://schemas.microsoft.com/office/drawing/2014/main" id="{0BCD97C6-4704-2A7D-3CEF-BA316E57C297}"/>
              </a:ext>
            </a:extLst>
          </p:cNvPr>
          <p:cNvSpPr/>
          <p:nvPr/>
        </p:nvSpPr>
        <p:spPr>
          <a:xfrm>
            <a:off x="7890553" y="5728661"/>
            <a:ext cx="4407613" cy="1084636"/>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1" name="Google Shape;341;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IRIS &amp; Risk Retina: Loss Magnitude</a:t>
            </a:r>
            <a:endParaRPr sz="4000" b="0">
              <a:latin typeface="DM Sans"/>
              <a:ea typeface="DM Sans"/>
              <a:cs typeface="DM Sans"/>
              <a:sym typeface="DM Sans"/>
            </a:endParaRPr>
          </a:p>
        </p:txBody>
      </p:sp>
      <p:sp>
        <p:nvSpPr>
          <p:cNvPr id="342" name="Google Shape;342;p35"/>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www.cyentia.com/iris</a:t>
            </a:r>
            <a:endParaRPr/>
          </a:p>
        </p:txBody>
      </p:sp>
      <p:graphicFrame>
        <p:nvGraphicFramePr>
          <p:cNvPr id="343" name="Google Shape;343;p35"/>
          <p:cNvGraphicFramePr/>
          <p:nvPr>
            <p:extLst>
              <p:ext uri="{D42A27DB-BD31-4B8C-83A1-F6EECF244321}">
                <p14:modId xmlns:p14="http://schemas.microsoft.com/office/powerpoint/2010/main" val="1242290345"/>
              </p:ext>
            </p:extLst>
          </p:nvPr>
        </p:nvGraphicFramePr>
        <p:xfrm>
          <a:off x="1022269" y="5063097"/>
          <a:ext cx="8128000" cy="1112550"/>
        </p:xfrm>
        <a:graphic>
          <a:graphicData uri="http://schemas.openxmlformats.org/drawingml/2006/table">
            <a:tbl>
              <a:tblPr firstRow="1" bandRow="1">
                <a:noFill/>
                <a:tableStyleId>{BCB91AC6-21E5-413B-A3B6-3CA95D668B49}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600" b="1" i="0" u="none" strike="noStrike" cap="none" dirty="0">
                          <a:solidFill>
                            <a:schemeClr val="lt1"/>
                          </a:solidFill>
                          <a:latin typeface="Calibri"/>
                          <a:ea typeface="Calibri"/>
                          <a:cs typeface="Calibri"/>
                          <a:sym typeface="Calibri"/>
                        </a:rPr>
                        <a:t> </a:t>
                      </a:r>
                      <a:endParaRPr dirty="0"/>
                    </a:p>
                  </a:txBody>
                  <a:tcPr marL="9525" marR="9525" marT="9525" marB="0" anchor="b"/>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IRIS 2022</a:t>
                      </a:r>
                      <a:endParaRPr/>
                    </a:p>
                  </a:txBody>
                  <a:tcPr marL="9525" marR="9525" marT="9525" marB="0" anchor="b">
                    <a:solidFill>
                      <a:srgbClr val="83B174"/>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Cloud Events</a:t>
                      </a:r>
                      <a:endParaRPr/>
                    </a:p>
                  </a:txBody>
                  <a:tcPr marL="9525" marR="9525" marT="9525" marB="0" anchor="b">
                    <a:solidFill>
                      <a:srgbClr val="00B0F0"/>
                    </a:solidFill>
                  </a:tcPr>
                </a:tc>
                <a:tc>
                  <a:txBody>
                    <a:bodyPr/>
                    <a:lstStyle/>
                    <a:p>
                      <a:pPr marL="0" marR="0" lvl="0" indent="0" algn="ctr" rtl="0">
                        <a:spcBef>
                          <a:spcPts val="0"/>
                        </a:spcBef>
                        <a:spcAft>
                          <a:spcPts val="0"/>
                        </a:spcAft>
                        <a:buNone/>
                      </a:pPr>
                      <a:r>
                        <a:rPr lang="en-US" sz="1600" b="1" i="0" u="none" strike="noStrike" cap="none">
                          <a:solidFill>
                            <a:schemeClr val="lt1"/>
                          </a:solidFill>
                          <a:latin typeface="Calibri"/>
                          <a:ea typeface="Calibri"/>
                          <a:cs typeface="Calibri"/>
                          <a:sym typeface="Calibri"/>
                        </a:rPr>
                        <a:t>IRIS Xtreme</a:t>
                      </a:r>
                      <a:endParaRPr/>
                    </a:p>
                  </a:txBody>
                  <a:tcPr marL="9525" marR="9525" marT="9525" marB="0" anchor="b">
                    <a:solidFill>
                      <a:srgbClr val="C00000"/>
                    </a:solidFill>
                  </a:tcPr>
                </a:tc>
                <a:extLst>
                  <a:ext uri="{0D108BD9-81ED-4DB2-BD59-A6C34878D82A}">
                    <a16:rowId xmlns:a16="http://schemas.microsoft.com/office/drawing/2014/main" val="10000"/>
                  </a:ext>
                </a:extLst>
              </a:tr>
              <a:tr h="370850">
                <a:tc>
                  <a:txBody>
                    <a:bodyPr/>
                    <a:lstStyle/>
                    <a:p>
                      <a:pPr marL="0" marR="0" lvl="0" indent="0" algn="r" rtl="0">
                        <a:spcBef>
                          <a:spcPts val="0"/>
                        </a:spcBef>
                        <a:spcAft>
                          <a:spcPts val="0"/>
                        </a:spcAft>
                        <a:buNone/>
                      </a:pPr>
                      <a:r>
                        <a:rPr lang="en-US" sz="1800" b="0" i="0" u="none" strike="noStrike" cap="none" dirty="0">
                          <a:solidFill>
                            <a:schemeClr val="tx1">
                              <a:lumMod val="75000"/>
                              <a:lumOff val="25000"/>
                            </a:schemeClr>
                          </a:solidFill>
                          <a:latin typeface="Calibri"/>
                          <a:ea typeface="Calibri"/>
                          <a:cs typeface="Calibri"/>
                          <a:sym typeface="Calibri"/>
                        </a:rPr>
                        <a:t>Median</a:t>
                      </a:r>
                      <a:endParaRPr dirty="0">
                        <a:solidFill>
                          <a:schemeClr val="tx1">
                            <a:lumMod val="75000"/>
                            <a:lumOff val="25000"/>
                          </a:schemeClr>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dirty="0">
                          <a:solidFill>
                            <a:schemeClr val="tx1">
                              <a:lumMod val="75000"/>
                              <a:lumOff val="25000"/>
                            </a:schemeClr>
                          </a:solidFill>
                          <a:latin typeface="Calibri"/>
                          <a:ea typeface="Calibri"/>
                          <a:cs typeface="Calibri"/>
                          <a:sym typeface="Calibri"/>
                        </a:rPr>
                        <a:t>$259,000 </a:t>
                      </a:r>
                      <a:endParaRPr dirty="0">
                        <a:solidFill>
                          <a:schemeClr val="tx1">
                            <a:lumMod val="75000"/>
                            <a:lumOff val="25000"/>
                          </a:schemeClr>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dirty="0">
                          <a:solidFill>
                            <a:schemeClr val="tx1">
                              <a:lumMod val="75000"/>
                              <a:lumOff val="25000"/>
                            </a:schemeClr>
                          </a:solidFill>
                          <a:latin typeface="Calibri"/>
                          <a:ea typeface="Calibri"/>
                          <a:cs typeface="Calibri"/>
                          <a:sym typeface="Calibri"/>
                        </a:rPr>
                        <a:t>$668,000 </a:t>
                      </a:r>
                      <a:endParaRPr dirty="0">
                        <a:solidFill>
                          <a:schemeClr val="tx1">
                            <a:lumMod val="75000"/>
                            <a:lumOff val="25000"/>
                          </a:schemeClr>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dirty="0">
                          <a:solidFill>
                            <a:schemeClr val="tx1">
                              <a:lumMod val="75000"/>
                              <a:lumOff val="25000"/>
                            </a:schemeClr>
                          </a:solidFill>
                          <a:latin typeface="Calibri"/>
                          <a:ea typeface="Calibri"/>
                          <a:cs typeface="Calibri"/>
                          <a:sym typeface="Calibri"/>
                        </a:rPr>
                        <a:t>$47,000,000 </a:t>
                      </a:r>
                      <a:endParaRPr dirty="0">
                        <a:solidFill>
                          <a:schemeClr val="tx1">
                            <a:lumMod val="75000"/>
                            <a:lumOff val="25000"/>
                          </a:schemeClr>
                        </a:solidFill>
                      </a:endParaRPr>
                    </a:p>
                  </a:txBody>
                  <a:tcPr marL="9525" marR="9525" marT="9525" marB="0" anchor="b"/>
                </a:tc>
                <a:extLst>
                  <a:ext uri="{0D108BD9-81ED-4DB2-BD59-A6C34878D82A}">
                    <a16:rowId xmlns:a16="http://schemas.microsoft.com/office/drawing/2014/main" val="10001"/>
                  </a:ext>
                </a:extLst>
              </a:tr>
              <a:tr h="370850">
                <a:tc>
                  <a:txBody>
                    <a:bodyPr/>
                    <a:lstStyle/>
                    <a:p>
                      <a:pPr marL="0" marR="0" lvl="0" indent="0" algn="r" rtl="0">
                        <a:spcBef>
                          <a:spcPts val="0"/>
                        </a:spcBef>
                        <a:spcAft>
                          <a:spcPts val="0"/>
                        </a:spcAft>
                        <a:buNone/>
                      </a:pPr>
                      <a:r>
                        <a:rPr lang="en-US" sz="1800" b="0" i="0" u="none" strike="noStrike" cap="none">
                          <a:solidFill>
                            <a:schemeClr val="tx1"/>
                          </a:solidFill>
                          <a:latin typeface="Calibri"/>
                          <a:ea typeface="Calibri"/>
                          <a:cs typeface="Calibri"/>
                          <a:sym typeface="Calibri"/>
                        </a:rPr>
                        <a:t>Extreme</a:t>
                      </a:r>
                      <a:endParaRPr>
                        <a:solidFill>
                          <a:schemeClr val="tx1"/>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a:solidFill>
                            <a:schemeClr val="tx1"/>
                          </a:solidFill>
                          <a:latin typeface="Calibri"/>
                          <a:ea typeface="Calibri"/>
                          <a:cs typeface="Calibri"/>
                          <a:sym typeface="Calibri"/>
                        </a:rPr>
                        <a:t>$52,000,000 </a:t>
                      </a:r>
                      <a:endParaRPr>
                        <a:solidFill>
                          <a:schemeClr val="tx1"/>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a:solidFill>
                            <a:schemeClr val="tx1"/>
                          </a:solidFill>
                          <a:latin typeface="Calibri"/>
                          <a:ea typeface="Calibri"/>
                          <a:cs typeface="Calibri"/>
                          <a:sym typeface="Calibri"/>
                        </a:rPr>
                        <a:t>$185,000,000 </a:t>
                      </a:r>
                      <a:endParaRPr>
                        <a:solidFill>
                          <a:schemeClr val="tx1"/>
                        </a:solidFill>
                      </a:endParaRPr>
                    </a:p>
                  </a:txBody>
                  <a:tcPr marL="9525" marR="9525" marT="9525" marB="0" anchor="b"/>
                </a:tc>
                <a:tc>
                  <a:txBody>
                    <a:bodyPr/>
                    <a:lstStyle/>
                    <a:p>
                      <a:pPr marL="0" marR="0" lvl="0" indent="0" algn="r" rtl="0">
                        <a:spcBef>
                          <a:spcPts val="0"/>
                        </a:spcBef>
                        <a:spcAft>
                          <a:spcPts val="0"/>
                        </a:spcAft>
                        <a:buNone/>
                      </a:pPr>
                      <a:r>
                        <a:rPr lang="en-US" sz="1800" b="0" i="0" u="none" strike="noStrike" cap="none" dirty="0">
                          <a:solidFill>
                            <a:schemeClr val="tx1"/>
                          </a:solidFill>
                          <a:latin typeface="Calibri"/>
                          <a:ea typeface="Calibri"/>
                          <a:cs typeface="Calibri"/>
                          <a:sym typeface="Calibri"/>
                        </a:rPr>
                        <a:t>$1,000,000,000 </a:t>
                      </a:r>
                      <a:endParaRPr dirty="0">
                        <a:solidFill>
                          <a:schemeClr val="tx1"/>
                        </a:solidFill>
                      </a:endParaRPr>
                    </a:p>
                  </a:txBody>
                  <a:tcPr marL="9525" marR="9525" marT="9525" marB="0" anchor="b"/>
                </a:tc>
                <a:extLst>
                  <a:ext uri="{0D108BD9-81ED-4DB2-BD59-A6C34878D82A}">
                    <a16:rowId xmlns:a16="http://schemas.microsoft.com/office/drawing/2014/main" val="10002"/>
                  </a:ext>
                </a:extLst>
              </a:tr>
            </a:tbl>
          </a:graphicData>
        </a:graphic>
      </p:graphicFrame>
      <p:pic>
        <p:nvPicPr>
          <p:cNvPr id="344" name="Google Shape;344;p35"/>
          <p:cNvPicPr preferRelativeResize="0"/>
          <p:nvPr/>
        </p:nvPicPr>
        <p:blipFill rotWithShape="1">
          <a:blip r:embed="rId3">
            <a:alphaModFix/>
          </a:blip>
          <a:srcRect/>
          <a:stretch/>
        </p:blipFill>
        <p:spPr>
          <a:xfrm>
            <a:off x="1022269" y="1564761"/>
            <a:ext cx="8127999" cy="3430494"/>
          </a:xfrm>
          <a:prstGeom prst="rect">
            <a:avLst/>
          </a:prstGeom>
          <a:noFill/>
          <a:ln>
            <a:noFill/>
          </a:ln>
        </p:spPr>
      </p:pic>
      <p:sp>
        <p:nvSpPr>
          <p:cNvPr id="345" name="Google Shape;345;p35"/>
          <p:cNvSpPr txBox="1"/>
          <p:nvPr/>
        </p:nvSpPr>
        <p:spPr>
          <a:xfrm>
            <a:off x="9334337" y="1564761"/>
            <a:ext cx="2203500" cy="349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lt1"/>
                </a:solidFill>
                <a:latin typeface="DM Mono"/>
                <a:ea typeface="DM Mono"/>
                <a:cs typeface="DM Mono"/>
                <a:sym typeface="DM Mono"/>
              </a:rPr>
              <a:t>The median loss magnitude for our sample of cloud security events is </a:t>
            </a:r>
            <a:r>
              <a:rPr lang="en-US" sz="1700">
                <a:solidFill>
                  <a:srgbClr val="30A3DA"/>
                </a:solidFill>
                <a:latin typeface="DM Mono"/>
                <a:ea typeface="DM Mono"/>
                <a:cs typeface="DM Mono"/>
                <a:sym typeface="DM Mono"/>
              </a:rPr>
              <a:t>~3X higher</a:t>
            </a:r>
            <a:r>
              <a:rPr lang="en-US" sz="1700">
                <a:solidFill>
                  <a:schemeClr val="lt1"/>
                </a:solidFill>
                <a:latin typeface="DM Mono"/>
                <a:ea typeface="DM Mono"/>
                <a:cs typeface="DM Mono"/>
                <a:sym typeface="DM Mono"/>
              </a:rPr>
              <a:t> than that of all cyber loss events and extreme losses (95</a:t>
            </a:r>
            <a:r>
              <a:rPr lang="en-US" sz="1700" baseline="30000">
                <a:solidFill>
                  <a:schemeClr val="lt1"/>
                </a:solidFill>
                <a:latin typeface="DM Mono"/>
                <a:ea typeface="DM Mono"/>
                <a:cs typeface="DM Mono"/>
                <a:sym typeface="DM Mono"/>
              </a:rPr>
              <a:t>th</a:t>
            </a:r>
            <a:r>
              <a:rPr lang="en-US" sz="1700">
                <a:solidFill>
                  <a:schemeClr val="lt1"/>
                </a:solidFill>
                <a:latin typeface="DM Mono"/>
                <a:ea typeface="DM Mono"/>
                <a:cs typeface="DM Mono"/>
                <a:sym typeface="DM Mono"/>
              </a:rPr>
              <a:t> percentile) are 3.5X higher.</a:t>
            </a:r>
            <a:endParaRPr sz="1700">
              <a:latin typeface="DM Mono"/>
              <a:ea typeface="DM Mono"/>
              <a:cs typeface="DM Mono"/>
              <a:sym typeface="DM Mon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IRIS &amp; Risk Retina: Event Categories</a:t>
            </a:r>
            <a:endParaRPr sz="4000" b="0">
              <a:latin typeface="DM Sans"/>
              <a:ea typeface="DM Sans"/>
              <a:cs typeface="DM Sans"/>
              <a:sym typeface="DM Sans"/>
            </a:endParaRPr>
          </a:p>
        </p:txBody>
      </p:sp>
      <p:sp>
        <p:nvSpPr>
          <p:cNvPr id="352" name="Google Shape;352;p36"/>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www.cyentia.com/iris</a:t>
            </a:r>
            <a:endParaRPr/>
          </a:p>
        </p:txBody>
      </p:sp>
      <p:graphicFrame>
        <p:nvGraphicFramePr>
          <p:cNvPr id="353" name="Google Shape;353;p36"/>
          <p:cNvGraphicFramePr/>
          <p:nvPr/>
        </p:nvGraphicFramePr>
        <p:xfrm>
          <a:off x="980436" y="1826152"/>
          <a:ext cx="5008882" cy="3779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4" name="Google Shape;354;p36"/>
          <p:cNvGraphicFramePr/>
          <p:nvPr/>
        </p:nvGraphicFramePr>
        <p:xfrm>
          <a:off x="6344918" y="1826152"/>
          <a:ext cx="5008882" cy="3779790"/>
        </p:xfrm>
        <a:graphic>
          <a:graphicData uri="http://schemas.openxmlformats.org/drawingml/2006/chart">
            <c:chart xmlns:c="http://schemas.openxmlformats.org/drawingml/2006/chart" xmlns:r="http://schemas.openxmlformats.org/officeDocument/2006/relationships" r:id="rId4"/>
          </a:graphicData>
        </a:graphic>
      </p:graphicFrame>
      <p:sp>
        <p:nvSpPr>
          <p:cNvPr id="355" name="Google Shape;355;p36"/>
          <p:cNvSpPr txBox="1"/>
          <p:nvPr/>
        </p:nvSpPr>
        <p:spPr>
          <a:xfrm>
            <a:off x="8095825" y="3300548"/>
            <a:ext cx="15070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Montserrat"/>
                <a:ea typeface="Montserrat"/>
                <a:cs typeface="Montserrat"/>
                <a:sym typeface="Montserrat"/>
              </a:rPr>
              <a:t>IRIS Xtreme</a:t>
            </a:r>
            <a:endParaRPr/>
          </a:p>
        </p:txBody>
      </p:sp>
      <p:sp>
        <p:nvSpPr>
          <p:cNvPr id="356" name="Google Shape;356;p36"/>
          <p:cNvSpPr txBox="1"/>
          <p:nvPr/>
        </p:nvSpPr>
        <p:spPr>
          <a:xfrm>
            <a:off x="2731343" y="3300548"/>
            <a:ext cx="150706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Montserrat"/>
                <a:ea typeface="Montserrat"/>
                <a:cs typeface="Montserrat"/>
                <a:sym typeface="Montserrat"/>
              </a:rPr>
              <a:t>Cloud Events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IRIS &amp; Risk Retina: Incident Patterns</a:t>
            </a:r>
            <a:endParaRPr sz="4000" b="0">
              <a:latin typeface="DM Sans"/>
              <a:ea typeface="DM Sans"/>
              <a:cs typeface="DM Sans"/>
              <a:sym typeface="DM Sans"/>
            </a:endParaRPr>
          </a:p>
        </p:txBody>
      </p:sp>
      <p:sp>
        <p:nvSpPr>
          <p:cNvPr id="363" name="Google Shape;363;p37"/>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www.cyentia.com/iris</a:t>
            </a:r>
            <a:endParaRPr/>
          </a:p>
        </p:txBody>
      </p:sp>
      <p:graphicFrame>
        <p:nvGraphicFramePr>
          <p:cNvPr id="364" name="Google Shape;364;p37"/>
          <p:cNvGraphicFramePr/>
          <p:nvPr/>
        </p:nvGraphicFramePr>
        <p:xfrm>
          <a:off x="838201" y="1761842"/>
          <a:ext cx="5132364" cy="4447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5" name="Google Shape;365;p37"/>
          <p:cNvGraphicFramePr/>
          <p:nvPr/>
        </p:nvGraphicFramePr>
        <p:xfrm>
          <a:off x="5970564" y="1761842"/>
          <a:ext cx="5132364" cy="444764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aphicFrame>
        <p:nvGraphicFramePr>
          <p:cNvPr id="371" name="Google Shape;371;p38"/>
          <p:cNvGraphicFramePr/>
          <p:nvPr/>
        </p:nvGraphicFramePr>
        <p:xfrm>
          <a:off x="5828063" y="1761841"/>
          <a:ext cx="5132364" cy="4447645"/>
        </p:xfrm>
        <a:graphic>
          <a:graphicData uri="http://schemas.openxmlformats.org/drawingml/2006/chart">
            <c:chart xmlns:c="http://schemas.openxmlformats.org/drawingml/2006/chart" xmlns:r="http://schemas.openxmlformats.org/officeDocument/2006/relationships" r:id="rId3"/>
          </a:graphicData>
        </a:graphic>
      </p:graphicFrame>
      <p:sp>
        <p:nvSpPr>
          <p:cNvPr id="372" name="Google Shape;372;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IRIS &amp; Risk Retina: Threat Actors</a:t>
            </a:r>
            <a:endParaRPr sz="4000" b="0">
              <a:latin typeface="DM Sans"/>
              <a:ea typeface="DM Sans"/>
              <a:cs typeface="DM Sans"/>
              <a:sym typeface="DM Sans"/>
            </a:endParaRPr>
          </a:p>
        </p:txBody>
      </p:sp>
      <p:sp>
        <p:nvSpPr>
          <p:cNvPr id="373" name="Google Shape;373;p38"/>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www.cyentia.com/iris</a:t>
            </a:r>
            <a:endParaRPr/>
          </a:p>
        </p:txBody>
      </p:sp>
      <p:graphicFrame>
        <p:nvGraphicFramePr>
          <p:cNvPr id="374" name="Google Shape;374;p38"/>
          <p:cNvGraphicFramePr/>
          <p:nvPr/>
        </p:nvGraphicFramePr>
        <p:xfrm>
          <a:off x="695700" y="1761842"/>
          <a:ext cx="5132364" cy="444764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839788" y="215154"/>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Montserrat"/>
              <a:buNone/>
            </a:pPr>
            <a:r>
              <a:rPr lang="en-US" sz="4000" b="0">
                <a:latin typeface="DM Sans"/>
                <a:ea typeface="DM Sans"/>
                <a:cs typeface="DM Sans"/>
                <a:sym typeface="DM Sans"/>
              </a:rPr>
              <a:t>Thank You!</a:t>
            </a:r>
            <a:endParaRPr sz="4000" b="0">
              <a:latin typeface="DM Sans"/>
              <a:ea typeface="DM Sans"/>
              <a:cs typeface="DM Sans"/>
              <a:sym typeface="DM Sans"/>
            </a:endParaRPr>
          </a:p>
        </p:txBody>
      </p:sp>
      <p:sp>
        <p:nvSpPr>
          <p:cNvPr id="380" name="Google Shape;380;p39"/>
          <p:cNvSpPr txBox="1">
            <a:spLocks noGrp="1"/>
          </p:cNvSpPr>
          <p:nvPr>
            <p:ph type="body" idx="1"/>
          </p:nvPr>
        </p:nvSpPr>
        <p:spPr>
          <a:xfrm>
            <a:off x="839788" y="1815354"/>
            <a:ext cx="4183149" cy="40536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800"/>
              <a:buNone/>
            </a:pPr>
            <a:r>
              <a:rPr lang="en-US" sz="2000">
                <a:solidFill>
                  <a:srgbClr val="F2F2F2"/>
                </a:solidFill>
                <a:latin typeface="DM Mono"/>
                <a:ea typeface="DM Mono"/>
                <a:cs typeface="DM Mono"/>
                <a:sym typeface="DM Mono"/>
              </a:rPr>
              <a:t>For letting me share what the data says about cyber risk in the cloud</a:t>
            </a: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600"/>
              <a:buNone/>
            </a:pP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600"/>
              <a:buNone/>
            </a:pP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800"/>
              <a:buNone/>
            </a:pPr>
            <a:r>
              <a:rPr lang="en-US" sz="2000">
                <a:solidFill>
                  <a:srgbClr val="F2F2F2"/>
                </a:solidFill>
                <a:latin typeface="DM Mono"/>
                <a:ea typeface="DM Mono"/>
                <a:cs typeface="DM Mono"/>
                <a:sym typeface="DM Mono"/>
              </a:rPr>
              <a:t>Get all you saw today:</a:t>
            </a: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800"/>
              <a:buNone/>
            </a:pP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800"/>
              <a:buNone/>
            </a:pPr>
            <a:r>
              <a:rPr lang="en-US" sz="2000" u="sng">
                <a:solidFill>
                  <a:srgbClr val="F2F2F2"/>
                </a:solidFill>
                <a:latin typeface="DM Mono"/>
                <a:ea typeface="DM Mono"/>
                <a:cs typeface="DM Mono"/>
                <a:sym typeface="DM Mono"/>
                <a:hlinkClick r:id="rId3">
                  <a:extLst>
                    <a:ext uri="{A12FA001-AC4F-418D-AE19-62706E023703}">
                      <ahyp:hlinkClr xmlns:ahyp="http://schemas.microsoft.com/office/drawing/2018/hyperlinkcolor" val="tx"/>
                    </a:ext>
                  </a:extLst>
                </a:hlinkClick>
              </a:rPr>
              <a:t>www.cyentia.com/research</a:t>
            </a: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800"/>
              <a:buNone/>
            </a:pP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800"/>
              <a:buNone/>
            </a:pPr>
            <a:r>
              <a:rPr lang="en-US" sz="2000" u="sng">
                <a:solidFill>
                  <a:srgbClr val="F2F2F2"/>
                </a:solidFill>
                <a:latin typeface="DM Mono"/>
                <a:ea typeface="DM Mono"/>
                <a:cs typeface="DM Mono"/>
                <a:sym typeface="DM Mono"/>
                <a:hlinkClick r:id="rId4">
                  <a:extLst>
                    <a:ext uri="{A12FA001-AC4F-418D-AE19-62706E023703}">
                      <ahyp:hlinkClr xmlns:ahyp="http://schemas.microsoft.com/office/drawing/2018/hyperlinkcolor" val="tx"/>
                    </a:ext>
                  </a:extLst>
                </a:hlinkClick>
              </a:rPr>
              <a:t>www.cyentia.com/iris</a:t>
            </a:r>
            <a:endParaRPr sz="2000">
              <a:solidFill>
                <a:srgbClr val="F2F2F2"/>
              </a:solidFill>
              <a:latin typeface="DM Mono"/>
              <a:ea typeface="DM Mono"/>
              <a:cs typeface="DM Mono"/>
              <a:sym typeface="DM Mono"/>
            </a:endParaRPr>
          </a:p>
          <a:p>
            <a:pPr marL="0" lvl="0" indent="0" algn="l" rtl="0">
              <a:lnSpc>
                <a:spcPct val="90000"/>
              </a:lnSpc>
              <a:spcBef>
                <a:spcPts val="1000"/>
              </a:spcBef>
              <a:spcAft>
                <a:spcPts val="0"/>
              </a:spcAft>
              <a:buClr>
                <a:schemeClr val="lt1"/>
              </a:buClr>
              <a:buSzPts val="1600"/>
              <a:buNone/>
            </a:pPr>
            <a:endParaRPr sz="2000">
              <a:solidFill>
                <a:srgbClr val="F2F2F2"/>
              </a:solidFill>
              <a:latin typeface="DM Mono"/>
              <a:ea typeface="DM Mono"/>
              <a:cs typeface="DM Mono"/>
              <a:sym typeface="DM Mono"/>
            </a:endParaRPr>
          </a:p>
        </p:txBody>
      </p:sp>
      <p:pic>
        <p:nvPicPr>
          <p:cNvPr id="381" name="Google Shape;381;p39" descr="A person in a uniform laughing&#10;&#10;Description automatically generated"/>
          <p:cNvPicPr preferRelativeResize="0"/>
          <p:nvPr/>
        </p:nvPicPr>
        <p:blipFill rotWithShape="1">
          <a:blip r:embed="rId5">
            <a:alphaModFix/>
          </a:blip>
          <a:srcRect/>
          <a:stretch/>
        </p:blipFill>
        <p:spPr>
          <a:xfrm>
            <a:off x="5649912" y="1327150"/>
            <a:ext cx="5702300" cy="4203700"/>
          </a:xfrm>
          <a:prstGeom prst="rect">
            <a:avLst/>
          </a:prstGeom>
          <a:noFill/>
          <a:ln>
            <a:noFill/>
          </a:ln>
        </p:spPr>
      </p:pic>
      <p:cxnSp>
        <p:nvCxnSpPr>
          <p:cNvPr id="382" name="Google Shape;382;p39"/>
          <p:cNvCxnSpPr/>
          <p:nvPr/>
        </p:nvCxnSpPr>
        <p:spPr>
          <a:xfrm>
            <a:off x="6795185" y="2158112"/>
            <a:ext cx="0" cy="420359"/>
          </a:xfrm>
          <a:prstGeom prst="straightConnector1">
            <a:avLst/>
          </a:prstGeom>
          <a:noFill/>
          <a:ln w="63500" cap="flat" cmpd="sng">
            <a:solidFill>
              <a:srgbClr val="00B0F0"/>
            </a:solidFill>
            <a:prstDash val="solid"/>
            <a:miter lim="800000"/>
            <a:headEnd type="none" w="sm" len="sm"/>
            <a:tailEnd type="triangle" w="med" len="med"/>
          </a:ln>
        </p:spPr>
      </p:cxnSp>
      <p:sp>
        <p:nvSpPr>
          <p:cNvPr id="383" name="Google Shape;383;p39"/>
          <p:cNvSpPr txBox="1"/>
          <p:nvPr/>
        </p:nvSpPr>
        <p:spPr>
          <a:xfrm>
            <a:off x="6225986" y="1511781"/>
            <a:ext cx="25549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Montserrat"/>
                <a:ea typeface="Montserrat"/>
                <a:cs typeface="Montserrat"/>
                <a:sym typeface="Montserrat"/>
              </a:rPr>
              <a:t>Next Generation Cloud Storage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Effect of Cloud on Security Exposures</a:t>
            </a:r>
            <a:endParaRPr sz="4000" b="0">
              <a:latin typeface="DM Sans"/>
              <a:ea typeface="DM Sans"/>
              <a:cs typeface="DM Sans"/>
              <a:sym typeface="DM Sans"/>
            </a:endParaRPr>
          </a:p>
        </p:txBody>
      </p:sp>
      <p:pic>
        <p:nvPicPr>
          <p:cNvPr id="85" name="Google Shape;85;p4"/>
          <p:cNvPicPr preferRelativeResize="0"/>
          <p:nvPr/>
        </p:nvPicPr>
        <p:blipFill rotWithShape="1">
          <a:blip r:embed="rId3">
            <a:alphaModFix/>
          </a:blip>
          <a:srcRect/>
          <a:stretch/>
        </p:blipFill>
        <p:spPr>
          <a:xfrm>
            <a:off x="1392249" y="2016813"/>
            <a:ext cx="9407502" cy="3793144"/>
          </a:xfrm>
          <a:prstGeom prst="rect">
            <a:avLst/>
          </a:prstGeom>
          <a:noFill/>
          <a:ln>
            <a:noFill/>
          </a:ln>
        </p:spPr>
      </p:pic>
      <p:sp>
        <p:nvSpPr>
          <p:cNvPr id="86" name="Google Shape;86;p4"/>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From Uncertainty to Understanding (w/ Riskrecon)</a:t>
            </a:r>
            <a:endParaRPr/>
          </a:p>
        </p:txBody>
      </p:sp>
      <p:pic>
        <p:nvPicPr>
          <p:cNvPr id="87" name="Google Shape;87;p4" descr="Cloud With Lightning And Rain with solid fill"/>
          <p:cNvPicPr preferRelativeResize="0"/>
          <p:nvPr/>
        </p:nvPicPr>
        <p:blipFill rotWithShape="1">
          <a:blip r:embed="rId4">
            <a:alphaModFix/>
          </a:blip>
          <a:srcRect/>
          <a:stretch/>
        </p:blipFill>
        <p:spPr>
          <a:xfrm>
            <a:off x="3564465" y="3690403"/>
            <a:ext cx="634309" cy="6343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Effect of Cloud on Security Exposures</a:t>
            </a:r>
            <a:endParaRPr sz="4000" b="0">
              <a:latin typeface="DM Sans"/>
              <a:ea typeface="DM Sans"/>
              <a:cs typeface="DM Sans"/>
              <a:sym typeface="DM Sans"/>
            </a:endParaRPr>
          </a:p>
        </p:txBody>
      </p:sp>
      <p:sp>
        <p:nvSpPr>
          <p:cNvPr id="93" name="Google Shape;93;p5"/>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From Uncertainty to Understanding (w/ Riskrecon)</a:t>
            </a:r>
            <a:endParaRPr/>
          </a:p>
        </p:txBody>
      </p:sp>
      <p:pic>
        <p:nvPicPr>
          <p:cNvPr id="94" name="Google Shape;94;p5"/>
          <p:cNvPicPr preferRelativeResize="0"/>
          <p:nvPr/>
        </p:nvPicPr>
        <p:blipFill rotWithShape="1">
          <a:blip r:embed="rId3">
            <a:alphaModFix/>
          </a:blip>
          <a:srcRect/>
          <a:stretch/>
        </p:blipFill>
        <p:spPr>
          <a:xfrm>
            <a:off x="147917" y="1403396"/>
            <a:ext cx="6290032" cy="4051207"/>
          </a:xfrm>
          <a:prstGeom prst="rect">
            <a:avLst/>
          </a:prstGeom>
          <a:noFill/>
          <a:ln>
            <a:noFill/>
          </a:ln>
        </p:spPr>
      </p:pic>
      <p:pic>
        <p:nvPicPr>
          <p:cNvPr id="95" name="Google Shape;95;p5"/>
          <p:cNvPicPr preferRelativeResize="0"/>
          <p:nvPr/>
        </p:nvPicPr>
        <p:blipFill rotWithShape="1">
          <a:blip r:embed="rId4">
            <a:alphaModFix/>
          </a:blip>
          <a:srcRect/>
          <a:stretch/>
        </p:blipFill>
        <p:spPr>
          <a:xfrm>
            <a:off x="5584537" y="2117910"/>
            <a:ext cx="6474758" cy="2783541"/>
          </a:xfrm>
          <a:prstGeom prst="rect">
            <a:avLst/>
          </a:prstGeom>
          <a:noFill/>
          <a:ln w="9525" cap="flat" cmpd="sng">
            <a:solidFill>
              <a:schemeClr val="dk1"/>
            </a:solidFill>
            <a:prstDash val="solid"/>
            <a:round/>
            <a:headEnd type="none" w="sm" len="sm"/>
            <a:tailEnd type="none" w="sm" len="sm"/>
          </a:ln>
        </p:spPr>
      </p:pic>
      <p:sp>
        <p:nvSpPr>
          <p:cNvPr id="96" name="Google Shape;96;p5"/>
          <p:cNvSpPr txBox="1"/>
          <p:nvPr/>
        </p:nvSpPr>
        <p:spPr>
          <a:xfrm>
            <a:off x="6642847" y="1564758"/>
            <a:ext cx="49619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DM Sans"/>
                <a:ea typeface="DM Sans"/>
                <a:cs typeface="DM Sans"/>
                <a:sym typeface="DM Sans"/>
              </a:rPr>
              <a:t>Cloud adoption differs by sector &amp; size</a:t>
            </a:r>
            <a:endParaRPr>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Effect of Cloud on Security Exposures</a:t>
            </a:r>
            <a:endParaRPr sz="4000" b="0">
              <a:latin typeface="DM Sans"/>
              <a:ea typeface="DM Sans"/>
              <a:cs typeface="DM Sans"/>
              <a:sym typeface="DM Sans"/>
            </a:endParaRPr>
          </a:p>
        </p:txBody>
      </p:sp>
      <p:pic>
        <p:nvPicPr>
          <p:cNvPr id="102" name="Google Shape;102;p6"/>
          <p:cNvPicPr preferRelativeResize="0"/>
          <p:nvPr/>
        </p:nvPicPr>
        <p:blipFill rotWithShape="1">
          <a:blip r:embed="rId3">
            <a:alphaModFix/>
          </a:blip>
          <a:srcRect/>
          <a:stretch/>
        </p:blipFill>
        <p:spPr>
          <a:xfrm>
            <a:off x="739726" y="1933176"/>
            <a:ext cx="10712547" cy="3570849"/>
          </a:xfrm>
          <a:prstGeom prst="rect">
            <a:avLst/>
          </a:prstGeom>
          <a:noFill/>
          <a:ln>
            <a:noFill/>
          </a:ln>
        </p:spPr>
      </p:pic>
      <p:sp>
        <p:nvSpPr>
          <p:cNvPr id="103" name="Google Shape;103;p6"/>
          <p:cNvSpPr txBox="1"/>
          <p:nvPr/>
        </p:nvSpPr>
        <p:spPr>
          <a:xfrm>
            <a:off x="281354" y="6546467"/>
            <a:ext cx="568921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Montserrat"/>
                <a:ea typeface="Montserrat"/>
                <a:cs typeface="Montserrat"/>
                <a:sym typeface="Montserrat"/>
              </a:rPr>
              <a:t>Source: From Uncertainty to Understanding (w/ Riskrecon)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111760" y="365125"/>
            <a:ext cx="37896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Effect of Cloud on Exposures</a:t>
            </a:r>
            <a:endParaRPr sz="4000" b="0">
              <a:latin typeface="DM Sans"/>
              <a:ea typeface="DM Sans"/>
              <a:cs typeface="DM Sans"/>
              <a:sym typeface="DM Sans"/>
            </a:endParaRPr>
          </a:p>
        </p:txBody>
      </p:sp>
      <p:grpSp>
        <p:nvGrpSpPr>
          <p:cNvPr id="109" name="Google Shape;109;p7"/>
          <p:cNvGrpSpPr/>
          <p:nvPr/>
        </p:nvGrpSpPr>
        <p:grpSpPr>
          <a:xfrm>
            <a:off x="4018671" y="-126610"/>
            <a:ext cx="8171889" cy="7150403"/>
            <a:chOff x="3896751" y="-126610"/>
            <a:chExt cx="8171889" cy="7150403"/>
          </a:xfrm>
        </p:grpSpPr>
        <p:pic>
          <p:nvPicPr>
            <p:cNvPr id="110" name="Google Shape;110;p7" descr="A graph of a number of different colored bars&#10;&#10;Description automatically generated with medium confidence"/>
            <p:cNvPicPr preferRelativeResize="0"/>
            <p:nvPr/>
          </p:nvPicPr>
          <p:blipFill rotWithShape="1">
            <a:blip r:embed="rId3">
              <a:alphaModFix/>
            </a:blip>
            <a:srcRect/>
            <a:stretch/>
          </p:blipFill>
          <p:spPr>
            <a:xfrm rot="-5400000">
              <a:off x="4407494" y="-637353"/>
              <a:ext cx="7150403" cy="8171889"/>
            </a:xfrm>
            <a:prstGeom prst="rect">
              <a:avLst/>
            </a:prstGeom>
            <a:noFill/>
            <a:ln>
              <a:noFill/>
            </a:ln>
          </p:spPr>
        </p:pic>
        <p:pic>
          <p:nvPicPr>
            <p:cNvPr id="111" name="Google Shape;111;p7"/>
            <p:cNvPicPr preferRelativeResize="0"/>
            <p:nvPr/>
          </p:nvPicPr>
          <p:blipFill rotWithShape="1">
            <a:blip r:embed="rId4">
              <a:alphaModFix/>
            </a:blip>
            <a:srcRect/>
            <a:stretch/>
          </p:blipFill>
          <p:spPr>
            <a:xfrm>
              <a:off x="6043759" y="3692226"/>
              <a:ext cx="3009900" cy="2438400"/>
            </a:xfrm>
            <a:prstGeom prst="rect">
              <a:avLst/>
            </a:prstGeom>
            <a:noFill/>
            <a:ln>
              <a:noFill/>
            </a:ln>
          </p:spPr>
        </p:pic>
        <p:pic>
          <p:nvPicPr>
            <p:cNvPr id="112" name="Google Shape;112;p7"/>
            <p:cNvPicPr preferRelativeResize="0"/>
            <p:nvPr/>
          </p:nvPicPr>
          <p:blipFill rotWithShape="1">
            <a:blip r:embed="rId5">
              <a:alphaModFix/>
            </a:blip>
            <a:srcRect/>
            <a:stretch/>
          </p:blipFill>
          <p:spPr>
            <a:xfrm>
              <a:off x="7237559" y="3303825"/>
              <a:ext cx="622300" cy="685800"/>
            </a:xfrm>
            <a:prstGeom prst="rect">
              <a:avLst/>
            </a:prstGeom>
            <a:noFill/>
            <a:ln>
              <a:noFill/>
            </a:ln>
          </p:spPr>
        </p:pic>
      </p:grpSp>
      <p:sp>
        <p:nvSpPr>
          <p:cNvPr id="114" name="Google Shape;114;p7"/>
          <p:cNvSpPr txBox="1"/>
          <p:nvPr/>
        </p:nvSpPr>
        <p:spPr>
          <a:xfrm>
            <a:off x="5982244" y="6546467"/>
            <a:ext cx="568921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Montserrat"/>
                <a:ea typeface="Montserrat"/>
                <a:cs typeface="Montserrat"/>
                <a:sym typeface="Montserrat"/>
              </a:rPr>
              <a:t>Source: From Uncertainty to Understanding (w/ Riskrecon)</a:t>
            </a:r>
            <a:endParaRPr/>
          </a:p>
        </p:txBody>
      </p:sp>
      <p:sp>
        <p:nvSpPr>
          <p:cNvPr id="115" name="Google Shape;115;p7"/>
          <p:cNvSpPr txBox="1"/>
          <p:nvPr/>
        </p:nvSpPr>
        <p:spPr>
          <a:xfrm>
            <a:off x="268950" y="1927325"/>
            <a:ext cx="3475200" cy="3601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
                <a:solidFill>
                  <a:schemeClr val="lt1"/>
                </a:solidFill>
                <a:latin typeface="DM Mono"/>
                <a:ea typeface="DM Mono"/>
                <a:cs typeface="DM Mono"/>
                <a:sym typeface="DM Mono"/>
              </a:rPr>
              <a:t>The bar lengths shown here correspond to the relative importance for each factor for predicting risk posture. We can say, for example, that the presence of security issues (in green) is much more important than knowing a firm’s industry.</a:t>
            </a:r>
            <a:endParaRPr sz="1900">
              <a:latin typeface="DM Mono"/>
              <a:ea typeface="DM Mono"/>
              <a:cs typeface="DM Mono"/>
              <a:sym typeface="DM Mono"/>
            </a:endParaRPr>
          </a:p>
        </p:txBody>
      </p:sp>
      <p:pic>
        <p:nvPicPr>
          <p:cNvPr id="116" name="Google Shape;116;p7" descr="Cloud With Lightning And Rain with solid fill"/>
          <p:cNvPicPr preferRelativeResize="0"/>
          <p:nvPr/>
        </p:nvPicPr>
        <p:blipFill rotWithShape="1">
          <a:blip r:embed="rId6">
            <a:alphaModFix/>
          </a:blip>
          <a:srcRect/>
          <a:stretch/>
        </p:blipFill>
        <p:spPr>
          <a:xfrm>
            <a:off x="6872111" y="-68077"/>
            <a:ext cx="622300" cy="622300"/>
          </a:xfrm>
          <a:prstGeom prst="rect">
            <a:avLst/>
          </a:prstGeom>
          <a:noFill/>
          <a:ln>
            <a:noFill/>
          </a:ln>
        </p:spPr>
      </p:pic>
      <p:pic>
        <p:nvPicPr>
          <p:cNvPr id="117" name="Google Shape;117;p7" descr="Cloud With Lightning And Rain with solid fill"/>
          <p:cNvPicPr preferRelativeResize="0"/>
          <p:nvPr/>
        </p:nvPicPr>
        <p:blipFill rotWithShape="1">
          <a:blip r:embed="rId6">
            <a:alphaModFix/>
          </a:blip>
          <a:srcRect/>
          <a:stretch/>
        </p:blipFill>
        <p:spPr>
          <a:xfrm>
            <a:off x="4503000" y="1633634"/>
            <a:ext cx="441533" cy="441533"/>
          </a:xfrm>
          <a:prstGeom prst="rect">
            <a:avLst/>
          </a:prstGeom>
          <a:noFill/>
          <a:ln>
            <a:noFill/>
          </a:ln>
        </p:spPr>
      </p:pic>
      <p:sp>
        <p:nvSpPr>
          <p:cNvPr id="2" name="Rectangle 1">
            <a:extLst>
              <a:ext uri="{FF2B5EF4-FFF2-40B4-BE49-F238E27FC236}">
                <a16:creationId xmlns:a16="http://schemas.microsoft.com/office/drawing/2014/main" id="{2FD3D40D-442D-4DE2-D949-840FE4249EF9}"/>
              </a:ext>
            </a:extLst>
          </p:cNvPr>
          <p:cNvSpPr/>
          <p:nvPr/>
        </p:nvSpPr>
        <p:spPr>
          <a:xfrm>
            <a:off x="0" y="5784351"/>
            <a:ext cx="4018671" cy="762116"/>
          </a:xfrm>
          <a:prstGeom prst="rect">
            <a:avLst/>
          </a:prstGeom>
          <a:solidFill>
            <a:srgbClr val="091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3" name="Google Shape;113;p7"/>
          <p:cNvPicPr preferRelativeResize="0"/>
          <p:nvPr/>
        </p:nvPicPr>
        <p:blipFill rotWithShape="1">
          <a:blip r:embed="rId7">
            <a:alphaModFix/>
          </a:blip>
          <a:srcRect t="24092" b="12740"/>
          <a:stretch/>
        </p:blipFill>
        <p:spPr>
          <a:xfrm>
            <a:off x="826089" y="5870780"/>
            <a:ext cx="2366492" cy="5892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Montserrat"/>
              <a:buNone/>
            </a:pPr>
            <a:r>
              <a:rPr lang="en-US" sz="4000" b="0">
                <a:latin typeface="DM Sans"/>
                <a:ea typeface="DM Sans"/>
                <a:cs typeface="DM Sans"/>
                <a:sym typeface="DM Sans"/>
              </a:rPr>
              <a:t>SUMMARY: Effect of Cloud on Exposures</a:t>
            </a:r>
            <a:endParaRPr sz="4000" b="0">
              <a:latin typeface="DM Sans"/>
              <a:ea typeface="DM Sans"/>
              <a:cs typeface="DM Sans"/>
              <a:sym typeface="DM Sans"/>
            </a:endParaRPr>
          </a:p>
        </p:txBody>
      </p:sp>
      <p:sp>
        <p:nvSpPr>
          <p:cNvPr id="123" name="Google Shape;123;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41300" algn="l" rtl="0">
              <a:lnSpc>
                <a:spcPct val="115000"/>
              </a:lnSpc>
              <a:spcBef>
                <a:spcPts val="0"/>
              </a:spcBef>
              <a:spcAft>
                <a:spcPts val="0"/>
              </a:spcAft>
              <a:buClr>
                <a:schemeClr val="lt1"/>
              </a:buClr>
              <a:buSzPts val="3000"/>
              <a:buFont typeface="DM Mono"/>
              <a:buChar char="•"/>
            </a:pPr>
            <a:r>
              <a:rPr lang="en-US" sz="2400" dirty="0">
                <a:latin typeface="DM Mono"/>
                <a:ea typeface="DM Mono"/>
                <a:cs typeface="DM Mono"/>
                <a:sym typeface="DM Mono"/>
              </a:rPr>
              <a:t>Cloud usage is (in and of itself) a very weak predictor of risk posture.</a:t>
            </a:r>
            <a:endParaRPr sz="2400" dirty="0">
              <a:latin typeface="DM Mono"/>
              <a:ea typeface="DM Mono"/>
              <a:cs typeface="DM Mono"/>
              <a:sym typeface="DM Mono"/>
            </a:endParaRPr>
          </a:p>
          <a:p>
            <a:pPr marL="228600" lvl="0" indent="-241300" algn="l" rtl="0">
              <a:lnSpc>
                <a:spcPct val="115000"/>
              </a:lnSpc>
              <a:spcBef>
                <a:spcPts val="1000"/>
              </a:spcBef>
              <a:spcAft>
                <a:spcPts val="0"/>
              </a:spcAft>
              <a:buClr>
                <a:schemeClr val="lt1"/>
              </a:buClr>
              <a:buSzPts val="3000"/>
              <a:buFont typeface="DM Mono"/>
              <a:buChar char="•"/>
            </a:pPr>
            <a:r>
              <a:rPr lang="en-US" sz="2400" dirty="0">
                <a:latin typeface="DM Mono"/>
                <a:ea typeface="DM Mono"/>
                <a:cs typeface="DM Mono"/>
                <a:sym typeface="DM Mono"/>
              </a:rPr>
              <a:t>But it’s possible that issues like unsafe services, misconfigurations, and firmographics – which are strong predictors – are more common in the cloud.</a:t>
            </a:r>
            <a:endParaRPr sz="2400" dirty="0">
              <a:latin typeface="DM Mono"/>
              <a:ea typeface="DM Mono"/>
              <a:cs typeface="DM Mono"/>
              <a:sym typeface="DM Mono"/>
            </a:endParaRPr>
          </a:p>
          <a:p>
            <a:pPr marL="228600" lvl="0" indent="-241300" algn="l" rtl="0">
              <a:lnSpc>
                <a:spcPct val="115000"/>
              </a:lnSpc>
              <a:spcBef>
                <a:spcPts val="1000"/>
              </a:spcBef>
              <a:spcAft>
                <a:spcPts val="0"/>
              </a:spcAft>
              <a:buClr>
                <a:schemeClr val="lt1"/>
              </a:buClr>
              <a:buSzPts val="3000"/>
              <a:buFont typeface="DM Mono"/>
              <a:buChar char="•"/>
            </a:pPr>
            <a:r>
              <a:rPr lang="en-US" sz="2400" dirty="0">
                <a:latin typeface="DM Mono"/>
                <a:ea typeface="DM Mono"/>
                <a:cs typeface="DM Mono"/>
                <a:sym typeface="DM Mono"/>
              </a:rPr>
              <a:t>Let’s look at that hypothesis more closely…</a:t>
            </a:r>
            <a:endParaRPr sz="2400" dirty="0">
              <a:latin typeface="DM Mono"/>
              <a:ea typeface="DM Mono"/>
              <a:cs typeface="DM Mono"/>
              <a:sym typeface="DM Mon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a:spLocks noGrp="1"/>
          </p:cNvSpPr>
          <p:nvPr>
            <p:ph type="title"/>
          </p:nvPr>
        </p:nvSpPr>
        <p:spPr>
          <a:xfrm>
            <a:off x="6433475" y="2828550"/>
            <a:ext cx="4099800" cy="120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Montserrat"/>
              <a:buNone/>
            </a:pPr>
            <a:r>
              <a:rPr lang="en-US" sz="4000" b="0">
                <a:latin typeface="DM Sans"/>
                <a:ea typeface="DM Sans"/>
                <a:cs typeface="DM Sans"/>
                <a:sym typeface="DM Sans"/>
              </a:rPr>
              <a:t>Are Clouds Less Secure?</a:t>
            </a:r>
            <a:endParaRPr sz="4000" b="0">
              <a:latin typeface="DM Sans"/>
              <a:ea typeface="DM Sans"/>
              <a:cs typeface="DM Sans"/>
              <a:sym typeface="DM Sans"/>
            </a:endParaRPr>
          </a:p>
        </p:txBody>
      </p:sp>
      <p:pic>
        <p:nvPicPr>
          <p:cNvPr id="129" name="Google Shape;129;p9"/>
          <p:cNvPicPr preferRelativeResize="0"/>
          <p:nvPr/>
        </p:nvPicPr>
        <p:blipFill rotWithShape="1">
          <a:blip r:embed="rId3">
            <a:alphaModFix/>
          </a:blip>
          <a:srcRect/>
          <a:stretch/>
        </p:blipFill>
        <p:spPr>
          <a:xfrm>
            <a:off x="522194" y="403412"/>
            <a:ext cx="4644736" cy="601083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FAIRCON23 Template_UPDATE_FINAL</Template>
  <TotalTime>0</TotalTime>
  <Words>1931</Words>
  <Application>Microsoft Office PowerPoint</Application>
  <PresentationFormat>Widescreen</PresentationFormat>
  <Paragraphs>184</Paragraphs>
  <Slides>39</Slides>
  <Notes>39</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Montserrat</vt:lpstr>
      <vt:lpstr>Lora</vt:lpstr>
      <vt:lpstr>DM Sans</vt:lpstr>
      <vt:lpstr>Calibri</vt:lpstr>
      <vt:lpstr>Arial</vt:lpstr>
      <vt:lpstr>Lora Medium</vt:lpstr>
      <vt:lpstr>DM Mono</vt:lpstr>
      <vt:lpstr>Office Theme</vt:lpstr>
      <vt:lpstr>Is It Raining Risk?</vt:lpstr>
      <vt:lpstr>Wayback Machine: Cloud risk in the DBIR</vt:lpstr>
      <vt:lpstr>Effect of Cloud on Risk Posture</vt:lpstr>
      <vt:lpstr>Effect of Cloud on Security Exposures</vt:lpstr>
      <vt:lpstr>Effect of Cloud on Security Exposures</vt:lpstr>
      <vt:lpstr>Effect of Cloud on Security Exposures</vt:lpstr>
      <vt:lpstr>Effect of Cloud on Exposures</vt:lpstr>
      <vt:lpstr>SUMMARY: Effect of Cloud on Exposures</vt:lpstr>
      <vt:lpstr>Are Clouds Less Secure?</vt:lpstr>
      <vt:lpstr>PowerPoint Presentation</vt:lpstr>
      <vt:lpstr>Are Clouds Less Secure?</vt:lpstr>
      <vt:lpstr>Are Clouds Less Secure?</vt:lpstr>
      <vt:lpstr>Are Clouds Less Secure?</vt:lpstr>
      <vt:lpstr>Are Clouds Less Secure?</vt:lpstr>
      <vt:lpstr>SUMMARY: Are Clouds Less Secure?</vt:lpstr>
      <vt:lpstr>Are Clouds Less Resilient?</vt:lpstr>
      <vt:lpstr>Are Clouds Less Resilient?</vt:lpstr>
      <vt:lpstr>Are Clouds Less Resilient?</vt:lpstr>
      <vt:lpstr>Are Clouds Less Resilient?</vt:lpstr>
      <vt:lpstr>Are Clouds Less Resilient?</vt:lpstr>
      <vt:lpstr>Are Clouds Less Resilient?</vt:lpstr>
      <vt:lpstr>SUMMARY: Are Clouds Less Resilient?</vt:lpstr>
      <vt:lpstr>Attack Paths in the Cloud</vt:lpstr>
      <vt:lpstr>Attack Paths in the Cloud</vt:lpstr>
      <vt:lpstr>Attack Paths in the Cloud</vt:lpstr>
      <vt:lpstr>Attack Paths in the Cloud</vt:lpstr>
      <vt:lpstr>Attack Paths in the Cloud</vt:lpstr>
      <vt:lpstr>Attack Paths in the Cloud</vt:lpstr>
      <vt:lpstr>Attack Paths in the Cloud</vt:lpstr>
      <vt:lpstr>Attack Paths in the Cloud</vt:lpstr>
      <vt:lpstr>Attack Paths in the Cloud</vt:lpstr>
      <vt:lpstr>Attack Paths in the Cloud</vt:lpstr>
      <vt:lpstr>SUMMARY: Attack Paths in the Cloud</vt:lpstr>
      <vt:lpstr>IRIS &amp; Risk Retina CRQ Research</vt:lpstr>
      <vt:lpstr>IRIS &amp; Risk Retina: Loss Magnitude</vt:lpstr>
      <vt:lpstr>IRIS &amp; Risk Retina: Event Categories</vt:lpstr>
      <vt:lpstr>IRIS &amp; Risk Retina: Incident Patterns</vt:lpstr>
      <vt:lpstr>IRIS &amp; Risk Retina: Threat Actors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Raining Risk?</dc:title>
  <dc:creator>Lindsay Varner</dc:creator>
  <cp:lastModifiedBy>Gaurav Sharma</cp:lastModifiedBy>
  <cp:revision>1</cp:revision>
  <dcterms:created xsi:type="dcterms:W3CDTF">2023-08-28T17:46:21Z</dcterms:created>
  <dcterms:modified xsi:type="dcterms:W3CDTF">2023-10-16T15:18:15Z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0x01010067266C032793F448964A81BD0EF37DE6</vt:lpwstr>
  </property>
  <property fmtid="{D5CDD505-2E9C-101B-9397-08002B2CF9AE}" pid="3" name="MediaServiceImageTags">
    <vt:lpwstr/>
  </property>
</Properties>
</file>