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Lora"/>
      <p:regular r:id="rId18"/>
      <p:bold r:id="rId19"/>
      <p:italic r:id="rId20"/>
      <p:boldItalic r:id="rId21"/>
    </p:embeddedFont>
    <p:embeddedFont>
      <p:font typeface="DM Sans"/>
      <p:regular r:id="rId22"/>
      <p:bold r:id="rId23"/>
      <p:italic r:id="rId24"/>
      <p:boldItalic r:id="rId25"/>
    </p:embeddedFont>
    <p:embeddedFont>
      <p:font typeface="DM Mono"/>
      <p:regular r:id="rId26"/>
      <p: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SEha3oVFobrgOAQjLyZAlpOvn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italic.fntdata"/><Relationship Id="rId22" Type="http://schemas.openxmlformats.org/officeDocument/2006/relationships/font" Target="fonts/DMSans-regular.fntdata"/><Relationship Id="rId21" Type="http://schemas.openxmlformats.org/officeDocument/2006/relationships/font" Target="fonts/Lora-boldItalic.fntdata"/><Relationship Id="rId24" Type="http://schemas.openxmlformats.org/officeDocument/2006/relationships/font" Target="fonts/DMSans-italic.fntdata"/><Relationship Id="rId23" Type="http://schemas.openxmlformats.org/officeDocument/2006/relationships/font" Target="fonts/DM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Mono-regular.fntdata"/><Relationship Id="rId25" Type="http://schemas.openxmlformats.org/officeDocument/2006/relationships/font" Target="fonts/DMSans-boldItalic.fntdata"/><Relationship Id="rId28" Type="http://customschemas.google.com/relationships/presentationmetadata" Target="metadata"/><Relationship Id="rId27" Type="http://schemas.openxmlformats.org/officeDocument/2006/relationships/font" Target="fonts/DM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Lora-bold.fntdata"/><Relationship Id="rId18" Type="http://schemas.openxmlformats.org/officeDocument/2006/relationships/font" Target="fonts/Lor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" name="Google Shape;5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d119032cf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8d119032c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d1eef7b5e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28d1eef7b5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d1eef7b5e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28d1eef7b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fcec0a47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28fcec0a475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" name="Google Shape;34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b="0" i="0" sz="36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Char char="•"/>
              <a:defRPr b="0" i="0" sz="2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ora"/>
              <a:buChar char="•"/>
              <a:defRPr b="0" i="0" sz="24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Char char="•"/>
              <a:defRPr b="0" i="0" sz="2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howmaterialisthathack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>
            <p:ph type="ctrTitle"/>
          </p:nvPr>
        </p:nvSpPr>
        <p:spPr>
          <a:xfrm>
            <a:off x="1404100" y="193588"/>
            <a:ext cx="9144000" cy="17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b="0" lang="en-US" sz="4800">
                <a:latin typeface="Lora"/>
                <a:ea typeface="Lora"/>
                <a:cs typeface="Lora"/>
                <a:sym typeface="Lora"/>
              </a:rPr>
              <a:t>Introducing FAIR-MAM</a:t>
            </a:r>
            <a:r>
              <a:rPr b="0" baseline="30000" lang="en-US" sz="4800">
                <a:latin typeface="DM Sans"/>
                <a:ea typeface="DM Sans"/>
                <a:cs typeface="DM Sans"/>
                <a:sym typeface="DM Sans"/>
              </a:rPr>
              <a:t> ™</a:t>
            </a:r>
            <a:endParaRPr b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" name="Google Shape;49;p1"/>
          <p:cNvSpPr txBox="1"/>
          <p:nvPr>
            <p:ph idx="1" type="subTitle"/>
          </p:nvPr>
        </p:nvSpPr>
        <p:spPr>
          <a:xfrm>
            <a:off x="1460050" y="2077632"/>
            <a:ext cx="9144000" cy="13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A Comprehensive Approach to Loss Modeling in FAIR</a:t>
            </a:r>
            <a:r>
              <a:rPr b="0" baseline="30000" lang="en-US" sz="2400">
                <a:latin typeface="DM Sans"/>
                <a:ea typeface="DM Sans"/>
                <a:cs typeface="DM Sans"/>
                <a:sym typeface="DM Sans"/>
              </a:rPr>
              <a:t> ™</a:t>
            </a:r>
            <a:endParaRPr baseline="30000"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" name="Google Shape;50;p1"/>
          <p:cNvSpPr txBox="1"/>
          <p:nvPr>
            <p:ph idx="4294967295" type="body"/>
          </p:nvPr>
        </p:nvSpPr>
        <p:spPr>
          <a:xfrm>
            <a:off x="950125" y="3471725"/>
            <a:ext cx="7410600" cy="30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Tom Macphee</a:t>
            </a:r>
            <a:endParaRPr b="1" sz="16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Cyber Risk Senior Manager, Cigna</a:t>
            </a:r>
            <a:endParaRPr sz="160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Filippo Curti</a:t>
            </a:r>
            <a:endParaRPr b="1" sz="16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Financial Economist, Federal Reserve Board of Richmond</a:t>
            </a:r>
            <a:endParaRPr sz="160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Erica Eager</a:t>
            </a:r>
            <a:endParaRPr b="1" sz="16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Senior Director, Risk Quantification, Safe Security</a:t>
            </a:r>
            <a:endParaRPr sz="160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675" y="778500"/>
            <a:ext cx="8939674" cy="503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/>
        </p:nvSpPr>
        <p:spPr>
          <a:xfrm>
            <a:off x="850225" y="2740542"/>
            <a:ext cx="10417200" cy="7386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b="1" i="0" lang="en-US" sz="4000" u="sng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Material is that Hack? </a:t>
            </a:r>
            <a:endParaRPr b="1" i="0" sz="400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type="title"/>
          </p:nvPr>
        </p:nvSpPr>
        <p:spPr>
          <a:xfrm>
            <a:off x="5801925" y="365125"/>
            <a:ext cx="5551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MGM Materiality Assessment #1</a:t>
            </a:r>
            <a:endParaRPr b="1"/>
          </a:p>
        </p:txBody>
      </p:sp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5906225" y="1825625"/>
            <a:ext cx="5447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Only Business Interruption and system shutdown in the news.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MGM reported financial effect of attack on quarterly results: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~$100M business interruption loss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less than $10M network incident response loss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7" name="Google Shape;6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926" y="182562"/>
            <a:ext cx="4688966" cy="649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d119032cf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MGM Estimated Materiality Assessment #1</a:t>
            </a:r>
            <a:endParaRPr b="1"/>
          </a:p>
        </p:txBody>
      </p:sp>
      <p:sp>
        <p:nvSpPr>
          <p:cNvPr id="73" name="Google Shape;73;g28d119032cf_1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Only primary (Quantitative) losses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Gross profit loss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Network Incident response costs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Modules generating losses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Business Interruption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Network Security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NOTE: Cyber Extortion is not included because there is no indication that MGM paid a ransom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d1eef7b5e_0_6"/>
          <p:cNvSpPr txBox="1"/>
          <p:nvPr>
            <p:ph type="title"/>
          </p:nvPr>
        </p:nvSpPr>
        <p:spPr>
          <a:xfrm>
            <a:off x="5801925" y="152400"/>
            <a:ext cx="5551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MGM Materiality Assessment #2</a:t>
            </a:r>
            <a:endParaRPr b="1"/>
          </a:p>
        </p:txBody>
      </p:sp>
      <p:sp>
        <p:nvSpPr>
          <p:cNvPr id="79" name="Google Shape;79;g28d1eef7b5e_0_6"/>
          <p:cNvSpPr txBox="1"/>
          <p:nvPr>
            <p:ph idx="1" type="body"/>
          </p:nvPr>
        </p:nvSpPr>
        <p:spPr>
          <a:xfrm>
            <a:off x="5853975" y="1534375"/>
            <a:ext cx="5447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MGM reported that Sensitive Personal Data was also compromised in the attack: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as many as 200M guests worldwide who stayed at properties through 12/31/17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Records included: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SSN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Driver’s license numbers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Passport numbers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Military ID numbers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0" name="Google Shape;80;g28d1eef7b5e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650" y="152400"/>
            <a:ext cx="4655716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d1eef7b5e_0_13"/>
          <p:cNvSpPr txBox="1"/>
          <p:nvPr>
            <p:ph type="title"/>
          </p:nvPr>
        </p:nvSpPr>
        <p:spPr>
          <a:xfrm>
            <a:off x="838200" y="65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MGM Estimated Materiality Assessment #2</a:t>
            </a:r>
            <a:endParaRPr b="1"/>
          </a:p>
        </p:txBody>
      </p:sp>
      <p:sp>
        <p:nvSpPr>
          <p:cNvPr id="86" name="Google Shape;86;g28d1eef7b5e_0_13"/>
          <p:cNvSpPr txBox="1"/>
          <p:nvPr>
            <p:ph idx="1" type="body"/>
          </p:nvPr>
        </p:nvSpPr>
        <p:spPr>
          <a:xfrm>
            <a:off x="838200" y="1390950"/>
            <a:ext cx="10515600" cy="50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Primary and Secondary losses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Primary (Quantitative factors)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Information Privacy Event Response and Management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Gross profit loss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Network Incident response costs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Secondary (Qualitative factors)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Risked Class Action Settlement and Defense losses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Risked Regulatory penalty losses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Modules generating losses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Information Privacy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Business Interruption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Network Security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fcec0a475_0_1"/>
          <p:cNvSpPr txBox="1"/>
          <p:nvPr>
            <p:ph type="ctrTitle"/>
          </p:nvPr>
        </p:nvSpPr>
        <p:spPr>
          <a:xfrm>
            <a:off x="1404100" y="193588"/>
            <a:ext cx="9144000" cy="17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b="0" lang="en-US" sz="4800">
                <a:latin typeface="Lora"/>
                <a:ea typeface="Lora"/>
                <a:cs typeface="Lora"/>
                <a:sym typeface="Lora"/>
              </a:rPr>
              <a:t>Introducing FAIR-MAM</a:t>
            </a:r>
            <a:r>
              <a:rPr b="0" baseline="30000" lang="en-US" sz="4800">
                <a:latin typeface="DM Sans"/>
                <a:ea typeface="DM Sans"/>
                <a:cs typeface="DM Sans"/>
                <a:sym typeface="DM Sans"/>
              </a:rPr>
              <a:t> ™</a:t>
            </a:r>
            <a:endParaRPr b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2" name="Google Shape;92;g28fcec0a475_0_1"/>
          <p:cNvSpPr txBox="1"/>
          <p:nvPr>
            <p:ph idx="1" type="subTitle"/>
          </p:nvPr>
        </p:nvSpPr>
        <p:spPr>
          <a:xfrm>
            <a:off x="1460050" y="2077632"/>
            <a:ext cx="9144000" cy="13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A Comprehensive Approach to Loss Modeling in FAIR</a:t>
            </a:r>
            <a:r>
              <a:rPr b="0" baseline="30000" lang="en-US" sz="2400">
                <a:latin typeface="DM Sans"/>
                <a:ea typeface="DM Sans"/>
                <a:cs typeface="DM Sans"/>
                <a:sym typeface="DM Sans"/>
              </a:rPr>
              <a:t> ™</a:t>
            </a:r>
            <a:endParaRPr baseline="30000"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" name="Google Shape;93;g28fcec0a475_0_1"/>
          <p:cNvSpPr txBox="1"/>
          <p:nvPr>
            <p:ph idx="4294967295" type="body"/>
          </p:nvPr>
        </p:nvSpPr>
        <p:spPr>
          <a:xfrm>
            <a:off x="950125" y="3471725"/>
            <a:ext cx="7410600" cy="30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Tom Macphee</a:t>
            </a:r>
            <a:endParaRPr b="1" sz="16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Cyber Risk Senior Manager, Cigna</a:t>
            </a:r>
            <a:endParaRPr sz="160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Filippo Curti</a:t>
            </a:r>
            <a:endParaRPr b="1" sz="16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Financial Economist, Federal Reserve Board of Richmond</a:t>
            </a:r>
            <a:endParaRPr sz="160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Erica Eager</a:t>
            </a:r>
            <a:endParaRPr b="1" sz="16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Senior Director, Risk Quantification, Safe Security</a:t>
            </a:r>
            <a:endParaRPr sz="1600">
              <a:solidFill>
                <a:srgbClr val="FFFFF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2023-10-15T16:28:03Z</dcterms:created>
  <dc:creator>Luke Bader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  <property fmtid="{D5CDD505-2E9C-101B-9397-08002B2CF9AE}" pid="3" name="MediaServiceImageTags">
    <vt:lpwstr/>
  </property>
</Properties>
</file>