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DM Sans ExtraBold"/>
      <p:bold r:id="rId13"/>
      <p:boldItalic r:id="rId14"/>
    </p:embeddedFont>
    <p:embeddedFont>
      <p:font typeface="Lora"/>
      <p:regular r:id="rId15"/>
      <p:bold r:id="rId16"/>
      <p:italic r:id="rId17"/>
      <p:boldItalic r:id="rId18"/>
    </p:embeddedFont>
    <p:embeddedFont>
      <p:font typeface="DM Sans Black"/>
      <p:bold r:id="rId19"/>
      <p:boldItalic r:id="rId20"/>
    </p:embeddedFont>
    <p:embeddedFont>
      <p:font typeface="Poppins Medium"/>
      <p:regular r:id="rId21"/>
      <p:bold r:id="rId22"/>
      <p:italic r:id="rId23"/>
      <p:boldItalic r:id="rId24"/>
    </p:embeddedFont>
    <p:embeddedFont>
      <p:font typeface="DM Sans Light"/>
      <p:regular r:id="rId25"/>
      <p:bold r:id="rId26"/>
      <p:italic r:id="rId27"/>
      <p:boldItalic r:id="rId28"/>
    </p:embeddedFont>
    <p:embeddedFont>
      <p:font typeface="DM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gelY/usp38YrvpuBxUPcvstxa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Black-boldItalic.fntdata"/><Relationship Id="rId22" Type="http://schemas.openxmlformats.org/officeDocument/2006/relationships/font" Target="fonts/PoppinsMedium-bold.fntdata"/><Relationship Id="rId21" Type="http://schemas.openxmlformats.org/officeDocument/2006/relationships/font" Target="fonts/PoppinsMedium-regular.fntdata"/><Relationship Id="rId24" Type="http://schemas.openxmlformats.org/officeDocument/2006/relationships/font" Target="fonts/PoppinsMedium-boldItalic.fntdata"/><Relationship Id="rId23" Type="http://schemas.openxmlformats.org/officeDocument/2006/relationships/font" Target="fonts/Poppins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26" Type="http://schemas.openxmlformats.org/officeDocument/2006/relationships/font" Target="fonts/DMSansLight-bold.fntdata"/><Relationship Id="rId25" Type="http://schemas.openxmlformats.org/officeDocument/2006/relationships/font" Target="fonts/DMSansLight-regular.fntdata"/><Relationship Id="rId28" Type="http://schemas.openxmlformats.org/officeDocument/2006/relationships/font" Target="fonts/DMSansLight-boldItalic.fntdata"/><Relationship Id="rId27" Type="http://schemas.openxmlformats.org/officeDocument/2006/relationships/font" Target="fonts/DMSans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MSans-italic.fntdata"/><Relationship Id="rId30" Type="http://schemas.openxmlformats.org/officeDocument/2006/relationships/font" Target="fonts/DMSans-bold.fntdata"/><Relationship Id="rId11" Type="http://schemas.openxmlformats.org/officeDocument/2006/relationships/font" Target="fonts/Montserrat-italic.fntdata"/><Relationship Id="rId33" Type="http://customschemas.google.com/relationships/presentationmetadata" Target="metadata"/><Relationship Id="rId10" Type="http://schemas.openxmlformats.org/officeDocument/2006/relationships/font" Target="fonts/Montserrat-bold.fntdata"/><Relationship Id="rId32" Type="http://schemas.openxmlformats.org/officeDocument/2006/relationships/font" Target="fonts/DMSans-boldItalic.fntdata"/><Relationship Id="rId13" Type="http://schemas.openxmlformats.org/officeDocument/2006/relationships/font" Target="fonts/DMSansExtraBold-bold.fntdata"/><Relationship Id="rId12" Type="http://schemas.openxmlformats.org/officeDocument/2006/relationships/font" Target="fonts/Montserrat-boldItalic.fntdata"/><Relationship Id="rId15" Type="http://schemas.openxmlformats.org/officeDocument/2006/relationships/font" Target="fonts/Lora-regular.fntdata"/><Relationship Id="rId14" Type="http://schemas.openxmlformats.org/officeDocument/2006/relationships/font" Target="fonts/DMSansExtraBold-boldItalic.fntdata"/><Relationship Id="rId17" Type="http://schemas.openxmlformats.org/officeDocument/2006/relationships/font" Target="fonts/Lora-italic.fntdata"/><Relationship Id="rId16" Type="http://schemas.openxmlformats.org/officeDocument/2006/relationships/font" Target="fonts/Lora-bold.fntdata"/><Relationship Id="rId19" Type="http://schemas.openxmlformats.org/officeDocument/2006/relationships/font" Target="fonts/DMSansBlack-bold.fntdata"/><Relationship Id="rId18" Type="http://schemas.openxmlformats.org/officeDocument/2006/relationships/font" Target="fonts/Lor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fc60160e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fc60160e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fc60160e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fc60160e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fc60160e7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fc60160e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24df6f445b4_2_4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g24df6f445b4_2_4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4df6f445b4_2_6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24df6f445b4_2_69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g24df6f445b4_2_69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4df6f445b4_2_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24df6f445b4_2_7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df6f445b4_2_7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4df6f445b4_2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g24df6f445b4_2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4df6f445b4_2_4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g24df6f445b4_2_4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4df6f445b4_2_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24df6f445b4_2_5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g24df6f445b4_2_5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4df6f445b4_2_55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24df6f445b4_2_55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g24df6f445b4_2_55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g24df6f445b4_2_55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g24df6f445b4_2_55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4df6f445b4_2_6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4df6f445b4_2_6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24df6f445b4_2_65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" name="Google Shape;34;g24df6f445b4_2_65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4df6f445b4_2_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b="0" i="0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4df6f445b4_2_3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b="0" i="0" sz="2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b="0" i="0" sz="24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b="0" i="0" sz="2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Third Party Risk Management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Time to re-think?</a:t>
            </a:r>
            <a:endParaRPr/>
          </a:p>
        </p:txBody>
      </p:sp>
      <p:sp>
        <p:nvSpPr>
          <p:cNvPr id="49" name="Google Shape;49;p1"/>
          <p:cNvSpPr txBox="1"/>
          <p:nvPr>
            <p:ph idx="1" type="subTitle"/>
          </p:nvPr>
        </p:nvSpPr>
        <p:spPr>
          <a:xfrm>
            <a:off x="1524000" y="3863650"/>
            <a:ext cx="9144000" cy="13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October 17 2023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fc60160e7_0_2"/>
          <p:cNvSpPr txBox="1"/>
          <p:nvPr/>
        </p:nvSpPr>
        <p:spPr>
          <a:xfrm>
            <a:off x="821177" y="4120785"/>
            <a:ext cx="301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Sarah Sullivan</a:t>
            </a:r>
            <a:endParaRPr sz="2400">
              <a:solidFill>
                <a:srgbClr val="FFFFFF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55" name="Google Shape;55;g28fc60160e7_0_2"/>
          <p:cNvSpPr txBox="1"/>
          <p:nvPr/>
        </p:nvSpPr>
        <p:spPr>
          <a:xfrm>
            <a:off x="251425" y="4672097"/>
            <a:ext cx="32406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Director IS&amp;T Performance,</a:t>
            </a:r>
            <a:endParaRPr b="1" sz="1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DM Sans Light"/>
                <a:ea typeface="DM Sans Light"/>
                <a:cs typeface="DM Sans Light"/>
                <a:sym typeface="DM Sans Light"/>
              </a:rPr>
              <a:t>Thomas Jefferson University Hospitals</a:t>
            </a:r>
            <a:endParaRPr b="1" sz="1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" name="Google Shape;56;g28fc60160e7_0_2"/>
          <p:cNvSpPr txBox="1"/>
          <p:nvPr/>
        </p:nvSpPr>
        <p:spPr>
          <a:xfrm>
            <a:off x="4348441" y="4120785"/>
            <a:ext cx="353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Adam Wells</a:t>
            </a:r>
            <a:endParaRPr sz="2400">
              <a:solidFill>
                <a:srgbClr val="FFFFFF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57" name="Google Shape;57;g28fc60160e7_0_2"/>
          <p:cNvSpPr txBox="1"/>
          <p:nvPr/>
        </p:nvSpPr>
        <p:spPr>
          <a:xfrm>
            <a:off x="4306662" y="4672097"/>
            <a:ext cx="36207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Senior Manager, Cyber Risk Services,</a:t>
            </a:r>
            <a:endParaRPr b="1" sz="1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DM Sans Light"/>
                <a:ea typeface="DM Sans Light"/>
                <a:cs typeface="DM Sans Light"/>
                <a:sym typeface="DM Sans Light"/>
              </a:rPr>
              <a:t>Yum! Brands</a:t>
            </a:r>
            <a:endParaRPr sz="1200">
              <a:solidFill>
                <a:srgbClr val="FFFFFF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58" name="Google Shape;58;g28fc60160e7_0_2"/>
          <p:cNvSpPr txBox="1"/>
          <p:nvPr/>
        </p:nvSpPr>
        <p:spPr>
          <a:xfrm>
            <a:off x="8373353" y="4120785"/>
            <a:ext cx="301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Pankaj Goyal</a:t>
            </a:r>
            <a:endParaRPr sz="2400">
              <a:solidFill>
                <a:srgbClr val="FFFFFF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59" name="Google Shape;59;g28fc60160e7_0_2"/>
          <p:cNvSpPr txBox="1"/>
          <p:nvPr/>
        </p:nvSpPr>
        <p:spPr>
          <a:xfrm>
            <a:off x="8283325" y="4672097"/>
            <a:ext cx="31986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Director, Standards &amp; Research, </a:t>
            </a:r>
            <a:br>
              <a:rPr b="1" lang="en-US" sz="1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1200">
                <a:solidFill>
                  <a:srgbClr val="FFFFFF"/>
                </a:solidFill>
                <a:latin typeface="DM Sans Light"/>
                <a:ea typeface="DM Sans Light"/>
                <a:cs typeface="DM Sans Light"/>
                <a:sym typeface="DM Sans Light"/>
              </a:rPr>
              <a:t>FAIR Institute</a:t>
            </a:r>
            <a:endParaRPr sz="1200">
              <a:solidFill>
                <a:srgbClr val="FFFFFF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pic>
        <p:nvPicPr>
          <p:cNvPr id="60" name="Google Shape;60;g28fc60160e7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0709" y="1219303"/>
            <a:ext cx="2323500" cy="23235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1" name="Google Shape;61;g28fc60160e7_0_2"/>
          <p:cNvGrpSpPr/>
          <p:nvPr/>
        </p:nvGrpSpPr>
        <p:grpSpPr>
          <a:xfrm>
            <a:off x="1137792" y="3608966"/>
            <a:ext cx="9937237" cy="369300"/>
            <a:chOff x="1137792" y="3761366"/>
            <a:chExt cx="9937237" cy="369300"/>
          </a:xfrm>
        </p:grpSpPr>
        <p:cxnSp>
          <p:nvCxnSpPr>
            <p:cNvPr id="62" name="Google Shape;62;g28fc60160e7_0_2"/>
            <p:cNvCxnSpPr/>
            <p:nvPr/>
          </p:nvCxnSpPr>
          <p:spPr>
            <a:xfrm>
              <a:off x="1137792" y="3946041"/>
              <a:ext cx="667800" cy="0"/>
            </a:xfrm>
            <a:prstGeom prst="straightConnector1">
              <a:avLst/>
            </a:prstGeom>
            <a:noFill/>
            <a:ln cap="flat" cmpd="sng" w="9525">
              <a:solidFill>
                <a:srgbClr val="52C7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" name="Google Shape;63;g28fc60160e7_0_2"/>
            <p:cNvSpPr txBox="1"/>
            <p:nvPr/>
          </p:nvSpPr>
          <p:spPr>
            <a:xfrm>
              <a:off x="1497622" y="3761366"/>
              <a:ext cx="172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SPEAKER</a:t>
              </a:r>
              <a:endParaRPr sz="12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cxnSp>
          <p:nvCxnSpPr>
            <p:cNvPr id="64" name="Google Shape;64;g28fc60160e7_0_2"/>
            <p:cNvCxnSpPr/>
            <p:nvPr/>
          </p:nvCxnSpPr>
          <p:spPr>
            <a:xfrm>
              <a:off x="2897012" y="3946041"/>
              <a:ext cx="625800" cy="0"/>
            </a:xfrm>
            <a:prstGeom prst="straightConnector1">
              <a:avLst/>
            </a:prstGeom>
            <a:noFill/>
            <a:ln cap="flat" cmpd="sng" w="9525">
              <a:solidFill>
                <a:srgbClr val="52C7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g28fc60160e7_0_2"/>
            <p:cNvCxnSpPr/>
            <p:nvPr/>
          </p:nvCxnSpPr>
          <p:spPr>
            <a:xfrm>
              <a:off x="4913866" y="3946041"/>
              <a:ext cx="667800" cy="0"/>
            </a:xfrm>
            <a:prstGeom prst="straightConnector1">
              <a:avLst/>
            </a:prstGeom>
            <a:noFill/>
            <a:ln cap="flat" cmpd="sng" w="9525">
              <a:solidFill>
                <a:srgbClr val="52C7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" name="Google Shape;66;g28fc60160e7_0_2"/>
            <p:cNvSpPr txBox="1"/>
            <p:nvPr/>
          </p:nvSpPr>
          <p:spPr>
            <a:xfrm>
              <a:off x="5273696" y="3761366"/>
              <a:ext cx="172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SPEAKER</a:t>
              </a:r>
              <a:endParaRPr sz="12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cxnSp>
          <p:nvCxnSpPr>
            <p:cNvPr id="67" name="Google Shape;67;g28fc60160e7_0_2"/>
            <p:cNvCxnSpPr/>
            <p:nvPr/>
          </p:nvCxnSpPr>
          <p:spPr>
            <a:xfrm>
              <a:off x="6694098" y="3946041"/>
              <a:ext cx="625800" cy="0"/>
            </a:xfrm>
            <a:prstGeom prst="straightConnector1">
              <a:avLst/>
            </a:prstGeom>
            <a:noFill/>
            <a:ln cap="flat" cmpd="sng" w="9525">
              <a:solidFill>
                <a:srgbClr val="52C7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g28fc60160e7_0_2"/>
            <p:cNvCxnSpPr/>
            <p:nvPr/>
          </p:nvCxnSpPr>
          <p:spPr>
            <a:xfrm>
              <a:off x="8689801" y="3946041"/>
              <a:ext cx="506400" cy="0"/>
            </a:xfrm>
            <a:prstGeom prst="straightConnector1">
              <a:avLst/>
            </a:prstGeom>
            <a:noFill/>
            <a:ln cap="flat" cmpd="sng" w="9525">
              <a:solidFill>
                <a:srgbClr val="52C7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9" name="Google Shape;69;g28fc60160e7_0_2"/>
            <p:cNvSpPr txBox="1"/>
            <p:nvPr/>
          </p:nvSpPr>
          <p:spPr>
            <a:xfrm>
              <a:off x="9049631" y="3761366"/>
              <a:ext cx="172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MODERATOR</a:t>
              </a:r>
              <a:endParaRPr sz="12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cxnSp>
          <p:nvCxnSpPr>
            <p:cNvPr id="70" name="Google Shape;70;g28fc60160e7_0_2"/>
            <p:cNvCxnSpPr/>
            <p:nvPr/>
          </p:nvCxnSpPr>
          <p:spPr>
            <a:xfrm>
              <a:off x="10629229" y="3946041"/>
              <a:ext cx="445800" cy="0"/>
            </a:xfrm>
            <a:prstGeom prst="straightConnector1">
              <a:avLst/>
            </a:prstGeom>
            <a:noFill/>
            <a:ln cap="flat" cmpd="sng" w="9525">
              <a:solidFill>
                <a:srgbClr val="52C7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71" name="Google Shape;71;g28fc60160e7_0_2"/>
          <p:cNvPicPr preferRelativeResize="0"/>
          <p:nvPr/>
        </p:nvPicPr>
        <p:blipFill rotWithShape="1">
          <a:blip r:embed="rId4">
            <a:alphaModFix/>
          </a:blip>
          <a:srcRect b="2143" l="1285" r="1295" t="2153"/>
          <a:stretch/>
        </p:blipFill>
        <p:spPr>
          <a:xfrm>
            <a:off x="1168533" y="1219304"/>
            <a:ext cx="2323500" cy="23235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g28fc60160e7_0_2"/>
          <p:cNvPicPr preferRelativeResize="0"/>
          <p:nvPr/>
        </p:nvPicPr>
        <p:blipFill rotWithShape="1">
          <a:blip r:embed="rId5">
            <a:alphaModFix/>
          </a:blip>
          <a:srcRect b="1047" l="2627" r="5839" t="3760"/>
          <a:stretch/>
        </p:blipFill>
        <p:spPr>
          <a:xfrm>
            <a:off x="4964956" y="1219304"/>
            <a:ext cx="2304000" cy="23235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fc60160e7_0_7"/>
          <p:cNvSpPr/>
          <p:nvPr/>
        </p:nvSpPr>
        <p:spPr>
          <a:xfrm>
            <a:off x="775875" y="1595550"/>
            <a:ext cx="10630500" cy="4209300"/>
          </a:xfrm>
          <a:prstGeom prst="roundRect">
            <a:avLst>
              <a:gd fmla="val 360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8" name="Google Shape;78;g28fc60160e7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to focus on, and what can you do about it</a:t>
            </a:r>
            <a:endParaRPr/>
          </a:p>
        </p:txBody>
      </p:sp>
      <p:cxnSp>
        <p:nvCxnSpPr>
          <p:cNvPr id="79" name="Google Shape;79;g28fc60160e7_0_7"/>
          <p:cNvCxnSpPr/>
          <p:nvPr/>
        </p:nvCxnSpPr>
        <p:spPr>
          <a:xfrm>
            <a:off x="4200650" y="4917325"/>
            <a:ext cx="4275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" name="Google Shape;80;g28fc60160e7_0_7"/>
          <p:cNvCxnSpPr/>
          <p:nvPr/>
        </p:nvCxnSpPr>
        <p:spPr>
          <a:xfrm rot="10800000">
            <a:off x="4200763" y="1841850"/>
            <a:ext cx="10500" cy="3086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" name="Google Shape;81;g28fc60160e7_0_7"/>
          <p:cNvSpPr txBox="1"/>
          <p:nvPr/>
        </p:nvSpPr>
        <p:spPr>
          <a:xfrm>
            <a:off x="4422500" y="5004450"/>
            <a:ext cx="383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359A"/>
                </a:solidFill>
                <a:latin typeface="DM Sans"/>
                <a:ea typeface="DM Sans"/>
                <a:cs typeface="DM Sans"/>
                <a:sym typeface="DM Sans"/>
              </a:rPr>
              <a:t>Risk to your business (driven by access to data, network, operations)</a:t>
            </a:r>
            <a:endParaRPr b="1" sz="1200">
              <a:solidFill>
                <a:srgbClr val="00359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2" name="Google Shape;82;g28fc60160e7_0_7"/>
          <p:cNvSpPr txBox="1"/>
          <p:nvPr/>
        </p:nvSpPr>
        <p:spPr>
          <a:xfrm rot="-5400000">
            <a:off x="2674213" y="3200400"/>
            <a:ext cx="253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359A"/>
                </a:solidFill>
                <a:latin typeface="DM Sans"/>
                <a:ea typeface="DM Sans"/>
                <a:cs typeface="DM Sans"/>
                <a:sym typeface="DM Sans"/>
              </a:rPr>
              <a:t>How much can you influence?</a:t>
            </a:r>
            <a:endParaRPr b="1" sz="1200">
              <a:solidFill>
                <a:srgbClr val="00359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" name="Google Shape;83;g28fc60160e7_0_7"/>
          <p:cNvSpPr txBox="1"/>
          <p:nvPr/>
        </p:nvSpPr>
        <p:spPr>
          <a:xfrm>
            <a:off x="2016850" y="3016675"/>
            <a:ext cx="136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359A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INFLUENCE</a:t>
            </a:r>
            <a:endParaRPr sz="1200">
              <a:solidFill>
                <a:srgbClr val="00359A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359A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VS.</a:t>
            </a:r>
            <a:endParaRPr sz="1200">
              <a:solidFill>
                <a:srgbClr val="00359A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359A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RISK MATRIX</a:t>
            </a:r>
            <a:endParaRPr sz="1200">
              <a:solidFill>
                <a:srgbClr val="00359A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84" name="Google Shape;84;g28fc60160e7_0_7"/>
          <p:cNvSpPr txBox="1"/>
          <p:nvPr/>
        </p:nvSpPr>
        <p:spPr>
          <a:xfrm>
            <a:off x="6466088" y="2297225"/>
            <a:ext cx="2022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HOW TO SPEND THE MOST TIME HERE?</a:t>
            </a:r>
            <a:endParaRPr b="1" sz="10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" name="Google Shape;85;g28fc60160e7_0_7"/>
          <p:cNvSpPr txBox="1"/>
          <p:nvPr/>
        </p:nvSpPr>
        <p:spPr>
          <a:xfrm>
            <a:off x="4540950" y="3016675"/>
            <a:ext cx="1455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HOW TO SPEND LESS TIME HERE?</a:t>
            </a:r>
            <a:endParaRPr b="1" sz="10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6" name="Google Shape;86;g28fc60160e7_0_7"/>
          <p:cNvSpPr txBox="1"/>
          <p:nvPr/>
        </p:nvSpPr>
        <p:spPr>
          <a:xfrm>
            <a:off x="6531188" y="4167975"/>
            <a:ext cx="195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WHAT CAN YOU DO HERE?</a:t>
            </a:r>
            <a:endParaRPr b="1" sz="10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fc60160e7_0_44"/>
          <p:cNvSpPr/>
          <p:nvPr/>
        </p:nvSpPr>
        <p:spPr>
          <a:xfrm>
            <a:off x="775875" y="1595550"/>
            <a:ext cx="10630500" cy="4209300"/>
          </a:xfrm>
          <a:prstGeom prst="roundRect">
            <a:avLst>
              <a:gd fmla="val 360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2" name="Google Shape;92;g28fc60160e7_0_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to focus on, and what can you do about it</a:t>
            </a:r>
            <a:endParaRPr/>
          </a:p>
        </p:txBody>
      </p:sp>
      <p:cxnSp>
        <p:nvCxnSpPr>
          <p:cNvPr id="93" name="Google Shape;93;g28fc60160e7_0_44"/>
          <p:cNvCxnSpPr/>
          <p:nvPr/>
        </p:nvCxnSpPr>
        <p:spPr>
          <a:xfrm>
            <a:off x="4200650" y="4917325"/>
            <a:ext cx="42753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g28fc60160e7_0_44"/>
          <p:cNvCxnSpPr/>
          <p:nvPr/>
        </p:nvCxnSpPr>
        <p:spPr>
          <a:xfrm rot="10800000">
            <a:off x="4200763" y="1841850"/>
            <a:ext cx="10500" cy="3086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g28fc60160e7_0_44"/>
          <p:cNvSpPr txBox="1"/>
          <p:nvPr/>
        </p:nvSpPr>
        <p:spPr>
          <a:xfrm>
            <a:off x="4422500" y="5004450"/>
            <a:ext cx="383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359A"/>
                </a:solidFill>
                <a:latin typeface="DM Sans"/>
                <a:ea typeface="DM Sans"/>
                <a:cs typeface="DM Sans"/>
                <a:sym typeface="DM Sans"/>
              </a:rPr>
              <a:t>Risk to your business (driven by access to data, network, operations)</a:t>
            </a:r>
            <a:endParaRPr b="1" sz="1200">
              <a:solidFill>
                <a:srgbClr val="00359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g28fc60160e7_0_44"/>
          <p:cNvSpPr txBox="1"/>
          <p:nvPr/>
        </p:nvSpPr>
        <p:spPr>
          <a:xfrm rot="-5400000">
            <a:off x="2674213" y="3200400"/>
            <a:ext cx="253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359A"/>
                </a:solidFill>
                <a:latin typeface="DM Sans"/>
                <a:ea typeface="DM Sans"/>
                <a:cs typeface="DM Sans"/>
                <a:sym typeface="DM Sans"/>
              </a:rPr>
              <a:t>How much can you influence?</a:t>
            </a:r>
            <a:endParaRPr b="1" sz="1200">
              <a:solidFill>
                <a:srgbClr val="00359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" name="Google Shape;97;g28fc60160e7_0_44"/>
          <p:cNvSpPr txBox="1"/>
          <p:nvPr/>
        </p:nvSpPr>
        <p:spPr>
          <a:xfrm>
            <a:off x="2016850" y="3016675"/>
            <a:ext cx="136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359A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INFLUENCE</a:t>
            </a:r>
            <a:endParaRPr sz="1200">
              <a:solidFill>
                <a:srgbClr val="00359A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359A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VS.</a:t>
            </a:r>
            <a:endParaRPr sz="1200">
              <a:solidFill>
                <a:srgbClr val="00359A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359A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RISK MATRIX</a:t>
            </a:r>
            <a:endParaRPr sz="1200">
              <a:solidFill>
                <a:srgbClr val="00359A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98" name="Google Shape;98;g28fc60160e7_0_44"/>
          <p:cNvSpPr txBox="1"/>
          <p:nvPr/>
        </p:nvSpPr>
        <p:spPr>
          <a:xfrm>
            <a:off x="6405288" y="2308450"/>
            <a:ext cx="20229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DM Sans Black"/>
                <a:ea typeface="DM Sans Black"/>
                <a:cs typeface="DM Sans Black"/>
                <a:sym typeface="DM Sans Black"/>
              </a:rPr>
              <a:t>DEEP DIVE TO UNDERSTAND THIRD PARTY CONTROLS &amp; FOCUS ON INTERNAL CONTROLS (E.G. MSSP / SIS, CONTRACTORS)</a:t>
            </a:r>
            <a:endParaRPr sz="900">
              <a:solidFill>
                <a:srgbClr val="666666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99" name="Google Shape;99;g28fc60160e7_0_44"/>
          <p:cNvSpPr txBox="1"/>
          <p:nvPr/>
        </p:nvSpPr>
        <p:spPr>
          <a:xfrm>
            <a:off x="4609538" y="4186050"/>
            <a:ext cx="119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DM Sans Black"/>
                <a:ea typeface="DM Sans Black"/>
                <a:cs typeface="DM Sans Black"/>
                <a:sym typeface="DM Sans Black"/>
              </a:rPr>
              <a:t>BASIC HYGIENE</a:t>
            </a:r>
            <a:endParaRPr sz="900">
              <a:solidFill>
                <a:srgbClr val="666666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00" name="Google Shape;100;g28fc60160e7_0_44"/>
          <p:cNvSpPr txBox="1"/>
          <p:nvPr/>
        </p:nvSpPr>
        <p:spPr>
          <a:xfrm>
            <a:off x="6470388" y="4009050"/>
            <a:ext cx="19578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DM Sans Black"/>
                <a:ea typeface="DM Sans Black"/>
                <a:cs typeface="DM Sans Black"/>
                <a:sym typeface="DM Sans Black"/>
              </a:rPr>
              <a:t>FOCUS ON INTERNAL CONTROLS (ZERO TRUST PRINCIPLES) (E.G. IAAS, SAAS PLAYERS)</a:t>
            </a:r>
            <a:endParaRPr sz="900">
              <a:solidFill>
                <a:srgbClr val="666666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  <p:sp>
        <p:nvSpPr>
          <p:cNvPr id="101" name="Google Shape;101;g28fc60160e7_0_44"/>
          <p:cNvSpPr txBox="1"/>
          <p:nvPr/>
        </p:nvSpPr>
        <p:spPr>
          <a:xfrm>
            <a:off x="4365938" y="2485450"/>
            <a:ext cx="1683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666666"/>
                </a:solidFill>
                <a:latin typeface="DM Sans Black"/>
                <a:ea typeface="DM Sans Black"/>
                <a:cs typeface="DM Sans Black"/>
                <a:sym typeface="DM Sans Black"/>
              </a:rPr>
              <a:t>BASIC HYGIENE WITH GUIDANCE TO THIRD PARTY</a:t>
            </a:r>
            <a:endParaRPr sz="900">
              <a:solidFill>
                <a:srgbClr val="666666"/>
              </a:solidFill>
              <a:latin typeface="DM Sans Black"/>
              <a:ea typeface="DM Sans Black"/>
              <a:cs typeface="DM Sans Black"/>
              <a:sym typeface="DM Sa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2023-10-15T16:28:03Z</dcterms:created>
  <dc:creator>Luke Bader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ediaServiceImageTags">
    <vt:lpwstr/>
  </property>
</Properties>
</file>