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embeddedFontLst>
    <p:embeddedFont>
      <p:font typeface="DM Mono" panose="020B0509040201040103" pitchFamily="49" charset="0"/>
      <p:regular r:id="rId24"/>
      <p:italic r:id="rId25"/>
    </p:embeddedFont>
    <p:embeddedFont>
      <p:font typeface="DM Mono Medium" panose="020B0609040201040103" pitchFamily="49" charset="0"/>
      <p:regular r:id="rId26"/>
      <p:italic r:id="rId27"/>
    </p:embeddedFont>
    <p:embeddedFont>
      <p:font typeface="DM Sans" pitchFamily="2" charset="0"/>
      <p:regular r:id="rId28"/>
      <p:bold r:id="rId29"/>
      <p:italic r:id="rId30"/>
      <p:boldItalic r:id="rId31"/>
    </p:embeddedFont>
    <p:embeddedFont>
      <p:font typeface="Lora" pitchFamily="2" charset="0"/>
      <p:regular r:id="rId32"/>
      <p:bold r:id="rId33"/>
      <p:italic r:id="rId34"/>
      <p:boldItalic r:id="rId35"/>
    </p:embeddedFont>
    <p:embeddedFont>
      <p:font typeface="Lora Medium" pitchFamily="2" charset="0"/>
      <p:regular r:id="rId36"/>
      <p:italic r:id="rId37"/>
    </p:embeddedFont>
    <p:embeddedFont>
      <p:font typeface="Montserrat" panose="00000500000000000000" pitchFamily="2" charset="0"/>
      <p:regular r:id="rId38"/>
      <p:bold r:id="rId39"/>
      <p:italic r:id="rId40"/>
      <p:boldItalic r:id="rId41"/>
    </p:embeddedFont>
    <p:embeddedFont>
      <p:font typeface="Tahoma" panose="020B0604030504040204" pitchFamily="34" charset="0"/>
      <p:regular r:id="rId42"/>
      <p:bold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4" roundtripDataSignature="AMtx7miAhJ9JXAiF2AnnMlS+hYmhDvtTN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84" d="100"/>
          <a:sy n="84" d="100"/>
        </p:scale>
        <p:origin x="1038" y="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 name="Google Shape;5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 name="Google Shape;6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8c8482f77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g28c8482f77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 name="Google Shape;7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4800"/>
              <a:buFont typeface="Montserrat"/>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0" name="Google Shape;10;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Tree>
    <p:extLst>
      <p:ext uri="{BB962C8B-B14F-4D97-AF65-F5344CB8AC3E}">
        <p14:creationId xmlns:p14="http://schemas.microsoft.com/office/powerpoint/2010/main" val="704982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5"/>
        <p:cNvGrpSpPr/>
        <p:nvPr/>
      </p:nvGrpSpPr>
      <p:grpSpPr>
        <a:xfrm>
          <a:off x="0" y="0"/>
          <a:ext cx="0" cy="0"/>
          <a:chOff x="0" y="0"/>
          <a:chExt cx="0" cy="0"/>
        </a:xfrm>
      </p:grpSpPr>
      <p:sp>
        <p:nvSpPr>
          <p:cNvPr id="36" name="Google Shape;36;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Montserrat"/>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7" name="Google Shape;37;p13"/>
          <p:cNvSpPr>
            <a:spLocks noGrp="1"/>
          </p:cNvSpPr>
          <p:nvPr>
            <p:ph type="pic" idx="2"/>
          </p:nvPr>
        </p:nvSpPr>
        <p:spPr>
          <a:xfrm>
            <a:off x="5183188" y="987425"/>
            <a:ext cx="6172200" cy="4873625"/>
          </a:xfrm>
          <a:prstGeom prst="rect">
            <a:avLst/>
          </a:prstGeom>
          <a:noFill/>
          <a:ln>
            <a:noFill/>
          </a:ln>
        </p:spPr>
      </p:sp>
      <p:sp>
        <p:nvSpPr>
          <p:cNvPr id="38" name="Google Shape;38;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US"/>
              <a:t>Click to edit Master text styles</a:t>
            </a:r>
          </a:p>
        </p:txBody>
      </p:sp>
    </p:spTree>
    <p:extLst>
      <p:ext uri="{BB962C8B-B14F-4D97-AF65-F5344CB8AC3E}">
        <p14:creationId xmlns:p14="http://schemas.microsoft.com/office/powerpoint/2010/main" val="2271058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39"/>
        <p:cNvGrpSpPr/>
        <p:nvPr/>
      </p:nvGrpSpPr>
      <p:grpSpPr>
        <a:xfrm>
          <a:off x="0" y="0"/>
          <a:ext cx="0" cy="0"/>
          <a:chOff x="0" y="0"/>
          <a:chExt cx="0" cy="0"/>
        </a:xfrm>
      </p:grpSpPr>
      <p:sp>
        <p:nvSpPr>
          <p:cNvPr id="40" name="Google Shape;4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1" name="Google Shape;41;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1840694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42"/>
        <p:cNvGrpSpPr/>
        <p:nvPr/>
      </p:nvGrpSpPr>
      <p:grpSpPr>
        <a:xfrm>
          <a:off x="0" y="0"/>
          <a:ext cx="0" cy="0"/>
          <a:chOff x="0" y="0"/>
          <a:chExt cx="0" cy="0"/>
        </a:xfrm>
      </p:grpSpPr>
      <p:sp>
        <p:nvSpPr>
          <p:cNvPr id="43" name="Google Shape;43;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1122003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3" name="Google Shape;13;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996331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4"/>
        <p:cNvGrpSpPr/>
        <p:nvPr/>
      </p:nvGrpSpPr>
      <p:grpSpPr>
        <a:xfrm>
          <a:off x="0" y="0"/>
          <a:ext cx="0" cy="0"/>
          <a:chOff x="0" y="0"/>
          <a:chExt cx="0" cy="0"/>
        </a:xfrm>
      </p:grpSpPr>
      <p:sp>
        <p:nvSpPr>
          <p:cNvPr id="15" name="Google Shape;15;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800"/>
              <a:buFont typeface="Montserrat"/>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6" name="Google Shape;16;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pPr lvl="0"/>
            <a:r>
              <a:rPr lang="en-US"/>
              <a:t>Click to edit Master text styles</a:t>
            </a:r>
          </a:p>
        </p:txBody>
      </p:sp>
    </p:spTree>
    <p:extLst>
      <p:ext uri="{BB962C8B-B14F-4D97-AF65-F5344CB8AC3E}">
        <p14:creationId xmlns:p14="http://schemas.microsoft.com/office/powerpoint/2010/main" val="1804689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7"/>
        <p:cNvGrpSpPr/>
        <p:nvPr/>
      </p:nvGrpSpPr>
      <p:grpSpPr>
        <a:xfrm>
          <a:off x="0" y="0"/>
          <a:ext cx="0" cy="0"/>
          <a:chOff x="0" y="0"/>
          <a:chExt cx="0" cy="0"/>
        </a:xfrm>
      </p:grpSpPr>
      <p:sp>
        <p:nvSpPr>
          <p:cNvPr id="18" name="Google Shape;18;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9" name="Google Shape;19;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0" name="Google Shape;20;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261985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3" name="Google Shape;23;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24" name="Google Shape;24;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5" name="Google Shape;25;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26" name="Google Shape;26;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4155705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extLst>
      <p:ext uri="{BB962C8B-B14F-4D97-AF65-F5344CB8AC3E}">
        <p14:creationId xmlns:p14="http://schemas.microsoft.com/office/powerpoint/2010/main" val="2610726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
        <p:cNvGrpSpPr/>
        <p:nvPr/>
      </p:nvGrpSpPr>
      <p:grpSpPr>
        <a:xfrm>
          <a:off x="0" y="0"/>
          <a:ext cx="0" cy="0"/>
          <a:chOff x="0" y="0"/>
          <a:chExt cx="0" cy="0"/>
        </a:xfrm>
      </p:grpSpPr>
    </p:spTree>
    <p:extLst>
      <p:ext uri="{BB962C8B-B14F-4D97-AF65-F5344CB8AC3E}">
        <p14:creationId xmlns:p14="http://schemas.microsoft.com/office/powerpoint/2010/main" val="1557984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0"/>
        <p:cNvGrpSpPr/>
        <p:nvPr/>
      </p:nvGrpSpPr>
      <p:grpSpPr>
        <a:xfrm>
          <a:off x="0" y="0"/>
          <a:ext cx="0" cy="0"/>
          <a:chOff x="0" y="0"/>
          <a:chExt cx="0" cy="0"/>
        </a:xfrm>
      </p:grpSpPr>
    </p:spTree>
    <p:extLst>
      <p:ext uri="{BB962C8B-B14F-4D97-AF65-F5344CB8AC3E}">
        <p14:creationId xmlns:p14="http://schemas.microsoft.com/office/powerpoint/2010/main" val="382776746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31"/>
        <p:cNvGrpSpPr/>
        <p:nvPr/>
      </p:nvGrpSpPr>
      <p:grpSpPr>
        <a:xfrm>
          <a:off x="0" y="0"/>
          <a:ext cx="0" cy="0"/>
          <a:chOff x="0" y="0"/>
          <a:chExt cx="0" cy="0"/>
        </a:xfrm>
      </p:grpSpPr>
      <p:sp>
        <p:nvSpPr>
          <p:cNvPr id="32" name="Google Shape;32;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Montserrat"/>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3" name="Google Shape;33;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lt1"/>
              </a:buClr>
              <a:buSzPts val="3200"/>
              <a:buChar char="•"/>
              <a:defRPr sz="3200"/>
            </a:lvl1pPr>
            <a:lvl2pPr marL="914400" lvl="1" indent="-406400" algn="l">
              <a:lnSpc>
                <a:spcPct val="90000"/>
              </a:lnSpc>
              <a:spcBef>
                <a:spcPts val="500"/>
              </a:spcBef>
              <a:spcAft>
                <a:spcPts val="0"/>
              </a:spcAft>
              <a:buClr>
                <a:schemeClr val="lt1"/>
              </a:buClr>
              <a:buSzPts val="2800"/>
              <a:buChar char="•"/>
              <a:defRPr sz="2800"/>
            </a:lvl2pPr>
            <a:lvl3pPr marL="1371600" lvl="2" indent="-381000" algn="l">
              <a:lnSpc>
                <a:spcPct val="90000"/>
              </a:lnSpc>
              <a:spcBef>
                <a:spcPts val="500"/>
              </a:spcBef>
              <a:spcAft>
                <a:spcPts val="0"/>
              </a:spcAft>
              <a:buClr>
                <a:schemeClr val="lt1"/>
              </a:buClr>
              <a:buSzPts val="2400"/>
              <a:buChar char="•"/>
              <a:defRPr sz="2400"/>
            </a:lvl3pPr>
            <a:lvl4pPr marL="1828800" lvl="3" indent="-355600" algn="l">
              <a:lnSpc>
                <a:spcPct val="90000"/>
              </a:lnSpc>
              <a:spcBef>
                <a:spcPts val="500"/>
              </a:spcBef>
              <a:spcAft>
                <a:spcPts val="0"/>
              </a:spcAft>
              <a:buClr>
                <a:schemeClr val="lt1"/>
              </a:buClr>
              <a:buSzPts val="2000"/>
              <a:buChar char="•"/>
              <a:defRPr sz="2000"/>
            </a:lvl4pPr>
            <a:lvl5pPr marL="2286000" lvl="4" indent="-355600" algn="l">
              <a:lnSpc>
                <a:spcPct val="90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pPr lvl="0"/>
            <a:r>
              <a:rPr lang="en-US"/>
              <a:t>Click to edit Master text styles</a:t>
            </a:r>
          </a:p>
        </p:txBody>
      </p:sp>
      <p:sp>
        <p:nvSpPr>
          <p:cNvPr id="34" name="Google Shape;34;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atin typeface="Montserrat"/>
                <a:ea typeface="Montserrat"/>
                <a:cs typeface="Montserrat"/>
                <a:sym typeface="Montserrat"/>
              </a:defRPr>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US"/>
              <a:t>Click to edit Master text styles</a:t>
            </a:r>
          </a:p>
        </p:txBody>
      </p:sp>
    </p:spTree>
    <p:extLst>
      <p:ext uri="{BB962C8B-B14F-4D97-AF65-F5344CB8AC3E}">
        <p14:creationId xmlns:p14="http://schemas.microsoft.com/office/powerpoint/2010/main" val="813594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3600"/>
              <a:buFont typeface="Lora"/>
              <a:buNone/>
              <a:defRPr sz="3600" i="0" u="none" strike="noStrike" cap="none">
                <a:solidFill>
                  <a:schemeClr val="lt1"/>
                </a:solidFill>
                <a:latin typeface="Lora"/>
                <a:ea typeface="Lora"/>
                <a:cs typeface="Lora"/>
                <a:sym typeface="Lor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Lora"/>
              <a:buChar char="•"/>
              <a:defRPr sz="2800" i="0" u="none" strike="noStrike" cap="none">
                <a:solidFill>
                  <a:schemeClr val="lt1"/>
                </a:solidFill>
                <a:latin typeface="Lora"/>
                <a:ea typeface="Lora"/>
                <a:cs typeface="Lora"/>
                <a:sym typeface="Lora"/>
              </a:defRPr>
            </a:lvl1pPr>
            <a:lvl2pPr marL="914400" marR="0" lvl="1" indent="-381000" algn="l" rtl="0">
              <a:lnSpc>
                <a:spcPct val="90000"/>
              </a:lnSpc>
              <a:spcBef>
                <a:spcPts val="500"/>
              </a:spcBef>
              <a:spcAft>
                <a:spcPts val="0"/>
              </a:spcAft>
              <a:buClr>
                <a:schemeClr val="lt1"/>
              </a:buClr>
              <a:buSzPts val="2400"/>
              <a:buFont typeface="Lora"/>
              <a:buChar char="•"/>
              <a:defRPr sz="2400" i="0" u="none" strike="noStrike" cap="none">
                <a:solidFill>
                  <a:schemeClr val="lt1"/>
                </a:solidFill>
                <a:latin typeface="Lora"/>
                <a:ea typeface="Lora"/>
                <a:cs typeface="Lora"/>
                <a:sym typeface="Lora"/>
              </a:defRPr>
            </a:lvl2pPr>
            <a:lvl3pPr marL="1371600" marR="0" lvl="2" indent="-355600" algn="l" rtl="0">
              <a:lnSpc>
                <a:spcPct val="90000"/>
              </a:lnSpc>
              <a:spcBef>
                <a:spcPts val="500"/>
              </a:spcBef>
              <a:spcAft>
                <a:spcPts val="0"/>
              </a:spcAft>
              <a:buClr>
                <a:schemeClr val="lt1"/>
              </a:buClr>
              <a:buSzPts val="2000"/>
              <a:buFont typeface="Lora"/>
              <a:buChar char="•"/>
              <a:defRPr sz="2000" i="0" u="none" strike="noStrike" cap="none">
                <a:solidFill>
                  <a:schemeClr val="lt1"/>
                </a:solidFill>
                <a:latin typeface="Lora"/>
                <a:ea typeface="Lora"/>
                <a:cs typeface="Lora"/>
                <a:sym typeface="Lora"/>
              </a:defRPr>
            </a:lvl3pPr>
            <a:lvl4pPr marL="1828800" marR="0" lvl="3" indent="-342900" algn="l" rtl="0">
              <a:lnSpc>
                <a:spcPct val="90000"/>
              </a:lnSpc>
              <a:spcBef>
                <a:spcPts val="500"/>
              </a:spcBef>
              <a:spcAft>
                <a:spcPts val="0"/>
              </a:spcAft>
              <a:buClr>
                <a:schemeClr val="lt1"/>
              </a:buClr>
              <a:buSzPts val="1800"/>
              <a:buFont typeface="Lora"/>
              <a:buChar char="•"/>
              <a:defRPr sz="1800" i="0" u="none" strike="noStrike" cap="none">
                <a:solidFill>
                  <a:schemeClr val="lt1"/>
                </a:solidFill>
                <a:latin typeface="Lora"/>
                <a:ea typeface="Lora"/>
                <a:cs typeface="Lora"/>
                <a:sym typeface="Lora"/>
              </a:defRPr>
            </a:lvl4pPr>
            <a:lvl5pPr marL="2286000" marR="0" lvl="4" indent="-342900" algn="l" rtl="0">
              <a:lnSpc>
                <a:spcPct val="90000"/>
              </a:lnSpc>
              <a:spcBef>
                <a:spcPts val="500"/>
              </a:spcBef>
              <a:spcAft>
                <a:spcPts val="0"/>
              </a:spcAft>
              <a:buClr>
                <a:schemeClr val="lt1"/>
              </a:buClr>
              <a:buSzPts val="1800"/>
              <a:buFont typeface="Lora"/>
              <a:buChar char="•"/>
              <a:defRPr sz="1800" i="0" u="none" strike="noStrike" cap="none">
                <a:solidFill>
                  <a:schemeClr val="lt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Lora"/>
              <a:buChar char="•"/>
              <a:defRPr sz="180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Lora"/>
              <a:buChar char="•"/>
              <a:defRPr sz="180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Lora"/>
              <a:buChar char="•"/>
              <a:defRPr sz="180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Lora"/>
              <a:buChar char="•"/>
              <a:defRPr sz="1800" i="0" u="none" strike="noStrike" cap="none">
                <a:solidFill>
                  <a:schemeClr val="dk1"/>
                </a:solidFill>
                <a:latin typeface="Lora"/>
                <a:ea typeface="Lora"/>
                <a:cs typeface="Lora"/>
                <a:sym typeface="Lora"/>
              </a:defRPr>
            </a:lvl9pPr>
          </a:lstStyle>
          <a:p>
            <a:endParaRPr/>
          </a:p>
        </p:txBody>
      </p:sp>
    </p:spTree>
    <p:extLst>
      <p:ext uri="{BB962C8B-B14F-4D97-AF65-F5344CB8AC3E}">
        <p14:creationId xmlns:p14="http://schemas.microsoft.com/office/powerpoint/2010/main" val="332384441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amazon.com/Ten-Equations-That-Rule-World/dp/1250246989/ref=sr_1_1?crid=2Y8HVVGF6KDVY&amp;keywords=ten+equations+that+rule+the+world&amp;qid=1696006979&amp;sprefix=%2Caps%2C464&amp;sr=8-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
          <p:cNvSpPr txBox="1">
            <a:spLocks noGrp="1"/>
          </p:cNvSpPr>
          <p:nvPr>
            <p:ph type="ctrTitle"/>
          </p:nvPr>
        </p:nvSpPr>
        <p:spPr>
          <a:xfrm>
            <a:off x="564025" y="1122375"/>
            <a:ext cx="10810200" cy="2387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4800"/>
              <a:buFont typeface="Tahoma"/>
              <a:buNone/>
            </a:pPr>
            <a:r>
              <a:rPr lang="en-US" sz="6000" b="0" dirty="0">
                <a:latin typeface="Lora"/>
                <a:ea typeface="Lora"/>
                <a:cs typeface="Lora"/>
                <a:sym typeface="Lora"/>
              </a:rPr>
              <a:t>Deriving Probability Distributions with Pairwise Relative Comparisons</a:t>
            </a:r>
            <a:endParaRPr sz="6000" b="0" dirty="0">
              <a:latin typeface="Lora"/>
              <a:ea typeface="Lora"/>
              <a:cs typeface="Lora"/>
              <a:sym typeface="Lora"/>
            </a:endParaRPr>
          </a:p>
        </p:txBody>
      </p:sp>
      <p:sp>
        <p:nvSpPr>
          <p:cNvPr id="58" name="Google Shape;58;p1"/>
          <p:cNvSpPr txBox="1">
            <a:spLocks noGrp="1"/>
          </p:cNvSpPr>
          <p:nvPr>
            <p:ph type="subTitle" idx="1"/>
          </p:nvPr>
        </p:nvSpPr>
        <p:spPr>
          <a:xfrm>
            <a:off x="1524000" y="3832260"/>
            <a:ext cx="9144000" cy="142553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400"/>
              <a:buNone/>
            </a:pPr>
            <a:r>
              <a:rPr lang="en-US" sz="3000" b="1" dirty="0">
                <a:latin typeface="DM Sans"/>
                <a:ea typeface="DM Sans"/>
                <a:cs typeface="DM Sans"/>
                <a:sym typeface="DM Sans"/>
              </a:rPr>
              <a:t>Ernest Forman, DSc.</a:t>
            </a:r>
            <a:br>
              <a:rPr lang="en-US" sz="3000" b="1" dirty="0">
                <a:latin typeface="DM Sans"/>
                <a:ea typeface="DM Sans"/>
                <a:cs typeface="DM Sans"/>
                <a:sym typeface="DM Sans"/>
              </a:rPr>
            </a:br>
            <a:r>
              <a:rPr lang="en-US" dirty="0">
                <a:latin typeface="DM Sans"/>
                <a:ea typeface="DM Sans"/>
                <a:cs typeface="DM Sans"/>
                <a:sym typeface="DM Sans"/>
              </a:rPr>
              <a:t>Professor of Decision Sciences</a:t>
            </a:r>
            <a:endParaRPr dirty="0">
              <a:latin typeface="DM Sans"/>
              <a:ea typeface="DM Sans"/>
              <a:cs typeface="DM Sans"/>
              <a:sym typeface="DM Sans"/>
            </a:endParaRPr>
          </a:p>
          <a:p>
            <a:pPr marL="0" lvl="0" indent="0" algn="ctr" rtl="0">
              <a:lnSpc>
                <a:spcPct val="90000"/>
              </a:lnSpc>
              <a:spcBef>
                <a:spcPts val="1000"/>
              </a:spcBef>
              <a:spcAft>
                <a:spcPts val="0"/>
              </a:spcAft>
              <a:buClr>
                <a:schemeClr val="lt1"/>
              </a:buClr>
              <a:buSzPts val="2400"/>
              <a:buNone/>
            </a:pPr>
            <a:r>
              <a:rPr lang="en-US" dirty="0">
                <a:latin typeface="DM Sans"/>
                <a:ea typeface="DM Sans"/>
                <a:cs typeface="DM Sans"/>
                <a:sym typeface="DM Sans"/>
              </a:rPr>
              <a:t>The George Washington University</a:t>
            </a:r>
            <a:endParaRPr dirty="0">
              <a:latin typeface="DM Sans"/>
              <a:ea typeface="DM Sans"/>
              <a:cs typeface="DM Sans"/>
              <a:sym typeface="DM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algn="ctr">
              <a:buSzPts val="3200"/>
            </a:pPr>
            <a:r>
              <a:rPr lang="en-US" sz="3200" b="0" dirty="0">
                <a:latin typeface="Lora Medium" pitchFamily="2" charset="0"/>
                <a:sym typeface="DM Sans"/>
              </a:rPr>
              <a:t>Eigenvector Process for </a:t>
            </a:r>
            <a:r>
              <a:rPr lang="en-US" sz="3200" b="0" dirty="0" err="1">
                <a:latin typeface="Lora Medium" pitchFamily="2" charset="0"/>
                <a:sym typeface="DM Sans"/>
              </a:rPr>
              <a:t>Pairwse</a:t>
            </a:r>
            <a:r>
              <a:rPr lang="en-US" sz="3200" b="0" dirty="0">
                <a:latin typeface="Lora Medium" pitchFamily="2" charset="0"/>
                <a:sym typeface="DM Sans"/>
              </a:rPr>
              <a:t> Comparisons</a:t>
            </a:r>
            <a:endParaRPr sz="3200" b="0" dirty="0">
              <a:latin typeface="Lora Medium" pitchFamily="2" charset="0"/>
              <a:sym typeface="DM Sans"/>
            </a:endParaRPr>
          </a:p>
        </p:txBody>
      </p:sp>
      <p:sp>
        <p:nvSpPr>
          <p:cNvPr id="112" name="Google Shape;112;p10"/>
          <p:cNvSpPr txBox="1">
            <a:spLocks noGrp="1"/>
          </p:cNvSpPr>
          <p:nvPr>
            <p:ph type="body" idx="1"/>
          </p:nvPr>
        </p:nvSpPr>
        <p:spPr>
          <a:xfrm>
            <a:off x="613611" y="1825625"/>
            <a:ext cx="11165305" cy="4351338"/>
          </a:xfrm>
          <a:prstGeom prst="rect">
            <a:avLst/>
          </a:prstGeom>
          <a:noFill/>
          <a:ln>
            <a:noFill/>
          </a:ln>
        </p:spPr>
        <p:txBody>
          <a:bodyPr spcFirstLastPara="1" wrap="square" lIns="91425" tIns="45700" rIns="91425" bIns="45700" anchor="t" anchorCtr="0">
            <a:noAutofit/>
          </a:bodyPr>
          <a:lstStyle/>
          <a:p>
            <a:pPr marL="228600" lvl="0" indent="-204470" algn="l" rtl="0">
              <a:lnSpc>
                <a:spcPct val="115000"/>
              </a:lnSpc>
              <a:spcBef>
                <a:spcPts val="0"/>
              </a:spcBef>
              <a:spcAft>
                <a:spcPts val="0"/>
              </a:spcAft>
              <a:buClr>
                <a:schemeClr val="lt1"/>
              </a:buClr>
              <a:buSzPts val="1300"/>
              <a:buFont typeface="DM Mono"/>
              <a:buChar char="•"/>
            </a:pPr>
            <a:r>
              <a:rPr lang="en-US" sz="1300" dirty="0">
                <a:latin typeface="DM Mono"/>
                <a:ea typeface="DM Mono"/>
                <a:cs typeface="DM Mono"/>
                <a:sym typeface="DM Mono"/>
              </a:rPr>
              <a:t>The process consists of finding the principle right hand eigenvector of a matrix  X consisting of </a:t>
            </a:r>
            <a:endParaRPr sz="1300" dirty="0">
              <a:latin typeface="DM Mono"/>
              <a:ea typeface="DM Mono"/>
              <a:cs typeface="DM Mono"/>
              <a:sym typeface="DM Mono"/>
            </a:endParaRPr>
          </a:p>
          <a:p>
            <a:pPr marL="685800" lvl="1" indent="-224790" algn="l" rtl="0">
              <a:lnSpc>
                <a:spcPct val="115000"/>
              </a:lnSpc>
              <a:spcBef>
                <a:spcPts val="500"/>
              </a:spcBef>
              <a:spcAft>
                <a:spcPts val="0"/>
              </a:spcAft>
              <a:buClr>
                <a:schemeClr val="lt1"/>
              </a:buClr>
              <a:buSzPts val="1300"/>
              <a:buFont typeface="DM Mono"/>
              <a:buChar char="•"/>
            </a:pPr>
            <a:r>
              <a:rPr lang="en-US" sz="1300" dirty="0">
                <a:latin typeface="DM Mono"/>
                <a:ea typeface="DM Mono"/>
                <a:cs typeface="DM Mono"/>
                <a:sym typeface="DM Mono"/>
              </a:rPr>
              <a:t>1’s on the diagonal, </a:t>
            </a:r>
            <a:endParaRPr sz="1300" dirty="0">
              <a:latin typeface="DM Mono"/>
              <a:ea typeface="DM Mono"/>
              <a:cs typeface="DM Mono"/>
              <a:sym typeface="DM Mono"/>
            </a:endParaRPr>
          </a:p>
          <a:p>
            <a:pPr marL="685800" lvl="1" indent="-224790" algn="l" rtl="0">
              <a:lnSpc>
                <a:spcPct val="115000"/>
              </a:lnSpc>
              <a:spcBef>
                <a:spcPts val="500"/>
              </a:spcBef>
              <a:spcAft>
                <a:spcPts val="0"/>
              </a:spcAft>
              <a:buClr>
                <a:schemeClr val="lt1"/>
              </a:buClr>
              <a:buSzPts val="1300"/>
              <a:buFont typeface="DM Mono"/>
              <a:buChar char="•"/>
            </a:pPr>
            <a:r>
              <a:rPr lang="en-US" sz="1300" dirty="0">
                <a:latin typeface="DM Mono"/>
                <a:ea typeface="DM Mono"/>
                <a:cs typeface="DM Mono"/>
                <a:sym typeface="DM Mono"/>
              </a:rPr>
              <a:t>the ratio pairwise judgments of the row element to the column element above the diagonal, and </a:t>
            </a:r>
            <a:endParaRPr sz="1300" dirty="0">
              <a:latin typeface="DM Mono"/>
              <a:ea typeface="DM Mono"/>
              <a:cs typeface="DM Mono"/>
              <a:sym typeface="DM Mono"/>
            </a:endParaRPr>
          </a:p>
          <a:p>
            <a:pPr marL="685800" lvl="1" indent="-224790" algn="l" rtl="0">
              <a:lnSpc>
                <a:spcPct val="115000"/>
              </a:lnSpc>
              <a:spcBef>
                <a:spcPts val="500"/>
              </a:spcBef>
              <a:spcAft>
                <a:spcPts val="0"/>
              </a:spcAft>
              <a:buClr>
                <a:schemeClr val="lt1"/>
              </a:buClr>
              <a:buSzPts val="1300"/>
              <a:buFont typeface="DM Mono"/>
              <a:buChar char="•"/>
            </a:pPr>
            <a:r>
              <a:rPr lang="en-US" sz="1300" dirty="0">
                <a:latin typeface="DM Mono"/>
                <a:ea typeface="DM Mono"/>
                <a:cs typeface="DM Mono"/>
                <a:sym typeface="DM Mono"/>
              </a:rPr>
              <a:t>the reciprocals of the pairwise judgments in the elements below the diagonal</a:t>
            </a:r>
            <a:endParaRPr sz="1300" dirty="0">
              <a:latin typeface="DM Mono"/>
              <a:ea typeface="DM Mono"/>
              <a:cs typeface="DM Mono"/>
              <a:sym typeface="DM Mono"/>
            </a:endParaRPr>
          </a:p>
          <a:p>
            <a:pPr marL="228600" lvl="0" indent="-204470" algn="l" rtl="0">
              <a:lnSpc>
                <a:spcPct val="115000"/>
              </a:lnSpc>
              <a:spcBef>
                <a:spcPts val="1000"/>
              </a:spcBef>
              <a:spcAft>
                <a:spcPts val="0"/>
              </a:spcAft>
              <a:buClr>
                <a:schemeClr val="lt1"/>
              </a:buClr>
              <a:buSzPts val="1300"/>
              <a:buFont typeface="DM Mono"/>
              <a:buChar char="•"/>
            </a:pPr>
            <a:r>
              <a:rPr lang="en-US" sz="1300" dirty="0">
                <a:latin typeface="DM Mono"/>
                <a:ea typeface="DM Mono"/>
                <a:cs typeface="DM Mono"/>
                <a:sym typeface="DM Mono"/>
              </a:rPr>
              <a:t>In our example with 3 inconsistent judgments, an Eigenvector computation results in the following estimates:</a:t>
            </a:r>
            <a:endParaRPr sz="1300" dirty="0">
              <a:latin typeface="DM Mono"/>
              <a:ea typeface="DM Mono"/>
              <a:cs typeface="DM Mono"/>
              <a:sym typeface="DM Mono"/>
            </a:endParaRPr>
          </a:p>
          <a:p>
            <a:pPr marL="685800" lvl="1" indent="-224790" algn="l" rtl="0">
              <a:lnSpc>
                <a:spcPct val="115000"/>
              </a:lnSpc>
              <a:spcBef>
                <a:spcPts val="500"/>
              </a:spcBef>
              <a:spcAft>
                <a:spcPts val="0"/>
              </a:spcAft>
              <a:buClr>
                <a:schemeClr val="lt1"/>
              </a:buClr>
              <a:buSzPts val="1300"/>
              <a:buFont typeface="DM Mono"/>
              <a:buChar char="•"/>
            </a:pPr>
            <a:r>
              <a:rPr lang="en-US" sz="1300" dirty="0">
                <a:latin typeface="DM Mono"/>
                <a:ea typeface="DM Mono"/>
                <a:cs typeface="DM Mono"/>
                <a:sym typeface="DM Mono"/>
              </a:rPr>
              <a:t>A = 68.17%</a:t>
            </a:r>
            <a:endParaRPr sz="1300" dirty="0">
              <a:latin typeface="DM Mono"/>
              <a:ea typeface="DM Mono"/>
              <a:cs typeface="DM Mono"/>
              <a:sym typeface="DM Mono"/>
            </a:endParaRPr>
          </a:p>
          <a:p>
            <a:pPr marL="685800" lvl="1" indent="-224790" algn="l" rtl="0">
              <a:lnSpc>
                <a:spcPct val="115000"/>
              </a:lnSpc>
              <a:spcBef>
                <a:spcPts val="500"/>
              </a:spcBef>
              <a:spcAft>
                <a:spcPts val="0"/>
              </a:spcAft>
              <a:buClr>
                <a:schemeClr val="lt1"/>
              </a:buClr>
              <a:buSzPts val="1300"/>
              <a:buFont typeface="DM Mono"/>
              <a:buChar char="•"/>
            </a:pPr>
            <a:r>
              <a:rPr lang="en-US" sz="1300" dirty="0">
                <a:latin typeface="DM Mono"/>
                <a:ea typeface="DM Mono"/>
                <a:cs typeface="DM Mono"/>
                <a:sym typeface="DM Mono"/>
              </a:rPr>
              <a:t>B = 21.58%</a:t>
            </a:r>
            <a:endParaRPr sz="1300" dirty="0">
              <a:latin typeface="DM Mono"/>
              <a:ea typeface="DM Mono"/>
              <a:cs typeface="DM Mono"/>
              <a:sym typeface="DM Mono"/>
            </a:endParaRPr>
          </a:p>
          <a:p>
            <a:pPr marL="685800" lvl="1" indent="-224790" algn="l" rtl="0">
              <a:lnSpc>
                <a:spcPct val="115000"/>
              </a:lnSpc>
              <a:spcBef>
                <a:spcPts val="500"/>
              </a:spcBef>
              <a:spcAft>
                <a:spcPts val="0"/>
              </a:spcAft>
              <a:buClr>
                <a:schemeClr val="lt1"/>
              </a:buClr>
              <a:buSzPts val="1300"/>
              <a:buFont typeface="DM Mono"/>
              <a:buChar char="•"/>
            </a:pPr>
            <a:r>
              <a:rPr lang="en-US" sz="1300" dirty="0">
                <a:latin typeface="DM Mono"/>
                <a:ea typeface="DM Mono"/>
                <a:cs typeface="DM Mono"/>
                <a:sym typeface="DM Mono"/>
              </a:rPr>
              <a:t>C = 10.25%</a:t>
            </a:r>
            <a:endParaRPr sz="1300" dirty="0">
              <a:latin typeface="DM Mono"/>
              <a:ea typeface="DM Mono"/>
              <a:cs typeface="DM Mono"/>
              <a:sym typeface="DM Mono"/>
            </a:endParaRPr>
          </a:p>
          <a:p>
            <a:pPr marL="228600" lvl="0" indent="-204470" algn="l" rtl="0">
              <a:lnSpc>
                <a:spcPct val="115000"/>
              </a:lnSpc>
              <a:spcBef>
                <a:spcPts val="1000"/>
              </a:spcBef>
              <a:spcAft>
                <a:spcPts val="0"/>
              </a:spcAft>
              <a:buClr>
                <a:schemeClr val="lt1"/>
              </a:buClr>
              <a:buSzPts val="1300"/>
              <a:buFont typeface="DM Mono"/>
              <a:buChar char="•"/>
            </a:pPr>
            <a:r>
              <a:rPr lang="en-US" sz="1300" dirty="0">
                <a:latin typeface="DM Mono"/>
                <a:ea typeface="DM Mono"/>
                <a:cs typeface="DM Mono"/>
                <a:sym typeface="DM Mono"/>
              </a:rPr>
              <a:t>Which is very close to the algebraic results if we </a:t>
            </a:r>
            <a:r>
              <a:rPr lang="en-US" sz="1300" i="1" dirty="0">
                <a:latin typeface="DM Mono"/>
                <a:ea typeface="DM Mono"/>
                <a:cs typeface="DM Mono"/>
                <a:sym typeface="DM Mono"/>
              </a:rPr>
              <a:t>assumed</a:t>
            </a:r>
            <a:r>
              <a:rPr lang="en-US" sz="1300" dirty="0">
                <a:latin typeface="DM Mono"/>
                <a:ea typeface="DM Mono"/>
                <a:cs typeface="DM Mono"/>
                <a:sym typeface="DM Mono"/>
              </a:rPr>
              <a:t> the first two Judgments were correct and didn’t have a third judgment:</a:t>
            </a:r>
            <a:endParaRPr sz="1300" dirty="0">
              <a:latin typeface="DM Mono"/>
              <a:ea typeface="DM Mono"/>
              <a:cs typeface="DM Mono"/>
              <a:sym typeface="DM Mono"/>
            </a:endParaRPr>
          </a:p>
          <a:p>
            <a:pPr marL="685800" lvl="1" indent="-224790" algn="l" rtl="0">
              <a:lnSpc>
                <a:spcPct val="115000"/>
              </a:lnSpc>
              <a:spcBef>
                <a:spcPts val="500"/>
              </a:spcBef>
              <a:spcAft>
                <a:spcPts val="0"/>
              </a:spcAft>
              <a:buClr>
                <a:schemeClr val="lt1"/>
              </a:buClr>
              <a:buSzPts val="1300"/>
              <a:buFont typeface="DM Mono"/>
              <a:buChar char="•"/>
            </a:pPr>
            <a:r>
              <a:rPr lang="en-US" sz="1300" dirty="0">
                <a:latin typeface="DM Mono"/>
                <a:ea typeface="DM Mono"/>
                <a:cs typeface="DM Mono"/>
                <a:sym typeface="DM Mono"/>
              </a:rPr>
              <a:t>A = 66.7%</a:t>
            </a:r>
            <a:endParaRPr sz="1300" dirty="0">
              <a:latin typeface="DM Mono"/>
              <a:ea typeface="DM Mono"/>
              <a:cs typeface="DM Mono"/>
              <a:sym typeface="DM Mono"/>
            </a:endParaRPr>
          </a:p>
          <a:p>
            <a:pPr marL="685800" lvl="1" indent="-224790" algn="l" rtl="0">
              <a:lnSpc>
                <a:spcPct val="115000"/>
              </a:lnSpc>
              <a:spcBef>
                <a:spcPts val="500"/>
              </a:spcBef>
              <a:spcAft>
                <a:spcPts val="0"/>
              </a:spcAft>
              <a:buClr>
                <a:schemeClr val="lt1"/>
              </a:buClr>
              <a:buSzPts val="1300"/>
              <a:buFont typeface="DM Mono"/>
              <a:buChar char="•"/>
            </a:pPr>
            <a:r>
              <a:rPr lang="en-US" sz="1300" dirty="0">
                <a:latin typeface="DM Mono"/>
                <a:ea typeface="DM Mono"/>
                <a:cs typeface="DM Mono"/>
                <a:sym typeface="DM Mono"/>
              </a:rPr>
              <a:t>B = 22.2%</a:t>
            </a:r>
            <a:endParaRPr sz="1300" dirty="0">
              <a:latin typeface="DM Mono"/>
              <a:ea typeface="DM Mono"/>
              <a:cs typeface="DM Mono"/>
              <a:sym typeface="DM Mono"/>
            </a:endParaRPr>
          </a:p>
          <a:p>
            <a:pPr marL="685800" lvl="1" indent="-224790" algn="l" rtl="0">
              <a:lnSpc>
                <a:spcPct val="115000"/>
              </a:lnSpc>
              <a:spcBef>
                <a:spcPts val="500"/>
              </a:spcBef>
              <a:spcAft>
                <a:spcPts val="0"/>
              </a:spcAft>
              <a:buClr>
                <a:schemeClr val="lt1"/>
              </a:buClr>
              <a:buSzPts val="1300"/>
              <a:buFont typeface="DM Mono"/>
              <a:buChar char="•"/>
            </a:pPr>
            <a:r>
              <a:rPr lang="en-US" sz="1300" dirty="0">
                <a:latin typeface="DM Mono"/>
                <a:ea typeface="DM Mono"/>
                <a:cs typeface="DM Mono"/>
                <a:sym typeface="DM Mono"/>
              </a:rPr>
              <a:t>C = 11.1%</a:t>
            </a:r>
            <a:endParaRPr sz="1300" dirty="0">
              <a:latin typeface="DM Mono"/>
              <a:ea typeface="DM Mono"/>
              <a:cs typeface="DM Mono"/>
              <a:sym typeface="DM Mono"/>
            </a:endParaRPr>
          </a:p>
          <a:p>
            <a:pPr marL="228600" lvl="0" indent="-157480" algn="l" rtl="0">
              <a:lnSpc>
                <a:spcPct val="115000"/>
              </a:lnSpc>
              <a:spcBef>
                <a:spcPts val="1000"/>
              </a:spcBef>
              <a:spcAft>
                <a:spcPts val="0"/>
              </a:spcAft>
              <a:buClr>
                <a:schemeClr val="lt1"/>
              </a:buClr>
              <a:buSzPts val="2800"/>
              <a:buNone/>
            </a:pPr>
            <a:endParaRPr sz="1300" dirty="0">
              <a:latin typeface="DM Mono"/>
              <a:ea typeface="DM Mono"/>
              <a:cs typeface="DM Mono"/>
              <a:sym typeface="DM Mon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1"/>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algn="ctr">
              <a:buSzPts val="3200"/>
            </a:pPr>
            <a:r>
              <a:rPr lang="en-US" sz="3200" b="0" dirty="0">
                <a:latin typeface="Lora Medium" pitchFamily="2" charset="0"/>
                <a:sym typeface="DM Sans"/>
              </a:rPr>
              <a:t>However…..</a:t>
            </a:r>
            <a:endParaRPr sz="3200" b="0" dirty="0">
              <a:latin typeface="Lora Medium" pitchFamily="2" charset="0"/>
              <a:sym typeface="DM Sans"/>
            </a:endParaRPr>
          </a:p>
        </p:txBody>
      </p:sp>
      <p:sp>
        <p:nvSpPr>
          <p:cNvPr id="118" name="Google Shape;118;p11"/>
          <p:cNvSpPr txBox="1">
            <a:spLocks noGrp="1"/>
          </p:cNvSpPr>
          <p:nvPr>
            <p:ph type="body" idx="1"/>
          </p:nvPr>
        </p:nvSpPr>
        <p:spPr>
          <a:xfrm>
            <a:off x="838200" y="1408670"/>
            <a:ext cx="10515600" cy="4942703"/>
          </a:xfrm>
          <a:prstGeom prst="rect">
            <a:avLst/>
          </a:prstGeom>
          <a:noFill/>
          <a:ln>
            <a:noFill/>
          </a:ln>
        </p:spPr>
        <p:txBody>
          <a:bodyPr spcFirstLastPara="1" wrap="square" lIns="91425" tIns="45700" rIns="91425" bIns="45700" anchor="t" anchorCtr="0">
            <a:normAutofit/>
          </a:bodyPr>
          <a:lstStyle/>
          <a:p>
            <a:pPr marL="228600" lvl="0" indent="-199390" algn="l" rtl="0">
              <a:lnSpc>
                <a:spcPct val="115000"/>
              </a:lnSpc>
              <a:spcBef>
                <a:spcPts val="0"/>
              </a:spcBef>
              <a:spcAft>
                <a:spcPts val="0"/>
              </a:spcAft>
              <a:buClr>
                <a:schemeClr val="lt1"/>
              </a:buClr>
              <a:buSzPts val="1500"/>
              <a:buFont typeface="DM Mono"/>
              <a:buChar char="•"/>
            </a:pPr>
            <a:r>
              <a:rPr lang="en-US" sz="1500" dirty="0">
                <a:latin typeface="DM Mono"/>
                <a:ea typeface="DM Mono"/>
                <a:cs typeface="DM Mono"/>
                <a:sym typeface="DM Mono"/>
              </a:rPr>
              <a:t>if one or the other or both of the first two judgments had some error or noise, </a:t>
            </a:r>
            <a:r>
              <a:rPr lang="en-US" sz="1500" i="1" dirty="0">
                <a:latin typeface="DM Mono"/>
                <a:ea typeface="DM Mono"/>
                <a:cs typeface="DM Mono"/>
                <a:sym typeface="DM Mono"/>
              </a:rPr>
              <a:t>as is usually the case</a:t>
            </a:r>
            <a:endParaRPr sz="1500" dirty="0">
              <a:latin typeface="DM Mono"/>
              <a:ea typeface="DM Mono"/>
              <a:cs typeface="DM Mono"/>
              <a:sym typeface="DM Mono"/>
            </a:endParaRPr>
          </a:p>
          <a:p>
            <a:pPr marL="228600" lvl="0" indent="-199390" algn="l" rtl="0">
              <a:lnSpc>
                <a:spcPct val="115000"/>
              </a:lnSpc>
              <a:spcBef>
                <a:spcPts val="1000"/>
              </a:spcBef>
              <a:spcAft>
                <a:spcPts val="0"/>
              </a:spcAft>
              <a:buClr>
                <a:schemeClr val="lt1"/>
              </a:buClr>
              <a:buSzPts val="1500"/>
              <a:buFont typeface="DM Mono"/>
              <a:buChar char="•"/>
            </a:pPr>
            <a:r>
              <a:rPr lang="en-US" sz="1500" dirty="0">
                <a:latin typeface="DM Mono"/>
                <a:ea typeface="DM Mono"/>
                <a:cs typeface="DM Mono"/>
                <a:sym typeface="DM Mono"/>
              </a:rPr>
              <a:t>We would have results determined by inaccurate Judgments</a:t>
            </a:r>
            <a:endParaRPr sz="1500" dirty="0">
              <a:latin typeface="DM Mono"/>
              <a:ea typeface="DM Mono"/>
              <a:cs typeface="DM Mono"/>
              <a:sym typeface="DM Mono"/>
            </a:endParaRPr>
          </a:p>
          <a:p>
            <a:pPr marL="685800" lvl="1" indent="-217169" algn="l" rtl="0">
              <a:lnSpc>
                <a:spcPct val="115000"/>
              </a:lnSpc>
              <a:spcBef>
                <a:spcPts val="500"/>
              </a:spcBef>
              <a:spcAft>
                <a:spcPts val="0"/>
              </a:spcAft>
              <a:buClr>
                <a:schemeClr val="lt1"/>
              </a:buClr>
              <a:buSzPts val="1500"/>
              <a:buFont typeface="DM Mono"/>
              <a:buChar char="•"/>
            </a:pPr>
            <a:r>
              <a:rPr lang="en-US" sz="1500" dirty="0">
                <a:latin typeface="DM Mono"/>
                <a:ea typeface="DM Mono"/>
                <a:cs typeface="DM Mono"/>
                <a:sym typeface="DM Mono"/>
              </a:rPr>
              <a:t>hence inaccurate results.</a:t>
            </a:r>
            <a:endParaRPr sz="1500" dirty="0">
              <a:latin typeface="DM Mono"/>
              <a:ea typeface="DM Mono"/>
              <a:cs typeface="DM Mono"/>
              <a:sym typeface="DM Mono"/>
            </a:endParaRPr>
          </a:p>
          <a:p>
            <a:pPr marL="228600" lvl="0" indent="-199390" algn="l" rtl="0">
              <a:lnSpc>
                <a:spcPct val="115000"/>
              </a:lnSpc>
              <a:spcBef>
                <a:spcPts val="1000"/>
              </a:spcBef>
              <a:spcAft>
                <a:spcPts val="0"/>
              </a:spcAft>
              <a:buClr>
                <a:schemeClr val="lt1"/>
              </a:buClr>
              <a:buSzPts val="1500"/>
              <a:buFont typeface="DM Mono"/>
              <a:buChar char="•"/>
            </a:pPr>
            <a:r>
              <a:rPr lang="en-US" sz="1500" dirty="0">
                <a:latin typeface="DM Mono"/>
                <a:ea typeface="DM Mono"/>
                <a:cs typeface="DM Mono"/>
                <a:sym typeface="DM Mono"/>
              </a:rPr>
              <a:t>By adding a third judgment, that is typically inconsistent with the first two judgments </a:t>
            </a:r>
            <a:endParaRPr sz="1500" dirty="0">
              <a:latin typeface="DM Mono"/>
              <a:ea typeface="DM Mono"/>
              <a:cs typeface="DM Mono"/>
              <a:sym typeface="DM Mono"/>
            </a:endParaRPr>
          </a:p>
          <a:p>
            <a:pPr marL="685800" lvl="1" indent="-217169" algn="l" rtl="0">
              <a:lnSpc>
                <a:spcPct val="115000"/>
              </a:lnSpc>
              <a:spcBef>
                <a:spcPts val="500"/>
              </a:spcBef>
              <a:spcAft>
                <a:spcPts val="0"/>
              </a:spcAft>
              <a:buClr>
                <a:schemeClr val="lt1"/>
              </a:buClr>
              <a:buSzPts val="1500"/>
              <a:buFont typeface="DM Mono"/>
              <a:buChar char="•"/>
            </a:pPr>
            <a:r>
              <a:rPr lang="en-US" sz="1500" dirty="0">
                <a:latin typeface="DM Mono"/>
                <a:ea typeface="DM Mono"/>
                <a:cs typeface="DM Mono"/>
                <a:sym typeface="DM Mono"/>
              </a:rPr>
              <a:t>the Eigenvector solution will reduce the errors in all three judgments, and</a:t>
            </a:r>
            <a:endParaRPr sz="1500" dirty="0">
              <a:latin typeface="DM Mono"/>
              <a:ea typeface="DM Mono"/>
              <a:cs typeface="DM Mono"/>
              <a:sym typeface="DM Mono"/>
            </a:endParaRPr>
          </a:p>
          <a:p>
            <a:pPr marL="685800" lvl="1" indent="-217169" algn="l" rtl="0">
              <a:lnSpc>
                <a:spcPct val="115000"/>
              </a:lnSpc>
              <a:spcBef>
                <a:spcPts val="500"/>
              </a:spcBef>
              <a:spcAft>
                <a:spcPts val="0"/>
              </a:spcAft>
              <a:buClr>
                <a:schemeClr val="lt1"/>
              </a:buClr>
              <a:buSzPts val="1500"/>
              <a:buFont typeface="DM Mono"/>
              <a:buChar char="•"/>
            </a:pPr>
            <a:r>
              <a:rPr lang="en-US" sz="1500" dirty="0">
                <a:latin typeface="DM Mono"/>
                <a:ea typeface="DM Mono"/>
                <a:cs typeface="DM Mono"/>
                <a:sym typeface="DM Mono"/>
              </a:rPr>
              <a:t>determine estimates closer to the ‘real’ outcomes’</a:t>
            </a:r>
            <a:endParaRPr sz="1500" dirty="0">
              <a:latin typeface="DM Mono"/>
              <a:ea typeface="DM Mono"/>
              <a:cs typeface="DM Mono"/>
              <a:sym typeface="DM Mono"/>
            </a:endParaRPr>
          </a:p>
          <a:p>
            <a:pPr marL="228600" lvl="0" indent="-199390" algn="l" rtl="0">
              <a:lnSpc>
                <a:spcPct val="115000"/>
              </a:lnSpc>
              <a:spcBef>
                <a:spcPts val="1000"/>
              </a:spcBef>
              <a:spcAft>
                <a:spcPts val="0"/>
              </a:spcAft>
              <a:buClr>
                <a:schemeClr val="lt1"/>
              </a:buClr>
              <a:buSzPts val="1500"/>
              <a:buFont typeface="DM Mono"/>
              <a:buChar char="•"/>
            </a:pPr>
            <a:r>
              <a:rPr lang="en-US" sz="1500" dirty="0">
                <a:latin typeface="DM Mono"/>
                <a:ea typeface="DM Mono"/>
                <a:cs typeface="DM Mono"/>
                <a:sym typeface="DM Mono"/>
              </a:rPr>
              <a:t>The third judgment is “redundant”</a:t>
            </a:r>
            <a:endParaRPr sz="1500" dirty="0">
              <a:latin typeface="DM Mono"/>
              <a:ea typeface="DM Mono"/>
              <a:cs typeface="DM Mono"/>
              <a:sym typeface="DM Mono"/>
            </a:endParaRPr>
          </a:p>
          <a:p>
            <a:pPr marL="685800" lvl="1" indent="-217169" algn="l" rtl="0">
              <a:lnSpc>
                <a:spcPct val="115000"/>
              </a:lnSpc>
              <a:spcBef>
                <a:spcPts val="500"/>
              </a:spcBef>
              <a:spcAft>
                <a:spcPts val="0"/>
              </a:spcAft>
              <a:buClr>
                <a:schemeClr val="lt1"/>
              </a:buClr>
              <a:buSzPts val="1500"/>
              <a:buFont typeface="DM Mono"/>
              <a:buChar char="•"/>
            </a:pPr>
            <a:r>
              <a:rPr lang="en-US" sz="1500" dirty="0">
                <a:latin typeface="DM Mono"/>
                <a:ea typeface="DM Mono"/>
                <a:cs typeface="DM Mono"/>
                <a:sym typeface="DM Mono"/>
              </a:rPr>
              <a:t>in the sense that we could solve for all three outcomes algebraically with only two judgments, </a:t>
            </a:r>
            <a:endParaRPr sz="1500" dirty="0">
              <a:latin typeface="DM Mono"/>
              <a:ea typeface="DM Mono"/>
              <a:cs typeface="DM Mono"/>
              <a:sym typeface="DM Mono"/>
            </a:endParaRPr>
          </a:p>
          <a:p>
            <a:pPr marL="685800" lvl="1" indent="-217169" algn="l" rtl="0">
              <a:lnSpc>
                <a:spcPct val="115000"/>
              </a:lnSpc>
              <a:spcBef>
                <a:spcPts val="500"/>
              </a:spcBef>
              <a:spcAft>
                <a:spcPts val="0"/>
              </a:spcAft>
              <a:buClr>
                <a:schemeClr val="lt1"/>
              </a:buClr>
              <a:buSzPts val="1500"/>
              <a:buFont typeface="DM Mono"/>
              <a:buChar char="•"/>
            </a:pPr>
            <a:r>
              <a:rPr lang="en-US" sz="1500" dirty="0">
                <a:latin typeface="DM Mono"/>
                <a:ea typeface="DM Mono"/>
                <a:cs typeface="DM Mono"/>
                <a:sym typeface="DM Mono"/>
              </a:rPr>
              <a:t>but the redundant judgment is important for improving the accuracy of the results</a:t>
            </a:r>
            <a:endParaRPr sz="1500" dirty="0">
              <a:latin typeface="DM Mono"/>
              <a:ea typeface="DM Mono"/>
              <a:cs typeface="DM Mono"/>
              <a:sym typeface="DM Mono"/>
            </a:endParaRPr>
          </a:p>
          <a:p>
            <a:pPr marL="228600" lvl="0" indent="-199390" algn="l" rtl="0">
              <a:lnSpc>
                <a:spcPct val="115000"/>
              </a:lnSpc>
              <a:spcBef>
                <a:spcPts val="1000"/>
              </a:spcBef>
              <a:spcAft>
                <a:spcPts val="0"/>
              </a:spcAft>
              <a:buClr>
                <a:schemeClr val="lt1"/>
              </a:buClr>
              <a:buSzPts val="1500"/>
              <a:buFont typeface="DM Mono"/>
              <a:buChar char="•"/>
            </a:pPr>
            <a:r>
              <a:rPr lang="en-US" sz="1500" dirty="0">
                <a:latin typeface="DM Mono"/>
                <a:ea typeface="DM Mono"/>
                <a:cs typeface="DM Mono"/>
                <a:sym typeface="DM Mono"/>
              </a:rPr>
              <a:t>When there are more than three outcomes, we can add more “redundant” judgments and reduce errors in all of the judgments to determine better estimates of the likelihoods of the outcomes</a:t>
            </a:r>
            <a:endParaRPr sz="1500" dirty="0">
              <a:latin typeface="DM Mono"/>
              <a:ea typeface="DM Mono"/>
              <a:cs typeface="DM Mono"/>
              <a:sym typeface="DM Mon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ahoma"/>
              <a:buNone/>
            </a:pPr>
            <a:r>
              <a:rPr lang="en-US" sz="3200" b="0" dirty="0">
                <a:latin typeface="Lora Medium" pitchFamily="2" charset="0"/>
                <a:sym typeface="DM Sans"/>
              </a:rPr>
              <a:t>Example with a lot of ‘noise’ – </a:t>
            </a:r>
            <a:r>
              <a:rPr lang="en-US" sz="2000" b="0" dirty="0">
                <a:latin typeface="DM Sans"/>
                <a:ea typeface="DM Sans"/>
                <a:cs typeface="DM Sans"/>
                <a:sym typeface="DM Sans"/>
              </a:rPr>
              <a:t>from ordinal judgments</a:t>
            </a:r>
            <a:endParaRPr sz="2000" b="0" dirty="0">
              <a:latin typeface="DM Sans"/>
              <a:ea typeface="DM Sans"/>
              <a:cs typeface="DM Sans"/>
              <a:sym typeface="DM Sans"/>
            </a:endParaRPr>
          </a:p>
        </p:txBody>
      </p:sp>
      <p:sp>
        <p:nvSpPr>
          <p:cNvPr id="124" name="Google Shape;124;p12"/>
          <p:cNvSpPr txBox="1">
            <a:spLocks noGrp="1"/>
          </p:cNvSpPr>
          <p:nvPr>
            <p:ph type="body" idx="1"/>
          </p:nvPr>
        </p:nvSpPr>
        <p:spPr>
          <a:prstGeom prst="rect">
            <a:avLst/>
          </a:prstGeom>
          <a:noFill/>
          <a:ln>
            <a:noFill/>
          </a:ln>
        </p:spPr>
        <p:txBody>
          <a:bodyPr spcFirstLastPara="1" wrap="square" lIns="91425" tIns="45700" rIns="91425" bIns="45700" anchor="t" anchorCtr="0">
            <a:normAutofit fontScale="70000" lnSpcReduction="20000"/>
          </a:bodyPr>
          <a:lstStyle/>
          <a:p>
            <a:pPr marL="228600" lvl="0" indent="-188595" algn="l" rtl="0">
              <a:lnSpc>
                <a:spcPct val="115000"/>
              </a:lnSpc>
              <a:spcBef>
                <a:spcPts val="0"/>
              </a:spcBef>
              <a:spcAft>
                <a:spcPts val="0"/>
              </a:spcAft>
              <a:buClr>
                <a:schemeClr val="lt1"/>
              </a:buClr>
              <a:buSzPct val="100000"/>
              <a:buFont typeface="DM Mono"/>
              <a:buChar char="•"/>
            </a:pPr>
            <a:r>
              <a:rPr lang="en-US">
                <a:latin typeface="DM Mono"/>
                <a:ea typeface="DM Mono"/>
                <a:cs typeface="DM Mono"/>
                <a:sym typeface="DM Mono"/>
              </a:rPr>
              <a:t>Suppose the current price of a stock is $100 and we wanted to derive a probability distribution for the price of the stock at a given time in the future</a:t>
            </a:r>
            <a:endParaRPr>
              <a:latin typeface="DM Mono"/>
              <a:ea typeface="DM Mono"/>
              <a:cs typeface="DM Mono"/>
              <a:sym typeface="DM Mono"/>
            </a:endParaRPr>
          </a:p>
          <a:p>
            <a:pPr marL="685800" lvl="1" indent="-194310" algn="l" rtl="0">
              <a:lnSpc>
                <a:spcPct val="115000"/>
              </a:lnSpc>
              <a:spcBef>
                <a:spcPts val="500"/>
              </a:spcBef>
              <a:spcAft>
                <a:spcPts val="0"/>
              </a:spcAft>
              <a:buClr>
                <a:schemeClr val="lt1"/>
              </a:buClr>
              <a:buSzPct val="100000"/>
              <a:buFont typeface="DM Mono"/>
              <a:buChar char="•"/>
            </a:pPr>
            <a:r>
              <a:rPr lang="en-US">
                <a:latin typeface="DM Mono"/>
                <a:ea typeface="DM Mono"/>
                <a:cs typeface="DM Mono"/>
                <a:sym typeface="DM Mono"/>
              </a:rPr>
              <a:t>which we could use in Monte Carlo simulations</a:t>
            </a:r>
            <a:endParaRPr>
              <a:latin typeface="DM Mono"/>
              <a:ea typeface="DM Mono"/>
              <a:cs typeface="DM Mono"/>
              <a:sym typeface="DM Mono"/>
            </a:endParaRPr>
          </a:p>
          <a:p>
            <a:pPr marL="685800" lvl="1" indent="-194310" algn="l" rtl="0">
              <a:lnSpc>
                <a:spcPct val="115000"/>
              </a:lnSpc>
              <a:spcBef>
                <a:spcPts val="500"/>
              </a:spcBef>
              <a:spcAft>
                <a:spcPts val="0"/>
              </a:spcAft>
              <a:buClr>
                <a:schemeClr val="lt1"/>
              </a:buClr>
              <a:buSzPct val="100000"/>
              <a:buFont typeface="DM Mono"/>
              <a:buChar char="•"/>
            </a:pPr>
            <a:r>
              <a:rPr lang="en-US">
                <a:latin typeface="DM Mono"/>
                <a:ea typeface="DM Mono"/>
                <a:cs typeface="DM Mono"/>
                <a:sym typeface="DM Mono"/>
              </a:rPr>
              <a:t>to evaluate stock options strategies such as Covered Calls</a:t>
            </a:r>
            <a:endParaRPr>
              <a:latin typeface="DM Mono"/>
              <a:ea typeface="DM Mono"/>
              <a:cs typeface="DM Mono"/>
              <a:sym typeface="DM Mono"/>
            </a:endParaRPr>
          </a:p>
          <a:p>
            <a:pPr marL="228600" lvl="0" indent="-188595" algn="l" rtl="0">
              <a:lnSpc>
                <a:spcPct val="115000"/>
              </a:lnSpc>
              <a:spcBef>
                <a:spcPts val="1000"/>
              </a:spcBef>
              <a:spcAft>
                <a:spcPts val="0"/>
              </a:spcAft>
              <a:buClr>
                <a:schemeClr val="lt1"/>
              </a:buClr>
              <a:buSzPct val="100000"/>
              <a:buFont typeface="DM Mono"/>
              <a:buChar char="•"/>
            </a:pPr>
            <a:r>
              <a:rPr lang="en-US">
                <a:latin typeface="DM Mono"/>
                <a:ea typeface="DM Mono"/>
                <a:cs typeface="DM Mono"/>
                <a:sym typeface="DM Mono"/>
              </a:rPr>
              <a:t>Given some knowledge about the stock, the economy, and other influencing factors, etc. an investor could make judgments such as</a:t>
            </a:r>
            <a:endParaRPr>
              <a:latin typeface="DM Mono"/>
              <a:ea typeface="DM Mono"/>
              <a:cs typeface="DM Mono"/>
              <a:sym typeface="DM Mono"/>
            </a:endParaRPr>
          </a:p>
          <a:p>
            <a:pPr marL="685800" lvl="1" indent="-194310" algn="l" rtl="0">
              <a:lnSpc>
                <a:spcPct val="115000"/>
              </a:lnSpc>
              <a:spcBef>
                <a:spcPts val="500"/>
              </a:spcBef>
              <a:spcAft>
                <a:spcPts val="0"/>
              </a:spcAft>
              <a:buClr>
                <a:schemeClr val="lt1"/>
              </a:buClr>
              <a:buSzPct val="100000"/>
              <a:buFont typeface="DM Mono"/>
              <a:buChar char="•"/>
            </a:pPr>
            <a:r>
              <a:rPr lang="en-US">
                <a:latin typeface="DM Mono"/>
                <a:ea typeface="DM Mono"/>
                <a:cs typeface="DM Mono"/>
                <a:sym typeface="DM Mono"/>
              </a:rPr>
              <a:t>$105 is ‘moderately’ more likely than $110,</a:t>
            </a:r>
            <a:endParaRPr>
              <a:latin typeface="DM Mono"/>
              <a:ea typeface="DM Mono"/>
              <a:cs typeface="DM Mono"/>
              <a:sym typeface="DM Mono"/>
            </a:endParaRPr>
          </a:p>
          <a:p>
            <a:pPr marL="685800" lvl="1" indent="-194310" algn="l" rtl="0">
              <a:lnSpc>
                <a:spcPct val="115000"/>
              </a:lnSpc>
              <a:spcBef>
                <a:spcPts val="500"/>
              </a:spcBef>
              <a:spcAft>
                <a:spcPts val="0"/>
              </a:spcAft>
              <a:buClr>
                <a:schemeClr val="lt1"/>
              </a:buClr>
              <a:buSzPct val="100000"/>
              <a:buFont typeface="DM Mono"/>
              <a:buChar char="•"/>
            </a:pPr>
            <a:r>
              <a:rPr lang="en-US">
                <a:latin typeface="DM Mono"/>
                <a:ea typeface="DM Mono"/>
                <a:cs typeface="DM Mono"/>
                <a:sym typeface="DM Mono"/>
              </a:rPr>
              <a:t>$105 is ‘extremely’ more likely than $150, and</a:t>
            </a:r>
            <a:endParaRPr>
              <a:latin typeface="DM Mono"/>
              <a:ea typeface="DM Mono"/>
              <a:cs typeface="DM Mono"/>
              <a:sym typeface="DM Mono"/>
            </a:endParaRPr>
          </a:p>
          <a:p>
            <a:pPr marL="685800" lvl="1" indent="-194310" algn="l" rtl="0">
              <a:lnSpc>
                <a:spcPct val="115000"/>
              </a:lnSpc>
              <a:spcBef>
                <a:spcPts val="500"/>
              </a:spcBef>
              <a:spcAft>
                <a:spcPts val="0"/>
              </a:spcAft>
              <a:buClr>
                <a:schemeClr val="lt1"/>
              </a:buClr>
              <a:buSzPct val="100000"/>
              <a:buFont typeface="DM Mono"/>
              <a:buChar char="•"/>
            </a:pPr>
            <a:r>
              <a:rPr lang="en-US">
                <a:latin typeface="DM Mono"/>
                <a:ea typeface="DM Mono"/>
                <a:cs typeface="DM Mono"/>
                <a:sym typeface="DM Mono"/>
              </a:rPr>
              <a:t>110 is ‘strongly’ more likely 150</a:t>
            </a:r>
            <a:endParaRPr>
              <a:latin typeface="DM Mono"/>
              <a:ea typeface="DM Mono"/>
              <a:cs typeface="DM Mono"/>
              <a:sym typeface="DM Mono"/>
            </a:endParaRPr>
          </a:p>
          <a:p>
            <a:pPr marL="228600" lvl="0" indent="-188595" algn="l" rtl="0">
              <a:lnSpc>
                <a:spcPct val="115000"/>
              </a:lnSpc>
              <a:spcBef>
                <a:spcPts val="1000"/>
              </a:spcBef>
              <a:spcAft>
                <a:spcPts val="0"/>
              </a:spcAft>
              <a:buClr>
                <a:schemeClr val="lt1"/>
              </a:buClr>
              <a:buSzPct val="100000"/>
              <a:buFont typeface="DM Mono"/>
              <a:buChar char="•"/>
            </a:pPr>
            <a:r>
              <a:rPr lang="en-US">
                <a:latin typeface="DM Mono"/>
                <a:ea typeface="DM Mono"/>
                <a:cs typeface="DM Mono"/>
                <a:sym typeface="DM Mono"/>
              </a:rPr>
              <a:t>where the words are from the fundamental verbal scale of the Analytic Hierarchy Process</a:t>
            </a:r>
            <a:endParaRPr>
              <a:latin typeface="DM Mono"/>
              <a:ea typeface="DM Mono"/>
              <a:cs typeface="DM Mono"/>
              <a:sym typeface="DM Mono"/>
            </a:endParaRPr>
          </a:p>
          <a:p>
            <a:pPr marL="685800" lvl="1" indent="-194310" algn="l" rtl="0">
              <a:lnSpc>
                <a:spcPct val="115000"/>
              </a:lnSpc>
              <a:spcBef>
                <a:spcPts val="500"/>
              </a:spcBef>
              <a:spcAft>
                <a:spcPts val="0"/>
              </a:spcAft>
              <a:buClr>
                <a:schemeClr val="lt1"/>
              </a:buClr>
              <a:buSzPct val="100000"/>
              <a:buFont typeface="DM Mono"/>
              <a:buChar char="•"/>
            </a:pPr>
            <a:r>
              <a:rPr lang="en-US">
                <a:latin typeface="DM Mono"/>
                <a:ea typeface="DM Mono"/>
                <a:cs typeface="DM Mono"/>
                <a:sym typeface="DM Mono"/>
              </a:rPr>
              <a:t>A lot of ‘noise’ with words instead of numerical ratios</a:t>
            </a:r>
            <a:endParaRPr>
              <a:latin typeface="DM Mono"/>
              <a:ea typeface="DM Mono"/>
              <a:cs typeface="DM Mono"/>
              <a:sym typeface="DM Mon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algn="ctr">
              <a:buSzPts val="3200"/>
            </a:pPr>
            <a:r>
              <a:rPr lang="en-US" sz="3200" b="0" dirty="0">
                <a:latin typeface="Lora Medium" pitchFamily="2" charset="0"/>
                <a:sym typeface="DM Sans"/>
              </a:rPr>
              <a:t>Fundamental Verbal AHP Scale</a:t>
            </a:r>
            <a:endParaRPr sz="3200" b="0" dirty="0">
              <a:latin typeface="Lora Medium" pitchFamily="2" charset="0"/>
              <a:sym typeface="DM Sans"/>
            </a:endParaRPr>
          </a:p>
        </p:txBody>
      </p:sp>
      <p:sp>
        <p:nvSpPr>
          <p:cNvPr id="130" name="Google Shape;130;p13"/>
          <p:cNvSpPr txBox="1">
            <a:spLocks noGrp="1"/>
          </p:cNvSpPr>
          <p:nvPr>
            <p:ph type="body" idx="1"/>
          </p:nvPr>
        </p:nvSpPr>
        <p:spPr>
          <a:xfrm>
            <a:off x="838200" y="1548714"/>
            <a:ext cx="10515600" cy="4370823"/>
          </a:xfrm>
          <a:prstGeom prst="rect">
            <a:avLst/>
          </a:prstGeom>
          <a:noFill/>
          <a:ln>
            <a:noFill/>
          </a:ln>
        </p:spPr>
        <p:txBody>
          <a:bodyPr spcFirstLastPara="1" wrap="square" lIns="91425" tIns="45700" rIns="91425" bIns="45700" anchor="t" anchorCtr="0">
            <a:normAutofit fontScale="77500" lnSpcReduction="20000"/>
          </a:bodyPr>
          <a:lstStyle/>
          <a:p>
            <a:pPr marL="228600" lvl="0" indent="-194310" algn="l" rtl="0">
              <a:lnSpc>
                <a:spcPct val="115000"/>
              </a:lnSpc>
              <a:spcBef>
                <a:spcPts val="0"/>
              </a:spcBef>
              <a:spcAft>
                <a:spcPts val="0"/>
              </a:spcAft>
              <a:buClr>
                <a:schemeClr val="lt1"/>
              </a:buClr>
              <a:buSzPct val="100000"/>
              <a:buFont typeface="DM Mono"/>
              <a:buChar char="•"/>
            </a:pPr>
            <a:r>
              <a:rPr lang="en-US" sz="2400" dirty="0">
                <a:latin typeface="DM Mono"/>
                <a:ea typeface="DM Mono"/>
                <a:cs typeface="DM Mono"/>
                <a:sym typeface="DM Mono"/>
              </a:rPr>
              <a:t>When we express judgments as ordinal words, such as those in the Fundamental Scale of the Analytic Hierarchy Process, we introduce noise.</a:t>
            </a:r>
            <a:endParaRPr dirty="0">
              <a:latin typeface="DM Mono"/>
              <a:ea typeface="DM Mono"/>
              <a:cs typeface="DM Mono"/>
              <a:sym typeface="DM Mono"/>
            </a:endParaRPr>
          </a:p>
          <a:p>
            <a:pPr marL="685800" lvl="1" indent="-200025" algn="l" rtl="0">
              <a:lnSpc>
                <a:spcPct val="115000"/>
              </a:lnSpc>
              <a:spcBef>
                <a:spcPts val="500"/>
              </a:spcBef>
              <a:spcAft>
                <a:spcPts val="0"/>
              </a:spcAft>
              <a:buClr>
                <a:schemeClr val="lt1"/>
              </a:buClr>
              <a:buSzPct val="100000"/>
              <a:buFont typeface="DM Mono"/>
              <a:buChar char="•"/>
            </a:pPr>
            <a:r>
              <a:rPr lang="en-US" sz="2000" dirty="0">
                <a:latin typeface="DM Mono"/>
                <a:ea typeface="DM Mono"/>
                <a:cs typeface="DM Mono"/>
                <a:sym typeface="DM Mono"/>
              </a:rPr>
              <a:t>The Analytic Hierarchy Process has a fundamental verbal scale that equates words such as Moderate to 3x, Strong to 5x,Very Strong to 7x and  Extreme to 9x with in between values of 2, 4, 6 and 8</a:t>
            </a:r>
            <a:endParaRPr dirty="0">
              <a:latin typeface="DM Mono"/>
              <a:ea typeface="DM Mono"/>
              <a:cs typeface="DM Mono"/>
              <a:sym typeface="DM Mono"/>
            </a:endParaRPr>
          </a:p>
          <a:p>
            <a:pPr marL="685800" lvl="1" indent="-200025" algn="l" rtl="0">
              <a:lnSpc>
                <a:spcPct val="115000"/>
              </a:lnSpc>
              <a:spcBef>
                <a:spcPts val="500"/>
              </a:spcBef>
              <a:spcAft>
                <a:spcPts val="0"/>
              </a:spcAft>
              <a:buClr>
                <a:schemeClr val="lt1"/>
              </a:buClr>
              <a:buSzPct val="100000"/>
              <a:buFont typeface="DM Mono"/>
              <a:buChar char="•"/>
            </a:pPr>
            <a:r>
              <a:rPr lang="en-US" sz="2000" dirty="0">
                <a:latin typeface="DM Mono"/>
                <a:ea typeface="DM Mono"/>
                <a:cs typeface="DM Mono"/>
                <a:sym typeface="DM Mono"/>
              </a:rPr>
              <a:t>So, a judgment of equal to moderate, for example might be used when one consequence is just a bit more likely than another, or 3 times or more likely  </a:t>
            </a:r>
            <a:endParaRPr dirty="0">
              <a:latin typeface="DM Mono"/>
              <a:ea typeface="DM Mono"/>
              <a:cs typeface="DM Mono"/>
              <a:sym typeface="DM Mono"/>
            </a:endParaRPr>
          </a:p>
          <a:p>
            <a:pPr marL="685800" lvl="1" indent="-200025" algn="l" rtl="0">
              <a:lnSpc>
                <a:spcPct val="115000"/>
              </a:lnSpc>
              <a:spcBef>
                <a:spcPts val="500"/>
              </a:spcBef>
              <a:spcAft>
                <a:spcPts val="0"/>
              </a:spcAft>
              <a:buClr>
                <a:schemeClr val="lt1"/>
              </a:buClr>
              <a:buSzPct val="100000"/>
              <a:buFont typeface="DM Mono"/>
              <a:buChar char="•"/>
            </a:pPr>
            <a:r>
              <a:rPr lang="en-US" sz="2000" dirty="0">
                <a:latin typeface="DM Mono"/>
                <a:ea typeface="DM Mono"/>
                <a:cs typeface="DM Mono"/>
                <a:sym typeface="DM Mono"/>
              </a:rPr>
              <a:t>A lot of ‘noise’ in each judgment</a:t>
            </a:r>
            <a:endParaRPr dirty="0">
              <a:latin typeface="DM Mono"/>
              <a:ea typeface="DM Mono"/>
              <a:cs typeface="DM Mono"/>
              <a:sym typeface="DM Mono"/>
            </a:endParaRPr>
          </a:p>
          <a:p>
            <a:pPr marL="228600" lvl="0" indent="-194310" algn="l" rtl="0">
              <a:lnSpc>
                <a:spcPct val="115000"/>
              </a:lnSpc>
              <a:spcBef>
                <a:spcPts val="1000"/>
              </a:spcBef>
              <a:spcAft>
                <a:spcPts val="0"/>
              </a:spcAft>
              <a:buClr>
                <a:schemeClr val="lt1"/>
              </a:buClr>
              <a:buSzPct val="100000"/>
              <a:buFont typeface="DM Mono"/>
              <a:buChar char="•"/>
            </a:pPr>
            <a:r>
              <a:rPr lang="en-US" sz="2400" dirty="0">
                <a:latin typeface="DM Mono"/>
                <a:ea typeface="DM Mono"/>
                <a:cs typeface="DM Mono"/>
                <a:sym typeface="DM Mono"/>
              </a:rPr>
              <a:t>Why would we want to do this? </a:t>
            </a:r>
            <a:endParaRPr dirty="0">
              <a:latin typeface="DM Mono"/>
              <a:ea typeface="DM Mono"/>
              <a:cs typeface="DM Mono"/>
              <a:sym typeface="DM Mono"/>
            </a:endParaRPr>
          </a:p>
          <a:p>
            <a:pPr marL="685800" lvl="1" indent="-200025" algn="l" rtl="0">
              <a:lnSpc>
                <a:spcPct val="115000"/>
              </a:lnSpc>
              <a:spcBef>
                <a:spcPts val="500"/>
              </a:spcBef>
              <a:spcAft>
                <a:spcPts val="0"/>
              </a:spcAft>
              <a:buClr>
                <a:schemeClr val="lt1"/>
              </a:buClr>
              <a:buSzPct val="100000"/>
              <a:buFont typeface="DM Mono"/>
              <a:buChar char="•"/>
            </a:pPr>
            <a:r>
              <a:rPr lang="en-US" sz="2000" dirty="0">
                <a:latin typeface="DM Mono"/>
                <a:ea typeface="DM Mono"/>
                <a:cs typeface="DM Mono"/>
                <a:sym typeface="DM Mono"/>
              </a:rPr>
              <a:t>Because it is easier to make such ‘approximate’ judgments, and </a:t>
            </a:r>
            <a:endParaRPr dirty="0">
              <a:latin typeface="DM Mono"/>
              <a:ea typeface="DM Mono"/>
              <a:cs typeface="DM Mono"/>
              <a:sym typeface="DM Mono"/>
            </a:endParaRPr>
          </a:p>
          <a:p>
            <a:pPr marL="685800" lvl="1" indent="-200025" algn="l" rtl="0">
              <a:lnSpc>
                <a:spcPct val="115000"/>
              </a:lnSpc>
              <a:spcBef>
                <a:spcPts val="500"/>
              </a:spcBef>
              <a:spcAft>
                <a:spcPts val="0"/>
              </a:spcAft>
              <a:buClr>
                <a:schemeClr val="lt1"/>
              </a:buClr>
              <a:buSzPct val="100000"/>
              <a:buFont typeface="DM Mono"/>
              <a:buChar char="•"/>
            </a:pPr>
            <a:r>
              <a:rPr lang="en-US" sz="2000" dirty="0">
                <a:latin typeface="DM Mono"/>
                <a:ea typeface="DM Mono"/>
                <a:cs typeface="DM Mono"/>
                <a:sym typeface="DM Mono"/>
              </a:rPr>
              <a:t>we don’t have to justify an exact numerical ratio when prioritizing qualitive factors </a:t>
            </a:r>
            <a:endParaRPr dirty="0">
              <a:latin typeface="DM Mono"/>
              <a:ea typeface="DM Mono"/>
              <a:cs typeface="DM Mono"/>
              <a:sym typeface="DM Mono"/>
            </a:endParaRPr>
          </a:p>
          <a:p>
            <a:pPr marL="1143000" lvl="2" indent="-205739" algn="l" rtl="0">
              <a:lnSpc>
                <a:spcPct val="115000"/>
              </a:lnSpc>
              <a:spcBef>
                <a:spcPts val="500"/>
              </a:spcBef>
              <a:spcAft>
                <a:spcPts val="0"/>
              </a:spcAft>
              <a:buClr>
                <a:schemeClr val="lt1"/>
              </a:buClr>
              <a:buSzPct val="100000"/>
              <a:buFont typeface="DM Mono"/>
              <a:buChar char="•"/>
            </a:pPr>
            <a:r>
              <a:rPr lang="en-US" sz="1600" dirty="0">
                <a:latin typeface="DM Mono"/>
                <a:ea typeface="DM Mono"/>
                <a:cs typeface="DM Mono"/>
                <a:sym typeface="DM Mono"/>
              </a:rPr>
              <a:t>such as the importance of objectives in a risk analysis where the loss is the consequence of the event times the importance of the event to one or more objectives</a:t>
            </a:r>
            <a:endParaRPr dirty="0">
              <a:latin typeface="DM Mono"/>
              <a:ea typeface="DM Mono"/>
              <a:cs typeface="DM Mono"/>
              <a:sym typeface="DM Mon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algn="ctr">
              <a:buSzPts val="3200"/>
            </a:pPr>
            <a:r>
              <a:rPr lang="en-US" sz="3200" b="0" dirty="0">
                <a:latin typeface="Lora Medium" pitchFamily="2" charset="0"/>
                <a:sym typeface="DM Sans"/>
              </a:rPr>
              <a:t>The power of the eigenvector solution to produce accurate estimates is remarkable </a:t>
            </a:r>
            <a:endParaRPr sz="3200" b="0" dirty="0">
              <a:latin typeface="Lora Medium" pitchFamily="2" charset="0"/>
              <a:sym typeface="DM Sans"/>
            </a:endParaRPr>
          </a:p>
        </p:txBody>
      </p:sp>
      <p:sp>
        <p:nvSpPr>
          <p:cNvPr id="136" name="Google Shape;136;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lt1"/>
              </a:buClr>
              <a:buSzPts val="2800"/>
              <a:buFont typeface="DM Mono"/>
              <a:buChar char="•"/>
            </a:pPr>
            <a:r>
              <a:rPr lang="en-US" sz="2000" dirty="0">
                <a:latin typeface="DM Mono"/>
                <a:ea typeface="DM Mono"/>
                <a:cs typeface="DM Mono"/>
                <a:sym typeface="DM Mono"/>
              </a:rPr>
              <a:t>Numerous ‘validation studies’ have been conducted  over the years to estimate priorities with verbal judgments in situations where there is a known result to which we can compare…</a:t>
            </a:r>
            <a:endParaRPr sz="2000" dirty="0">
              <a:latin typeface="DM Mono"/>
              <a:ea typeface="DM Mono"/>
              <a:cs typeface="DM Mono"/>
              <a:sym typeface="DM Mono"/>
            </a:endParaRPr>
          </a:p>
          <a:p>
            <a:pPr marL="685800" lvl="1" indent="-228600" algn="l" rtl="0">
              <a:lnSpc>
                <a:spcPct val="150000"/>
              </a:lnSpc>
              <a:spcBef>
                <a:spcPts val="500"/>
              </a:spcBef>
              <a:spcAft>
                <a:spcPts val="0"/>
              </a:spcAft>
              <a:buClr>
                <a:schemeClr val="lt1"/>
              </a:buClr>
              <a:buSzPts val="2400"/>
              <a:buFont typeface="DM Mono"/>
              <a:buChar char="•"/>
            </a:pPr>
            <a:r>
              <a:rPr lang="en-US" sz="1800" dirty="0">
                <a:latin typeface="DM Mono"/>
                <a:ea typeface="DM Mono"/>
                <a:cs typeface="DM Mono"/>
                <a:sym typeface="DM Mono"/>
              </a:rPr>
              <a:t>Such as” </a:t>
            </a:r>
            <a:endParaRPr sz="1800" dirty="0">
              <a:latin typeface="DM Mono"/>
              <a:ea typeface="DM Mono"/>
              <a:cs typeface="DM Mono"/>
              <a:sym typeface="DM Mono"/>
            </a:endParaRPr>
          </a:p>
          <a:p>
            <a:pPr marL="1143000" lvl="2" indent="-228600" algn="l" rtl="0">
              <a:lnSpc>
                <a:spcPct val="150000"/>
              </a:lnSpc>
              <a:spcBef>
                <a:spcPts val="500"/>
              </a:spcBef>
              <a:spcAft>
                <a:spcPts val="0"/>
              </a:spcAft>
              <a:buClr>
                <a:schemeClr val="lt1"/>
              </a:buClr>
              <a:buSzPts val="2000"/>
              <a:buFont typeface="DM Mono"/>
              <a:buChar char="•"/>
            </a:pPr>
            <a:r>
              <a:rPr lang="en-US" sz="1600" dirty="0">
                <a:latin typeface="DM Mono"/>
                <a:ea typeface="DM Mono"/>
                <a:cs typeface="DM Mono"/>
                <a:sym typeface="DM Mono"/>
              </a:rPr>
              <a:t>estimating the relative areas of different shapes; </a:t>
            </a:r>
            <a:endParaRPr sz="1600" dirty="0">
              <a:latin typeface="DM Mono"/>
              <a:ea typeface="DM Mono"/>
              <a:cs typeface="DM Mono"/>
              <a:sym typeface="DM Mono"/>
            </a:endParaRPr>
          </a:p>
          <a:p>
            <a:pPr marL="1143000" lvl="2" indent="-228600" algn="l" rtl="0">
              <a:lnSpc>
                <a:spcPct val="150000"/>
              </a:lnSpc>
              <a:spcBef>
                <a:spcPts val="500"/>
              </a:spcBef>
              <a:spcAft>
                <a:spcPts val="0"/>
              </a:spcAft>
              <a:buClr>
                <a:schemeClr val="lt1"/>
              </a:buClr>
              <a:buSzPts val="2000"/>
              <a:buFont typeface="DM Mono"/>
              <a:buChar char="•"/>
            </a:pPr>
            <a:r>
              <a:rPr lang="en-US" sz="1600" dirty="0">
                <a:latin typeface="DM Mono"/>
                <a:ea typeface="DM Mono"/>
                <a:cs typeface="DM Mono"/>
                <a:sym typeface="DM Mono"/>
              </a:rPr>
              <a:t>estimating the brightness of light on a chair placed different distances from a light source</a:t>
            </a:r>
            <a:endParaRPr sz="1600" dirty="0">
              <a:latin typeface="DM Mono"/>
              <a:ea typeface="DM Mono"/>
              <a:cs typeface="DM Mono"/>
              <a:sym typeface="DM Mono"/>
            </a:endParaRPr>
          </a:p>
          <a:p>
            <a:pPr marL="1143000" lvl="2" indent="-228600" algn="l" rtl="0">
              <a:lnSpc>
                <a:spcPct val="150000"/>
              </a:lnSpc>
              <a:spcBef>
                <a:spcPts val="500"/>
              </a:spcBef>
              <a:spcAft>
                <a:spcPts val="0"/>
              </a:spcAft>
              <a:buClr>
                <a:schemeClr val="lt1"/>
              </a:buClr>
              <a:buSzPts val="2000"/>
              <a:buFont typeface="DM Mono"/>
              <a:buChar char="•"/>
            </a:pPr>
            <a:r>
              <a:rPr lang="en-US" sz="1600" dirty="0">
                <a:latin typeface="DM Mono"/>
                <a:ea typeface="DM Mono"/>
                <a:cs typeface="DM Mono"/>
                <a:sym typeface="DM Mono"/>
              </a:rPr>
              <a:t>estimating the relative consumption of water, coffee, beer, wine, … and comparing the results to published statistics</a:t>
            </a:r>
            <a:endParaRPr sz="1600" dirty="0">
              <a:latin typeface="DM Mono"/>
              <a:ea typeface="DM Mono"/>
              <a:cs typeface="DM Mono"/>
              <a:sym typeface="DM Mon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algn="ctr">
              <a:buSzPts val="3200"/>
            </a:pPr>
            <a:r>
              <a:rPr lang="en-US" sz="3200" b="0" dirty="0">
                <a:latin typeface="Lora Medium" pitchFamily="2" charset="0"/>
                <a:sym typeface="DM Sans"/>
              </a:rPr>
              <a:t>Validation Example</a:t>
            </a:r>
            <a:endParaRPr sz="3200" b="0" dirty="0">
              <a:latin typeface="Lora Medium" pitchFamily="2" charset="0"/>
              <a:sym typeface="DM Sans"/>
            </a:endParaRPr>
          </a:p>
        </p:txBody>
      </p:sp>
      <p:sp>
        <p:nvSpPr>
          <p:cNvPr id="142" name="Google Shape;142;p15"/>
          <p:cNvSpPr txBox="1">
            <a:spLocks noGrp="1"/>
          </p:cNvSpPr>
          <p:nvPr>
            <p:ph type="body" idx="1"/>
          </p:nvPr>
        </p:nvSpPr>
        <p:spPr>
          <a:xfrm>
            <a:off x="5932009" y="1869897"/>
            <a:ext cx="5421900" cy="3647764"/>
          </a:xfrm>
          <a:prstGeom prst="rect">
            <a:avLst/>
          </a:prstGeom>
          <a:noFill/>
          <a:ln>
            <a:noFill/>
          </a:ln>
        </p:spPr>
        <p:txBody>
          <a:bodyPr spcFirstLastPara="1" wrap="square" lIns="91425" tIns="45700" rIns="91425" bIns="45700" anchor="t" anchorCtr="0">
            <a:normAutofit lnSpcReduction="10000"/>
          </a:bodyPr>
          <a:lstStyle/>
          <a:p>
            <a:pPr marL="457200" lvl="0" indent="0" algn="l" rtl="0">
              <a:lnSpc>
                <a:spcPct val="150000"/>
              </a:lnSpc>
              <a:spcBef>
                <a:spcPts val="0"/>
              </a:spcBef>
              <a:spcAft>
                <a:spcPts val="0"/>
              </a:spcAft>
              <a:buNone/>
            </a:pPr>
            <a:r>
              <a:rPr lang="en-US" sz="2000" dirty="0">
                <a:latin typeface="DM Mono"/>
                <a:ea typeface="DM Mono"/>
                <a:cs typeface="DM Mono"/>
                <a:sym typeface="DM Mono"/>
              </a:rPr>
              <a:t>Take a minute to write down your answers to these two questions:</a:t>
            </a:r>
          </a:p>
          <a:p>
            <a:pPr marL="457200" lvl="0" indent="0" algn="l" rtl="0">
              <a:lnSpc>
                <a:spcPct val="150000"/>
              </a:lnSpc>
              <a:spcBef>
                <a:spcPts val="0"/>
              </a:spcBef>
              <a:spcAft>
                <a:spcPts val="0"/>
              </a:spcAft>
              <a:buNone/>
            </a:pPr>
            <a:endParaRPr sz="2000" dirty="0">
              <a:latin typeface="DM Mono"/>
              <a:ea typeface="DM Mono"/>
              <a:cs typeface="DM Mono"/>
              <a:sym typeface="DM Mono"/>
            </a:endParaRPr>
          </a:p>
          <a:p>
            <a:pPr marL="457200" lvl="0" indent="-355600" algn="l" rtl="0">
              <a:lnSpc>
                <a:spcPct val="150000"/>
              </a:lnSpc>
              <a:spcBef>
                <a:spcPts val="0"/>
              </a:spcBef>
              <a:spcAft>
                <a:spcPts val="0"/>
              </a:spcAft>
              <a:buSzPts val="2000"/>
              <a:buFont typeface="DM Mono"/>
              <a:buAutoNum type="arabicPeriod"/>
            </a:pPr>
            <a:r>
              <a:rPr lang="en-US" sz="2000" dirty="0">
                <a:latin typeface="DM Mono"/>
                <a:ea typeface="DM Mono"/>
                <a:cs typeface="DM Mono"/>
                <a:sym typeface="DM Mono"/>
              </a:rPr>
              <a:t>How many times larger (area) is Circle A than Triangle B?</a:t>
            </a:r>
            <a:endParaRPr sz="2000" dirty="0">
              <a:latin typeface="DM Mono"/>
              <a:ea typeface="DM Mono"/>
              <a:cs typeface="DM Mono"/>
              <a:sym typeface="DM Mono"/>
            </a:endParaRPr>
          </a:p>
          <a:p>
            <a:pPr marL="457200" lvl="0" indent="-355600" algn="l" rtl="0">
              <a:lnSpc>
                <a:spcPct val="150000"/>
              </a:lnSpc>
              <a:spcBef>
                <a:spcPts val="0"/>
              </a:spcBef>
              <a:spcAft>
                <a:spcPts val="0"/>
              </a:spcAft>
              <a:buSzPts val="2000"/>
              <a:buFont typeface="DM Mono"/>
              <a:buAutoNum type="arabicPeriod"/>
            </a:pPr>
            <a:r>
              <a:rPr lang="en-US" sz="2000" dirty="0">
                <a:latin typeface="DM Mono"/>
                <a:ea typeface="DM Mono"/>
                <a:cs typeface="DM Mono"/>
                <a:sym typeface="DM Mono"/>
              </a:rPr>
              <a:t>What percentage of the total is each of the five shapes?</a:t>
            </a:r>
            <a:endParaRPr dirty="0">
              <a:latin typeface="DM Mono"/>
              <a:ea typeface="DM Mono"/>
              <a:cs typeface="DM Mono"/>
              <a:sym typeface="DM Mono"/>
            </a:endParaRPr>
          </a:p>
        </p:txBody>
      </p:sp>
      <p:pic>
        <p:nvPicPr>
          <p:cNvPr id="143" name="Google Shape;143;p15"/>
          <p:cNvPicPr preferRelativeResize="0"/>
          <p:nvPr/>
        </p:nvPicPr>
        <p:blipFill rotWithShape="1">
          <a:blip r:embed="rId3">
            <a:alphaModFix/>
          </a:blip>
          <a:srcRect/>
          <a:stretch/>
        </p:blipFill>
        <p:spPr>
          <a:xfrm>
            <a:off x="329306" y="1328614"/>
            <a:ext cx="5421791" cy="418904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6"/>
          <p:cNvSpPr txBox="1">
            <a:spLocks noGrp="1"/>
          </p:cNvSpPr>
          <p:nvPr>
            <p:ph type="title"/>
          </p:nvPr>
        </p:nvSpPr>
        <p:spPr>
          <a:xfrm>
            <a:off x="838200" y="365125"/>
            <a:ext cx="10515600" cy="672843"/>
          </a:xfrm>
          <a:prstGeom prst="rect">
            <a:avLst/>
          </a:prstGeom>
          <a:noFill/>
          <a:ln>
            <a:noFill/>
          </a:ln>
        </p:spPr>
        <p:txBody>
          <a:bodyPr spcFirstLastPara="1" wrap="square" lIns="91425" tIns="45700" rIns="91425" bIns="45700" anchor="ctr" anchorCtr="0">
            <a:normAutofit/>
          </a:bodyPr>
          <a:lstStyle/>
          <a:p>
            <a:pPr algn="ctr">
              <a:buSzPts val="3200"/>
            </a:pPr>
            <a:r>
              <a:rPr lang="en-US" sz="3200" b="0" dirty="0">
                <a:latin typeface="Lora Medium" pitchFamily="2" charset="0"/>
                <a:sym typeface="DM Sans"/>
              </a:rPr>
              <a:t>Validation Example</a:t>
            </a:r>
            <a:endParaRPr sz="3200" b="0" dirty="0">
              <a:latin typeface="Lora Medium" pitchFamily="2" charset="0"/>
              <a:sym typeface="DM Sans"/>
            </a:endParaRPr>
          </a:p>
        </p:txBody>
      </p:sp>
      <p:sp>
        <p:nvSpPr>
          <p:cNvPr id="149" name="Google Shape;149;p16"/>
          <p:cNvSpPr txBox="1">
            <a:spLocks noGrp="1"/>
          </p:cNvSpPr>
          <p:nvPr>
            <p:ph type="body" idx="1"/>
          </p:nvPr>
        </p:nvSpPr>
        <p:spPr>
          <a:xfrm>
            <a:off x="5013782" y="1261502"/>
            <a:ext cx="5421791" cy="1011914"/>
          </a:xfrm>
          <a:prstGeom prst="rect">
            <a:avLst/>
          </a:prstGeom>
          <a:noFill/>
          <a:ln>
            <a:noFill/>
          </a:ln>
        </p:spPr>
        <p:txBody>
          <a:bodyPr spcFirstLastPara="1" wrap="square" lIns="91425" tIns="45700" rIns="91425" bIns="45700" anchor="t" anchorCtr="0">
            <a:normAutofit fontScale="92500" lnSpcReduction="20000"/>
          </a:bodyPr>
          <a:lstStyle/>
          <a:p>
            <a:pPr marL="228600" lvl="0" indent="0" algn="just" rtl="0">
              <a:lnSpc>
                <a:spcPct val="115000"/>
              </a:lnSpc>
              <a:spcBef>
                <a:spcPts val="0"/>
              </a:spcBef>
              <a:spcAft>
                <a:spcPts val="0"/>
              </a:spcAft>
              <a:buNone/>
            </a:pPr>
            <a:r>
              <a:rPr lang="en-US" sz="1600">
                <a:latin typeface="DM Mono"/>
                <a:ea typeface="DM Mono"/>
                <a:cs typeface="DM Mono"/>
                <a:sym typeface="DM Mono"/>
              </a:rPr>
              <a:t>The results of pairwise verbal judgments such as those shown below, are shown on the next slide for you to compare to the actual relative sizes as measured with a ruler:</a:t>
            </a:r>
            <a:endParaRPr>
              <a:latin typeface="DM Mono"/>
              <a:ea typeface="DM Mono"/>
              <a:cs typeface="DM Mono"/>
              <a:sym typeface="DM Mono"/>
            </a:endParaRPr>
          </a:p>
        </p:txBody>
      </p:sp>
      <p:pic>
        <p:nvPicPr>
          <p:cNvPr id="150" name="Google Shape;150;p16"/>
          <p:cNvPicPr preferRelativeResize="0"/>
          <p:nvPr/>
        </p:nvPicPr>
        <p:blipFill rotWithShape="1">
          <a:blip r:embed="rId3">
            <a:alphaModFix/>
          </a:blip>
          <a:srcRect/>
          <a:stretch/>
        </p:blipFill>
        <p:spPr>
          <a:xfrm>
            <a:off x="329307" y="1328614"/>
            <a:ext cx="4175582" cy="3226187"/>
          </a:xfrm>
          <a:prstGeom prst="rect">
            <a:avLst/>
          </a:prstGeom>
          <a:noFill/>
          <a:ln>
            <a:noFill/>
          </a:ln>
        </p:spPr>
      </p:pic>
      <p:pic>
        <p:nvPicPr>
          <p:cNvPr id="151" name="Google Shape;151;p16"/>
          <p:cNvPicPr preferRelativeResize="0"/>
          <p:nvPr/>
        </p:nvPicPr>
        <p:blipFill rotWithShape="1">
          <a:blip r:embed="rId4">
            <a:alphaModFix/>
          </a:blip>
          <a:srcRect/>
          <a:stretch/>
        </p:blipFill>
        <p:spPr>
          <a:xfrm>
            <a:off x="5013782" y="2273416"/>
            <a:ext cx="7141215" cy="366599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algn="ctr">
              <a:buSzPts val="3200"/>
            </a:pPr>
            <a:r>
              <a:rPr lang="en-US" sz="3200" b="0" dirty="0">
                <a:latin typeface="Lora Medium" pitchFamily="2" charset="0"/>
                <a:sym typeface="DM Sans"/>
              </a:rPr>
              <a:t>Validation Example</a:t>
            </a:r>
            <a:endParaRPr sz="3200" b="0" dirty="0">
              <a:latin typeface="Lora Medium" pitchFamily="2" charset="0"/>
              <a:sym typeface="DM Sans"/>
            </a:endParaRPr>
          </a:p>
        </p:txBody>
      </p:sp>
      <p:pic>
        <p:nvPicPr>
          <p:cNvPr id="157" name="Google Shape;157;p17"/>
          <p:cNvPicPr preferRelativeResize="0"/>
          <p:nvPr/>
        </p:nvPicPr>
        <p:blipFill rotWithShape="1">
          <a:blip r:embed="rId3">
            <a:alphaModFix/>
          </a:blip>
          <a:srcRect/>
          <a:stretch/>
        </p:blipFill>
        <p:spPr>
          <a:xfrm>
            <a:off x="329306" y="1328615"/>
            <a:ext cx="4016191" cy="3103036"/>
          </a:xfrm>
          <a:prstGeom prst="rect">
            <a:avLst/>
          </a:prstGeom>
          <a:noFill/>
          <a:ln>
            <a:noFill/>
          </a:ln>
        </p:spPr>
      </p:pic>
      <p:pic>
        <p:nvPicPr>
          <p:cNvPr id="158" name="Google Shape;158;p17"/>
          <p:cNvPicPr preferRelativeResize="0"/>
          <p:nvPr/>
        </p:nvPicPr>
        <p:blipFill rotWithShape="1">
          <a:blip r:embed="rId4">
            <a:alphaModFix/>
          </a:blip>
          <a:srcRect/>
          <a:stretch/>
        </p:blipFill>
        <p:spPr>
          <a:xfrm>
            <a:off x="4475556" y="1555871"/>
            <a:ext cx="7387138" cy="251279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algn="ctr">
              <a:buSzPts val="3200"/>
            </a:pPr>
            <a:r>
              <a:rPr lang="en-US" sz="3200" b="0" dirty="0">
                <a:latin typeface="Lora Medium" pitchFamily="2" charset="0"/>
                <a:sym typeface="DM Sans"/>
              </a:rPr>
              <a:t>Wisdom of Crowds</a:t>
            </a:r>
            <a:endParaRPr sz="3200" b="0" dirty="0">
              <a:latin typeface="Lora Medium" pitchFamily="2" charset="0"/>
              <a:sym typeface="DM Sans"/>
            </a:endParaRPr>
          </a:p>
        </p:txBody>
      </p:sp>
      <p:sp>
        <p:nvSpPr>
          <p:cNvPr id="164" name="Google Shape;164;p18"/>
          <p:cNvSpPr txBox="1">
            <a:spLocks noGrp="1"/>
          </p:cNvSpPr>
          <p:nvPr>
            <p:ph type="body" idx="1"/>
          </p:nvPr>
        </p:nvSpPr>
        <p:spPr>
          <a:xfrm>
            <a:off x="795925" y="2160900"/>
            <a:ext cx="10515600" cy="2536200"/>
          </a:xfrm>
          <a:prstGeom prst="rect">
            <a:avLst/>
          </a:prstGeom>
          <a:noFill/>
          <a:ln>
            <a:noFill/>
          </a:ln>
        </p:spPr>
        <p:txBody>
          <a:bodyPr spcFirstLastPara="1" wrap="square" lIns="91425" tIns="45700" rIns="91425" bIns="45700" anchor="t" anchorCtr="0">
            <a:normAutofit/>
          </a:bodyPr>
          <a:lstStyle/>
          <a:p>
            <a:pPr marL="228600" lvl="0" indent="-228600" algn="l" rtl="0">
              <a:lnSpc>
                <a:spcPct val="200000"/>
              </a:lnSpc>
              <a:spcBef>
                <a:spcPts val="0"/>
              </a:spcBef>
              <a:spcAft>
                <a:spcPts val="0"/>
              </a:spcAft>
              <a:buClr>
                <a:schemeClr val="lt1"/>
              </a:buClr>
              <a:buSzPts val="2800"/>
              <a:buFont typeface="DM Mono"/>
              <a:buChar char="•"/>
            </a:pPr>
            <a:r>
              <a:rPr lang="en-US" sz="2000" dirty="0">
                <a:latin typeface="DM Mono"/>
                <a:ea typeface="DM Mono"/>
                <a:cs typeface="DM Mono"/>
                <a:sym typeface="DM Mono"/>
              </a:rPr>
              <a:t>It is possible to produce even more accurate estimates by eliciting judgments from more than one person </a:t>
            </a:r>
            <a:endParaRPr sz="2000" dirty="0">
              <a:latin typeface="DM Mono"/>
              <a:ea typeface="DM Mono"/>
              <a:cs typeface="DM Mono"/>
              <a:sym typeface="DM Mono"/>
            </a:endParaRPr>
          </a:p>
          <a:p>
            <a:pPr marL="685800" lvl="1" indent="-228600" algn="l" rtl="0">
              <a:lnSpc>
                <a:spcPct val="200000"/>
              </a:lnSpc>
              <a:spcBef>
                <a:spcPts val="500"/>
              </a:spcBef>
              <a:spcAft>
                <a:spcPts val="0"/>
              </a:spcAft>
              <a:buClr>
                <a:schemeClr val="lt1"/>
              </a:buClr>
              <a:buSzPts val="2400"/>
              <a:buFont typeface="DM Mono"/>
              <a:buChar char="•"/>
            </a:pPr>
            <a:r>
              <a:rPr lang="en-US" sz="1800" dirty="0">
                <a:latin typeface="DM Mono"/>
                <a:ea typeface="DM Mono"/>
                <a:cs typeface="DM Mono"/>
                <a:sym typeface="DM Mono"/>
              </a:rPr>
              <a:t>And averaging the results</a:t>
            </a:r>
            <a:endParaRPr sz="1800" dirty="0">
              <a:latin typeface="DM Mono"/>
              <a:ea typeface="DM Mono"/>
              <a:cs typeface="DM Mono"/>
              <a:sym typeface="DM Mono"/>
            </a:endParaRPr>
          </a:p>
          <a:p>
            <a:pPr marL="1143000" lvl="2" indent="-228600" algn="l" rtl="0">
              <a:lnSpc>
                <a:spcPct val="200000"/>
              </a:lnSpc>
              <a:spcBef>
                <a:spcPts val="500"/>
              </a:spcBef>
              <a:spcAft>
                <a:spcPts val="0"/>
              </a:spcAft>
              <a:buClr>
                <a:schemeClr val="lt1"/>
              </a:buClr>
              <a:buSzPts val="2000"/>
              <a:buFont typeface="DM Mono"/>
              <a:buChar char="•"/>
            </a:pPr>
            <a:r>
              <a:rPr lang="en-US" sz="1600" dirty="0">
                <a:latin typeface="DM Mono"/>
                <a:ea typeface="DM Mono"/>
                <a:cs typeface="DM Mono"/>
                <a:sym typeface="DM Mono"/>
              </a:rPr>
              <a:t>But with a geometric average, not an arithmetic average</a:t>
            </a:r>
            <a:endParaRPr sz="1600" dirty="0">
              <a:latin typeface="DM Mono"/>
              <a:ea typeface="DM Mono"/>
              <a:cs typeface="DM Mono"/>
              <a:sym typeface="DM Mon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algn="ctr">
              <a:buSzPts val="3200"/>
            </a:pPr>
            <a:r>
              <a:rPr lang="en-US" sz="3200" b="0" dirty="0">
                <a:latin typeface="Lora Medium" pitchFamily="2" charset="0"/>
                <a:sym typeface="DM Sans"/>
              </a:rPr>
              <a:t>Summary</a:t>
            </a:r>
            <a:endParaRPr sz="3200" b="0" dirty="0">
              <a:latin typeface="Lora Medium" pitchFamily="2" charset="0"/>
              <a:sym typeface="DM Sans"/>
            </a:endParaRPr>
          </a:p>
        </p:txBody>
      </p:sp>
      <p:sp>
        <p:nvSpPr>
          <p:cNvPr id="170" name="Google Shape;170;p19"/>
          <p:cNvSpPr txBox="1">
            <a:spLocks noGrp="1"/>
          </p:cNvSpPr>
          <p:nvPr>
            <p:ph type="body" idx="1"/>
          </p:nvPr>
        </p:nvSpPr>
        <p:spPr>
          <a:xfrm>
            <a:off x="838200" y="1383322"/>
            <a:ext cx="10515600" cy="4918623"/>
          </a:xfrm>
          <a:prstGeom prst="rect">
            <a:avLst/>
          </a:prstGeom>
          <a:noFill/>
          <a:ln>
            <a:noFill/>
          </a:ln>
        </p:spPr>
        <p:txBody>
          <a:bodyPr spcFirstLastPara="1" wrap="square" lIns="91425" tIns="45700" rIns="91425" bIns="45700" anchor="t" anchorCtr="0">
            <a:normAutofit fontScale="70000" lnSpcReduction="20000"/>
          </a:bodyPr>
          <a:lstStyle/>
          <a:p>
            <a:pPr marL="228600" lvl="0" indent="-216217" algn="l" rtl="0">
              <a:lnSpc>
                <a:spcPct val="115000"/>
              </a:lnSpc>
              <a:spcBef>
                <a:spcPts val="0"/>
              </a:spcBef>
              <a:spcAft>
                <a:spcPts val="0"/>
              </a:spcAft>
              <a:buClr>
                <a:schemeClr val="lt1"/>
              </a:buClr>
              <a:buSzPct val="100000"/>
              <a:buFont typeface="DM Mono"/>
              <a:buChar char="•"/>
            </a:pPr>
            <a:r>
              <a:rPr lang="en-US" sz="2600" dirty="0">
                <a:latin typeface="DM Mono"/>
                <a:ea typeface="DM Mono"/>
                <a:cs typeface="DM Mono"/>
                <a:sym typeface="DM Mono"/>
              </a:rPr>
              <a:t>The only scientific way that I know of for </a:t>
            </a:r>
            <a:r>
              <a:rPr lang="en-US" sz="2600" i="1" dirty="0">
                <a:latin typeface="DM Mono"/>
                <a:ea typeface="DM Mono"/>
                <a:cs typeface="DM Mono"/>
                <a:sym typeface="DM Mono"/>
              </a:rPr>
              <a:t>dealing with uncertainty </a:t>
            </a:r>
            <a:r>
              <a:rPr lang="en-US" sz="2600" dirty="0">
                <a:latin typeface="DM Mono"/>
                <a:ea typeface="DM Mono"/>
                <a:cs typeface="DM Mono"/>
                <a:sym typeface="DM Mono"/>
              </a:rPr>
              <a:t>requires probability distributions</a:t>
            </a:r>
            <a:endParaRPr dirty="0">
              <a:latin typeface="DM Mono"/>
              <a:ea typeface="DM Mono"/>
              <a:cs typeface="DM Mono"/>
              <a:sym typeface="DM Mono"/>
            </a:endParaRPr>
          </a:p>
          <a:p>
            <a:pPr marL="228600" lvl="0" indent="-216217" algn="l" rtl="0">
              <a:lnSpc>
                <a:spcPct val="115000"/>
              </a:lnSpc>
              <a:spcBef>
                <a:spcPts val="1000"/>
              </a:spcBef>
              <a:spcAft>
                <a:spcPts val="0"/>
              </a:spcAft>
              <a:buClr>
                <a:schemeClr val="lt1"/>
              </a:buClr>
              <a:buSzPct val="100000"/>
              <a:buFont typeface="DM Mono"/>
              <a:buChar char="•"/>
            </a:pPr>
            <a:r>
              <a:rPr lang="en-US" sz="2600" dirty="0">
                <a:latin typeface="DM Mono"/>
                <a:ea typeface="DM Mono"/>
                <a:cs typeface="DM Mono"/>
                <a:sym typeface="DM Mono"/>
              </a:rPr>
              <a:t>Risk is about the future and there is no data for the future</a:t>
            </a:r>
            <a:endParaRPr dirty="0">
              <a:latin typeface="DM Mono"/>
              <a:ea typeface="DM Mono"/>
              <a:cs typeface="DM Mono"/>
              <a:sym typeface="DM Mono"/>
            </a:endParaRPr>
          </a:p>
          <a:p>
            <a:pPr marL="228600" lvl="0" indent="-216217" algn="l" rtl="0">
              <a:lnSpc>
                <a:spcPct val="115000"/>
              </a:lnSpc>
              <a:spcBef>
                <a:spcPts val="1000"/>
              </a:spcBef>
              <a:spcAft>
                <a:spcPts val="0"/>
              </a:spcAft>
              <a:buClr>
                <a:schemeClr val="lt1"/>
              </a:buClr>
              <a:buSzPct val="100000"/>
              <a:buFont typeface="DM Mono"/>
              <a:buChar char="•"/>
            </a:pPr>
            <a:r>
              <a:rPr lang="en-US" sz="2600" dirty="0">
                <a:latin typeface="DM Mono"/>
                <a:ea typeface="DM Mono"/>
                <a:cs typeface="DM Mono"/>
                <a:sym typeface="DM Mono"/>
              </a:rPr>
              <a:t>Human judgment about the future, based only in part on past data, is effective in deriving probability distributions to drive Monte Carlo simulations and avoid the “Flaw of Averages”</a:t>
            </a:r>
            <a:endParaRPr dirty="0">
              <a:latin typeface="DM Mono"/>
              <a:ea typeface="DM Mono"/>
              <a:cs typeface="DM Mono"/>
              <a:sym typeface="DM Mono"/>
            </a:endParaRPr>
          </a:p>
          <a:p>
            <a:pPr marL="228600" lvl="0" indent="-216217" algn="l" rtl="0">
              <a:lnSpc>
                <a:spcPct val="115000"/>
              </a:lnSpc>
              <a:spcBef>
                <a:spcPts val="1000"/>
              </a:spcBef>
              <a:spcAft>
                <a:spcPts val="0"/>
              </a:spcAft>
              <a:buClr>
                <a:schemeClr val="lt1"/>
              </a:buClr>
              <a:buSzPct val="100000"/>
              <a:buFont typeface="DM Mono"/>
              <a:buChar char="•"/>
            </a:pPr>
            <a:r>
              <a:rPr lang="en-US" sz="2600" dirty="0">
                <a:latin typeface="DM Mono"/>
                <a:ea typeface="DM Mono"/>
                <a:cs typeface="DM Mono"/>
                <a:sym typeface="DM Mono"/>
              </a:rPr>
              <a:t>Not only for risk measurement and management but for other decisions such as:</a:t>
            </a:r>
            <a:endParaRPr dirty="0">
              <a:latin typeface="DM Mono"/>
              <a:ea typeface="DM Mono"/>
              <a:cs typeface="DM Mono"/>
              <a:sym typeface="DM Mono"/>
            </a:endParaRPr>
          </a:p>
          <a:p>
            <a:pPr marL="685800" lvl="1" indent="-217169" algn="l" rtl="0">
              <a:lnSpc>
                <a:spcPct val="115000"/>
              </a:lnSpc>
              <a:spcBef>
                <a:spcPts val="500"/>
              </a:spcBef>
              <a:spcAft>
                <a:spcPts val="0"/>
              </a:spcAft>
              <a:buClr>
                <a:schemeClr val="lt1"/>
              </a:buClr>
              <a:buSzPct val="100000"/>
              <a:buFont typeface="DM Mono"/>
              <a:buChar char="•"/>
            </a:pPr>
            <a:r>
              <a:rPr lang="en-US" dirty="0">
                <a:latin typeface="DM Mono"/>
                <a:ea typeface="DM Mono"/>
                <a:cs typeface="DM Mono"/>
                <a:sym typeface="DM Mono"/>
              </a:rPr>
              <a:t>Comparing the risk-rewards of alternatives for such situations as:</a:t>
            </a:r>
            <a:endParaRPr dirty="0">
              <a:latin typeface="DM Mono"/>
              <a:ea typeface="DM Mono"/>
              <a:cs typeface="DM Mono"/>
              <a:sym typeface="DM Mono"/>
            </a:endParaRPr>
          </a:p>
          <a:p>
            <a:pPr marL="1143000" lvl="2" indent="-219075" algn="l" rtl="0">
              <a:lnSpc>
                <a:spcPct val="115000"/>
              </a:lnSpc>
              <a:spcBef>
                <a:spcPts val="500"/>
              </a:spcBef>
              <a:spcAft>
                <a:spcPts val="0"/>
              </a:spcAft>
              <a:buClr>
                <a:schemeClr val="lt1"/>
              </a:buClr>
              <a:buSzPct val="100000"/>
              <a:buFont typeface="DM Mono"/>
              <a:buChar char="•"/>
            </a:pPr>
            <a:r>
              <a:rPr lang="en-US" dirty="0">
                <a:latin typeface="DM Mono"/>
                <a:ea typeface="DM Mono"/>
                <a:cs typeface="DM Mono"/>
                <a:sym typeface="DM Mono"/>
              </a:rPr>
              <a:t>Whether or not to take a vaccine</a:t>
            </a:r>
            <a:endParaRPr dirty="0">
              <a:latin typeface="DM Mono"/>
              <a:ea typeface="DM Mono"/>
              <a:cs typeface="DM Mono"/>
              <a:sym typeface="DM Mono"/>
            </a:endParaRPr>
          </a:p>
          <a:p>
            <a:pPr marL="1143000" lvl="2" indent="-219075" algn="l" rtl="0">
              <a:lnSpc>
                <a:spcPct val="115000"/>
              </a:lnSpc>
              <a:spcBef>
                <a:spcPts val="500"/>
              </a:spcBef>
              <a:spcAft>
                <a:spcPts val="0"/>
              </a:spcAft>
              <a:buClr>
                <a:schemeClr val="lt1"/>
              </a:buClr>
              <a:buSzPct val="100000"/>
              <a:buFont typeface="DM Mono"/>
              <a:buChar char="•"/>
            </a:pPr>
            <a:r>
              <a:rPr lang="en-US" dirty="0">
                <a:latin typeface="DM Mono"/>
                <a:ea typeface="DM Mono"/>
                <a:cs typeface="DM Mono"/>
                <a:sym typeface="DM Mono"/>
              </a:rPr>
              <a:t>Closing schools during a pandemic or epidemic</a:t>
            </a:r>
            <a:endParaRPr dirty="0">
              <a:latin typeface="DM Mono"/>
              <a:ea typeface="DM Mono"/>
              <a:cs typeface="DM Mono"/>
              <a:sym typeface="DM Mono"/>
            </a:endParaRPr>
          </a:p>
          <a:p>
            <a:pPr marL="1143000" lvl="2" indent="-219075" algn="l" rtl="0">
              <a:lnSpc>
                <a:spcPct val="115000"/>
              </a:lnSpc>
              <a:spcBef>
                <a:spcPts val="500"/>
              </a:spcBef>
              <a:spcAft>
                <a:spcPts val="0"/>
              </a:spcAft>
              <a:buClr>
                <a:schemeClr val="lt1"/>
              </a:buClr>
              <a:buSzPct val="100000"/>
              <a:buFont typeface="DM Mono"/>
              <a:buChar char="•"/>
            </a:pPr>
            <a:r>
              <a:rPr lang="en-US" dirty="0">
                <a:latin typeface="DM Mono"/>
                <a:ea typeface="DM Mono"/>
                <a:cs typeface="DM Mono"/>
                <a:sym typeface="DM Mono"/>
              </a:rPr>
              <a:t>Investing in different alternative energy sources for the future</a:t>
            </a:r>
            <a:endParaRPr dirty="0">
              <a:latin typeface="DM Mono"/>
              <a:ea typeface="DM Mono"/>
              <a:cs typeface="DM Mono"/>
              <a:sym typeface="DM Mono"/>
            </a:endParaRPr>
          </a:p>
          <a:p>
            <a:pPr marL="685800" lvl="1" indent="-217169" algn="l" rtl="0">
              <a:lnSpc>
                <a:spcPct val="115000"/>
              </a:lnSpc>
              <a:spcBef>
                <a:spcPts val="500"/>
              </a:spcBef>
              <a:spcAft>
                <a:spcPts val="0"/>
              </a:spcAft>
              <a:buClr>
                <a:schemeClr val="lt1"/>
              </a:buClr>
              <a:buSzPct val="100000"/>
              <a:buFont typeface="DM Mono"/>
              <a:buChar char="•"/>
            </a:pPr>
            <a:r>
              <a:rPr lang="en-US" dirty="0">
                <a:latin typeface="DM Mono"/>
                <a:ea typeface="DM Mono"/>
                <a:cs typeface="DM Mono"/>
                <a:sym typeface="DM Mono"/>
              </a:rPr>
              <a:t>Evaluating stock options and strategies</a:t>
            </a:r>
            <a:endParaRPr dirty="0">
              <a:latin typeface="DM Mono"/>
              <a:ea typeface="DM Mono"/>
              <a:cs typeface="DM Mono"/>
              <a:sym typeface="DM Mono"/>
            </a:endParaRPr>
          </a:p>
          <a:p>
            <a:pPr marL="685800" lvl="1" indent="-217169" algn="l" rtl="0">
              <a:lnSpc>
                <a:spcPct val="115000"/>
              </a:lnSpc>
              <a:spcBef>
                <a:spcPts val="500"/>
              </a:spcBef>
              <a:spcAft>
                <a:spcPts val="0"/>
              </a:spcAft>
              <a:buClr>
                <a:schemeClr val="lt1"/>
              </a:buClr>
              <a:buSzPct val="100000"/>
              <a:buFont typeface="DM Mono"/>
              <a:buChar char="•"/>
            </a:pPr>
            <a:r>
              <a:rPr lang="en-US" dirty="0">
                <a:latin typeface="DM Mono"/>
                <a:ea typeface="DM Mono"/>
                <a:cs typeface="DM Mono"/>
                <a:sym typeface="DM Mono"/>
              </a:rPr>
              <a:t>Designing and maintaining a portfolio of investments tailored to an individual's risk tolerance and reward aspirations</a:t>
            </a:r>
            <a:endParaRPr dirty="0">
              <a:latin typeface="DM Mono"/>
              <a:ea typeface="DM Mono"/>
              <a:cs typeface="DM Mono"/>
              <a:sym typeface="DM Mon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Tahoma"/>
              <a:buNone/>
            </a:pPr>
            <a:r>
              <a:rPr lang="en-US" sz="3200" b="0" dirty="0">
                <a:latin typeface="Lora Medium" pitchFamily="2" charset="0"/>
                <a:ea typeface="DM Sans"/>
                <a:cs typeface="DM Sans"/>
                <a:sym typeface="DM Sans"/>
              </a:rPr>
              <a:t>Why Do We Need a Probability Distribution?</a:t>
            </a:r>
            <a:endParaRPr sz="3200" b="0" dirty="0">
              <a:latin typeface="Lora Medium" pitchFamily="2" charset="0"/>
              <a:ea typeface="DM Sans"/>
              <a:cs typeface="DM Sans"/>
              <a:sym typeface="DM Sans"/>
            </a:endParaRPr>
          </a:p>
        </p:txBody>
      </p:sp>
      <p:sp>
        <p:nvSpPr>
          <p:cNvPr id="64" name="Google Shape;64;p2"/>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228600" lvl="0" indent="-215265" algn="l" rtl="0">
              <a:lnSpc>
                <a:spcPct val="90000"/>
              </a:lnSpc>
              <a:spcBef>
                <a:spcPts val="0"/>
              </a:spcBef>
              <a:spcAft>
                <a:spcPts val="0"/>
              </a:spcAft>
              <a:buSzPct val="92248"/>
              <a:buFont typeface="DM Mono"/>
              <a:buChar char="•"/>
            </a:pPr>
            <a:r>
              <a:rPr lang="en-US" sz="2000" dirty="0">
                <a:latin typeface="DM Mono"/>
                <a:ea typeface="DM Mono"/>
                <a:cs typeface="DM Mono"/>
                <a:sym typeface="DM Mono"/>
              </a:rPr>
              <a:t>“Single Point Estimates are almost always wrong, at least for any complex question” </a:t>
            </a:r>
            <a:r>
              <a:rPr lang="en-US" sz="1400" baseline="-25000" dirty="0">
                <a:latin typeface="DM Mono"/>
                <a:ea typeface="DM Mono"/>
                <a:cs typeface="DM Mono"/>
                <a:sym typeface="DM Mono"/>
              </a:rPr>
              <a:t>Jones and Freund in </a:t>
            </a:r>
            <a:r>
              <a:rPr lang="en-US" sz="1400" i="1" baseline="-25000" dirty="0">
                <a:latin typeface="DM Mono"/>
                <a:ea typeface="DM Mono"/>
                <a:cs typeface="DM Mono"/>
                <a:sym typeface="DM Mono"/>
              </a:rPr>
              <a:t>measuring and Managing Information Risk</a:t>
            </a:r>
            <a:endParaRPr sz="2400" dirty="0">
              <a:latin typeface="DM Mono"/>
              <a:ea typeface="DM Mono"/>
              <a:cs typeface="DM Mono"/>
              <a:sym typeface="DM Mono"/>
            </a:endParaRPr>
          </a:p>
          <a:p>
            <a:pPr marL="228600" lvl="0" indent="-215265" algn="l" rtl="0">
              <a:lnSpc>
                <a:spcPct val="90000"/>
              </a:lnSpc>
              <a:spcBef>
                <a:spcPts val="1000"/>
              </a:spcBef>
              <a:spcAft>
                <a:spcPts val="0"/>
              </a:spcAft>
              <a:buSzPct val="100000"/>
              <a:buFont typeface="DM Mono"/>
              <a:buChar char="•"/>
            </a:pPr>
            <a:r>
              <a:rPr lang="en-US" sz="2000" dirty="0">
                <a:latin typeface="DM Mono"/>
                <a:ea typeface="DM Mono"/>
                <a:cs typeface="DM Mono"/>
                <a:sym typeface="DM Mono"/>
              </a:rPr>
              <a:t>“To appropriately reflect measurement uncertainty, probability and impact should be expressed as ranges or distributions”</a:t>
            </a:r>
            <a:r>
              <a:rPr lang="en-US" sz="2000" baseline="-25000" dirty="0">
                <a:latin typeface="DM Mono"/>
                <a:ea typeface="DM Mono"/>
                <a:cs typeface="DM Mono"/>
                <a:sym typeface="DM Mono"/>
              </a:rPr>
              <a:t> </a:t>
            </a:r>
            <a:r>
              <a:rPr lang="en-US" sz="1200" baseline="-25000" dirty="0">
                <a:latin typeface="DM Mono"/>
                <a:ea typeface="DM Mono"/>
                <a:cs typeface="DM Mono"/>
                <a:sym typeface="DM Mono"/>
              </a:rPr>
              <a:t>Jones in </a:t>
            </a:r>
            <a:r>
              <a:rPr lang="en-US" sz="1200" i="1" baseline="-25000" dirty="0">
                <a:latin typeface="DM Mono"/>
                <a:ea typeface="DM Mono"/>
                <a:cs typeface="DM Mono"/>
                <a:sym typeface="DM Mono"/>
              </a:rPr>
              <a:t>Understanding Cyber Risk Quantification: A Buyer’s Guide</a:t>
            </a:r>
            <a:endParaRPr sz="2000" dirty="0">
              <a:latin typeface="DM Mono"/>
              <a:ea typeface="DM Mono"/>
              <a:cs typeface="DM Mono"/>
              <a:sym typeface="DM Mono"/>
            </a:endParaRPr>
          </a:p>
          <a:p>
            <a:pPr marL="228600" lvl="0" indent="-215265" algn="l" rtl="0">
              <a:lnSpc>
                <a:spcPct val="90000"/>
              </a:lnSpc>
              <a:spcBef>
                <a:spcPts val="1000"/>
              </a:spcBef>
              <a:spcAft>
                <a:spcPts val="0"/>
              </a:spcAft>
              <a:buSzPct val="100000"/>
              <a:buFont typeface="DM Mono"/>
              <a:buChar char="•"/>
            </a:pPr>
            <a:r>
              <a:rPr lang="en-US" sz="2000" dirty="0">
                <a:latin typeface="DM Mono"/>
                <a:ea typeface="DM Mono"/>
                <a:cs typeface="DM Mono"/>
                <a:sym typeface="DM Mono"/>
              </a:rPr>
              <a:t>Flaw of Averages </a:t>
            </a:r>
            <a:r>
              <a:rPr lang="en-US" sz="1200" i="1" baseline="-25000" dirty="0">
                <a:latin typeface="DM Mono"/>
                <a:ea typeface="DM Mono"/>
                <a:cs typeface="DM Mono"/>
                <a:sym typeface="DM Mono"/>
              </a:rPr>
              <a:t>Sam Savage</a:t>
            </a:r>
            <a:endParaRPr sz="2000" dirty="0">
              <a:latin typeface="DM Mono"/>
              <a:ea typeface="DM Mono"/>
              <a:cs typeface="DM Mono"/>
              <a:sym typeface="DM Mono"/>
            </a:endParaRPr>
          </a:p>
          <a:p>
            <a:pPr marL="685800" lvl="1" indent="-217170" algn="l" rtl="0">
              <a:lnSpc>
                <a:spcPct val="90000"/>
              </a:lnSpc>
              <a:spcBef>
                <a:spcPts val="500"/>
              </a:spcBef>
              <a:spcAft>
                <a:spcPts val="0"/>
              </a:spcAft>
              <a:buSzPct val="100000"/>
              <a:buFont typeface="DM Mono"/>
              <a:buChar char="•"/>
            </a:pPr>
            <a:r>
              <a:rPr lang="en-US" sz="1800" dirty="0">
                <a:latin typeface="DM Mono"/>
                <a:ea typeface="DM Mono"/>
                <a:cs typeface="DM Mono"/>
                <a:sym typeface="DM Mono"/>
              </a:rPr>
              <a:t>Loosely stated, the flaw of averages says that the consequence of the average is not the same as the average of the consequences</a:t>
            </a:r>
            <a:endParaRPr sz="1800" dirty="0">
              <a:latin typeface="DM Mono"/>
              <a:ea typeface="DM Mono"/>
              <a:cs typeface="DM Mono"/>
              <a:sym typeface="DM Mono"/>
            </a:endParaRPr>
          </a:p>
          <a:p>
            <a:pPr marL="1143000" lvl="2" indent="-219075" algn="l" rtl="0">
              <a:lnSpc>
                <a:spcPct val="90000"/>
              </a:lnSpc>
              <a:spcBef>
                <a:spcPts val="500"/>
              </a:spcBef>
              <a:spcAft>
                <a:spcPts val="0"/>
              </a:spcAft>
              <a:buSzPct val="100000"/>
              <a:buFont typeface="DM Mono"/>
              <a:buChar char="•"/>
            </a:pPr>
            <a:r>
              <a:rPr lang="en-US" sz="1600" dirty="0">
                <a:latin typeface="DM Mono"/>
                <a:ea typeface="DM Mono"/>
                <a:cs typeface="DM Mono"/>
                <a:sym typeface="DM Mono"/>
              </a:rPr>
              <a:t>Picture a drunk walking down the centerline of a busy highway….</a:t>
            </a:r>
            <a:endParaRPr sz="1600" dirty="0">
              <a:latin typeface="DM Mono"/>
              <a:ea typeface="DM Mono"/>
              <a:cs typeface="DM Mono"/>
              <a:sym typeface="DM Mono"/>
            </a:endParaRPr>
          </a:p>
          <a:p>
            <a:pPr marL="1600200" lvl="3" indent="-220027" algn="l" rtl="0">
              <a:lnSpc>
                <a:spcPct val="90000"/>
              </a:lnSpc>
              <a:spcBef>
                <a:spcPts val="500"/>
              </a:spcBef>
              <a:spcAft>
                <a:spcPts val="0"/>
              </a:spcAft>
              <a:buSzPct val="100000"/>
              <a:buFont typeface="DM Mono"/>
              <a:buChar char="•"/>
            </a:pPr>
            <a:r>
              <a:rPr lang="en-US" sz="1400" dirty="0">
                <a:latin typeface="DM Mono"/>
                <a:ea typeface="DM Mono"/>
                <a:cs typeface="DM Mono"/>
                <a:sym typeface="DM Mono"/>
              </a:rPr>
              <a:t>On the average the drunk will be on the centerline</a:t>
            </a:r>
            <a:endParaRPr sz="1400" dirty="0">
              <a:latin typeface="DM Mono"/>
              <a:ea typeface="DM Mono"/>
              <a:cs typeface="DM Mono"/>
              <a:sym typeface="DM Mono"/>
            </a:endParaRPr>
          </a:p>
          <a:p>
            <a:pPr marL="2057400" lvl="4" indent="-220027" algn="l" rtl="0">
              <a:lnSpc>
                <a:spcPct val="90000"/>
              </a:lnSpc>
              <a:spcBef>
                <a:spcPts val="500"/>
              </a:spcBef>
              <a:spcAft>
                <a:spcPts val="0"/>
              </a:spcAft>
              <a:buSzPct val="100000"/>
              <a:buFont typeface="DM Mono"/>
              <a:buChar char="•"/>
            </a:pPr>
            <a:r>
              <a:rPr lang="en-US" sz="1400" dirty="0">
                <a:latin typeface="DM Mono"/>
                <a:ea typeface="DM Mono"/>
                <a:cs typeface="DM Mono"/>
                <a:sym typeface="DM Mono"/>
              </a:rPr>
              <a:t>The consequence of being on the center line is ALIVE</a:t>
            </a:r>
            <a:endParaRPr sz="1400" dirty="0">
              <a:latin typeface="DM Mono"/>
              <a:ea typeface="DM Mono"/>
              <a:cs typeface="DM Mono"/>
              <a:sym typeface="DM Mono"/>
            </a:endParaRPr>
          </a:p>
          <a:p>
            <a:pPr marL="1600200" lvl="3" indent="-220027" algn="l" rtl="0">
              <a:lnSpc>
                <a:spcPct val="90000"/>
              </a:lnSpc>
              <a:spcBef>
                <a:spcPts val="500"/>
              </a:spcBef>
              <a:spcAft>
                <a:spcPts val="0"/>
              </a:spcAft>
              <a:buSzPct val="100000"/>
              <a:buFont typeface="DM Mono"/>
              <a:buChar char="•"/>
            </a:pPr>
            <a:r>
              <a:rPr lang="en-US" sz="1400" dirty="0">
                <a:latin typeface="DM Mono"/>
                <a:ea typeface="DM Mono"/>
                <a:cs typeface="DM Mono"/>
                <a:sym typeface="DM Mono"/>
              </a:rPr>
              <a:t>However, the drunk will be on the centerline only part of the time as vehicles pass by</a:t>
            </a:r>
            <a:endParaRPr sz="1400" dirty="0">
              <a:latin typeface="DM Mono"/>
              <a:ea typeface="DM Mono"/>
              <a:cs typeface="DM Mono"/>
              <a:sym typeface="DM Mono"/>
            </a:endParaRPr>
          </a:p>
          <a:p>
            <a:pPr marL="1600200" lvl="3" indent="-220027" algn="l" rtl="0">
              <a:lnSpc>
                <a:spcPct val="90000"/>
              </a:lnSpc>
              <a:spcBef>
                <a:spcPts val="500"/>
              </a:spcBef>
              <a:spcAft>
                <a:spcPts val="0"/>
              </a:spcAft>
              <a:buSzPct val="100000"/>
              <a:buFont typeface="DM Mono"/>
              <a:buChar char="•"/>
            </a:pPr>
            <a:r>
              <a:rPr lang="en-US" sz="1400" dirty="0">
                <a:latin typeface="DM Mono"/>
                <a:ea typeface="DM Mono"/>
                <a:cs typeface="DM Mono"/>
                <a:sym typeface="DM Mono"/>
              </a:rPr>
              <a:t>The average of the consequences of the drunk’s position as each vehicle passes by is DEAD</a:t>
            </a:r>
            <a:endParaRPr sz="1400" dirty="0">
              <a:latin typeface="DM Mono"/>
              <a:ea typeface="DM Mono"/>
              <a:cs typeface="DM Mono"/>
              <a:sym typeface="DM Mon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algn="ctr">
              <a:buSzPts val="3200"/>
            </a:pPr>
            <a:r>
              <a:rPr lang="en-US" sz="3200" b="0" dirty="0">
                <a:latin typeface="Lora Medium" pitchFamily="2" charset="0"/>
                <a:sym typeface="DM Sans"/>
              </a:rPr>
              <a:t>Professor Forman</a:t>
            </a:r>
            <a:endParaRPr sz="3200" b="0" dirty="0">
              <a:latin typeface="Lora Medium" pitchFamily="2" charset="0"/>
              <a:sym typeface="DM Sans"/>
            </a:endParaRPr>
          </a:p>
        </p:txBody>
      </p:sp>
      <p:pic>
        <p:nvPicPr>
          <p:cNvPr id="176" name="Google Shape;176;p20"/>
          <p:cNvPicPr preferRelativeResize="0"/>
          <p:nvPr/>
        </p:nvPicPr>
        <p:blipFill rotWithShape="1">
          <a:blip r:embed="rId3">
            <a:alphaModFix/>
          </a:blip>
          <a:srcRect/>
          <a:stretch/>
        </p:blipFill>
        <p:spPr>
          <a:xfrm>
            <a:off x="4590562" y="1681407"/>
            <a:ext cx="2888762" cy="374559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28c8482f770_0_0"/>
          <p:cNvSpPr txBox="1">
            <a:spLocks noGrp="1"/>
          </p:cNvSpPr>
          <p:nvPr>
            <p:ph type="title"/>
          </p:nvPr>
        </p:nvSpPr>
        <p:spPr>
          <a:xfrm>
            <a:off x="838200" y="2766150"/>
            <a:ext cx="10515600" cy="1325700"/>
          </a:xfrm>
          <a:prstGeom prst="rect">
            <a:avLst/>
          </a:prstGeom>
          <a:noFill/>
          <a:ln>
            <a:noFill/>
          </a:ln>
        </p:spPr>
        <p:txBody>
          <a:bodyPr spcFirstLastPara="1" wrap="square" lIns="91425" tIns="45700" rIns="91425" bIns="45700" anchor="ctr" anchorCtr="0">
            <a:normAutofit/>
          </a:bodyPr>
          <a:lstStyle/>
          <a:p>
            <a:pPr algn="ctr">
              <a:buSzPts val="3200"/>
            </a:pPr>
            <a:r>
              <a:rPr lang="en-US" sz="3200" b="0" dirty="0">
                <a:latin typeface="Lora Medium" pitchFamily="2" charset="0"/>
                <a:sym typeface="DM Sans"/>
              </a:rPr>
              <a:t>Q &amp; A</a:t>
            </a:r>
            <a:endParaRPr sz="3200" b="0" dirty="0">
              <a:latin typeface="Lora Medium" pitchFamily="2" charset="0"/>
              <a:sym typeface="DM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algn="ctr">
              <a:buSzPts val="3200"/>
            </a:pPr>
            <a:r>
              <a:rPr lang="en-US" sz="3200" b="0" dirty="0">
                <a:latin typeface="Lora Medium" pitchFamily="2" charset="0"/>
                <a:sym typeface="DM Sans"/>
              </a:rPr>
              <a:t>Monte Carlo Simulation with a Probability Distribution</a:t>
            </a:r>
            <a:endParaRPr sz="3200" b="0" dirty="0">
              <a:latin typeface="Lora Medium" pitchFamily="2" charset="0"/>
              <a:sym typeface="DM Sans"/>
            </a:endParaRPr>
          </a:p>
        </p:txBody>
      </p:sp>
      <p:sp>
        <p:nvSpPr>
          <p:cNvPr id="70" name="Google Shape;70;p3"/>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28600" lvl="0" indent="-196850" algn="l" rtl="0">
              <a:lnSpc>
                <a:spcPct val="90000"/>
              </a:lnSpc>
              <a:spcBef>
                <a:spcPts val="0"/>
              </a:spcBef>
              <a:spcAft>
                <a:spcPts val="0"/>
              </a:spcAft>
              <a:buClr>
                <a:schemeClr val="lt1"/>
              </a:buClr>
              <a:buSzPts val="2300"/>
              <a:buFont typeface="DM Mono"/>
              <a:buChar char="•"/>
            </a:pPr>
            <a:r>
              <a:rPr lang="en-US" sz="2000" dirty="0">
                <a:latin typeface="DM Mono"/>
                <a:ea typeface="DM Mono"/>
                <a:cs typeface="DM Mono"/>
                <a:sym typeface="DM Mono"/>
              </a:rPr>
              <a:t>To avoid the ‘Flaw of Averages’ we need to do Monte Carlo simulations with a probability distribution for uncertainty</a:t>
            </a:r>
            <a:endParaRPr sz="2000" dirty="0">
              <a:latin typeface="DM Mono"/>
              <a:ea typeface="DM Mono"/>
              <a:cs typeface="DM Mono"/>
              <a:sym typeface="DM Mono"/>
            </a:endParaRPr>
          </a:p>
          <a:p>
            <a:pPr marL="228600" lvl="0" indent="-196850" algn="l" rtl="0">
              <a:lnSpc>
                <a:spcPct val="90000"/>
              </a:lnSpc>
              <a:spcBef>
                <a:spcPts val="1000"/>
              </a:spcBef>
              <a:spcAft>
                <a:spcPts val="0"/>
              </a:spcAft>
              <a:buClr>
                <a:schemeClr val="lt1"/>
              </a:buClr>
              <a:buSzPts val="2300"/>
              <a:buFont typeface="DM Mono"/>
              <a:buChar char="•"/>
            </a:pPr>
            <a:r>
              <a:rPr lang="en-US" sz="2000" dirty="0">
                <a:latin typeface="DM Mono"/>
                <a:ea typeface="DM Mono"/>
                <a:cs typeface="DM Mono"/>
                <a:sym typeface="DM Mono"/>
              </a:rPr>
              <a:t> Where do we ‘get’ the probability distribution?</a:t>
            </a:r>
            <a:endParaRPr sz="2000" dirty="0">
              <a:latin typeface="DM Mono"/>
              <a:ea typeface="DM Mono"/>
              <a:cs typeface="DM Mono"/>
              <a:sym typeface="DM Mono"/>
            </a:endParaRPr>
          </a:p>
          <a:p>
            <a:pPr marL="685800" lvl="1" indent="-222250" algn="l" rtl="0">
              <a:lnSpc>
                <a:spcPct val="90000"/>
              </a:lnSpc>
              <a:spcBef>
                <a:spcPts val="500"/>
              </a:spcBef>
              <a:spcAft>
                <a:spcPts val="0"/>
              </a:spcAft>
              <a:buClr>
                <a:schemeClr val="lt1"/>
              </a:buClr>
              <a:buSzPts val="2300"/>
              <a:buFont typeface="DM Mono"/>
              <a:buChar char="•"/>
            </a:pPr>
            <a:r>
              <a:rPr lang="en-US" sz="2000" dirty="0">
                <a:latin typeface="DM Mono"/>
                <a:ea typeface="DM Mono"/>
                <a:cs typeface="DM Mono"/>
                <a:sym typeface="DM Mono"/>
              </a:rPr>
              <a:t>We can assume one of many families of distributions and estimate the parameters</a:t>
            </a:r>
            <a:endParaRPr sz="2000" dirty="0">
              <a:latin typeface="DM Mono"/>
              <a:ea typeface="DM Mono"/>
              <a:cs typeface="DM Mono"/>
              <a:sym typeface="DM Mono"/>
            </a:endParaRPr>
          </a:p>
          <a:p>
            <a:pPr marL="685800" lvl="1" indent="-222250" algn="l" rtl="0">
              <a:lnSpc>
                <a:spcPct val="90000"/>
              </a:lnSpc>
              <a:spcBef>
                <a:spcPts val="500"/>
              </a:spcBef>
              <a:spcAft>
                <a:spcPts val="0"/>
              </a:spcAft>
              <a:buClr>
                <a:schemeClr val="lt1"/>
              </a:buClr>
              <a:buSzPts val="2300"/>
              <a:buFont typeface="DM Mono"/>
              <a:buChar char="•"/>
            </a:pPr>
            <a:r>
              <a:rPr lang="en-US" sz="2000" dirty="0">
                <a:latin typeface="DM Mono"/>
                <a:ea typeface="DM Mono"/>
                <a:cs typeface="DM Mono"/>
                <a:sym typeface="DM Mono"/>
              </a:rPr>
              <a:t>FAIR analyses often use PERT or Triangular distributions</a:t>
            </a:r>
            <a:endParaRPr sz="2000" dirty="0">
              <a:latin typeface="DM Mono"/>
              <a:ea typeface="DM Mono"/>
              <a:cs typeface="DM Mono"/>
              <a:sym typeface="DM Mono"/>
            </a:endParaRPr>
          </a:p>
          <a:p>
            <a:pPr marL="685800" lvl="1" indent="-222250" algn="l" rtl="0">
              <a:lnSpc>
                <a:spcPct val="90000"/>
              </a:lnSpc>
              <a:spcBef>
                <a:spcPts val="500"/>
              </a:spcBef>
              <a:spcAft>
                <a:spcPts val="0"/>
              </a:spcAft>
              <a:buClr>
                <a:schemeClr val="lt1"/>
              </a:buClr>
              <a:buSzPts val="2300"/>
              <a:buFont typeface="DM Mono"/>
              <a:buChar char="•"/>
            </a:pPr>
            <a:r>
              <a:rPr lang="en-US" sz="2000" dirty="0">
                <a:latin typeface="DM Mono"/>
                <a:ea typeface="DM Mono"/>
                <a:cs typeface="DM Mono"/>
                <a:sym typeface="DM Mono"/>
              </a:rPr>
              <a:t>Today we will look at another approach that consists of using human judgment in the form of pairwise relative comparisons to estimate the probability of a range of outcomes</a:t>
            </a:r>
            <a:endParaRPr sz="2000" dirty="0">
              <a:latin typeface="DM Mono"/>
              <a:ea typeface="DM Mono"/>
              <a:cs typeface="DM Mono"/>
              <a:sym typeface="DM Mon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algn="ctr">
              <a:buSzPts val="3200"/>
            </a:pPr>
            <a:r>
              <a:rPr lang="en-US" sz="3200" b="0" dirty="0">
                <a:latin typeface="Lora Medium" pitchFamily="2" charset="0"/>
                <a:sym typeface="DM Sans"/>
              </a:rPr>
              <a:t>There is no data for the future!</a:t>
            </a:r>
            <a:endParaRPr sz="3200" b="0" dirty="0">
              <a:latin typeface="Lora Medium" pitchFamily="2" charset="0"/>
              <a:sym typeface="DM Sans"/>
            </a:endParaRPr>
          </a:p>
        </p:txBody>
      </p:sp>
      <p:sp>
        <p:nvSpPr>
          <p:cNvPr id="76" name="Google Shape;76;p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800"/>
              <a:buFont typeface="DM Mono"/>
              <a:buChar char="•"/>
            </a:pPr>
            <a:r>
              <a:rPr lang="en-US" sz="2400" dirty="0">
                <a:latin typeface="DM Mono"/>
                <a:ea typeface="DM Mono"/>
                <a:cs typeface="DM Mono"/>
                <a:sym typeface="DM Mono"/>
              </a:rPr>
              <a:t>Risk is about the future and there is no data for the future</a:t>
            </a:r>
            <a:endParaRPr sz="2400" dirty="0">
              <a:latin typeface="DM Mono"/>
              <a:ea typeface="DM Mono"/>
              <a:cs typeface="DM Mono"/>
              <a:sym typeface="DM Mono"/>
            </a:endParaRPr>
          </a:p>
          <a:p>
            <a:pPr marL="228600" lvl="0" indent="-228600" algn="l" rtl="0">
              <a:lnSpc>
                <a:spcPct val="90000"/>
              </a:lnSpc>
              <a:spcBef>
                <a:spcPts val="1000"/>
              </a:spcBef>
              <a:spcAft>
                <a:spcPts val="0"/>
              </a:spcAft>
              <a:buClr>
                <a:schemeClr val="lt1"/>
              </a:buClr>
              <a:buSzPts val="2800"/>
              <a:buFont typeface="DM Mono"/>
              <a:buChar char="•"/>
            </a:pPr>
            <a:r>
              <a:rPr lang="en-US" sz="2400" dirty="0">
                <a:latin typeface="DM Mono"/>
                <a:ea typeface="DM Mono"/>
                <a:cs typeface="DM Mono"/>
                <a:sym typeface="DM Mono"/>
              </a:rPr>
              <a:t>Using historical data to estimate the future is problematic</a:t>
            </a:r>
            <a:endParaRPr sz="2400" dirty="0">
              <a:latin typeface="DM Mono"/>
              <a:ea typeface="DM Mono"/>
              <a:cs typeface="DM Mono"/>
              <a:sym typeface="DM Mono"/>
            </a:endParaRPr>
          </a:p>
          <a:p>
            <a:pPr marL="685800" lvl="1" indent="-228600" algn="l" rtl="0">
              <a:lnSpc>
                <a:spcPct val="90000"/>
              </a:lnSpc>
              <a:spcBef>
                <a:spcPts val="500"/>
              </a:spcBef>
              <a:spcAft>
                <a:spcPts val="0"/>
              </a:spcAft>
              <a:buClr>
                <a:schemeClr val="lt1"/>
              </a:buClr>
              <a:buSzPts val="2400"/>
              <a:buFont typeface="DM Mono"/>
              <a:buChar char="•"/>
            </a:pPr>
            <a:r>
              <a:rPr lang="en-US" sz="2000" dirty="0">
                <a:latin typeface="DM Mono"/>
                <a:ea typeface="DM Mono"/>
                <a:cs typeface="DM Mono"/>
                <a:sym typeface="DM Mono"/>
              </a:rPr>
              <a:t>We may be considering the risk of events that have never happened before</a:t>
            </a:r>
            <a:endParaRPr sz="2000" dirty="0">
              <a:latin typeface="DM Mono"/>
              <a:ea typeface="DM Mono"/>
              <a:cs typeface="DM Mono"/>
              <a:sym typeface="DM Mono"/>
            </a:endParaRPr>
          </a:p>
          <a:p>
            <a:pPr marL="685800" lvl="1" indent="-228600" algn="l" rtl="0">
              <a:lnSpc>
                <a:spcPct val="90000"/>
              </a:lnSpc>
              <a:spcBef>
                <a:spcPts val="500"/>
              </a:spcBef>
              <a:spcAft>
                <a:spcPts val="0"/>
              </a:spcAft>
              <a:buClr>
                <a:schemeClr val="lt1"/>
              </a:buClr>
              <a:buSzPts val="2400"/>
              <a:buFont typeface="DM Mono"/>
              <a:buChar char="•"/>
            </a:pPr>
            <a:r>
              <a:rPr lang="en-US" sz="2000" dirty="0">
                <a:latin typeface="DM Mono"/>
                <a:ea typeface="DM Mono"/>
                <a:cs typeface="DM Mono"/>
                <a:sym typeface="DM Mono"/>
              </a:rPr>
              <a:t>The situation might not be the same as when the data was collected</a:t>
            </a:r>
            <a:endParaRPr sz="2000" dirty="0">
              <a:latin typeface="DM Mono"/>
              <a:ea typeface="DM Mono"/>
              <a:cs typeface="DM Mono"/>
              <a:sym typeface="DM Mono"/>
            </a:endParaRPr>
          </a:p>
          <a:p>
            <a:pPr marL="1143000" lvl="2" indent="-228600" algn="l" rtl="0">
              <a:lnSpc>
                <a:spcPct val="90000"/>
              </a:lnSpc>
              <a:spcBef>
                <a:spcPts val="500"/>
              </a:spcBef>
              <a:spcAft>
                <a:spcPts val="0"/>
              </a:spcAft>
              <a:buClr>
                <a:schemeClr val="lt1"/>
              </a:buClr>
              <a:buSzPts val="2000"/>
              <a:buFont typeface="DM Mono"/>
              <a:buChar char="•"/>
            </a:pPr>
            <a:r>
              <a:rPr lang="en-US" sz="1800" dirty="0">
                <a:latin typeface="DM Mono"/>
                <a:ea typeface="DM Mono"/>
                <a:cs typeface="DM Mono"/>
                <a:sym typeface="DM Mono"/>
              </a:rPr>
              <a:t>The world is changing fast and what worked before may not work now</a:t>
            </a:r>
            <a:endParaRPr sz="1800" dirty="0">
              <a:latin typeface="DM Mono"/>
              <a:ea typeface="DM Mono"/>
              <a:cs typeface="DM Mono"/>
              <a:sym typeface="DM Mon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algn="ctr">
              <a:buSzPts val="3200"/>
            </a:pPr>
            <a:r>
              <a:rPr lang="en-US" sz="3200" b="0" dirty="0">
                <a:latin typeface="Lora Medium" pitchFamily="2" charset="0"/>
                <a:sym typeface="DM Sans"/>
              </a:rPr>
              <a:t>Human Judgment to the Rescue</a:t>
            </a:r>
            <a:endParaRPr sz="3200" b="0" dirty="0">
              <a:latin typeface="Lora Medium" pitchFamily="2" charset="0"/>
              <a:sym typeface="DM Sans"/>
            </a:endParaRPr>
          </a:p>
        </p:txBody>
      </p:sp>
      <p:sp>
        <p:nvSpPr>
          <p:cNvPr id="82" name="Google Shape;82;p5"/>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228600" lvl="0" indent="-241300" algn="l" rtl="0">
              <a:lnSpc>
                <a:spcPct val="150000"/>
              </a:lnSpc>
              <a:spcBef>
                <a:spcPts val="0"/>
              </a:spcBef>
              <a:spcAft>
                <a:spcPts val="0"/>
              </a:spcAft>
              <a:buClr>
                <a:schemeClr val="lt1"/>
              </a:buClr>
              <a:buSzPts val="3000"/>
              <a:buFont typeface="DM Mono"/>
              <a:buChar char="•"/>
            </a:pPr>
            <a:r>
              <a:rPr lang="en-US" sz="2000" dirty="0">
                <a:latin typeface="DM Mono"/>
                <a:ea typeface="DM Mono"/>
                <a:cs typeface="DM Mono"/>
                <a:sym typeface="DM Mono"/>
              </a:rPr>
              <a:t>Humans, based only partly on what happened in the past, but also incorporating current related happenings, can provide judgments about the relative likelihoods of event outcomes</a:t>
            </a:r>
            <a:endParaRPr sz="2000" dirty="0">
              <a:latin typeface="DM Mono"/>
              <a:ea typeface="DM Mono"/>
              <a:cs typeface="DM Mono"/>
              <a:sym typeface="DM Mono"/>
            </a:endParaRPr>
          </a:p>
          <a:p>
            <a:pPr marL="228600" lvl="0" indent="-241300" algn="l" rtl="0">
              <a:lnSpc>
                <a:spcPct val="150000"/>
              </a:lnSpc>
              <a:spcBef>
                <a:spcPts val="1000"/>
              </a:spcBef>
              <a:spcAft>
                <a:spcPts val="0"/>
              </a:spcAft>
              <a:buClr>
                <a:schemeClr val="lt1"/>
              </a:buClr>
              <a:buSzPts val="3000"/>
              <a:buFont typeface="DM Mono"/>
              <a:buChar char="•"/>
            </a:pPr>
            <a:r>
              <a:rPr lang="en-US" sz="2000" dirty="0">
                <a:latin typeface="DM Mono"/>
                <a:ea typeface="DM Mono"/>
                <a:cs typeface="DM Mono"/>
                <a:sym typeface="DM Mono"/>
              </a:rPr>
              <a:t>Judgments can be elicited from one or more ‘participants’ about the relative ratios of the likelihoods for pairs of outcomes (pairwise relative judgments)</a:t>
            </a:r>
            <a:endParaRPr sz="2000" dirty="0">
              <a:latin typeface="DM Mono"/>
              <a:ea typeface="DM Mono"/>
              <a:cs typeface="DM Mono"/>
              <a:sym typeface="DM Mon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algn="ctr">
              <a:buSzPts val="3200"/>
            </a:pPr>
            <a:r>
              <a:rPr lang="en-US" sz="3200" b="0" dirty="0">
                <a:latin typeface="Lora Medium" pitchFamily="2" charset="0"/>
                <a:sym typeface="DM Sans"/>
              </a:rPr>
              <a:t>Processing the Judgments</a:t>
            </a:r>
            <a:endParaRPr sz="3200" b="0" dirty="0">
              <a:latin typeface="Lora Medium" pitchFamily="2" charset="0"/>
              <a:sym typeface="DM Sans"/>
            </a:endParaRPr>
          </a:p>
        </p:txBody>
      </p:sp>
      <p:sp>
        <p:nvSpPr>
          <p:cNvPr id="88" name="Google Shape;88;p6"/>
          <p:cNvSpPr txBox="1">
            <a:spLocks noGrp="1"/>
          </p:cNvSpPr>
          <p:nvPr>
            <p:ph type="body" idx="1"/>
          </p:nvPr>
        </p:nvSpPr>
        <p:spPr>
          <a:xfrm>
            <a:off x="838200" y="1825625"/>
            <a:ext cx="10515600" cy="3913438"/>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lt1"/>
              </a:buClr>
              <a:buSzPts val="3200"/>
              <a:buFont typeface="DM Mono"/>
              <a:buChar char="•"/>
            </a:pPr>
            <a:r>
              <a:rPr lang="en-US" sz="2000" dirty="0">
                <a:latin typeface="DM Mono"/>
                <a:ea typeface="DM Mono"/>
                <a:cs typeface="DM Mono"/>
                <a:sym typeface="DM Mono"/>
              </a:rPr>
              <a:t>Care must be taken to observe the proper level of measurement (nominal, ordinal, interval, ratio)</a:t>
            </a:r>
            <a:endParaRPr sz="1800" dirty="0">
              <a:latin typeface="DM Mono"/>
              <a:ea typeface="DM Mono"/>
              <a:cs typeface="DM Mono"/>
              <a:sym typeface="DM Mono"/>
            </a:endParaRPr>
          </a:p>
          <a:p>
            <a:pPr marL="685800" lvl="1" indent="-228600" algn="l" rtl="0">
              <a:lnSpc>
                <a:spcPct val="150000"/>
              </a:lnSpc>
              <a:spcBef>
                <a:spcPts val="500"/>
              </a:spcBef>
              <a:spcAft>
                <a:spcPts val="0"/>
              </a:spcAft>
              <a:buClr>
                <a:schemeClr val="lt1"/>
              </a:buClr>
              <a:buSzPts val="2800"/>
              <a:buFont typeface="DM Mono"/>
              <a:buChar char="•"/>
            </a:pPr>
            <a:r>
              <a:rPr lang="en-US" sz="1800" dirty="0">
                <a:latin typeface="DM Mono"/>
                <a:ea typeface="DM Mono"/>
                <a:cs typeface="DM Mono"/>
                <a:sym typeface="DM Mono"/>
              </a:rPr>
              <a:t>Ratio level measurement is mandatory</a:t>
            </a:r>
            <a:endParaRPr sz="1600" dirty="0">
              <a:latin typeface="DM Mono"/>
              <a:ea typeface="DM Mono"/>
              <a:cs typeface="DM Mono"/>
              <a:sym typeface="DM Mono"/>
            </a:endParaRPr>
          </a:p>
          <a:p>
            <a:pPr marL="1143000" lvl="2" indent="-228600" algn="l" rtl="0">
              <a:lnSpc>
                <a:spcPct val="150000"/>
              </a:lnSpc>
              <a:spcBef>
                <a:spcPts val="500"/>
              </a:spcBef>
              <a:spcAft>
                <a:spcPts val="0"/>
              </a:spcAft>
              <a:buClr>
                <a:schemeClr val="lt1"/>
              </a:buClr>
              <a:buSzPts val="2400"/>
              <a:buFont typeface="DM Mono"/>
              <a:buChar char="•"/>
            </a:pPr>
            <a:r>
              <a:rPr lang="en-US" sz="1600" dirty="0">
                <a:latin typeface="DM Mono"/>
                <a:ea typeface="DM Mono"/>
                <a:cs typeface="DM Mono"/>
                <a:sym typeface="DM Mono"/>
              </a:rPr>
              <a:t>Common ordinal measures such as colors in a risk map are misleading and can result in decisions worse than having no measurement at all</a:t>
            </a:r>
            <a:endParaRPr sz="1400" dirty="0">
              <a:latin typeface="DM Mono"/>
              <a:ea typeface="DM Mono"/>
              <a:cs typeface="DM Mono"/>
              <a:sym typeface="DM Mono"/>
            </a:endParaRPr>
          </a:p>
          <a:p>
            <a:pPr marL="685800" lvl="1" indent="-228600" algn="l" rtl="0">
              <a:lnSpc>
                <a:spcPct val="150000"/>
              </a:lnSpc>
              <a:spcBef>
                <a:spcPts val="500"/>
              </a:spcBef>
              <a:spcAft>
                <a:spcPts val="0"/>
              </a:spcAft>
              <a:buClr>
                <a:schemeClr val="lt1"/>
              </a:buClr>
              <a:buSzPts val="2800"/>
              <a:buFont typeface="DM Mono"/>
              <a:buChar char="•"/>
            </a:pPr>
            <a:r>
              <a:rPr lang="en-US" sz="1800" dirty="0">
                <a:latin typeface="DM Mono"/>
                <a:ea typeface="DM Mono"/>
                <a:cs typeface="DM Mono"/>
                <a:sym typeface="DM Mono"/>
              </a:rPr>
              <a:t>The judgments need not be consistent!</a:t>
            </a:r>
            <a:endParaRPr sz="1600" dirty="0">
              <a:latin typeface="DM Mono"/>
              <a:ea typeface="DM Mono"/>
              <a:cs typeface="DM Mono"/>
              <a:sym typeface="DM Mon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algn="ctr">
              <a:buSzPts val="3200"/>
            </a:pPr>
            <a:r>
              <a:rPr lang="en-US" sz="3200" b="0" dirty="0">
                <a:latin typeface="Lora Medium" pitchFamily="2" charset="0"/>
                <a:sym typeface="DM Sans"/>
              </a:rPr>
              <a:t>Processing the Judgments</a:t>
            </a:r>
            <a:endParaRPr sz="3200" b="0" dirty="0">
              <a:latin typeface="Lora Medium" pitchFamily="2" charset="0"/>
              <a:sym typeface="DM Sans"/>
            </a:endParaRPr>
          </a:p>
        </p:txBody>
      </p:sp>
      <p:sp>
        <p:nvSpPr>
          <p:cNvPr id="94" name="Google Shape;94;p7"/>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457200" lvl="1" indent="0" algn="l" rtl="0">
              <a:lnSpc>
                <a:spcPct val="150000"/>
              </a:lnSpc>
              <a:spcBef>
                <a:spcPts val="0"/>
              </a:spcBef>
              <a:spcAft>
                <a:spcPts val="0"/>
              </a:spcAft>
              <a:buClr>
                <a:schemeClr val="lt1"/>
              </a:buClr>
              <a:buSzPts val="2800"/>
              <a:buNone/>
            </a:pPr>
            <a:r>
              <a:rPr lang="en-US" sz="2000" dirty="0">
                <a:latin typeface="DM Mono"/>
                <a:ea typeface="DM Mono"/>
                <a:cs typeface="DM Mono"/>
                <a:sym typeface="DM Mono"/>
              </a:rPr>
              <a:t>For example, considering 3 outcomes, A, B and C</a:t>
            </a:r>
            <a:endParaRPr sz="1800" dirty="0">
              <a:latin typeface="DM Mono"/>
              <a:ea typeface="DM Mono"/>
              <a:cs typeface="DM Mono"/>
              <a:sym typeface="DM Mono"/>
            </a:endParaRPr>
          </a:p>
          <a:p>
            <a:pPr marL="1143000" lvl="2" indent="-228600" algn="l" rtl="0">
              <a:lnSpc>
                <a:spcPct val="150000"/>
              </a:lnSpc>
              <a:spcBef>
                <a:spcPts val="500"/>
              </a:spcBef>
              <a:spcAft>
                <a:spcPts val="0"/>
              </a:spcAft>
              <a:buClr>
                <a:schemeClr val="lt1"/>
              </a:buClr>
              <a:buSzPts val="2400"/>
              <a:buFont typeface="DM Mono"/>
              <a:buChar char="•"/>
            </a:pPr>
            <a:r>
              <a:rPr lang="en-US" sz="1800" dirty="0">
                <a:latin typeface="DM Mono"/>
                <a:ea typeface="DM Mono"/>
                <a:cs typeface="DM Mono"/>
                <a:sym typeface="DM Mono"/>
              </a:rPr>
              <a:t>We make a judgment that A is 3 times more likely than B</a:t>
            </a:r>
            <a:endParaRPr sz="1600" dirty="0">
              <a:latin typeface="DM Mono"/>
              <a:ea typeface="DM Mono"/>
              <a:cs typeface="DM Mono"/>
              <a:sym typeface="DM Mono"/>
            </a:endParaRPr>
          </a:p>
          <a:p>
            <a:pPr marL="1143000" lvl="2" indent="-228600" algn="l" rtl="0">
              <a:lnSpc>
                <a:spcPct val="150000"/>
              </a:lnSpc>
              <a:spcBef>
                <a:spcPts val="500"/>
              </a:spcBef>
              <a:spcAft>
                <a:spcPts val="0"/>
              </a:spcAft>
              <a:buClr>
                <a:schemeClr val="lt1"/>
              </a:buClr>
              <a:buSzPts val="2400"/>
              <a:buFont typeface="DM Mono"/>
              <a:buChar char="•"/>
            </a:pPr>
            <a:r>
              <a:rPr lang="en-US" sz="1800" dirty="0">
                <a:latin typeface="DM Mono"/>
                <a:ea typeface="DM Mono"/>
                <a:cs typeface="DM Mono"/>
                <a:sym typeface="DM Mono"/>
              </a:rPr>
              <a:t>Another judgment is that B is twice as likely as C</a:t>
            </a:r>
            <a:endParaRPr sz="1600" dirty="0">
              <a:latin typeface="DM Mono"/>
              <a:ea typeface="DM Mono"/>
              <a:cs typeface="DM Mono"/>
              <a:sym typeface="DM Mono"/>
            </a:endParaRPr>
          </a:p>
          <a:p>
            <a:pPr marL="1143000" lvl="2" indent="-228600" algn="l" rtl="0">
              <a:lnSpc>
                <a:spcPct val="150000"/>
              </a:lnSpc>
              <a:spcBef>
                <a:spcPts val="500"/>
              </a:spcBef>
              <a:spcAft>
                <a:spcPts val="0"/>
              </a:spcAft>
              <a:buClr>
                <a:schemeClr val="lt1"/>
              </a:buClr>
              <a:buSzPts val="2400"/>
              <a:buFont typeface="DM Mono"/>
              <a:buChar char="•"/>
            </a:pPr>
            <a:r>
              <a:rPr lang="en-US" sz="1800" dirty="0">
                <a:latin typeface="DM Mono"/>
                <a:ea typeface="DM Mono"/>
                <a:cs typeface="DM Mono"/>
                <a:sym typeface="DM Mono"/>
              </a:rPr>
              <a:t>… to be consistent we would require A to be 6 times more likely than C</a:t>
            </a:r>
            <a:endParaRPr sz="1600" dirty="0">
              <a:latin typeface="DM Mono"/>
              <a:ea typeface="DM Mono"/>
              <a:cs typeface="DM Mono"/>
              <a:sym typeface="DM Mono"/>
            </a:endParaRPr>
          </a:p>
          <a:p>
            <a:pPr marL="1143000" lvl="2" indent="-228600" algn="l" rtl="0">
              <a:lnSpc>
                <a:spcPct val="150000"/>
              </a:lnSpc>
              <a:spcBef>
                <a:spcPts val="500"/>
              </a:spcBef>
              <a:spcAft>
                <a:spcPts val="0"/>
              </a:spcAft>
              <a:buClr>
                <a:schemeClr val="lt1"/>
              </a:buClr>
              <a:buSzPts val="2400"/>
              <a:buFont typeface="DM Mono"/>
              <a:buChar char="•"/>
            </a:pPr>
            <a:r>
              <a:rPr lang="en-US" sz="1800" dirty="0">
                <a:latin typeface="DM Mono"/>
                <a:ea typeface="DM Mono"/>
                <a:cs typeface="DM Mono"/>
                <a:sym typeface="DM Mono"/>
              </a:rPr>
              <a:t>With a little algebra and normalizing we find:</a:t>
            </a:r>
            <a:endParaRPr sz="1600" dirty="0">
              <a:latin typeface="DM Mono"/>
              <a:ea typeface="DM Mono"/>
              <a:cs typeface="DM Mono"/>
              <a:sym typeface="DM Mono"/>
            </a:endParaRPr>
          </a:p>
          <a:p>
            <a:pPr marL="1600200" lvl="3" indent="-228600" algn="l" rtl="0">
              <a:lnSpc>
                <a:spcPct val="150000"/>
              </a:lnSpc>
              <a:spcBef>
                <a:spcPts val="500"/>
              </a:spcBef>
              <a:spcAft>
                <a:spcPts val="0"/>
              </a:spcAft>
              <a:buClr>
                <a:schemeClr val="lt1"/>
              </a:buClr>
              <a:buSzPts val="2000"/>
              <a:buFont typeface="DM Mono"/>
              <a:buChar char="•"/>
            </a:pPr>
            <a:r>
              <a:rPr lang="en-US" sz="1600" dirty="0">
                <a:latin typeface="DM Mono"/>
                <a:ea typeface="DM Mono"/>
                <a:cs typeface="DM Mono"/>
                <a:sym typeface="DM Mono"/>
              </a:rPr>
              <a:t>A = 66.7%</a:t>
            </a:r>
            <a:endParaRPr sz="1400" dirty="0">
              <a:latin typeface="DM Mono"/>
              <a:ea typeface="DM Mono"/>
              <a:cs typeface="DM Mono"/>
              <a:sym typeface="DM Mono"/>
            </a:endParaRPr>
          </a:p>
          <a:p>
            <a:pPr marL="1600200" lvl="3" indent="-228600" algn="l" rtl="0">
              <a:lnSpc>
                <a:spcPct val="150000"/>
              </a:lnSpc>
              <a:spcBef>
                <a:spcPts val="500"/>
              </a:spcBef>
              <a:spcAft>
                <a:spcPts val="0"/>
              </a:spcAft>
              <a:buClr>
                <a:schemeClr val="lt1"/>
              </a:buClr>
              <a:buSzPts val="2000"/>
              <a:buFont typeface="DM Mono"/>
              <a:buChar char="•"/>
            </a:pPr>
            <a:r>
              <a:rPr lang="en-US" sz="1600" dirty="0">
                <a:latin typeface="DM Mono"/>
                <a:ea typeface="DM Mono"/>
                <a:cs typeface="DM Mono"/>
                <a:sym typeface="DM Mono"/>
              </a:rPr>
              <a:t>B = 22.2%</a:t>
            </a:r>
            <a:endParaRPr sz="1400" dirty="0">
              <a:latin typeface="DM Mono"/>
              <a:ea typeface="DM Mono"/>
              <a:cs typeface="DM Mono"/>
              <a:sym typeface="DM Mono"/>
            </a:endParaRPr>
          </a:p>
          <a:p>
            <a:pPr marL="1600200" lvl="3" indent="-228600" algn="l" rtl="0">
              <a:lnSpc>
                <a:spcPct val="150000"/>
              </a:lnSpc>
              <a:spcBef>
                <a:spcPts val="500"/>
              </a:spcBef>
              <a:spcAft>
                <a:spcPts val="0"/>
              </a:spcAft>
              <a:buClr>
                <a:schemeClr val="lt1"/>
              </a:buClr>
              <a:buSzPts val="2000"/>
              <a:buFont typeface="DM Mono"/>
              <a:buChar char="•"/>
            </a:pPr>
            <a:r>
              <a:rPr lang="en-US" sz="1600" dirty="0">
                <a:latin typeface="DM Mono"/>
                <a:ea typeface="DM Mono"/>
                <a:cs typeface="DM Mono"/>
                <a:sym typeface="DM Mono"/>
              </a:rPr>
              <a:t>C = 11.1%</a:t>
            </a:r>
            <a:endParaRPr sz="1400" dirty="0">
              <a:latin typeface="DM Mono"/>
              <a:ea typeface="DM Mono"/>
              <a:cs typeface="DM Mono"/>
              <a:sym typeface="DM Mon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algn="ctr">
              <a:buSzPts val="3200"/>
            </a:pPr>
            <a:r>
              <a:rPr lang="en-US" sz="3200" b="0" dirty="0">
                <a:latin typeface="Lora Medium" pitchFamily="2" charset="0"/>
                <a:sym typeface="DM Sans"/>
              </a:rPr>
              <a:t>But Wait!</a:t>
            </a:r>
            <a:endParaRPr sz="3200" b="0" dirty="0">
              <a:latin typeface="Lora Medium" pitchFamily="2" charset="0"/>
              <a:sym typeface="DM Sans"/>
            </a:endParaRPr>
          </a:p>
        </p:txBody>
      </p:sp>
      <p:sp>
        <p:nvSpPr>
          <p:cNvPr id="100" name="Google Shape;100;p8"/>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lt1"/>
              </a:buClr>
              <a:buSzPts val="2800"/>
              <a:buFont typeface="DM Mono"/>
              <a:buChar char="•"/>
            </a:pPr>
            <a:r>
              <a:rPr lang="en-US" sz="2000" dirty="0">
                <a:latin typeface="DM Mono"/>
                <a:ea typeface="DM Mono"/>
                <a:cs typeface="DM Mono"/>
                <a:sym typeface="DM Mono"/>
              </a:rPr>
              <a:t>The real world is hardly ever perfectly consistent</a:t>
            </a:r>
            <a:endParaRPr sz="2000" dirty="0">
              <a:latin typeface="DM Mono"/>
              <a:ea typeface="DM Mono"/>
              <a:cs typeface="DM Mono"/>
              <a:sym typeface="DM Mono"/>
            </a:endParaRPr>
          </a:p>
          <a:p>
            <a:pPr marL="228600" lvl="0" indent="-228600" algn="l" rtl="0">
              <a:lnSpc>
                <a:spcPct val="150000"/>
              </a:lnSpc>
              <a:spcBef>
                <a:spcPts val="1000"/>
              </a:spcBef>
              <a:spcAft>
                <a:spcPts val="0"/>
              </a:spcAft>
              <a:buClr>
                <a:schemeClr val="lt1"/>
              </a:buClr>
              <a:buSzPts val="2800"/>
              <a:buFont typeface="DM Mono"/>
              <a:buChar char="•"/>
            </a:pPr>
            <a:r>
              <a:rPr lang="en-US" sz="2000" dirty="0">
                <a:latin typeface="DM Mono"/>
                <a:ea typeface="DM Mono"/>
                <a:cs typeface="DM Mono"/>
                <a:sym typeface="DM Mono"/>
              </a:rPr>
              <a:t>Suppose we did not assume consistency and elicited a third judgment </a:t>
            </a:r>
            <a:endParaRPr sz="2000" dirty="0">
              <a:latin typeface="DM Mono"/>
              <a:ea typeface="DM Mono"/>
              <a:cs typeface="DM Mono"/>
              <a:sym typeface="DM Mono"/>
            </a:endParaRPr>
          </a:p>
          <a:p>
            <a:pPr marL="685800" lvl="1" indent="-228600" algn="l" rtl="0">
              <a:lnSpc>
                <a:spcPct val="150000"/>
              </a:lnSpc>
              <a:spcBef>
                <a:spcPts val="500"/>
              </a:spcBef>
              <a:spcAft>
                <a:spcPts val="0"/>
              </a:spcAft>
              <a:buClr>
                <a:schemeClr val="lt1"/>
              </a:buClr>
              <a:buSzPts val="2400"/>
              <a:buFont typeface="DM Mono"/>
              <a:buChar char="•"/>
            </a:pPr>
            <a:r>
              <a:rPr lang="en-US" sz="1800" dirty="0">
                <a:latin typeface="DM Mono"/>
                <a:ea typeface="DM Mono"/>
                <a:cs typeface="DM Mono"/>
                <a:sym typeface="DM Mono"/>
              </a:rPr>
              <a:t>A is 7 times more likely than C</a:t>
            </a:r>
            <a:endParaRPr sz="1800" dirty="0">
              <a:latin typeface="DM Mono"/>
              <a:ea typeface="DM Mono"/>
              <a:cs typeface="DM Mono"/>
              <a:sym typeface="DM Mono"/>
            </a:endParaRPr>
          </a:p>
          <a:p>
            <a:pPr marL="228600" lvl="0" indent="-228600" algn="l" rtl="0">
              <a:lnSpc>
                <a:spcPct val="150000"/>
              </a:lnSpc>
              <a:spcBef>
                <a:spcPts val="1000"/>
              </a:spcBef>
              <a:spcAft>
                <a:spcPts val="0"/>
              </a:spcAft>
              <a:buClr>
                <a:schemeClr val="lt1"/>
              </a:buClr>
              <a:buSzPts val="2800"/>
              <a:buFont typeface="DM Mono"/>
              <a:buChar char="•"/>
            </a:pPr>
            <a:r>
              <a:rPr lang="en-US" sz="2000" dirty="0">
                <a:latin typeface="DM Mono"/>
                <a:ea typeface="DM Mono"/>
                <a:cs typeface="DM Mono"/>
                <a:sym typeface="DM Mono"/>
              </a:rPr>
              <a:t>We now have 3 judgments each of which may have some error or noise</a:t>
            </a:r>
            <a:endParaRPr sz="2000" dirty="0">
              <a:latin typeface="DM Mono"/>
              <a:ea typeface="DM Mono"/>
              <a:cs typeface="DM Mono"/>
              <a:sym typeface="DM Mono"/>
            </a:endParaRPr>
          </a:p>
          <a:p>
            <a:pPr marL="685800" lvl="1" indent="-228600" algn="l" rtl="0">
              <a:lnSpc>
                <a:spcPct val="150000"/>
              </a:lnSpc>
              <a:spcBef>
                <a:spcPts val="500"/>
              </a:spcBef>
              <a:spcAft>
                <a:spcPts val="0"/>
              </a:spcAft>
              <a:buClr>
                <a:schemeClr val="lt1"/>
              </a:buClr>
              <a:buSzPts val="2400"/>
              <a:buFont typeface="DM Mono"/>
              <a:buChar char="•"/>
            </a:pPr>
            <a:r>
              <a:rPr lang="en-US" sz="1800" dirty="0">
                <a:latin typeface="DM Mono"/>
                <a:ea typeface="DM Mono"/>
                <a:cs typeface="DM Mono"/>
                <a:sym typeface="DM Mono"/>
              </a:rPr>
              <a:t>But which one?</a:t>
            </a:r>
            <a:endParaRPr sz="1800" dirty="0">
              <a:latin typeface="DM Mono"/>
              <a:ea typeface="DM Mono"/>
              <a:cs typeface="DM Mono"/>
              <a:sym typeface="DM Mon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algn="ctr">
              <a:buSzPts val="3200"/>
            </a:pPr>
            <a:r>
              <a:rPr lang="en-US" sz="3200" b="0" dirty="0">
                <a:latin typeface="Lora Medium" pitchFamily="2" charset="0"/>
                <a:sym typeface="DM Sans"/>
              </a:rPr>
              <a:t>Eigenvectors to the rescue</a:t>
            </a:r>
            <a:endParaRPr sz="3200" b="0" dirty="0">
              <a:latin typeface="Lora Medium" pitchFamily="2" charset="0"/>
              <a:sym typeface="DM Sans"/>
            </a:endParaRPr>
          </a:p>
        </p:txBody>
      </p:sp>
      <p:sp>
        <p:nvSpPr>
          <p:cNvPr id="106" name="Google Shape;106;p9"/>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28600" lvl="0" indent="-188595" algn="l" rtl="0">
              <a:lnSpc>
                <a:spcPct val="115000"/>
              </a:lnSpc>
              <a:spcBef>
                <a:spcPts val="0"/>
              </a:spcBef>
              <a:spcAft>
                <a:spcPts val="0"/>
              </a:spcAft>
              <a:buClr>
                <a:schemeClr val="lt1"/>
              </a:buClr>
              <a:buSzPct val="100000"/>
              <a:buFont typeface="DM Mono Medium"/>
              <a:buChar char="•"/>
            </a:pPr>
            <a:r>
              <a:rPr lang="en-US" sz="2000" dirty="0">
                <a:latin typeface="DM Mono Medium"/>
                <a:ea typeface="DM Mono Medium"/>
                <a:cs typeface="DM Mono Medium"/>
                <a:sym typeface="DM Mono Medium"/>
              </a:rPr>
              <a:t>Eigenvectors are one of the </a:t>
            </a:r>
            <a:endParaRPr sz="2000" dirty="0">
              <a:latin typeface="DM Mono Medium"/>
              <a:ea typeface="DM Mono Medium"/>
              <a:cs typeface="DM Mono Medium"/>
              <a:sym typeface="DM Mono Medium"/>
            </a:endParaRPr>
          </a:p>
          <a:p>
            <a:pPr marL="685800" lvl="1" indent="-194309" algn="l" rtl="0">
              <a:lnSpc>
                <a:spcPct val="115000"/>
              </a:lnSpc>
              <a:spcBef>
                <a:spcPts val="500"/>
              </a:spcBef>
              <a:spcAft>
                <a:spcPts val="0"/>
              </a:spcAft>
              <a:buClr>
                <a:schemeClr val="lt1"/>
              </a:buClr>
              <a:buSzPct val="100000"/>
              <a:buChar char="•"/>
            </a:pPr>
            <a:r>
              <a:rPr lang="en-US" sz="1800" dirty="0">
                <a:latin typeface="DM Mono Medium"/>
                <a:ea typeface="DM Mono Medium"/>
                <a:cs typeface="DM Mono Medium"/>
                <a:sym typeface="DM Mono Medium"/>
              </a:rPr>
              <a:t>“</a:t>
            </a:r>
            <a:r>
              <a:rPr lang="en-US" sz="1800" u="sng" dirty="0">
                <a:solidFill>
                  <a:srgbClr val="00B0F0"/>
                </a:solidFill>
                <a:latin typeface="DM Mono Medium"/>
                <a:ea typeface="DM Mono Medium"/>
                <a:cs typeface="DM Mono Medium"/>
                <a:sym typeface="DM Mono Medium"/>
                <a:hlinkClick r:id="rId3">
                  <a:extLst>
                    <a:ext uri="{A12FA001-AC4F-418D-AE19-62706E023703}">
                      <ahyp:hlinkClr xmlns:ahyp="http://schemas.microsoft.com/office/drawing/2018/hyperlinkcolor" val="tx"/>
                    </a:ext>
                  </a:extLst>
                </a:hlinkClick>
              </a:rPr>
              <a:t>10 Equations That Rule The World</a:t>
            </a:r>
            <a:r>
              <a:rPr lang="en-US" sz="1800" dirty="0">
                <a:latin typeface="DM Mono Medium"/>
                <a:ea typeface="DM Mono Medium"/>
                <a:cs typeface="DM Mono Medium"/>
                <a:sym typeface="DM Mono Medium"/>
              </a:rPr>
              <a:t>”… </a:t>
            </a:r>
            <a:r>
              <a:rPr lang="en-US" sz="600" i="0" dirty="0">
                <a:latin typeface="DM Mono Medium"/>
                <a:ea typeface="DM Mono Medium"/>
                <a:cs typeface="DM Mono Medium"/>
                <a:sym typeface="DM Mono Medium"/>
              </a:rPr>
              <a:t>Sumpter, David, </a:t>
            </a:r>
            <a:r>
              <a:rPr lang="en-US" sz="600" i="1" dirty="0">
                <a:latin typeface="DM Mono Medium"/>
                <a:ea typeface="DM Mono Medium"/>
                <a:cs typeface="DM Mono Medium"/>
                <a:sym typeface="DM Mono Medium"/>
              </a:rPr>
              <a:t>The Ten Equations That Rule the World: And How You Can Use Them Too</a:t>
            </a:r>
            <a:endParaRPr sz="1800" dirty="0">
              <a:latin typeface="DM Mono Medium"/>
              <a:ea typeface="DM Mono Medium"/>
              <a:cs typeface="DM Mono Medium"/>
              <a:sym typeface="DM Mono Medium"/>
            </a:endParaRPr>
          </a:p>
          <a:p>
            <a:pPr marL="228600" lvl="0" indent="-188595" algn="l" rtl="0">
              <a:lnSpc>
                <a:spcPct val="115000"/>
              </a:lnSpc>
              <a:spcBef>
                <a:spcPts val="1000"/>
              </a:spcBef>
              <a:spcAft>
                <a:spcPts val="0"/>
              </a:spcAft>
              <a:buClr>
                <a:schemeClr val="lt1"/>
              </a:buClr>
              <a:buSzPct val="100000"/>
              <a:buFont typeface="DM Mono Medium"/>
              <a:buChar char="•"/>
            </a:pPr>
            <a:r>
              <a:rPr lang="en-US" sz="2000" dirty="0">
                <a:latin typeface="DM Mono Medium"/>
                <a:ea typeface="DM Mono Medium"/>
                <a:cs typeface="DM Mono Medium"/>
                <a:sym typeface="DM Mono Medium"/>
              </a:rPr>
              <a:t>The matrix equation A X = lambda X</a:t>
            </a:r>
            <a:endParaRPr sz="2000" dirty="0">
              <a:latin typeface="DM Mono Medium"/>
              <a:ea typeface="DM Mono Medium"/>
              <a:cs typeface="DM Mono Medium"/>
              <a:sym typeface="DM Mono Medium"/>
            </a:endParaRPr>
          </a:p>
          <a:p>
            <a:pPr marL="685800" lvl="1" indent="-194309" algn="l" rtl="0">
              <a:lnSpc>
                <a:spcPct val="115000"/>
              </a:lnSpc>
              <a:spcBef>
                <a:spcPts val="500"/>
              </a:spcBef>
              <a:spcAft>
                <a:spcPts val="0"/>
              </a:spcAft>
              <a:buClr>
                <a:schemeClr val="lt1"/>
              </a:buClr>
              <a:buSzPct val="100000"/>
              <a:buFont typeface="DM Mono Medium"/>
              <a:buChar char="•"/>
            </a:pPr>
            <a:r>
              <a:rPr lang="en-US" sz="1800" dirty="0">
                <a:latin typeface="DM Mono Medium"/>
                <a:ea typeface="DM Mono Medium"/>
                <a:cs typeface="DM Mono Medium"/>
                <a:sym typeface="DM Mono Medium"/>
              </a:rPr>
              <a:t>does not have a closed form solution but can be easily computed with today’s fast computers</a:t>
            </a:r>
            <a:endParaRPr sz="1800" dirty="0">
              <a:latin typeface="DM Mono Medium"/>
              <a:ea typeface="DM Mono Medium"/>
              <a:cs typeface="DM Mono Medium"/>
              <a:sym typeface="DM Mono Medium"/>
            </a:endParaRPr>
          </a:p>
          <a:p>
            <a:pPr marL="685800" lvl="1" indent="-194309" algn="l" rtl="0">
              <a:lnSpc>
                <a:spcPct val="115000"/>
              </a:lnSpc>
              <a:spcBef>
                <a:spcPts val="500"/>
              </a:spcBef>
              <a:spcAft>
                <a:spcPts val="0"/>
              </a:spcAft>
              <a:buClr>
                <a:schemeClr val="lt1"/>
              </a:buClr>
              <a:buSzPct val="100000"/>
              <a:buFont typeface="DM Mono Medium"/>
              <a:buChar char="•"/>
            </a:pPr>
            <a:r>
              <a:rPr lang="en-US" sz="1800" dirty="0">
                <a:latin typeface="DM Mono Medium"/>
                <a:ea typeface="DM Mono Medium"/>
                <a:cs typeface="DM Mono Medium"/>
                <a:sym typeface="DM Mono Medium"/>
              </a:rPr>
              <a:t>Google’s Larry Page used this in a 2002 patent which won the internet search engine wars and propelled Google to what it is today</a:t>
            </a:r>
            <a:endParaRPr sz="1800" dirty="0">
              <a:latin typeface="DM Mono Medium"/>
              <a:ea typeface="DM Mono Medium"/>
              <a:cs typeface="DM Mono Medium"/>
              <a:sym typeface="DM Mono Medium"/>
            </a:endParaRPr>
          </a:p>
          <a:p>
            <a:pPr marL="685800" lvl="1" indent="-194309" algn="l" rtl="0">
              <a:lnSpc>
                <a:spcPct val="115000"/>
              </a:lnSpc>
              <a:spcBef>
                <a:spcPts val="500"/>
              </a:spcBef>
              <a:spcAft>
                <a:spcPts val="0"/>
              </a:spcAft>
              <a:buClr>
                <a:schemeClr val="lt1"/>
              </a:buClr>
              <a:buSzPct val="100000"/>
              <a:buFont typeface="DM Mono Medium"/>
              <a:buChar char="•"/>
            </a:pPr>
            <a:r>
              <a:rPr lang="en-US" sz="1800" dirty="0">
                <a:latin typeface="DM Mono Medium"/>
                <a:ea typeface="DM Mono Medium"/>
                <a:cs typeface="DM Mono Medium"/>
                <a:sym typeface="DM Mono Medium"/>
              </a:rPr>
              <a:t>My former partner, Tom </a:t>
            </a:r>
            <a:r>
              <a:rPr lang="en-US" sz="1800" dirty="0" err="1">
                <a:latin typeface="DM Mono Medium"/>
                <a:ea typeface="DM Mono Medium"/>
                <a:cs typeface="DM Mono Medium"/>
                <a:sym typeface="DM Mono Medium"/>
              </a:rPr>
              <a:t>Saaty</a:t>
            </a:r>
            <a:r>
              <a:rPr lang="en-US" sz="1800" dirty="0">
                <a:latin typeface="DM Mono Medium"/>
                <a:ea typeface="DM Mono Medium"/>
                <a:cs typeface="DM Mono Medium"/>
                <a:sym typeface="DM Mono Medium"/>
              </a:rPr>
              <a:t>, used Eigenvectors in creating The Analytic Hierarchy Process (AHP) in the 1970’s</a:t>
            </a:r>
            <a:endParaRPr sz="1800" dirty="0">
              <a:latin typeface="DM Mono Medium"/>
              <a:ea typeface="DM Mono Medium"/>
              <a:cs typeface="DM Mono Medium"/>
              <a:sym typeface="DM Mono Medium"/>
            </a:endParaRPr>
          </a:p>
          <a:p>
            <a:pPr marL="685800" lvl="1" indent="-194309" algn="l" rtl="0">
              <a:lnSpc>
                <a:spcPct val="115000"/>
              </a:lnSpc>
              <a:spcBef>
                <a:spcPts val="500"/>
              </a:spcBef>
              <a:spcAft>
                <a:spcPts val="0"/>
              </a:spcAft>
              <a:buClr>
                <a:schemeClr val="lt1"/>
              </a:buClr>
              <a:buSzPct val="100000"/>
              <a:buFont typeface="DM Mono Medium"/>
              <a:buChar char="•"/>
            </a:pPr>
            <a:r>
              <a:rPr lang="en-US" sz="1800" dirty="0">
                <a:latin typeface="DM Mono Medium"/>
                <a:ea typeface="DM Mono Medium"/>
                <a:cs typeface="DM Mono Medium"/>
                <a:sym typeface="DM Mono Medium"/>
              </a:rPr>
              <a:t>This computation relies on variety and redundancy in judgments to reduce the errors or ‘noise’ in each of the judgments</a:t>
            </a:r>
            <a:endParaRPr sz="1800" dirty="0">
              <a:latin typeface="DM Mono Medium"/>
              <a:ea typeface="DM Mono Medium"/>
              <a:cs typeface="DM Mono Medium"/>
              <a:sym typeface="DM Mono Medium"/>
            </a:endParaRPr>
          </a:p>
          <a:p>
            <a:pPr marL="685800" lvl="1" indent="-76200" algn="l" rtl="0">
              <a:lnSpc>
                <a:spcPct val="115000"/>
              </a:lnSpc>
              <a:spcBef>
                <a:spcPts val="500"/>
              </a:spcBef>
              <a:spcAft>
                <a:spcPts val="0"/>
              </a:spcAft>
              <a:buClr>
                <a:schemeClr val="lt1"/>
              </a:buClr>
              <a:buSzPct val="100000"/>
              <a:buNone/>
            </a:pPr>
            <a:endParaRPr sz="1800" dirty="0">
              <a:latin typeface="DM Mono Medium"/>
              <a:ea typeface="DM Mono Medium"/>
              <a:cs typeface="DM Mono Medium"/>
              <a:sym typeface="DM Mono Medium"/>
            </a:endParaRPr>
          </a:p>
        </p:txBody>
      </p:sp>
    </p:spTree>
  </p:cSld>
  <p:clrMapOvr>
    <a:masterClrMapping/>
  </p:clrMapOvr>
</p:sld>
</file>

<file path=ppt/theme/theme1.xml><?xml version="1.0" encoding="utf-8"?>
<a:theme xmlns:a="http://schemas.openxmlformats.org/drawingml/2006/main" name="Office Theme">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FAIRCON23 Template_UPDATE_FINAL</Template>
  <TotalTime>0</TotalTime>
  <Words>1628</Words>
  <Application>Microsoft Office PowerPoint</Application>
  <PresentationFormat>Widescreen</PresentationFormat>
  <Paragraphs>130</Paragraphs>
  <Slides>21</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Lora</vt:lpstr>
      <vt:lpstr>Montserrat</vt:lpstr>
      <vt:lpstr>Tahoma</vt:lpstr>
      <vt:lpstr>Arial</vt:lpstr>
      <vt:lpstr>DM Sans</vt:lpstr>
      <vt:lpstr>Lora Medium</vt:lpstr>
      <vt:lpstr>DM Mono Medium</vt:lpstr>
      <vt:lpstr>DM Mono</vt:lpstr>
      <vt:lpstr>Office Theme</vt:lpstr>
      <vt:lpstr>Deriving Probability Distributions with Pairwise Relative Comparisons</vt:lpstr>
      <vt:lpstr>Why Do We Need a Probability Distribution?</vt:lpstr>
      <vt:lpstr>Monte Carlo Simulation with a Probability Distribution</vt:lpstr>
      <vt:lpstr>There is no data for the future!</vt:lpstr>
      <vt:lpstr>Human Judgment to the Rescue</vt:lpstr>
      <vt:lpstr>Processing the Judgments</vt:lpstr>
      <vt:lpstr>Processing the Judgments</vt:lpstr>
      <vt:lpstr>But Wait!</vt:lpstr>
      <vt:lpstr>Eigenvectors to the rescue</vt:lpstr>
      <vt:lpstr>Eigenvector Process for Pairwse Comparisons</vt:lpstr>
      <vt:lpstr>However…..</vt:lpstr>
      <vt:lpstr>Example with a lot of ‘noise’ – from ordinal judgments</vt:lpstr>
      <vt:lpstr>Fundamental Verbal AHP Scale</vt:lpstr>
      <vt:lpstr>The power of the eigenvector solution to produce accurate estimates is remarkable </vt:lpstr>
      <vt:lpstr>Validation Example</vt:lpstr>
      <vt:lpstr>Validation Example</vt:lpstr>
      <vt:lpstr>Validation Example</vt:lpstr>
      <vt:lpstr>Wisdom of Crowds</vt:lpstr>
      <vt:lpstr>Summary</vt:lpstr>
      <vt:lpstr>Professor Forman</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Deriving Probability Distributions with Pairwise Relative Comparisons</dc:title>
  <dc:creator>Lindsay Varner</dc:creator>
  <cp:lastModifiedBy>Gaurav Sharma</cp:lastModifiedBy>
  <cp:revision>2</cp:revision>
  <dcterms:created xsi:type="dcterms:W3CDTF">2023-08-28T17:46:21Z</dcterms:created>
  <dcterms:modified xsi:type="dcterms:W3CDTF">2023-10-16T15:39:41Z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0x01010067266C032793F448964A81BD0EF37DE6</vt:lpwstr>
  </property>
  <property fmtid="{D5CDD505-2E9C-101B-9397-08002B2CF9AE}" pid="3" name="MediaServiceImageTags">
    <vt:lpwstr/>
  </property>
</Properties>
</file>