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Montserrat"/>
      <p:regular r:id="rId33"/>
      <p:bold r:id="rId34"/>
      <p:italic r:id="rId35"/>
      <p:boldItalic r:id="rId36"/>
    </p:embeddedFont>
    <p:embeddedFont>
      <p:font typeface="Lora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  <p:embeddedFont>
      <p:font typeface="DM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28">
          <p15:clr>
            <a:srgbClr val="747775"/>
          </p15:clr>
        </p15:guide>
        <p15:guide id="2" orient="horz" pos="3639">
          <p15:clr>
            <a:srgbClr val="747775"/>
          </p15:clr>
        </p15:guide>
        <p15:guide id="3" pos="7152">
          <p15:clr>
            <a:srgbClr val="747775"/>
          </p15:clr>
        </p15:guide>
        <p15:guide id="4" orient="horz" pos="230">
          <p15:clr>
            <a:srgbClr val="747775"/>
          </p15:clr>
        </p15:guide>
        <p15:guide id="5" orient="horz" pos="765">
          <p15:clr>
            <a:srgbClr val="747775"/>
          </p15:clr>
        </p15:guide>
        <p15:guide id="6" orient="horz" pos="911">
          <p15:clr>
            <a:srgbClr val="747775"/>
          </p15:clr>
        </p15:guide>
        <p15:guide id="7" orient="horz" pos="3632">
          <p15:clr>
            <a:srgbClr val="747775"/>
          </p15:clr>
        </p15:guide>
        <p15:guide id="8" orient="horz" pos="32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28"/>
        <p:guide pos="3639" orient="horz"/>
        <p:guide pos="7152"/>
        <p:guide pos="230" orient="horz"/>
        <p:guide pos="765" orient="horz"/>
        <p:guide pos="911" orient="horz"/>
        <p:guide pos="3632" orient="horz"/>
        <p:guide pos="32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5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7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6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9.xml"/><Relationship Id="rId46" Type="http://schemas.openxmlformats.org/officeDocument/2006/relationships/font" Target="fonts/DMSans-bold.fntdata"/><Relationship Id="rId23" Type="http://schemas.openxmlformats.org/officeDocument/2006/relationships/slide" Target="slides/slide18.xml"/><Relationship Id="rId45" Type="http://schemas.openxmlformats.org/officeDocument/2006/relationships/font" Target="fonts/DM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DMSans-boldItalic.fntdata"/><Relationship Id="rId25" Type="http://schemas.openxmlformats.org/officeDocument/2006/relationships/slide" Target="slides/slide20.xml"/><Relationship Id="rId47" Type="http://schemas.openxmlformats.org/officeDocument/2006/relationships/font" Target="fonts/DMSans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Lora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Lora-italic.fntdata"/><Relationship Id="rId16" Type="http://schemas.openxmlformats.org/officeDocument/2006/relationships/slide" Target="slides/slide11.xml"/><Relationship Id="rId38" Type="http://schemas.openxmlformats.org/officeDocument/2006/relationships/font" Target="fonts/Lora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" name="Google Shape;4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05567b1ad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05567b1a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05567b1ad_0_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05567b1ad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05567b1ad_0_4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05567b1ad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05567b1ad_0_4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05567b1ad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05567b1ad_0_4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905567b1ad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05567b1ad_0_4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905567b1ad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05567b1ad_0_7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905567b1ad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05567b1ad_0_5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905567b1ad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05567b1ad_0_5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05567b1ad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05567b1ad_0_5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905567b1ad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" name="Google Shape;5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905567b1ad_0_5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905567b1ad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05567b1ad_0_5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905567b1ad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05567b1ad_0_5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905567b1ad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05567b1ad_0_5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905567b1ad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06e4f86ad_2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06e4f86ad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906e4f86ad_2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906e4f86ad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05567b1ad_0_5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905567b1ad_0_5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Analyzing collections of Attack Flows	</a:t>
            </a:r>
            <a:endParaRPr/>
          </a:p>
        </p:txBody>
      </p:sp>
      <p:sp>
        <p:nvSpPr>
          <p:cNvPr id="322" name="Google Shape;322;g2905567b1ad_0_5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05567b1ad_0_6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905567b1ad_0_6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05567b1ad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05567b1a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05567b1a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05567b1a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05567b1ad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05567b1a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05567b1ad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05567b1a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05567b1ad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05567b1a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05567b1ad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05567b1a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05567b1ad_0_5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05567b1ad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" name="Google Shape;34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ora"/>
              <a:buNone/>
              <a:defRPr b="0" i="0" sz="36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ora"/>
              <a:buChar char="•"/>
              <a:defRPr b="0" i="0" sz="28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ra"/>
              <a:buChar char="•"/>
              <a:defRPr b="0" i="0" sz="24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ora"/>
              <a:buChar char="•"/>
              <a:defRPr b="0" i="0" sz="20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•"/>
              <a:defRPr b="0" i="0" sz="18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31.jpg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7.png"/><Relationship Id="rId8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attack.mitre.org/" TargetMode="External"/><Relationship Id="rId4" Type="http://schemas.openxmlformats.org/officeDocument/2006/relationships/hyperlink" Target="https://center-for-threat-informed-defense.github.io/attack-flow/" TargetMode="External"/><Relationship Id="rId9" Type="http://schemas.openxmlformats.org/officeDocument/2006/relationships/image" Target="../media/image32.png"/><Relationship Id="rId5" Type="http://schemas.openxmlformats.org/officeDocument/2006/relationships/hyperlink" Target="https://mitre-engenuity.org/cybersecurity/center-for-threat-informed-defense/our-work/nist-800-53-control-mappings/" TargetMode="External"/><Relationship Id="rId6" Type="http://schemas.openxmlformats.org/officeDocument/2006/relationships/hyperlink" Target="https://mitre-engenuity.org/cybersecurity/center-for-threat-informed-defense/our-work/security-stack-mappings-azure/" TargetMode="External"/><Relationship Id="rId7" Type="http://schemas.openxmlformats.org/officeDocument/2006/relationships/image" Target="../media/image38.png"/><Relationship Id="rId8" Type="http://schemas.openxmlformats.org/officeDocument/2006/relationships/hyperlink" Target="https://ctid.mitre-engenuity.org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ttack.mitre.org/techniques/T1110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/>
          <p:nvPr>
            <p:ph type="ctrTitle"/>
          </p:nvPr>
        </p:nvSpPr>
        <p:spPr>
          <a:xfrm>
            <a:off x="1524000" y="1122372"/>
            <a:ext cx="9144000" cy="178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</a:pPr>
            <a:r>
              <a:rPr lang="en-US"/>
              <a:t>Modeling Ransomware Risk using </a:t>
            </a:r>
            <a:r>
              <a:rPr lang="en-US"/>
              <a:t>FAIR</a:t>
            </a:r>
            <a:r>
              <a:rPr baseline="30000" lang="en-US"/>
              <a:t>TM</a:t>
            </a:r>
            <a:r>
              <a:rPr lang="en-US"/>
              <a:t> and ATT&amp;CK</a:t>
            </a:r>
            <a:r>
              <a:rPr baseline="30000" lang="en-US"/>
              <a:t>®</a:t>
            </a:r>
            <a:endParaRPr b="0" baseline="300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" name="Google Shape;49;p14"/>
          <p:cNvSpPr txBox="1"/>
          <p:nvPr>
            <p:ph idx="1" type="subTitle"/>
          </p:nvPr>
        </p:nvSpPr>
        <p:spPr>
          <a:xfrm>
            <a:off x="1249025" y="4239700"/>
            <a:ext cx="39648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Jon Baker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Co-founder &amp; Director 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Center for Threat Informed Defense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" name="Google Shape;50;p14"/>
          <p:cNvSpPr txBox="1"/>
          <p:nvPr>
            <p:ph idx="1" type="subTitle"/>
          </p:nvPr>
        </p:nvSpPr>
        <p:spPr>
          <a:xfrm>
            <a:off x="5352900" y="4239700"/>
            <a:ext cx="30558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Arvin Bansal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ISO 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Nissan Motor Corporation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" name="Google Shape;51;p14"/>
          <p:cNvSpPr txBox="1"/>
          <p:nvPr>
            <p:ph idx="1" type="subTitle"/>
          </p:nvPr>
        </p:nvSpPr>
        <p:spPr>
          <a:xfrm>
            <a:off x="8547775" y="4239700"/>
            <a:ext cx="2395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Vidit Baxi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Co-founder &amp; CISO 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800">
                <a:latin typeface="DM Sans"/>
                <a:ea typeface="DM Sans"/>
                <a:cs typeface="DM Sans"/>
                <a:sym typeface="DM Sans"/>
              </a:rPr>
              <a:t>Safe Security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>
    <mc:Choice Requires="p14">
      <p:transition spd="slow" p14:dur="1100">
        <p:pus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838200" y="1485900"/>
            <a:ext cx="105156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46" name="Google Shape;146;p23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Increasing the Cost for the Adversary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info" id="147" name="Google Shape;1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9112" y="1485900"/>
            <a:ext cx="4514688" cy="252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500" y="1485900"/>
            <a:ext cx="5087660" cy="2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/>
        </p:nvSpPr>
        <p:spPr>
          <a:xfrm>
            <a:off x="5976179" y="1944875"/>
            <a:ext cx="839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41C5"/>
              </a:buClr>
              <a:buSzPts val="7200"/>
              <a:buFont typeface="Arial"/>
              <a:buNone/>
            </a:pPr>
            <a:r>
              <a:rPr b="1" i="0" lang="en-US" sz="8000" u="none" cap="none" strike="noStrike">
                <a:solidFill>
                  <a:srgbClr val="FFFF00"/>
                </a:solidFill>
                <a:latin typeface="Lora"/>
                <a:ea typeface="Lora"/>
                <a:cs typeface="Lora"/>
                <a:sym typeface="Lora"/>
              </a:rPr>
              <a:t>+</a:t>
            </a:r>
            <a:endParaRPr i="0" sz="8000" u="none" cap="none" strike="noStrike">
              <a:solidFill>
                <a:srgbClr val="FFFF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4235475" y="365200"/>
            <a:ext cx="7118400" cy="54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The systematic application of a deep technical understanding of adversary tradecraft and technology to improve defenses.</a:t>
            </a:r>
            <a:endParaRPr sz="2200"/>
          </a:p>
        </p:txBody>
      </p:sp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365125"/>
            <a:ext cx="3095700" cy="54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What is Threat- Informed Defense?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814125" y="4652575"/>
            <a:ext cx="10539600" cy="11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Thinking like an attacker…</a:t>
            </a:r>
            <a:endParaRPr sz="2200"/>
          </a:p>
        </p:txBody>
      </p:sp>
      <p:sp>
        <p:nvSpPr>
          <p:cNvPr id="161" name="Google Shape;161;p25"/>
          <p:cNvSpPr txBox="1"/>
          <p:nvPr>
            <p:ph type="title"/>
          </p:nvPr>
        </p:nvSpPr>
        <p:spPr>
          <a:xfrm>
            <a:off x="838200" y="365125"/>
            <a:ext cx="10539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What is Threat-Informed Defense?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62" name="Google Shape;162;p25"/>
          <p:cNvGrpSpPr/>
          <p:nvPr/>
        </p:nvGrpSpPr>
        <p:grpSpPr>
          <a:xfrm>
            <a:off x="814059" y="1445494"/>
            <a:ext cx="10539745" cy="2913600"/>
            <a:chOff x="5520" y="527026"/>
            <a:chExt cx="10539745" cy="2913600"/>
          </a:xfrm>
        </p:grpSpPr>
        <p:sp>
          <p:nvSpPr>
            <p:cNvPr id="163" name="Google Shape;163;p25"/>
            <p:cNvSpPr/>
            <p:nvPr/>
          </p:nvSpPr>
          <p:spPr>
            <a:xfrm>
              <a:off x="5520" y="527026"/>
              <a:ext cx="2134200" cy="2913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5F5F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112229" y="602905"/>
              <a:ext cx="1920900" cy="1632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2229" y="2282401"/>
              <a:ext cx="1920900" cy="103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5"/>
            <p:cNvSpPr txBox="1"/>
            <p:nvPr/>
          </p:nvSpPr>
          <p:spPr>
            <a:xfrm>
              <a:off x="112229" y="2282401"/>
              <a:ext cx="1920900" cy="103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 lens, through which, you can understand your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security posture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2807368" y="534219"/>
              <a:ext cx="2134200" cy="2899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5F5F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2906875" y="602905"/>
              <a:ext cx="1920900" cy="163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2914077" y="2460897"/>
              <a:ext cx="1920900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5"/>
            <p:cNvSpPr txBox="1"/>
            <p:nvPr/>
          </p:nvSpPr>
          <p:spPr>
            <a:xfrm>
              <a:off x="2914077" y="2460897"/>
              <a:ext cx="1920900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 way to think about your security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architecture</a:t>
              </a: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and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operations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5609217" y="541413"/>
              <a:ext cx="2134200" cy="2884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5F5F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5715926" y="615732"/>
              <a:ext cx="1920900" cy="1632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5715926" y="2460897"/>
              <a:ext cx="1920900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5"/>
            <p:cNvSpPr txBox="1"/>
            <p:nvPr/>
          </p:nvSpPr>
          <p:spPr>
            <a:xfrm>
              <a:off x="5715926" y="2460897"/>
              <a:ext cx="1920900" cy="6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 way to prioritize your security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strategy</a:t>
              </a: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and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investments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8411065" y="541413"/>
              <a:ext cx="2134200" cy="2884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5F5F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8524977" y="622930"/>
              <a:ext cx="1920900" cy="1632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8517775" y="2374876"/>
              <a:ext cx="1920900" cy="8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5"/>
            <p:cNvSpPr txBox="1"/>
            <p:nvPr/>
          </p:nvSpPr>
          <p:spPr>
            <a:xfrm>
              <a:off x="8517775" y="2374876"/>
              <a:ext cx="1920900" cy="8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Montserrat"/>
                <a:buNone/>
              </a:pP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 way of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assessing</a:t>
              </a: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the </a:t>
              </a:r>
              <a:r>
                <a:rPr b="1"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effectiveness</a:t>
              </a:r>
              <a:r>
                <a:rPr lang="en-US" sz="140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of security your investments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</p:grp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5692325" y="1445500"/>
            <a:ext cx="6061500" cy="433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is at the core of the Threat-Informed Defense.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Threat-Informed Defense is a continuous process. 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As our defenses improve, our environments change, and adversaries evolve, the cycle continues… </a:t>
            </a:r>
            <a:endParaRPr sz="2200"/>
          </a:p>
        </p:txBody>
      </p:sp>
      <p:sp>
        <p:nvSpPr>
          <p:cNvPr id="184" name="Google Shape;184;p26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Threat-Informed Defense Cycle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A picture containing text, font, electric blue, logo&#10;&#10;Description automatically generated"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45499"/>
            <a:ext cx="4699346" cy="43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3297" y="1737568"/>
            <a:ext cx="1871342" cy="38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4958600" y="1485900"/>
            <a:ext cx="63951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92" name="Google Shape;192;p27"/>
          <p:cNvSpPr txBox="1"/>
          <p:nvPr>
            <p:ph type="title"/>
          </p:nvPr>
        </p:nvSpPr>
        <p:spPr>
          <a:xfrm>
            <a:off x="4958700" y="365125"/>
            <a:ext cx="63951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Attack Flow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838200" y="6124300"/>
            <a:ext cx="738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*</a:t>
            </a:r>
            <a:r>
              <a:rPr lang="en-US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ATT&amp;CK is not a kill-chain; but one can visualise the Attack Path.</a:t>
            </a:r>
            <a:endParaRPr sz="12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94" name="Google Shape;194;p27"/>
          <p:cNvGrpSpPr/>
          <p:nvPr/>
        </p:nvGrpSpPr>
        <p:grpSpPr>
          <a:xfrm>
            <a:off x="937714" y="365119"/>
            <a:ext cx="3888463" cy="1802937"/>
            <a:chOff x="151223" y="845139"/>
            <a:chExt cx="4075957" cy="1889871"/>
          </a:xfrm>
        </p:grpSpPr>
        <p:sp>
          <p:nvSpPr>
            <p:cNvPr id="195" name="Google Shape;195;p27"/>
            <p:cNvSpPr/>
            <p:nvPr/>
          </p:nvSpPr>
          <p:spPr>
            <a:xfrm>
              <a:off x="180180" y="861810"/>
              <a:ext cx="4047000" cy="18732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BABABA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Montserrat"/>
                <a:buNone/>
              </a:pPr>
              <a:r>
                <a:t/>
              </a:r>
              <a:endParaRPr b="0" i="0" sz="1800" u="none" cap="none" strike="noStrike">
                <a:solidFill>
                  <a:srgbClr val="6241C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7"/>
            <p:cNvSpPr txBox="1"/>
            <p:nvPr/>
          </p:nvSpPr>
          <p:spPr>
            <a:xfrm>
              <a:off x="180180" y="845139"/>
              <a:ext cx="4047000" cy="483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Montserrat"/>
                <a:buNone/>
              </a:pPr>
              <a:r>
                <a:rPr i="0" lang="en-US" sz="24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Problem</a:t>
              </a:r>
              <a:endParaRPr i="0" sz="28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197" name="Google Shape;197;p27"/>
            <p:cNvSpPr txBox="1"/>
            <p:nvPr/>
          </p:nvSpPr>
          <p:spPr>
            <a:xfrm>
              <a:off x="1108633" y="1316683"/>
              <a:ext cx="3112800" cy="13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2338"/>
                </a:buClr>
                <a:buSzPts val="1400"/>
                <a:buFont typeface="Calibri"/>
                <a:buNone/>
              </a:pPr>
              <a:r>
                <a:rPr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Defenders </a:t>
              </a:r>
              <a:r>
                <a:rPr b="1"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often track adversary behaviors atomically</a:t>
              </a:r>
              <a:r>
                <a:rPr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, focusing on one specific action at a time. This makes it </a:t>
              </a:r>
              <a:r>
                <a:rPr b="1"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hard to understand and build effective defenses</a:t>
              </a:r>
              <a:r>
                <a:rPr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 against those attacks.</a:t>
              </a:r>
              <a:endParaRPr b="1" i="0" sz="1200" u="none" cap="none" strike="noStrike">
                <a:solidFill>
                  <a:srgbClr val="1D242C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descr="Icon&#10;&#10;Description automatically generated" id="198" name="Google Shape;198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1223" y="1477723"/>
              <a:ext cx="989018" cy="10067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27"/>
          <p:cNvGrpSpPr/>
          <p:nvPr/>
        </p:nvGrpSpPr>
        <p:grpSpPr>
          <a:xfrm>
            <a:off x="838190" y="2190997"/>
            <a:ext cx="3987949" cy="1779879"/>
            <a:chOff x="3580281" y="2386133"/>
            <a:chExt cx="4180240" cy="1865701"/>
          </a:xfrm>
        </p:grpSpPr>
        <p:sp>
          <p:nvSpPr>
            <p:cNvPr id="200" name="Google Shape;200;p27"/>
            <p:cNvSpPr/>
            <p:nvPr/>
          </p:nvSpPr>
          <p:spPr>
            <a:xfrm>
              <a:off x="3713521" y="2386134"/>
              <a:ext cx="4047000" cy="18657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BABABA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Montserrat"/>
                <a:buNone/>
              </a:pPr>
              <a:r>
                <a:t/>
              </a:r>
              <a:endParaRPr b="0" i="0" sz="1800" u="none" cap="none" strike="noStrike">
                <a:solidFill>
                  <a:srgbClr val="6241C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7"/>
            <p:cNvSpPr txBox="1"/>
            <p:nvPr/>
          </p:nvSpPr>
          <p:spPr>
            <a:xfrm>
              <a:off x="3713521" y="2386133"/>
              <a:ext cx="4047000" cy="483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Montserrat"/>
                <a:buNone/>
              </a:pPr>
              <a:r>
                <a:rPr i="0" lang="en-US" sz="24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Solution</a:t>
              </a:r>
              <a:endParaRPr i="0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202" name="Google Shape;202;p27"/>
            <p:cNvSpPr txBox="1"/>
            <p:nvPr/>
          </p:nvSpPr>
          <p:spPr>
            <a:xfrm>
              <a:off x="4641977" y="3093465"/>
              <a:ext cx="3112800" cy="87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242C"/>
                </a:buClr>
                <a:buSzPts val="1400"/>
                <a:buFont typeface="Calibri"/>
                <a:buNone/>
              </a:pPr>
              <a:r>
                <a:rPr i="0" lang="en-US" sz="1200" u="none" cap="none" strike="noStrike">
                  <a:solidFill>
                    <a:srgbClr val="1D242C"/>
                  </a:solidFill>
                  <a:latin typeface="Lora"/>
                  <a:ea typeface="Lora"/>
                  <a:cs typeface="Lora"/>
                  <a:sym typeface="Lora"/>
                </a:rPr>
                <a:t>Create a language, and associated tooling, to </a:t>
              </a:r>
              <a:r>
                <a:rPr b="1" i="0" lang="en-US" sz="1200" u="none" cap="none" strike="noStrike">
                  <a:solidFill>
                    <a:srgbClr val="1D242C"/>
                  </a:solidFill>
                  <a:latin typeface="Lora"/>
                  <a:ea typeface="Lora"/>
                  <a:cs typeface="Lora"/>
                  <a:sym typeface="Lora"/>
                </a:rPr>
                <a:t>describe flows of ATT&amp;CK techniques and combine those flows into patterns of behavior</a:t>
              </a:r>
              <a:r>
                <a:rPr i="0" lang="en-US" sz="1200" u="none" cap="none" strike="noStrike">
                  <a:solidFill>
                    <a:srgbClr val="1D242C"/>
                  </a:solidFill>
                  <a:latin typeface="Lora"/>
                  <a:ea typeface="Lora"/>
                  <a:cs typeface="Lora"/>
                  <a:sym typeface="Lora"/>
                </a:rPr>
                <a:t>.</a:t>
              </a:r>
              <a:endParaRPr b="1" i="0" sz="1200" u="none" cap="none" strike="noStrike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descr="Icon&#10;&#10;Description automatically generated" id="203" name="Google Shape;203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80281" y="2913556"/>
              <a:ext cx="1200499" cy="11631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4" name="Google Shape;204;p27"/>
          <p:cNvGrpSpPr/>
          <p:nvPr/>
        </p:nvGrpSpPr>
        <p:grpSpPr>
          <a:xfrm>
            <a:off x="919742" y="3985140"/>
            <a:ext cx="3906356" cy="1779878"/>
            <a:chOff x="7850897" y="2381944"/>
            <a:chExt cx="4094713" cy="1865700"/>
          </a:xfrm>
        </p:grpSpPr>
        <p:sp>
          <p:nvSpPr>
            <p:cNvPr id="205" name="Google Shape;205;p27"/>
            <p:cNvSpPr/>
            <p:nvPr/>
          </p:nvSpPr>
          <p:spPr>
            <a:xfrm>
              <a:off x="7898610" y="2381944"/>
              <a:ext cx="4047000" cy="1865700"/>
            </a:xfrm>
            <a:prstGeom prst="rect">
              <a:avLst/>
            </a:prstGeom>
            <a:solidFill>
              <a:srgbClr val="FFFFFF"/>
            </a:solidFill>
            <a:ln cap="flat" cmpd="sng" w="12700">
              <a:solidFill>
                <a:srgbClr val="BABABA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Montserrat"/>
                <a:buNone/>
              </a:pPr>
              <a:r>
                <a:t/>
              </a:r>
              <a:endParaRPr b="0" i="0" sz="1800" u="none" cap="none" strike="noStrike">
                <a:solidFill>
                  <a:srgbClr val="6241C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7898610" y="2385736"/>
              <a:ext cx="4047000" cy="483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Montserrat"/>
                <a:buNone/>
              </a:pPr>
              <a:r>
                <a:rPr i="0" lang="en-US" sz="24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Impact</a:t>
              </a:r>
              <a:endParaRPr i="0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sp>
          <p:nvSpPr>
            <p:cNvPr id="207" name="Google Shape;207;p27"/>
            <p:cNvSpPr txBox="1"/>
            <p:nvPr/>
          </p:nvSpPr>
          <p:spPr>
            <a:xfrm>
              <a:off x="8827065" y="3043020"/>
              <a:ext cx="31128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2338"/>
                </a:buClr>
                <a:buSzPts val="1400"/>
                <a:buFont typeface="Calibri"/>
                <a:buNone/>
              </a:pPr>
              <a:r>
                <a:rPr i="0" lang="en-US" sz="1200" u="none" cap="none" strike="noStrike">
                  <a:solidFill>
                    <a:srgbClr val="0B2338"/>
                  </a:solidFill>
                  <a:latin typeface="Lora"/>
                  <a:ea typeface="Lora"/>
                  <a:cs typeface="Lora"/>
                  <a:sym typeface="Lora"/>
                </a:rPr>
                <a:t>Help defenders and leaders understand how adversaries operate and compose atomic techniques into attacks to better understand defensive posture.</a:t>
              </a:r>
              <a:endParaRPr b="1" i="0" sz="1200" u="none" cap="none" strike="noStrike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descr="Icon&#10;&#10;Description automatically generated with low confidence" id="208" name="Google Shape;208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50897" y="3051269"/>
              <a:ext cx="981732" cy="9497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text, building, window&#10;&#10;Description automatically generated" id="209" name="Google Shape;209;p27"/>
          <p:cNvPicPr preferRelativeResize="0"/>
          <p:nvPr/>
        </p:nvPicPr>
        <p:blipFill rotWithShape="1">
          <a:blip r:embed="rId6">
            <a:alphaModFix/>
          </a:blip>
          <a:srcRect b="0" l="2714" r="2714" t="0"/>
          <a:stretch/>
        </p:blipFill>
        <p:spPr>
          <a:xfrm>
            <a:off x="4958600" y="1214725"/>
            <a:ext cx="6395099" cy="52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4958700" y="4549125"/>
            <a:ext cx="6395100" cy="1169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Understand, share, and make threat-informed decisions based on the sequence of actions in a cyber-attack. </a:t>
            </a:r>
            <a:br>
              <a:rPr b="1" i="0" lang="en-US" sz="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</a:br>
            <a:endParaRPr i="0" sz="6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-3175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•"/>
            </a:pPr>
            <a:r>
              <a:rPr i="0" lang="en-US" sz="12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identify common patterns in adversary behavior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-3175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•"/>
            </a:pPr>
            <a:r>
              <a:rPr i="0" lang="en-US" sz="12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overlay on ATT&amp;CK to understand defensive coverage</a:t>
            </a:r>
            <a:endParaRPr sz="1200">
              <a:latin typeface="Lora"/>
              <a:ea typeface="Lora"/>
              <a:cs typeface="Lora"/>
              <a:sym typeface="Lora"/>
            </a:endParaRPr>
          </a:p>
          <a:p>
            <a:pPr indent="-3175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ora"/>
              <a:buChar char="•"/>
            </a:pPr>
            <a:r>
              <a:rPr i="0" lang="en-US" sz="12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create intel-driven adversary emulation plans</a:t>
            </a:r>
            <a:endParaRPr b="1" i="0" sz="12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Connecting the Dots…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Recipe</a:t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idx="1" type="body"/>
          </p:nvPr>
        </p:nvSpPr>
        <p:spPr>
          <a:xfrm>
            <a:off x="7591125" y="1485900"/>
            <a:ext cx="37626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33686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200"/>
              <a:t>Map your security findings and controls against ATT&amp;CK Techniques, Subtechniques, Mitigations and Detections to better understand your </a:t>
            </a:r>
            <a:r>
              <a:rPr b="1" lang="en-US" sz="2200"/>
              <a:t>Resistance Strength and Probability of Action</a:t>
            </a:r>
            <a:endParaRPr b="1" sz="2200"/>
          </a:p>
          <a:p>
            <a:pPr indent="-336867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•"/>
            </a:pPr>
            <a:r>
              <a:rPr lang="en-US" sz="2200"/>
              <a:t>Use Attack Flow to understand frequently used Techniques and Sub-techniques by Threat Groups during a specific attack type (method) to better understand </a:t>
            </a:r>
            <a:r>
              <a:rPr b="1" lang="en-US" sz="2200"/>
              <a:t>Threat Capability</a:t>
            </a:r>
            <a:endParaRPr b="1" sz="2200"/>
          </a:p>
        </p:txBody>
      </p:sp>
      <p:sp>
        <p:nvSpPr>
          <p:cNvPr id="222" name="Google Shape;222;p29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Leverage ATT&amp;CK and Real Data in FAIR Model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23" name="Google Shape;22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45500"/>
            <a:ext cx="6550901" cy="34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981375" y="5389750"/>
            <a:ext cx="1068000" cy="37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SIEM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2779000" y="5160125"/>
            <a:ext cx="1068000" cy="61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ora"/>
                <a:ea typeface="Lora"/>
                <a:cs typeface="Lora"/>
                <a:sym typeface="Lora"/>
              </a:rPr>
              <a:t>Failing Techniques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6236275" y="5160125"/>
            <a:ext cx="1068000" cy="61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ora"/>
                <a:ea typeface="Lora"/>
                <a:cs typeface="Lora"/>
                <a:sym typeface="Lora"/>
              </a:rPr>
              <a:t>Mitigations &amp; Detections</a:t>
            </a:r>
            <a:endParaRPr sz="11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4507625" y="5160125"/>
            <a:ext cx="1068000" cy="61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Lora"/>
                <a:ea typeface="Lora"/>
                <a:cs typeface="Lora"/>
                <a:sym typeface="Lora"/>
              </a:rPr>
              <a:t>Threat Group + Software + Campaign Techniques</a:t>
            </a:r>
            <a:endParaRPr sz="8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Let’s see a Real World Example…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Dish…</a:t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6611475" y="1485900"/>
            <a:ext cx="47424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51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50"/>
              <a:buChar char="•"/>
            </a:pPr>
            <a:r>
              <a:rPr lang="en-US" sz="2000"/>
              <a:t>Sept 7 – three indictments related to Conti unsealed</a:t>
            </a:r>
            <a:endParaRPr sz="2000"/>
          </a:p>
          <a:p>
            <a:pPr indent="-3651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50"/>
              <a:buChar char="•"/>
            </a:pPr>
            <a:r>
              <a:rPr lang="en-US" sz="2000"/>
              <a:t>More than 900 victims worldwide (47 states, 31 countries)</a:t>
            </a:r>
            <a:endParaRPr sz="2000"/>
          </a:p>
          <a:p>
            <a:pPr indent="-3651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50"/>
              <a:buChar char="•"/>
            </a:pPr>
            <a:r>
              <a:rPr lang="en-US" sz="2000"/>
              <a:t>More critical infrastructure victims than any other ransomware</a:t>
            </a:r>
            <a:endParaRPr sz="2000"/>
          </a:p>
          <a:p>
            <a:pPr indent="-36512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50"/>
              <a:buChar char="•"/>
            </a:pPr>
            <a:r>
              <a:rPr lang="en-US" sz="2000"/>
              <a:t>Attacked businesses, non-profits, and governments</a:t>
            </a:r>
            <a:endParaRPr sz="2000"/>
          </a:p>
        </p:txBody>
      </p:sp>
      <p:sp>
        <p:nvSpPr>
          <p:cNvPr id="239" name="Google Shape;239;p31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Conti Ransomware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1" y="1485900"/>
            <a:ext cx="5548325" cy="74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018" y="2577270"/>
            <a:ext cx="5520348" cy="121242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838200" y="2238383"/>
            <a:ext cx="584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justice.gov - Thursday, September 7, 2023</a:t>
            </a:r>
            <a:endParaRPr/>
          </a:p>
        </p:txBody>
      </p:sp>
      <p:sp>
        <p:nvSpPr>
          <p:cNvPr id="243" name="Google Shape;243;p31"/>
          <p:cNvSpPr txBox="1"/>
          <p:nvPr/>
        </p:nvSpPr>
        <p:spPr>
          <a:xfrm>
            <a:off x="838201" y="3781073"/>
            <a:ext cx="5520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MITRE ATT&amp;CK – Conti Software - https://attack.mitre.org/software/S0575/</a:t>
            </a:r>
            <a:endParaRPr/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2" y="4150429"/>
            <a:ext cx="5556364" cy="135345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838201" y="5554126"/>
            <a:ext cx="5556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MITRE ATT&amp;CK – Wizard Spider Group - https://attack.mitre.org/groups/G0102/</a:t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8152275" y="1485900"/>
            <a:ext cx="3201600" cy="46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17 Documented Techniques</a:t>
            </a:r>
            <a:endParaRPr sz="1800"/>
          </a:p>
        </p:txBody>
      </p:sp>
      <p:sp>
        <p:nvSpPr>
          <p:cNvPr id="251" name="Google Shape;251;p32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ATT&amp;CK Techniques used by Conti Software (RaaS)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 b="9315" l="0" r="0" t="12923"/>
          <a:stretch/>
        </p:blipFill>
        <p:spPr>
          <a:xfrm>
            <a:off x="838200" y="1485900"/>
            <a:ext cx="7131976" cy="427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676" y="4828375"/>
            <a:ext cx="5938199" cy="93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Speakers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A person wearing glasses and a blue shirt&#10;&#10;Description automatically generated" id="57" name="Google Shape;57;p15"/>
          <p:cNvPicPr preferRelativeResize="0"/>
          <p:nvPr/>
        </p:nvPicPr>
        <p:blipFill rotWithShape="1">
          <a:blip r:embed="rId3">
            <a:alphaModFix/>
          </a:blip>
          <a:srcRect b="29642" l="12536" r="8915" t="9578"/>
          <a:stretch/>
        </p:blipFill>
        <p:spPr>
          <a:xfrm>
            <a:off x="1903825" y="1756675"/>
            <a:ext cx="1438450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5"/>
          <p:cNvPicPr preferRelativeResize="0"/>
          <p:nvPr/>
        </p:nvPicPr>
        <p:blipFill rotWithShape="1">
          <a:blip r:embed="rId4">
            <a:alphaModFix/>
          </a:blip>
          <a:srcRect b="47409" l="18771" r="12669" t="5275"/>
          <a:stretch/>
        </p:blipFill>
        <p:spPr>
          <a:xfrm>
            <a:off x="9158026" y="1756675"/>
            <a:ext cx="1612498" cy="166965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/>
          <p:nvPr>
            <p:ph idx="4294967295" type="subTitle"/>
          </p:nvPr>
        </p:nvSpPr>
        <p:spPr>
          <a:xfrm>
            <a:off x="838200" y="3591375"/>
            <a:ext cx="36399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Jon Baker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Co-founder &amp; Director 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Center for Threat-Informed Defense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" name="Google Shape;60;p15"/>
          <p:cNvSpPr txBox="1"/>
          <p:nvPr>
            <p:ph idx="4294967295" type="subTitle"/>
          </p:nvPr>
        </p:nvSpPr>
        <p:spPr>
          <a:xfrm>
            <a:off x="4998488" y="3600713"/>
            <a:ext cx="30558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Arvin Bansal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v</a:t>
            </a: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CISO 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Fortune500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" name="Google Shape;61;p15"/>
          <p:cNvSpPr txBox="1"/>
          <p:nvPr>
            <p:ph idx="4294967295" type="subTitle"/>
          </p:nvPr>
        </p:nvSpPr>
        <p:spPr>
          <a:xfrm>
            <a:off x="8574675" y="3591375"/>
            <a:ext cx="2779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 sz="1800">
                <a:latin typeface="DM Sans"/>
                <a:ea typeface="DM Sans"/>
                <a:cs typeface="DM Sans"/>
                <a:sym typeface="DM Sans"/>
              </a:rPr>
              <a:t>Vidit Baxi</a:t>
            </a:r>
            <a:endParaRPr b="1"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Co-founder &amp; CISO 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1600">
                <a:latin typeface="DM Sans"/>
                <a:ea typeface="DM Sans"/>
                <a:cs typeface="DM Sans"/>
                <a:sym typeface="DM Sans"/>
              </a:rPr>
              <a:t>Safe Security</a:t>
            </a:r>
            <a:endParaRPr sz="1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838200" y="4750325"/>
            <a:ext cx="36399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https://linkedin.com/in/jonathanobaker/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" name="Google Shape;63;p15"/>
          <p:cNvSpPr txBox="1"/>
          <p:nvPr/>
        </p:nvSpPr>
        <p:spPr>
          <a:xfrm>
            <a:off x="4998488" y="4759663"/>
            <a:ext cx="30558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https://linkedin.com/in/ArvinBansal/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8574675" y="4750325"/>
            <a:ext cx="27792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https://linkedin.com/in/viditbaxi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8163" y="1747325"/>
            <a:ext cx="1438450" cy="179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4496100" y="1485900"/>
            <a:ext cx="68577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59" name="Google Shape;259;p33"/>
          <p:cNvSpPr txBox="1"/>
          <p:nvPr>
            <p:ph type="title"/>
          </p:nvPr>
        </p:nvSpPr>
        <p:spPr>
          <a:xfrm>
            <a:off x="4496350" y="365125"/>
            <a:ext cx="68577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Montserrat"/>
              <a:buNone/>
            </a:pPr>
            <a:r>
              <a:rPr lang="en-US" sz="3200"/>
              <a:t>Understand the Attack Flow: </a:t>
            </a:r>
            <a:r>
              <a:rPr lang="en-US" sz="3200"/>
              <a:t>CISA Conti Report</a:t>
            </a:r>
            <a:endParaRPr sz="3200"/>
          </a:p>
        </p:txBody>
      </p:sp>
      <p:pic>
        <p:nvPicPr>
          <p:cNvPr descr="A diagram of a company&#10;&#10;Description automatically generated with medium confidence" id="260" name="Google Shape;2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89"/>
            <a:ext cx="4285560" cy="68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 rotWithShape="1">
          <a:blip r:embed="rId4">
            <a:alphaModFix/>
          </a:blip>
          <a:srcRect b="0" l="1780" r="34420" t="0"/>
          <a:stretch/>
        </p:blipFill>
        <p:spPr>
          <a:xfrm>
            <a:off x="4496350" y="1445500"/>
            <a:ext cx="6857699" cy="443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idx="1" type="body"/>
          </p:nvPr>
        </p:nvSpPr>
        <p:spPr>
          <a:xfrm>
            <a:off x="7802100" y="2269200"/>
            <a:ext cx="3551700" cy="347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 sz="1700"/>
              <a:t>Uses the AES-256 algorithm to encrypt files with a public key that's hard-coded in the  conti software (T1486)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700"/>
              <a:buAutoNum type="arabicPeriod"/>
            </a:pPr>
            <a:r>
              <a:rPr lang="en-US" sz="1700"/>
              <a:t>Exfiltration to Cloud Storage using Rclone command line program for syncing files with cloud storage services (T1567.002)</a:t>
            </a:r>
            <a:endParaRPr sz="1700"/>
          </a:p>
        </p:txBody>
      </p:sp>
      <p:sp>
        <p:nvSpPr>
          <p:cNvPr id="267" name="Google Shape;267;p34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Montserrat"/>
              <a:buNone/>
            </a:pPr>
            <a:r>
              <a:rPr lang="en-US" sz="3200"/>
              <a:t>Understand the Attack Flow: CISA Conti Report</a:t>
            </a:r>
            <a:endParaRPr sz="3200"/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3">
            <a:alphaModFix/>
          </a:blip>
          <a:srcRect b="0" l="1780" r="34420" t="0"/>
          <a:stretch/>
        </p:blipFill>
        <p:spPr>
          <a:xfrm>
            <a:off x="865375" y="2336813"/>
            <a:ext cx="3378026" cy="21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4"/>
          <p:cNvSpPr txBox="1"/>
          <p:nvPr>
            <p:ph idx="1" type="body"/>
          </p:nvPr>
        </p:nvSpPr>
        <p:spPr>
          <a:xfrm>
            <a:off x="4424650" y="2269200"/>
            <a:ext cx="3196200" cy="347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-US" sz="1700"/>
              <a:t>Frequently starts with a Spear Phishing Attack (T1566) </a:t>
            </a:r>
            <a:endParaRPr sz="1700"/>
          </a:p>
          <a:p>
            <a:pPr indent="-3365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1700"/>
              <a:buAutoNum type="arabicPeriod"/>
            </a:pPr>
            <a:r>
              <a:rPr lang="en-US" sz="1700"/>
              <a:t>The user gives up their credentials (T1078) or runs a malicious Excel file (T1204)</a:t>
            </a:r>
            <a:endParaRPr sz="1700"/>
          </a:p>
          <a:p>
            <a:pPr indent="-336550" lvl="0" marL="457200" rtl="0" algn="l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1700"/>
              <a:buFont typeface="Montserrat"/>
              <a:buAutoNum type="arabicPeriod"/>
            </a:pPr>
            <a:r>
              <a:rPr lang="en-US" sz="1700"/>
              <a:t>Result – &gt; patient zero workstation is compromised.</a:t>
            </a:r>
            <a:endParaRPr sz="1700"/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4424550" y="1456100"/>
            <a:ext cx="3196200" cy="61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-US" sz="1800"/>
              <a:t>Initial Access</a:t>
            </a:r>
            <a:endParaRPr b="1" sz="1800"/>
          </a:p>
        </p:txBody>
      </p: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7829075" y="1434325"/>
            <a:ext cx="3524700" cy="61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-US" sz="1800"/>
              <a:t>Data Encryption &amp; Exfiltration</a:t>
            </a:r>
            <a:endParaRPr b="1" sz="1800"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idx="1" type="body"/>
          </p:nvPr>
        </p:nvSpPr>
        <p:spPr>
          <a:xfrm>
            <a:off x="8152275" y="1485900"/>
            <a:ext cx="3201600" cy="46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37</a:t>
            </a:r>
            <a:r>
              <a:rPr lang="en-US" sz="1800"/>
              <a:t> Documented Techniques</a:t>
            </a:r>
            <a:endParaRPr sz="1800"/>
          </a:p>
        </p:txBody>
      </p:sp>
      <p:sp>
        <p:nvSpPr>
          <p:cNvPr id="277" name="Google Shape;277;p35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ATT&amp;CK Techniques used by Wizard Spider Group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78" name="Google Shape;278;p35"/>
          <p:cNvPicPr preferRelativeResize="0"/>
          <p:nvPr/>
        </p:nvPicPr>
        <p:blipFill rotWithShape="1">
          <a:blip r:embed="rId3">
            <a:alphaModFix/>
          </a:blip>
          <a:srcRect b="11112" l="0" r="0" t="12352"/>
          <a:stretch/>
        </p:blipFill>
        <p:spPr>
          <a:xfrm>
            <a:off x="838200" y="1445500"/>
            <a:ext cx="7314074" cy="43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650" y="4659774"/>
            <a:ext cx="6283225" cy="1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838200" y="1485900"/>
            <a:ext cx="105156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Asset - PII Data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Threat - Wizard Spider Group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Effect - Availability Impact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Method - D</a:t>
            </a:r>
            <a:r>
              <a:rPr lang="en-US" sz="2200"/>
              <a:t>ata Encrypted using Ransomware</a:t>
            </a:r>
            <a:endParaRPr sz="2200"/>
          </a:p>
        </p:txBody>
      </p:sp>
      <p:sp>
        <p:nvSpPr>
          <p:cNvPr id="285" name="Google Shape;285;p36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Leverage ATT&amp;CK and Real Data in FAIR Model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>
            <p:ph type="title"/>
          </p:nvPr>
        </p:nvSpPr>
        <p:spPr>
          <a:xfrm>
            <a:off x="838200" y="344975"/>
            <a:ext cx="10515600" cy="86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Fortune-10</a:t>
            </a:r>
            <a:r>
              <a:rPr lang="en-US" sz="3200"/>
              <a:t> Healthcare Win</a:t>
            </a:r>
            <a:endParaRPr sz="3200"/>
          </a:p>
        </p:txBody>
      </p:sp>
      <p:grpSp>
        <p:nvGrpSpPr>
          <p:cNvPr id="291" name="Google Shape;291;p37"/>
          <p:cNvGrpSpPr/>
          <p:nvPr/>
        </p:nvGrpSpPr>
        <p:grpSpPr>
          <a:xfrm>
            <a:off x="838269" y="4579780"/>
            <a:ext cx="2224001" cy="1197268"/>
            <a:chOff x="515350" y="4725575"/>
            <a:chExt cx="2273100" cy="1223700"/>
          </a:xfrm>
        </p:grpSpPr>
        <p:sp>
          <p:nvSpPr>
            <p:cNvPr id="292" name="Google Shape;292;p37"/>
            <p:cNvSpPr/>
            <p:nvPr/>
          </p:nvSpPr>
          <p:spPr>
            <a:xfrm>
              <a:off x="515350" y="4725575"/>
              <a:ext cx="2273100" cy="12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Threat Event Frequency</a:t>
              </a:r>
              <a:endParaRPr b="1"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400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650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Max:900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293" name="Google Shape;29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35525" y="5505059"/>
              <a:ext cx="803450" cy="4053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" name="Google Shape;294;p37"/>
          <p:cNvGrpSpPr/>
          <p:nvPr/>
        </p:nvGrpSpPr>
        <p:grpSpPr>
          <a:xfrm>
            <a:off x="3391893" y="4579767"/>
            <a:ext cx="2224001" cy="1197268"/>
            <a:chOff x="3125350" y="4725563"/>
            <a:chExt cx="2273100" cy="1223700"/>
          </a:xfrm>
        </p:grpSpPr>
        <p:sp>
          <p:nvSpPr>
            <p:cNvPr id="295" name="Google Shape;295;p37"/>
            <p:cNvSpPr/>
            <p:nvPr/>
          </p:nvSpPr>
          <p:spPr>
            <a:xfrm>
              <a:off x="3125350" y="4725563"/>
              <a:ext cx="2273100" cy="12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Vulnerability</a:t>
              </a:r>
              <a:endParaRPr b="1"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26%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60%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Max:78%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296" name="Google Shape;296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03977" y="5505055"/>
              <a:ext cx="394473" cy="40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7"/>
          <p:cNvGrpSpPr/>
          <p:nvPr/>
        </p:nvGrpSpPr>
        <p:grpSpPr>
          <a:xfrm>
            <a:off x="2125501" y="3050883"/>
            <a:ext cx="2224001" cy="1236013"/>
            <a:chOff x="1831000" y="3162925"/>
            <a:chExt cx="2273100" cy="1263300"/>
          </a:xfrm>
        </p:grpSpPr>
        <p:sp>
          <p:nvSpPr>
            <p:cNvPr id="298" name="Google Shape;298;p37"/>
            <p:cNvSpPr/>
            <p:nvPr/>
          </p:nvSpPr>
          <p:spPr>
            <a:xfrm>
              <a:off x="1831000" y="3162925"/>
              <a:ext cx="2273100" cy="1263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Loss Event Frequency</a:t>
              </a:r>
              <a:endParaRPr b="1"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9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12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 15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299" name="Google Shape;299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37858" y="4020899"/>
              <a:ext cx="466242" cy="40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p37"/>
          <p:cNvGrpSpPr/>
          <p:nvPr/>
        </p:nvGrpSpPr>
        <p:grpSpPr>
          <a:xfrm>
            <a:off x="4892930" y="1663035"/>
            <a:ext cx="2399529" cy="981540"/>
            <a:chOff x="4659525" y="1744438"/>
            <a:chExt cx="2452503" cy="1003209"/>
          </a:xfrm>
        </p:grpSpPr>
        <p:sp>
          <p:nvSpPr>
            <p:cNvPr id="301" name="Google Shape;301;p37"/>
            <p:cNvSpPr/>
            <p:nvPr/>
          </p:nvSpPr>
          <p:spPr>
            <a:xfrm>
              <a:off x="4659525" y="1744438"/>
              <a:ext cx="2452500" cy="1003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Risk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$3.2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$4.6M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Max:$6.2M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302" name="Google Shape;302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55680" y="2342321"/>
              <a:ext cx="556348" cy="40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37"/>
          <p:cNvGrpSpPr/>
          <p:nvPr/>
        </p:nvGrpSpPr>
        <p:grpSpPr>
          <a:xfrm>
            <a:off x="7821183" y="3050883"/>
            <a:ext cx="2224001" cy="1236013"/>
            <a:chOff x="7652425" y="3162925"/>
            <a:chExt cx="2273100" cy="1263300"/>
          </a:xfrm>
        </p:grpSpPr>
        <p:sp>
          <p:nvSpPr>
            <p:cNvPr id="304" name="Google Shape;304;p37"/>
            <p:cNvSpPr/>
            <p:nvPr/>
          </p:nvSpPr>
          <p:spPr>
            <a:xfrm>
              <a:off x="7652425" y="3162925"/>
              <a:ext cx="2273100" cy="1263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Loss Magnitude</a:t>
              </a:r>
              <a:endParaRPr b="1"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$1.6M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$3.4M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 $5.3M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305" name="Google Shape;305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31050" y="4053965"/>
              <a:ext cx="394475" cy="372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37"/>
          <p:cNvGrpSpPr/>
          <p:nvPr/>
        </p:nvGrpSpPr>
        <p:grpSpPr>
          <a:xfrm>
            <a:off x="6432124" y="4579767"/>
            <a:ext cx="2224001" cy="1197268"/>
            <a:chOff x="6232700" y="4725563"/>
            <a:chExt cx="2273100" cy="1223700"/>
          </a:xfrm>
        </p:grpSpPr>
        <p:sp>
          <p:nvSpPr>
            <p:cNvPr id="307" name="Google Shape;307;p37"/>
            <p:cNvSpPr/>
            <p:nvPr/>
          </p:nvSpPr>
          <p:spPr>
            <a:xfrm>
              <a:off x="6232700" y="4725563"/>
              <a:ext cx="2273100" cy="12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Primary Loss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$1.1M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$2.2M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 $3.1M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308" name="Google Shape;308;p3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78675" y="5536000"/>
              <a:ext cx="327125" cy="40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9" name="Google Shape;309;p37"/>
          <p:cNvGrpSpPr/>
          <p:nvPr/>
        </p:nvGrpSpPr>
        <p:grpSpPr>
          <a:xfrm>
            <a:off x="9129744" y="4541720"/>
            <a:ext cx="2224001" cy="1197268"/>
            <a:chOff x="8989875" y="4686675"/>
            <a:chExt cx="2273100" cy="1223700"/>
          </a:xfrm>
        </p:grpSpPr>
        <p:sp>
          <p:nvSpPr>
            <p:cNvPr id="310" name="Google Shape;310;p37"/>
            <p:cNvSpPr/>
            <p:nvPr/>
          </p:nvSpPr>
          <p:spPr>
            <a:xfrm>
              <a:off x="8989875" y="4686675"/>
              <a:ext cx="2273100" cy="1223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latin typeface="Lora"/>
                  <a:ea typeface="Lora"/>
                  <a:cs typeface="Lora"/>
                  <a:sym typeface="Lora"/>
                </a:rPr>
                <a:t>Secondary Loss</a:t>
              </a:r>
              <a:endParaRPr b="1"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Min: $0.5M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Most Likely: $1.2M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Lora"/>
                  <a:ea typeface="Lora"/>
                  <a:cs typeface="Lora"/>
                  <a:sym typeface="Lora"/>
                </a:rPr>
                <a:t>Max: $2.2M</a:t>
              </a:r>
              <a:endParaRPr>
                <a:latin typeface="Lora"/>
                <a:ea typeface="Lora"/>
                <a:cs typeface="Lora"/>
                <a:sym typeface="Lora"/>
              </a:endParaRPr>
            </a:p>
          </p:txBody>
        </p:sp>
        <p:pic>
          <p:nvPicPr>
            <p:cNvPr id="311" name="Google Shape;311;p3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0830262" y="5513212"/>
              <a:ext cx="394475" cy="397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Success Story :)</a:t>
            </a:r>
            <a:endParaRPr sz="3200"/>
          </a:p>
        </p:txBody>
      </p:sp>
      <p:sp>
        <p:nvSpPr>
          <p:cNvPr id="317" name="Google Shape;317;p38"/>
          <p:cNvSpPr txBox="1"/>
          <p:nvPr>
            <p:ph idx="1" type="body"/>
          </p:nvPr>
        </p:nvSpPr>
        <p:spPr>
          <a:xfrm>
            <a:off x="838200" y="1445500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Business Enablement: </a:t>
            </a:r>
            <a:endParaRPr b="1"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Enabled business to continue </a:t>
            </a:r>
            <a:r>
              <a:rPr lang="en-US" sz="1800"/>
              <a:t>securely</a:t>
            </a:r>
            <a:endParaRPr sz="18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Board </a:t>
            </a:r>
            <a:r>
              <a:rPr b="1" lang="en-US" sz="2000"/>
              <a:t>Engagement</a:t>
            </a:r>
            <a:r>
              <a:rPr b="1" lang="en-US" sz="2000"/>
              <a:t>:</a:t>
            </a:r>
            <a:r>
              <a:rPr lang="en-US" sz="2000"/>
              <a:t> </a:t>
            </a:r>
            <a:endParaRPr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Effective Communication with the Board and the business leadership</a:t>
            </a:r>
            <a:endParaRPr sz="18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Cross Team Alignment: </a:t>
            </a:r>
            <a:endParaRPr b="1"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Focused </a:t>
            </a:r>
            <a:r>
              <a:rPr lang="en-US" sz="1800"/>
              <a:t>Execution</a:t>
            </a:r>
            <a:r>
              <a:rPr lang="en-US" sz="1800"/>
              <a:t> towards common goal with accurate context setting between Security and Risk teams.</a:t>
            </a:r>
            <a:endParaRPr sz="18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Risk Based Security: </a:t>
            </a:r>
            <a:endParaRPr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Crown Jewels protection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B</a:t>
            </a:r>
            <a:r>
              <a:rPr lang="en-US" sz="1800"/>
              <a:t>uild </a:t>
            </a:r>
            <a:r>
              <a:rPr lang="en-US" sz="1800"/>
              <a:t>encryption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-US" sz="1800"/>
              <a:t>K</a:t>
            </a:r>
            <a:r>
              <a:rPr lang="en-US" sz="1800"/>
              <a:t>ey management and enhanced DB security program</a:t>
            </a:r>
            <a:endParaRPr sz="1800"/>
          </a:p>
        </p:txBody>
      </p:sp>
      <p:sp>
        <p:nvSpPr>
          <p:cNvPr id="318" name="Google Shape;318;p38"/>
          <p:cNvSpPr txBox="1"/>
          <p:nvPr>
            <p:ph idx="2" type="body"/>
          </p:nvPr>
        </p:nvSpPr>
        <p:spPr>
          <a:xfrm>
            <a:off x="6172200" y="1445500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Cost:</a:t>
            </a:r>
            <a:r>
              <a:rPr lang="en-US" sz="2000"/>
              <a:t> $2.1M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Value:  </a:t>
            </a:r>
            <a:endParaRPr b="1"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b="1" lang="en-US" sz="1800"/>
              <a:t>Loss Exposure:</a:t>
            </a:r>
            <a:r>
              <a:rPr lang="en-US" sz="1800"/>
              <a:t> Reduced from $8M to $1.9M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b="1" lang="en-US" sz="1800"/>
              <a:t>Increased Data Protection:</a:t>
            </a:r>
            <a:r>
              <a:rPr lang="en-US" sz="1800"/>
              <a:t> Secured 33M PHI records vs 5M PHI records that were at risk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b="1" lang="en-US" sz="1800"/>
              <a:t>Increased Maturity: </a:t>
            </a:r>
            <a:r>
              <a:rPr lang="en-US" sz="1800"/>
              <a:t>Enhanced Cyber program maturity by securing all DBs and implementing enhanced monitoring and Access. 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Drive risk analysis based on what we have seen</a:t>
            </a:r>
            <a:endParaRPr sz="3200"/>
          </a:p>
        </p:txBody>
      </p:sp>
      <p:sp>
        <p:nvSpPr>
          <p:cNvPr id="325" name="Google Shape;325;p39"/>
          <p:cNvSpPr txBox="1"/>
          <p:nvPr>
            <p:ph idx="1" type="body"/>
          </p:nvPr>
        </p:nvSpPr>
        <p:spPr>
          <a:xfrm>
            <a:off x="838200" y="144550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/>
              <a:t>Ongoing Research to Enhance TID:</a:t>
            </a:r>
            <a:endParaRPr b="1"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Attribution</a:t>
            </a:r>
            <a:r>
              <a:rPr lang="en-US" sz="2200"/>
              <a:t> - based on a set of observed TTPs what group may be behind an attack?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Pattern Frequency </a:t>
            </a:r>
            <a:r>
              <a:rPr lang="en-US" sz="2200"/>
              <a:t>- what are the most common patterns of attack. What did we see last year? How have patterns changed?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en-US" sz="2200"/>
              <a:t>Threat hunting</a:t>
            </a:r>
            <a:r>
              <a:rPr lang="en-US" sz="2200"/>
              <a:t> - based on 2 or 3 observed TTPs what likely comes next? What likely proceeded those TTPs?</a:t>
            </a:r>
            <a:endParaRPr sz="2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/>
          <p:nvPr>
            <p:ph idx="1" type="body"/>
          </p:nvPr>
        </p:nvSpPr>
        <p:spPr>
          <a:xfrm>
            <a:off x="5332675" y="1445500"/>
            <a:ext cx="6021300" cy="42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200">
                <a:solidFill>
                  <a:srgbClr val="FFFF00"/>
                </a:solidFill>
              </a:rPr>
              <a:t>MITRE ATT&amp;CK</a:t>
            </a:r>
            <a:br>
              <a:rPr b="1" lang="en-US" sz="2200">
                <a:solidFill>
                  <a:srgbClr val="FFFF00"/>
                </a:solidFill>
              </a:rPr>
            </a:br>
            <a:r>
              <a:rPr lang="en-US" sz="1200" u="sng">
                <a:hlinkClick r:id="rId3"/>
              </a:rPr>
              <a:t>https://attack.mitre.org/</a:t>
            </a:r>
            <a:endParaRPr sz="1200"/>
          </a:p>
          <a:p>
            <a:pPr indent="-508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200">
                <a:solidFill>
                  <a:srgbClr val="FFFF00"/>
                </a:solidFill>
              </a:rPr>
              <a:t>Attack Flow</a:t>
            </a:r>
            <a:br>
              <a:rPr b="1" lang="en-US" sz="2200">
                <a:solidFill>
                  <a:srgbClr val="FFFF00"/>
                </a:solidFill>
              </a:rPr>
            </a:br>
            <a:r>
              <a:rPr lang="en-US" sz="1200" u="sng">
                <a:hlinkClick r:id="rId4"/>
              </a:rPr>
              <a:t>https://center-for-threat-informed-defense.github.io/attack-flow/</a:t>
            </a:r>
            <a:endParaRPr sz="1200"/>
          </a:p>
          <a:p>
            <a:pPr indent="-508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lang="en-US" sz="2200">
                <a:solidFill>
                  <a:srgbClr val="FFFF00"/>
                </a:solidFill>
              </a:rPr>
              <a:t>800-53 Mapped to ATT&amp;CK</a:t>
            </a:r>
            <a:br>
              <a:rPr b="1" lang="en-US" sz="2200">
                <a:solidFill>
                  <a:srgbClr val="FFFF00"/>
                </a:solidFill>
              </a:rPr>
            </a:br>
            <a:r>
              <a:rPr lang="en-US" sz="1200" u="sng">
                <a:hlinkClick r:id="rId5"/>
              </a:rPr>
              <a:t>https://mitre-engenuity.org/cybersecurity/center-for-threat-informed-defense/our-work/nist-800-53-control-mappings/</a:t>
            </a:r>
            <a:endParaRPr sz="1200"/>
          </a:p>
          <a:p>
            <a:pPr indent="0" lvl="0" marL="1778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800"/>
              <a:buNone/>
            </a:pPr>
            <a:r>
              <a:rPr b="1" lang="en-US" sz="2200">
                <a:solidFill>
                  <a:srgbClr val="FFFF00"/>
                </a:solidFill>
              </a:rPr>
              <a:t>Azure Mapped to ATT&amp;CK</a:t>
            </a:r>
            <a:br>
              <a:rPr b="1" lang="en-US" sz="2200">
                <a:solidFill>
                  <a:srgbClr val="FFFF00"/>
                </a:solidFill>
              </a:rPr>
            </a:br>
            <a:r>
              <a:rPr lang="en-US" sz="1200" u="sng">
                <a:hlinkClick r:id="rId6"/>
              </a:rPr>
              <a:t>https://mitre-engenuity.org/cybersecurity/center-for-threat-informed-defense/our-work/security-stack-mappings-azure/</a:t>
            </a:r>
            <a:r>
              <a:rPr lang="en-US" sz="1200"/>
              <a:t> </a:t>
            </a:r>
            <a:endParaRPr sz="1200"/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200" y="532050"/>
            <a:ext cx="4354084" cy="42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>
            <p:ph idx="1" type="body"/>
          </p:nvPr>
        </p:nvSpPr>
        <p:spPr>
          <a:xfrm>
            <a:off x="1736225" y="5021435"/>
            <a:ext cx="40374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70"/>
              <a:buNone/>
            </a:pPr>
            <a:r>
              <a:rPr b="1" lang="en-US" sz="1800">
                <a:solidFill>
                  <a:srgbClr val="FFFF00"/>
                </a:solidFill>
              </a:rPr>
              <a:t>Join us and change the game</a:t>
            </a:r>
            <a:endParaRPr b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70"/>
              <a:buNone/>
            </a:pPr>
            <a:r>
              <a:rPr lang="en-US" sz="1600" u="sng">
                <a:hlinkClick r:id="rId8"/>
              </a:rPr>
              <a:t>https://ctid.mitre-engenuity.org/</a:t>
            </a:r>
            <a:endParaRPr sz="1600"/>
          </a:p>
        </p:txBody>
      </p:sp>
      <p:pic>
        <p:nvPicPr>
          <p:cNvPr id="333" name="Google Shape;33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8200" y="4933313"/>
            <a:ext cx="843725" cy="8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838200" y="1485900"/>
            <a:ext cx="28251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Risk is a </a:t>
            </a:r>
            <a:r>
              <a:rPr b="1" lang="en-US" sz="2200"/>
              <a:t>measurement</a:t>
            </a:r>
            <a:r>
              <a:rPr lang="en-US" sz="2200"/>
              <a:t> of </a:t>
            </a:r>
            <a:r>
              <a:rPr lang="en-US" sz="2200" u="sng"/>
              <a:t>future loss</a:t>
            </a:r>
            <a:r>
              <a:rPr lang="en-US" sz="2200"/>
              <a:t> from a given scenario derived from </a:t>
            </a:r>
            <a:r>
              <a:rPr b="1" lang="en-US" sz="2200"/>
              <a:t>probable frequency</a:t>
            </a:r>
            <a:r>
              <a:rPr lang="en-US" sz="2200"/>
              <a:t> and </a:t>
            </a:r>
            <a:r>
              <a:rPr b="1" lang="en-US" sz="2200"/>
              <a:t>probable magnitude</a:t>
            </a:r>
            <a:r>
              <a:rPr lang="en-US" sz="2200"/>
              <a:t> of </a:t>
            </a:r>
            <a:r>
              <a:rPr lang="en-US" sz="2200" u="sng"/>
              <a:t>loss events.</a:t>
            </a:r>
            <a:endParaRPr sz="2200" u="sng"/>
          </a:p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838200" y="365125"/>
            <a:ext cx="28251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FAIR Model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 b="2780" l="0" r="0" t="0"/>
          <a:stretch/>
        </p:blipFill>
        <p:spPr>
          <a:xfrm>
            <a:off x="4004650" y="418375"/>
            <a:ext cx="7349150" cy="535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838200" y="1485900"/>
            <a:ext cx="45732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78" name="Google Shape;78;p17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Focus (for this discussion)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5919425" y="1485900"/>
            <a:ext cx="57690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Our objective is to feed data into the LEF side of the model with the ATT&amp;CK matrix.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Leverage the Real Data 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Reduce the </a:t>
            </a:r>
            <a:r>
              <a:rPr lang="en-US" sz="2200"/>
              <a:t>Guesswork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Increase Confidence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Dynamically Change Scenario Results</a:t>
            </a:r>
            <a:endParaRPr sz="2200"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9" y="1485900"/>
            <a:ext cx="3424908" cy="243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3923628"/>
            <a:ext cx="4573259" cy="185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838200" y="1485900"/>
            <a:ext cx="105156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Leverage Threat-Informed Defense with ATT&amp;CK Matrix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ATT&amp;CK Components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Leverage Attack Flow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FAIR and FAIR-U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AutoNum type="arabicPeriod"/>
            </a:pPr>
            <a:r>
              <a:rPr lang="en-US" sz="2200"/>
              <a:t>Accurate Assumptions :) </a:t>
            </a:r>
            <a:endParaRPr sz="2200"/>
          </a:p>
        </p:txBody>
      </p:sp>
      <p:sp>
        <p:nvSpPr>
          <p:cNvPr id="87" name="Google Shape;87;p18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Ingredients…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Sneak Peak at ATT&amp;CK and Threat-Informed Defense 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How to Quantify Ransomware Risk?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199" y="365123"/>
            <a:ext cx="10515600" cy="522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0825" y="3217238"/>
            <a:ext cx="2485950" cy="5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1141147" y="3876723"/>
            <a:ext cx="346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community-driven knowledgebase of adversary TTPs</a:t>
            </a:r>
            <a:endParaRPr b="1" sz="2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6858000" y="4542450"/>
            <a:ext cx="43662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ora"/>
              <a:buChar char="●"/>
            </a:pPr>
            <a:r>
              <a:rPr lang="en-US" sz="1600">
                <a:latin typeface="Lora"/>
                <a:ea typeface="Lora"/>
                <a:cs typeface="Lora"/>
                <a:sym typeface="Lora"/>
              </a:rPr>
              <a:t>607 Techniques and Sub-Techniques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ora"/>
              <a:buChar char="●"/>
            </a:pPr>
            <a:r>
              <a:rPr lang="en-US" sz="1600">
                <a:latin typeface="Lora"/>
                <a:ea typeface="Lora"/>
                <a:cs typeface="Lora"/>
                <a:sym typeface="Lora"/>
              </a:rPr>
              <a:t>43 Mitigations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ora"/>
              <a:buChar char="●"/>
            </a:pPr>
            <a:r>
              <a:rPr lang="en-US" sz="1600">
                <a:latin typeface="Lora"/>
                <a:ea typeface="Lora"/>
                <a:cs typeface="Lora"/>
                <a:sym typeface="Lora"/>
              </a:rPr>
              <a:t>41 Detection Data Sources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From TTPs to Mitigation and Detection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8" name="Google Shape;108;p21"/>
          <p:cNvSpPr/>
          <p:nvPr/>
        </p:nvSpPr>
        <p:spPr>
          <a:xfrm>
            <a:off x="1295991" y="1568260"/>
            <a:ext cx="1760100" cy="879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Lora"/>
                <a:ea typeface="Lora"/>
                <a:cs typeface="Lora"/>
                <a:sym typeface="Lora"/>
              </a:rPr>
              <a:t>Adversary Group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9" name="Google Shape;109;p21"/>
          <p:cNvSpPr/>
          <p:nvPr/>
        </p:nvSpPr>
        <p:spPr>
          <a:xfrm>
            <a:off x="3898708" y="3303414"/>
            <a:ext cx="1816500" cy="1076100"/>
          </a:xfrm>
          <a:prstGeom prst="ellipse">
            <a:avLst/>
          </a:prstGeom>
          <a:solidFill>
            <a:srgbClr val="6241C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(Sub-) Technique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p21"/>
          <p:cNvSpPr/>
          <p:nvPr/>
        </p:nvSpPr>
        <p:spPr>
          <a:xfrm>
            <a:off x="3926747" y="1498400"/>
            <a:ext cx="1760100" cy="8796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Tactic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6117836" y="1568260"/>
            <a:ext cx="1760100" cy="879600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Mitigation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6117836" y="4884611"/>
            <a:ext cx="1760100" cy="8796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3" name="Google Shape;113;p21"/>
          <p:cNvCxnSpPr>
            <a:stCxn id="108" idx="5"/>
            <a:endCxn id="109" idx="1"/>
          </p:cNvCxnSpPr>
          <p:nvPr/>
        </p:nvCxnSpPr>
        <p:spPr>
          <a:xfrm>
            <a:off x="2798331" y="2319045"/>
            <a:ext cx="1366500" cy="11421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4" name="Google Shape;114;p21"/>
          <p:cNvCxnSpPr>
            <a:stCxn id="115" idx="7"/>
            <a:endCxn id="109" idx="3"/>
          </p:cNvCxnSpPr>
          <p:nvPr/>
        </p:nvCxnSpPr>
        <p:spPr>
          <a:xfrm flipH="1" rot="10800000">
            <a:off x="2798330" y="4222007"/>
            <a:ext cx="1366500" cy="7923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6" name="Google Shape;116;p21"/>
          <p:cNvCxnSpPr>
            <a:stCxn id="111" idx="4"/>
            <a:endCxn id="109" idx="7"/>
          </p:cNvCxnSpPr>
          <p:nvPr/>
        </p:nvCxnSpPr>
        <p:spPr>
          <a:xfrm flipH="1">
            <a:off x="5449286" y="2447860"/>
            <a:ext cx="1548600" cy="10131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7" name="Google Shape;117;p21"/>
          <p:cNvCxnSpPr>
            <a:stCxn id="112" idx="0"/>
            <a:endCxn id="109" idx="5"/>
          </p:cNvCxnSpPr>
          <p:nvPr/>
        </p:nvCxnSpPr>
        <p:spPr>
          <a:xfrm rot="10800000">
            <a:off x="5449286" y="4221911"/>
            <a:ext cx="1548600" cy="6627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8" name="Google Shape;118;p21"/>
          <p:cNvCxnSpPr>
            <a:stCxn id="109" idx="0"/>
            <a:endCxn id="110" idx="4"/>
          </p:cNvCxnSpPr>
          <p:nvPr/>
        </p:nvCxnSpPr>
        <p:spPr>
          <a:xfrm rot="10800000">
            <a:off x="4806658" y="2377914"/>
            <a:ext cx="300" cy="9255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9" name="Google Shape;119;p21"/>
          <p:cNvSpPr txBox="1"/>
          <p:nvPr/>
        </p:nvSpPr>
        <p:spPr>
          <a:xfrm>
            <a:off x="3073878" y="2791649"/>
            <a:ext cx="5979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5977073" y="2778067"/>
            <a:ext cx="7758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Prevents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4230214" y="2778064"/>
            <a:ext cx="11628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Accomplishes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3002033" y="4599283"/>
            <a:ext cx="9591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5743941" y="4427321"/>
            <a:ext cx="9591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Detects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1295991" y="4885493"/>
            <a:ext cx="1760100" cy="8796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1295991" y="3402099"/>
            <a:ext cx="1760100" cy="87960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Campaign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5" name="Google Shape;125;p21"/>
          <p:cNvCxnSpPr>
            <a:stCxn id="124" idx="4"/>
            <a:endCxn id="115" idx="0"/>
          </p:cNvCxnSpPr>
          <p:nvPr/>
        </p:nvCxnSpPr>
        <p:spPr>
          <a:xfrm>
            <a:off x="2176041" y="4281699"/>
            <a:ext cx="0" cy="6039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6" name="Google Shape;126;p21"/>
          <p:cNvSpPr txBox="1"/>
          <p:nvPr/>
        </p:nvSpPr>
        <p:spPr>
          <a:xfrm>
            <a:off x="1877090" y="4379515"/>
            <a:ext cx="5979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7" name="Google Shape;127;p21"/>
          <p:cNvCxnSpPr>
            <a:stCxn id="124" idx="0"/>
            <a:endCxn id="108" idx="4"/>
          </p:cNvCxnSpPr>
          <p:nvPr/>
        </p:nvCxnSpPr>
        <p:spPr>
          <a:xfrm rot="10800000">
            <a:off x="2176041" y="2447799"/>
            <a:ext cx="0" cy="9543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8" name="Google Shape;128;p21"/>
          <p:cNvSpPr txBox="1"/>
          <p:nvPr/>
        </p:nvSpPr>
        <p:spPr>
          <a:xfrm>
            <a:off x="1744795" y="2799265"/>
            <a:ext cx="9063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Attributed To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9" name="Google Shape;129;p21"/>
          <p:cNvCxnSpPr>
            <a:stCxn id="124" idx="6"/>
            <a:endCxn id="109" idx="2"/>
          </p:cNvCxnSpPr>
          <p:nvPr/>
        </p:nvCxnSpPr>
        <p:spPr>
          <a:xfrm flipH="1" rot="10800000">
            <a:off x="3056091" y="3841599"/>
            <a:ext cx="842700" cy="300"/>
          </a:xfrm>
          <a:prstGeom prst="straightConnector1">
            <a:avLst/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0" name="Google Shape;130;p21"/>
          <p:cNvSpPr txBox="1"/>
          <p:nvPr/>
        </p:nvSpPr>
        <p:spPr>
          <a:xfrm>
            <a:off x="3107738" y="3711687"/>
            <a:ext cx="4587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1" name="Google Shape;131;p21"/>
          <p:cNvCxnSpPr>
            <a:stCxn id="108" idx="2"/>
            <a:endCxn id="115" idx="2"/>
          </p:cNvCxnSpPr>
          <p:nvPr/>
        </p:nvCxnSpPr>
        <p:spPr>
          <a:xfrm>
            <a:off x="1295991" y="2008060"/>
            <a:ext cx="600" cy="3317100"/>
          </a:xfrm>
          <a:prstGeom prst="curvedConnector3">
            <a:avLst>
              <a:gd fmla="val -39687622" name="adj1"/>
            </a:avLst>
          </a:prstGeom>
          <a:noFill/>
          <a:ln cap="flat" cmpd="sng" w="38100">
            <a:solidFill>
              <a:srgbClr val="F8F8F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2" name="Google Shape;132;p21"/>
          <p:cNvSpPr txBox="1"/>
          <p:nvPr/>
        </p:nvSpPr>
        <p:spPr>
          <a:xfrm>
            <a:off x="838200" y="3313643"/>
            <a:ext cx="546300" cy="23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838200" y="1485900"/>
            <a:ext cx="3756300" cy="429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Technique: Bruteforce</a:t>
            </a:r>
            <a:r>
              <a:rPr lang="en-US" sz="1400"/>
              <a:t> </a:t>
            </a:r>
            <a:r>
              <a:rPr lang="en-US" sz="1100"/>
              <a:t>(</a:t>
            </a:r>
            <a:r>
              <a:rPr lang="en-US" sz="1100" u="sng">
                <a:hlinkClick r:id="rId3"/>
              </a:rPr>
              <a:t>https://attack.mitre.org/techniques/T1110/</a:t>
            </a:r>
            <a:r>
              <a:rPr lang="en-US" sz="1100"/>
              <a:t>)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4  Sub-techniques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19 Threat Actors 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19 Campaigns</a:t>
            </a:r>
            <a:endParaRPr sz="2200"/>
          </a:p>
        </p:txBody>
      </p:sp>
      <p:sp>
        <p:nvSpPr>
          <p:cNvPr id="138" name="Google Shape;138;p22"/>
          <p:cNvSpPr txBox="1"/>
          <p:nvPr>
            <p:ph type="title"/>
          </p:nvPr>
        </p:nvSpPr>
        <p:spPr>
          <a:xfrm>
            <a:off x="838200" y="365125"/>
            <a:ext cx="105156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</a:pPr>
            <a:r>
              <a:rPr lang="en-US" sz="3200"/>
              <a:t>Example Technique</a:t>
            </a:r>
            <a:endParaRPr b="0" sz="32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930" y="1461975"/>
            <a:ext cx="5368417" cy="206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923" y="3775400"/>
            <a:ext cx="6588877" cy="19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prism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