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12192000"/>
  <p:notesSz cx="6858000" cy="9144000"/>
  <p:embeddedFontLst>
    <p:embeddedFont>
      <p:font typeface="Poppins"/>
      <p:regular r:id="rId18"/>
      <p:bold r:id="rId19"/>
      <p:italic r:id="rId20"/>
      <p:boldItalic r:id="rId21"/>
    </p:embeddedFont>
    <p:embeddedFont>
      <p:font typeface="Lora SemiBold"/>
      <p:regular r:id="rId22"/>
      <p:bold r:id="rId23"/>
      <p:italic r:id="rId24"/>
      <p:boldItalic r:id="rId25"/>
    </p:embeddedFont>
    <p:embeddedFont>
      <p:font typeface="Lora"/>
      <p:bold r:id="rId26"/>
      <p:boldItalic r:id="rId27"/>
    </p:embeddedFont>
    <p:embeddedFont>
      <p:font typeface="Onest"/>
      <p:regular r:id="rId28"/>
      <p:bold r:id="rId29"/>
    </p:embeddedFont>
    <p:embeddedFont>
      <p:font typeface="DM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j9KlDUfVPCjQ02fsaggr0HXWiL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32D010-C6F0-41D2-B224-2BA826DFAD05}">
  <a:tblStyle styleId="{2F32D010-C6F0-41D2-B224-2BA826DFAD0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LoraSemiBold-regular.fntdata"/><Relationship Id="rId21" Type="http://schemas.openxmlformats.org/officeDocument/2006/relationships/font" Target="fonts/Poppins-boldItalic.fntdata"/><Relationship Id="rId24" Type="http://schemas.openxmlformats.org/officeDocument/2006/relationships/font" Target="fonts/LoraSemiBold-italic.fntdata"/><Relationship Id="rId23" Type="http://schemas.openxmlformats.org/officeDocument/2006/relationships/font" Target="fonts/LoraSemiBol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ora-bold.fntdata"/><Relationship Id="rId25" Type="http://schemas.openxmlformats.org/officeDocument/2006/relationships/font" Target="fonts/LoraSemiBold-boldItalic.fntdata"/><Relationship Id="rId28" Type="http://schemas.openxmlformats.org/officeDocument/2006/relationships/font" Target="fonts/Onest-regular.fntdata"/><Relationship Id="rId27" Type="http://schemas.openxmlformats.org/officeDocument/2006/relationships/font" Target="fonts/Lora-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nes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DMSans-bold.fntdata"/><Relationship Id="rId30" Type="http://schemas.openxmlformats.org/officeDocument/2006/relationships/font" Target="fonts/DMSans-regular.fntdata"/><Relationship Id="rId11" Type="http://schemas.openxmlformats.org/officeDocument/2006/relationships/slide" Target="slides/slide4.xml"/><Relationship Id="rId33" Type="http://schemas.openxmlformats.org/officeDocument/2006/relationships/font" Target="fonts/DMSans-boldItalic.fntdata"/><Relationship Id="rId10" Type="http://schemas.openxmlformats.org/officeDocument/2006/relationships/slide" Target="slides/slide3.xml"/><Relationship Id="rId32" Type="http://schemas.openxmlformats.org/officeDocument/2006/relationships/font" Target="fonts/DMSans-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bb743a18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4bb743a18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34bb743a18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4bb743a188_0_6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34bb743a188_0_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bb743a1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4bb743a18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4bb743a18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bb743a188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bb743a188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4bb743a188_0_2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4bb743a188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4bb743a188_0_4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Control Centre: </a:t>
            </a:r>
            <a:r>
              <a:rPr lang="en-US" sz="1100">
                <a:latin typeface="Arial"/>
                <a:ea typeface="Arial"/>
                <a:cs typeface="Arial"/>
                <a:sym typeface="Arial"/>
              </a:rPr>
              <a:t>“Universe” of cyber controls as defined in Safe’s Control Centre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Control:</a:t>
            </a:r>
            <a:r>
              <a:rPr lang="en-US" sz="1100">
                <a:latin typeface="Arial"/>
                <a:ea typeface="Arial"/>
                <a:cs typeface="Arial"/>
                <a:sym typeface="Arial"/>
              </a:rPr>
              <a:t> Defined controls which reduce frequency or magnitude of loss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Maturity:</a:t>
            </a:r>
            <a:r>
              <a:rPr lang="en-US" sz="1100">
                <a:latin typeface="Arial"/>
                <a:ea typeface="Arial"/>
                <a:cs typeface="Arial"/>
                <a:sym typeface="Arial"/>
              </a:rPr>
              <a:t> How do we measure controls in Safe? Evaluate maturity in terms of Capability, Coverage, and Reliability (M0-M3, very similar to CMMC scale)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Capability</a:t>
            </a:r>
            <a:r>
              <a:rPr lang="en-US" sz="1100">
                <a:latin typeface="Arial"/>
                <a:ea typeface="Arial"/>
                <a:cs typeface="Arial"/>
                <a:sym typeface="Arial"/>
              </a:rPr>
              <a:t> = Intended Efficacy of a control</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Coverage</a:t>
            </a:r>
            <a:r>
              <a:rPr lang="en-US" sz="1100">
                <a:latin typeface="Arial"/>
                <a:ea typeface="Arial"/>
                <a:cs typeface="Arial"/>
                <a:sym typeface="Arial"/>
              </a:rPr>
              <a:t> = how “implemented” is the control in context of intended efficacy?</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Reliability</a:t>
            </a:r>
            <a:r>
              <a:rPr lang="en-US" sz="1100">
                <a:latin typeface="Arial"/>
                <a:ea typeface="Arial"/>
                <a:cs typeface="Arial"/>
                <a:sym typeface="Arial"/>
              </a:rPr>
              <a:t> = how reliable is the control in terms of variant conditions from intended efficacy? Does the control ‘fail’ frequently?</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u="sng">
                <a:latin typeface="Arial"/>
                <a:ea typeface="Arial"/>
                <a:cs typeface="Arial"/>
                <a:sym typeface="Arial"/>
              </a:rPr>
              <a:t>Example 1 (SIEM = SIM)</a:t>
            </a:r>
            <a:endParaRPr b="1" sz="1100" u="sng">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SIEM is a control (i.e. monitoring/logging)</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Monitoring is a Loss Event Detection control (because it provides evidence of activity that potentially may be anomalous or illicit in nature.)</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(more complex at the function level) - Monitoring is the control function of a SIEM</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u="sng">
                <a:latin typeface="Arial"/>
                <a:ea typeface="Arial"/>
                <a:cs typeface="Arial"/>
                <a:sym typeface="Arial"/>
              </a:rPr>
              <a:t>Example 2 (Patching = PTM)</a:t>
            </a:r>
            <a:endParaRPr b="1" sz="1100" u="sng">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Patch Management is a control (corrects variant conditions)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Patch Management is a Variance Management Control (Variance Management Controls affect the Operational Performance of other controls by limiting the frequency and duration of ineffective control conditions (i.e., variances from an intended state of efficacy).)</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(more complex at the function level) - Variance Correction is the control function of Patching (definition: Variance Correction includes those controls that take place after variant conditions have been identified.)</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u="sng">
                <a:latin typeface="Arial"/>
                <a:ea typeface="Arial"/>
                <a:cs typeface="Arial"/>
                <a:sym typeface="Arial"/>
              </a:rPr>
              <a:t>Example 3 (Audit = AAA)</a:t>
            </a:r>
            <a:endParaRPr b="1" sz="1100" u="sng">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Auditing is a control (i.e. internal/external audits, compliance checks, and assessments of processes)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Auditing is a Decision Support Control control (it helps to ensure that decisions are aligned with organizational objectives and expectations.)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(more complex at the function level) - Identifying Mis-Aligned Decisions is the control function of auditing</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323" name="Google Shape;323;g34bb743a188_0_4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bb743a188_0_7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4bb743a188_0_7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Control Centre: </a:t>
            </a:r>
            <a:r>
              <a:rPr lang="en-US" sz="1100">
                <a:latin typeface="Arial"/>
                <a:ea typeface="Arial"/>
                <a:cs typeface="Arial"/>
                <a:sym typeface="Arial"/>
              </a:rPr>
              <a:t>“Universe” of cyber controls as defined in Safe’s Control Centre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Control:</a:t>
            </a:r>
            <a:r>
              <a:rPr lang="en-US" sz="1100">
                <a:latin typeface="Arial"/>
                <a:ea typeface="Arial"/>
                <a:cs typeface="Arial"/>
                <a:sym typeface="Arial"/>
              </a:rPr>
              <a:t> Defined controls which reduce frequency or magnitude of loss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Maturity:</a:t>
            </a:r>
            <a:r>
              <a:rPr lang="en-US" sz="1100">
                <a:latin typeface="Arial"/>
                <a:ea typeface="Arial"/>
                <a:cs typeface="Arial"/>
                <a:sym typeface="Arial"/>
              </a:rPr>
              <a:t> How do we measure controls in Safe? Evaluate maturity in terms of Capability, Coverage, and Reliability (M0-M3, very similar to CMMC scale)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Capability</a:t>
            </a:r>
            <a:r>
              <a:rPr lang="en-US" sz="1100">
                <a:latin typeface="Arial"/>
                <a:ea typeface="Arial"/>
                <a:cs typeface="Arial"/>
                <a:sym typeface="Arial"/>
              </a:rPr>
              <a:t> = Intended Efficacy of a control</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Coverage</a:t>
            </a:r>
            <a:r>
              <a:rPr lang="en-US" sz="1100">
                <a:latin typeface="Arial"/>
                <a:ea typeface="Arial"/>
                <a:cs typeface="Arial"/>
                <a:sym typeface="Arial"/>
              </a:rPr>
              <a:t> = how “implemented” is the control in context of intended efficacy?</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Reliability</a:t>
            </a:r>
            <a:r>
              <a:rPr lang="en-US" sz="1100">
                <a:latin typeface="Arial"/>
                <a:ea typeface="Arial"/>
                <a:cs typeface="Arial"/>
                <a:sym typeface="Arial"/>
              </a:rPr>
              <a:t> = how reliable is the control in terms of variant conditions from intended efficacy? Does the control ‘fail’ frequently?</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u="sng">
                <a:latin typeface="Arial"/>
                <a:ea typeface="Arial"/>
                <a:cs typeface="Arial"/>
                <a:sym typeface="Arial"/>
              </a:rPr>
              <a:t>Example 1 (SIEM = SIM)</a:t>
            </a:r>
            <a:endParaRPr b="1" sz="1100" u="sng">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SIEM is a control (i.e. monitoring/logging)</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Monitoring is a Loss Event Detection control (because it provides evidence of activity that potentially may be anomalous or illicit in nature.)</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(more complex at the function level) - Monitoring is the control function of a SIEM</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u="sng">
                <a:latin typeface="Arial"/>
                <a:ea typeface="Arial"/>
                <a:cs typeface="Arial"/>
                <a:sym typeface="Arial"/>
              </a:rPr>
              <a:t>Example 2 (Patching = PTM)</a:t>
            </a:r>
            <a:endParaRPr b="1" sz="1100" u="sng">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Patch Management is a control (corrects variant conditions)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Patch Management is a Variance Management Control (Variance Management Controls affect the Operational Performance of other controls by limiting the frequency and duration of ineffective control conditions (i.e., variances from an intended state of efficacy).)</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(more complex at the function level) - Variance Correction is the control function of Patching (definition: Variance Correction includes those controls that take place after variant conditions have been identified.)</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u="sng">
                <a:latin typeface="Arial"/>
                <a:ea typeface="Arial"/>
                <a:cs typeface="Arial"/>
                <a:sym typeface="Arial"/>
              </a:rPr>
              <a:t>Example 3 (Audit = AAA)</a:t>
            </a:r>
            <a:endParaRPr b="1" sz="1100" u="sng">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Auditing is a control (i.e. internal/external audits, compliance checks, and assessments of processes)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Auditing is a Decision Support Control control (it helps to ensure that decisions are aligned with organizational objectives and expectations.)</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(more complex at the function level) - Identifying Mis-Aligned Decisions is the control function of auditing</a:t>
            </a:r>
            <a:endParaRPr b="1" sz="1100">
              <a:latin typeface="Arial"/>
              <a:ea typeface="Arial"/>
              <a:cs typeface="Arial"/>
              <a:sym typeface="Arial"/>
            </a:endParaRPr>
          </a:p>
        </p:txBody>
      </p:sp>
      <p:sp>
        <p:nvSpPr>
          <p:cNvPr id="331" name="Google Shape;331;g34bb743a188_0_7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4bb743a188_0_7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4bb743a188_0_7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34bb743a188_0_7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2 column">
  <p:cSld name="6_Title and 2 column">
    <p:spTree>
      <p:nvGrpSpPr>
        <p:cNvPr id="15" name="Shape 15"/>
        <p:cNvGrpSpPr/>
        <p:nvPr/>
      </p:nvGrpSpPr>
      <p:grpSpPr>
        <a:xfrm>
          <a:off x="0" y="0"/>
          <a:ext cx="0" cy="0"/>
          <a:chOff x="0" y="0"/>
          <a:chExt cx="0" cy="0"/>
        </a:xfrm>
      </p:grpSpPr>
      <p:cxnSp>
        <p:nvCxnSpPr>
          <p:cNvPr id="16" name="Google Shape;16;p5"/>
          <p:cNvCxnSpPr/>
          <p:nvPr/>
        </p:nvCxnSpPr>
        <p:spPr>
          <a:xfrm>
            <a:off x="336405" y="2002443"/>
            <a:ext cx="11547766" cy="0"/>
          </a:xfrm>
          <a:prstGeom prst="straightConnector1">
            <a:avLst/>
          </a:prstGeom>
          <a:noFill/>
          <a:ln cap="flat" cmpd="sng" w="25400">
            <a:solidFill>
              <a:schemeClr val="accent1"/>
            </a:solidFill>
            <a:prstDash val="solid"/>
            <a:miter lim="800000"/>
            <a:headEnd len="sm" w="sm" type="none"/>
            <a:tailEnd len="sm" w="sm" type="none"/>
          </a:ln>
        </p:spPr>
      </p:cxnSp>
      <p:sp>
        <p:nvSpPr>
          <p:cNvPr id="17" name="Google Shape;17;p5"/>
          <p:cNvSpPr txBox="1"/>
          <p:nvPr>
            <p:ph type="title"/>
          </p:nvPr>
        </p:nvSpPr>
        <p:spPr>
          <a:xfrm>
            <a:off x="336405" y="113097"/>
            <a:ext cx="11547766" cy="1656304"/>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Lora"/>
              <a:buNone/>
              <a:defRPr sz="32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
          <p:cNvSpPr txBox="1"/>
          <p:nvPr>
            <p:ph idx="1" type="body"/>
          </p:nvPr>
        </p:nvSpPr>
        <p:spPr>
          <a:xfrm>
            <a:off x="336405" y="2470150"/>
            <a:ext cx="11547766" cy="367664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accent1"/>
              </a:buClr>
              <a:buSzPts val="1800"/>
              <a:buFont typeface="Arial"/>
              <a:buChar char="•"/>
              <a:defRPr sz="1800">
                <a:solidFill>
                  <a:schemeClr val="dk1"/>
                </a:solidFill>
                <a:latin typeface="DM Sans"/>
                <a:ea typeface="DM Sans"/>
                <a:cs typeface="DM Sans"/>
                <a:sym typeface="DM Sans"/>
              </a:defRPr>
            </a:lvl1pPr>
            <a:lvl2pPr indent="-330200" lvl="1" marL="914400" algn="l">
              <a:lnSpc>
                <a:spcPct val="120000"/>
              </a:lnSpc>
              <a:spcBef>
                <a:spcPts val="1000"/>
              </a:spcBef>
              <a:spcAft>
                <a:spcPts val="0"/>
              </a:spcAft>
              <a:buClr>
                <a:schemeClr val="accent1"/>
              </a:buClr>
              <a:buSzPts val="1600"/>
              <a:buFont typeface="Arial"/>
              <a:buChar char="•"/>
              <a:defRPr sz="1600">
                <a:solidFill>
                  <a:schemeClr val="dk1"/>
                </a:solidFill>
                <a:latin typeface="DM Sans"/>
                <a:ea typeface="DM Sans"/>
                <a:cs typeface="DM Sans"/>
                <a:sym typeface="DM Sans"/>
              </a:defRPr>
            </a:lvl2pPr>
            <a:lvl3pPr indent="-317500" lvl="2" marL="1371600" algn="l">
              <a:lnSpc>
                <a:spcPct val="120000"/>
              </a:lnSpc>
              <a:spcBef>
                <a:spcPts val="1000"/>
              </a:spcBef>
              <a:spcAft>
                <a:spcPts val="0"/>
              </a:spcAft>
              <a:buClr>
                <a:schemeClr val="accent1"/>
              </a:buClr>
              <a:buSzPts val="1400"/>
              <a:buFont typeface="Arial"/>
              <a:buChar char="•"/>
              <a:defRPr sz="1400">
                <a:solidFill>
                  <a:schemeClr val="dk1"/>
                </a:solidFill>
                <a:latin typeface="DM Sans"/>
                <a:ea typeface="DM Sans"/>
                <a:cs typeface="DM Sans"/>
                <a:sym typeface="DM Sans"/>
              </a:defRPr>
            </a:lvl3pPr>
            <a:lvl4pPr indent="-304800" lvl="3" marL="1828800" algn="l">
              <a:lnSpc>
                <a:spcPct val="120000"/>
              </a:lnSpc>
              <a:spcBef>
                <a:spcPts val="1000"/>
              </a:spcBef>
              <a:spcAft>
                <a:spcPts val="0"/>
              </a:spcAft>
              <a:buClr>
                <a:schemeClr val="accent1"/>
              </a:buClr>
              <a:buSzPts val="1200"/>
              <a:buFont typeface="Arial"/>
              <a:buChar char="•"/>
              <a:defRPr sz="1200">
                <a:solidFill>
                  <a:schemeClr val="dk1"/>
                </a:solidFill>
                <a:latin typeface="DM Sans"/>
                <a:ea typeface="DM Sans"/>
                <a:cs typeface="DM Sans"/>
                <a:sym typeface="DM Sans"/>
              </a:defRPr>
            </a:lvl4pPr>
            <a:lvl5pPr indent="-304800" lvl="4" marL="2286000" algn="l">
              <a:lnSpc>
                <a:spcPct val="120000"/>
              </a:lnSpc>
              <a:spcBef>
                <a:spcPts val="1000"/>
              </a:spcBef>
              <a:spcAft>
                <a:spcPts val="0"/>
              </a:spcAft>
              <a:buClr>
                <a:schemeClr val="accent1"/>
              </a:buClr>
              <a:buSzPts val="1200"/>
              <a:buFont typeface="Arial"/>
              <a:buChar char="•"/>
              <a:defRPr sz="1200">
                <a:solidFill>
                  <a:schemeClr val="dk1"/>
                </a:solidFill>
                <a:latin typeface="DM Sans"/>
                <a:ea typeface="DM Sans"/>
                <a:cs typeface="DM Sans"/>
                <a:sym typeface="DM Sans"/>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5"/>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9140971"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367146" y="457200"/>
            <a:ext cx="4404879"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p:nvPr>
            <p:ph idx="2" type="pic"/>
          </p:nvPr>
        </p:nvSpPr>
        <p:spPr>
          <a:xfrm>
            <a:off x="5183188" y="987425"/>
            <a:ext cx="6641668" cy="4873625"/>
          </a:xfrm>
          <a:prstGeom prst="rect">
            <a:avLst/>
          </a:prstGeom>
          <a:noFill/>
          <a:ln>
            <a:noFill/>
          </a:ln>
        </p:spPr>
      </p:sp>
      <p:sp>
        <p:nvSpPr>
          <p:cNvPr id="66" name="Google Shape;66;p14"/>
          <p:cNvSpPr txBox="1"/>
          <p:nvPr>
            <p:ph idx="1" type="body"/>
          </p:nvPr>
        </p:nvSpPr>
        <p:spPr>
          <a:xfrm>
            <a:off x="367146" y="2057400"/>
            <a:ext cx="440487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4"/>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4"/>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5"/>
          <p:cNvSpPr txBox="1"/>
          <p:nvPr>
            <p:ph type="title"/>
          </p:nvPr>
        </p:nvSpPr>
        <p:spPr>
          <a:xfrm>
            <a:off x="367146" y="365125"/>
            <a:ext cx="114577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5"/>
          <p:cNvSpPr txBox="1"/>
          <p:nvPr>
            <p:ph idx="1" type="body"/>
          </p:nvPr>
        </p:nvSpPr>
        <p:spPr>
          <a:xfrm rot="5400000">
            <a:off x="3920332" y="-1727561"/>
            <a:ext cx="4351338" cy="114577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5"/>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368959" y="1721066"/>
            <a:ext cx="5811838" cy="30999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rot="5400000">
            <a:off x="1563904" y="-831633"/>
            <a:ext cx="5811838" cy="820535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79" name="Shape 79"/>
        <p:cNvGrpSpPr/>
        <p:nvPr/>
      </p:nvGrpSpPr>
      <p:grpSpPr>
        <a:xfrm>
          <a:off x="0" y="0"/>
          <a:ext cx="0" cy="0"/>
          <a:chOff x="0" y="0"/>
          <a:chExt cx="0" cy="0"/>
        </a:xfrm>
      </p:grpSpPr>
      <p:sp>
        <p:nvSpPr>
          <p:cNvPr id="80" name="Google Shape;80;p17"/>
          <p:cNvSpPr txBox="1"/>
          <p:nvPr>
            <p:ph type="title"/>
          </p:nvPr>
        </p:nvSpPr>
        <p:spPr>
          <a:xfrm>
            <a:off x="3" y="1821180"/>
            <a:ext cx="12191994" cy="3215641"/>
          </a:xfrm>
          <a:prstGeom prst="rect">
            <a:avLst/>
          </a:prstGeom>
          <a:noFill/>
          <a:ln>
            <a:noFill/>
          </a:ln>
        </p:spPr>
        <p:txBody>
          <a:bodyPr anchorCtr="0" anchor="ctr" bIns="0" lIns="0" spcFirstLastPara="1" rIns="0" wrap="square" tIns="45700">
            <a:noAutofit/>
          </a:bodyPr>
          <a:lstStyle>
            <a:lvl1pPr lvl="0" algn="ctr">
              <a:lnSpc>
                <a:spcPct val="90000"/>
              </a:lnSpc>
              <a:spcBef>
                <a:spcPts val="0"/>
              </a:spcBef>
              <a:spcAft>
                <a:spcPts val="0"/>
              </a:spcAft>
              <a:buClr>
                <a:schemeClr val="dk1"/>
              </a:buClr>
              <a:buSzPts val="6000"/>
              <a:buFont typeface="Lora"/>
              <a:buNone/>
              <a:defRPr sz="6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1" name="Shape 81"/>
        <p:cNvGrpSpPr/>
        <p:nvPr/>
      </p:nvGrpSpPr>
      <p:grpSpPr>
        <a:xfrm>
          <a:off x="0" y="0"/>
          <a:ext cx="0" cy="0"/>
          <a:chOff x="0" y="0"/>
          <a:chExt cx="0" cy="0"/>
        </a:xfrm>
      </p:grpSpPr>
      <p:pic>
        <p:nvPicPr>
          <p:cNvPr id="82" name="Google Shape;82;g34bb743a188_0_205"/>
          <p:cNvPicPr preferRelativeResize="0"/>
          <p:nvPr/>
        </p:nvPicPr>
        <p:blipFill>
          <a:blip r:embed="rId2">
            <a:alphaModFix/>
          </a:blip>
          <a:stretch>
            <a:fillRect/>
          </a:stretch>
        </p:blipFill>
        <p:spPr>
          <a:xfrm>
            <a:off x="0" y="0"/>
            <a:ext cx="12192001" cy="68580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TITLE_1">
    <p:spTree>
      <p:nvGrpSpPr>
        <p:cNvPr id="89" name="Shape 89"/>
        <p:cNvGrpSpPr/>
        <p:nvPr/>
      </p:nvGrpSpPr>
      <p:grpSpPr>
        <a:xfrm>
          <a:off x="0" y="0"/>
          <a:ext cx="0" cy="0"/>
          <a:chOff x="0" y="0"/>
          <a:chExt cx="0" cy="0"/>
        </a:xfrm>
      </p:grpSpPr>
      <p:pic>
        <p:nvPicPr>
          <p:cNvPr id="90" name="Google Shape;90;g34bb743a188_0_631"/>
          <p:cNvPicPr preferRelativeResize="0"/>
          <p:nvPr/>
        </p:nvPicPr>
        <p:blipFill rotWithShape="1">
          <a:blip r:embed="rId2">
            <a:alphaModFix/>
          </a:blip>
          <a:srcRect b="0" l="0" r="0" t="0"/>
          <a:stretch/>
        </p:blipFill>
        <p:spPr>
          <a:xfrm flipH="1">
            <a:off x="5038" y="-1200"/>
            <a:ext cx="12191996" cy="6858001"/>
          </a:xfrm>
          <a:prstGeom prst="rect">
            <a:avLst/>
          </a:prstGeom>
          <a:noFill/>
          <a:ln>
            <a:noFill/>
          </a:ln>
        </p:spPr>
      </p:pic>
      <p:sp>
        <p:nvSpPr>
          <p:cNvPr id="91" name="Google Shape;91;g34bb743a188_0_631"/>
          <p:cNvSpPr/>
          <p:nvPr/>
        </p:nvSpPr>
        <p:spPr>
          <a:xfrm rot="-5400000">
            <a:off x="-325283" y="308950"/>
            <a:ext cx="6878100" cy="62376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92" name="Google Shape;92;g34bb743a188_0_631"/>
          <p:cNvPicPr preferRelativeResize="0"/>
          <p:nvPr/>
        </p:nvPicPr>
        <p:blipFill rotWithShape="1">
          <a:blip r:embed="rId3">
            <a:alphaModFix/>
          </a:blip>
          <a:srcRect b="0" l="0" r="0" t="0"/>
          <a:stretch/>
        </p:blipFill>
        <p:spPr>
          <a:xfrm>
            <a:off x="842196" y="406400"/>
            <a:ext cx="1599833" cy="586400"/>
          </a:xfrm>
          <a:prstGeom prst="rect">
            <a:avLst/>
          </a:prstGeom>
          <a:noFill/>
          <a:ln>
            <a:noFill/>
          </a:ln>
        </p:spPr>
      </p:pic>
      <p:sp>
        <p:nvSpPr>
          <p:cNvPr id="93" name="Google Shape;93;g34bb743a188_0_631"/>
          <p:cNvSpPr txBox="1"/>
          <p:nvPr>
            <p:ph type="title"/>
          </p:nvPr>
        </p:nvSpPr>
        <p:spPr>
          <a:xfrm>
            <a:off x="842200" y="1295733"/>
            <a:ext cx="5259600" cy="2184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4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p:txBody>
      </p:sp>
      <p:sp>
        <p:nvSpPr>
          <p:cNvPr id="94" name="Google Shape;94;g34bb743a188_0_631"/>
          <p:cNvSpPr txBox="1"/>
          <p:nvPr>
            <p:ph idx="1" type="subTitle"/>
          </p:nvPr>
        </p:nvSpPr>
        <p:spPr>
          <a:xfrm>
            <a:off x="842200" y="3772767"/>
            <a:ext cx="5259600" cy="1151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lt1"/>
              </a:buClr>
              <a:buSzPts val="1900"/>
              <a:buFont typeface="Lora"/>
              <a:buNone/>
              <a:defRPr b="0" i="0" sz="1900" u="none" cap="none" strike="noStrike">
                <a:solidFill>
                  <a:schemeClr val="lt1"/>
                </a:solidFill>
                <a:latin typeface="Lora"/>
                <a:ea typeface="Lora"/>
                <a:cs typeface="Lora"/>
                <a:sym typeface="Lora"/>
              </a:defRPr>
            </a:lvl1pPr>
            <a:lvl2pPr lvl="1"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2pPr>
            <a:lvl3pPr lvl="2"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3pPr>
            <a:lvl4pPr lvl="3"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4pPr>
            <a:lvl5pPr lvl="4"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5pPr>
            <a:lvl6pPr lvl="5"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6pPr>
            <a:lvl7pPr lvl="6"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7pPr>
            <a:lvl8pPr lvl="7"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8pPr>
            <a:lvl9pPr lvl="8" marR="0" algn="l">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9pPr>
          </a:lstStyle>
          <a:p/>
        </p:txBody>
      </p:sp>
      <p:sp>
        <p:nvSpPr>
          <p:cNvPr id="95" name="Google Shape;95;g34bb743a188_0_631"/>
          <p:cNvSpPr txBox="1"/>
          <p:nvPr/>
        </p:nvSpPr>
        <p:spPr>
          <a:xfrm>
            <a:off x="506207" y="6397633"/>
            <a:ext cx="3677100" cy="27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©2025 FAIR Institute. All Rights Reserved.</a:t>
            </a:r>
            <a:endParaRPr b="0" i="0" sz="2800" u="none" cap="none" strike="noStrike">
              <a:solidFill>
                <a:schemeClr val="lt1"/>
              </a:solidFill>
              <a:latin typeface="Lora"/>
              <a:ea typeface="Lora"/>
              <a:cs typeface="Lora"/>
              <a:sym typeface="Lora"/>
            </a:endParaRPr>
          </a:p>
        </p:txBody>
      </p:sp>
      <p:sp>
        <p:nvSpPr>
          <p:cNvPr id="96" name="Google Shape;96;g34bb743a188_0_631"/>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www.FAIRInstitute.org</a:t>
            </a:r>
            <a:endParaRPr b="0" i="0" sz="1200" u="none" cap="none" strike="noStrike">
              <a:solidFill>
                <a:schemeClr val="lt1"/>
              </a:solidFill>
              <a:latin typeface="Lora"/>
              <a:ea typeface="Lora"/>
              <a:cs typeface="Lora"/>
              <a:sym typeface="Lora"/>
            </a:endParaRPr>
          </a:p>
        </p:txBody>
      </p:sp>
      <p:sp>
        <p:nvSpPr>
          <p:cNvPr id="97" name="Google Shape;97;g34bb743a188_0_631"/>
          <p:cNvSpPr txBox="1"/>
          <p:nvPr/>
        </p:nvSpPr>
        <p:spPr>
          <a:xfrm>
            <a:off x="5857640" y="6397633"/>
            <a:ext cx="435600" cy="273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lt1"/>
                </a:solidFill>
                <a:latin typeface="Lora"/>
                <a:ea typeface="Lora"/>
                <a:cs typeface="Lora"/>
                <a:sym typeface="Lora"/>
              </a:rPr>
              <a:t>‹#›</a:t>
            </a:fld>
            <a:endParaRPr b="0" i="0" sz="1200" u="none" cap="none" strike="noStrike">
              <a:solidFill>
                <a:schemeClr val="lt1"/>
              </a:solidFill>
              <a:latin typeface="Lora"/>
              <a:ea typeface="Lora"/>
              <a:cs typeface="Lora"/>
              <a:sym typeface="Lor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pic>
        <p:nvPicPr>
          <p:cNvPr id="99" name="Google Shape;99;g34bb743a188_0_640"/>
          <p:cNvPicPr preferRelativeResize="0"/>
          <p:nvPr/>
        </p:nvPicPr>
        <p:blipFill rotWithShape="1">
          <a:blip r:embed="rId2">
            <a:alphaModFix/>
          </a:blip>
          <a:srcRect b="0" l="89" r="79" t="0"/>
          <a:stretch/>
        </p:blipFill>
        <p:spPr>
          <a:xfrm flipH="1">
            <a:off x="5038" y="-1200"/>
            <a:ext cx="12191995" cy="6858002"/>
          </a:xfrm>
          <a:prstGeom prst="rect">
            <a:avLst/>
          </a:prstGeom>
          <a:noFill/>
          <a:ln>
            <a:noFill/>
          </a:ln>
        </p:spPr>
      </p:pic>
      <p:pic>
        <p:nvPicPr>
          <p:cNvPr id="100" name="Google Shape;100;g34bb743a188_0_640"/>
          <p:cNvPicPr preferRelativeResize="0"/>
          <p:nvPr/>
        </p:nvPicPr>
        <p:blipFill rotWithShape="1">
          <a:blip r:embed="rId3">
            <a:alphaModFix amt="35000"/>
          </a:blip>
          <a:srcRect b="0" l="0" r="0" t="0"/>
          <a:stretch/>
        </p:blipFill>
        <p:spPr>
          <a:xfrm>
            <a:off x="0" y="0"/>
            <a:ext cx="12192005" cy="6857991"/>
          </a:xfrm>
          <a:prstGeom prst="rect">
            <a:avLst/>
          </a:prstGeom>
          <a:noFill/>
          <a:ln>
            <a:noFill/>
          </a:ln>
        </p:spPr>
      </p:pic>
      <p:sp>
        <p:nvSpPr>
          <p:cNvPr id="101" name="Google Shape;101;g34bb743a188_0_640"/>
          <p:cNvSpPr/>
          <p:nvPr/>
        </p:nvSpPr>
        <p:spPr>
          <a:xfrm rot="-5400000">
            <a:off x="-322801" y="311499"/>
            <a:ext cx="6878100" cy="62325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02" name="Google Shape;102;g34bb743a188_0_640"/>
          <p:cNvPicPr preferRelativeResize="0"/>
          <p:nvPr/>
        </p:nvPicPr>
        <p:blipFill rotWithShape="1">
          <a:blip r:embed="rId4">
            <a:alphaModFix/>
          </a:blip>
          <a:srcRect b="0" l="0" r="0" t="0"/>
          <a:stretch/>
        </p:blipFill>
        <p:spPr>
          <a:xfrm>
            <a:off x="10190796" y="406400"/>
            <a:ext cx="1599833" cy="586400"/>
          </a:xfrm>
          <a:prstGeom prst="rect">
            <a:avLst/>
          </a:prstGeom>
          <a:noFill/>
          <a:ln>
            <a:noFill/>
          </a:ln>
        </p:spPr>
      </p:pic>
      <p:sp>
        <p:nvSpPr>
          <p:cNvPr id="103" name="Google Shape;103;g34bb743a188_0_640"/>
          <p:cNvSpPr txBox="1"/>
          <p:nvPr>
            <p:ph type="title"/>
          </p:nvPr>
        </p:nvSpPr>
        <p:spPr>
          <a:xfrm>
            <a:off x="842200" y="1295733"/>
            <a:ext cx="10510500" cy="2184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p:txBody>
      </p:sp>
      <p:sp>
        <p:nvSpPr>
          <p:cNvPr id="104" name="Google Shape;104;g34bb743a188_0_640"/>
          <p:cNvSpPr txBox="1"/>
          <p:nvPr>
            <p:ph idx="1" type="subTitle"/>
          </p:nvPr>
        </p:nvSpPr>
        <p:spPr>
          <a:xfrm>
            <a:off x="842200" y="3772768"/>
            <a:ext cx="10510500" cy="1151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lt1"/>
              </a:buClr>
              <a:buSzPts val="1900"/>
              <a:buFont typeface="Lora"/>
              <a:buNone/>
              <a:defRPr b="0" i="0" sz="1900" u="none" cap="none" strike="noStrike">
                <a:solidFill>
                  <a:schemeClr val="lt1"/>
                </a:solidFill>
                <a:latin typeface="Lora"/>
                <a:ea typeface="Lora"/>
                <a:cs typeface="Lora"/>
                <a:sym typeface="Lora"/>
              </a:defRPr>
            </a:lvl1pPr>
            <a:lvl2pPr lvl="1"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2pPr>
            <a:lvl3pPr lvl="2"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3pPr>
            <a:lvl4pPr lvl="3"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4pPr>
            <a:lvl5pPr lvl="4"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5pPr>
            <a:lvl6pPr lvl="5"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6pPr>
            <a:lvl7pPr lvl="6"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7pPr>
            <a:lvl8pPr lvl="7"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8pPr>
            <a:lvl9pPr lvl="8" marR="0" algn="ctr">
              <a:lnSpc>
                <a:spcPct val="100000"/>
              </a:lnSpc>
              <a:spcBef>
                <a:spcPts val="0"/>
              </a:spcBef>
              <a:spcAft>
                <a:spcPts val="0"/>
              </a:spcAft>
              <a:buClr>
                <a:srgbClr val="000000"/>
              </a:buClr>
              <a:buSzPts val="1900"/>
              <a:buFont typeface="DM Sans"/>
              <a:buNone/>
              <a:defRPr b="0" i="0" sz="1900" u="none" cap="none" strike="noStrike">
                <a:solidFill>
                  <a:srgbClr val="000000"/>
                </a:solidFill>
                <a:latin typeface="DM Sans"/>
                <a:ea typeface="DM Sans"/>
                <a:cs typeface="DM Sans"/>
                <a:sym typeface="DM Sans"/>
              </a:defRPr>
            </a:lvl9pPr>
          </a:lstStyle>
          <a:p/>
        </p:txBody>
      </p:sp>
      <p:sp>
        <p:nvSpPr>
          <p:cNvPr id="105" name="Google Shape;105;g34bb743a188_0_640"/>
          <p:cNvSpPr txBox="1"/>
          <p:nvPr/>
        </p:nvSpPr>
        <p:spPr>
          <a:xfrm>
            <a:off x="506207" y="6397633"/>
            <a:ext cx="3677100" cy="27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©2025 FAIR Institute. All Rights Reserved.</a:t>
            </a:r>
            <a:endParaRPr b="0" i="0" sz="2800" u="none" cap="none" strike="noStrike">
              <a:solidFill>
                <a:schemeClr val="lt1"/>
              </a:solidFill>
              <a:latin typeface="Lora"/>
              <a:ea typeface="Lora"/>
              <a:cs typeface="Lora"/>
              <a:sym typeface="Lora"/>
            </a:endParaRPr>
          </a:p>
        </p:txBody>
      </p:sp>
      <p:sp>
        <p:nvSpPr>
          <p:cNvPr id="106" name="Google Shape;106;g34bb743a188_0_640"/>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www.FAIRInstitute.org</a:t>
            </a:r>
            <a:endParaRPr b="0" i="0" sz="1200" u="none" cap="none" strike="noStrike">
              <a:solidFill>
                <a:schemeClr val="lt1"/>
              </a:solidFill>
              <a:latin typeface="Lora"/>
              <a:ea typeface="Lora"/>
              <a:cs typeface="Lora"/>
              <a:sym typeface="Lor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OBJECT_1">
    <p:spTree>
      <p:nvGrpSpPr>
        <p:cNvPr id="107" name="Shape 107"/>
        <p:cNvGrpSpPr/>
        <p:nvPr/>
      </p:nvGrpSpPr>
      <p:grpSpPr>
        <a:xfrm>
          <a:off x="0" y="0"/>
          <a:ext cx="0" cy="0"/>
          <a:chOff x="0" y="0"/>
          <a:chExt cx="0" cy="0"/>
        </a:xfrm>
      </p:grpSpPr>
      <p:sp>
        <p:nvSpPr>
          <p:cNvPr id="108" name="Google Shape;108;g34bb743a188_0_649"/>
          <p:cNvSpPr txBox="1"/>
          <p:nvPr>
            <p:ph type="title"/>
          </p:nvPr>
        </p:nvSpPr>
        <p:spPr>
          <a:xfrm>
            <a:off x="489867" y="365133"/>
            <a:ext cx="10864500" cy="880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9" name="Google Shape;109;g34bb743a188_0_649"/>
          <p:cNvSpPr txBox="1"/>
          <p:nvPr>
            <p:ph idx="1" type="body"/>
          </p:nvPr>
        </p:nvSpPr>
        <p:spPr>
          <a:xfrm>
            <a:off x="506200" y="1825632"/>
            <a:ext cx="108477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rgbClr val="091F4B"/>
              </a:buClr>
              <a:buSzPts val="2800"/>
              <a:buFont typeface="DM Sans"/>
              <a:buChar char="➔"/>
              <a:defRPr b="0" i="0" sz="2800" u="none" cap="none" strike="noStrike">
                <a:solidFill>
                  <a:srgbClr val="091F4B"/>
                </a:solidFill>
                <a:latin typeface="DM Sans"/>
                <a:ea typeface="DM Sans"/>
                <a:cs typeface="DM Sans"/>
                <a:sym typeface="DM Sans"/>
              </a:defRPr>
            </a:lvl1pPr>
            <a:lvl2pPr indent="-381000" lvl="1" marL="914400" marR="0" algn="l">
              <a:lnSpc>
                <a:spcPct val="90000"/>
              </a:lnSpc>
              <a:spcBef>
                <a:spcPts val="500"/>
              </a:spcBef>
              <a:spcAft>
                <a:spcPts val="0"/>
              </a:spcAft>
              <a:buClr>
                <a:srgbClr val="091F4B"/>
              </a:buClr>
              <a:buSzPts val="2400"/>
              <a:buFont typeface="DM Sans"/>
              <a:buChar char="◆"/>
              <a:defRPr b="0" i="0" sz="2400" u="none" cap="none" strike="noStrike">
                <a:solidFill>
                  <a:srgbClr val="091F4B"/>
                </a:solidFill>
                <a:latin typeface="DM Sans"/>
                <a:ea typeface="DM Sans"/>
                <a:cs typeface="DM Sans"/>
                <a:sym typeface="DM Sans"/>
              </a:defRPr>
            </a:lvl2pPr>
            <a:lvl3pPr indent="-355600" lvl="2" marL="1371600" marR="0" algn="l">
              <a:lnSpc>
                <a:spcPct val="90000"/>
              </a:lnSpc>
              <a:spcBef>
                <a:spcPts val="500"/>
              </a:spcBef>
              <a:spcAft>
                <a:spcPts val="0"/>
              </a:spcAft>
              <a:buClr>
                <a:srgbClr val="091F4B"/>
              </a:buClr>
              <a:buSzPts val="2000"/>
              <a:buFont typeface="DM Sans"/>
              <a:buChar char="●"/>
              <a:defRPr b="0" i="0" sz="2000" u="none" cap="none" strike="noStrike">
                <a:solidFill>
                  <a:srgbClr val="091F4B"/>
                </a:solidFill>
                <a:latin typeface="DM Sans"/>
                <a:ea typeface="DM Sans"/>
                <a:cs typeface="DM Sans"/>
                <a:sym typeface="DM Sans"/>
              </a:defRPr>
            </a:lvl3pPr>
            <a:lvl4pPr indent="-349250" lvl="3" marL="18288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4pPr>
            <a:lvl5pPr indent="-349250" lvl="4" marL="22860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5pPr>
            <a:lvl6pPr indent="-349250" lvl="5" marL="27432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6pPr>
            <a:lvl7pPr indent="-349250" lvl="6" marL="32004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7pPr>
            <a:lvl8pPr indent="-349250" lvl="7" marL="36576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8pPr>
            <a:lvl9pPr indent="-349250" lvl="8" marL="41148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9pPr>
          </a:lstStyle>
          <a:p/>
        </p:txBody>
      </p:sp>
      <p:sp>
        <p:nvSpPr>
          <p:cNvPr id="110" name="Google Shape;110;g34bb743a188_0_649"/>
          <p:cNvSpPr txBox="1"/>
          <p:nvPr>
            <p:ph idx="2" type="subTitle"/>
          </p:nvPr>
        </p:nvSpPr>
        <p:spPr>
          <a:xfrm>
            <a:off x="498467" y="1230469"/>
            <a:ext cx="10847700" cy="404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1pPr>
            <a:lvl2pPr lvl="1"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2pPr>
            <a:lvl3pPr lvl="2"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3pPr>
            <a:lvl4pPr lvl="3"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4pPr>
            <a:lvl5pPr lvl="4"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5pPr>
            <a:lvl6pPr lvl="5"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6pPr>
            <a:lvl7pPr lvl="6"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7pPr>
            <a:lvl8pPr lvl="7"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8pPr>
            <a:lvl9pPr lvl="8"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g34bb743a188_0_653"/>
          <p:cNvSpPr txBox="1"/>
          <p:nvPr>
            <p:ph type="title"/>
          </p:nvPr>
        </p:nvSpPr>
        <p:spPr>
          <a:xfrm>
            <a:off x="506200" y="365133"/>
            <a:ext cx="10847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g34bb743a188_0_655"/>
          <p:cNvSpPr txBox="1"/>
          <p:nvPr>
            <p:ph type="title"/>
          </p:nvPr>
        </p:nvSpPr>
        <p:spPr>
          <a:xfrm>
            <a:off x="489867" y="365133"/>
            <a:ext cx="108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5" name="Google Shape;115;g34bb743a188_0_655"/>
          <p:cNvSpPr txBox="1"/>
          <p:nvPr>
            <p:ph idx="1" type="body"/>
          </p:nvPr>
        </p:nvSpPr>
        <p:spPr>
          <a:xfrm>
            <a:off x="506200" y="1825632"/>
            <a:ext cx="108477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rgbClr val="091F4B"/>
              </a:buClr>
              <a:buSzPts val="2800"/>
              <a:buFont typeface="DM Sans"/>
              <a:buChar char="➔"/>
              <a:defRPr b="0" i="0" sz="2800" u="none" cap="none" strike="noStrike">
                <a:solidFill>
                  <a:srgbClr val="091F4B"/>
                </a:solidFill>
                <a:latin typeface="DM Sans"/>
                <a:ea typeface="DM Sans"/>
                <a:cs typeface="DM Sans"/>
                <a:sym typeface="DM Sans"/>
              </a:defRPr>
            </a:lvl1pPr>
            <a:lvl2pPr indent="-381000" lvl="1" marL="914400" marR="0" algn="l">
              <a:lnSpc>
                <a:spcPct val="90000"/>
              </a:lnSpc>
              <a:spcBef>
                <a:spcPts val="500"/>
              </a:spcBef>
              <a:spcAft>
                <a:spcPts val="0"/>
              </a:spcAft>
              <a:buClr>
                <a:srgbClr val="091F4B"/>
              </a:buClr>
              <a:buSzPts val="2400"/>
              <a:buFont typeface="DM Sans"/>
              <a:buChar char="◆"/>
              <a:defRPr b="0" i="0" sz="2400" u="none" cap="none" strike="noStrike">
                <a:solidFill>
                  <a:srgbClr val="091F4B"/>
                </a:solidFill>
                <a:latin typeface="DM Sans"/>
                <a:ea typeface="DM Sans"/>
                <a:cs typeface="DM Sans"/>
                <a:sym typeface="DM Sans"/>
              </a:defRPr>
            </a:lvl2pPr>
            <a:lvl3pPr indent="-355600" lvl="2" marL="1371600" marR="0" algn="l">
              <a:lnSpc>
                <a:spcPct val="90000"/>
              </a:lnSpc>
              <a:spcBef>
                <a:spcPts val="500"/>
              </a:spcBef>
              <a:spcAft>
                <a:spcPts val="0"/>
              </a:spcAft>
              <a:buClr>
                <a:srgbClr val="091F4B"/>
              </a:buClr>
              <a:buSzPts val="2000"/>
              <a:buFont typeface="DM Sans"/>
              <a:buChar char="●"/>
              <a:defRPr b="0" i="0" sz="2000" u="none" cap="none" strike="noStrike">
                <a:solidFill>
                  <a:srgbClr val="091F4B"/>
                </a:solidFill>
                <a:latin typeface="DM Sans"/>
                <a:ea typeface="DM Sans"/>
                <a:cs typeface="DM Sans"/>
                <a:sym typeface="DM Sans"/>
              </a:defRPr>
            </a:lvl3pPr>
            <a:lvl4pPr indent="-349250" lvl="3" marL="18288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4pPr>
            <a:lvl5pPr indent="-349250" lvl="4" marL="22860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5pPr>
            <a:lvl6pPr indent="-349250" lvl="5" marL="27432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6pPr>
            <a:lvl7pPr indent="-349250" lvl="6" marL="32004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7pPr>
            <a:lvl8pPr indent="-349250" lvl="7" marL="36576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8pPr>
            <a:lvl9pPr indent="-349250" lvl="8" marL="4114800" marR="0" algn="l">
              <a:lnSpc>
                <a:spcPct val="90000"/>
              </a:lnSpc>
              <a:spcBef>
                <a:spcPts val="500"/>
              </a:spcBef>
              <a:spcAft>
                <a:spcPts val="0"/>
              </a:spcAft>
              <a:buClr>
                <a:srgbClr val="091F4B"/>
              </a:buClr>
              <a:buSzPts val="1900"/>
              <a:buFont typeface="DM Sans"/>
              <a:buChar char="●"/>
              <a:defRPr b="0" i="0" sz="1900" u="none" cap="none" strike="noStrike">
                <a:solidFill>
                  <a:srgbClr val="091F4B"/>
                </a:solidFill>
                <a:latin typeface="DM Sans"/>
                <a:ea typeface="DM Sans"/>
                <a:cs typeface="DM Sans"/>
                <a:sym typeface="DM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Lor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6"/>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White Background)">
  <p:cSld name="TITLE_1_1">
    <p:spTree>
      <p:nvGrpSpPr>
        <p:cNvPr id="117" name="Shape 117"/>
        <p:cNvGrpSpPr/>
        <p:nvPr/>
      </p:nvGrpSpPr>
      <p:grpSpPr>
        <a:xfrm>
          <a:off x="0" y="0"/>
          <a:ext cx="0" cy="0"/>
          <a:chOff x="0" y="0"/>
          <a:chExt cx="0" cy="0"/>
        </a:xfrm>
      </p:grpSpPr>
      <p:pic>
        <p:nvPicPr>
          <p:cNvPr id="118" name="Google Shape;118;g34bb743a188_0_659"/>
          <p:cNvPicPr preferRelativeResize="0"/>
          <p:nvPr/>
        </p:nvPicPr>
        <p:blipFill rotWithShape="1">
          <a:blip r:embed="rId2">
            <a:alphaModFix/>
          </a:blip>
          <a:srcRect b="0" l="0" r="0" t="0"/>
          <a:stretch/>
        </p:blipFill>
        <p:spPr>
          <a:xfrm>
            <a:off x="842196" y="406400"/>
            <a:ext cx="1599833" cy="586400"/>
          </a:xfrm>
          <a:prstGeom prst="rect">
            <a:avLst/>
          </a:prstGeom>
          <a:noFill/>
          <a:ln>
            <a:noFill/>
          </a:ln>
        </p:spPr>
      </p:pic>
      <p:sp>
        <p:nvSpPr>
          <p:cNvPr id="119" name="Google Shape;119;g34bb743a188_0_659"/>
          <p:cNvSpPr txBox="1"/>
          <p:nvPr>
            <p:ph type="title"/>
          </p:nvPr>
        </p:nvSpPr>
        <p:spPr>
          <a:xfrm>
            <a:off x="842200" y="1295733"/>
            <a:ext cx="5259600" cy="2184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6364E"/>
              </a:buClr>
              <a:buSzPts val="4400"/>
              <a:buNone/>
              <a:defRPr>
                <a:solidFill>
                  <a:srgbClr val="36364E"/>
                </a:solidFill>
              </a:defRPr>
            </a:lvl1pPr>
            <a:lvl2pPr lvl="1" algn="l">
              <a:lnSpc>
                <a:spcPct val="100000"/>
              </a:lnSpc>
              <a:spcBef>
                <a:spcPts val="0"/>
              </a:spcBef>
              <a:spcAft>
                <a:spcPts val="0"/>
              </a:spcAft>
              <a:buClr>
                <a:srgbClr val="36364E"/>
              </a:buClr>
              <a:buSzPts val="1500"/>
              <a:buNone/>
              <a:defRPr>
                <a:solidFill>
                  <a:srgbClr val="36364E"/>
                </a:solidFill>
              </a:defRPr>
            </a:lvl2pPr>
            <a:lvl3pPr lvl="2" algn="l">
              <a:lnSpc>
                <a:spcPct val="100000"/>
              </a:lnSpc>
              <a:spcBef>
                <a:spcPts val="0"/>
              </a:spcBef>
              <a:spcAft>
                <a:spcPts val="0"/>
              </a:spcAft>
              <a:buClr>
                <a:srgbClr val="36364E"/>
              </a:buClr>
              <a:buSzPts val="1500"/>
              <a:buNone/>
              <a:defRPr>
                <a:solidFill>
                  <a:srgbClr val="36364E"/>
                </a:solidFill>
              </a:defRPr>
            </a:lvl3pPr>
            <a:lvl4pPr lvl="3" algn="l">
              <a:lnSpc>
                <a:spcPct val="100000"/>
              </a:lnSpc>
              <a:spcBef>
                <a:spcPts val="0"/>
              </a:spcBef>
              <a:spcAft>
                <a:spcPts val="0"/>
              </a:spcAft>
              <a:buClr>
                <a:srgbClr val="36364E"/>
              </a:buClr>
              <a:buSzPts val="1500"/>
              <a:buNone/>
              <a:defRPr>
                <a:solidFill>
                  <a:srgbClr val="36364E"/>
                </a:solidFill>
              </a:defRPr>
            </a:lvl4pPr>
            <a:lvl5pPr lvl="4" algn="l">
              <a:lnSpc>
                <a:spcPct val="100000"/>
              </a:lnSpc>
              <a:spcBef>
                <a:spcPts val="0"/>
              </a:spcBef>
              <a:spcAft>
                <a:spcPts val="0"/>
              </a:spcAft>
              <a:buClr>
                <a:srgbClr val="36364E"/>
              </a:buClr>
              <a:buSzPts val="1500"/>
              <a:buNone/>
              <a:defRPr>
                <a:solidFill>
                  <a:srgbClr val="36364E"/>
                </a:solidFill>
              </a:defRPr>
            </a:lvl5pPr>
            <a:lvl6pPr lvl="5" algn="l">
              <a:lnSpc>
                <a:spcPct val="100000"/>
              </a:lnSpc>
              <a:spcBef>
                <a:spcPts val="0"/>
              </a:spcBef>
              <a:spcAft>
                <a:spcPts val="0"/>
              </a:spcAft>
              <a:buClr>
                <a:srgbClr val="36364E"/>
              </a:buClr>
              <a:buSzPts val="1500"/>
              <a:buNone/>
              <a:defRPr>
                <a:solidFill>
                  <a:srgbClr val="36364E"/>
                </a:solidFill>
              </a:defRPr>
            </a:lvl6pPr>
            <a:lvl7pPr lvl="6" algn="l">
              <a:lnSpc>
                <a:spcPct val="100000"/>
              </a:lnSpc>
              <a:spcBef>
                <a:spcPts val="0"/>
              </a:spcBef>
              <a:spcAft>
                <a:spcPts val="0"/>
              </a:spcAft>
              <a:buClr>
                <a:srgbClr val="36364E"/>
              </a:buClr>
              <a:buSzPts val="1500"/>
              <a:buNone/>
              <a:defRPr>
                <a:solidFill>
                  <a:srgbClr val="36364E"/>
                </a:solidFill>
              </a:defRPr>
            </a:lvl7pPr>
            <a:lvl8pPr lvl="7" algn="l">
              <a:lnSpc>
                <a:spcPct val="100000"/>
              </a:lnSpc>
              <a:spcBef>
                <a:spcPts val="0"/>
              </a:spcBef>
              <a:spcAft>
                <a:spcPts val="0"/>
              </a:spcAft>
              <a:buClr>
                <a:srgbClr val="36364E"/>
              </a:buClr>
              <a:buSzPts val="1500"/>
              <a:buNone/>
              <a:defRPr>
                <a:solidFill>
                  <a:srgbClr val="36364E"/>
                </a:solidFill>
              </a:defRPr>
            </a:lvl8pPr>
            <a:lvl9pPr lvl="8" algn="l">
              <a:lnSpc>
                <a:spcPct val="100000"/>
              </a:lnSpc>
              <a:spcBef>
                <a:spcPts val="0"/>
              </a:spcBef>
              <a:spcAft>
                <a:spcPts val="0"/>
              </a:spcAft>
              <a:buClr>
                <a:srgbClr val="36364E"/>
              </a:buClr>
              <a:buSzPts val="1500"/>
              <a:buNone/>
              <a:defRPr>
                <a:solidFill>
                  <a:srgbClr val="36364E"/>
                </a:solidFill>
              </a:defRPr>
            </a:lvl9pPr>
          </a:lstStyle>
          <a:p/>
        </p:txBody>
      </p:sp>
      <p:sp>
        <p:nvSpPr>
          <p:cNvPr id="120" name="Google Shape;120;g34bb743a188_0_659"/>
          <p:cNvSpPr txBox="1"/>
          <p:nvPr>
            <p:ph idx="1" type="subTitle"/>
          </p:nvPr>
        </p:nvSpPr>
        <p:spPr>
          <a:xfrm>
            <a:off x="842200" y="3772767"/>
            <a:ext cx="5259600" cy="1151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rgbClr val="36364E"/>
              </a:buClr>
              <a:buSzPts val="1900"/>
              <a:buFont typeface="Lora"/>
              <a:buNone/>
              <a:defRPr b="0" i="0" sz="1900" u="none" cap="none" strike="noStrike">
                <a:solidFill>
                  <a:srgbClr val="36364E"/>
                </a:solidFill>
                <a:latin typeface="Lora"/>
                <a:ea typeface="Lora"/>
                <a:cs typeface="Lora"/>
                <a:sym typeface="Lora"/>
              </a:defRPr>
            </a:lvl1pPr>
            <a:lvl2pPr lvl="1"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2pPr>
            <a:lvl3pPr lvl="2"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3pPr>
            <a:lvl4pPr lvl="3"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4pPr>
            <a:lvl5pPr lvl="4"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5pPr>
            <a:lvl6pPr lvl="5"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6pPr>
            <a:lvl7pPr lvl="6"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7pPr>
            <a:lvl8pPr lvl="7"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8pPr>
            <a:lvl9pPr lvl="8" marR="0" algn="l">
              <a:lnSpc>
                <a:spcPct val="100000"/>
              </a:lnSpc>
              <a:spcBef>
                <a:spcPts val="0"/>
              </a:spcBef>
              <a:spcAft>
                <a:spcPts val="0"/>
              </a:spcAft>
              <a:buClr>
                <a:srgbClr val="36364E"/>
              </a:buClr>
              <a:buSzPts val="1900"/>
              <a:buFont typeface="DM Sans"/>
              <a:buNone/>
              <a:defRPr b="0" i="0" sz="1900" u="none" cap="none" strike="noStrike">
                <a:solidFill>
                  <a:srgbClr val="36364E"/>
                </a:solidFill>
                <a:latin typeface="DM Sans"/>
                <a:ea typeface="DM Sans"/>
                <a:cs typeface="DM Sans"/>
                <a:sym typeface="DM Sans"/>
              </a:defRPr>
            </a:lvl9pPr>
          </a:lstStyle>
          <a:p/>
        </p:txBody>
      </p:sp>
      <p:sp>
        <p:nvSpPr>
          <p:cNvPr id="121" name="Google Shape;121;g34bb743a188_0_659"/>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36364E"/>
                </a:solidFill>
                <a:latin typeface="Lora"/>
                <a:ea typeface="Lora"/>
                <a:cs typeface="Lora"/>
                <a:sym typeface="Lora"/>
              </a:rPr>
              <a:t>www.FAIRInstitute.org</a:t>
            </a:r>
            <a:endParaRPr b="0" i="0" sz="1200" u="none" cap="none" strike="noStrike">
              <a:solidFill>
                <a:srgbClr val="36364E"/>
              </a:solidFill>
              <a:latin typeface="Lora"/>
              <a:ea typeface="Lora"/>
              <a:cs typeface="Lora"/>
              <a:sym typeface="Lora"/>
            </a:endParaRPr>
          </a:p>
        </p:txBody>
      </p:sp>
      <p:sp>
        <p:nvSpPr>
          <p:cNvPr id="122" name="Google Shape;122;g34bb743a188_0_659"/>
          <p:cNvSpPr txBox="1"/>
          <p:nvPr/>
        </p:nvSpPr>
        <p:spPr>
          <a:xfrm>
            <a:off x="5857640" y="6397633"/>
            <a:ext cx="435600" cy="273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36364E"/>
                </a:solidFill>
                <a:latin typeface="Lora"/>
                <a:ea typeface="Lora"/>
                <a:cs typeface="Lora"/>
                <a:sym typeface="Lora"/>
              </a:rPr>
              <a:t>‹#›</a:t>
            </a:fld>
            <a:endParaRPr b="0" i="0" sz="1200" u="none" cap="none" strike="noStrike">
              <a:solidFill>
                <a:srgbClr val="36364E"/>
              </a:solidFill>
              <a:latin typeface="Lora"/>
              <a:ea typeface="Lora"/>
              <a:cs typeface="Lora"/>
              <a:sym typeface="Lora"/>
            </a:endParaRPr>
          </a:p>
        </p:txBody>
      </p:sp>
      <p:pic>
        <p:nvPicPr>
          <p:cNvPr id="123" name="Google Shape;123;g34bb743a188_0_659" title="FAIR Institute Logo.png"/>
          <p:cNvPicPr preferRelativeResize="0"/>
          <p:nvPr/>
        </p:nvPicPr>
        <p:blipFill rotWithShape="1">
          <a:blip r:embed="rId3">
            <a:alphaModFix/>
          </a:blip>
          <a:srcRect b="0" l="0" r="0" t="0"/>
          <a:stretch/>
        </p:blipFill>
        <p:spPr>
          <a:xfrm>
            <a:off x="10194793" y="406400"/>
            <a:ext cx="1595549" cy="586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ype="twoObj">
  <p:cSld name="TWO_OBJECTS">
    <p:spTree>
      <p:nvGrpSpPr>
        <p:cNvPr id="124" name="Shape 124"/>
        <p:cNvGrpSpPr/>
        <p:nvPr/>
      </p:nvGrpSpPr>
      <p:grpSpPr>
        <a:xfrm>
          <a:off x="0" y="0"/>
          <a:ext cx="0" cy="0"/>
          <a:chOff x="0" y="0"/>
          <a:chExt cx="0" cy="0"/>
        </a:xfrm>
      </p:grpSpPr>
      <p:sp>
        <p:nvSpPr>
          <p:cNvPr id="125" name="Google Shape;125;g34bb743a188_0_666"/>
          <p:cNvSpPr txBox="1"/>
          <p:nvPr>
            <p:ph idx="1" type="body"/>
          </p:nvPr>
        </p:nvSpPr>
        <p:spPr>
          <a:xfrm>
            <a:off x="506200" y="1825633"/>
            <a:ext cx="5345100" cy="4351200"/>
          </a:xfrm>
          <a:prstGeom prst="rect">
            <a:avLst/>
          </a:prstGeom>
          <a:noFill/>
          <a:ln>
            <a:noFill/>
          </a:ln>
        </p:spPr>
        <p:txBody>
          <a:bodyPr anchorCtr="0" anchor="t" bIns="45700" lIns="91425" spcFirstLastPara="1" rIns="91425" wrap="square" tIns="457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26" name="Google Shape;126;g34bb743a188_0_666"/>
          <p:cNvSpPr txBox="1"/>
          <p:nvPr>
            <p:ph idx="2" type="body"/>
          </p:nvPr>
        </p:nvSpPr>
        <p:spPr>
          <a:xfrm>
            <a:off x="6008708" y="1825633"/>
            <a:ext cx="5345100" cy="4351200"/>
          </a:xfrm>
          <a:prstGeom prst="rect">
            <a:avLst/>
          </a:prstGeom>
          <a:noFill/>
          <a:ln>
            <a:noFill/>
          </a:ln>
        </p:spPr>
        <p:txBody>
          <a:bodyPr anchorCtr="0" anchor="t" bIns="45700" lIns="91425" spcFirstLastPara="1" rIns="91425" wrap="square" tIns="457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27" name="Google Shape;127;g34bb743a188_0_666"/>
          <p:cNvSpPr txBox="1"/>
          <p:nvPr>
            <p:ph type="title"/>
          </p:nvPr>
        </p:nvSpPr>
        <p:spPr>
          <a:xfrm>
            <a:off x="489867" y="365133"/>
            <a:ext cx="10864500" cy="880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8" name="Google Shape;128;g34bb743a188_0_666"/>
          <p:cNvSpPr txBox="1"/>
          <p:nvPr>
            <p:ph idx="3" type="subTitle"/>
          </p:nvPr>
        </p:nvSpPr>
        <p:spPr>
          <a:xfrm>
            <a:off x="498467" y="1230469"/>
            <a:ext cx="10847700" cy="404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1pPr>
            <a:lvl2pPr lvl="1"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2pPr>
            <a:lvl3pPr lvl="2"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3pPr>
            <a:lvl4pPr lvl="3"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4pPr>
            <a:lvl5pPr lvl="4"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5pPr>
            <a:lvl6pPr lvl="5"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6pPr>
            <a:lvl7pPr lvl="6"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7pPr>
            <a:lvl8pPr lvl="7"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8pPr>
            <a:lvl9pPr lvl="8"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WO_OBJECTS_1">
    <p:spTree>
      <p:nvGrpSpPr>
        <p:cNvPr id="129" name="Shape 129"/>
        <p:cNvGrpSpPr/>
        <p:nvPr/>
      </p:nvGrpSpPr>
      <p:grpSpPr>
        <a:xfrm>
          <a:off x="0" y="0"/>
          <a:ext cx="0" cy="0"/>
          <a:chOff x="0" y="0"/>
          <a:chExt cx="0" cy="0"/>
        </a:xfrm>
      </p:grpSpPr>
      <p:sp>
        <p:nvSpPr>
          <p:cNvPr id="130" name="Google Shape;130;g34bb743a188_0_671"/>
          <p:cNvSpPr txBox="1"/>
          <p:nvPr>
            <p:ph idx="1" type="body"/>
          </p:nvPr>
        </p:nvSpPr>
        <p:spPr>
          <a:xfrm>
            <a:off x="506200" y="1825633"/>
            <a:ext cx="3549300" cy="4351200"/>
          </a:xfrm>
          <a:prstGeom prst="rect">
            <a:avLst/>
          </a:prstGeom>
          <a:noFill/>
          <a:ln>
            <a:noFill/>
          </a:ln>
        </p:spPr>
        <p:txBody>
          <a:bodyPr anchorCtr="0" anchor="t" bIns="45700" lIns="91425" spcFirstLastPara="1" rIns="91425" wrap="square" tIns="457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31" name="Google Shape;131;g34bb743a188_0_671"/>
          <p:cNvSpPr txBox="1"/>
          <p:nvPr>
            <p:ph idx="2" type="body"/>
          </p:nvPr>
        </p:nvSpPr>
        <p:spPr>
          <a:xfrm>
            <a:off x="4163716" y="1825633"/>
            <a:ext cx="3549300" cy="4351200"/>
          </a:xfrm>
          <a:prstGeom prst="rect">
            <a:avLst/>
          </a:prstGeom>
          <a:noFill/>
          <a:ln>
            <a:noFill/>
          </a:ln>
        </p:spPr>
        <p:txBody>
          <a:bodyPr anchorCtr="0" anchor="t" bIns="45700" lIns="91425" spcFirstLastPara="1" rIns="91425" wrap="square" tIns="457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32" name="Google Shape;132;g34bb743a188_0_671"/>
          <p:cNvSpPr txBox="1"/>
          <p:nvPr>
            <p:ph type="title"/>
          </p:nvPr>
        </p:nvSpPr>
        <p:spPr>
          <a:xfrm>
            <a:off x="489867" y="365133"/>
            <a:ext cx="10864500" cy="880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3" name="Google Shape;133;g34bb743a188_0_671"/>
          <p:cNvSpPr txBox="1"/>
          <p:nvPr>
            <p:ph idx="3" type="subTitle"/>
          </p:nvPr>
        </p:nvSpPr>
        <p:spPr>
          <a:xfrm>
            <a:off x="498467" y="1230469"/>
            <a:ext cx="10847700" cy="404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1pPr>
            <a:lvl2pPr lvl="1"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2pPr>
            <a:lvl3pPr lvl="2"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3pPr>
            <a:lvl4pPr lvl="3"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4pPr>
            <a:lvl5pPr lvl="4"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5pPr>
            <a:lvl6pPr lvl="5"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6pPr>
            <a:lvl7pPr lvl="6"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7pPr>
            <a:lvl8pPr lvl="7"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8pPr>
            <a:lvl9pPr lvl="8"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9pPr>
          </a:lstStyle>
          <a:p/>
        </p:txBody>
      </p:sp>
      <p:sp>
        <p:nvSpPr>
          <p:cNvPr id="134" name="Google Shape;134;g34bb743a188_0_671"/>
          <p:cNvSpPr txBox="1"/>
          <p:nvPr>
            <p:ph idx="4" type="body"/>
          </p:nvPr>
        </p:nvSpPr>
        <p:spPr>
          <a:xfrm>
            <a:off x="7821231" y="1825633"/>
            <a:ext cx="3549300" cy="4351200"/>
          </a:xfrm>
          <a:prstGeom prst="rect">
            <a:avLst/>
          </a:prstGeom>
          <a:noFill/>
          <a:ln>
            <a:noFill/>
          </a:ln>
        </p:spPr>
        <p:txBody>
          <a:bodyPr anchorCtr="0" anchor="t" bIns="45700" lIns="91425" spcFirstLastPara="1" rIns="91425" wrap="square" tIns="457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with Headers">
  <p:cSld name="TWO_OBJECTS_2">
    <p:spTree>
      <p:nvGrpSpPr>
        <p:cNvPr id="135" name="Shape 135"/>
        <p:cNvGrpSpPr/>
        <p:nvPr/>
      </p:nvGrpSpPr>
      <p:grpSpPr>
        <a:xfrm>
          <a:off x="0" y="0"/>
          <a:ext cx="0" cy="0"/>
          <a:chOff x="0" y="0"/>
          <a:chExt cx="0" cy="0"/>
        </a:xfrm>
      </p:grpSpPr>
      <p:sp>
        <p:nvSpPr>
          <p:cNvPr id="136" name="Google Shape;136;g34bb743a188_0_677"/>
          <p:cNvSpPr txBox="1"/>
          <p:nvPr>
            <p:ph idx="1" type="body"/>
          </p:nvPr>
        </p:nvSpPr>
        <p:spPr>
          <a:xfrm>
            <a:off x="506200" y="2543833"/>
            <a:ext cx="5345100" cy="3633300"/>
          </a:xfrm>
          <a:prstGeom prst="rect">
            <a:avLst/>
          </a:prstGeom>
          <a:solidFill>
            <a:srgbClr val="E7E6E6"/>
          </a:solidFill>
          <a:ln>
            <a:noFill/>
          </a:ln>
        </p:spPr>
        <p:txBody>
          <a:bodyPr anchorCtr="0" anchor="t" bIns="121900" lIns="60925" spcFirstLastPara="1" rIns="60925" wrap="square" tIns="1219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37" name="Google Shape;137;g34bb743a188_0_677"/>
          <p:cNvSpPr txBox="1"/>
          <p:nvPr>
            <p:ph idx="2" type="body"/>
          </p:nvPr>
        </p:nvSpPr>
        <p:spPr>
          <a:xfrm>
            <a:off x="6008704" y="2543833"/>
            <a:ext cx="5345100" cy="3633300"/>
          </a:xfrm>
          <a:prstGeom prst="rect">
            <a:avLst/>
          </a:prstGeom>
          <a:solidFill>
            <a:srgbClr val="E7E6E6"/>
          </a:solidFill>
          <a:ln>
            <a:noFill/>
          </a:ln>
        </p:spPr>
        <p:txBody>
          <a:bodyPr anchorCtr="0" anchor="t" bIns="121900" lIns="60925" spcFirstLastPara="1" rIns="60925" wrap="square" tIns="121900">
            <a:normAutofit/>
          </a:bodyPr>
          <a:lstStyle>
            <a:lvl1pPr indent="-349250" lvl="0" marL="457200" marR="0" algn="l">
              <a:lnSpc>
                <a:spcPct val="90000"/>
              </a:lnSpc>
              <a:spcBef>
                <a:spcPts val="11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38" name="Google Shape;138;g34bb743a188_0_677"/>
          <p:cNvSpPr txBox="1"/>
          <p:nvPr>
            <p:ph type="title"/>
          </p:nvPr>
        </p:nvSpPr>
        <p:spPr>
          <a:xfrm>
            <a:off x="489867" y="365133"/>
            <a:ext cx="10864500" cy="880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9" name="Google Shape;139;g34bb743a188_0_677"/>
          <p:cNvSpPr txBox="1"/>
          <p:nvPr>
            <p:ph idx="3" type="subTitle"/>
          </p:nvPr>
        </p:nvSpPr>
        <p:spPr>
          <a:xfrm>
            <a:off x="498467" y="1230469"/>
            <a:ext cx="10847700" cy="404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1pPr>
            <a:lvl2pPr lvl="1"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2pPr>
            <a:lvl3pPr lvl="2"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3pPr>
            <a:lvl4pPr lvl="3"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4pPr>
            <a:lvl5pPr lvl="4"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5pPr>
            <a:lvl6pPr lvl="5"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6pPr>
            <a:lvl7pPr lvl="6"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7pPr>
            <a:lvl8pPr lvl="7"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8pPr>
            <a:lvl9pPr lvl="8"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9pPr>
          </a:lstStyle>
          <a:p/>
        </p:txBody>
      </p:sp>
      <p:sp>
        <p:nvSpPr>
          <p:cNvPr id="140" name="Google Shape;140;g34bb743a188_0_677"/>
          <p:cNvSpPr txBox="1"/>
          <p:nvPr>
            <p:ph idx="4" type="subTitle"/>
          </p:nvPr>
        </p:nvSpPr>
        <p:spPr>
          <a:xfrm>
            <a:off x="489867" y="1758200"/>
            <a:ext cx="5361600" cy="691200"/>
          </a:xfrm>
          <a:prstGeom prst="rect">
            <a:avLst/>
          </a:prstGeom>
          <a:solidFill>
            <a:srgbClr val="091F4B"/>
          </a:solid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1pPr>
            <a:lvl2pPr lvl="1"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2pPr>
            <a:lvl3pPr lvl="2"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3pPr>
            <a:lvl4pPr lvl="3"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4pPr>
            <a:lvl5pPr lvl="4"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5pPr>
            <a:lvl6pPr lvl="5"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6pPr>
            <a:lvl7pPr lvl="6"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7pPr>
            <a:lvl8pPr lvl="7"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8pPr>
            <a:lvl9pPr lvl="8"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9pPr>
          </a:lstStyle>
          <a:p/>
        </p:txBody>
      </p:sp>
      <p:sp>
        <p:nvSpPr>
          <p:cNvPr id="141" name="Google Shape;141;g34bb743a188_0_677"/>
          <p:cNvSpPr txBox="1"/>
          <p:nvPr>
            <p:ph idx="5" type="subTitle"/>
          </p:nvPr>
        </p:nvSpPr>
        <p:spPr>
          <a:xfrm>
            <a:off x="6008700" y="1758200"/>
            <a:ext cx="5337300" cy="691200"/>
          </a:xfrm>
          <a:prstGeom prst="rect">
            <a:avLst/>
          </a:prstGeom>
          <a:solidFill>
            <a:srgbClr val="091F4B"/>
          </a:solid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1pPr>
            <a:lvl2pPr lvl="1"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2pPr>
            <a:lvl3pPr lvl="2"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3pPr>
            <a:lvl4pPr lvl="3"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4pPr>
            <a:lvl5pPr lvl="4"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5pPr>
            <a:lvl6pPr lvl="5"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6pPr>
            <a:lvl7pPr lvl="6"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7pPr>
            <a:lvl8pPr lvl="7"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8pPr>
            <a:lvl9pPr lvl="8"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with Headers">
  <p:cSld name="TWO_OBJECTS_2_1">
    <p:spTree>
      <p:nvGrpSpPr>
        <p:cNvPr id="142" name="Shape 142"/>
        <p:cNvGrpSpPr/>
        <p:nvPr/>
      </p:nvGrpSpPr>
      <p:grpSpPr>
        <a:xfrm>
          <a:off x="0" y="0"/>
          <a:ext cx="0" cy="0"/>
          <a:chOff x="0" y="0"/>
          <a:chExt cx="0" cy="0"/>
        </a:xfrm>
      </p:grpSpPr>
      <p:sp>
        <p:nvSpPr>
          <p:cNvPr id="143" name="Google Shape;143;g34bb743a188_0_684"/>
          <p:cNvSpPr txBox="1"/>
          <p:nvPr>
            <p:ph idx="1" type="body"/>
          </p:nvPr>
        </p:nvSpPr>
        <p:spPr>
          <a:xfrm>
            <a:off x="500709" y="2543833"/>
            <a:ext cx="3548400" cy="3633300"/>
          </a:xfrm>
          <a:prstGeom prst="rect">
            <a:avLst/>
          </a:prstGeom>
          <a:solidFill>
            <a:srgbClr val="E7E6E6"/>
          </a:solidFill>
          <a:ln>
            <a:noFill/>
          </a:ln>
        </p:spPr>
        <p:txBody>
          <a:bodyPr anchorCtr="0" anchor="t" bIns="121900" lIns="60925" spcFirstLastPara="1" rIns="60925" wrap="square" tIns="121900">
            <a:normAutofit/>
          </a:bodyPr>
          <a:lstStyle>
            <a:lvl1pPr indent="-330200" lvl="0" marL="457200" marR="0" algn="l">
              <a:lnSpc>
                <a:spcPct val="90000"/>
              </a:lnSpc>
              <a:spcBef>
                <a:spcPts val="11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44" name="Google Shape;144;g34bb743a188_0_684"/>
          <p:cNvSpPr txBox="1"/>
          <p:nvPr>
            <p:ph idx="2" type="body"/>
          </p:nvPr>
        </p:nvSpPr>
        <p:spPr>
          <a:xfrm>
            <a:off x="4153369" y="2543833"/>
            <a:ext cx="3548400" cy="3633300"/>
          </a:xfrm>
          <a:prstGeom prst="rect">
            <a:avLst/>
          </a:prstGeom>
          <a:solidFill>
            <a:srgbClr val="E7E6E6"/>
          </a:solidFill>
          <a:ln>
            <a:noFill/>
          </a:ln>
        </p:spPr>
        <p:txBody>
          <a:bodyPr anchorCtr="0" anchor="t" bIns="121900" lIns="60925" spcFirstLastPara="1" rIns="60925" wrap="square" tIns="121900">
            <a:normAutofit/>
          </a:bodyPr>
          <a:lstStyle>
            <a:lvl1pPr indent="-330200" lvl="0" marL="457200" marR="0" algn="l">
              <a:lnSpc>
                <a:spcPct val="90000"/>
              </a:lnSpc>
              <a:spcBef>
                <a:spcPts val="11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45" name="Google Shape;145;g34bb743a188_0_684"/>
          <p:cNvSpPr txBox="1"/>
          <p:nvPr>
            <p:ph type="title"/>
          </p:nvPr>
        </p:nvSpPr>
        <p:spPr>
          <a:xfrm>
            <a:off x="489867" y="365133"/>
            <a:ext cx="10864500" cy="880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6" name="Google Shape;146;g34bb743a188_0_684"/>
          <p:cNvSpPr txBox="1"/>
          <p:nvPr>
            <p:ph idx="3" type="subTitle"/>
          </p:nvPr>
        </p:nvSpPr>
        <p:spPr>
          <a:xfrm>
            <a:off x="498467" y="1230469"/>
            <a:ext cx="10847700" cy="404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1pPr>
            <a:lvl2pPr lvl="1"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2pPr>
            <a:lvl3pPr lvl="2"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3pPr>
            <a:lvl4pPr lvl="3"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4pPr>
            <a:lvl5pPr lvl="4"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5pPr>
            <a:lvl6pPr lvl="5"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6pPr>
            <a:lvl7pPr lvl="6"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7pPr>
            <a:lvl8pPr lvl="7"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8pPr>
            <a:lvl9pPr lvl="8" marR="0" algn="l">
              <a:lnSpc>
                <a:spcPct val="100000"/>
              </a:lnSpc>
              <a:spcBef>
                <a:spcPts val="0"/>
              </a:spcBef>
              <a:spcAft>
                <a:spcPts val="0"/>
              </a:spcAft>
              <a:buClr>
                <a:srgbClr val="000000"/>
              </a:buClr>
              <a:buSzPts val="1900"/>
              <a:buFont typeface="Lora"/>
              <a:buNone/>
              <a:defRPr b="0" i="0" sz="1900" u="none" cap="none" strike="noStrike">
                <a:solidFill>
                  <a:srgbClr val="000000"/>
                </a:solidFill>
                <a:latin typeface="Lora"/>
                <a:ea typeface="Lora"/>
                <a:cs typeface="Lora"/>
                <a:sym typeface="Lora"/>
              </a:defRPr>
            </a:lvl9pPr>
          </a:lstStyle>
          <a:p/>
        </p:txBody>
      </p:sp>
      <p:sp>
        <p:nvSpPr>
          <p:cNvPr id="147" name="Google Shape;147;g34bb743a188_0_684"/>
          <p:cNvSpPr txBox="1"/>
          <p:nvPr>
            <p:ph idx="4" type="subTitle"/>
          </p:nvPr>
        </p:nvSpPr>
        <p:spPr>
          <a:xfrm>
            <a:off x="489867" y="1758200"/>
            <a:ext cx="3558900" cy="691200"/>
          </a:xfrm>
          <a:prstGeom prst="rect">
            <a:avLst/>
          </a:prstGeom>
          <a:solidFill>
            <a:srgbClr val="091F4B"/>
          </a:solid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1pPr>
            <a:lvl2pPr lvl="1"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2pPr>
            <a:lvl3pPr lvl="2"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3pPr>
            <a:lvl4pPr lvl="3"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4pPr>
            <a:lvl5pPr lvl="4"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5pPr>
            <a:lvl6pPr lvl="5"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6pPr>
            <a:lvl7pPr lvl="6"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7pPr>
            <a:lvl8pPr lvl="7"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8pPr>
            <a:lvl9pPr lvl="8"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9pPr>
          </a:lstStyle>
          <a:p/>
        </p:txBody>
      </p:sp>
      <p:sp>
        <p:nvSpPr>
          <p:cNvPr id="148" name="Google Shape;148;g34bb743a188_0_684"/>
          <p:cNvSpPr txBox="1"/>
          <p:nvPr>
            <p:ph idx="5" type="subTitle"/>
          </p:nvPr>
        </p:nvSpPr>
        <p:spPr>
          <a:xfrm>
            <a:off x="4156032" y="1758200"/>
            <a:ext cx="3542700" cy="691200"/>
          </a:xfrm>
          <a:prstGeom prst="rect">
            <a:avLst/>
          </a:prstGeom>
          <a:solidFill>
            <a:srgbClr val="091F4B"/>
          </a:solid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1pPr>
            <a:lvl2pPr lvl="1"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2pPr>
            <a:lvl3pPr lvl="2"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3pPr>
            <a:lvl4pPr lvl="3"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4pPr>
            <a:lvl5pPr lvl="4"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5pPr>
            <a:lvl6pPr lvl="5"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6pPr>
            <a:lvl7pPr lvl="6"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7pPr>
            <a:lvl8pPr lvl="7"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8pPr>
            <a:lvl9pPr lvl="8"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9pPr>
          </a:lstStyle>
          <a:p/>
        </p:txBody>
      </p:sp>
      <p:sp>
        <p:nvSpPr>
          <p:cNvPr id="149" name="Google Shape;149;g34bb743a188_0_684"/>
          <p:cNvSpPr txBox="1"/>
          <p:nvPr>
            <p:ph idx="6" type="body"/>
          </p:nvPr>
        </p:nvSpPr>
        <p:spPr>
          <a:xfrm>
            <a:off x="7806029" y="2543833"/>
            <a:ext cx="3548400" cy="3633300"/>
          </a:xfrm>
          <a:prstGeom prst="rect">
            <a:avLst/>
          </a:prstGeom>
          <a:solidFill>
            <a:srgbClr val="E7E6E6"/>
          </a:solidFill>
          <a:ln>
            <a:noFill/>
          </a:ln>
        </p:spPr>
        <p:txBody>
          <a:bodyPr anchorCtr="0" anchor="t" bIns="121900" lIns="60925" spcFirstLastPara="1" rIns="60925" wrap="square" tIns="121900">
            <a:normAutofit/>
          </a:bodyPr>
          <a:lstStyle>
            <a:lvl1pPr indent="-330200" lvl="0" marL="457200" marR="0" algn="l">
              <a:lnSpc>
                <a:spcPct val="90000"/>
              </a:lnSpc>
              <a:spcBef>
                <a:spcPts val="11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50" name="Google Shape;150;g34bb743a188_0_684"/>
          <p:cNvSpPr txBox="1"/>
          <p:nvPr>
            <p:ph idx="7" type="subTitle"/>
          </p:nvPr>
        </p:nvSpPr>
        <p:spPr>
          <a:xfrm>
            <a:off x="7806027" y="1758200"/>
            <a:ext cx="3542700" cy="691200"/>
          </a:xfrm>
          <a:prstGeom prst="rect">
            <a:avLst/>
          </a:prstGeom>
          <a:solidFill>
            <a:srgbClr val="091F4B"/>
          </a:solid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1pPr>
            <a:lvl2pPr lvl="1"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2pPr>
            <a:lvl3pPr lvl="2"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3pPr>
            <a:lvl4pPr lvl="3"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4pPr>
            <a:lvl5pPr lvl="4"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5pPr>
            <a:lvl6pPr lvl="5"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6pPr>
            <a:lvl7pPr lvl="6"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7pPr>
            <a:lvl8pPr lvl="7"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8pPr>
            <a:lvl9pPr lvl="8" marR="0" algn="ctr">
              <a:lnSpc>
                <a:spcPct val="100000"/>
              </a:lnSpc>
              <a:spcBef>
                <a:spcPts val="0"/>
              </a:spcBef>
              <a:spcAft>
                <a:spcPts val="0"/>
              </a:spcAft>
              <a:buClr>
                <a:schemeClr val="lt1"/>
              </a:buClr>
              <a:buSzPts val="1900"/>
              <a:buFont typeface="Lora SemiBold"/>
              <a:buNone/>
              <a:defRPr b="0" i="0" sz="1900" u="none" cap="none" strike="noStrike">
                <a:solidFill>
                  <a:schemeClr val="lt1"/>
                </a:solidFill>
                <a:latin typeface="Lora SemiBold"/>
                <a:ea typeface="Lora SemiBold"/>
                <a:cs typeface="Lora SemiBold"/>
                <a:sym typeface="Lora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Picture 1">
  <p:cSld name="TITLE_ONLY_1">
    <p:bg>
      <p:bgPr>
        <a:solidFill>
          <a:srgbClr val="091F4B"/>
        </a:solidFill>
      </p:bgPr>
    </p:bg>
    <p:spTree>
      <p:nvGrpSpPr>
        <p:cNvPr id="151" name="Shape 151"/>
        <p:cNvGrpSpPr/>
        <p:nvPr/>
      </p:nvGrpSpPr>
      <p:grpSpPr>
        <a:xfrm>
          <a:off x="0" y="0"/>
          <a:ext cx="0" cy="0"/>
          <a:chOff x="0" y="0"/>
          <a:chExt cx="0" cy="0"/>
        </a:xfrm>
      </p:grpSpPr>
      <p:sp>
        <p:nvSpPr>
          <p:cNvPr id="152" name="Google Shape;152;g34bb743a188_0_693"/>
          <p:cNvSpPr/>
          <p:nvPr/>
        </p:nvSpPr>
        <p:spPr>
          <a:xfrm rot="-5400000">
            <a:off x="6542451" y="1423300"/>
            <a:ext cx="6878100" cy="40113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153" name="Google Shape;153;g34bb743a188_0_693"/>
          <p:cNvPicPr preferRelativeResize="0"/>
          <p:nvPr/>
        </p:nvPicPr>
        <p:blipFill rotWithShape="1">
          <a:blip r:embed="rId2">
            <a:alphaModFix/>
          </a:blip>
          <a:srcRect b="0" l="0" r="0" t="0"/>
          <a:stretch/>
        </p:blipFill>
        <p:spPr>
          <a:xfrm>
            <a:off x="8093733" y="0"/>
            <a:ext cx="4098266" cy="6858000"/>
          </a:xfrm>
          <a:prstGeom prst="rect">
            <a:avLst/>
          </a:prstGeom>
          <a:noFill/>
          <a:ln>
            <a:noFill/>
          </a:ln>
        </p:spPr>
      </p:pic>
      <p:sp>
        <p:nvSpPr>
          <p:cNvPr id="154" name="Google Shape;154;g34bb743a188_0_693"/>
          <p:cNvSpPr/>
          <p:nvPr/>
        </p:nvSpPr>
        <p:spPr>
          <a:xfrm rot="-5400000">
            <a:off x="6770767" y="1195000"/>
            <a:ext cx="6878100" cy="44679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5" name="Google Shape;155;g34bb743a188_0_693"/>
          <p:cNvSpPr txBox="1"/>
          <p:nvPr>
            <p:ph type="title"/>
          </p:nvPr>
        </p:nvSpPr>
        <p:spPr>
          <a:xfrm>
            <a:off x="506200" y="365133"/>
            <a:ext cx="10847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p:txBody>
      </p:sp>
      <p:cxnSp>
        <p:nvCxnSpPr>
          <p:cNvPr id="156" name="Google Shape;156;g34bb743a188_0_693"/>
          <p:cNvCxnSpPr/>
          <p:nvPr/>
        </p:nvCxnSpPr>
        <p:spPr>
          <a:xfrm>
            <a:off x="487440" y="6397633"/>
            <a:ext cx="10896300" cy="0"/>
          </a:xfrm>
          <a:prstGeom prst="straightConnector1">
            <a:avLst/>
          </a:prstGeom>
          <a:noFill/>
          <a:ln cap="flat" cmpd="sng" w="9525">
            <a:solidFill>
              <a:schemeClr val="lt1"/>
            </a:solidFill>
            <a:prstDash val="solid"/>
            <a:round/>
            <a:headEnd len="sm" w="sm" type="none"/>
            <a:tailEnd len="sm" w="sm" type="none"/>
          </a:ln>
        </p:spPr>
      </p:cxnSp>
      <p:sp>
        <p:nvSpPr>
          <p:cNvPr id="157" name="Google Shape;157;g34bb743a188_0_693"/>
          <p:cNvSpPr txBox="1"/>
          <p:nvPr/>
        </p:nvSpPr>
        <p:spPr>
          <a:xfrm>
            <a:off x="506207" y="6397633"/>
            <a:ext cx="3677100" cy="27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©2025 FAIR Institute. All Rights Reserved.</a:t>
            </a:r>
            <a:endParaRPr b="0" i="0" sz="2800" u="none" cap="none" strike="noStrike">
              <a:solidFill>
                <a:schemeClr val="lt1"/>
              </a:solidFill>
              <a:latin typeface="Lora"/>
              <a:ea typeface="Lora"/>
              <a:cs typeface="Lora"/>
              <a:sym typeface="Lora"/>
            </a:endParaRPr>
          </a:p>
        </p:txBody>
      </p:sp>
      <p:sp>
        <p:nvSpPr>
          <p:cNvPr id="158" name="Google Shape;158;g34bb743a188_0_693"/>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www.FAIRInstitute.org</a:t>
            </a:r>
            <a:endParaRPr b="0" i="0" sz="1200" u="none" cap="none" strike="noStrike">
              <a:solidFill>
                <a:schemeClr val="lt1"/>
              </a:solidFill>
              <a:latin typeface="Lora"/>
              <a:ea typeface="Lora"/>
              <a:cs typeface="Lora"/>
              <a:sym typeface="Lora"/>
            </a:endParaRPr>
          </a:p>
        </p:txBody>
      </p:sp>
      <p:sp>
        <p:nvSpPr>
          <p:cNvPr id="159" name="Google Shape;159;g34bb743a188_0_693"/>
          <p:cNvSpPr txBox="1"/>
          <p:nvPr/>
        </p:nvSpPr>
        <p:spPr>
          <a:xfrm>
            <a:off x="5857640" y="6397633"/>
            <a:ext cx="435600" cy="273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lt1"/>
                </a:solidFill>
                <a:latin typeface="Lora"/>
                <a:ea typeface="Lora"/>
                <a:cs typeface="Lora"/>
                <a:sym typeface="Lora"/>
              </a:rPr>
              <a:t>‹#›</a:t>
            </a:fld>
            <a:endParaRPr b="0" i="0" sz="1200" u="none" cap="none" strike="noStrike">
              <a:solidFill>
                <a:schemeClr val="lt1"/>
              </a:solidFill>
              <a:latin typeface="Lora"/>
              <a:ea typeface="Lora"/>
              <a:cs typeface="Lora"/>
              <a:sym typeface="Lor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Picture 2">
  <p:cSld name="TITLE_ONLY_1_1">
    <p:bg>
      <p:bgPr>
        <a:solidFill>
          <a:srgbClr val="091F4B"/>
        </a:solidFill>
      </p:bgPr>
    </p:bg>
    <p:spTree>
      <p:nvGrpSpPr>
        <p:cNvPr id="160" name="Shape 160"/>
        <p:cNvGrpSpPr/>
        <p:nvPr/>
      </p:nvGrpSpPr>
      <p:grpSpPr>
        <a:xfrm>
          <a:off x="0" y="0"/>
          <a:ext cx="0" cy="0"/>
          <a:chOff x="0" y="0"/>
          <a:chExt cx="0" cy="0"/>
        </a:xfrm>
      </p:grpSpPr>
      <p:pic>
        <p:nvPicPr>
          <p:cNvPr id="161" name="Google Shape;161;g34bb743a188_0_702" title="confernce2.webp"/>
          <p:cNvPicPr preferRelativeResize="0"/>
          <p:nvPr/>
        </p:nvPicPr>
        <p:blipFill rotWithShape="1">
          <a:blip r:embed="rId2">
            <a:alphaModFix/>
          </a:blip>
          <a:srcRect b="0" l="0" r="0" t="0"/>
          <a:stretch/>
        </p:blipFill>
        <p:spPr>
          <a:xfrm>
            <a:off x="1579611" y="0"/>
            <a:ext cx="10612382" cy="6858001"/>
          </a:xfrm>
          <a:prstGeom prst="rect">
            <a:avLst/>
          </a:prstGeom>
          <a:gradFill>
            <a:gsLst>
              <a:gs pos="0">
                <a:srgbClr val="091F4B"/>
              </a:gs>
              <a:gs pos="100000">
                <a:srgbClr val="091F4B">
                  <a:alpha val="0"/>
                </a:srgbClr>
              </a:gs>
            </a:gsLst>
            <a:lin ang="5400012" scaled="0"/>
          </a:gradFill>
          <a:ln>
            <a:noFill/>
          </a:ln>
        </p:spPr>
      </p:pic>
      <p:sp>
        <p:nvSpPr>
          <p:cNvPr id="162" name="Google Shape;162;g34bb743a188_0_702"/>
          <p:cNvSpPr/>
          <p:nvPr/>
        </p:nvSpPr>
        <p:spPr>
          <a:xfrm rot="-5400000">
            <a:off x="3276377" y="-1842650"/>
            <a:ext cx="6878100" cy="105432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3" name="Google Shape;163;g34bb743a188_0_702"/>
          <p:cNvSpPr/>
          <p:nvPr/>
        </p:nvSpPr>
        <p:spPr>
          <a:xfrm rot="-5400000">
            <a:off x="3443950" y="-1864450"/>
            <a:ext cx="6878100" cy="106068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4" name="Google Shape;164;g34bb743a188_0_702"/>
          <p:cNvSpPr txBox="1"/>
          <p:nvPr>
            <p:ph type="title"/>
          </p:nvPr>
        </p:nvSpPr>
        <p:spPr>
          <a:xfrm>
            <a:off x="506200" y="365133"/>
            <a:ext cx="10847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p:txBody>
      </p:sp>
      <p:cxnSp>
        <p:nvCxnSpPr>
          <p:cNvPr id="165" name="Google Shape;165;g34bb743a188_0_702"/>
          <p:cNvCxnSpPr/>
          <p:nvPr/>
        </p:nvCxnSpPr>
        <p:spPr>
          <a:xfrm>
            <a:off x="487440" y="6397633"/>
            <a:ext cx="10896300" cy="0"/>
          </a:xfrm>
          <a:prstGeom prst="straightConnector1">
            <a:avLst/>
          </a:prstGeom>
          <a:noFill/>
          <a:ln cap="flat" cmpd="sng" w="9525">
            <a:solidFill>
              <a:schemeClr val="lt1"/>
            </a:solidFill>
            <a:prstDash val="solid"/>
            <a:round/>
            <a:headEnd len="sm" w="sm" type="none"/>
            <a:tailEnd len="sm" w="sm" type="none"/>
          </a:ln>
        </p:spPr>
      </p:cxnSp>
      <p:sp>
        <p:nvSpPr>
          <p:cNvPr id="166" name="Google Shape;166;g34bb743a188_0_702"/>
          <p:cNvSpPr txBox="1"/>
          <p:nvPr/>
        </p:nvSpPr>
        <p:spPr>
          <a:xfrm>
            <a:off x="506207" y="6397633"/>
            <a:ext cx="3677100" cy="27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©2025 FAIR Institute. All Rights Reserved.</a:t>
            </a:r>
            <a:endParaRPr b="0" i="0" sz="2800" u="none" cap="none" strike="noStrike">
              <a:solidFill>
                <a:schemeClr val="lt1"/>
              </a:solidFill>
              <a:latin typeface="Lora"/>
              <a:ea typeface="Lora"/>
              <a:cs typeface="Lora"/>
              <a:sym typeface="Lora"/>
            </a:endParaRPr>
          </a:p>
        </p:txBody>
      </p:sp>
      <p:sp>
        <p:nvSpPr>
          <p:cNvPr id="167" name="Google Shape;167;g34bb743a188_0_702"/>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www.FAIRInstitute.org</a:t>
            </a:r>
            <a:endParaRPr b="0" i="0" sz="1200" u="none" cap="none" strike="noStrike">
              <a:solidFill>
                <a:schemeClr val="lt1"/>
              </a:solidFill>
              <a:latin typeface="Lora"/>
              <a:ea typeface="Lora"/>
              <a:cs typeface="Lora"/>
              <a:sym typeface="Lora"/>
            </a:endParaRPr>
          </a:p>
        </p:txBody>
      </p:sp>
      <p:sp>
        <p:nvSpPr>
          <p:cNvPr id="168" name="Google Shape;168;g34bb743a188_0_702"/>
          <p:cNvSpPr txBox="1"/>
          <p:nvPr/>
        </p:nvSpPr>
        <p:spPr>
          <a:xfrm>
            <a:off x="5857640" y="6397633"/>
            <a:ext cx="435600" cy="273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lt1"/>
                </a:solidFill>
                <a:latin typeface="Lora"/>
                <a:ea typeface="Lora"/>
                <a:cs typeface="Lora"/>
                <a:sym typeface="Lora"/>
              </a:rPr>
              <a:t>‹#›</a:t>
            </a:fld>
            <a:endParaRPr b="0" i="0" sz="1200" u="none" cap="none" strike="noStrike">
              <a:solidFill>
                <a:schemeClr val="lt1"/>
              </a:solidFill>
              <a:latin typeface="Lora"/>
              <a:ea typeface="Lora"/>
              <a:cs typeface="Lora"/>
              <a:sym typeface="Lor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Picture 2 1">
  <p:cSld name="TITLE_ONLY_1_1_1">
    <p:bg>
      <p:bgPr>
        <a:solidFill>
          <a:srgbClr val="091F4B"/>
        </a:solidFill>
      </p:bgPr>
    </p:bg>
    <p:spTree>
      <p:nvGrpSpPr>
        <p:cNvPr id="169" name="Shape 169"/>
        <p:cNvGrpSpPr/>
        <p:nvPr/>
      </p:nvGrpSpPr>
      <p:grpSpPr>
        <a:xfrm>
          <a:off x="0" y="0"/>
          <a:ext cx="0" cy="0"/>
          <a:chOff x="0" y="0"/>
          <a:chExt cx="0" cy="0"/>
        </a:xfrm>
      </p:grpSpPr>
      <p:pic>
        <p:nvPicPr>
          <p:cNvPr id="170" name="Google Shape;170;g34bb743a188_0_711" title="FAIRCON23 CISO Panel 2-1.webp"/>
          <p:cNvPicPr preferRelativeResize="0"/>
          <p:nvPr/>
        </p:nvPicPr>
        <p:blipFill rotWithShape="1">
          <a:blip r:embed="rId2">
            <a:alphaModFix/>
          </a:blip>
          <a:srcRect b="0" l="0" r="0" t="0"/>
          <a:stretch/>
        </p:blipFill>
        <p:spPr>
          <a:xfrm>
            <a:off x="2174267" y="0"/>
            <a:ext cx="10017734" cy="6858000"/>
          </a:xfrm>
          <a:prstGeom prst="rect">
            <a:avLst/>
          </a:prstGeom>
          <a:noFill/>
          <a:ln>
            <a:noFill/>
          </a:ln>
        </p:spPr>
      </p:pic>
      <p:sp>
        <p:nvSpPr>
          <p:cNvPr id="171" name="Google Shape;171;g34bb743a188_0_711"/>
          <p:cNvSpPr/>
          <p:nvPr/>
        </p:nvSpPr>
        <p:spPr>
          <a:xfrm rot="-5400000">
            <a:off x="3481343" y="-1832650"/>
            <a:ext cx="6878100" cy="105432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2" name="Google Shape;172;g34bb743a188_0_711"/>
          <p:cNvSpPr/>
          <p:nvPr/>
        </p:nvSpPr>
        <p:spPr>
          <a:xfrm rot="-5400000">
            <a:off x="3449550" y="-1864450"/>
            <a:ext cx="6878100" cy="10606800"/>
          </a:xfrm>
          <a:prstGeom prst="rect">
            <a:avLst/>
          </a:prstGeom>
          <a:gradFill>
            <a:gsLst>
              <a:gs pos="0">
                <a:srgbClr val="091F4B"/>
              </a:gs>
              <a:gs pos="100000">
                <a:srgbClr val="091F4B">
                  <a:alpha val="0"/>
                </a:srgbClr>
              </a:gs>
            </a:gsLst>
            <a:lin ang="540001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73" name="Google Shape;173;g34bb743a188_0_711"/>
          <p:cNvSpPr txBox="1"/>
          <p:nvPr>
            <p:ph type="title"/>
          </p:nvPr>
        </p:nvSpPr>
        <p:spPr>
          <a:xfrm>
            <a:off x="506200" y="365133"/>
            <a:ext cx="10847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p:txBody>
      </p:sp>
      <p:cxnSp>
        <p:nvCxnSpPr>
          <p:cNvPr id="174" name="Google Shape;174;g34bb743a188_0_711"/>
          <p:cNvCxnSpPr/>
          <p:nvPr/>
        </p:nvCxnSpPr>
        <p:spPr>
          <a:xfrm>
            <a:off x="487440" y="6397633"/>
            <a:ext cx="10896300" cy="0"/>
          </a:xfrm>
          <a:prstGeom prst="straightConnector1">
            <a:avLst/>
          </a:prstGeom>
          <a:noFill/>
          <a:ln cap="flat" cmpd="sng" w="9525">
            <a:solidFill>
              <a:schemeClr val="lt1"/>
            </a:solidFill>
            <a:prstDash val="solid"/>
            <a:round/>
            <a:headEnd len="sm" w="sm" type="none"/>
            <a:tailEnd len="sm" w="sm" type="none"/>
          </a:ln>
        </p:spPr>
      </p:cxnSp>
      <p:sp>
        <p:nvSpPr>
          <p:cNvPr id="175" name="Google Shape;175;g34bb743a188_0_711"/>
          <p:cNvSpPr txBox="1"/>
          <p:nvPr/>
        </p:nvSpPr>
        <p:spPr>
          <a:xfrm>
            <a:off x="506207" y="6397633"/>
            <a:ext cx="3677100" cy="27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©2025 FAIR Institute. All Rights Reserved.</a:t>
            </a:r>
            <a:endParaRPr b="0" i="0" sz="2800" u="none" cap="none" strike="noStrike">
              <a:solidFill>
                <a:schemeClr val="lt1"/>
              </a:solidFill>
              <a:latin typeface="Lora"/>
              <a:ea typeface="Lora"/>
              <a:cs typeface="Lora"/>
              <a:sym typeface="Lora"/>
            </a:endParaRPr>
          </a:p>
        </p:txBody>
      </p:sp>
      <p:sp>
        <p:nvSpPr>
          <p:cNvPr id="176" name="Google Shape;176;g34bb743a188_0_711"/>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ora"/>
                <a:ea typeface="Lora"/>
                <a:cs typeface="Lora"/>
                <a:sym typeface="Lora"/>
              </a:rPr>
              <a:t>www.FAIRInstitute.org</a:t>
            </a:r>
            <a:endParaRPr b="0" i="0" sz="1200" u="none" cap="none" strike="noStrike">
              <a:solidFill>
                <a:schemeClr val="lt1"/>
              </a:solidFill>
              <a:latin typeface="Lora"/>
              <a:ea typeface="Lora"/>
              <a:cs typeface="Lora"/>
              <a:sym typeface="Lora"/>
            </a:endParaRPr>
          </a:p>
        </p:txBody>
      </p:sp>
      <p:sp>
        <p:nvSpPr>
          <p:cNvPr id="177" name="Google Shape;177;g34bb743a188_0_711"/>
          <p:cNvSpPr txBox="1"/>
          <p:nvPr/>
        </p:nvSpPr>
        <p:spPr>
          <a:xfrm>
            <a:off x="5857640" y="6397633"/>
            <a:ext cx="435600" cy="273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lt1"/>
                </a:solidFill>
                <a:latin typeface="Lora"/>
                <a:ea typeface="Lora"/>
                <a:cs typeface="Lora"/>
                <a:sym typeface="Lora"/>
              </a:rPr>
              <a:t>‹#›</a:t>
            </a:fld>
            <a:endParaRPr b="0" i="0" sz="1200" u="none" cap="none" strike="noStrike">
              <a:solidFill>
                <a:schemeClr val="lt1"/>
              </a:solidFill>
              <a:latin typeface="Lora"/>
              <a:ea typeface="Lora"/>
              <a:cs typeface="Lora"/>
              <a:sym typeface="Lor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Gr 1 3">
  <p:cSld name="BLANK_1_2_4">
    <p:spTree>
      <p:nvGrpSpPr>
        <p:cNvPr id="178" name="Shape 178"/>
        <p:cNvGrpSpPr/>
        <p:nvPr/>
      </p:nvGrpSpPr>
      <p:grpSpPr>
        <a:xfrm>
          <a:off x="0" y="0"/>
          <a:ext cx="0" cy="0"/>
          <a:chOff x="0" y="0"/>
          <a:chExt cx="0" cy="0"/>
        </a:xfrm>
      </p:grpSpPr>
      <p:sp>
        <p:nvSpPr>
          <p:cNvPr id="179" name="Google Shape;179;g34bb743a188_0_72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80" name="Google Shape;180;g34bb743a188_0_720"/>
          <p:cNvPicPr preferRelativeResize="0"/>
          <p:nvPr/>
        </p:nvPicPr>
        <p:blipFill rotWithShape="1">
          <a:blip r:embed="rId2">
            <a:alphaModFix/>
          </a:blip>
          <a:srcRect b="0" l="0" r="0" t="0"/>
          <a:stretch/>
        </p:blipFill>
        <p:spPr>
          <a:xfrm>
            <a:off x="0" y="0"/>
            <a:ext cx="12192005" cy="68579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7"/>
          <p:cNvSpPr txBox="1"/>
          <p:nvPr>
            <p:ph type="title"/>
          </p:nvPr>
        </p:nvSpPr>
        <p:spPr>
          <a:xfrm>
            <a:off x="367146" y="365125"/>
            <a:ext cx="114577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7"/>
          <p:cNvSpPr txBox="1"/>
          <p:nvPr>
            <p:ph idx="1" type="body"/>
          </p:nvPr>
        </p:nvSpPr>
        <p:spPr>
          <a:xfrm>
            <a:off x="367146" y="1825625"/>
            <a:ext cx="1145771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7"/>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1" name="Shape 181"/>
        <p:cNvGrpSpPr/>
        <p:nvPr/>
      </p:nvGrpSpPr>
      <p:grpSpPr>
        <a:xfrm>
          <a:off x="0" y="0"/>
          <a:ext cx="0" cy="0"/>
          <a:chOff x="0" y="0"/>
          <a:chExt cx="0" cy="0"/>
        </a:xfrm>
      </p:grpSpPr>
      <p:sp>
        <p:nvSpPr>
          <p:cNvPr id="182" name="Google Shape;182;g34bb743a188_0_723"/>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3" name="Google Shape;183;g34bb743a188_0_723"/>
          <p:cNvSpPr txBox="1"/>
          <p:nvPr>
            <p:ph idx="1" type="body"/>
          </p:nvPr>
        </p:nvSpPr>
        <p:spPr>
          <a:xfrm>
            <a:off x="415600" y="1536633"/>
            <a:ext cx="11360700" cy="4555200"/>
          </a:xfrm>
          <a:prstGeom prst="rect">
            <a:avLst/>
          </a:prstGeom>
          <a:noFill/>
          <a:ln>
            <a:noFill/>
          </a:ln>
        </p:spPr>
        <p:txBody>
          <a:bodyPr anchorCtr="0" anchor="ctr" bIns="91425" lIns="91425" spcFirstLastPara="1" rIns="91425" wrap="square" tIns="91425">
            <a:noAutofit/>
          </a:bodyPr>
          <a:lstStyle>
            <a:lvl1pPr indent="-323850" lvl="0" marL="4572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1pPr>
            <a:lvl2pPr indent="-323850" lvl="1" marL="9144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2pPr>
            <a:lvl3pPr indent="-323850" lvl="2" marL="13716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3pPr>
            <a:lvl4pPr indent="-323850" lvl="3" marL="18288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4pPr>
            <a:lvl5pPr indent="-323850" lvl="4" marL="22860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5pPr>
            <a:lvl6pPr indent="-323850" lvl="5" marL="27432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6pPr>
            <a:lvl7pPr indent="-323850" lvl="6" marL="32004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7pPr>
            <a:lvl8pPr indent="-323850" lvl="7" marL="36576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8pPr>
            <a:lvl9pPr indent="-323850" lvl="8" marL="4114800" marR="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9pPr>
          </a:lstStyle>
          <a:p/>
        </p:txBody>
      </p:sp>
      <p:sp>
        <p:nvSpPr>
          <p:cNvPr id="184" name="Google Shape;184;g34bb743a188_0_723"/>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8"/>
          <p:cNvSpPr txBox="1"/>
          <p:nvPr>
            <p:ph type="title"/>
          </p:nvPr>
        </p:nvSpPr>
        <p:spPr>
          <a:xfrm>
            <a:off x="367146" y="1709738"/>
            <a:ext cx="1145771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Lor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8"/>
          <p:cNvSpPr txBox="1"/>
          <p:nvPr>
            <p:ph idx="1" type="body"/>
          </p:nvPr>
        </p:nvSpPr>
        <p:spPr>
          <a:xfrm>
            <a:off x="367146" y="4589463"/>
            <a:ext cx="1145771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757575"/>
                </a:solidFill>
              </a:defRPr>
            </a:lvl1pPr>
            <a:lvl2pPr indent="-228600" lvl="1" marL="914400" algn="l">
              <a:lnSpc>
                <a:spcPct val="90000"/>
              </a:lnSpc>
              <a:spcBef>
                <a:spcPts val="500"/>
              </a:spcBef>
              <a:spcAft>
                <a:spcPts val="0"/>
              </a:spcAft>
              <a:buSzPts val="2000"/>
              <a:buNone/>
              <a:defRPr sz="2000">
                <a:solidFill>
                  <a:srgbClr val="757575"/>
                </a:solidFill>
              </a:defRPr>
            </a:lvl2pPr>
            <a:lvl3pPr indent="-228600" lvl="2" marL="1371600" algn="l">
              <a:lnSpc>
                <a:spcPct val="90000"/>
              </a:lnSpc>
              <a:spcBef>
                <a:spcPts val="500"/>
              </a:spcBef>
              <a:spcAft>
                <a:spcPts val="0"/>
              </a:spcAft>
              <a:buSzPts val="1800"/>
              <a:buNone/>
              <a:defRPr sz="1800">
                <a:solidFill>
                  <a:srgbClr val="757575"/>
                </a:solidFill>
              </a:defRPr>
            </a:lvl3pPr>
            <a:lvl4pPr indent="-228600" lvl="3" marL="1828800" algn="l">
              <a:lnSpc>
                <a:spcPct val="90000"/>
              </a:lnSpc>
              <a:spcBef>
                <a:spcPts val="500"/>
              </a:spcBef>
              <a:spcAft>
                <a:spcPts val="0"/>
              </a:spcAft>
              <a:buSzPts val="1600"/>
              <a:buNone/>
              <a:defRPr sz="1600">
                <a:solidFill>
                  <a:srgbClr val="757575"/>
                </a:solidFill>
              </a:defRPr>
            </a:lvl4pPr>
            <a:lvl5pPr indent="-228600" lvl="4" marL="2286000" algn="l">
              <a:lnSpc>
                <a:spcPct val="90000"/>
              </a:lnSpc>
              <a:spcBef>
                <a:spcPts val="500"/>
              </a:spcBef>
              <a:spcAft>
                <a:spcPts val="0"/>
              </a:spcAft>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8"/>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9"/>
          <p:cNvSpPr txBox="1"/>
          <p:nvPr>
            <p:ph type="title"/>
          </p:nvPr>
        </p:nvSpPr>
        <p:spPr>
          <a:xfrm>
            <a:off x="367146" y="365125"/>
            <a:ext cx="114577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367146" y="1825625"/>
            <a:ext cx="565265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9"/>
          <p:cNvSpPr txBox="1"/>
          <p:nvPr>
            <p:ph idx="2" type="body"/>
          </p:nvPr>
        </p:nvSpPr>
        <p:spPr>
          <a:xfrm>
            <a:off x="6172200" y="1825625"/>
            <a:ext cx="565265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0"/>
          <p:cNvSpPr txBox="1"/>
          <p:nvPr>
            <p:ph type="title"/>
          </p:nvPr>
        </p:nvSpPr>
        <p:spPr>
          <a:xfrm>
            <a:off x="367146" y="365125"/>
            <a:ext cx="114577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
          <p:cNvSpPr txBox="1"/>
          <p:nvPr>
            <p:ph idx="1" type="body"/>
          </p:nvPr>
        </p:nvSpPr>
        <p:spPr>
          <a:xfrm>
            <a:off x="367146" y="1681163"/>
            <a:ext cx="563042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0"/>
          <p:cNvSpPr txBox="1"/>
          <p:nvPr>
            <p:ph idx="2" type="body"/>
          </p:nvPr>
        </p:nvSpPr>
        <p:spPr>
          <a:xfrm>
            <a:off x="367146" y="2505075"/>
            <a:ext cx="5630429"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idx="3" type="body"/>
          </p:nvPr>
        </p:nvSpPr>
        <p:spPr>
          <a:xfrm>
            <a:off x="6172200" y="1681163"/>
            <a:ext cx="565265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0"/>
          <p:cNvSpPr txBox="1"/>
          <p:nvPr>
            <p:ph idx="4" type="body"/>
          </p:nvPr>
        </p:nvSpPr>
        <p:spPr>
          <a:xfrm>
            <a:off x="6172200" y="2505075"/>
            <a:ext cx="5652656"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0"/>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1"/>
          <p:cNvSpPr txBox="1"/>
          <p:nvPr>
            <p:ph type="title"/>
          </p:nvPr>
        </p:nvSpPr>
        <p:spPr>
          <a:xfrm>
            <a:off x="367146" y="365125"/>
            <a:ext cx="114577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Lor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1"/>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13"/>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theme" Target="../theme/theme2.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99000">
              <a:srgbClr val="F2F2F2"/>
            </a:gs>
            <a:gs pos="100000">
              <a:srgbClr val="F2F2F2"/>
            </a:gs>
          </a:gsLst>
          <a:lin ang="2700000" scaled="0"/>
        </a:gra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367146" y="365125"/>
            <a:ext cx="1145771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Lora"/>
              <a:buNone/>
              <a:defRPr b="1" i="0" sz="4400" u="none" cap="none" strike="noStrik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367146" y="1825625"/>
            <a:ext cx="1145771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dk1"/>
                </a:solidFill>
                <a:latin typeface="DM Sans"/>
                <a:ea typeface="DM Sans"/>
                <a:cs typeface="DM Sans"/>
                <a:sym typeface="DM Sans"/>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DM Sans"/>
                <a:ea typeface="DM Sans"/>
                <a:cs typeface="DM Sans"/>
                <a:sym typeface="DM Sans"/>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DM Sans"/>
                <a:ea typeface="DM Sans"/>
                <a:cs typeface="DM Sans"/>
                <a:sym typeface="DM Sans"/>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DM Sans"/>
                <a:ea typeface="DM Sans"/>
                <a:cs typeface="DM Sans"/>
                <a:sym typeface="DM Sans"/>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DM Sans"/>
                <a:ea typeface="DM Sans"/>
                <a:cs typeface="DM Sans"/>
                <a:sym typeface="DM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9pPr>
          </a:lstStyle>
          <a:p/>
        </p:txBody>
      </p:sp>
      <p:sp>
        <p:nvSpPr>
          <p:cNvPr id="12" name="Google Shape;12;p4"/>
          <p:cNvSpPr txBox="1"/>
          <p:nvPr>
            <p:ph idx="10" type="dt"/>
          </p:nvPr>
        </p:nvSpPr>
        <p:spPr>
          <a:xfrm>
            <a:off x="367146" y="634134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67676"/>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3" name="Google Shape;13;p4"/>
          <p:cNvSpPr txBox="1"/>
          <p:nvPr>
            <p:ph idx="12" type="sldNum"/>
          </p:nvPr>
        </p:nvSpPr>
        <p:spPr>
          <a:xfrm>
            <a:off x="9081654"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DM Sans"/>
                <a:ea typeface="DM Sans"/>
                <a:cs typeface="DM Sans"/>
                <a:sym typeface="DM Sans"/>
              </a:defRPr>
            </a:lvl1pPr>
            <a:lvl2pPr indent="0" lvl="1" marL="0" marR="0" rtl="0" algn="r">
              <a:spcBef>
                <a:spcPts val="0"/>
              </a:spcBef>
              <a:buNone/>
              <a:defRPr b="0" i="0" sz="1200" u="none" cap="none" strike="noStrike">
                <a:solidFill>
                  <a:srgbClr val="757575"/>
                </a:solidFill>
                <a:latin typeface="DM Sans"/>
                <a:ea typeface="DM Sans"/>
                <a:cs typeface="DM Sans"/>
                <a:sym typeface="DM Sans"/>
              </a:defRPr>
            </a:lvl2pPr>
            <a:lvl3pPr indent="0" lvl="2" marL="0" marR="0" rtl="0" algn="r">
              <a:spcBef>
                <a:spcPts val="0"/>
              </a:spcBef>
              <a:buNone/>
              <a:defRPr b="0" i="0" sz="1200" u="none" cap="none" strike="noStrike">
                <a:solidFill>
                  <a:srgbClr val="757575"/>
                </a:solidFill>
                <a:latin typeface="DM Sans"/>
                <a:ea typeface="DM Sans"/>
                <a:cs typeface="DM Sans"/>
                <a:sym typeface="DM Sans"/>
              </a:defRPr>
            </a:lvl3pPr>
            <a:lvl4pPr indent="0" lvl="3" marL="0" marR="0" rtl="0" algn="r">
              <a:spcBef>
                <a:spcPts val="0"/>
              </a:spcBef>
              <a:buNone/>
              <a:defRPr b="0" i="0" sz="1200" u="none" cap="none" strike="noStrike">
                <a:solidFill>
                  <a:srgbClr val="757575"/>
                </a:solidFill>
                <a:latin typeface="DM Sans"/>
                <a:ea typeface="DM Sans"/>
                <a:cs typeface="DM Sans"/>
                <a:sym typeface="DM Sans"/>
              </a:defRPr>
            </a:lvl4pPr>
            <a:lvl5pPr indent="0" lvl="4" marL="0" marR="0" rtl="0" algn="r">
              <a:spcBef>
                <a:spcPts val="0"/>
              </a:spcBef>
              <a:buNone/>
              <a:defRPr b="0" i="0" sz="1200" u="none" cap="none" strike="noStrike">
                <a:solidFill>
                  <a:srgbClr val="757575"/>
                </a:solidFill>
                <a:latin typeface="DM Sans"/>
                <a:ea typeface="DM Sans"/>
                <a:cs typeface="DM Sans"/>
                <a:sym typeface="DM Sans"/>
              </a:defRPr>
            </a:lvl5pPr>
            <a:lvl6pPr indent="0" lvl="5" marL="0" marR="0" rtl="0" algn="r">
              <a:spcBef>
                <a:spcPts val="0"/>
              </a:spcBef>
              <a:buNone/>
              <a:defRPr b="0" i="0" sz="1200" u="none" cap="none" strike="noStrike">
                <a:solidFill>
                  <a:srgbClr val="757575"/>
                </a:solidFill>
                <a:latin typeface="DM Sans"/>
                <a:ea typeface="DM Sans"/>
                <a:cs typeface="DM Sans"/>
                <a:sym typeface="DM Sans"/>
              </a:defRPr>
            </a:lvl6pPr>
            <a:lvl7pPr indent="0" lvl="6" marL="0" marR="0" rtl="0" algn="r">
              <a:spcBef>
                <a:spcPts val="0"/>
              </a:spcBef>
              <a:buNone/>
              <a:defRPr b="0" i="0" sz="1200" u="none" cap="none" strike="noStrike">
                <a:solidFill>
                  <a:srgbClr val="757575"/>
                </a:solidFill>
                <a:latin typeface="DM Sans"/>
                <a:ea typeface="DM Sans"/>
                <a:cs typeface="DM Sans"/>
                <a:sym typeface="DM Sans"/>
              </a:defRPr>
            </a:lvl7pPr>
            <a:lvl8pPr indent="0" lvl="7" marL="0" marR="0" rtl="0" algn="r">
              <a:spcBef>
                <a:spcPts val="0"/>
              </a:spcBef>
              <a:buNone/>
              <a:defRPr b="0" i="0" sz="1200" u="none" cap="none" strike="noStrike">
                <a:solidFill>
                  <a:srgbClr val="757575"/>
                </a:solidFill>
                <a:latin typeface="DM Sans"/>
                <a:ea typeface="DM Sans"/>
                <a:cs typeface="DM Sans"/>
                <a:sym typeface="DM Sans"/>
              </a:defRPr>
            </a:lvl8pPr>
            <a:lvl9pPr indent="0" lvl="8" marL="0" marR="0" rtl="0" algn="r">
              <a:spcBef>
                <a:spcPts val="0"/>
              </a:spcBef>
              <a:buNone/>
              <a:defRPr b="0" i="0" sz="1200" u="none" cap="none" strike="noStrike">
                <a:solidFill>
                  <a:srgbClr val="757575"/>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pic>
        <p:nvPicPr>
          <p:cNvPr descr="A black and white logo&#10;&#10;Description automatically generated" id="14" name="Google Shape;14;p4"/>
          <p:cNvPicPr preferRelativeResize="0"/>
          <p:nvPr/>
        </p:nvPicPr>
        <p:blipFill rotWithShape="1">
          <a:blip r:embed="rId1">
            <a:alphaModFix amt="35000"/>
          </a:blip>
          <a:srcRect b="0" l="0" r="0" t="0"/>
          <a:stretch/>
        </p:blipFill>
        <p:spPr>
          <a:xfrm>
            <a:off x="10951148" y="200747"/>
            <a:ext cx="1011731" cy="3715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g34bb743a188_0_625"/>
          <p:cNvSpPr txBox="1"/>
          <p:nvPr>
            <p:ph type="title"/>
          </p:nvPr>
        </p:nvSpPr>
        <p:spPr>
          <a:xfrm>
            <a:off x="506200" y="365133"/>
            <a:ext cx="108477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rgbClr val="091F4B"/>
              </a:buClr>
              <a:buSzPts val="4400"/>
              <a:buFont typeface="Lora SemiBold"/>
              <a:buNone/>
              <a:defRPr b="0" i="0" sz="4400" u="none" cap="none" strike="noStrike">
                <a:solidFill>
                  <a:srgbClr val="091F4B"/>
                </a:solidFill>
                <a:latin typeface="Lora SemiBold"/>
                <a:ea typeface="Lora SemiBold"/>
                <a:cs typeface="Lora SemiBold"/>
                <a:sym typeface="Lora SemiBold"/>
              </a:defRPr>
            </a:lvl1pPr>
            <a:lvl2pPr lvl="1"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2pPr>
            <a:lvl3pPr lvl="2"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3pPr>
            <a:lvl4pPr lvl="3"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4pPr>
            <a:lvl5pPr lvl="4"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5pPr>
            <a:lvl6pPr lvl="5"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6pPr>
            <a:lvl7pPr lvl="6"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7pPr>
            <a:lvl8pPr lvl="7"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8pPr>
            <a:lvl9pPr lvl="8" marR="0" algn="l">
              <a:lnSpc>
                <a:spcPct val="100000"/>
              </a:lnSpc>
              <a:spcBef>
                <a:spcPts val="0"/>
              </a:spcBef>
              <a:spcAft>
                <a:spcPts val="0"/>
              </a:spcAft>
              <a:buClr>
                <a:srgbClr val="091F4B"/>
              </a:buClr>
              <a:buSzPts val="1500"/>
              <a:buFont typeface="Arial"/>
              <a:buNone/>
              <a:defRPr b="0" i="0" sz="1900" u="none" cap="none" strike="noStrike">
                <a:solidFill>
                  <a:srgbClr val="091F4B"/>
                </a:solidFill>
                <a:latin typeface="Arial"/>
                <a:ea typeface="Arial"/>
                <a:cs typeface="Arial"/>
                <a:sym typeface="Arial"/>
              </a:defRPr>
            </a:lvl9pPr>
          </a:lstStyle>
          <a:p/>
        </p:txBody>
      </p:sp>
      <p:cxnSp>
        <p:nvCxnSpPr>
          <p:cNvPr id="85" name="Google Shape;85;g34bb743a188_0_625"/>
          <p:cNvCxnSpPr/>
          <p:nvPr/>
        </p:nvCxnSpPr>
        <p:spPr>
          <a:xfrm>
            <a:off x="487440" y="6397633"/>
            <a:ext cx="10896300" cy="0"/>
          </a:xfrm>
          <a:prstGeom prst="straightConnector1">
            <a:avLst/>
          </a:prstGeom>
          <a:noFill/>
          <a:ln cap="flat" cmpd="sng" w="9525">
            <a:solidFill>
              <a:srgbClr val="091F4B"/>
            </a:solidFill>
            <a:prstDash val="solid"/>
            <a:round/>
            <a:headEnd len="sm" w="sm" type="none"/>
            <a:tailEnd len="sm" w="sm" type="none"/>
          </a:ln>
        </p:spPr>
      </p:cxnSp>
      <p:sp>
        <p:nvSpPr>
          <p:cNvPr id="86" name="Google Shape;86;g34bb743a188_0_625"/>
          <p:cNvSpPr txBox="1"/>
          <p:nvPr/>
        </p:nvSpPr>
        <p:spPr>
          <a:xfrm>
            <a:off x="506207" y="6397633"/>
            <a:ext cx="3677100" cy="273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91F4B"/>
                </a:solidFill>
                <a:latin typeface="Lora"/>
                <a:ea typeface="Lora"/>
                <a:cs typeface="Lora"/>
                <a:sym typeface="Lora"/>
              </a:rPr>
              <a:t>©2025 FAIR Institute. All Rights Reserved.</a:t>
            </a:r>
            <a:endParaRPr b="0" i="0" sz="2800" u="none" cap="none" strike="noStrike">
              <a:solidFill>
                <a:srgbClr val="091F4B"/>
              </a:solidFill>
              <a:latin typeface="Lora"/>
              <a:ea typeface="Lora"/>
              <a:cs typeface="Lora"/>
              <a:sym typeface="Lora"/>
            </a:endParaRPr>
          </a:p>
        </p:txBody>
      </p:sp>
      <p:sp>
        <p:nvSpPr>
          <p:cNvPr id="87" name="Google Shape;87;g34bb743a188_0_625"/>
          <p:cNvSpPr txBox="1"/>
          <p:nvPr/>
        </p:nvSpPr>
        <p:spPr>
          <a:xfrm>
            <a:off x="9651035" y="6397633"/>
            <a:ext cx="1732800" cy="27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91F4B"/>
                </a:solidFill>
                <a:latin typeface="Lora"/>
                <a:ea typeface="Lora"/>
                <a:cs typeface="Lora"/>
                <a:sym typeface="Lora"/>
              </a:rPr>
              <a:t>www.FAIRInstitute.org</a:t>
            </a:r>
            <a:endParaRPr b="0" i="0" sz="1200" u="none" cap="none" strike="noStrike">
              <a:solidFill>
                <a:srgbClr val="091F4B"/>
              </a:solidFill>
              <a:latin typeface="Lora"/>
              <a:ea typeface="Lora"/>
              <a:cs typeface="Lora"/>
              <a:sym typeface="Lora"/>
            </a:endParaRPr>
          </a:p>
        </p:txBody>
      </p:sp>
      <p:sp>
        <p:nvSpPr>
          <p:cNvPr id="88" name="Google Shape;88;g34bb743a188_0_625"/>
          <p:cNvSpPr txBox="1"/>
          <p:nvPr/>
        </p:nvSpPr>
        <p:spPr>
          <a:xfrm>
            <a:off x="5857640" y="6397633"/>
            <a:ext cx="435600" cy="273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91F4B"/>
                </a:solidFill>
                <a:latin typeface="Lora"/>
                <a:ea typeface="Lora"/>
                <a:cs typeface="Lora"/>
                <a:sym typeface="Lora"/>
              </a:rPr>
              <a:t>‹#›</a:t>
            </a:fld>
            <a:endParaRPr b="0" i="0" sz="1200" u="none" cap="none" strike="noStrike">
              <a:solidFill>
                <a:srgbClr val="091F4B"/>
              </a:solidFill>
              <a:latin typeface="Lora"/>
              <a:ea typeface="Lora"/>
              <a:cs typeface="Lora"/>
              <a:sym typeface="Lora"/>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www.fairconference.org"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4bb743a188_0_7"/>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SzPts val="990"/>
              <a:buNone/>
            </a:pPr>
            <a:r>
              <a:rPr lang="en-US" sz="3700"/>
              <a:t>FAIR-MAM™: Your (Not-So) Secret Tool to Build Defensible Resiliency</a:t>
            </a:r>
            <a:endParaRPr sz="3700"/>
          </a:p>
        </p:txBody>
      </p:sp>
      <p:sp>
        <p:nvSpPr>
          <p:cNvPr id="191" name="Google Shape;191;g34bb743a188_0_7"/>
          <p:cNvSpPr txBox="1"/>
          <p:nvPr>
            <p:ph idx="1" type="subTitle"/>
          </p:nvPr>
        </p:nvSpPr>
        <p:spPr>
          <a:xfrm>
            <a:off x="1524000" y="3602038"/>
            <a:ext cx="9144000" cy="16557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lang="en-US"/>
              <a:t>FAIR Institute Thought Leadership Webinar</a:t>
            </a:r>
            <a:endParaRPr/>
          </a:p>
          <a:p>
            <a:pPr indent="0" lvl="0" marL="0" rtl="0" algn="ctr">
              <a:spcBef>
                <a:spcPts val="1000"/>
              </a:spcBef>
              <a:spcAft>
                <a:spcPts val="0"/>
              </a:spcAft>
              <a:buNone/>
            </a:pPr>
            <a:r>
              <a:rPr lang="en-US"/>
              <a:t>Wednesday, </a:t>
            </a:r>
            <a:r>
              <a:rPr lang="en-US"/>
              <a:t>April</a:t>
            </a:r>
            <a:r>
              <a:rPr lang="en-US"/>
              <a:t> 15, 2025</a:t>
            </a:r>
            <a:endParaRPr/>
          </a:p>
        </p:txBody>
      </p:sp>
      <p:sp>
        <p:nvSpPr>
          <p:cNvPr id="192" name="Google Shape;192;g34bb743a188_0_7"/>
          <p:cNvSpPr txBox="1"/>
          <p:nvPr>
            <p:ph idx="12" type="sldNum"/>
          </p:nvPr>
        </p:nvSpPr>
        <p:spPr>
          <a:xfrm>
            <a:off x="9081654"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g34bb743a188_0_615"/>
          <p:cNvSpPr txBox="1"/>
          <p:nvPr>
            <p:ph type="title"/>
          </p:nvPr>
        </p:nvSpPr>
        <p:spPr>
          <a:xfrm>
            <a:off x="489867" y="365133"/>
            <a:ext cx="10864500" cy="88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900"/>
              <a:buNone/>
            </a:pPr>
            <a:r>
              <a:rPr lang="en-US"/>
              <a:t>2025 FAIR Conference</a:t>
            </a:r>
            <a:endParaRPr/>
          </a:p>
        </p:txBody>
      </p:sp>
      <p:sp>
        <p:nvSpPr>
          <p:cNvPr id="420" name="Google Shape;420;g34bb743a188_0_615"/>
          <p:cNvSpPr txBox="1"/>
          <p:nvPr>
            <p:ph idx="2" type="subTitle"/>
          </p:nvPr>
        </p:nvSpPr>
        <p:spPr>
          <a:xfrm>
            <a:off x="498467" y="1230469"/>
            <a:ext cx="10847700" cy="4041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1900"/>
              <a:buNone/>
            </a:pPr>
            <a:r>
              <a:rPr lang="en-US"/>
              <a:t>November 4-5 | The Glasshouse | New York, NY</a:t>
            </a:r>
            <a:endParaRPr/>
          </a:p>
        </p:txBody>
      </p:sp>
      <p:sp>
        <p:nvSpPr>
          <p:cNvPr id="421" name="Google Shape;421;g34bb743a188_0_615"/>
          <p:cNvSpPr txBox="1"/>
          <p:nvPr/>
        </p:nvSpPr>
        <p:spPr>
          <a:xfrm>
            <a:off x="658833" y="2545247"/>
            <a:ext cx="10687200" cy="3509700"/>
          </a:xfrm>
          <a:prstGeom prst="rect">
            <a:avLst/>
          </a:prstGeom>
          <a:solidFill>
            <a:srgbClr val="E7E6E6"/>
          </a:solidFill>
          <a:ln>
            <a:noFill/>
          </a:ln>
        </p:spPr>
        <p:txBody>
          <a:bodyPr anchorCtr="0" anchor="t" bIns="121900" lIns="60925" spcFirstLastPara="1" rIns="60925" wrap="square" tIns="121900">
            <a:noAutofit/>
          </a:bodyPr>
          <a:lstStyle/>
          <a:p>
            <a:pPr indent="-273050" lvl="0" marL="381000" marR="0" rtl="0" algn="l">
              <a:lnSpc>
                <a:spcPct val="100000"/>
              </a:lnSpc>
              <a:spcBef>
                <a:spcPts val="0"/>
              </a:spcBef>
              <a:spcAft>
                <a:spcPts val="0"/>
              </a:spcAft>
              <a:buClr>
                <a:srgbClr val="000000"/>
              </a:buClr>
              <a:buSzPts val="1900"/>
              <a:buFont typeface="Times New Roman"/>
              <a:buChar char="➔"/>
            </a:pPr>
            <a:r>
              <a:rPr b="0" i="0" lang="en-US" sz="1900" u="none" cap="none" strike="noStrike">
                <a:solidFill>
                  <a:srgbClr val="000000"/>
                </a:solidFill>
                <a:latin typeface="Times New Roman"/>
                <a:ea typeface="Times New Roman"/>
                <a:cs typeface="Times New Roman"/>
                <a:sym typeface="Times New Roman"/>
              </a:rPr>
              <a:t>The two-day global conference will bring together </a:t>
            </a:r>
            <a:r>
              <a:rPr b="1" i="0" lang="en-US" sz="1900" u="none" cap="none" strike="noStrike">
                <a:solidFill>
                  <a:srgbClr val="000000"/>
                </a:solidFill>
                <a:latin typeface="Times New Roman"/>
                <a:ea typeface="Times New Roman"/>
                <a:cs typeface="Times New Roman"/>
                <a:sym typeface="Times New Roman"/>
              </a:rPr>
              <a:t>CISOs, CIOs, and </a:t>
            </a:r>
            <a:br>
              <a:rPr b="1" i="0" lang="en-US" sz="1900" u="none" cap="none" strike="noStrike">
                <a:solidFill>
                  <a:srgbClr val="000000"/>
                </a:solidFill>
                <a:latin typeface="Times New Roman"/>
                <a:ea typeface="Times New Roman"/>
                <a:cs typeface="Times New Roman"/>
                <a:sym typeface="Times New Roman"/>
              </a:rPr>
            </a:br>
            <a:r>
              <a:rPr b="1" i="0" lang="en-US" sz="1900" u="none" cap="none" strike="noStrike">
                <a:solidFill>
                  <a:srgbClr val="000000"/>
                </a:solidFill>
                <a:latin typeface="Times New Roman"/>
                <a:ea typeface="Times New Roman"/>
                <a:cs typeface="Times New Roman"/>
                <a:sym typeface="Times New Roman"/>
              </a:rPr>
              <a:t>cyber risk experts</a:t>
            </a:r>
            <a:r>
              <a:rPr b="0" i="0" lang="en-US" sz="1900" u="none" cap="none" strike="noStrike">
                <a:solidFill>
                  <a:srgbClr val="000000"/>
                </a:solidFill>
                <a:latin typeface="Times New Roman"/>
                <a:ea typeface="Times New Roman"/>
                <a:cs typeface="Times New Roman"/>
                <a:sym typeface="Times New Roman"/>
              </a:rPr>
              <a:t> to meet on the rapid evolution in cyber risk management</a:t>
            </a:r>
            <a:r>
              <a:rPr b="1" i="0" lang="en-US" sz="1900" u="none" cap="none" strike="noStrike">
                <a:solidFill>
                  <a:srgbClr val="000000"/>
                </a:solidFill>
                <a:latin typeface="Times New Roman"/>
                <a:ea typeface="Times New Roman"/>
                <a:cs typeface="Times New Roman"/>
                <a:sym typeface="Times New Roman"/>
              </a:rPr>
              <a:t>.</a:t>
            </a:r>
            <a:endParaRPr b="1" i="0" sz="1900" u="none" cap="none" strike="noStrike">
              <a:solidFill>
                <a:srgbClr val="000000"/>
              </a:solidFill>
              <a:latin typeface="Times New Roman"/>
              <a:ea typeface="Times New Roman"/>
              <a:cs typeface="Times New Roman"/>
              <a:sym typeface="Times New Roman"/>
            </a:endParaRPr>
          </a:p>
          <a:p>
            <a:pPr indent="-273050" lvl="0" marL="381000" marR="0" rtl="0" algn="l">
              <a:lnSpc>
                <a:spcPct val="100000"/>
              </a:lnSpc>
              <a:spcBef>
                <a:spcPts val="800"/>
              </a:spcBef>
              <a:spcAft>
                <a:spcPts val="0"/>
              </a:spcAft>
              <a:buClr>
                <a:srgbClr val="000000"/>
              </a:buClr>
              <a:buSzPts val="1900"/>
              <a:buFont typeface="Times New Roman"/>
              <a:buChar char="➔"/>
            </a:pPr>
            <a:r>
              <a:rPr b="1" i="0" lang="en-US" sz="1900" u="none" cap="none" strike="noStrike">
                <a:solidFill>
                  <a:srgbClr val="000000"/>
                </a:solidFill>
                <a:latin typeface="Times New Roman"/>
                <a:ea typeface="Times New Roman"/>
                <a:cs typeface="Times New Roman"/>
                <a:sym typeface="Times New Roman"/>
              </a:rPr>
              <a:t>Key topics will include:</a:t>
            </a:r>
            <a:endParaRPr b="1" i="0" sz="1900" u="none" cap="none" strike="noStrike">
              <a:solidFill>
                <a:srgbClr val="000000"/>
              </a:solidFill>
              <a:latin typeface="Times New Roman"/>
              <a:ea typeface="Times New Roman"/>
              <a:cs typeface="Times New Roman"/>
              <a:sym typeface="Times New Roman"/>
            </a:endParaRPr>
          </a:p>
          <a:p>
            <a:pPr indent="-273050" lvl="1" marL="685800" marR="0" rtl="0" algn="l">
              <a:lnSpc>
                <a:spcPct val="100000"/>
              </a:lnSpc>
              <a:spcBef>
                <a:spcPts val="800"/>
              </a:spcBef>
              <a:spcAft>
                <a:spcPts val="0"/>
              </a:spcAft>
              <a:buClr>
                <a:srgbClr val="091F4B"/>
              </a:buClr>
              <a:buSzPts val="1900"/>
              <a:buFont typeface="Times New Roman"/>
              <a:buChar char="◆"/>
            </a:pPr>
            <a:r>
              <a:rPr b="0" i="0" lang="en-US" sz="1900" u="none" cap="none" strike="noStrike">
                <a:solidFill>
                  <a:srgbClr val="000000"/>
                </a:solidFill>
                <a:latin typeface="Times New Roman"/>
                <a:ea typeface="Times New Roman"/>
                <a:cs typeface="Times New Roman"/>
                <a:sym typeface="Times New Roman"/>
              </a:rPr>
              <a:t>Aligning cybersecurity investments to business risk</a:t>
            </a:r>
            <a:endParaRPr b="0" i="0" sz="1900" u="none" cap="none" strike="noStrike">
              <a:solidFill>
                <a:srgbClr val="000000"/>
              </a:solidFill>
              <a:latin typeface="Times New Roman"/>
              <a:ea typeface="Times New Roman"/>
              <a:cs typeface="Times New Roman"/>
              <a:sym typeface="Times New Roman"/>
            </a:endParaRPr>
          </a:p>
          <a:p>
            <a:pPr indent="-273050" lvl="1" marL="685800" marR="0" rtl="0" algn="l">
              <a:lnSpc>
                <a:spcPct val="100000"/>
              </a:lnSpc>
              <a:spcBef>
                <a:spcPts val="500"/>
              </a:spcBef>
              <a:spcAft>
                <a:spcPts val="0"/>
              </a:spcAft>
              <a:buClr>
                <a:srgbClr val="091F4B"/>
              </a:buClr>
              <a:buSzPts val="1900"/>
              <a:buFont typeface="Times New Roman"/>
              <a:buChar char="◆"/>
            </a:pPr>
            <a:r>
              <a:rPr b="0" i="0" lang="en-US" sz="1900" u="none" cap="none" strike="noStrike">
                <a:solidFill>
                  <a:srgbClr val="000000"/>
                </a:solidFill>
                <a:latin typeface="Times New Roman"/>
                <a:ea typeface="Times New Roman"/>
                <a:cs typeface="Times New Roman"/>
                <a:sym typeface="Times New Roman"/>
              </a:rPr>
              <a:t>Managing AI risk and using AI to manage risk</a:t>
            </a:r>
            <a:endParaRPr b="0" i="0" sz="1900" u="none" cap="none" strike="noStrike">
              <a:solidFill>
                <a:srgbClr val="000000"/>
              </a:solidFill>
              <a:latin typeface="Times New Roman"/>
              <a:ea typeface="Times New Roman"/>
              <a:cs typeface="Times New Roman"/>
              <a:sym typeface="Times New Roman"/>
            </a:endParaRPr>
          </a:p>
          <a:p>
            <a:pPr indent="-273050" lvl="1" marL="685800" marR="0" rtl="0" algn="l">
              <a:lnSpc>
                <a:spcPct val="100000"/>
              </a:lnSpc>
              <a:spcBef>
                <a:spcPts val="500"/>
              </a:spcBef>
              <a:spcAft>
                <a:spcPts val="0"/>
              </a:spcAft>
              <a:buClr>
                <a:srgbClr val="091F4B"/>
              </a:buClr>
              <a:buSzPts val="1900"/>
              <a:buFont typeface="Times New Roman"/>
              <a:buChar char="◆"/>
            </a:pPr>
            <a:r>
              <a:rPr b="0" i="0" lang="en-US" sz="1900" u="none" cap="none" strike="noStrike">
                <a:solidFill>
                  <a:srgbClr val="000000"/>
                </a:solidFill>
                <a:latin typeface="Times New Roman"/>
                <a:ea typeface="Times New Roman"/>
                <a:cs typeface="Times New Roman"/>
                <a:sym typeface="Times New Roman"/>
              </a:rPr>
              <a:t>Ensuring cyber resilience and managing third-party risk</a:t>
            </a:r>
            <a:endParaRPr b="0" i="0" sz="1900" u="none" cap="none" strike="noStrike">
              <a:solidFill>
                <a:srgbClr val="000000"/>
              </a:solidFill>
              <a:latin typeface="Times New Roman"/>
              <a:ea typeface="Times New Roman"/>
              <a:cs typeface="Times New Roman"/>
              <a:sym typeface="Times New Roman"/>
            </a:endParaRPr>
          </a:p>
          <a:p>
            <a:pPr indent="-273050" lvl="1" marL="685800" marR="0" rtl="0" algn="l">
              <a:lnSpc>
                <a:spcPct val="100000"/>
              </a:lnSpc>
              <a:spcBef>
                <a:spcPts val="500"/>
              </a:spcBef>
              <a:spcAft>
                <a:spcPts val="0"/>
              </a:spcAft>
              <a:buClr>
                <a:srgbClr val="091F4B"/>
              </a:buClr>
              <a:buSzPts val="1900"/>
              <a:buFont typeface="Times New Roman"/>
              <a:buChar char="◆"/>
            </a:pPr>
            <a:r>
              <a:rPr b="0" i="0" lang="en-US" sz="1900" u="none" cap="none" strike="noStrike">
                <a:solidFill>
                  <a:srgbClr val="000000"/>
                </a:solidFill>
                <a:latin typeface="Times New Roman"/>
                <a:ea typeface="Times New Roman"/>
                <a:cs typeface="Times New Roman"/>
                <a:sym typeface="Times New Roman"/>
              </a:rPr>
              <a:t>Cyber risk management as a scalable system</a:t>
            </a:r>
            <a:endParaRPr b="0" i="0" sz="1900" u="none" cap="none" strike="noStrike">
              <a:solidFill>
                <a:srgbClr val="000000"/>
              </a:solidFill>
              <a:latin typeface="Times New Roman"/>
              <a:ea typeface="Times New Roman"/>
              <a:cs typeface="Times New Roman"/>
              <a:sym typeface="Times New Roman"/>
            </a:endParaRPr>
          </a:p>
          <a:p>
            <a:pPr indent="-273050" lvl="0" marL="381000" marR="0" rtl="0" algn="l">
              <a:lnSpc>
                <a:spcPct val="100000"/>
              </a:lnSpc>
              <a:spcBef>
                <a:spcPts val="500"/>
              </a:spcBef>
              <a:spcAft>
                <a:spcPts val="0"/>
              </a:spcAft>
              <a:buClr>
                <a:srgbClr val="000000"/>
              </a:buClr>
              <a:buSzPts val="1900"/>
              <a:buFont typeface="Times New Roman"/>
              <a:buChar char="➔"/>
            </a:pPr>
            <a:r>
              <a:rPr b="1" i="0" lang="en-US" sz="1900" u="none" cap="none" strike="noStrike">
                <a:solidFill>
                  <a:schemeClr val="dk1"/>
                </a:solidFill>
                <a:latin typeface="Times New Roman"/>
                <a:ea typeface="Times New Roman"/>
                <a:cs typeface="Times New Roman"/>
                <a:sym typeface="Times New Roman"/>
              </a:rPr>
              <a:t>November 2-3: Brand new </a:t>
            </a:r>
            <a:r>
              <a:rPr b="1" i="1" lang="en-US" sz="1900" u="none" cap="none" strike="noStrike">
                <a:solidFill>
                  <a:schemeClr val="dk1"/>
                </a:solidFill>
                <a:latin typeface="Times New Roman"/>
                <a:ea typeface="Times New Roman"/>
                <a:cs typeface="Times New Roman"/>
                <a:sym typeface="Times New Roman"/>
              </a:rPr>
              <a:t>FAIR Foundations</a:t>
            </a:r>
            <a:r>
              <a:rPr b="1" i="0" lang="en-US" sz="1900" u="none" cap="none" strike="noStrike">
                <a:solidFill>
                  <a:schemeClr val="dk1"/>
                </a:solidFill>
                <a:latin typeface="Times New Roman"/>
                <a:ea typeface="Times New Roman"/>
                <a:cs typeface="Times New Roman"/>
                <a:sym typeface="Times New Roman"/>
              </a:rPr>
              <a:t> and </a:t>
            </a:r>
            <a:r>
              <a:rPr b="1" i="1" lang="en-US" sz="1900" u="none" cap="none" strike="noStrike">
                <a:solidFill>
                  <a:schemeClr val="dk1"/>
                </a:solidFill>
                <a:latin typeface="Times New Roman"/>
                <a:ea typeface="Times New Roman"/>
                <a:cs typeface="Times New Roman"/>
                <a:sym typeface="Times New Roman"/>
              </a:rPr>
              <a:t>FAIR Cyber Risk Analysis Training</a:t>
            </a:r>
            <a:r>
              <a:rPr b="1" i="0" lang="en-US" sz="1900" u="none" cap="none" strike="noStrike">
                <a:solidFill>
                  <a:schemeClr val="dk1"/>
                </a:solidFill>
                <a:latin typeface="Times New Roman"/>
                <a:ea typeface="Times New Roman"/>
                <a:cs typeface="Times New Roman"/>
                <a:sym typeface="Times New Roman"/>
              </a:rPr>
              <a:t> courses</a:t>
            </a:r>
            <a:endParaRPr b="1" i="0" sz="1900" u="none" cap="none" strike="noStrike">
              <a:solidFill>
                <a:schemeClr val="dk1"/>
              </a:solidFill>
              <a:latin typeface="Times New Roman"/>
              <a:ea typeface="Times New Roman"/>
              <a:cs typeface="Times New Roman"/>
              <a:sym typeface="Times New Roman"/>
            </a:endParaRPr>
          </a:p>
          <a:p>
            <a:pPr indent="-273050" lvl="0" marL="381000" marR="0" rtl="0" algn="l">
              <a:lnSpc>
                <a:spcPct val="100000"/>
              </a:lnSpc>
              <a:spcBef>
                <a:spcPts val="800"/>
              </a:spcBef>
              <a:spcAft>
                <a:spcPts val="0"/>
              </a:spcAft>
              <a:buClr>
                <a:srgbClr val="000000"/>
              </a:buClr>
              <a:buSzPts val="1900"/>
              <a:buFont typeface="Times New Roman"/>
              <a:buChar char="➔"/>
            </a:pPr>
            <a:r>
              <a:rPr b="1" i="0" lang="en-US" sz="1900" u="none" cap="none" strike="noStrike">
                <a:solidFill>
                  <a:schemeClr val="dk1"/>
                </a:solidFill>
                <a:latin typeface="Times New Roman"/>
                <a:ea typeface="Times New Roman"/>
                <a:cs typeface="Times New Roman"/>
                <a:sym typeface="Times New Roman"/>
              </a:rPr>
              <a:t>Learn more / register: </a:t>
            </a:r>
            <a:r>
              <a:rPr b="1" lang="en-US" sz="1900" u="sng">
                <a:solidFill>
                  <a:schemeClr val="hlink"/>
                </a:solidFill>
                <a:latin typeface="Times New Roman"/>
                <a:ea typeface="Times New Roman"/>
                <a:cs typeface="Times New Roman"/>
                <a:sym typeface="Times New Roman"/>
                <a:hlinkClick r:id="rId3"/>
              </a:rPr>
              <a:t>www.fairconference.org</a:t>
            </a:r>
            <a:r>
              <a:rPr b="1" lang="en-US" sz="1900">
                <a:solidFill>
                  <a:schemeClr val="dk1"/>
                </a:solidFill>
                <a:latin typeface="Times New Roman"/>
                <a:ea typeface="Times New Roman"/>
                <a:cs typeface="Times New Roman"/>
                <a:sym typeface="Times New Roman"/>
              </a:rPr>
              <a:t>  </a:t>
            </a:r>
            <a:endParaRPr b="1" i="0" sz="19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800"/>
              </a:spcBef>
              <a:spcAft>
                <a:spcPts val="500"/>
              </a:spcAft>
              <a:buClr>
                <a:srgbClr val="000000"/>
              </a:buClr>
              <a:buSzPts val="1900"/>
              <a:buFont typeface="Arial"/>
              <a:buNone/>
            </a:pPr>
            <a:r>
              <a:t/>
            </a:r>
            <a:endParaRPr b="0" i="0" sz="1900" u="none" cap="none" strike="noStrike">
              <a:solidFill>
                <a:srgbClr val="000000"/>
              </a:solidFill>
              <a:latin typeface="Times New Roman"/>
              <a:ea typeface="Times New Roman"/>
              <a:cs typeface="Times New Roman"/>
              <a:sym typeface="Times New Roman"/>
            </a:endParaRPr>
          </a:p>
        </p:txBody>
      </p:sp>
      <p:sp>
        <p:nvSpPr>
          <p:cNvPr id="422" name="Google Shape;422;g34bb743a188_0_615"/>
          <p:cNvSpPr txBox="1"/>
          <p:nvPr/>
        </p:nvSpPr>
        <p:spPr>
          <a:xfrm>
            <a:off x="667311" y="1872400"/>
            <a:ext cx="10670400" cy="554400"/>
          </a:xfrm>
          <a:prstGeom prst="rect">
            <a:avLst/>
          </a:prstGeom>
          <a:solidFill>
            <a:srgbClr val="091F4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FFFFFF"/>
                </a:solidFill>
                <a:latin typeface="Lora"/>
                <a:ea typeface="Lora"/>
                <a:cs typeface="Lora"/>
                <a:sym typeface="Lora"/>
              </a:rPr>
              <a:t>    Resetting Cyber Risk in the Age of AI</a:t>
            </a:r>
            <a:endParaRPr b="0" i="0" sz="1900" u="none" cap="none" strike="noStrike">
              <a:solidFill>
                <a:srgbClr val="000000"/>
              </a:solidFill>
              <a:latin typeface="Arial"/>
              <a:ea typeface="Arial"/>
              <a:cs typeface="Arial"/>
              <a:sym typeface="Arial"/>
            </a:endParaRPr>
          </a:p>
        </p:txBody>
      </p:sp>
      <p:grpSp>
        <p:nvGrpSpPr>
          <p:cNvPr id="423" name="Google Shape;423;g34bb743a188_0_615"/>
          <p:cNvGrpSpPr/>
          <p:nvPr/>
        </p:nvGrpSpPr>
        <p:grpSpPr>
          <a:xfrm>
            <a:off x="8716810" y="1523962"/>
            <a:ext cx="3120933" cy="3105482"/>
            <a:chOff x="6537771" y="1143000"/>
            <a:chExt cx="2340758" cy="2329170"/>
          </a:xfrm>
        </p:grpSpPr>
        <p:pic>
          <p:nvPicPr>
            <p:cNvPr id="424" name="Google Shape;424;g34bb743a188_0_615"/>
            <p:cNvPicPr preferRelativeResize="0"/>
            <p:nvPr/>
          </p:nvPicPr>
          <p:blipFill rotWithShape="1">
            <a:blip r:embed="rId4">
              <a:alphaModFix/>
            </a:blip>
            <a:srcRect b="0" l="0" r="0" t="0"/>
            <a:stretch/>
          </p:blipFill>
          <p:spPr>
            <a:xfrm>
              <a:off x="6537771" y="1143000"/>
              <a:ext cx="2340758" cy="2329170"/>
            </a:xfrm>
            <a:prstGeom prst="rect">
              <a:avLst/>
            </a:prstGeom>
            <a:noFill/>
            <a:ln cap="flat" cmpd="sng" w="38100">
              <a:solidFill>
                <a:srgbClr val="002060"/>
              </a:solidFill>
              <a:prstDash val="solid"/>
              <a:round/>
              <a:headEnd len="sm" w="sm" type="none"/>
              <a:tailEnd len="sm" w="sm" type="none"/>
            </a:ln>
          </p:spPr>
        </p:pic>
        <p:sp>
          <p:nvSpPr>
            <p:cNvPr id="425" name="Google Shape;425;g34bb743a188_0_615"/>
            <p:cNvSpPr/>
            <p:nvPr/>
          </p:nvSpPr>
          <p:spPr>
            <a:xfrm>
              <a:off x="8082116" y="1143000"/>
              <a:ext cx="663600" cy="2613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4bb743a188_0_0"/>
          <p:cNvSpPr txBox="1"/>
          <p:nvPr>
            <p:ph type="title"/>
          </p:nvPr>
        </p:nvSpPr>
        <p:spPr>
          <a:xfrm>
            <a:off x="336405" y="113097"/>
            <a:ext cx="11547900" cy="16563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US"/>
              <a:t>Speakers</a:t>
            </a:r>
            <a:endParaRPr/>
          </a:p>
        </p:txBody>
      </p:sp>
      <p:sp>
        <p:nvSpPr>
          <p:cNvPr id="199" name="Google Shape;199;g34bb743a188_0_0"/>
          <p:cNvSpPr txBox="1"/>
          <p:nvPr>
            <p:ph idx="1" type="body"/>
          </p:nvPr>
        </p:nvSpPr>
        <p:spPr>
          <a:xfrm>
            <a:off x="1020225" y="5022250"/>
            <a:ext cx="2974800" cy="1078800"/>
          </a:xfrm>
          <a:prstGeom prst="rect">
            <a:avLst/>
          </a:prstGeom>
        </p:spPr>
        <p:txBody>
          <a:bodyPr anchorCtr="0" anchor="t" bIns="45700" lIns="91425" spcFirstLastPara="1" rIns="91425" wrap="square" tIns="45700">
            <a:normAutofit fontScale="85000" lnSpcReduction="20000"/>
          </a:bodyPr>
          <a:lstStyle/>
          <a:p>
            <a:pPr indent="0" lvl="0" marL="0" rtl="0" algn="ctr">
              <a:spcBef>
                <a:spcPts val="1000"/>
              </a:spcBef>
              <a:spcAft>
                <a:spcPts val="0"/>
              </a:spcAft>
              <a:buNone/>
            </a:pPr>
            <a:r>
              <a:rPr b="1" lang="en-US"/>
              <a:t>Pierre Olodo</a:t>
            </a:r>
            <a:endParaRPr b="1"/>
          </a:p>
          <a:p>
            <a:pPr indent="0" lvl="0" marL="0" rtl="0" algn="ctr">
              <a:spcBef>
                <a:spcPts val="1000"/>
              </a:spcBef>
              <a:spcAft>
                <a:spcPts val="0"/>
              </a:spcAft>
              <a:buNone/>
            </a:pPr>
            <a:r>
              <a:rPr lang="en-US"/>
              <a:t>Cyber Risk Management Lead</a:t>
            </a:r>
            <a:endParaRPr/>
          </a:p>
          <a:p>
            <a:pPr indent="0" lvl="0" marL="0" rtl="0" algn="ctr">
              <a:spcBef>
                <a:spcPts val="1000"/>
              </a:spcBef>
              <a:spcAft>
                <a:spcPts val="600"/>
              </a:spcAft>
              <a:buNone/>
            </a:pPr>
            <a:r>
              <a:rPr lang="en-US"/>
              <a:t>Richemont</a:t>
            </a:r>
            <a:endParaRPr/>
          </a:p>
        </p:txBody>
      </p:sp>
      <p:sp>
        <p:nvSpPr>
          <p:cNvPr id="200" name="Google Shape;200;g34bb743a188_0_0"/>
          <p:cNvSpPr txBox="1"/>
          <p:nvPr>
            <p:ph idx="12" type="sldNum"/>
          </p:nvPr>
        </p:nvSpPr>
        <p:spPr>
          <a:xfrm>
            <a:off x="9140971"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1" name="Google Shape;201;g34bb743a188_0_0"/>
          <p:cNvSpPr txBox="1"/>
          <p:nvPr>
            <p:ph idx="1" type="body"/>
          </p:nvPr>
        </p:nvSpPr>
        <p:spPr>
          <a:xfrm>
            <a:off x="4608600" y="5022250"/>
            <a:ext cx="2974800" cy="1078800"/>
          </a:xfrm>
          <a:prstGeom prst="rect">
            <a:avLst/>
          </a:prstGeom>
        </p:spPr>
        <p:txBody>
          <a:bodyPr anchorCtr="0" anchor="t" bIns="45700" lIns="91425" spcFirstLastPara="1" rIns="91425" wrap="square" tIns="45700">
            <a:normAutofit fontScale="77500"/>
          </a:bodyPr>
          <a:lstStyle/>
          <a:p>
            <a:pPr indent="0" lvl="0" marL="0" rtl="0" algn="ctr">
              <a:spcBef>
                <a:spcPts val="1000"/>
              </a:spcBef>
              <a:spcAft>
                <a:spcPts val="0"/>
              </a:spcAft>
              <a:buNone/>
            </a:pPr>
            <a:r>
              <a:rPr b="1" lang="en-US"/>
              <a:t>Erica Eager</a:t>
            </a:r>
            <a:endParaRPr b="1"/>
          </a:p>
          <a:p>
            <a:pPr indent="0" lvl="0" marL="0" rtl="0" algn="ctr">
              <a:spcBef>
                <a:spcPts val="1000"/>
              </a:spcBef>
              <a:spcAft>
                <a:spcPts val="0"/>
              </a:spcAft>
              <a:buNone/>
            </a:pPr>
            <a:r>
              <a:rPr lang="en-US"/>
              <a:t>Author, FAIR-MAM</a:t>
            </a:r>
            <a:endParaRPr/>
          </a:p>
          <a:p>
            <a:pPr indent="0" lvl="0" marL="0" rtl="0" algn="ctr">
              <a:spcBef>
                <a:spcPts val="1000"/>
              </a:spcBef>
              <a:spcAft>
                <a:spcPts val="600"/>
              </a:spcAft>
              <a:buNone/>
            </a:pPr>
            <a:r>
              <a:rPr lang="en-US"/>
              <a:t>Sr Director, CRQ, SAFE Security</a:t>
            </a:r>
            <a:endParaRPr/>
          </a:p>
        </p:txBody>
      </p:sp>
      <p:sp>
        <p:nvSpPr>
          <p:cNvPr id="202" name="Google Shape;202;g34bb743a188_0_0"/>
          <p:cNvSpPr txBox="1"/>
          <p:nvPr>
            <p:ph idx="1" type="body"/>
          </p:nvPr>
        </p:nvSpPr>
        <p:spPr>
          <a:xfrm>
            <a:off x="8196975" y="5022250"/>
            <a:ext cx="2974800" cy="1078800"/>
          </a:xfrm>
          <a:prstGeom prst="rect">
            <a:avLst/>
          </a:prstGeom>
        </p:spPr>
        <p:txBody>
          <a:bodyPr anchorCtr="0" anchor="t" bIns="45700" lIns="91425" spcFirstLastPara="1" rIns="91425" wrap="square" tIns="45700">
            <a:normAutofit fontScale="77500"/>
          </a:bodyPr>
          <a:lstStyle/>
          <a:p>
            <a:pPr indent="0" lvl="0" marL="0" rtl="0" algn="ctr">
              <a:spcBef>
                <a:spcPts val="1000"/>
              </a:spcBef>
              <a:spcAft>
                <a:spcPts val="0"/>
              </a:spcAft>
              <a:buNone/>
            </a:pPr>
            <a:r>
              <a:rPr b="1" lang="en-US"/>
              <a:t>Pankaj Goyal</a:t>
            </a:r>
            <a:endParaRPr b="1"/>
          </a:p>
          <a:p>
            <a:pPr indent="0" lvl="0" marL="0" rtl="0" algn="ctr">
              <a:spcBef>
                <a:spcPts val="1000"/>
              </a:spcBef>
              <a:spcAft>
                <a:spcPts val="0"/>
              </a:spcAft>
              <a:buNone/>
            </a:pPr>
            <a:r>
              <a:rPr lang="en-US"/>
              <a:t>Director, Research &amp; Standards</a:t>
            </a:r>
            <a:endParaRPr/>
          </a:p>
          <a:p>
            <a:pPr indent="0" lvl="0" marL="0" rtl="0" algn="ctr">
              <a:spcBef>
                <a:spcPts val="1000"/>
              </a:spcBef>
              <a:spcAft>
                <a:spcPts val="600"/>
              </a:spcAft>
              <a:buNone/>
            </a:pPr>
            <a:r>
              <a:rPr lang="en-US"/>
              <a:t>FAIR Institute</a:t>
            </a:r>
            <a:endParaRPr/>
          </a:p>
        </p:txBody>
      </p:sp>
      <p:pic>
        <p:nvPicPr>
          <p:cNvPr id="203" name="Google Shape;203;g34bb743a188_0_0"/>
          <p:cNvPicPr preferRelativeResize="0"/>
          <p:nvPr/>
        </p:nvPicPr>
        <p:blipFill>
          <a:blip r:embed="rId3">
            <a:alphaModFix/>
          </a:blip>
          <a:stretch>
            <a:fillRect/>
          </a:stretch>
        </p:blipFill>
        <p:spPr>
          <a:xfrm>
            <a:off x="1609513" y="2819624"/>
            <a:ext cx="1796225" cy="1796225"/>
          </a:xfrm>
          <a:prstGeom prst="rect">
            <a:avLst/>
          </a:prstGeom>
          <a:noFill/>
          <a:ln>
            <a:noFill/>
          </a:ln>
        </p:spPr>
      </p:pic>
      <p:pic>
        <p:nvPicPr>
          <p:cNvPr id="204" name="Google Shape;204;g34bb743a188_0_0"/>
          <p:cNvPicPr preferRelativeResize="0"/>
          <p:nvPr/>
        </p:nvPicPr>
        <p:blipFill>
          <a:blip r:embed="rId4">
            <a:alphaModFix/>
          </a:blip>
          <a:stretch>
            <a:fillRect/>
          </a:stretch>
        </p:blipFill>
        <p:spPr>
          <a:xfrm>
            <a:off x="5197883" y="2819624"/>
            <a:ext cx="1796100" cy="1796100"/>
          </a:xfrm>
          <a:prstGeom prst="ellipse">
            <a:avLst/>
          </a:prstGeom>
          <a:noFill/>
          <a:ln>
            <a:noFill/>
          </a:ln>
        </p:spPr>
      </p:pic>
      <p:pic>
        <p:nvPicPr>
          <p:cNvPr id="205" name="Google Shape;205;g34bb743a188_0_0"/>
          <p:cNvPicPr preferRelativeResize="0"/>
          <p:nvPr/>
        </p:nvPicPr>
        <p:blipFill>
          <a:blip r:embed="rId5">
            <a:alphaModFix/>
          </a:blip>
          <a:stretch>
            <a:fillRect/>
          </a:stretch>
        </p:blipFill>
        <p:spPr>
          <a:xfrm>
            <a:off x="8786328" y="2819699"/>
            <a:ext cx="1796100" cy="179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4bb743a188_0_207"/>
          <p:cNvSpPr txBox="1"/>
          <p:nvPr>
            <p:ph type="title"/>
          </p:nvPr>
        </p:nvSpPr>
        <p:spPr>
          <a:xfrm>
            <a:off x="235146" y="415400"/>
            <a:ext cx="11457600" cy="1325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3800"/>
              <a:t>FAIR-MAM v2 (Materiality Assessment Model)</a:t>
            </a:r>
            <a:endParaRPr sz="3800"/>
          </a:p>
        </p:txBody>
      </p:sp>
      <p:sp>
        <p:nvSpPr>
          <p:cNvPr id="212" name="Google Shape;212;g34bb743a188_0_207"/>
          <p:cNvSpPr txBox="1"/>
          <p:nvPr>
            <p:ph idx="12" type="sldNum"/>
          </p:nvPr>
        </p:nvSpPr>
        <p:spPr>
          <a:xfrm>
            <a:off x="9081654"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3" name="Google Shape;213;g34bb743a188_0_207"/>
          <p:cNvSpPr/>
          <p:nvPr/>
        </p:nvSpPr>
        <p:spPr>
          <a:xfrm>
            <a:off x="3183" y="2396767"/>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g34bb743a188_0_207"/>
          <p:cNvSpPr/>
          <p:nvPr/>
        </p:nvSpPr>
        <p:spPr>
          <a:xfrm>
            <a:off x="3183" y="3329533"/>
            <a:ext cx="1219200" cy="7692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g34bb743a188_0_207"/>
          <p:cNvSpPr/>
          <p:nvPr/>
        </p:nvSpPr>
        <p:spPr>
          <a:xfrm>
            <a:off x="3183" y="4096287"/>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34bb743a188_0_207"/>
          <p:cNvSpPr/>
          <p:nvPr/>
        </p:nvSpPr>
        <p:spPr>
          <a:xfrm>
            <a:off x="3183" y="5040404"/>
            <a:ext cx="1219200" cy="7692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34bb743a188_0_207"/>
          <p:cNvSpPr/>
          <p:nvPr/>
        </p:nvSpPr>
        <p:spPr>
          <a:xfrm>
            <a:off x="31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INFORMATION PRIVACY</a:t>
            </a:r>
            <a:endParaRPr b="1" sz="1100">
              <a:solidFill>
                <a:srgbClr val="00359A"/>
              </a:solidFill>
              <a:latin typeface="Poppins"/>
              <a:ea typeface="Poppins"/>
              <a:cs typeface="Poppins"/>
              <a:sym typeface="Poppins"/>
            </a:endParaRPr>
          </a:p>
        </p:txBody>
      </p:sp>
      <p:sp>
        <p:nvSpPr>
          <p:cNvPr id="218" name="Google Shape;218;g34bb743a188_0_207"/>
          <p:cNvSpPr/>
          <p:nvPr/>
        </p:nvSpPr>
        <p:spPr>
          <a:xfrm>
            <a:off x="12223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PROPRIETARY DATA LOSS</a:t>
            </a:r>
            <a:endParaRPr b="1" sz="1100">
              <a:solidFill>
                <a:srgbClr val="00359A"/>
              </a:solidFill>
              <a:latin typeface="Poppins"/>
              <a:ea typeface="Poppins"/>
              <a:cs typeface="Poppins"/>
              <a:sym typeface="Poppins"/>
            </a:endParaRPr>
          </a:p>
        </p:txBody>
      </p:sp>
      <p:sp>
        <p:nvSpPr>
          <p:cNvPr id="219" name="Google Shape;219;g34bb743a188_0_207"/>
          <p:cNvSpPr/>
          <p:nvPr/>
        </p:nvSpPr>
        <p:spPr>
          <a:xfrm>
            <a:off x="24415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BUSINESS INTERRUPTION</a:t>
            </a:r>
            <a:endParaRPr b="1" sz="1100">
              <a:solidFill>
                <a:srgbClr val="00359A"/>
              </a:solidFill>
              <a:latin typeface="Poppins"/>
              <a:ea typeface="Poppins"/>
              <a:cs typeface="Poppins"/>
              <a:sym typeface="Poppins"/>
            </a:endParaRPr>
          </a:p>
        </p:txBody>
      </p:sp>
      <p:sp>
        <p:nvSpPr>
          <p:cNvPr id="220" name="Google Shape;220;g34bb743a188_0_207"/>
          <p:cNvSpPr/>
          <p:nvPr/>
        </p:nvSpPr>
        <p:spPr>
          <a:xfrm>
            <a:off x="36607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CYBER</a:t>
            </a:r>
            <a:endParaRPr b="1" sz="1100">
              <a:solidFill>
                <a:srgbClr val="00359A"/>
              </a:solidFill>
              <a:latin typeface="Poppins"/>
              <a:ea typeface="Poppins"/>
              <a:cs typeface="Poppins"/>
              <a:sym typeface="Poppins"/>
            </a:endParaRPr>
          </a:p>
          <a:p>
            <a:pPr indent="0" lvl="0" marL="0" marR="0" rtl="0" algn="ctr">
              <a:spcBef>
                <a:spcPts val="0"/>
              </a:spcBef>
              <a:spcAft>
                <a:spcPts val="0"/>
              </a:spcAft>
              <a:buNone/>
            </a:pPr>
            <a:r>
              <a:rPr b="1" lang="en-US" sz="1100">
                <a:solidFill>
                  <a:srgbClr val="00359A"/>
                </a:solidFill>
                <a:latin typeface="Poppins"/>
                <a:ea typeface="Poppins"/>
                <a:cs typeface="Poppins"/>
                <a:sym typeface="Poppins"/>
              </a:rPr>
              <a:t>EXTORTION</a:t>
            </a:r>
            <a:endParaRPr b="1" sz="1100">
              <a:solidFill>
                <a:srgbClr val="00359A"/>
              </a:solidFill>
              <a:latin typeface="Poppins"/>
              <a:ea typeface="Poppins"/>
              <a:cs typeface="Poppins"/>
              <a:sym typeface="Poppins"/>
            </a:endParaRPr>
          </a:p>
        </p:txBody>
      </p:sp>
      <p:sp>
        <p:nvSpPr>
          <p:cNvPr id="221" name="Google Shape;221;g34bb743a188_0_207"/>
          <p:cNvSpPr/>
          <p:nvPr/>
        </p:nvSpPr>
        <p:spPr>
          <a:xfrm>
            <a:off x="48799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NETWORK SECURITY</a:t>
            </a:r>
            <a:endParaRPr b="1" sz="1100">
              <a:solidFill>
                <a:srgbClr val="00359A"/>
              </a:solidFill>
              <a:latin typeface="Poppins"/>
              <a:ea typeface="Poppins"/>
              <a:cs typeface="Poppins"/>
              <a:sym typeface="Poppins"/>
            </a:endParaRPr>
          </a:p>
        </p:txBody>
      </p:sp>
      <p:sp>
        <p:nvSpPr>
          <p:cNvPr id="222" name="Google Shape;222;g34bb743a188_0_207"/>
          <p:cNvSpPr/>
          <p:nvPr/>
        </p:nvSpPr>
        <p:spPr>
          <a:xfrm>
            <a:off x="60991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FINANCIAL</a:t>
            </a:r>
            <a:endParaRPr b="1" sz="1100">
              <a:solidFill>
                <a:srgbClr val="00359A"/>
              </a:solidFill>
              <a:latin typeface="Poppins"/>
              <a:ea typeface="Poppins"/>
              <a:cs typeface="Poppins"/>
              <a:sym typeface="Poppins"/>
            </a:endParaRPr>
          </a:p>
          <a:p>
            <a:pPr indent="0" lvl="0" marL="0" marR="0" rtl="0" algn="ctr">
              <a:spcBef>
                <a:spcPts val="0"/>
              </a:spcBef>
              <a:spcAft>
                <a:spcPts val="0"/>
              </a:spcAft>
              <a:buNone/>
            </a:pPr>
            <a:r>
              <a:rPr b="1" lang="en-US" sz="1100">
                <a:solidFill>
                  <a:srgbClr val="00359A"/>
                </a:solidFill>
                <a:latin typeface="Poppins"/>
                <a:ea typeface="Poppins"/>
                <a:cs typeface="Poppins"/>
                <a:sym typeface="Poppins"/>
              </a:rPr>
              <a:t>FRAUD</a:t>
            </a:r>
            <a:endParaRPr b="1" sz="1100">
              <a:solidFill>
                <a:srgbClr val="00359A"/>
              </a:solidFill>
              <a:latin typeface="Poppins"/>
              <a:ea typeface="Poppins"/>
              <a:cs typeface="Poppins"/>
              <a:sym typeface="Poppins"/>
            </a:endParaRPr>
          </a:p>
        </p:txBody>
      </p:sp>
      <p:sp>
        <p:nvSpPr>
          <p:cNvPr id="223" name="Google Shape;223;g34bb743a188_0_207"/>
          <p:cNvSpPr/>
          <p:nvPr/>
        </p:nvSpPr>
        <p:spPr>
          <a:xfrm>
            <a:off x="73183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MEDIA</a:t>
            </a:r>
            <a:endParaRPr b="1" sz="1100">
              <a:solidFill>
                <a:srgbClr val="00359A"/>
              </a:solidFill>
              <a:latin typeface="Poppins"/>
              <a:ea typeface="Poppins"/>
              <a:cs typeface="Poppins"/>
              <a:sym typeface="Poppins"/>
            </a:endParaRPr>
          </a:p>
          <a:p>
            <a:pPr indent="0" lvl="0" marL="0" marR="0" rtl="0" algn="ctr">
              <a:spcBef>
                <a:spcPts val="0"/>
              </a:spcBef>
              <a:spcAft>
                <a:spcPts val="0"/>
              </a:spcAft>
              <a:buNone/>
            </a:pPr>
            <a:r>
              <a:rPr b="1" lang="en-US" sz="1100">
                <a:solidFill>
                  <a:srgbClr val="00359A"/>
                </a:solidFill>
                <a:latin typeface="Poppins"/>
                <a:ea typeface="Poppins"/>
                <a:cs typeface="Poppins"/>
                <a:sym typeface="Poppins"/>
              </a:rPr>
              <a:t>CONTENT</a:t>
            </a:r>
            <a:endParaRPr b="1" sz="1100">
              <a:solidFill>
                <a:srgbClr val="00359A"/>
              </a:solidFill>
              <a:latin typeface="Poppins"/>
              <a:ea typeface="Poppins"/>
              <a:cs typeface="Poppins"/>
              <a:sym typeface="Poppins"/>
            </a:endParaRPr>
          </a:p>
        </p:txBody>
      </p:sp>
      <p:sp>
        <p:nvSpPr>
          <p:cNvPr id="224" name="Google Shape;224;g34bb743a188_0_207"/>
          <p:cNvSpPr/>
          <p:nvPr/>
        </p:nvSpPr>
        <p:spPr>
          <a:xfrm>
            <a:off x="85375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HARDWARE BRICKING</a:t>
            </a:r>
            <a:endParaRPr b="1" sz="1100">
              <a:solidFill>
                <a:srgbClr val="00359A"/>
              </a:solidFill>
              <a:latin typeface="Poppins"/>
              <a:ea typeface="Poppins"/>
              <a:cs typeface="Poppins"/>
              <a:sym typeface="Poppins"/>
            </a:endParaRPr>
          </a:p>
        </p:txBody>
      </p:sp>
      <p:sp>
        <p:nvSpPr>
          <p:cNvPr id="225" name="Google Shape;225;g34bb743a188_0_207"/>
          <p:cNvSpPr/>
          <p:nvPr/>
        </p:nvSpPr>
        <p:spPr>
          <a:xfrm>
            <a:off x="97567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POST BREACH SECURITY IMPROVEMENTS</a:t>
            </a:r>
            <a:endParaRPr b="1" sz="1100">
              <a:solidFill>
                <a:srgbClr val="00359A"/>
              </a:solidFill>
              <a:latin typeface="Poppins"/>
              <a:ea typeface="Poppins"/>
              <a:cs typeface="Poppins"/>
              <a:sym typeface="Poppins"/>
            </a:endParaRPr>
          </a:p>
        </p:txBody>
      </p:sp>
      <p:sp>
        <p:nvSpPr>
          <p:cNvPr id="226" name="Google Shape;226;g34bb743a188_0_207"/>
          <p:cNvSpPr/>
          <p:nvPr/>
        </p:nvSpPr>
        <p:spPr>
          <a:xfrm>
            <a:off x="10975983" y="1232600"/>
            <a:ext cx="1219200" cy="11640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365725" lIns="121900" spcFirstLastPara="1" rIns="121900" wrap="square" tIns="121900">
            <a:noAutofit/>
          </a:bodyPr>
          <a:lstStyle/>
          <a:p>
            <a:pPr indent="0" lvl="0" marL="0" marR="0" rtl="0" algn="ctr">
              <a:spcBef>
                <a:spcPts val="0"/>
              </a:spcBef>
              <a:spcAft>
                <a:spcPts val="0"/>
              </a:spcAft>
              <a:buNone/>
            </a:pPr>
            <a:r>
              <a:rPr b="1" lang="en-US" sz="1100">
                <a:solidFill>
                  <a:srgbClr val="00359A"/>
                </a:solidFill>
                <a:latin typeface="Poppins"/>
                <a:ea typeface="Poppins"/>
                <a:cs typeface="Poppins"/>
                <a:sym typeface="Poppins"/>
              </a:rPr>
              <a:t>REPUTATIONAL DAMAGE</a:t>
            </a:r>
            <a:endParaRPr b="1" sz="1100">
              <a:solidFill>
                <a:srgbClr val="00359A"/>
              </a:solidFill>
              <a:latin typeface="Poppins"/>
              <a:ea typeface="Poppins"/>
              <a:cs typeface="Poppins"/>
              <a:sym typeface="Poppins"/>
            </a:endParaRPr>
          </a:p>
        </p:txBody>
      </p:sp>
      <p:sp>
        <p:nvSpPr>
          <p:cNvPr id="227" name="Google Shape;227;g34bb743a188_0_207"/>
          <p:cNvSpPr txBox="1"/>
          <p:nvPr/>
        </p:nvSpPr>
        <p:spPr>
          <a:xfrm>
            <a:off x="-3183" y="2405320"/>
            <a:ext cx="1115100" cy="800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Sensitive PII Event Response and Management</a:t>
            </a:r>
            <a:endParaRPr sz="900">
              <a:solidFill>
                <a:srgbClr val="00359A"/>
              </a:solidFill>
              <a:latin typeface="Poppins"/>
              <a:ea typeface="Poppins"/>
              <a:cs typeface="Poppins"/>
              <a:sym typeface="Poppins"/>
            </a:endParaRPr>
          </a:p>
        </p:txBody>
      </p:sp>
      <p:sp>
        <p:nvSpPr>
          <p:cNvPr id="228" name="Google Shape;228;g34bb743a188_0_207"/>
          <p:cNvSpPr txBox="1"/>
          <p:nvPr/>
        </p:nvSpPr>
        <p:spPr>
          <a:xfrm>
            <a:off x="-3183" y="3398695"/>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PCI-DSS Liability</a:t>
            </a:r>
            <a:endParaRPr sz="900">
              <a:solidFill>
                <a:srgbClr val="00359A"/>
              </a:solidFill>
              <a:latin typeface="Poppins"/>
              <a:ea typeface="Poppins"/>
              <a:cs typeface="Poppins"/>
              <a:sym typeface="Poppins"/>
            </a:endParaRPr>
          </a:p>
        </p:txBody>
      </p:sp>
      <p:sp>
        <p:nvSpPr>
          <p:cNvPr id="229" name="Google Shape;229;g34bb743a188_0_207"/>
          <p:cNvSpPr txBox="1"/>
          <p:nvPr/>
        </p:nvSpPr>
        <p:spPr>
          <a:xfrm>
            <a:off x="-3183" y="417664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Information Privacy Liability</a:t>
            </a:r>
            <a:endParaRPr sz="900">
              <a:solidFill>
                <a:srgbClr val="00359A"/>
              </a:solidFill>
              <a:latin typeface="Poppins"/>
              <a:ea typeface="Poppins"/>
              <a:cs typeface="Poppins"/>
              <a:sym typeface="Poppins"/>
            </a:endParaRPr>
          </a:p>
        </p:txBody>
      </p:sp>
      <p:sp>
        <p:nvSpPr>
          <p:cNvPr id="230" name="Google Shape;230;g34bb743a188_0_207"/>
          <p:cNvSpPr txBox="1"/>
          <p:nvPr/>
        </p:nvSpPr>
        <p:spPr>
          <a:xfrm>
            <a:off x="-3183" y="5109566"/>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Regulatory Liability</a:t>
            </a:r>
            <a:endParaRPr sz="900">
              <a:solidFill>
                <a:srgbClr val="00359A"/>
              </a:solidFill>
              <a:latin typeface="Poppins"/>
              <a:ea typeface="Poppins"/>
              <a:cs typeface="Poppins"/>
              <a:sym typeface="Poppins"/>
            </a:endParaRPr>
          </a:p>
        </p:txBody>
      </p:sp>
      <p:sp>
        <p:nvSpPr>
          <p:cNvPr id="231" name="Google Shape;231;g34bb743a188_0_207"/>
          <p:cNvSpPr/>
          <p:nvPr/>
        </p:nvSpPr>
        <p:spPr>
          <a:xfrm>
            <a:off x="1228750" y="2398083"/>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g34bb743a188_0_207"/>
          <p:cNvSpPr/>
          <p:nvPr/>
        </p:nvSpPr>
        <p:spPr>
          <a:xfrm>
            <a:off x="1222383" y="3329536"/>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g34bb743a188_0_207"/>
          <p:cNvSpPr txBox="1"/>
          <p:nvPr/>
        </p:nvSpPr>
        <p:spPr>
          <a:xfrm>
            <a:off x="1216017" y="2405320"/>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Proprietary Data Response and Recovery</a:t>
            </a:r>
            <a:endParaRPr sz="900">
              <a:solidFill>
                <a:srgbClr val="00359A"/>
              </a:solidFill>
              <a:latin typeface="Poppins"/>
              <a:ea typeface="Poppins"/>
              <a:cs typeface="Poppins"/>
              <a:sym typeface="Poppins"/>
            </a:endParaRPr>
          </a:p>
        </p:txBody>
      </p:sp>
      <p:sp>
        <p:nvSpPr>
          <p:cNvPr id="234" name="Google Shape;234;g34bb743a188_0_207"/>
          <p:cNvSpPr txBox="1"/>
          <p:nvPr/>
        </p:nvSpPr>
        <p:spPr>
          <a:xfrm>
            <a:off x="1216017" y="3409898"/>
            <a:ext cx="1115100" cy="800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Clr>
                <a:srgbClr val="000000"/>
              </a:buClr>
              <a:buSzPts val="1500"/>
              <a:buFont typeface="Arial"/>
              <a:buNone/>
            </a:pPr>
            <a:r>
              <a:rPr lang="en-US" sz="900">
                <a:solidFill>
                  <a:srgbClr val="00359A"/>
                </a:solidFill>
                <a:latin typeface="Poppins"/>
                <a:ea typeface="Poppins"/>
                <a:cs typeface="Poppins"/>
                <a:sym typeface="Poppins"/>
              </a:rPr>
              <a:t>Loss of Estimated Future Net Revenue</a:t>
            </a:r>
            <a:endParaRPr sz="900">
              <a:solidFill>
                <a:srgbClr val="00359A"/>
              </a:solidFill>
              <a:latin typeface="Poppins"/>
              <a:ea typeface="Poppins"/>
              <a:cs typeface="Poppins"/>
              <a:sym typeface="Poppins"/>
            </a:endParaRPr>
          </a:p>
        </p:txBody>
      </p:sp>
      <p:sp>
        <p:nvSpPr>
          <p:cNvPr id="235" name="Google Shape;235;g34bb743a188_0_207"/>
          <p:cNvSpPr/>
          <p:nvPr/>
        </p:nvSpPr>
        <p:spPr>
          <a:xfrm>
            <a:off x="2441583" y="2396767"/>
            <a:ext cx="1219200" cy="938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g34bb743a188_0_207"/>
          <p:cNvSpPr/>
          <p:nvPr/>
        </p:nvSpPr>
        <p:spPr>
          <a:xfrm>
            <a:off x="2441583" y="3334766"/>
            <a:ext cx="1219200" cy="14295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g34bb743a188_0_207"/>
          <p:cNvSpPr txBox="1"/>
          <p:nvPr/>
        </p:nvSpPr>
        <p:spPr>
          <a:xfrm>
            <a:off x="2435217" y="247852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Direct Business Interruption</a:t>
            </a:r>
            <a:endParaRPr sz="900">
              <a:solidFill>
                <a:srgbClr val="00359A"/>
              </a:solidFill>
              <a:latin typeface="Poppins"/>
              <a:ea typeface="Poppins"/>
              <a:cs typeface="Poppins"/>
              <a:sym typeface="Poppins"/>
            </a:endParaRPr>
          </a:p>
        </p:txBody>
      </p:sp>
      <p:sp>
        <p:nvSpPr>
          <p:cNvPr id="238" name="Google Shape;238;g34bb743a188_0_207"/>
          <p:cNvSpPr txBox="1"/>
          <p:nvPr/>
        </p:nvSpPr>
        <p:spPr>
          <a:xfrm>
            <a:off x="2435217" y="3344729"/>
            <a:ext cx="1115100" cy="1354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Contingent Business Interruption</a:t>
            </a:r>
            <a:endParaRPr sz="900">
              <a:solidFill>
                <a:srgbClr val="00359A"/>
              </a:solidFill>
              <a:latin typeface="Poppins"/>
              <a:ea typeface="Poppins"/>
              <a:cs typeface="Poppins"/>
              <a:sym typeface="Poppins"/>
            </a:endParaRPr>
          </a:p>
          <a:p>
            <a:pPr indent="0" lvl="0" marL="0" rtl="0" algn="l">
              <a:spcBef>
                <a:spcPts val="0"/>
              </a:spcBef>
              <a:spcAft>
                <a:spcPts val="0"/>
              </a:spcAft>
              <a:buNone/>
            </a:pPr>
            <a:r>
              <a:rPr lang="en-US" sz="900">
                <a:solidFill>
                  <a:srgbClr val="00359A"/>
                </a:solidFill>
                <a:latin typeface="Poppins"/>
                <a:ea typeface="Poppins"/>
                <a:cs typeface="Poppins"/>
                <a:sym typeface="Poppins"/>
              </a:rPr>
              <a:t>(Supply Chain Attack Victim - 3P failure to provide IT services)</a:t>
            </a:r>
            <a:endParaRPr sz="900">
              <a:solidFill>
                <a:srgbClr val="00359A"/>
              </a:solidFill>
              <a:latin typeface="Poppins"/>
              <a:ea typeface="Poppins"/>
              <a:cs typeface="Poppins"/>
              <a:sym typeface="Poppins"/>
            </a:endParaRPr>
          </a:p>
        </p:txBody>
      </p:sp>
      <p:sp>
        <p:nvSpPr>
          <p:cNvPr id="239" name="Google Shape;239;g34bb743a188_0_207"/>
          <p:cNvSpPr/>
          <p:nvPr/>
        </p:nvSpPr>
        <p:spPr>
          <a:xfrm>
            <a:off x="3660783" y="2396767"/>
            <a:ext cx="1219200" cy="677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g34bb743a188_0_207"/>
          <p:cNvSpPr txBox="1"/>
          <p:nvPr/>
        </p:nvSpPr>
        <p:spPr>
          <a:xfrm>
            <a:off x="3654417" y="2491728"/>
            <a:ext cx="1115100" cy="384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Ransom</a:t>
            </a:r>
            <a:endParaRPr sz="900">
              <a:solidFill>
                <a:srgbClr val="00359A"/>
              </a:solidFill>
              <a:latin typeface="Poppins"/>
              <a:ea typeface="Poppins"/>
              <a:cs typeface="Poppins"/>
              <a:sym typeface="Poppins"/>
            </a:endParaRPr>
          </a:p>
        </p:txBody>
      </p:sp>
      <p:sp>
        <p:nvSpPr>
          <p:cNvPr id="241" name="Google Shape;241;g34bb743a188_0_207"/>
          <p:cNvSpPr/>
          <p:nvPr/>
        </p:nvSpPr>
        <p:spPr>
          <a:xfrm>
            <a:off x="4879983" y="2404067"/>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g34bb743a188_0_207"/>
          <p:cNvSpPr txBox="1"/>
          <p:nvPr/>
        </p:nvSpPr>
        <p:spPr>
          <a:xfrm>
            <a:off x="4873617" y="2484428"/>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Network Event Response and Recovery</a:t>
            </a:r>
            <a:endParaRPr sz="900">
              <a:solidFill>
                <a:srgbClr val="00359A"/>
              </a:solidFill>
              <a:latin typeface="Poppins"/>
              <a:ea typeface="Poppins"/>
              <a:cs typeface="Poppins"/>
              <a:sym typeface="Poppins"/>
            </a:endParaRPr>
          </a:p>
        </p:txBody>
      </p:sp>
      <p:sp>
        <p:nvSpPr>
          <p:cNvPr id="243" name="Google Shape;243;g34bb743a188_0_207"/>
          <p:cNvSpPr/>
          <p:nvPr/>
        </p:nvSpPr>
        <p:spPr>
          <a:xfrm>
            <a:off x="4880000" y="3329533"/>
            <a:ext cx="1219200" cy="878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 name="Google Shape;244;g34bb743a188_0_207"/>
          <p:cNvSpPr txBox="1"/>
          <p:nvPr/>
        </p:nvSpPr>
        <p:spPr>
          <a:xfrm>
            <a:off x="4925617" y="3358028"/>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Network Security Liability</a:t>
            </a:r>
            <a:endParaRPr sz="900">
              <a:solidFill>
                <a:srgbClr val="00359A"/>
              </a:solidFill>
              <a:latin typeface="Poppins"/>
              <a:ea typeface="Poppins"/>
              <a:cs typeface="Poppins"/>
              <a:sym typeface="Poppins"/>
            </a:endParaRPr>
          </a:p>
        </p:txBody>
      </p:sp>
      <p:sp>
        <p:nvSpPr>
          <p:cNvPr id="245" name="Google Shape;245;g34bb743a188_0_207"/>
          <p:cNvSpPr/>
          <p:nvPr/>
        </p:nvSpPr>
        <p:spPr>
          <a:xfrm>
            <a:off x="6099183" y="2396767"/>
            <a:ext cx="1219200" cy="677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g34bb743a188_0_207"/>
          <p:cNvSpPr txBox="1"/>
          <p:nvPr/>
        </p:nvSpPr>
        <p:spPr>
          <a:xfrm>
            <a:off x="6092817" y="249172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Clr>
                <a:srgbClr val="000000"/>
              </a:buClr>
              <a:buSzPts val="1500"/>
              <a:buFont typeface="Arial"/>
              <a:buNone/>
            </a:pPr>
            <a:r>
              <a:rPr lang="en-US" sz="900">
                <a:solidFill>
                  <a:srgbClr val="00359A"/>
                </a:solidFill>
                <a:latin typeface="Poppins"/>
                <a:ea typeface="Poppins"/>
                <a:cs typeface="Poppins"/>
                <a:sym typeface="Poppins"/>
              </a:rPr>
              <a:t>Funds Transfer Fraud</a:t>
            </a:r>
            <a:endParaRPr sz="900">
              <a:solidFill>
                <a:srgbClr val="00359A"/>
              </a:solidFill>
              <a:latin typeface="Poppins"/>
              <a:ea typeface="Poppins"/>
              <a:cs typeface="Poppins"/>
              <a:sym typeface="Poppins"/>
            </a:endParaRPr>
          </a:p>
        </p:txBody>
      </p:sp>
      <p:sp>
        <p:nvSpPr>
          <p:cNvPr id="247" name="Google Shape;247;g34bb743a188_0_207"/>
          <p:cNvSpPr/>
          <p:nvPr/>
        </p:nvSpPr>
        <p:spPr>
          <a:xfrm>
            <a:off x="6099183" y="3073967"/>
            <a:ext cx="1219200" cy="7692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g34bb743a188_0_207"/>
          <p:cNvSpPr txBox="1"/>
          <p:nvPr/>
        </p:nvSpPr>
        <p:spPr>
          <a:xfrm>
            <a:off x="6092817" y="314312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Financial Fraud Liability</a:t>
            </a:r>
            <a:endParaRPr sz="900">
              <a:solidFill>
                <a:srgbClr val="00359A"/>
              </a:solidFill>
              <a:latin typeface="Poppins"/>
              <a:ea typeface="Poppins"/>
              <a:cs typeface="Poppins"/>
              <a:sym typeface="Poppins"/>
            </a:endParaRPr>
          </a:p>
        </p:txBody>
      </p:sp>
      <p:sp>
        <p:nvSpPr>
          <p:cNvPr id="249" name="Google Shape;249;g34bb743a188_0_207"/>
          <p:cNvSpPr/>
          <p:nvPr/>
        </p:nvSpPr>
        <p:spPr>
          <a:xfrm>
            <a:off x="7318383" y="2396767"/>
            <a:ext cx="1219200" cy="7692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 name="Google Shape;250;g34bb743a188_0_207"/>
          <p:cNvSpPr txBox="1"/>
          <p:nvPr/>
        </p:nvSpPr>
        <p:spPr>
          <a:xfrm>
            <a:off x="7312017" y="246592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Media Event Response</a:t>
            </a:r>
            <a:endParaRPr sz="900">
              <a:solidFill>
                <a:srgbClr val="00359A"/>
              </a:solidFill>
              <a:latin typeface="Poppins"/>
              <a:ea typeface="Poppins"/>
              <a:cs typeface="Poppins"/>
              <a:sym typeface="Poppins"/>
            </a:endParaRPr>
          </a:p>
        </p:txBody>
      </p:sp>
      <p:sp>
        <p:nvSpPr>
          <p:cNvPr id="251" name="Google Shape;251;g34bb743a188_0_207"/>
          <p:cNvSpPr/>
          <p:nvPr/>
        </p:nvSpPr>
        <p:spPr>
          <a:xfrm>
            <a:off x="7318383" y="3165967"/>
            <a:ext cx="1219200" cy="677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34bb743a188_0_207"/>
          <p:cNvSpPr txBox="1"/>
          <p:nvPr/>
        </p:nvSpPr>
        <p:spPr>
          <a:xfrm>
            <a:off x="7312017" y="3235128"/>
            <a:ext cx="1115100" cy="384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Media Liability</a:t>
            </a:r>
            <a:endParaRPr sz="900">
              <a:solidFill>
                <a:srgbClr val="00359A"/>
              </a:solidFill>
              <a:latin typeface="Poppins"/>
              <a:ea typeface="Poppins"/>
              <a:cs typeface="Poppins"/>
              <a:sym typeface="Poppins"/>
            </a:endParaRPr>
          </a:p>
        </p:txBody>
      </p:sp>
      <p:sp>
        <p:nvSpPr>
          <p:cNvPr id="253" name="Google Shape;253;g34bb743a188_0_207"/>
          <p:cNvSpPr/>
          <p:nvPr/>
        </p:nvSpPr>
        <p:spPr>
          <a:xfrm>
            <a:off x="8537583" y="2396767"/>
            <a:ext cx="1219200" cy="7692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g34bb743a188_0_207"/>
          <p:cNvSpPr txBox="1"/>
          <p:nvPr/>
        </p:nvSpPr>
        <p:spPr>
          <a:xfrm>
            <a:off x="8531217" y="246592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Server Replacement</a:t>
            </a:r>
            <a:endParaRPr sz="900">
              <a:solidFill>
                <a:srgbClr val="00359A"/>
              </a:solidFill>
              <a:latin typeface="Poppins"/>
              <a:ea typeface="Poppins"/>
              <a:cs typeface="Poppins"/>
              <a:sym typeface="Poppins"/>
            </a:endParaRPr>
          </a:p>
        </p:txBody>
      </p:sp>
      <p:sp>
        <p:nvSpPr>
          <p:cNvPr id="255" name="Google Shape;255;g34bb743a188_0_207"/>
          <p:cNvSpPr/>
          <p:nvPr/>
        </p:nvSpPr>
        <p:spPr>
          <a:xfrm>
            <a:off x="8537583" y="3165967"/>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34bb743a188_0_207"/>
          <p:cNvSpPr txBox="1"/>
          <p:nvPr/>
        </p:nvSpPr>
        <p:spPr>
          <a:xfrm>
            <a:off x="8531217" y="3246328"/>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Computer/ Laptop Replacement</a:t>
            </a:r>
            <a:endParaRPr sz="900">
              <a:solidFill>
                <a:srgbClr val="00359A"/>
              </a:solidFill>
              <a:latin typeface="Poppins"/>
              <a:ea typeface="Poppins"/>
              <a:cs typeface="Poppins"/>
              <a:sym typeface="Poppins"/>
            </a:endParaRPr>
          </a:p>
        </p:txBody>
      </p:sp>
      <p:sp>
        <p:nvSpPr>
          <p:cNvPr id="257" name="Google Shape;257;g34bb743a188_0_207"/>
          <p:cNvSpPr/>
          <p:nvPr/>
        </p:nvSpPr>
        <p:spPr>
          <a:xfrm>
            <a:off x="9756783" y="2396767"/>
            <a:ext cx="1219200" cy="878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g34bb743a188_0_207"/>
          <p:cNvSpPr txBox="1"/>
          <p:nvPr/>
        </p:nvSpPr>
        <p:spPr>
          <a:xfrm>
            <a:off x="9750417" y="2491728"/>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Legally-  Mandated Improvements</a:t>
            </a:r>
            <a:endParaRPr sz="900">
              <a:solidFill>
                <a:srgbClr val="00359A"/>
              </a:solidFill>
              <a:latin typeface="Poppins"/>
              <a:ea typeface="Poppins"/>
              <a:cs typeface="Poppins"/>
              <a:sym typeface="Poppins"/>
            </a:endParaRPr>
          </a:p>
        </p:txBody>
      </p:sp>
      <p:sp>
        <p:nvSpPr>
          <p:cNvPr id="259" name="Google Shape;259;g34bb743a188_0_207"/>
          <p:cNvSpPr/>
          <p:nvPr/>
        </p:nvSpPr>
        <p:spPr>
          <a:xfrm>
            <a:off x="9756783" y="3248967"/>
            <a:ext cx="1219200" cy="7692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g34bb743a188_0_207"/>
          <p:cNvSpPr txBox="1"/>
          <p:nvPr/>
        </p:nvSpPr>
        <p:spPr>
          <a:xfrm>
            <a:off x="9750417" y="3244728"/>
            <a:ext cx="1115100" cy="523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Voluntary Improvements</a:t>
            </a:r>
            <a:endParaRPr sz="900">
              <a:solidFill>
                <a:srgbClr val="00359A"/>
              </a:solidFill>
              <a:latin typeface="Poppins"/>
              <a:ea typeface="Poppins"/>
              <a:cs typeface="Poppins"/>
              <a:sym typeface="Poppins"/>
            </a:endParaRPr>
          </a:p>
        </p:txBody>
      </p:sp>
      <p:sp>
        <p:nvSpPr>
          <p:cNvPr id="261" name="Google Shape;261;g34bb743a188_0_207"/>
          <p:cNvSpPr/>
          <p:nvPr/>
        </p:nvSpPr>
        <p:spPr>
          <a:xfrm>
            <a:off x="2063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4 SUB COST CATEGORIES</a:t>
            </a:r>
            <a:endParaRPr sz="700">
              <a:solidFill>
                <a:srgbClr val="00359A"/>
              </a:solidFill>
              <a:latin typeface="Poppins"/>
              <a:ea typeface="Poppins"/>
              <a:cs typeface="Poppins"/>
              <a:sym typeface="Poppins"/>
            </a:endParaRPr>
          </a:p>
        </p:txBody>
      </p:sp>
      <p:sp>
        <p:nvSpPr>
          <p:cNvPr id="262" name="Google Shape;262;g34bb743a188_0_207"/>
          <p:cNvSpPr/>
          <p:nvPr/>
        </p:nvSpPr>
        <p:spPr>
          <a:xfrm>
            <a:off x="14255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2 SUB COST CATEGORIES</a:t>
            </a:r>
            <a:endParaRPr sz="700">
              <a:solidFill>
                <a:srgbClr val="00359A"/>
              </a:solidFill>
              <a:latin typeface="Poppins"/>
              <a:ea typeface="Poppins"/>
              <a:cs typeface="Poppins"/>
              <a:sym typeface="Poppins"/>
            </a:endParaRPr>
          </a:p>
        </p:txBody>
      </p:sp>
      <p:sp>
        <p:nvSpPr>
          <p:cNvPr id="263" name="Google Shape;263;g34bb743a188_0_207"/>
          <p:cNvSpPr/>
          <p:nvPr/>
        </p:nvSpPr>
        <p:spPr>
          <a:xfrm>
            <a:off x="26447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3 SUB COST CATEGORIES</a:t>
            </a:r>
            <a:endParaRPr sz="700">
              <a:solidFill>
                <a:srgbClr val="00359A"/>
              </a:solidFill>
              <a:latin typeface="Poppins"/>
              <a:ea typeface="Poppins"/>
              <a:cs typeface="Poppins"/>
              <a:sym typeface="Poppins"/>
            </a:endParaRPr>
          </a:p>
        </p:txBody>
      </p:sp>
      <p:sp>
        <p:nvSpPr>
          <p:cNvPr id="264" name="Google Shape;264;g34bb743a188_0_207"/>
          <p:cNvSpPr/>
          <p:nvPr/>
        </p:nvSpPr>
        <p:spPr>
          <a:xfrm>
            <a:off x="38639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1 SUB COST CATEGORY</a:t>
            </a:r>
            <a:endParaRPr sz="700">
              <a:solidFill>
                <a:srgbClr val="00359A"/>
              </a:solidFill>
              <a:latin typeface="Poppins"/>
              <a:ea typeface="Poppins"/>
              <a:cs typeface="Poppins"/>
              <a:sym typeface="Poppins"/>
            </a:endParaRPr>
          </a:p>
        </p:txBody>
      </p:sp>
      <p:sp>
        <p:nvSpPr>
          <p:cNvPr id="265" name="Google Shape;265;g34bb743a188_0_207"/>
          <p:cNvSpPr/>
          <p:nvPr/>
        </p:nvSpPr>
        <p:spPr>
          <a:xfrm>
            <a:off x="50831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2 SUB COST CATEGORIES</a:t>
            </a:r>
            <a:endParaRPr sz="700">
              <a:solidFill>
                <a:srgbClr val="00359A"/>
              </a:solidFill>
              <a:latin typeface="Poppins"/>
              <a:ea typeface="Poppins"/>
              <a:cs typeface="Poppins"/>
              <a:sym typeface="Poppins"/>
            </a:endParaRPr>
          </a:p>
        </p:txBody>
      </p:sp>
      <p:sp>
        <p:nvSpPr>
          <p:cNvPr id="266" name="Google Shape;266;g34bb743a188_0_207"/>
          <p:cNvSpPr/>
          <p:nvPr/>
        </p:nvSpPr>
        <p:spPr>
          <a:xfrm>
            <a:off x="63023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2 SUB COST CATEGORIES</a:t>
            </a:r>
            <a:endParaRPr sz="700">
              <a:solidFill>
                <a:srgbClr val="00359A"/>
              </a:solidFill>
              <a:latin typeface="Poppins"/>
              <a:ea typeface="Poppins"/>
              <a:cs typeface="Poppins"/>
              <a:sym typeface="Poppins"/>
            </a:endParaRPr>
          </a:p>
        </p:txBody>
      </p:sp>
      <p:sp>
        <p:nvSpPr>
          <p:cNvPr id="267" name="Google Shape;267;g34bb743a188_0_207"/>
          <p:cNvSpPr/>
          <p:nvPr/>
        </p:nvSpPr>
        <p:spPr>
          <a:xfrm>
            <a:off x="75215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2 SUB COST CATEGORIES</a:t>
            </a:r>
            <a:endParaRPr sz="700">
              <a:solidFill>
                <a:srgbClr val="00359A"/>
              </a:solidFill>
              <a:latin typeface="Poppins"/>
              <a:ea typeface="Poppins"/>
              <a:cs typeface="Poppins"/>
              <a:sym typeface="Poppins"/>
            </a:endParaRPr>
          </a:p>
        </p:txBody>
      </p:sp>
      <p:sp>
        <p:nvSpPr>
          <p:cNvPr id="268" name="Google Shape;268;g34bb743a188_0_207"/>
          <p:cNvSpPr/>
          <p:nvPr/>
        </p:nvSpPr>
        <p:spPr>
          <a:xfrm>
            <a:off x="87407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2 SUB COST CATEGORIES</a:t>
            </a:r>
            <a:endParaRPr sz="700">
              <a:solidFill>
                <a:srgbClr val="00359A"/>
              </a:solidFill>
              <a:latin typeface="Poppins"/>
              <a:ea typeface="Poppins"/>
              <a:cs typeface="Poppins"/>
              <a:sym typeface="Poppins"/>
            </a:endParaRPr>
          </a:p>
        </p:txBody>
      </p:sp>
      <p:sp>
        <p:nvSpPr>
          <p:cNvPr id="269" name="Google Shape;269;g34bb743a188_0_207"/>
          <p:cNvSpPr/>
          <p:nvPr/>
        </p:nvSpPr>
        <p:spPr>
          <a:xfrm>
            <a:off x="99599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2 SUB COST CATEGORIES</a:t>
            </a:r>
            <a:endParaRPr sz="700">
              <a:solidFill>
                <a:srgbClr val="00359A"/>
              </a:solidFill>
              <a:latin typeface="Poppins"/>
              <a:ea typeface="Poppins"/>
              <a:cs typeface="Poppins"/>
              <a:sym typeface="Poppins"/>
            </a:endParaRPr>
          </a:p>
        </p:txBody>
      </p:sp>
      <p:sp>
        <p:nvSpPr>
          <p:cNvPr id="270" name="Google Shape;270;g34bb743a188_0_207"/>
          <p:cNvSpPr/>
          <p:nvPr/>
        </p:nvSpPr>
        <p:spPr>
          <a:xfrm>
            <a:off x="11179183" y="2028265"/>
            <a:ext cx="812700" cy="3084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700">
                <a:solidFill>
                  <a:srgbClr val="00359A"/>
                </a:solidFill>
                <a:latin typeface="Poppins"/>
                <a:ea typeface="Poppins"/>
                <a:cs typeface="Poppins"/>
                <a:sym typeface="Poppins"/>
              </a:rPr>
              <a:t>6 SUB COST CATEGORIES</a:t>
            </a:r>
            <a:endParaRPr sz="700">
              <a:solidFill>
                <a:srgbClr val="00359A"/>
              </a:solidFill>
              <a:latin typeface="Poppins"/>
              <a:ea typeface="Poppins"/>
              <a:cs typeface="Poppins"/>
              <a:sym typeface="Poppins"/>
            </a:endParaRPr>
          </a:p>
        </p:txBody>
      </p:sp>
      <p:sp>
        <p:nvSpPr>
          <p:cNvPr id="271" name="Google Shape;271;g34bb743a188_0_207"/>
          <p:cNvSpPr/>
          <p:nvPr/>
        </p:nvSpPr>
        <p:spPr>
          <a:xfrm>
            <a:off x="2441583" y="4767167"/>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g34bb743a188_0_207"/>
          <p:cNvSpPr txBox="1"/>
          <p:nvPr/>
        </p:nvSpPr>
        <p:spPr>
          <a:xfrm>
            <a:off x="2435217" y="4813263"/>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Business Interruption Liability</a:t>
            </a:r>
            <a:endParaRPr sz="900">
              <a:solidFill>
                <a:srgbClr val="00359A"/>
              </a:solidFill>
              <a:latin typeface="Poppins"/>
              <a:ea typeface="Poppins"/>
              <a:cs typeface="Poppins"/>
              <a:sym typeface="Poppins"/>
            </a:endParaRPr>
          </a:p>
        </p:txBody>
      </p:sp>
      <p:sp>
        <p:nvSpPr>
          <p:cNvPr id="273" name="Google Shape;273;g34bb743a188_0_207"/>
          <p:cNvSpPr/>
          <p:nvPr/>
        </p:nvSpPr>
        <p:spPr>
          <a:xfrm>
            <a:off x="3692308" y="5809342"/>
            <a:ext cx="6201600" cy="1016100"/>
          </a:xfrm>
          <a:prstGeom prst="roundRect">
            <a:avLst>
              <a:gd fmla="val 9573" name="adj"/>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g34bb743a188_0_207"/>
          <p:cNvSpPr txBox="1"/>
          <p:nvPr/>
        </p:nvSpPr>
        <p:spPr>
          <a:xfrm>
            <a:off x="3746283" y="6146467"/>
            <a:ext cx="1672800" cy="617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900">
                <a:solidFill>
                  <a:srgbClr val="000000"/>
                </a:solidFill>
                <a:latin typeface="Poppins"/>
                <a:ea typeface="Poppins"/>
                <a:cs typeface="Poppins"/>
                <a:sym typeface="Poppins"/>
              </a:rPr>
              <a:t>P - Primary Cost</a:t>
            </a:r>
            <a:endParaRPr sz="900">
              <a:solidFill>
                <a:srgbClr val="000000"/>
              </a:solidFill>
              <a:latin typeface="Poppins"/>
              <a:ea typeface="Poppins"/>
              <a:cs typeface="Poppins"/>
              <a:sym typeface="Poppins"/>
            </a:endParaRPr>
          </a:p>
          <a:p>
            <a:pPr indent="0" lvl="0" marL="0" rtl="0" algn="l">
              <a:spcBef>
                <a:spcPts val="0"/>
              </a:spcBef>
              <a:spcAft>
                <a:spcPts val="0"/>
              </a:spcAft>
              <a:buNone/>
            </a:pPr>
            <a:r>
              <a:rPr lang="en-US" sz="900">
                <a:solidFill>
                  <a:srgbClr val="000000"/>
                </a:solidFill>
                <a:latin typeface="Poppins"/>
                <a:ea typeface="Poppins"/>
                <a:cs typeface="Poppins"/>
                <a:sym typeface="Poppins"/>
              </a:rPr>
              <a:t>S - Secondary Cost</a:t>
            </a:r>
            <a:endParaRPr sz="900">
              <a:solidFill>
                <a:srgbClr val="000000"/>
              </a:solidFill>
              <a:latin typeface="Poppins"/>
              <a:ea typeface="Poppins"/>
              <a:cs typeface="Poppins"/>
              <a:sym typeface="Poppins"/>
            </a:endParaRPr>
          </a:p>
          <a:p>
            <a:pPr indent="0" lvl="0" marL="0" rtl="0" algn="l">
              <a:spcBef>
                <a:spcPts val="0"/>
              </a:spcBef>
              <a:spcAft>
                <a:spcPts val="0"/>
              </a:spcAft>
              <a:buNone/>
            </a:pPr>
            <a:r>
              <a:rPr lang="en-US" sz="900">
                <a:solidFill>
                  <a:srgbClr val="000000"/>
                </a:solidFill>
                <a:latin typeface="Poppins"/>
                <a:ea typeface="Poppins"/>
                <a:cs typeface="Poppins"/>
                <a:sym typeface="Poppins"/>
              </a:rPr>
              <a:t>RespC - Response Cost</a:t>
            </a:r>
            <a:endParaRPr sz="900">
              <a:solidFill>
                <a:srgbClr val="000000"/>
              </a:solidFill>
              <a:latin typeface="Poppins"/>
              <a:ea typeface="Poppins"/>
              <a:cs typeface="Poppins"/>
              <a:sym typeface="Poppins"/>
            </a:endParaRPr>
          </a:p>
        </p:txBody>
      </p:sp>
      <p:sp>
        <p:nvSpPr>
          <p:cNvPr id="275" name="Google Shape;275;g34bb743a188_0_207"/>
          <p:cNvSpPr txBox="1"/>
          <p:nvPr/>
        </p:nvSpPr>
        <p:spPr>
          <a:xfrm>
            <a:off x="5419004" y="6146467"/>
            <a:ext cx="2382300" cy="617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900">
                <a:solidFill>
                  <a:srgbClr val="000000"/>
                </a:solidFill>
                <a:latin typeface="Poppins"/>
                <a:ea typeface="Poppins"/>
                <a:cs typeface="Poppins"/>
                <a:sym typeface="Poppins"/>
              </a:rPr>
              <a:t>FJ - Fines &amp; Judgements</a:t>
            </a:r>
            <a:endParaRPr sz="900">
              <a:solidFill>
                <a:srgbClr val="000000"/>
              </a:solidFill>
              <a:latin typeface="Poppins"/>
              <a:ea typeface="Poppins"/>
              <a:cs typeface="Poppins"/>
              <a:sym typeface="Poppins"/>
            </a:endParaRPr>
          </a:p>
          <a:p>
            <a:pPr indent="0" lvl="0" marL="0" rtl="0" algn="l">
              <a:spcBef>
                <a:spcPts val="0"/>
              </a:spcBef>
              <a:spcAft>
                <a:spcPts val="0"/>
              </a:spcAft>
              <a:buNone/>
            </a:pPr>
            <a:r>
              <a:rPr lang="en-US" sz="900">
                <a:solidFill>
                  <a:srgbClr val="000000"/>
                </a:solidFill>
                <a:latin typeface="Poppins"/>
                <a:ea typeface="Poppins"/>
                <a:cs typeface="Poppins"/>
                <a:sym typeface="Poppins"/>
              </a:rPr>
              <a:t>CA - Competitive Advantage</a:t>
            </a:r>
            <a:endParaRPr sz="900">
              <a:solidFill>
                <a:srgbClr val="000000"/>
              </a:solidFill>
              <a:latin typeface="Poppins"/>
              <a:ea typeface="Poppins"/>
              <a:cs typeface="Poppins"/>
              <a:sym typeface="Poppins"/>
            </a:endParaRPr>
          </a:p>
          <a:p>
            <a:pPr indent="0" lvl="0" marL="0" rtl="0" algn="l">
              <a:spcBef>
                <a:spcPts val="0"/>
              </a:spcBef>
              <a:spcAft>
                <a:spcPts val="0"/>
              </a:spcAft>
              <a:buNone/>
            </a:pPr>
            <a:r>
              <a:rPr lang="en-US" sz="900">
                <a:solidFill>
                  <a:srgbClr val="000000"/>
                </a:solidFill>
                <a:latin typeface="Poppins"/>
                <a:ea typeface="Poppins"/>
                <a:cs typeface="Poppins"/>
                <a:sym typeface="Poppins"/>
              </a:rPr>
              <a:t>PL - Productivity Loss</a:t>
            </a:r>
            <a:endParaRPr sz="900">
              <a:solidFill>
                <a:srgbClr val="000000"/>
              </a:solidFill>
              <a:latin typeface="Poppins"/>
              <a:ea typeface="Poppins"/>
              <a:cs typeface="Poppins"/>
              <a:sym typeface="Poppins"/>
            </a:endParaRPr>
          </a:p>
        </p:txBody>
      </p:sp>
      <p:sp>
        <p:nvSpPr>
          <p:cNvPr id="276" name="Google Shape;276;g34bb743a188_0_207"/>
          <p:cNvSpPr txBox="1"/>
          <p:nvPr/>
        </p:nvSpPr>
        <p:spPr>
          <a:xfrm>
            <a:off x="7801464" y="6146467"/>
            <a:ext cx="2060700" cy="617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900">
                <a:solidFill>
                  <a:srgbClr val="000000"/>
                </a:solidFill>
                <a:latin typeface="Poppins"/>
                <a:ea typeface="Poppins"/>
                <a:cs typeface="Poppins"/>
                <a:sym typeface="Poppins"/>
              </a:rPr>
              <a:t>ReplC - Replacement Cost</a:t>
            </a:r>
            <a:endParaRPr sz="900">
              <a:solidFill>
                <a:srgbClr val="000000"/>
              </a:solidFill>
              <a:latin typeface="Poppins"/>
              <a:ea typeface="Poppins"/>
              <a:cs typeface="Poppins"/>
              <a:sym typeface="Poppins"/>
            </a:endParaRPr>
          </a:p>
          <a:p>
            <a:pPr indent="0" lvl="0" marL="0" rtl="0" algn="l">
              <a:spcBef>
                <a:spcPts val="0"/>
              </a:spcBef>
              <a:spcAft>
                <a:spcPts val="0"/>
              </a:spcAft>
              <a:buNone/>
            </a:pPr>
            <a:r>
              <a:rPr lang="en-US" sz="900">
                <a:solidFill>
                  <a:srgbClr val="000000"/>
                </a:solidFill>
                <a:latin typeface="Poppins"/>
                <a:ea typeface="Poppins"/>
                <a:cs typeface="Poppins"/>
                <a:sym typeface="Poppins"/>
              </a:rPr>
              <a:t>RepuC - Reputation Damage</a:t>
            </a:r>
            <a:endParaRPr sz="900">
              <a:solidFill>
                <a:srgbClr val="000000"/>
              </a:solidFill>
              <a:latin typeface="Poppins"/>
              <a:ea typeface="Poppins"/>
              <a:cs typeface="Poppins"/>
              <a:sym typeface="Poppins"/>
            </a:endParaRPr>
          </a:p>
        </p:txBody>
      </p:sp>
      <p:sp>
        <p:nvSpPr>
          <p:cNvPr id="277" name="Google Shape;277;g34bb743a188_0_207"/>
          <p:cNvSpPr txBox="1"/>
          <p:nvPr/>
        </p:nvSpPr>
        <p:spPr>
          <a:xfrm>
            <a:off x="3746283" y="5929422"/>
            <a:ext cx="812700" cy="3084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US" sz="1100">
                <a:solidFill>
                  <a:srgbClr val="000000"/>
                </a:solidFill>
                <a:latin typeface="Poppins"/>
                <a:ea typeface="Poppins"/>
                <a:cs typeface="Poppins"/>
                <a:sym typeface="Poppins"/>
              </a:rPr>
              <a:t>Legend</a:t>
            </a:r>
            <a:endParaRPr b="1" sz="1100">
              <a:solidFill>
                <a:srgbClr val="000000"/>
              </a:solidFill>
              <a:latin typeface="Poppins"/>
              <a:ea typeface="Poppins"/>
              <a:cs typeface="Poppins"/>
              <a:sym typeface="Poppins"/>
            </a:endParaRPr>
          </a:p>
        </p:txBody>
      </p:sp>
      <p:sp>
        <p:nvSpPr>
          <p:cNvPr id="278" name="Google Shape;278;g34bb743a188_0_207"/>
          <p:cNvSpPr txBox="1"/>
          <p:nvPr/>
        </p:nvSpPr>
        <p:spPr>
          <a:xfrm>
            <a:off x="574783" y="3100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P-RespC</a:t>
            </a:r>
            <a:endParaRPr sz="800">
              <a:solidFill>
                <a:srgbClr val="000000"/>
              </a:solidFill>
              <a:latin typeface="Poppins"/>
              <a:ea typeface="Poppins"/>
              <a:cs typeface="Poppins"/>
              <a:sym typeface="Poppins"/>
            </a:endParaRPr>
          </a:p>
        </p:txBody>
      </p:sp>
      <p:sp>
        <p:nvSpPr>
          <p:cNvPr id="279" name="Google Shape;279;g34bb743a188_0_207"/>
          <p:cNvSpPr txBox="1"/>
          <p:nvPr/>
        </p:nvSpPr>
        <p:spPr>
          <a:xfrm>
            <a:off x="574783" y="3856200"/>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P-RespC</a:t>
            </a:r>
            <a:endParaRPr sz="800">
              <a:solidFill>
                <a:srgbClr val="000000"/>
              </a:solidFill>
              <a:latin typeface="Poppins"/>
              <a:ea typeface="Poppins"/>
              <a:cs typeface="Poppins"/>
              <a:sym typeface="Poppins"/>
            </a:endParaRPr>
          </a:p>
        </p:txBody>
      </p:sp>
      <p:sp>
        <p:nvSpPr>
          <p:cNvPr id="280" name="Google Shape;280;g34bb743a188_0_207"/>
          <p:cNvSpPr txBox="1"/>
          <p:nvPr/>
        </p:nvSpPr>
        <p:spPr>
          <a:xfrm>
            <a:off x="574783" y="48132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281" name="Google Shape;281;g34bb743a188_0_207"/>
          <p:cNvSpPr txBox="1"/>
          <p:nvPr/>
        </p:nvSpPr>
        <p:spPr>
          <a:xfrm>
            <a:off x="574783" y="5593000"/>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S-FJ</a:t>
            </a:r>
            <a:endParaRPr sz="800">
              <a:solidFill>
                <a:srgbClr val="000000"/>
              </a:solidFill>
              <a:latin typeface="Poppins"/>
              <a:ea typeface="Poppins"/>
              <a:cs typeface="Poppins"/>
              <a:sym typeface="Poppins"/>
            </a:endParaRPr>
          </a:p>
        </p:txBody>
      </p:sp>
      <p:sp>
        <p:nvSpPr>
          <p:cNvPr id="282" name="Google Shape;282;g34bb743a188_0_207"/>
          <p:cNvSpPr txBox="1"/>
          <p:nvPr/>
        </p:nvSpPr>
        <p:spPr>
          <a:xfrm>
            <a:off x="1800350" y="3100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P-RespC</a:t>
            </a:r>
            <a:endParaRPr sz="800">
              <a:solidFill>
                <a:srgbClr val="000000"/>
              </a:solidFill>
              <a:latin typeface="Poppins"/>
              <a:ea typeface="Poppins"/>
              <a:cs typeface="Poppins"/>
              <a:sym typeface="Poppins"/>
            </a:endParaRPr>
          </a:p>
        </p:txBody>
      </p:sp>
      <p:sp>
        <p:nvSpPr>
          <p:cNvPr id="283" name="Google Shape;283;g34bb743a188_0_207"/>
          <p:cNvSpPr txBox="1"/>
          <p:nvPr/>
        </p:nvSpPr>
        <p:spPr>
          <a:xfrm>
            <a:off x="1800350" y="40181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S-CA</a:t>
            </a:r>
            <a:endParaRPr sz="800">
              <a:solidFill>
                <a:srgbClr val="000000"/>
              </a:solidFill>
              <a:latin typeface="Poppins"/>
              <a:ea typeface="Poppins"/>
              <a:cs typeface="Poppins"/>
              <a:sym typeface="Poppins"/>
            </a:endParaRPr>
          </a:p>
        </p:txBody>
      </p:sp>
      <p:sp>
        <p:nvSpPr>
          <p:cNvPr id="284" name="Google Shape;284;g34bb743a188_0_207"/>
          <p:cNvSpPr txBox="1"/>
          <p:nvPr/>
        </p:nvSpPr>
        <p:spPr>
          <a:xfrm>
            <a:off x="3013183" y="3100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P-PL</a:t>
            </a:r>
            <a:endParaRPr sz="800">
              <a:solidFill>
                <a:srgbClr val="000000"/>
              </a:solidFill>
              <a:latin typeface="Poppins"/>
              <a:ea typeface="Poppins"/>
              <a:cs typeface="Poppins"/>
              <a:sym typeface="Poppins"/>
            </a:endParaRPr>
          </a:p>
        </p:txBody>
      </p:sp>
      <p:sp>
        <p:nvSpPr>
          <p:cNvPr id="285" name="Google Shape;285;g34bb743a188_0_207"/>
          <p:cNvSpPr txBox="1"/>
          <p:nvPr/>
        </p:nvSpPr>
        <p:spPr>
          <a:xfrm>
            <a:off x="3013183" y="4533166"/>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P-PL</a:t>
            </a:r>
            <a:endParaRPr sz="800">
              <a:solidFill>
                <a:srgbClr val="000000"/>
              </a:solidFill>
              <a:latin typeface="Poppins"/>
              <a:ea typeface="Poppins"/>
              <a:cs typeface="Poppins"/>
              <a:sym typeface="Poppins"/>
            </a:endParaRPr>
          </a:p>
        </p:txBody>
      </p:sp>
      <p:sp>
        <p:nvSpPr>
          <p:cNvPr id="286" name="Google Shape;286;g34bb743a188_0_207"/>
          <p:cNvSpPr txBox="1"/>
          <p:nvPr/>
        </p:nvSpPr>
        <p:spPr>
          <a:xfrm>
            <a:off x="3013183" y="54711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287" name="Google Shape;287;g34bb743a188_0_207"/>
          <p:cNvSpPr txBox="1"/>
          <p:nvPr/>
        </p:nvSpPr>
        <p:spPr>
          <a:xfrm>
            <a:off x="4232383" y="2842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P-RespC</a:t>
            </a:r>
            <a:endParaRPr sz="800">
              <a:solidFill>
                <a:srgbClr val="000000"/>
              </a:solidFill>
              <a:latin typeface="Poppins"/>
              <a:ea typeface="Poppins"/>
              <a:cs typeface="Poppins"/>
              <a:sym typeface="Poppins"/>
            </a:endParaRPr>
          </a:p>
        </p:txBody>
      </p:sp>
      <p:sp>
        <p:nvSpPr>
          <p:cNvPr id="288" name="Google Shape;288;g34bb743a188_0_207"/>
          <p:cNvSpPr txBox="1"/>
          <p:nvPr/>
        </p:nvSpPr>
        <p:spPr>
          <a:xfrm>
            <a:off x="5451583" y="31080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P-RespC</a:t>
            </a:r>
            <a:endParaRPr sz="800">
              <a:solidFill>
                <a:srgbClr val="000000"/>
              </a:solidFill>
              <a:latin typeface="Poppins"/>
              <a:ea typeface="Poppins"/>
              <a:cs typeface="Poppins"/>
              <a:sym typeface="Poppins"/>
            </a:endParaRPr>
          </a:p>
        </p:txBody>
      </p:sp>
      <p:sp>
        <p:nvSpPr>
          <p:cNvPr id="289" name="Google Shape;289;g34bb743a188_0_207"/>
          <p:cNvSpPr txBox="1"/>
          <p:nvPr/>
        </p:nvSpPr>
        <p:spPr>
          <a:xfrm>
            <a:off x="5451583" y="398731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290" name="Google Shape;290;g34bb743a188_0_207"/>
          <p:cNvSpPr txBox="1"/>
          <p:nvPr/>
        </p:nvSpPr>
        <p:spPr>
          <a:xfrm>
            <a:off x="6670783" y="2842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P-ReplC</a:t>
            </a:r>
            <a:endParaRPr sz="800">
              <a:solidFill>
                <a:srgbClr val="000000"/>
              </a:solidFill>
              <a:latin typeface="Poppins"/>
              <a:ea typeface="Poppins"/>
              <a:cs typeface="Poppins"/>
              <a:sym typeface="Poppins"/>
            </a:endParaRPr>
          </a:p>
        </p:txBody>
      </p:sp>
      <p:sp>
        <p:nvSpPr>
          <p:cNvPr id="291" name="Google Shape;291;g34bb743a188_0_207"/>
          <p:cNvSpPr txBox="1"/>
          <p:nvPr/>
        </p:nvSpPr>
        <p:spPr>
          <a:xfrm>
            <a:off x="6670783" y="36119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292" name="Google Shape;292;g34bb743a188_0_207"/>
          <p:cNvSpPr txBox="1"/>
          <p:nvPr/>
        </p:nvSpPr>
        <p:spPr>
          <a:xfrm>
            <a:off x="7889983" y="2934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P-RespC</a:t>
            </a:r>
            <a:endParaRPr sz="800">
              <a:solidFill>
                <a:srgbClr val="000000"/>
              </a:solidFill>
              <a:latin typeface="Poppins"/>
              <a:ea typeface="Poppins"/>
              <a:cs typeface="Poppins"/>
              <a:sym typeface="Poppins"/>
            </a:endParaRPr>
          </a:p>
        </p:txBody>
      </p:sp>
      <p:sp>
        <p:nvSpPr>
          <p:cNvPr id="293" name="Google Shape;293;g34bb743a188_0_207"/>
          <p:cNvSpPr txBox="1"/>
          <p:nvPr/>
        </p:nvSpPr>
        <p:spPr>
          <a:xfrm>
            <a:off x="7889983" y="36119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294" name="Google Shape;294;g34bb743a188_0_207"/>
          <p:cNvSpPr txBox="1"/>
          <p:nvPr/>
        </p:nvSpPr>
        <p:spPr>
          <a:xfrm>
            <a:off x="9109183" y="29347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P-ReplC</a:t>
            </a:r>
            <a:endParaRPr sz="800">
              <a:solidFill>
                <a:srgbClr val="000000"/>
              </a:solidFill>
              <a:latin typeface="Poppins"/>
              <a:ea typeface="Poppins"/>
              <a:cs typeface="Poppins"/>
              <a:sym typeface="Poppins"/>
            </a:endParaRPr>
          </a:p>
        </p:txBody>
      </p:sp>
      <p:sp>
        <p:nvSpPr>
          <p:cNvPr id="295" name="Google Shape;295;g34bb743a188_0_207"/>
          <p:cNvSpPr txBox="1"/>
          <p:nvPr/>
        </p:nvSpPr>
        <p:spPr>
          <a:xfrm>
            <a:off x="9109183" y="38699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P-ReplC</a:t>
            </a:r>
            <a:endParaRPr sz="800">
              <a:solidFill>
                <a:srgbClr val="000000"/>
              </a:solidFill>
              <a:latin typeface="Poppins"/>
              <a:ea typeface="Poppins"/>
              <a:cs typeface="Poppins"/>
              <a:sym typeface="Poppins"/>
            </a:endParaRPr>
          </a:p>
        </p:txBody>
      </p:sp>
      <p:sp>
        <p:nvSpPr>
          <p:cNvPr id="296" name="Google Shape;296;g34bb743a188_0_207"/>
          <p:cNvSpPr txBox="1"/>
          <p:nvPr/>
        </p:nvSpPr>
        <p:spPr>
          <a:xfrm>
            <a:off x="10328383" y="30435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297" name="Google Shape;297;g34bb743a188_0_207"/>
          <p:cNvSpPr txBox="1"/>
          <p:nvPr/>
        </p:nvSpPr>
        <p:spPr>
          <a:xfrm>
            <a:off x="10328383" y="3786967"/>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grpSp>
        <p:nvGrpSpPr>
          <p:cNvPr id="298" name="Google Shape;298;g34bb743a188_0_207"/>
          <p:cNvGrpSpPr/>
          <p:nvPr/>
        </p:nvGrpSpPr>
        <p:grpSpPr>
          <a:xfrm>
            <a:off x="10969353" y="2396769"/>
            <a:ext cx="1225535" cy="4461238"/>
            <a:chOff x="8227213" y="1797575"/>
            <a:chExt cx="919174" cy="3447900"/>
          </a:xfrm>
        </p:grpSpPr>
        <p:sp>
          <p:nvSpPr>
            <p:cNvPr id="299" name="Google Shape;299;g34bb743a188_0_207"/>
            <p:cNvSpPr/>
            <p:nvPr/>
          </p:nvSpPr>
          <p:spPr>
            <a:xfrm>
              <a:off x="8231988" y="1797575"/>
              <a:ext cx="914400" cy="5769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 name="Google Shape;300;g34bb743a188_0_207"/>
            <p:cNvSpPr txBox="1"/>
            <p:nvPr/>
          </p:nvSpPr>
          <p:spPr>
            <a:xfrm>
              <a:off x="8227213" y="1849446"/>
              <a:ext cx="836400" cy="404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Customer Retention</a:t>
              </a:r>
              <a:endParaRPr sz="900">
                <a:solidFill>
                  <a:srgbClr val="00359A"/>
                </a:solidFill>
                <a:latin typeface="Poppins"/>
                <a:ea typeface="Poppins"/>
                <a:cs typeface="Poppins"/>
                <a:sym typeface="Poppins"/>
              </a:endParaRPr>
            </a:p>
          </p:txBody>
        </p:sp>
        <p:sp>
          <p:nvSpPr>
            <p:cNvPr id="301" name="Google Shape;301;g34bb743a188_0_207"/>
            <p:cNvSpPr/>
            <p:nvPr/>
          </p:nvSpPr>
          <p:spPr>
            <a:xfrm>
              <a:off x="8231988" y="2374475"/>
              <a:ext cx="914400" cy="5769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g34bb743a188_0_207"/>
            <p:cNvSpPr txBox="1"/>
            <p:nvPr/>
          </p:nvSpPr>
          <p:spPr>
            <a:xfrm>
              <a:off x="8227213" y="2426346"/>
              <a:ext cx="836400" cy="2973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Future Projects</a:t>
              </a:r>
              <a:endParaRPr sz="900">
                <a:solidFill>
                  <a:srgbClr val="00359A"/>
                </a:solidFill>
                <a:latin typeface="Poppins"/>
                <a:ea typeface="Poppins"/>
                <a:cs typeface="Poppins"/>
                <a:sym typeface="Poppins"/>
              </a:endParaRPr>
            </a:p>
          </p:txBody>
        </p:sp>
        <p:sp>
          <p:nvSpPr>
            <p:cNvPr id="303" name="Google Shape;303;g34bb743a188_0_207"/>
            <p:cNvSpPr/>
            <p:nvPr/>
          </p:nvSpPr>
          <p:spPr>
            <a:xfrm>
              <a:off x="8231988" y="2944625"/>
              <a:ext cx="914400" cy="5769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g34bb743a188_0_207"/>
            <p:cNvSpPr txBox="1"/>
            <p:nvPr/>
          </p:nvSpPr>
          <p:spPr>
            <a:xfrm>
              <a:off x="8227213" y="2996496"/>
              <a:ext cx="836400" cy="404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Market </a:t>
              </a:r>
              <a:endParaRPr sz="900">
                <a:solidFill>
                  <a:srgbClr val="00359A"/>
                </a:solidFill>
                <a:latin typeface="Poppins"/>
                <a:ea typeface="Poppins"/>
                <a:cs typeface="Poppins"/>
                <a:sym typeface="Poppins"/>
              </a:endParaRPr>
            </a:p>
            <a:p>
              <a:pPr indent="0" lvl="0" marL="0" rtl="0" algn="l">
                <a:spcBef>
                  <a:spcPts val="0"/>
                </a:spcBef>
                <a:spcAft>
                  <a:spcPts val="0"/>
                </a:spcAft>
                <a:buNone/>
              </a:pPr>
              <a:r>
                <a:rPr lang="en-US" sz="900">
                  <a:solidFill>
                    <a:srgbClr val="00359A"/>
                  </a:solidFill>
                  <a:latin typeface="Poppins"/>
                  <a:ea typeface="Poppins"/>
                  <a:cs typeface="Poppins"/>
                  <a:sym typeface="Poppins"/>
                </a:rPr>
                <a:t>Value</a:t>
              </a:r>
              <a:endParaRPr sz="900">
                <a:solidFill>
                  <a:srgbClr val="00359A"/>
                </a:solidFill>
                <a:latin typeface="Poppins"/>
                <a:ea typeface="Poppins"/>
                <a:cs typeface="Poppins"/>
                <a:sym typeface="Poppins"/>
              </a:endParaRPr>
            </a:p>
          </p:txBody>
        </p:sp>
        <p:sp>
          <p:nvSpPr>
            <p:cNvPr id="305" name="Google Shape;305;g34bb743a188_0_207"/>
            <p:cNvSpPr/>
            <p:nvPr/>
          </p:nvSpPr>
          <p:spPr>
            <a:xfrm>
              <a:off x="8231988" y="3521525"/>
              <a:ext cx="914400" cy="5769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g34bb743a188_0_207"/>
            <p:cNvSpPr txBox="1"/>
            <p:nvPr/>
          </p:nvSpPr>
          <p:spPr>
            <a:xfrm>
              <a:off x="8227213" y="3573396"/>
              <a:ext cx="836400" cy="404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Cyber Insurance</a:t>
              </a:r>
              <a:endParaRPr sz="900">
                <a:solidFill>
                  <a:srgbClr val="00359A"/>
                </a:solidFill>
                <a:latin typeface="Poppins"/>
                <a:ea typeface="Poppins"/>
                <a:cs typeface="Poppins"/>
                <a:sym typeface="Poppins"/>
              </a:endParaRPr>
            </a:p>
          </p:txBody>
        </p:sp>
        <p:sp>
          <p:nvSpPr>
            <p:cNvPr id="307" name="Google Shape;307;g34bb743a188_0_207"/>
            <p:cNvSpPr/>
            <p:nvPr/>
          </p:nvSpPr>
          <p:spPr>
            <a:xfrm>
              <a:off x="8231988" y="4098425"/>
              <a:ext cx="914400" cy="5769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g34bb743a188_0_207"/>
            <p:cNvSpPr txBox="1"/>
            <p:nvPr/>
          </p:nvSpPr>
          <p:spPr>
            <a:xfrm>
              <a:off x="8227213" y="4150296"/>
              <a:ext cx="836400" cy="2973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Cost of Capital</a:t>
              </a:r>
              <a:endParaRPr sz="900">
                <a:solidFill>
                  <a:srgbClr val="00359A"/>
                </a:solidFill>
                <a:latin typeface="Poppins"/>
                <a:ea typeface="Poppins"/>
                <a:cs typeface="Poppins"/>
                <a:sym typeface="Poppins"/>
              </a:endParaRPr>
            </a:p>
          </p:txBody>
        </p:sp>
        <p:sp>
          <p:nvSpPr>
            <p:cNvPr id="309" name="Google Shape;309;g34bb743a188_0_207"/>
            <p:cNvSpPr/>
            <p:nvPr/>
          </p:nvSpPr>
          <p:spPr>
            <a:xfrm>
              <a:off x="8231988" y="4668575"/>
              <a:ext cx="914400" cy="5769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g34bb743a188_0_207"/>
            <p:cNvSpPr txBox="1"/>
            <p:nvPr/>
          </p:nvSpPr>
          <p:spPr>
            <a:xfrm>
              <a:off x="8227213" y="4720446"/>
              <a:ext cx="836400" cy="404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Employee Churn</a:t>
              </a:r>
              <a:endParaRPr sz="900">
                <a:solidFill>
                  <a:srgbClr val="00359A"/>
                </a:solidFill>
                <a:latin typeface="Poppins"/>
                <a:ea typeface="Poppins"/>
                <a:cs typeface="Poppins"/>
                <a:sym typeface="Poppins"/>
              </a:endParaRPr>
            </a:p>
          </p:txBody>
        </p:sp>
        <p:sp>
          <p:nvSpPr>
            <p:cNvPr id="311" name="Google Shape;311;g34bb743a188_0_207"/>
            <p:cNvSpPr txBox="1"/>
            <p:nvPr/>
          </p:nvSpPr>
          <p:spPr>
            <a:xfrm>
              <a:off x="8660688" y="2201075"/>
              <a:ext cx="485700" cy="1734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S-RepuC</a:t>
              </a:r>
              <a:endParaRPr sz="800">
                <a:solidFill>
                  <a:srgbClr val="000000"/>
                </a:solidFill>
                <a:latin typeface="Poppins"/>
                <a:ea typeface="Poppins"/>
                <a:cs typeface="Poppins"/>
                <a:sym typeface="Poppins"/>
              </a:endParaRPr>
            </a:p>
          </p:txBody>
        </p:sp>
        <p:sp>
          <p:nvSpPr>
            <p:cNvPr id="312" name="Google Shape;312;g34bb743a188_0_207"/>
            <p:cNvSpPr txBox="1"/>
            <p:nvPr/>
          </p:nvSpPr>
          <p:spPr>
            <a:xfrm>
              <a:off x="8660688" y="2777975"/>
              <a:ext cx="485700" cy="1734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S-RepuC</a:t>
              </a:r>
              <a:endParaRPr sz="800">
                <a:solidFill>
                  <a:srgbClr val="000000"/>
                </a:solidFill>
                <a:latin typeface="Poppins"/>
                <a:ea typeface="Poppins"/>
                <a:cs typeface="Poppins"/>
                <a:sym typeface="Poppins"/>
              </a:endParaRPr>
            </a:p>
          </p:txBody>
        </p:sp>
        <p:sp>
          <p:nvSpPr>
            <p:cNvPr id="313" name="Google Shape;313;g34bb743a188_0_207"/>
            <p:cNvSpPr txBox="1"/>
            <p:nvPr/>
          </p:nvSpPr>
          <p:spPr>
            <a:xfrm>
              <a:off x="8660688" y="3336225"/>
              <a:ext cx="485700" cy="1734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S-RepuC</a:t>
              </a:r>
              <a:endParaRPr sz="800">
                <a:solidFill>
                  <a:srgbClr val="000000"/>
                </a:solidFill>
                <a:latin typeface="Poppins"/>
                <a:ea typeface="Poppins"/>
                <a:cs typeface="Poppins"/>
                <a:sym typeface="Poppins"/>
              </a:endParaRPr>
            </a:p>
          </p:txBody>
        </p:sp>
        <p:sp>
          <p:nvSpPr>
            <p:cNvPr id="314" name="Google Shape;314;g34bb743a188_0_207"/>
            <p:cNvSpPr txBox="1"/>
            <p:nvPr/>
          </p:nvSpPr>
          <p:spPr>
            <a:xfrm>
              <a:off x="8660688" y="3925025"/>
              <a:ext cx="485700" cy="1734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S-RepuC</a:t>
              </a:r>
              <a:endParaRPr sz="800">
                <a:solidFill>
                  <a:srgbClr val="000000"/>
                </a:solidFill>
                <a:latin typeface="Poppins"/>
                <a:ea typeface="Poppins"/>
                <a:cs typeface="Poppins"/>
                <a:sym typeface="Poppins"/>
              </a:endParaRPr>
            </a:p>
          </p:txBody>
        </p:sp>
        <p:sp>
          <p:nvSpPr>
            <p:cNvPr id="315" name="Google Shape;315;g34bb743a188_0_207"/>
            <p:cNvSpPr txBox="1"/>
            <p:nvPr/>
          </p:nvSpPr>
          <p:spPr>
            <a:xfrm>
              <a:off x="8660688" y="4504975"/>
              <a:ext cx="485700" cy="1734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S-RepuC</a:t>
              </a:r>
              <a:endParaRPr sz="800">
                <a:solidFill>
                  <a:srgbClr val="000000"/>
                </a:solidFill>
                <a:latin typeface="Poppins"/>
                <a:ea typeface="Poppins"/>
                <a:cs typeface="Poppins"/>
                <a:sym typeface="Poppins"/>
              </a:endParaRPr>
            </a:p>
          </p:txBody>
        </p:sp>
        <p:sp>
          <p:nvSpPr>
            <p:cNvPr id="316" name="Google Shape;316;g34bb743a188_0_207"/>
            <p:cNvSpPr txBox="1"/>
            <p:nvPr/>
          </p:nvSpPr>
          <p:spPr>
            <a:xfrm>
              <a:off x="8660688" y="5072075"/>
              <a:ext cx="485700" cy="1734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S-RepuC</a:t>
              </a:r>
              <a:endParaRPr sz="800">
                <a:solidFill>
                  <a:srgbClr val="000000"/>
                </a:solidFill>
                <a:latin typeface="Poppins"/>
                <a:ea typeface="Poppins"/>
                <a:cs typeface="Poppins"/>
                <a:sym typeface="Poppins"/>
              </a:endParaRPr>
            </a:p>
          </p:txBody>
        </p:sp>
      </p:grpSp>
      <p:sp>
        <p:nvSpPr>
          <p:cNvPr id="317" name="Google Shape;317;g34bb743a188_0_207"/>
          <p:cNvSpPr/>
          <p:nvPr/>
        </p:nvSpPr>
        <p:spPr>
          <a:xfrm>
            <a:off x="1221650" y="4257803"/>
            <a:ext cx="1219200" cy="9351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500"/>
              <a:buFont typeface="Arial"/>
              <a:buNone/>
            </a:pPr>
            <a:r>
              <a:t/>
            </a:r>
            <a:endParaRPr sz="1900"/>
          </a:p>
        </p:txBody>
      </p:sp>
      <p:sp>
        <p:nvSpPr>
          <p:cNvPr id="318" name="Google Shape;318;g34bb743a188_0_207"/>
          <p:cNvSpPr txBox="1"/>
          <p:nvPr/>
        </p:nvSpPr>
        <p:spPr>
          <a:xfrm>
            <a:off x="1793250" y="4961800"/>
            <a:ext cx="647700" cy="231300"/>
          </a:xfrm>
          <a:prstGeom prst="rect">
            <a:avLst/>
          </a:prstGeom>
          <a:noFill/>
          <a:ln>
            <a:noFill/>
          </a:ln>
        </p:spPr>
        <p:txBody>
          <a:bodyPr anchorCtr="0" anchor="ctr" bIns="121900" lIns="0" spcFirstLastPara="1" rIns="121900" wrap="square" tIns="121900">
            <a:noAutofit/>
          </a:bodyPr>
          <a:lstStyle/>
          <a:p>
            <a:pPr indent="0" lvl="0" marL="0" rtl="0" algn="r">
              <a:spcBef>
                <a:spcPts val="0"/>
              </a:spcBef>
              <a:spcAft>
                <a:spcPts val="0"/>
              </a:spcAft>
              <a:buNone/>
            </a:pPr>
            <a:r>
              <a:rPr lang="en-US" sz="800">
                <a:solidFill>
                  <a:srgbClr val="000000"/>
                </a:solidFill>
                <a:latin typeface="Poppins"/>
                <a:ea typeface="Poppins"/>
                <a:cs typeface="Poppins"/>
                <a:sym typeface="Poppins"/>
              </a:rPr>
              <a:t>S-RespC</a:t>
            </a:r>
            <a:endParaRPr sz="800">
              <a:solidFill>
                <a:srgbClr val="000000"/>
              </a:solidFill>
              <a:latin typeface="Poppins"/>
              <a:ea typeface="Poppins"/>
              <a:cs typeface="Poppins"/>
              <a:sym typeface="Poppins"/>
            </a:endParaRPr>
          </a:p>
        </p:txBody>
      </p:sp>
      <p:sp>
        <p:nvSpPr>
          <p:cNvPr id="319" name="Google Shape;319;g34bb743a188_0_207"/>
          <p:cNvSpPr txBox="1"/>
          <p:nvPr/>
        </p:nvSpPr>
        <p:spPr>
          <a:xfrm>
            <a:off x="1273651" y="4284598"/>
            <a:ext cx="1115100" cy="661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900">
                <a:solidFill>
                  <a:srgbClr val="00359A"/>
                </a:solidFill>
                <a:latin typeface="Poppins"/>
                <a:ea typeface="Poppins"/>
                <a:cs typeface="Poppins"/>
                <a:sym typeface="Poppins"/>
              </a:rPr>
              <a:t>Proprietary Data Loss Liability</a:t>
            </a:r>
            <a:endParaRPr sz="900">
              <a:solidFill>
                <a:srgbClr val="00359A"/>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4bb743a188_0_485"/>
          <p:cNvSpPr txBox="1"/>
          <p:nvPr>
            <p:ph type="title"/>
          </p:nvPr>
        </p:nvSpPr>
        <p:spPr>
          <a:xfrm>
            <a:off x="367150" y="365125"/>
            <a:ext cx="11457600" cy="6033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3700"/>
              <a:t>History of FAIR-MAM™</a:t>
            </a:r>
            <a:endParaRPr sz="3200"/>
          </a:p>
        </p:txBody>
      </p:sp>
      <p:sp>
        <p:nvSpPr>
          <p:cNvPr id="326" name="Google Shape;326;g34bb743a188_0_485"/>
          <p:cNvSpPr txBox="1"/>
          <p:nvPr>
            <p:ph idx="1" type="body"/>
          </p:nvPr>
        </p:nvSpPr>
        <p:spPr>
          <a:xfrm>
            <a:off x="367200" y="1094150"/>
            <a:ext cx="11457600" cy="5600700"/>
          </a:xfrm>
          <a:prstGeom prst="rect">
            <a:avLst/>
          </a:prstGeom>
        </p:spPr>
        <p:txBody>
          <a:bodyPr anchorCtr="0" anchor="t" bIns="45700" lIns="91425" spcFirstLastPara="1" rIns="91425" wrap="square" tIns="45700">
            <a:normAutofit fontScale="62500"/>
          </a:bodyPr>
          <a:lstStyle/>
          <a:p>
            <a:pPr indent="0" lvl="0" marL="0" rtl="0" algn="l">
              <a:spcBef>
                <a:spcPts val="1000"/>
              </a:spcBef>
              <a:spcAft>
                <a:spcPts val="0"/>
              </a:spcAft>
              <a:buNone/>
            </a:pPr>
            <a:r>
              <a:rPr i="1" lang="en-US" sz="2640"/>
              <a:t>FAIR-MAM™ is an open standard cyber risk quantification framework released by the FAIR Institute in Sept. 2023</a:t>
            </a:r>
            <a:br>
              <a:rPr i="1" lang="en-US" sz="2640"/>
            </a:br>
            <a:endParaRPr sz="720"/>
          </a:p>
          <a:p>
            <a:pPr indent="-300037" lvl="0" marL="457200" rtl="0" algn="l">
              <a:lnSpc>
                <a:spcPct val="115000"/>
              </a:lnSpc>
              <a:spcBef>
                <a:spcPts val="1000"/>
              </a:spcBef>
              <a:spcAft>
                <a:spcPts val="0"/>
              </a:spcAft>
              <a:buSzPct val="64285"/>
              <a:buChar char="●"/>
            </a:pPr>
            <a:r>
              <a:rPr lang="en-US"/>
              <a:t>Principles of FAIR-MAM™</a:t>
            </a:r>
            <a:endParaRPr/>
          </a:p>
          <a:p>
            <a:pPr indent="-300037" lvl="1" marL="914400" rtl="0" algn="l">
              <a:lnSpc>
                <a:spcPct val="115000"/>
              </a:lnSpc>
              <a:spcBef>
                <a:spcPts val="0"/>
              </a:spcBef>
              <a:spcAft>
                <a:spcPts val="0"/>
              </a:spcAft>
              <a:buSzPct val="75000"/>
              <a:buChar char="○"/>
            </a:pPr>
            <a:r>
              <a:rPr lang="en-US"/>
              <a:t>Fully FAIR™ compliant</a:t>
            </a:r>
            <a:endParaRPr/>
          </a:p>
          <a:p>
            <a:pPr indent="-300037" lvl="1" marL="914400" rtl="0" algn="l">
              <a:lnSpc>
                <a:spcPct val="115000"/>
              </a:lnSpc>
              <a:spcBef>
                <a:spcPts val="0"/>
              </a:spcBef>
              <a:spcAft>
                <a:spcPts val="0"/>
              </a:spcAft>
              <a:buSzPct val="75000"/>
              <a:buChar char="○"/>
            </a:pPr>
            <a:r>
              <a:rPr lang="en-US"/>
              <a:t>MECE (Mutually Exclusive and Comprehensively Exhaustive)</a:t>
            </a:r>
            <a:endParaRPr/>
          </a:p>
          <a:p>
            <a:pPr indent="-300037" lvl="1" marL="914400" rtl="0" algn="l">
              <a:lnSpc>
                <a:spcPct val="115000"/>
              </a:lnSpc>
              <a:spcBef>
                <a:spcPts val="0"/>
              </a:spcBef>
              <a:spcAft>
                <a:spcPts val="0"/>
              </a:spcAft>
              <a:buSzPct val="75000"/>
              <a:buChar char="○"/>
            </a:pPr>
            <a:r>
              <a:rPr lang="en-US"/>
              <a:t>General alignment with corporate financial statements - most similar to a Profit &amp; Loss statement</a:t>
            </a:r>
            <a:endParaRPr/>
          </a:p>
          <a:p>
            <a:pPr indent="0" lvl="0" marL="0" rtl="0" algn="l">
              <a:lnSpc>
                <a:spcPct val="115000"/>
              </a:lnSpc>
              <a:spcBef>
                <a:spcPts val="1000"/>
              </a:spcBef>
              <a:spcAft>
                <a:spcPts val="0"/>
              </a:spcAft>
              <a:buNone/>
            </a:pPr>
            <a:r>
              <a:t/>
            </a:r>
            <a:endParaRPr sz="100"/>
          </a:p>
          <a:p>
            <a:pPr indent="-300037" lvl="0" marL="457200" rtl="0" algn="l">
              <a:lnSpc>
                <a:spcPct val="115000"/>
              </a:lnSpc>
              <a:spcBef>
                <a:spcPts val="1000"/>
              </a:spcBef>
              <a:spcAft>
                <a:spcPts val="0"/>
              </a:spcAft>
              <a:buSzPct val="64285"/>
              <a:buChar char="●"/>
            </a:pPr>
            <a:r>
              <a:rPr lang="en-US"/>
              <a:t>Research behind FAIR-MAM™</a:t>
            </a:r>
            <a:endParaRPr/>
          </a:p>
          <a:p>
            <a:pPr indent="-300037" lvl="1" marL="914400" rtl="0" algn="l">
              <a:lnSpc>
                <a:spcPct val="115000"/>
              </a:lnSpc>
              <a:spcBef>
                <a:spcPts val="0"/>
              </a:spcBef>
              <a:spcAft>
                <a:spcPts val="0"/>
              </a:spcAft>
              <a:buSzPct val="75000"/>
              <a:buChar char="○"/>
            </a:pPr>
            <a:r>
              <a:rPr lang="en-US"/>
              <a:t>Aligned with cyber insurance claims categories</a:t>
            </a:r>
            <a:endParaRPr/>
          </a:p>
          <a:p>
            <a:pPr indent="-300037" lvl="1" marL="914400" rtl="0" algn="l">
              <a:lnSpc>
                <a:spcPct val="115000"/>
              </a:lnSpc>
              <a:spcBef>
                <a:spcPts val="0"/>
              </a:spcBef>
              <a:spcAft>
                <a:spcPts val="0"/>
              </a:spcAft>
              <a:buSzPct val="75000"/>
              <a:buChar char="○"/>
            </a:pPr>
            <a:r>
              <a:rPr lang="en-US"/>
              <a:t>Categorization of costs into loss modules and loss categories based on in-depth analysis of tens of thousands of cyber attacks and the costs of attributable to different types of attack and assets compromised</a:t>
            </a:r>
            <a:endParaRPr/>
          </a:p>
          <a:p>
            <a:pPr indent="-300037" lvl="1" marL="914400" rtl="0" algn="l">
              <a:lnSpc>
                <a:spcPct val="115000"/>
              </a:lnSpc>
              <a:spcBef>
                <a:spcPts val="0"/>
              </a:spcBef>
              <a:spcAft>
                <a:spcPts val="0"/>
              </a:spcAft>
              <a:buSzPct val="75000"/>
              <a:buChar char="○"/>
            </a:pPr>
            <a:r>
              <a:rPr lang="en-US"/>
              <a:t>Primary costs are Income Statement line items (eg, usually included in SG&amp;A costs or one-time cost line items)</a:t>
            </a:r>
            <a:endParaRPr/>
          </a:p>
          <a:p>
            <a:pPr indent="-300037" lvl="1" marL="914400" rtl="0" algn="l">
              <a:lnSpc>
                <a:spcPct val="115000"/>
              </a:lnSpc>
              <a:spcBef>
                <a:spcPts val="0"/>
              </a:spcBef>
              <a:spcAft>
                <a:spcPts val="0"/>
              </a:spcAft>
              <a:buSzPct val="75000"/>
              <a:buChar char="○"/>
            </a:pPr>
            <a:r>
              <a:rPr lang="en-US"/>
              <a:t>Secondary costs are Balance Sheet items (eg, reserves against probable future liabilities or lower than expected future additions to retained earnings due to reputational damage)</a:t>
            </a:r>
            <a:endParaRPr/>
          </a:p>
          <a:p>
            <a:pPr indent="0" lvl="0" marL="0" rtl="0" algn="l">
              <a:lnSpc>
                <a:spcPct val="115000"/>
              </a:lnSpc>
              <a:spcBef>
                <a:spcPts val="1000"/>
              </a:spcBef>
              <a:spcAft>
                <a:spcPts val="0"/>
              </a:spcAft>
              <a:buNone/>
            </a:pPr>
            <a:r>
              <a:t/>
            </a:r>
            <a:endParaRPr sz="100"/>
          </a:p>
          <a:p>
            <a:pPr indent="-300037" lvl="0" marL="457200" rtl="0" algn="l">
              <a:lnSpc>
                <a:spcPct val="115000"/>
              </a:lnSpc>
              <a:spcBef>
                <a:spcPts val="1000"/>
              </a:spcBef>
              <a:spcAft>
                <a:spcPts val="0"/>
              </a:spcAft>
              <a:buSzPct val="64285"/>
              <a:buChar char="●"/>
            </a:pPr>
            <a:r>
              <a:rPr lang="en-US"/>
              <a:t>FAIR-MAM Architecture</a:t>
            </a:r>
            <a:endParaRPr/>
          </a:p>
          <a:p>
            <a:pPr indent="-300037" lvl="1" marL="914400" rtl="0" algn="l">
              <a:lnSpc>
                <a:spcPct val="115000"/>
              </a:lnSpc>
              <a:spcBef>
                <a:spcPts val="0"/>
              </a:spcBef>
              <a:spcAft>
                <a:spcPts val="0"/>
              </a:spcAft>
              <a:buSzPct val="75000"/>
              <a:buChar char="○"/>
            </a:pPr>
            <a:r>
              <a:rPr lang="en-US"/>
              <a:t>Modular</a:t>
            </a:r>
            <a:endParaRPr/>
          </a:p>
          <a:p>
            <a:pPr indent="-300037" lvl="1" marL="914400" rtl="0" algn="l">
              <a:lnSpc>
                <a:spcPct val="115000"/>
              </a:lnSpc>
              <a:spcBef>
                <a:spcPts val="0"/>
              </a:spcBef>
              <a:spcAft>
                <a:spcPts val="0"/>
              </a:spcAft>
              <a:buSzPct val="75000"/>
              <a:buChar char="○"/>
            </a:pPr>
            <a:r>
              <a:rPr lang="en-US"/>
              <a:t>Fully transparent</a:t>
            </a:r>
            <a:endParaRPr/>
          </a:p>
          <a:p>
            <a:pPr indent="-300037" lvl="1" marL="914400" rtl="0" algn="l">
              <a:lnSpc>
                <a:spcPct val="115000"/>
              </a:lnSpc>
              <a:spcBef>
                <a:spcPts val="0"/>
              </a:spcBef>
              <a:spcAft>
                <a:spcPts val="0"/>
              </a:spcAft>
              <a:buSzPct val="75000"/>
              <a:buChar char="○"/>
            </a:pPr>
            <a:r>
              <a:rPr lang="en-US"/>
              <a:t>Fully tunable</a:t>
            </a:r>
            <a:endParaRPr/>
          </a:p>
          <a:p>
            <a:pPr indent="-300037" lvl="1" marL="914400" rtl="0" algn="l">
              <a:lnSpc>
                <a:spcPct val="115000"/>
              </a:lnSpc>
              <a:spcBef>
                <a:spcPts val="0"/>
              </a:spcBef>
              <a:spcAft>
                <a:spcPts val="0"/>
              </a:spcAft>
              <a:buSzPct val="75000"/>
              <a:buChar char="○"/>
            </a:pPr>
            <a:r>
              <a:rPr lang="en-US"/>
              <a:t>Bottom-up loss driver driven loss model</a:t>
            </a:r>
            <a:endParaRPr/>
          </a:p>
        </p:txBody>
      </p:sp>
      <p:sp>
        <p:nvSpPr>
          <p:cNvPr id="327" name="Google Shape;327;g34bb743a188_0_485"/>
          <p:cNvSpPr txBox="1"/>
          <p:nvPr>
            <p:ph idx="12" type="sldNum"/>
          </p:nvPr>
        </p:nvSpPr>
        <p:spPr>
          <a:xfrm>
            <a:off x="9081654"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4bb743a188_0_734"/>
          <p:cNvSpPr txBox="1"/>
          <p:nvPr>
            <p:ph type="title"/>
          </p:nvPr>
        </p:nvSpPr>
        <p:spPr>
          <a:xfrm>
            <a:off x="470050" y="179975"/>
            <a:ext cx="11457600" cy="78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lang="en-US" sz="2530"/>
              <a:t>Difference between FAIR-MAM™ and the</a:t>
            </a:r>
            <a:endParaRPr sz="2530"/>
          </a:p>
          <a:p>
            <a:pPr indent="0" lvl="0" marL="0" rtl="0" algn="l">
              <a:spcBef>
                <a:spcPts val="0"/>
              </a:spcBef>
              <a:spcAft>
                <a:spcPts val="0"/>
              </a:spcAft>
              <a:buSzPts val="990"/>
              <a:buNone/>
            </a:pPr>
            <a:r>
              <a:rPr lang="en-US" sz="2530"/>
              <a:t>6 categories of loss in the FAIR Methodology?</a:t>
            </a:r>
            <a:endParaRPr sz="2029"/>
          </a:p>
        </p:txBody>
      </p:sp>
      <p:sp>
        <p:nvSpPr>
          <p:cNvPr id="334" name="Google Shape;334;g34bb743a188_0_734"/>
          <p:cNvSpPr txBox="1"/>
          <p:nvPr>
            <p:ph idx="1" type="body"/>
          </p:nvPr>
        </p:nvSpPr>
        <p:spPr>
          <a:xfrm>
            <a:off x="367200" y="1094150"/>
            <a:ext cx="11457600" cy="5600700"/>
          </a:xfrm>
          <a:prstGeom prst="rect">
            <a:avLst/>
          </a:prstGeom>
        </p:spPr>
        <p:txBody>
          <a:bodyPr anchorCtr="0" anchor="t" bIns="45700" lIns="91425" spcFirstLastPara="1" rIns="91425" wrap="square" tIns="45700">
            <a:normAutofit/>
          </a:bodyPr>
          <a:lstStyle/>
          <a:p>
            <a:pPr indent="-313055" lvl="0" marL="457200" rtl="0" algn="l">
              <a:lnSpc>
                <a:spcPct val="100000"/>
              </a:lnSpc>
              <a:spcBef>
                <a:spcPts val="1000"/>
              </a:spcBef>
              <a:spcAft>
                <a:spcPts val="0"/>
              </a:spcAft>
              <a:buSzPts val="1330"/>
              <a:buChar char="●"/>
            </a:pPr>
            <a:r>
              <a:rPr b="1" lang="en-US" sz="2180"/>
              <a:t>FAIR-MAM’s 10 loss modules categorize loss by the type of Business Resource compromised or type of cost incurred</a:t>
            </a:r>
            <a:endParaRPr b="1" sz="2180"/>
          </a:p>
          <a:p>
            <a:pPr indent="-313055" lvl="1" marL="914400" rtl="0" algn="l">
              <a:lnSpc>
                <a:spcPct val="100000"/>
              </a:lnSpc>
              <a:spcBef>
                <a:spcPts val="0"/>
              </a:spcBef>
              <a:spcAft>
                <a:spcPts val="0"/>
              </a:spcAft>
              <a:buSzPts val="1330"/>
              <a:buChar char="○"/>
            </a:pPr>
            <a:r>
              <a:rPr lang="en-US" sz="1840"/>
              <a:t>Information Privacy - PII records</a:t>
            </a:r>
            <a:endParaRPr sz="1840"/>
          </a:p>
          <a:p>
            <a:pPr indent="-313055" lvl="1" marL="914400" rtl="0" algn="l">
              <a:lnSpc>
                <a:spcPct val="100000"/>
              </a:lnSpc>
              <a:spcBef>
                <a:spcPts val="0"/>
              </a:spcBef>
              <a:spcAft>
                <a:spcPts val="0"/>
              </a:spcAft>
              <a:buSzPts val="1330"/>
              <a:buChar char="○"/>
            </a:pPr>
            <a:r>
              <a:rPr lang="en-US" sz="1840"/>
              <a:t>Proprietary Data Loss - IP &amp; Trade Secrets</a:t>
            </a:r>
            <a:endParaRPr sz="1840"/>
          </a:p>
          <a:p>
            <a:pPr indent="-313055" lvl="1" marL="914400" rtl="0" algn="l">
              <a:lnSpc>
                <a:spcPct val="100000"/>
              </a:lnSpc>
              <a:spcBef>
                <a:spcPts val="0"/>
              </a:spcBef>
              <a:spcAft>
                <a:spcPts val="0"/>
              </a:spcAft>
              <a:buSzPts val="1330"/>
              <a:buChar char="○"/>
            </a:pPr>
            <a:r>
              <a:rPr lang="en-US" sz="1840"/>
              <a:t>Business Interruption - Revenue</a:t>
            </a:r>
            <a:endParaRPr sz="1840"/>
          </a:p>
          <a:p>
            <a:pPr indent="-313055" lvl="1" marL="914400" rtl="0" algn="l">
              <a:lnSpc>
                <a:spcPct val="100000"/>
              </a:lnSpc>
              <a:spcBef>
                <a:spcPts val="0"/>
              </a:spcBef>
              <a:spcAft>
                <a:spcPts val="0"/>
              </a:spcAft>
              <a:buSzPts val="1330"/>
              <a:buChar char="○"/>
            </a:pPr>
            <a:r>
              <a:rPr lang="en-US" sz="1840"/>
              <a:t>Cyber Extortion - Ransom paid</a:t>
            </a:r>
            <a:endParaRPr sz="1840"/>
          </a:p>
          <a:p>
            <a:pPr indent="-313055" lvl="1" marL="914400" rtl="0" algn="l">
              <a:lnSpc>
                <a:spcPct val="100000"/>
              </a:lnSpc>
              <a:spcBef>
                <a:spcPts val="0"/>
              </a:spcBef>
              <a:spcAft>
                <a:spcPts val="0"/>
              </a:spcAft>
              <a:buSzPts val="1330"/>
              <a:buChar char="○"/>
            </a:pPr>
            <a:r>
              <a:rPr lang="en-US" sz="1840"/>
              <a:t>Network Security - Network forensic investigation, remediation and data restoration</a:t>
            </a:r>
            <a:endParaRPr sz="1840"/>
          </a:p>
          <a:p>
            <a:pPr indent="-313055" lvl="1" marL="914400" rtl="0" algn="l">
              <a:lnSpc>
                <a:spcPct val="100000"/>
              </a:lnSpc>
              <a:spcBef>
                <a:spcPts val="0"/>
              </a:spcBef>
              <a:spcAft>
                <a:spcPts val="0"/>
              </a:spcAft>
              <a:buSzPts val="1330"/>
              <a:buChar char="○"/>
            </a:pPr>
            <a:r>
              <a:rPr lang="en-US" sz="1840"/>
              <a:t>Financial Fraud - Cash &amp; Equivalents</a:t>
            </a:r>
            <a:endParaRPr sz="1840"/>
          </a:p>
          <a:p>
            <a:pPr indent="-313055" lvl="1" marL="914400" rtl="0" algn="l">
              <a:lnSpc>
                <a:spcPct val="100000"/>
              </a:lnSpc>
              <a:spcBef>
                <a:spcPts val="0"/>
              </a:spcBef>
              <a:spcAft>
                <a:spcPts val="0"/>
              </a:spcAft>
              <a:buSzPts val="1330"/>
              <a:buChar char="○"/>
            </a:pPr>
            <a:r>
              <a:rPr lang="en-US" sz="1840"/>
              <a:t>Media Content - Defamation and other claims against the gathering and dissemination of information</a:t>
            </a:r>
            <a:endParaRPr sz="1840"/>
          </a:p>
          <a:p>
            <a:pPr indent="-313055" lvl="1" marL="914400" rtl="0" algn="l">
              <a:lnSpc>
                <a:spcPct val="100000"/>
              </a:lnSpc>
              <a:spcBef>
                <a:spcPts val="0"/>
              </a:spcBef>
              <a:spcAft>
                <a:spcPts val="0"/>
              </a:spcAft>
              <a:buSzPts val="1330"/>
              <a:buChar char="○"/>
            </a:pPr>
            <a:r>
              <a:rPr lang="en-US" sz="1840"/>
              <a:t>Hardware Bricking - Replacement of IT systems destroyed by wiper type attacks</a:t>
            </a:r>
            <a:endParaRPr sz="1840"/>
          </a:p>
          <a:p>
            <a:pPr indent="-313055" lvl="1" marL="914400" rtl="0" algn="l">
              <a:lnSpc>
                <a:spcPct val="100000"/>
              </a:lnSpc>
              <a:spcBef>
                <a:spcPts val="0"/>
              </a:spcBef>
              <a:spcAft>
                <a:spcPts val="0"/>
              </a:spcAft>
              <a:buSzPts val="1330"/>
              <a:buChar char="○"/>
            </a:pPr>
            <a:r>
              <a:rPr lang="en-US" sz="1840"/>
              <a:t>Post Breach Security Improvements - Voluntary and mandatory increased cyber spend post breach</a:t>
            </a:r>
            <a:endParaRPr sz="1840"/>
          </a:p>
          <a:p>
            <a:pPr indent="-313055" lvl="1" marL="914400" rtl="0" algn="l">
              <a:lnSpc>
                <a:spcPct val="100000"/>
              </a:lnSpc>
              <a:spcBef>
                <a:spcPts val="0"/>
              </a:spcBef>
              <a:spcAft>
                <a:spcPts val="0"/>
              </a:spcAft>
              <a:buSzPts val="1330"/>
              <a:buChar char="○"/>
            </a:pPr>
            <a:r>
              <a:rPr lang="en-US" sz="1840"/>
              <a:t>Reputational Damage - long term loss of revenue or cost increases due to a cyber incident</a:t>
            </a:r>
            <a:endParaRPr sz="1840"/>
          </a:p>
          <a:p>
            <a:pPr indent="-313055" lvl="0" marL="457200" rtl="0" algn="l">
              <a:lnSpc>
                <a:spcPct val="100000"/>
              </a:lnSpc>
              <a:spcBef>
                <a:spcPts val="0"/>
              </a:spcBef>
              <a:spcAft>
                <a:spcPts val="0"/>
              </a:spcAft>
              <a:buSzPts val="1330"/>
              <a:buChar char="●"/>
            </a:pPr>
            <a:r>
              <a:rPr b="1" lang="en-US" sz="2180"/>
              <a:t>FAIR Methodology 6 forms of loss</a:t>
            </a:r>
            <a:endParaRPr b="1" sz="2180"/>
          </a:p>
          <a:p>
            <a:pPr indent="0" lvl="0" marL="0" rtl="0" algn="l">
              <a:lnSpc>
                <a:spcPct val="100000"/>
              </a:lnSpc>
              <a:spcBef>
                <a:spcPts val="1000"/>
              </a:spcBef>
              <a:spcAft>
                <a:spcPts val="0"/>
              </a:spcAft>
              <a:buSzPts val="935"/>
              <a:buNone/>
            </a:pPr>
            <a:r>
              <a:t/>
            </a:r>
            <a:endParaRPr sz="2180"/>
          </a:p>
        </p:txBody>
      </p:sp>
      <p:sp>
        <p:nvSpPr>
          <p:cNvPr id="335" name="Google Shape;335;g34bb743a188_0_734"/>
          <p:cNvSpPr txBox="1"/>
          <p:nvPr>
            <p:ph idx="12" type="sldNum"/>
          </p:nvPr>
        </p:nvSpPr>
        <p:spPr>
          <a:xfrm>
            <a:off x="9081654"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36" name="Google Shape;336;g34bb743a188_0_734"/>
          <p:cNvGraphicFramePr/>
          <p:nvPr/>
        </p:nvGraphicFramePr>
        <p:xfrm>
          <a:off x="1419550" y="5560975"/>
          <a:ext cx="3000000" cy="3000000"/>
        </p:xfrm>
        <a:graphic>
          <a:graphicData uri="http://schemas.openxmlformats.org/drawingml/2006/table">
            <a:tbl>
              <a:tblPr>
                <a:noFill/>
                <a:tableStyleId>{2F32D010-C6F0-41D2-B224-2BA826DFAD05}</a:tableStyleId>
              </a:tblPr>
              <a:tblGrid>
                <a:gridCol w="3292900"/>
                <a:gridCol w="3292900"/>
              </a:tblGrid>
              <a:tr h="283800">
                <a:tc>
                  <a:txBody>
                    <a:bodyPr/>
                    <a:lstStyle/>
                    <a:p>
                      <a:pPr indent="0" lvl="0" marL="0" rtl="0" algn="l">
                        <a:spcBef>
                          <a:spcPts val="0"/>
                        </a:spcBef>
                        <a:spcAft>
                          <a:spcPts val="0"/>
                        </a:spcAft>
                        <a:buNone/>
                      </a:pPr>
                      <a:r>
                        <a:rPr lang="en-US" sz="1000">
                          <a:latin typeface="Onest"/>
                          <a:ea typeface="Onest"/>
                          <a:cs typeface="Onest"/>
                          <a:sym typeface="Onest"/>
                        </a:rPr>
                        <a:t>Response Cost</a:t>
                      </a:r>
                      <a:endParaRPr sz="1000">
                        <a:latin typeface="Onest"/>
                        <a:ea typeface="Onest"/>
                        <a:cs typeface="Onest"/>
                        <a:sym typeface="Onest"/>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000">
                          <a:latin typeface="Onest"/>
                          <a:ea typeface="Onest"/>
                          <a:cs typeface="Onest"/>
                          <a:sym typeface="Onest"/>
                        </a:rPr>
                        <a:t>Replacement Cost</a:t>
                      </a:r>
                      <a:endParaRPr sz="1000">
                        <a:latin typeface="Onest"/>
                        <a:ea typeface="Onest"/>
                        <a:cs typeface="Onest"/>
                        <a:sym typeface="Onest"/>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3300">
                <a:tc>
                  <a:txBody>
                    <a:bodyPr/>
                    <a:lstStyle/>
                    <a:p>
                      <a:pPr indent="0" lvl="0" marL="0" rtl="0" algn="l">
                        <a:spcBef>
                          <a:spcPts val="0"/>
                        </a:spcBef>
                        <a:spcAft>
                          <a:spcPts val="0"/>
                        </a:spcAft>
                        <a:buNone/>
                      </a:pPr>
                      <a:r>
                        <a:rPr lang="en-US" sz="1000">
                          <a:latin typeface="Onest"/>
                          <a:ea typeface="Onest"/>
                          <a:cs typeface="Onest"/>
                          <a:sym typeface="Onest"/>
                        </a:rPr>
                        <a:t>Productivity Loss</a:t>
                      </a:r>
                      <a:endParaRPr sz="1000">
                        <a:latin typeface="Onest"/>
                        <a:ea typeface="Onest"/>
                        <a:cs typeface="Onest"/>
                        <a:sym typeface="Onest"/>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000">
                          <a:latin typeface="Onest"/>
                          <a:ea typeface="Onest"/>
                          <a:cs typeface="Onest"/>
                          <a:sym typeface="Onest"/>
                        </a:rPr>
                        <a:t>Fines &amp; Judgments</a:t>
                      </a:r>
                      <a:endParaRPr sz="1000">
                        <a:latin typeface="Onest"/>
                        <a:ea typeface="Onest"/>
                        <a:cs typeface="Onest"/>
                        <a:sym typeface="Onest"/>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3300">
                <a:tc>
                  <a:txBody>
                    <a:bodyPr/>
                    <a:lstStyle/>
                    <a:p>
                      <a:pPr indent="0" lvl="0" marL="0" rtl="0" algn="l">
                        <a:spcBef>
                          <a:spcPts val="0"/>
                        </a:spcBef>
                        <a:spcAft>
                          <a:spcPts val="0"/>
                        </a:spcAft>
                        <a:buNone/>
                      </a:pPr>
                      <a:r>
                        <a:rPr lang="en-US" sz="1000">
                          <a:latin typeface="Onest"/>
                          <a:ea typeface="Onest"/>
                          <a:cs typeface="Onest"/>
                          <a:sym typeface="Onest"/>
                        </a:rPr>
                        <a:t>Competitive Advantage</a:t>
                      </a:r>
                      <a:endParaRPr sz="1000">
                        <a:latin typeface="Onest"/>
                        <a:ea typeface="Onest"/>
                        <a:cs typeface="Onest"/>
                        <a:sym typeface="Onest"/>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000">
                          <a:latin typeface="Onest"/>
                          <a:ea typeface="Onest"/>
                          <a:cs typeface="Onest"/>
                          <a:sym typeface="Onest"/>
                        </a:rPr>
                        <a:t>Reputational Damage</a:t>
                      </a:r>
                      <a:endParaRPr sz="1000">
                        <a:latin typeface="Onest"/>
                        <a:ea typeface="Onest"/>
                        <a:cs typeface="Onest"/>
                        <a:sym typeface="Onest"/>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
          <p:cNvSpPr txBox="1"/>
          <p:nvPr>
            <p:ph type="title"/>
          </p:nvPr>
        </p:nvSpPr>
        <p:spPr>
          <a:xfrm>
            <a:off x="568668" y="477697"/>
            <a:ext cx="11547900" cy="16563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200"/>
              <a:buFont typeface="Lora"/>
              <a:buNone/>
            </a:pPr>
            <a:r>
              <a:rPr lang="en-US"/>
              <a:t>FROM THE WELL KNOWN 6 TYPES OF LOSSES…</a:t>
            </a:r>
            <a:endParaRPr/>
          </a:p>
        </p:txBody>
      </p:sp>
      <p:sp>
        <p:nvSpPr>
          <p:cNvPr id="343" name="Google Shape;343;p1"/>
          <p:cNvSpPr txBox="1"/>
          <p:nvPr>
            <p:ph idx="1" type="body"/>
          </p:nvPr>
        </p:nvSpPr>
        <p:spPr>
          <a:xfrm>
            <a:off x="216325" y="2187900"/>
            <a:ext cx="7255500" cy="4582500"/>
          </a:xfrm>
          <a:prstGeom prst="rect">
            <a:avLst/>
          </a:prstGeom>
          <a:solidFill>
            <a:srgbClr val="05202E"/>
          </a:solidFill>
          <a:ln>
            <a:noFill/>
          </a:ln>
        </p:spPr>
        <p:txBody>
          <a:bodyPr anchorCtr="0" anchor="t" bIns="45700" lIns="91425" spcFirstLastPara="1" rIns="91425" wrap="square" tIns="45700">
            <a:noAutofit/>
          </a:bodyPr>
          <a:lstStyle/>
          <a:p>
            <a:pPr indent="-285750" lvl="0" marL="285750" rtl="0" algn="l">
              <a:lnSpc>
                <a:spcPct val="120000"/>
              </a:lnSpc>
              <a:spcBef>
                <a:spcPts val="0"/>
              </a:spcBef>
              <a:spcAft>
                <a:spcPts val="0"/>
              </a:spcAft>
              <a:buClr>
                <a:schemeClr val="accent1"/>
              </a:buClr>
              <a:buSzPts val="1400"/>
              <a:buFont typeface="Arial"/>
              <a:buChar char="•"/>
            </a:pPr>
            <a:r>
              <a:rPr b="1" lang="en-US" sz="1400">
                <a:solidFill>
                  <a:schemeClr val="lt1"/>
                </a:solidFill>
              </a:rPr>
              <a:t>Productivity Loss</a:t>
            </a:r>
            <a:r>
              <a:rPr lang="en-US" sz="1400">
                <a:solidFill>
                  <a:schemeClr val="lt1"/>
                </a:solidFill>
              </a:rPr>
              <a:t>: </a:t>
            </a:r>
            <a:r>
              <a:rPr b="0" i="0" lang="en-US" sz="1400">
                <a:solidFill>
                  <a:schemeClr val="lt1"/>
                </a:solidFill>
                <a:latin typeface="Onest"/>
                <a:ea typeface="Onest"/>
                <a:cs typeface="Onest"/>
                <a:sym typeface="Onest"/>
              </a:rPr>
              <a:t>Losses that result from an organization’s inability to deliver its products or services.</a:t>
            </a:r>
            <a:endParaRPr sz="1400">
              <a:solidFill>
                <a:schemeClr val="lt1"/>
              </a:solidFill>
            </a:endParaRPr>
          </a:p>
          <a:p>
            <a:pPr indent="-285750" lvl="0" marL="285750" rtl="0" algn="l">
              <a:lnSpc>
                <a:spcPct val="120000"/>
              </a:lnSpc>
              <a:spcBef>
                <a:spcPts val="1600"/>
              </a:spcBef>
              <a:spcAft>
                <a:spcPts val="0"/>
              </a:spcAft>
              <a:buClr>
                <a:schemeClr val="accent1"/>
              </a:buClr>
              <a:buSzPts val="1400"/>
              <a:buFont typeface="Arial"/>
              <a:buChar char="•"/>
            </a:pPr>
            <a:r>
              <a:rPr b="1" lang="en-US" sz="1400">
                <a:solidFill>
                  <a:schemeClr val="lt1"/>
                </a:solidFill>
              </a:rPr>
              <a:t>Response Loss</a:t>
            </a:r>
            <a:r>
              <a:rPr lang="en-US" sz="1400">
                <a:solidFill>
                  <a:schemeClr val="lt1"/>
                </a:solidFill>
              </a:rPr>
              <a:t>: </a:t>
            </a:r>
            <a:r>
              <a:rPr b="0" i="0" lang="en-US" sz="1400">
                <a:solidFill>
                  <a:schemeClr val="lt1"/>
                </a:solidFill>
                <a:latin typeface="Onest"/>
                <a:ea typeface="Onest"/>
                <a:cs typeface="Onest"/>
                <a:sym typeface="Onest"/>
              </a:rPr>
              <a:t>Losses that are associated with managing the event itself.  This form of loss will be the most common across your analyses.</a:t>
            </a:r>
            <a:endParaRPr sz="1400">
              <a:solidFill>
                <a:schemeClr val="lt1"/>
              </a:solidFill>
            </a:endParaRPr>
          </a:p>
          <a:p>
            <a:pPr indent="-285750" lvl="0" marL="285750" rtl="0" algn="l">
              <a:lnSpc>
                <a:spcPct val="120000"/>
              </a:lnSpc>
              <a:spcBef>
                <a:spcPts val="1600"/>
              </a:spcBef>
              <a:spcAft>
                <a:spcPts val="0"/>
              </a:spcAft>
              <a:buClr>
                <a:schemeClr val="accent1"/>
              </a:buClr>
              <a:buSzPts val="1400"/>
              <a:buFont typeface="Arial"/>
              <a:buChar char="•"/>
            </a:pPr>
            <a:r>
              <a:rPr b="1" lang="en-US" sz="1400">
                <a:solidFill>
                  <a:schemeClr val="lt1"/>
                </a:solidFill>
              </a:rPr>
              <a:t>Replacement Loss</a:t>
            </a:r>
            <a:r>
              <a:rPr lang="en-US" sz="1400">
                <a:solidFill>
                  <a:schemeClr val="lt1"/>
                </a:solidFill>
              </a:rPr>
              <a:t>: </a:t>
            </a:r>
            <a:r>
              <a:rPr b="0" i="0" lang="en-US" sz="1400">
                <a:solidFill>
                  <a:schemeClr val="lt1"/>
                </a:solidFill>
                <a:latin typeface="Onest"/>
                <a:ea typeface="Onest"/>
                <a:cs typeface="Onest"/>
                <a:sym typeface="Onest"/>
              </a:rPr>
              <a:t>The costs associated with the replacement of a capital asset or a person.</a:t>
            </a:r>
            <a:endParaRPr sz="1400">
              <a:solidFill>
                <a:schemeClr val="lt1"/>
              </a:solidFill>
            </a:endParaRPr>
          </a:p>
          <a:p>
            <a:pPr indent="-285750" lvl="0" marL="285750" rtl="0" algn="l">
              <a:lnSpc>
                <a:spcPct val="120000"/>
              </a:lnSpc>
              <a:spcBef>
                <a:spcPts val="1600"/>
              </a:spcBef>
              <a:spcAft>
                <a:spcPts val="0"/>
              </a:spcAft>
              <a:buClr>
                <a:schemeClr val="accent1"/>
              </a:buClr>
              <a:buSzPts val="1400"/>
              <a:buFont typeface="Arial"/>
              <a:buChar char="•"/>
            </a:pPr>
            <a:r>
              <a:rPr b="1" lang="en-US" sz="1400">
                <a:solidFill>
                  <a:schemeClr val="lt1"/>
                </a:solidFill>
              </a:rPr>
              <a:t>Fines &amp; Judgments</a:t>
            </a:r>
            <a:r>
              <a:rPr lang="en-US" sz="1400">
                <a:solidFill>
                  <a:schemeClr val="lt1"/>
                </a:solidFill>
              </a:rPr>
              <a:t>: </a:t>
            </a:r>
            <a:r>
              <a:rPr b="0" i="0" lang="en-US" sz="1400">
                <a:solidFill>
                  <a:schemeClr val="lt1"/>
                </a:solidFill>
                <a:latin typeface="Onest"/>
                <a:ea typeface="Onest"/>
                <a:cs typeface="Onest"/>
                <a:sym typeface="Onest"/>
              </a:rPr>
              <a:t>Penalties levied against an organization through civil, criminal or contractual actions, usually the result of a Confidentiality related scenario.</a:t>
            </a:r>
            <a:endParaRPr/>
          </a:p>
          <a:p>
            <a:pPr indent="-285750" lvl="0" marL="285750" rtl="0" algn="l">
              <a:lnSpc>
                <a:spcPct val="120000"/>
              </a:lnSpc>
              <a:spcBef>
                <a:spcPts val="1600"/>
              </a:spcBef>
              <a:spcAft>
                <a:spcPts val="0"/>
              </a:spcAft>
              <a:buClr>
                <a:schemeClr val="accent1"/>
              </a:buClr>
              <a:buSzPts val="1400"/>
              <a:buFont typeface="Arial"/>
              <a:buChar char="•"/>
            </a:pPr>
            <a:r>
              <a:rPr b="1" lang="en-US" sz="1400">
                <a:solidFill>
                  <a:schemeClr val="lt1"/>
                </a:solidFill>
                <a:latin typeface="Onest"/>
                <a:ea typeface="Onest"/>
                <a:cs typeface="Onest"/>
                <a:sym typeface="Onest"/>
              </a:rPr>
              <a:t>Competitive Advantage</a:t>
            </a:r>
            <a:r>
              <a:rPr lang="en-US" sz="1400">
                <a:solidFill>
                  <a:schemeClr val="lt1"/>
                </a:solidFill>
                <a:latin typeface="Onest"/>
                <a:ea typeface="Onest"/>
                <a:cs typeface="Onest"/>
                <a:sym typeface="Onest"/>
              </a:rPr>
              <a:t>: </a:t>
            </a:r>
            <a:r>
              <a:rPr b="0" i="0" lang="en-US" sz="1400">
                <a:solidFill>
                  <a:schemeClr val="lt1"/>
                </a:solidFill>
                <a:latin typeface="Onest"/>
                <a:ea typeface="Onest"/>
                <a:cs typeface="Onest"/>
                <a:sym typeface="Onest"/>
              </a:rPr>
              <a:t>Losses associated with a diminished competitive advantage.</a:t>
            </a:r>
            <a:endParaRPr/>
          </a:p>
          <a:p>
            <a:pPr indent="-285750" lvl="0" marL="285750" rtl="0" algn="l">
              <a:lnSpc>
                <a:spcPct val="120000"/>
              </a:lnSpc>
              <a:spcBef>
                <a:spcPts val="1600"/>
              </a:spcBef>
              <a:spcAft>
                <a:spcPts val="0"/>
              </a:spcAft>
              <a:buClr>
                <a:schemeClr val="accent1"/>
              </a:buClr>
              <a:buSzPts val="1400"/>
              <a:buFont typeface="Arial"/>
              <a:buChar char="•"/>
            </a:pPr>
            <a:r>
              <a:rPr b="1" i="0" lang="en-US" sz="1400">
                <a:solidFill>
                  <a:schemeClr val="lt1"/>
                </a:solidFill>
                <a:latin typeface="Onest"/>
                <a:ea typeface="Onest"/>
                <a:cs typeface="Onest"/>
                <a:sym typeface="Onest"/>
              </a:rPr>
              <a:t>Reputation Damage</a:t>
            </a:r>
            <a:r>
              <a:rPr b="0" i="0" lang="en-US" sz="1400">
                <a:solidFill>
                  <a:schemeClr val="lt1"/>
                </a:solidFill>
                <a:latin typeface="Onest"/>
                <a:ea typeface="Onest"/>
                <a:cs typeface="Onest"/>
                <a:sym typeface="Onest"/>
              </a:rPr>
              <a:t>: Losses associated with an external actor’s perception that the value proposition of your organization has been diminished</a:t>
            </a:r>
            <a:endParaRPr/>
          </a:p>
        </p:txBody>
      </p:sp>
      <p:sp>
        <p:nvSpPr>
          <p:cNvPr id="344" name="Google Shape;344;p1"/>
          <p:cNvSpPr txBox="1"/>
          <p:nvPr>
            <p:ph idx="12" type="sldNum"/>
          </p:nvPr>
        </p:nvSpPr>
        <p:spPr>
          <a:xfrm>
            <a:off x="9340995" y="6177035"/>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dge Follow with solid fill" id="345" name="Google Shape;345;p1"/>
          <p:cNvPicPr preferRelativeResize="0"/>
          <p:nvPr/>
        </p:nvPicPr>
        <p:blipFill rotWithShape="1">
          <a:blip r:embed="rId3">
            <a:alphaModFix/>
          </a:blip>
          <a:srcRect b="0" l="0" r="0" t="0"/>
          <a:stretch/>
        </p:blipFill>
        <p:spPr>
          <a:xfrm>
            <a:off x="7700435" y="2488671"/>
            <a:ext cx="914400" cy="914400"/>
          </a:xfrm>
          <a:prstGeom prst="rect">
            <a:avLst/>
          </a:prstGeom>
          <a:noFill/>
          <a:ln>
            <a:noFill/>
          </a:ln>
        </p:spPr>
      </p:pic>
      <p:sp>
        <p:nvSpPr>
          <p:cNvPr id="346" name="Google Shape;346;p1"/>
          <p:cNvSpPr txBox="1"/>
          <p:nvPr/>
        </p:nvSpPr>
        <p:spPr>
          <a:xfrm>
            <a:off x="8509660" y="2753096"/>
            <a:ext cx="31587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DM Sans"/>
                <a:ea typeface="DM Sans"/>
                <a:cs typeface="DM Sans"/>
                <a:sym typeface="DM Sans"/>
              </a:rPr>
              <a:t>High-Level guidance on how to define and assess primary and secondary losses</a:t>
            </a:r>
            <a:endParaRPr/>
          </a:p>
        </p:txBody>
      </p:sp>
      <p:pic>
        <p:nvPicPr>
          <p:cNvPr descr="Badge Unfollow with solid fill" id="347" name="Google Shape;347;p1"/>
          <p:cNvPicPr preferRelativeResize="0"/>
          <p:nvPr/>
        </p:nvPicPr>
        <p:blipFill rotWithShape="1">
          <a:blip r:embed="rId4">
            <a:alphaModFix/>
          </a:blip>
          <a:srcRect b="0" l="0" r="0" t="0"/>
          <a:stretch/>
        </p:blipFill>
        <p:spPr>
          <a:xfrm>
            <a:off x="7700435" y="4471341"/>
            <a:ext cx="914400" cy="914400"/>
          </a:xfrm>
          <a:prstGeom prst="rect">
            <a:avLst/>
          </a:prstGeom>
          <a:noFill/>
          <a:ln>
            <a:noFill/>
          </a:ln>
        </p:spPr>
      </p:pic>
      <p:sp>
        <p:nvSpPr>
          <p:cNvPr id="348" name="Google Shape;348;p1"/>
          <p:cNvSpPr txBox="1"/>
          <p:nvPr/>
        </p:nvSpPr>
        <p:spPr>
          <a:xfrm>
            <a:off x="8509660" y="4733351"/>
            <a:ext cx="31587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Defendability is set at a high-level. Not ideal if facing both executives and mid-management levels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
          <p:cNvSpPr txBox="1"/>
          <p:nvPr>
            <p:ph type="title"/>
          </p:nvPr>
        </p:nvSpPr>
        <p:spPr>
          <a:xfrm>
            <a:off x="336405" y="113097"/>
            <a:ext cx="11547766" cy="1656304"/>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3200"/>
              <a:buFont typeface="Lora"/>
              <a:buNone/>
            </a:pPr>
            <a:r>
              <a:rPr lang="en-US"/>
              <a:t>…TO FAIR-MAM (EXAMPLE 1 – INCIDENT RESPONSE COST)</a:t>
            </a:r>
            <a:endParaRPr/>
          </a:p>
        </p:txBody>
      </p:sp>
      <p:sp>
        <p:nvSpPr>
          <p:cNvPr id="355" name="Google Shape;355;p2"/>
          <p:cNvSpPr txBox="1"/>
          <p:nvPr>
            <p:ph idx="12" type="sldNum"/>
          </p:nvPr>
        </p:nvSpPr>
        <p:spPr>
          <a:xfrm>
            <a:off x="9112395" y="625323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p2"/>
          <p:cNvSpPr txBox="1"/>
          <p:nvPr/>
        </p:nvSpPr>
        <p:spPr>
          <a:xfrm>
            <a:off x="336405" y="4898654"/>
            <a:ext cx="11449855" cy="1248145"/>
          </a:xfrm>
          <a:prstGeom prst="rect">
            <a:avLst/>
          </a:prstGeom>
          <a:solidFill>
            <a:srgbClr val="0520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400"/>
              <a:buFont typeface="Arial"/>
              <a:buNone/>
            </a:pPr>
            <a:r>
              <a:rPr lang="en-US" sz="1400">
                <a:solidFill>
                  <a:schemeClr val="lt1"/>
                </a:solidFill>
                <a:latin typeface="Onest"/>
                <a:ea typeface="Onest"/>
                <a:cs typeface="Onest"/>
                <a:sym typeface="Onest"/>
              </a:rPr>
              <a:t>Structured and repeatable way to breakdown losses, bringing consistency across risk scenarios.</a:t>
            </a:r>
            <a:endParaRPr/>
          </a:p>
          <a:p>
            <a:pPr indent="0" lvl="0" marL="0" marR="0" rtl="0" algn="l">
              <a:lnSpc>
                <a:spcPct val="100000"/>
              </a:lnSpc>
              <a:spcBef>
                <a:spcPts val="200"/>
              </a:spcBef>
              <a:spcAft>
                <a:spcPts val="0"/>
              </a:spcAft>
              <a:buClr>
                <a:schemeClr val="accent1"/>
              </a:buClr>
              <a:buSzPts val="1400"/>
              <a:buFont typeface="Arial"/>
              <a:buNone/>
            </a:pPr>
            <a:r>
              <a:rPr lang="en-US" sz="1400">
                <a:solidFill>
                  <a:schemeClr val="lt1"/>
                </a:solidFill>
                <a:latin typeface="Onest"/>
                <a:ea typeface="Onest"/>
                <a:cs typeface="Onest"/>
                <a:sym typeface="Onest"/>
              </a:rPr>
              <a:t>Support the risk analyst in organizing its journey by easing:</a:t>
            </a:r>
            <a:endParaRPr/>
          </a:p>
          <a:p>
            <a:pPr indent="-285750" lvl="0" marL="285750" marR="0" rtl="0" algn="l">
              <a:lnSpc>
                <a:spcPct val="100000"/>
              </a:lnSpc>
              <a:spcBef>
                <a:spcPts val="200"/>
              </a:spcBef>
              <a:spcAft>
                <a:spcPts val="0"/>
              </a:spcAft>
              <a:buClr>
                <a:schemeClr val="accent1"/>
              </a:buClr>
              <a:buSzPts val="1400"/>
              <a:buFont typeface="Arial"/>
              <a:buChar char="-"/>
            </a:pPr>
            <a:r>
              <a:rPr lang="en-US" sz="1400">
                <a:solidFill>
                  <a:schemeClr val="lt1"/>
                </a:solidFill>
                <a:latin typeface="Onest"/>
                <a:ea typeface="Onest"/>
                <a:cs typeface="Onest"/>
                <a:sym typeface="Onest"/>
              </a:rPr>
              <a:t>Identification of Subject Matter Experts (SMEs);</a:t>
            </a:r>
            <a:endParaRPr/>
          </a:p>
          <a:p>
            <a:pPr indent="-285750" lvl="0" marL="285750" marR="0" rtl="0" algn="l">
              <a:lnSpc>
                <a:spcPct val="100000"/>
              </a:lnSpc>
              <a:spcBef>
                <a:spcPts val="200"/>
              </a:spcBef>
              <a:spcAft>
                <a:spcPts val="0"/>
              </a:spcAft>
              <a:buClr>
                <a:schemeClr val="accent1"/>
              </a:buClr>
              <a:buSzPts val="1400"/>
              <a:buFont typeface="Arial"/>
              <a:buChar char="-"/>
            </a:pPr>
            <a:r>
              <a:rPr lang="en-US" sz="1400">
                <a:solidFill>
                  <a:schemeClr val="lt1"/>
                </a:solidFill>
                <a:latin typeface="Onest"/>
                <a:ea typeface="Onest"/>
                <a:cs typeface="Onest"/>
                <a:sym typeface="Onest"/>
              </a:rPr>
              <a:t>Detailed information gathering.</a:t>
            </a:r>
            <a:endParaRPr/>
          </a:p>
        </p:txBody>
      </p:sp>
      <p:sp>
        <p:nvSpPr>
          <p:cNvPr id="357" name="Google Shape;357;p2"/>
          <p:cNvSpPr/>
          <p:nvPr/>
        </p:nvSpPr>
        <p:spPr>
          <a:xfrm>
            <a:off x="336405" y="2137558"/>
            <a:ext cx="2768991" cy="2654659"/>
          </a:xfrm>
          <a:prstGeom prst="rect">
            <a:avLst/>
          </a:prstGeom>
          <a:solidFill>
            <a:srgbClr val="05202E"/>
          </a:solidFill>
          <a:ln cap="flat" cmpd="sng" w="9525">
            <a:solidFill>
              <a:srgbClr val="1444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Incident Response Cost</a:t>
            </a:r>
            <a:endParaRPr/>
          </a:p>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a:p>
            <a:pPr indent="0" lvl="0" marL="0" marR="0" rtl="0" algn="ctr">
              <a:spcBef>
                <a:spcPts val="0"/>
              </a:spcBef>
              <a:spcAft>
                <a:spcPts val="0"/>
              </a:spcAft>
              <a:buNone/>
            </a:pPr>
            <a:r>
              <a:rPr b="1" lang="en-US" sz="1800">
                <a:solidFill>
                  <a:schemeClr val="lt1"/>
                </a:solidFill>
                <a:latin typeface="DM Sans"/>
                <a:ea typeface="DM Sans"/>
                <a:cs typeface="DM Sans"/>
                <a:sym typeface="DM Sans"/>
              </a:rPr>
              <a:t>USD 1M</a:t>
            </a:r>
            <a:endParaRPr/>
          </a:p>
        </p:txBody>
      </p:sp>
      <p:grpSp>
        <p:nvGrpSpPr>
          <p:cNvPr id="358" name="Google Shape;358;p2"/>
          <p:cNvGrpSpPr/>
          <p:nvPr/>
        </p:nvGrpSpPr>
        <p:grpSpPr>
          <a:xfrm>
            <a:off x="4198575" y="2831575"/>
            <a:ext cx="7587036" cy="1571972"/>
            <a:chOff x="648" y="495106"/>
            <a:chExt cx="7587036" cy="1571972"/>
          </a:xfrm>
        </p:grpSpPr>
        <p:sp>
          <p:nvSpPr>
            <p:cNvPr id="359" name="Google Shape;359;p2"/>
            <p:cNvSpPr/>
            <p:nvPr/>
          </p:nvSpPr>
          <p:spPr>
            <a:xfrm>
              <a:off x="3794166" y="1144681"/>
              <a:ext cx="3143943" cy="272821"/>
            </a:xfrm>
            <a:custGeom>
              <a:rect b="b" l="l" r="r" t="t"/>
              <a:pathLst>
                <a:path extrusionOk="0" h="120000" w="120000">
                  <a:moveTo>
                    <a:pt x="0" y="0"/>
                  </a:moveTo>
                  <a:lnTo>
                    <a:pt x="0" y="60000"/>
                  </a:lnTo>
                  <a:lnTo>
                    <a:pt x="120000" y="60000"/>
                  </a:lnTo>
                  <a:lnTo>
                    <a:pt x="120000" y="120000"/>
                  </a:lnTo>
                </a:path>
              </a:pathLst>
            </a:custGeom>
            <a:noFill/>
            <a:ln cap="flat" cmpd="sng" w="19050">
              <a:solidFill>
                <a:srgbClr val="2381AC"/>
              </a:solidFill>
              <a:prstDash val="solid"/>
              <a:miter lim="800000"/>
              <a:headEnd len="sm" w="sm" type="none"/>
              <a:tailEnd len="sm" w="sm" type="none"/>
            </a:ln>
          </p:spPr>
        </p:sp>
        <p:sp>
          <p:nvSpPr>
            <p:cNvPr id="360" name="Google Shape;360;p2"/>
            <p:cNvSpPr/>
            <p:nvPr/>
          </p:nvSpPr>
          <p:spPr>
            <a:xfrm>
              <a:off x="3794166" y="1144681"/>
              <a:ext cx="1571971" cy="272821"/>
            </a:xfrm>
            <a:custGeom>
              <a:rect b="b" l="l" r="r" t="t"/>
              <a:pathLst>
                <a:path extrusionOk="0" h="120000" w="120000">
                  <a:moveTo>
                    <a:pt x="0" y="0"/>
                  </a:moveTo>
                  <a:lnTo>
                    <a:pt x="0" y="60000"/>
                  </a:lnTo>
                  <a:lnTo>
                    <a:pt x="120000" y="60000"/>
                  </a:lnTo>
                  <a:lnTo>
                    <a:pt x="120000" y="120000"/>
                  </a:lnTo>
                </a:path>
              </a:pathLst>
            </a:custGeom>
            <a:noFill/>
            <a:ln cap="flat" cmpd="sng" w="19050">
              <a:solidFill>
                <a:srgbClr val="2381AC"/>
              </a:solidFill>
              <a:prstDash val="solid"/>
              <a:miter lim="800000"/>
              <a:headEnd len="sm" w="sm" type="none"/>
              <a:tailEnd len="sm" w="sm" type="none"/>
            </a:ln>
          </p:spPr>
        </p:sp>
        <p:sp>
          <p:nvSpPr>
            <p:cNvPr id="361" name="Google Shape;361;p2"/>
            <p:cNvSpPr/>
            <p:nvPr/>
          </p:nvSpPr>
          <p:spPr>
            <a:xfrm>
              <a:off x="3748446" y="1144681"/>
              <a:ext cx="91440" cy="272821"/>
            </a:xfrm>
            <a:custGeom>
              <a:rect b="b" l="l" r="r" t="t"/>
              <a:pathLst>
                <a:path extrusionOk="0" h="120000" w="120000">
                  <a:moveTo>
                    <a:pt x="60000" y="0"/>
                  </a:moveTo>
                  <a:lnTo>
                    <a:pt x="60000" y="120000"/>
                  </a:lnTo>
                </a:path>
              </a:pathLst>
            </a:custGeom>
            <a:noFill/>
            <a:ln cap="flat" cmpd="sng" w="19050">
              <a:solidFill>
                <a:srgbClr val="2381AC"/>
              </a:solidFill>
              <a:prstDash val="solid"/>
              <a:miter lim="800000"/>
              <a:headEnd len="sm" w="sm" type="none"/>
              <a:tailEnd len="sm" w="sm" type="none"/>
            </a:ln>
          </p:spPr>
        </p:sp>
        <p:sp>
          <p:nvSpPr>
            <p:cNvPr id="362" name="Google Shape;362;p2"/>
            <p:cNvSpPr/>
            <p:nvPr/>
          </p:nvSpPr>
          <p:spPr>
            <a:xfrm>
              <a:off x="2222194" y="1144681"/>
              <a:ext cx="1571971" cy="272821"/>
            </a:xfrm>
            <a:custGeom>
              <a:rect b="b" l="l" r="r" t="t"/>
              <a:pathLst>
                <a:path extrusionOk="0" h="120000" w="120000">
                  <a:moveTo>
                    <a:pt x="120000" y="0"/>
                  </a:moveTo>
                  <a:lnTo>
                    <a:pt x="120000" y="60000"/>
                  </a:lnTo>
                  <a:lnTo>
                    <a:pt x="0" y="60000"/>
                  </a:lnTo>
                  <a:lnTo>
                    <a:pt x="0" y="120000"/>
                  </a:lnTo>
                </a:path>
              </a:pathLst>
            </a:custGeom>
            <a:noFill/>
            <a:ln cap="flat" cmpd="sng" w="19050">
              <a:solidFill>
                <a:srgbClr val="2381AC"/>
              </a:solidFill>
              <a:prstDash val="solid"/>
              <a:miter lim="800000"/>
              <a:headEnd len="sm" w="sm" type="none"/>
              <a:tailEnd len="sm" w="sm" type="none"/>
            </a:ln>
          </p:spPr>
        </p:sp>
        <p:sp>
          <p:nvSpPr>
            <p:cNvPr id="363" name="Google Shape;363;p2"/>
            <p:cNvSpPr/>
            <p:nvPr/>
          </p:nvSpPr>
          <p:spPr>
            <a:xfrm>
              <a:off x="650223" y="1144681"/>
              <a:ext cx="3143943" cy="272821"/>
            </a:xfrm>
            <a:custGeom>
              <a:rect b="b" l="l" r="r" t="t"/>
              <a:pathLst>
                <a:path extrusionOk="0" h="120000" w="120000">
                  <a:moveTo>
                    <a:pt x="120000" y="0"/>
                  </a:moveTo>
                  <a:lnTo>
                    <a:pt x="120000" y="60000"/>
                  </a:lnTo>
                  <a:lnTo>
                    <a:pt x="0" y="60000"/>
                  </a:lnTo>
                  <a:lnTo>
                    <a:pt x="0" y="120000"/>
                  </a:lnTo>
                </a:path>
              </a:pathLst>
            </a:custGeom>
            <a:noFill/>
            <a:ln cap="flat" cmpd="sng" w="19050">
              <a:solidFill>
                <a:srgbClr val="2381AC"/>
              </a:solidFill>
              <a:prstDash val="solid"/>
              <a:miter lim="800000"/>
              <a:headEnd len="sm" w="sm" type="none"/>
              <a:tailEnd len="sm" w="sm" type="none"/>
            </a:ln>
          </p:spPr>
        </p:sp>
        <p:sp>
          <p:nvSpPr>
            <p:cNvPr id="364" name="Google Shape;364;p2"/>
            <p:cNvSpPr/>
            <p:nvPr/>
          </p:nvSpPr>
          <p:spPr>
            <a:xfrm>
              <a:off x="2891640" y="495106"/>
              <a:ext cx="1805052" cy="64957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txBox="1"/>
            <p:nvPr/>
          </p:nvSpPr>
          <p:spPr>
            <a:xfrm>
              <a:off x="2891640" y="495106"/>
              <a:ext cx="1805052" cy="64957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Data Event Response</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1M</a:t>
              </a:r>
              <a:endParaRPr/>
            </a:p>
          </p:txBody>
        </p:sp>
        <p:sp>
          <p:nvSpPr>
            <p:cNvPr id="366" name="Google Shape;366;p2"/>
            <p:cNvSpPr/>
            <p:nvPr/>
          </p:nvSpPr>
          <p:spPr>
            <a:xfrm>
              <a:off x="648" y="1417503"/>
              <a:ext cx="1299150" cy="64957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txBox="1"/>
            <p:nvPr/>
          </p:nvSpPr>
          <p:spPr>
            <a:xfrm>
              <a:off x="648" y="1417503"/>
              <a:ext cx="1299150" cy="649575"/>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Clr>
                  <a:schemeClr val="lt1"/>
                </a:buClr>
                <a:buSzPts val="800"/>
                <a:buFont typeface="DM Sans"/>
                <a:buNone/>
              </a:pPr>
              <a:r>
                <a:rPr lang="en-US" sz="800">
                  <a:solidFill>
                    <a:schemeClr val="lt1"/>
                  </a:solidFill>
                  <a:latin typeface="DM Sans"/>
                  <a:ea typeface="DM Sans"/>
                  <a:cs typeface="DM Sans"/>
                  <a:sym typeface="DM Sans"/>
                </a:rPr>
                <a:t>Forensic Investigation</a:t>
              </a:r>
              <a:endParaRPr/>
            </a:p>
            <a:p>
              <a:pPr indent="0" lvl="0" marL="0" marR="0" rtl="0" algn="ctr">
                <a:lnSpc>
                  <a:spcPct val="90000"/>
                </a:lnSpc>
                <a:spcBef>
                  <a:spcPts val="280"/>
                </a:spcBef>
                <a:spcAft>
                  <a:spcPts val="0"/>
                </a:spcAft>
                <a:buClr>
                  <a:schemeClr val="lt1"/>
                </a:buClr>
                <a:buSzPts val="800"/>
                <a:buFont typeface="DM Sans"/>
                <a:buNone/>
              </a:pPr>
              <a:r>
                <a:rPr lang="en-US" sz="800">
                  <a:solidFill>
                    <a:schemeClr val="lt1"/>
                  </a:solidFill>
                  <a:latin typeface="DM Sans"/>
                  <a:ea typeface="DM Sans"/>
                  <a:cs typeface="DM Sans"/>
                  <a:sym typeface="DM Sans"/>
                </a:rPr>
                <a:t>USD 166k</a:t>
              </a:r>
              <a:endParaRPr/>
            </a:p>
          </p:txBody>
        </p:sp>
        <p:sp>
          <p:nvSpPr>
            <p:cNvPr id="368" name="Google Shape;368;p2"/>
            <p:cNvSpPr/>
            <p:nvPr/>
          </p:nvSpPr>
          <p:spPr>
            <a:xfrm>
              <a:off x="1572619" y="1417503"/>
              <a:ext cx="1299150" cy="64957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txBox="1"/>
            <p:nvPr/>
          </p:nvSpPr>
          <p:spPr>
            <a:xfrm>
              <a:off x="1572619" y="1417503"/>
              <a:ext cx="1299150" cy="649575"/>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Clr>
                  <a:schemeClr val="lt1"/>
                </a:buClr>
                <a:buSzPts val="800"/>
                <a:buFont typeface="DM Sans"/>
                <a:buNone/>
              </a:pPr>
              <a:r>
                <a:rPr lang="en-US" sz="800">
                  <a:solidFill>
                    <a:schemeClr val="lt1"/>
                  </a:solidFill>
                  <a:latin typeface="DM Sans"/>
                  <a:ea typeface="DM Sans"/>
                  <a:cs typeface="DM Sans"/>
                  <a:sym typeface="DM Sans"/>
                </a:rPr>
                <a:t>Legal Support</a:t>
              </a:r>
              <a:endParaRPr/>
            </a:p>
            <a:p>
              <a:pPr indent="0" lvl="0" marL="0" marR="0" rtl="0" algn="ctr">
                <a:lnSpc>
                  <a:spcPct val="90000"/>
                </a:lnSpc>
                <a:spcBef>
                  <a:spcPts val="280"/>
                </a:spcBef>
                <a:spcAft>
                  <a:spcPts val="0"/>
                </a:spcAft>
                <a:buClr>
                  <a:schemeClr val="lt1"/>
                </a:buClr>
                <a:buSzPts val="800"/>
                <a:buFont typeface="DM Sans"/>
                <a:buNone/>
              </a:pPr>
              <a:r>
                <a:rPr lang="en-US" sz="800">
                  <a:solidFill>
                    <a:schemeClr val="lt1"/>
                  </a:solidFill>
                  <a:latin typeface="DM Sans"/>
                  <a:ea typeface="DM Sans"/>
                  <a:cs typeface="DM Sans"/>
                  <a:sym typeface="DM Sans"/>
                </a:rPr>
                <a:t>USD 997k</a:t>
              </a:r>
              <a:endParaRPr/>
            </a:p>
          </p:txBody>
        </p:sp>
        <p:sp>
          <p:nvSpPr>
            <p:cNvPr id="370" name="Google Shape;370;p2"/>
            <p:cNvSpPr/>
            <p:nvPr/>
          </p:nvSpPr>
          <p:spPr>
            <a:xfrm>
              <a:off x="3144591" y="1417503"/>
              <a:ext cx="1299150" cy="64957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txBox="1"/>
            <p:nvPr/>
          </p:nvSpPr>
          <p:spPr>
            <a:xfrm>
              <a:off x="3144591" y="1417503"/>
              <a:ext cx="1299150" cy="649575"/>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Clr>
                  <a:schemeClr val="lt1"/>
                </a:buClr>
                <a:buSzPts val="800"/>
                <a:buFont typeface="DM Sans"/>
                <a:buNone/>
              </a:pPr>
              <a:r>
                <a:rPr lang="en-US" sz="800">
                  <a:solidFill>
                    <a:schemeClr val="lt1"/>
                  </a:solidFill>
                  <a:latin typeface="DM Sans"/>
                  <a:ea typeface="DM Sans"/>
                  <a:cs typeface="DM Sans"/>
                  <a:sym typeface="DM Sans"/>
                </a:rPr>
                <a:t>Public Relations</a:t>
              </a:r>
              <a:endParaRPr/>
            </a:p>
            <a:p>
              <a:pPr indent="0" lvl="0" marL="0" marR="0" rtl="0" algn="ctr">
                <a:lnSpc>
                  <a:spcPct val="90000"/>
                </a:lnSpc>
                <a:spcBef>
                  <a:spcPts val="280"/>
                </a:spcBef>
                <a:spcAft>
                  <a:spcPts val="0"/>
                </a:spcAft>
                <a:buClr>
                  <a:schemeClr val="lt1"/>
                </a:buClr>
                <a:buSzPts val="800"/>
                <a:buFont typeface="DM Sans"/>
                <a:buNone/>
              </a:pPr>
              <a:r>
                <a:rPr lang="en-US" sz="800">
                  <a:solidFill>
                    <a:schemeClr val="lt1"/>
                  </a:solidFill>
                  <a:latin typeface="DM Sans"/>
                  <a:ea typeface="DM Sans"/>
                  <a:cs typeface="DM Sans"/>
                  <a:sym typeface="DM Sans"/>
                </a:rPr>
                <a:t>USD 15k</a:t>
              </a:r>
              <a:endParaRPr/>
            </a:p>
          </p:txBody>
        </p:sp>
        <p:sp>
          <p:nvSpPr>
            <p:cNvPr id="372" name="Google Shape;372;p2"/>
            <p:cNvSpPr/>
            <p:nvPr/>
          </p:nvSpPr>
          <p:spPr>
            <a:xfrm>
              <a:off x="4716563" y="1417503"/>
              <a:ext cx="1299150" cy="64957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txBox="1"/>
            <p:nvPr/>
          </p:nvSpPr>
          <p:spPr>
            <a:xfrm>
              <a:off x="4716563" y="1417503"/>
              <a:ext cx="1299150" cy="649575"/>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Clr>
                  <a:schemeClr val="lt1"/>
                </a:buClr>
                <a:buSzPts val="800"/>
                <a:buFont typeface="DM Sans"/>
                <a:buNone/>
              </a:pPr>
              <a:r>
                <a:rPr lang="en-US" sz="800">
                  <a:solidFill>
                    <a:schemeClr val="lt1"/>
                  </a:solidFill>
                  <a:latin typeface="DM Sans"/>
                  <a:ea typeface="DM Sans"/>
                  <a:cs typeface="DM Sans"/>
                  <a:sym typeface="DM Sans"/>
                </a:rPr>
                <a:t>Customer Notification</a:t>
              </a:r>
              <a:endParaRPr/>
            </a:p>
            <a:p>
              <a:pPr indent="0" lvl="0" marL="0" marR="0" rtl="0" algn="ctr">
                <a:lnSpc>
                  <a:spcPct val="90000"/>
                </a:lnSpc>
                <a:spcBef>
                  <a:spcPts val="280"/>
                </a:spcBef>
                <a:spcAft>
                  <a:spcPts val="0"/>
                </a:spcAft>
                <a:buClr>
                  <a:schemeClr val="lt1"/>
                </a:buClr>
                <a:buSzPts val="800"/>
                <a:buFont typeface="DM Sans"/>
                <a:buNone/>
              </a:pPr>
              <a:r>
                <a:rPr lang="en-US" sz="800">
                  <a:solidFill>
                    <a:schemeClr val="lt1"/>
                  </a:solidFill>
                  <a:latin typeface="DM Sans"/>
                  <a:ea typeface="DM Sans"/>
                  <a:cs typeface="DM Sans"/>
                  <a:sym typeface="DM Sans"/>
                </a:rPr>
                <a:t>USD 28k</a:t>
              </a:r>
              <a:endParaRPr/>
            </a:p>
          </p:txBody>
        </p:sp>
        <p:sp>
          <p:nvSpPr>
            <p:cNvPr id="374" name="Google Shape;374;p2"/>
            <p:cNvSpPr/>
            <p:nvPr/>
          </p:nvSpPr>
          <p:spPr>
            <a:xfrm>
              <a:off x="6288534" y="1417503"/>
              <a:ext cx="1299150" cy="64957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txBox="1"/>
            <p:nvPr/>
          </p:nvSpPr>
          <p:spPr>
            <a:xfrm>
              <a:off x="6288534" y="1417503"/>
              <a:ext cx="1299150" cy="649575"/>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Clr>
                  <a:schemeClr val="lt1"/>
                </a:buClr>
                <a:buSzPts val="800"/>
                <a:buFont typeface="DM Sans"/>
                <a:buNone/>
              </a:pPr>
              <a:r>
                <a:rPr lang="en-US" sz="800">
                  <a:solidFill>
                    <a:schemeClr val="lt1"/>
                  </a:solidFill>
                  <a:latin typeface="DM Sans"/>
                  <a:ea typeface="DM Sans"/>
                  <a:cs typeface="DM Sans"/>
                  <a:sym typeface="DM Sans"/>
                </a:rPr>
                <a:t>Monitoring &amp; iD protection</a:t>
              </a:r>
              <a:endParaRPr/>
            </a:p>
            <a:p>
              <a:pPr indent="0" lvl="0" marL="0" marR="0" rtl="0" algn="ctr">
                <a:lnSpc>
                  <a:spcPct val="90000"/>
                </a:lnSpc>
                <a:spcBef>
                  <a:spcPts val="280"/>
                </a:spcBef>
                <a:spcAft>
                  <a:spcPts val="0"/>
                </a:spcAft>
                <a:buClr>
                  <a:schemeClr val="lt1"/>
                </a:buClr>
                <a:buSzPts val="800"/>
                <a:buFont typeface="DM Sans"/>
                <a:buNone/>
              </a:pPr>
              <a:r>
                <a:rPr lang="en-US" sz="800">
                  <a:solidFill>
                    <a:schemeClr val="lt1"/>
                  </a:solidFill>
                  <a:latin typeface="DM Sans"/>
                  <a:ea typeface="DM Sans"/>
                  <a:cs typeface="DM Sans"/>
                  <a:sym typeface="DM Sans"/>
                </a:rPr>
                <a:t>USD 34k</a:t>
              </a:r>
              <a:endParaRPr/>
            </a:p>
          </p:txBody>
        </p:sp>
      </p:grpSp>
      <p:sp>
        <p:nvSpPr>
          <p:cNvPr id="376" name="Google Shape;376;p2"/>
          <p:cNvSpPr/>
          <p:nvPr/>
        </p:nvSpPr>
        <p:spPr>
          <a:xfrm>
            <a:off x="3286557" y="2951048"/>
            <a:ext cx="813459" cy="771896"/>
          </a:xfrm>
          <a:prstGeom prst="rightArrow">
            <a:avLst>
              <a:gd fmla="val 50000" name="adj1"/>
              <a:gd fmla="val 50000" name="adj2"/>
            </a:avLst>
          </a:prstGeom>
          <a:solidFill>
            <a:srgbClr val="05202E"/>
          </a:solidFill>
          <a:ln cap="flat" cmpd="sng" w="19050">
            <a:solidFill>
              <a:srgbClr val="1444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
          <p:cNvSpPr txBox="1"/>
          <p:nvPr>
            <p:ph type="title"/>
          </p:nvPr>
        </p:nvSpPr>
        <p:spPr>
          <a:xfrm>
            <a:off x="336405" y="113097"/>
            <a:ext cx="11547766" cy="1656304"/>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3200"/>
              <a:buFont typeface="Lora"/>
              <a:buNone/>
            </a:pPr>
            <a:r>
              <a:rPr lang="en-US"/>
              <a:t>…TO FAIR-MAM (EXAMPLE 2 – FINES &amp; JUDGMENTS)</a:t>
            </a:r>
            <a:endParaRPr/>
          </a:p>
        </p:txBody>
      </p:sp>
      <p:sp>
        <p:nvSpPr>
          <p:cNvPr id="383" name="Google Shape;383;p3"/>
          <p:cNvSpPr txBox="1"/>
          <p:nvPr>
            <p:ph idx="12" type="sldNum"/>
          </p:nvPr>
        </p:nvSpPr>
        <p:spPr>
          <a:xfrm>
            <a:off x="9112395" y="625323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4" name="Google Shape;384;p3"/>
          <p:cNvSpPr txBox="1"/>
          <p:nvPr/>
        </p:nvSpPr>
        <p:spPr>
          <a:xfrm>
            <a:off x="336405" y="4898654"/>
            <a:ext cx="11449855" cy="1248145"/>
          </a:xfrm>
          <a:prstGeom prst="rect">
            <a:avLst/>
          </a:prstGeom>
          <a:solidFill>
            <a:srgbClr val="0520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400"/>
              <a:buFont typeface="Arial"/>
              <a:buNone/>
            </a:pPr>
            <a:r>
              <a:rPr lang="en-US" sz="1400">
                <a:solidFill>
                  <a:schemeClr val="lt1"/>
                </a:solidFill>
                <a:latin typeface="Onest"/>
                <a:ea typeface="Onest"/>
                <a:cs typeface="Onest"/>
                <a:sym typeface="Onest"/>
              </a:rPr>
              <a:t>Structured and repeatable way to breakdown losses, bringing consistency across risk scenarios.</a:t>
            </a:r>
            <a:endParaRPr/>
          </a:p>
          <a:p>
            <a:pPr indent="0" lvl="0" marL="0" marR="0" rtl="0" algn="l">
              <a:lnSpc>
                <a:spcPct val="100000"/>
              </a:lnSpc>
              <a:spcBef>
                <a:spcPts val="200"/>
              </a:spcBef>
              <a:spcAft>
                <a:spcPts val="0"/>
              </a:spcAft>
              <a:buClr>
                <a:schemeClr val="accent1"/>
              </a:buClr>
              <a:buSzPts val="1400"/>
              <a:buFont typeface="Arial"/>
              <a:buNone/>
            </a:pPr>
            <a:r>
              <a:rPr lang="en-US" sz="1400">
                <a:solidFill>
                  <a:schemeClr val="lt1"/>
                </a:solidFill>
                <a:latin typeface="Onest"/>
                <a:ea typeface="Onest"/>
                <a:cs typeface="Onest"/>
                <a:sym typeface="Onest"/>
              </a:rPr>
              <a:t>Support the risk analyst in organizing its journey by easing:</a:t>
            </a:r>
            <a:endParaRPr/>
          </a:p>
          <a:p>
            <a:pPr indent="-285750" lvl="0" marL="285750" marR="0" rtl="0" algn="l">
              <a:lnSpc>
                <a:spcPct val="100000"/>
              </a:lnSpc>
              <a:spcBef>
                <a:spcPts val="200"/>
              </a:spcBef>
              <a:spcAft>
                <a:spcPts val="0"/>
              </a:spcAft>
              <a:buClr>
                <a:schemeClr val="accent1"/>
              </a:buClr>
              <a:buSzPts val="1400"/>
              <a:buFont typeface="Arial"/>
              <a:buChar char="-"/>
            </a:pPr>
            <a:r>
              <a:rPr lang="en-US" sz="1400">
                <a:solidFill>
                  <a:schemeClr val="lt1"/>
                </a:solidFill>
                <a:latin typeface="Onest"/>
                <a:ea typeface="Onest"/>
                <a:cs typeface="Onest"/>
                <a:sym typeface="Onest"/>
              </a:rPr>
              <a:t>Identification of Subject Matter Experts (SMEs);</a:t>
            </a:r>
            <a:endParaRPr/>
          </a:p>
          <a:p>
            <a:pPr indent="-285750" lvl="0" marL="285750" marR="0" rtl="0" algn="l">
              <a:lnSpc>
                <a:spcPct val="100000"/>
              </a:lnSpc>
              <a:spcBef>
                <a:spcPts val="200"/>
              </a:spcBef>
              <a:spcAft>
                <a:spcPts val="0"/>
              </a:spcAft>
              <a:buClr>
                <a:schemeClr val="accent1"/>
              </a:buClr>
              <a:buSzPts val="1400"/>
              <a:buFont typeface="Arial"/>
              <a:buChar char="-"/>
            </a:pPr>
            <a:r>
              <a:rPr lang="en-US" sz="1400">
                <a:solidFill>
                  <a:schemeClr val="lt1"/>
                </a:solidFill>
                <a:latin typeface="Onest"/>
                <a:ea typeface="Onest"/>
                <a:cs typeface="Onest"/>
                <a:sym typeface="Onest"/>
              </a:rPr>
              <a:t>Detailed information gathering.</a:t>
            </a:r>
            <a:endParaRPr/>
          </a:p>
        </p:txBody>
      </p:sp>
      <p:sp>
        <p:nvSpPr>
          <p:cNvPr id="385" name="Google Shape;385;p3"/>
          <p:cNvSpPr/>
          <p:nvPr/>
        </p:nvSpPr>
        <p:spPr>
          <a:xfrm>
            <a:off x="336405" y="2137558"/>
            <a:ext cx="2768991" cy="2654659"/>
          </a:xfrm>
          <a:prstGeom prst="rect">
            <a:avLst/>
          </a:prstGeom>
          <a:solidFill>
            <a:srgbClr val="05202E"/>
          </a:solidFill>
          <a:ln cap="flat" cmpd="sng" w="9525">
            <a:solidFill>
              <a:srgbClr val="1444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Fines &amp; Judgments</a:t>
            </a:r>
            <a:endParaRPr/>
          </a:p>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a:p>
            <a:pPr indent="0" lvl="0" marL="0" marR="0" rtl="0" algn="ctr">
              <a:spcBef>
                <a:spcPts val="0"/>
              </a:spcBef>
              <a:spcAft>
                <a:spcPts val="0"/>
              </a:spcAft>
              <a:buNone/>
            </a:pPr>
            <a:r>
              <a:rPr b="1" lang="en-US" sz="1800">
                <a:solidFill>
                  <a:schemeClr val="lt1"/>
                </a:solidFill>
                <a:latin typeface="DM Sans"/>
                <a:ea typeface="DM Sans"/>
                <a:cs typeface="DM Sans"/>
                <a:sym typeface="DM Sans"/>
              </a:rPr>
              <a:t>113k</a:t>
            </a:r>
            <a:endParaRPr/>
          </a:p>
        </p:txBody>
      </p:sp>
      <p:grpSp>
        <p:nvGrpSpPr>
          <p:cNvPr id="386" name="Google Shape;386;p3"/>
          <p:cNvGrpSpPr/>
          <p:nvPr/>
        </p:nvGrpSpPr>
        <p:grpSpPr>
          <a:xfrm>
            <a:off x="5644646" y="2231914"/>
            <a:ext cx="4291131" cy="2558419"/>
            <a:chOff x="1648600" y="1882"/>
            <a:chExt cx="4291131" cy="2558419"/>
          </a:xfrm>
        </p:grpSpPr>
        <p:sp>
          <p:nvSpPr>
            <p:cNvPr id="387" name="Google Shape;387;p3"/>
            <p:cNvSpPr/>
            <p:nvPr/>
          </p:nvSpPr>
          <p:spPr>
            <a:xfrm>
              <a:off x="4425215" y="1942839"/>
              <a:ext cx="252419" cy="342385"/>
            </a:xfrm>
            <a:custGeom>
              <a:rect b="b" l="l" r="r" t="t"/>
              <a:pathLst>
                <a:path extrusionOk="0" h="120000" w="120000">
                  <a:moveTo>
                    <a:pt x="0" y="0"/>
                  </a:moveTo>
                  <a:lnTo>
                    <a:pt x="60000" y="0"/>
                  </a:lnTo>
                  <a:lnTo>
                    <a:pt x="60000" y="120000"/>
                  </a:lnTo>
                  <a:lnTo>
                    <a:pt x="120000" y="120000"/>
                  </a:lnTo>
                </a:path>
              </a:pathLst>
            </a:custGeom>
            <a:noFill/>
            <a:ln cap="flat" cmpd="sng" w="19050">
              <a:solidFill>
                <a:srgbClr val="2993C3"/>
              </a:solidFill>
              <a:prstDash val="solid"/>
              <a:miter lim="800000"/>
              <a:headEnd len="sm" w="sm" type="none"/>
              <a:tailEnd len="sm" w="sm" type="none"/>
            </a:ln>
          </p:spPr>
        </p:sp>
        <p:sp>
          <p:nvSpPr>
            <p:cNvPr id="388" name="Google Shape;388;p3"/>
            <p:cNvSpPr/>
            <p:nvPr/>
          </p:nvSpPr>
          <p:spPr>
            <a:xfrm>
              <a:off x="4425215" y="1588879"/>
              <a:ext cx="252419" cy="353959"/>
            </a:xfrm>
            <a:custGeom>
              <a:rect b="b" l="l" r="r" t="t"/>
              <a:pathLst>
                <a:path extrusionOk="0" h="120000" w="120000">
                  <a:moveTo>
                    <a:pt x="0" y="120000"/>
                  </a:moveTo>
                  <a:lnTo>
                    <a:pt x="60000" y="120000"/>
                  </a:lnTo>
                  <a:lnTo>
                    <a:pt x="60000" y="0"/>
                  </a:lnTo>
                  <a:lnTo>
                    <a:pt x="120000" y="0"/>
                  </a:lnTo>
                </a:path>
              </a:pathLst>
            </a:custGeom>
            <a:noFill/>
            <a:ln cap="flat" cmpd="sng" w="19050">
              <a:solidFill>
                <a:srgbClr val="2993C3"/>
              </a:solidFill>
              <a:prstDash val="solid"/>
              <a:miter lim="800000"/>
              <a:headEnd len="sm" w="sm" type="none"/>
              <a:tailEnd len="sm" w="sm" type="none"/>
            </a:ln>
          </p:spPr>
        </p:sp>
        <p:sp>
          <p:nvSpPr>
            <p:cNvPr id="389" name="Google Shape;389;p3"/>
            <p:cNvSpPr/>
            <p:nvPr/>
          </p:nvSpPr>
          <p:spPr>
            <a:xfrm>
              <a:off x="2910698" y="1261640"/>
              <a:ext cx="252419" cy="681198"/>
            </a:xfrm>
            <a:custGeom>
              <a:rect b="b" l="l" r="r" t="t"/>
              <a:pathLst>
                <a:path extrusionOk="0" h="120000" w="120000">
                  <a:moveTo>
                    <a:pt x="0" y="0"/>
                  </a:moveTo>
                  <a:lnTo>
                    <a:pt x="60000" y="0"/>
                  </a:lnTo>
                  <a:lnTo>
                    <a:pt x="60000" y="120000"/>
                  </a:lnTo>
                  <a:lnTo>
                    <a:pt x="120000" y="120000"/>
                  </a:lnTo>
                </a:path>
              </a:pathLst>
            </a:custGeom>
            <a:noFill/>
            <a:ln cap="flat" cmpd="sng" w="19050">
              <a:solidFill>
                <a:srgbClr val="2381AC"/>
              </a:solidFill>
              <a:prstDash val="solid"/>
              <a:miter lim="800000"/>
              <a:headEnd len="sm" w="sm" type="none"/>
              <a:tailEnd len="sm" w="sm" type="none"/>
            </a:ln>
          </p:spPr>
        </p:sp>
        <p:sp>
          <p:nvSpPr>
            <p:cNvPr id="390" name="Google Shape;390;p3"/>
            <p:cNvSpPr/>
            <p:nvPr/>
          </p:nvSpPr>
          <p:spPr>
            <a:xfrm>
              <a:off x="4425215" y="584747"/>
              <a:ext cx="252419" cy="325377"/>
            </a:xfrm>
            <a:custGeom>
              <a:rect b="b" l="l" r="r" t="t"/>
              <a:pathLst>
                <a:path extrusionOk="0" h="120000" w="120000">
                  <a:moveTo>
                    <a:pt x="0" y="0"/>
                  </a:moveTo>
                  <a:lnTo>
                    <a:pt x="60000" y="0"/>
                  </a:lnTo>
                  <a:lnTo>
                    <a:pt x="60000" y="120000"/>
                  </a:lnTo>
                  <a:lnTo>
                    <a:pt x="120000" y="120000"/>
                  </a:lnTo>
                </a:path>
              </a:pathLst>
            </a:custGeom>
            <a:noFill/>
            <a:ln cap="flat" cmpd="sng" w="19050">
              <a:solidFill>
                <a:srgbClr val="2993C3"/>
              </a:solidFill>
              <a:prstDash val="solid"/>
              <a:miter lim="800000"/>
              <a:headEnd len="sm" w="sm" type="none"/>
              <a:tailEnd len="sm" w="sm" type="none"/>
            </a:ln>
          </p:spPr>
        </p:sp>
        <p:sp>
          <p:nvSpPr>
            <p:cNvPr id="391" name="Google Shape;391;p3"/>
            <p:cNvSpPr/>
            <p:nvPr/>
          </p:nvSpPr>
          <p:spPr>
            <a:xfrm>
              <a:off x="4425215" y="248378"/>
              <a:ext cx="252419" cy="336369"/>
            </a:xfrm>
            <a:custGeom>
              <a:rect b="b" l="l" r="r" t="t"/>
              <a:pathLst>
                <a:path extrusionOk="0" h="120000" w="120000">
                  <a:moveTo>
                    <a:pt x="0" y="120000"/>
                  </a:moveTo>
                  <a:lnTo>
                    <a:pt x="60000" y="120000"/>
                  </a:lnTo>
                  <a:lnTo>
                    <a:pt x="60000" y="0"/>
                  </a:lnTo>
                  <a:lnTo>
                    <a:pt x="120000" y="0"/>
                  </a:lnTo>
                </a:path>
              </a:pathLst>
            </a:custGeom>
            <a:noFill/>
            <a:ln cap="flat" cmpd="sng" w="19050">
              <a:solidFill>
                <a:srgbClr val="2993C3"/>
              </a:solidFill>
              <a:prstDash val="solid"/>
              <a:miter lim="800000"/>
              <a:headEnd len="sm" w="sm" type="none"/>
              <a:tailEnd len="sm" w="sm" type="none"/>
            </a:ln>
          </p:spPr>
        </p:sp>
        <p:sp>
          <p:nvSpPr>
            <p:cNvPr id="392" name="Google Shape;392;p3"/>
            <p:cNvSpPr/>
            <p:nvPr/>
          </p:nvSpPr>
          <p:spPr>
            <a:xfrm>
              <a:off x="2910698" y="584747"/>
              <a:ext cx="252419" cy="676892"/>
            </a:xfrm>
            <a:custGeom>
              <a:rect b="b" l="l" r="r" t="t"/>
              <a:pathLst>
                <a:path extrusionOk="0" h="120000" w="120000">
                  <a:moveTo>
                    <a:pt x="0" y="120000"/>
                  </a:moveTo>
                  <a:lnTo>
                    <a:pt x="60000" y="120000"/>
                  </a:lnTo>
                  <a:lnTo>
                    <a:pt x="60000" y="0"/>
                  </a:lnTo>
                  <a:lnTo>
                    <a:pt x="120000" y="0"/>
                  </a:lnTo>
                </a:path>
              </a:pathLst>
            </a:custGeom>
            <a:noFill/>
            <a:ln cap="flat" cmpd="sng" w="19050">
              <a:solidFill>
                <a:srgbClr val="2381AC"/>
              </a:solidFill>
              <a:prstDash val="solid"/>
              <a:miter lim="800000"/>
              <a:headEnd len="sm" w="sm" type="none"/>
              <a:tailEnd len="sm" w="sm" type="none"/>
            </a:ln>
          </p:spPr>
        </p:sp>
        <p:sp>
          <p:nvSpPr>
            <p:cNvPr id="393" name="Google Shape;393;p3"/>
            <p:cNvSpPr/>
            <p:nvPr/>
          </p:nvSpPr>
          <p:spPr>
            <a:xfrm>
              <a:off x="1648600" y="915217"/>
              <a:ext cx="1262097" cy="69284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txBox="1"/>
            <p:nvPr/>
          </p:nvSpPr>
          <p:spPr>
            <a:xfrm>
              <a:off x="1648600" y="915217"/>
              <a:ext cx="1262097" cy="69284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Information Privacy Liability</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144k</a:t>
              </a:r>
              <a:endParaRPr/>
            </a:p>
          </p:txBody>
        </p:sp>
        <p:sp>
          <p:nvSpPr>
            <p:cNvPr id="395" name="Google Shape;395;p3"/>
            <p:cNvSpPr/>
            <p:nvPr/>
          </p:nvSpPr>
          <p:spPr>
            <a:xfrm>
              <a:off x="3163117" y="287749"/>
              <a:ext cx="1262097" cy="593996"/>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txBox="1"/>
            <p:nvPr/>
          </p:nvSpPr>
          <p:spPr>
            <a:xfrm>
              <a:off x="3163117" y="287749"/>
              <a:ext cx="1262097" cy="593996"/>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Information Privacy Liability</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113k</a:t>
              </a:r>
              <a:endParaRPr/>
            </a:p>
          </p:txBody>
        </p:sp>
        <p:sp>
          <p:nvSpPr>
            <p:cNvPr id="397" name="Google Shape;397;p3"/>
            <p:cNvSpPr/>
            <p:nvPr/>
          </p:nvSpPr>
          <p:spPr>
            <a:xfrm>
              <a:off x="4677634" y="1882"/>
              <a:ext cx="1262097" cy="492992"/>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txBox="1"/>
            <p:nvPr/>
          </p:nvSpPr>
          <p:spPr>
            <a:xfrm>
              <a:off x="4677634" y="1882"/>
              <a:ext cx="1262097" cy="492992"/>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Attorney’s Fees</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5k</a:t>
              </a:r>
              <a:endParaRPr/>
            </a:p>
          </p:txBody>
        </p:sp>
        <p:sp>
          <p:nvSpPr>
            <p:cNvPr id="399" name="Google Shape;399;p3"/>
            <p:cNvSpPr/>
            <p:nvPr/>
          </p:nvSpPr>
          <p:spPr>
            <a:xfrm>
              <a:off x="4677634" y="652636"/>
              <a:ext cx="1262097" cy="514976"/>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txBox="1"/>
            <p:nvPr/>
          </p:nvSpPr>
          <p:spPr>
            <a:xfrm>
              <a:off x="4677634" y="652636"/>
              <a:ext cx="1262097" cy="514976"/>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Class Action Settlement</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108k</a:t>
              </a:r>
              <a:endParaRPr/>
            </a:p>
          </p:txBody>
        </p:sp>
        <p:sp>
          <p:nvSpPr>
            <p:cNvPr id="401" name="Google Shape;401;p3"/>
            <p:cNvSpPr/>
            <p:nvPr/>
          </p:nvSpPr>
          <p:spPr>
            <a:xfrm>
              <a:off x="3163117" y="1650146"/>
              <a:ext cx="1262097" cy="58538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txBox="1"/>
            <p:nvPr/>
          </p:nvSpPr>
          <p:spPr>
            <a:xfrm>
              <a:off x="3163117" y="1650146"/>
              <a:ext cx="1262097" cy="58538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Regulatory Liability USD 31k</a:t>
              </a:r>
              <a:endParaRPr/>
            </a:p>
          </p:txBody>
        </p:sp>
        <p:sp>
          <p:nvSpPr>
            <p:cNvPr id="403" name="Google Shape;403;p3"/>
            <p:cNvSpPr/>
            <p:nvPr/>
          </p:nvSpPr>
          <p:spPr>
            <a:xfrm>
              <a:off x="4677634" y="1325375"/>
              <a:ext cx="1262097" cy="527009"/>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txBox="1"/>
            <p:nvPr/>
          </p:nvSpPr>
          <p:spPr>
            <a:xfrm>
              <a:off x="4677634" y="1325375"/>
              <a:ext cx="1262097" cy="527009"/>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Attorney's Fees</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6k</a:t>
              </a:r>
              <a:endParaRPr/>
            </a:p>
          </p:txBody>
        </p:sp>
        <p:sp>
          <p:nvSpPr>
            <p:cNvPr id="405" name="Google Shape;405;p3"/>
            <p:cNvSpPr/>
            <p:nvPr/>
          </p:nvSpPr>
          <p:spPr>
            <a:xfrm>
              <a:off x="4677634" y="2010146"/>
              <a:ext cx="1262097" cy="550155"/>
            </a:xfrm>
            <a:prstGeom prst="rect">
              <a:avLst/>
            </a:prstGeom>
            <a:solidFill>
              <a:srgbClr val="2EA3D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txBox="1"/>
            <p:nvPr/>
          </p:nvSpPr>
          <p:spPr>
            <a:xfrm>
              <a:off x="4677634" y="2010146"/>
              <a:ext cx="1262097" cy="55015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Privacy Violations from DB</a:t>
              </a:r>
              <a:endParaRPr/>
            </a:p>
            <a:p>
              <a:pPr indent="0" lvl="0" marL="0" marR="0" rtl="0" algn="ctr">
                <a:lnSpc>
                  <a:spcPct val="90000"/>
                </a:lnSpc>
                <a:spcBef>
                  <a:spcPts val="350"/>
                </a:spcBef>
                <a:spcAft>
                  <a:spcPts val="0"/>
                </a:spcAft>
                <a:buClr>
                  <a:schemeClr val="lt1"/>
                </a:buClr>
                <a:buSzPts val="1000"/>
                <a:buFont typeface="DM Sans"/>
                <a:buNone/>
              </a:pPr>
              <a:r>
                <a:rPr lang="en-US" sz="1000">
                  <a:solidFill>
                    <a:schemeClr val="lt1"/>
                  </a:solidFill>
                  <a:latin typeface="DM Sans"/>
                  <a:ea typeface="DM Sans"/>
                  <a:cs typeface="DM Sans"/>
                  <a:sym typeface="DM Sans"/>
                </a:rPr>
                <a:t>USD 25k</a:t>
              </a:r>
              <a:endParaRPr/>
            </a:p>
          </p:txBody>
        </p:sp>
      </p:grpSp>
      <p:sp>
        <p:nvSpPr>
          <p:cNvPr id="407" name="Google Shape;407;p3"/>
          <p:cNvSpPr/>
          <p:nvPr/>
        </p:nvSpPr>
        <p:spPr>
          <a:xfrm>
            <a:off x="3286557" y="2951048"/>
            <a:ext cx="813459" cy="771896"/>
          </a:xfrm>
          <a:prstGeom prst="rightArrow">
            <a:avLst>
              <a:gd fmla="val 50000" name="adj1"/>
              <a:gd fmla="val 50000" name="adj2"/>
            </a:avLst>
          </a:prstGeom>
          <a:solidFill>
            <a:srgbClr val="05202E"/>
          </a:solidFill>
          <a:ln cap="flat" cmpd="sng" w="19050">
            <a:solidFill>
              <a:srgbClr val="1444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4bb743a188_0_727"/>
          <p:cNvSpPr txBox="1"/>
          <p:nvPr>
            <p:ph type="ctrTitle"/>
          </p:nvPr>
        </p:nvSpPr>
        <p:spPr>
          <a:xfrm>
            <a:off x="1524000" y="2235138"/>
            <a:ext cx="9144000" cy="2387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SzPts val="990"/>
              <a:buNone/>
            </a:pPr>
            <a:r>
              <a:rPr lang="en-US" sz="4400"/>
              <a:t>Q&amp;A</a:t>
            </a:r>
            <a:endParaRPr sz="4400"/>
          </a:p>
        </p:txBody>
      </p:sp>
      <p:sp>
        <p:nvSpPr>
          <p:cNvPr id="414" name="Google Shape;414;g34bb743a188_0_727"/>
          <p:cNvSpPr txBox="1"/>
          <p:nvPr>
            <p:ph idx="12" type="sldNum"/>
          </p:nvPr>
        </p:nvSpPr>
        <p:spPr>
          <a:xfrm>
            <a:off x="9081654"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IR Institut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0E347E"/>
      </a:dk2>
      <a:lt2>
        <a:srgbClr val="E7E6E6"/>
      </a:lt2>
      <a:accent1>
        <a:srgbClr val="30A3DA"/>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2025-04-10T07:40:40Z</dcterms:created>
  <dc:creator>OLODO Pierre (RIC-CH)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0x01010062BCF4FE1FBA7848A01AF5E8BFF0BC2A</vt:lpwstr>
  </property>
  <property fmtid="{D5CDD505-2E9C-101B-9397-08002B2CF9AE}" pid="3" name="MediaServiceImageTags">
    <vt:lpwstr/>
  </property>
</Properties>
</file>