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  <p:sldMasterId id="2147483672" r:id="rId3"/>
  </p:sldMasterIdLst>
  <p:notesMasterIdLst>
    <p:notesMasterId r:id="rId24"/>
  </p:notesMasterIdLst>
  <p:sldIdLst>
    <p:sldId id="256" r:id="rId4"/>
    <p:sldId id="1102" r:id="rId5"/>
    <p:sldId id="1103" r:id="rId6"/>
    <p:sldId id="1113" r:id="rId7"/>
    <p:sldId id="1124" r:id="rId8"/>
    <p:sldId id="1132" r:id="rId9"/>
    <p:sldId id="1120" r:id="rId10"/>
    <p:sldId id="1131" r:id="rId11"/>
    <p:sldId id="1123" r:id="rId12"/>
    <p:sldId id="1115" r:id="rId13"/>
    <p:sldId id="1125" r:id="rId14"/>
    <p:sldId id="1126" r:id="rId15"/>
    <p:sldId id="1127" r:id="rId16"/>
    <p:sldId id="1128" r:id="rId17"/>
    <p:sldId id="1129" r:id="rId18"/>
    <p:sldId id="1116" r:id="rId19"/>
    <p:sldId id="1121" r:id="rId20"/>
    <p:sldId id="1118" r:id="rId21"/>
    <p:sldId id="1122" r:id="rId22"/>
    <p:sldId id="11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2B9"/>
    <a:srgbClr val="F79257"/>
    <a:srgbClr val="D9D9D9"/>
    <a:srgbClr val="274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03E7-9915-45B1-B5C1-FA60C4E14161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AA310-10FF-42A0-9A07-0C67A6D2B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1">
    <p:bg>
      <p:bgPr>
        <a:solidFill>
          <a:srgbClr val="274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320" y="2087125"/>
            <a:ext cx="10509380" cy="100647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010" y="3252658"/>
            <a:ext cx="9144000" cy="67164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3D5-8099-45A2-A2D9-2795C61ECD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5" y="6089216"/>
            <a:ext cx="573686" cy="573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54" y="466188"/>
            <a:ext cx="2367546" cy="9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1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8AC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Work\Ostrich Cyber Risk\Branding\Ostrich Logos\Ostrich Logos\ostrich_bird\300_dpi\ostrich_illustration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74" y="257175"/>
            <a:ext cx="574831" cy="612005"/>
          </a:xfrm>
          <a:prstGeom prst="rect">
            <a:avLst/>
          </a:prstGeom>
          <a:noFill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734299" y="62716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7925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DEF81-2F6A-41E3-B6FC-697CCB02C9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792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17501" y="6348352"/>
            <a:ext cx="10184560" cy="9122"/>
          </a:xfrm>
          <a:prstGeom prst="line">
            <a:avLst/>
          </a:prstGeom>
          <a:ln w="34925">
            <a:solidFill>
              <a:srgbClr val="F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82089" y="461337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82089" y="552024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82089" y="637672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1" y="6103110"/>
            <a:ext cx="1173063" cy="52787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>
            <a:lvl1pPr>
              <a:defRPr sz="4800">
                <a:latin typeface="Roboto Black" pitchFamily="2" charset="0"/>
                <a:ea typeface="Roboto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13"/>
          </p:nvPr>
        </p:nvSpPr>
        <p:spPr>
          <a:xfrm>
            <a:off x="4556125" y="2611438"/>
            <a:ext cx="7635875" cy="42465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70B8BE-D1CA-4C13-AFD3-15AF90AC85C7}"/>
              </a:ext>
            </a:extLst>
          </p:cNvPr>
          <p:cNvSpPr/>
          <p:nvPr userDrawn="1"/>
        </p:nvSpPr>
        <p:spPr>
          <a:xfrm>
            <a:off x="4165600" y="0"/>
            <a:ext cx="8026400" cy="2622365"/>
          </a:xfrm>
          <a:prstGeom prst="rect">
            <a:avLst/>
          </a:prstGeom>
          <a:solidFill>
            <a:srgbClr val="8AC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44B604-07E9-4FCA-A360-657FC6D45598}"/>
              </a:ext>
            </a:extLst>
          </p:cNvPr>
          <p:cNvSpPr/>
          <p:nvPr userDrawn="1"/>
        </p:nvSpPr>
        <p:spPr>
          <a:xfrm>
            <a:off x="-1" y="0"/>
            <a:ext cx="4566851" cy="6858000"/>
          </a:xfrm>
          <a:prstGeom prst="rect">
            <a:avLst/>
          </a:prstGeom>
          <a:solidFill>
            <a:srgbClr val="27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4299" y="6271687"/>
            <a:ext cx="2844800" cy="365125"/>
          </a:xfrm>
        </p:spPr>
        <p:txBody>
          <a:bodyPr/>
          <a:lstStyle>
            <a:lvl1pPr>
              <a:defRPr>
                <a:solidFill>
                  <a:srgbClr val="F79257"/>
                </a:solidFill>
              </a:defRPr>
            </a:lvl1pPr>
          </a:lstStyle>
          <a:p>
            <a:fld id="{9CCDEF81-2F6A-41E3-B6FC-697CCB02C9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317501" y="6348352"/>
            <a:ext cx="10184560" cy="9122"/>
          </a:xfrm>
          <a:prstGeom prst="line">
            <a:avLst/>
          </a:prstGeom>
          <a:ln w="34925">
            <a:solidFill>
              <a:srgbClr val="F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1" y="6103110"/>
            <a:ext cx="1173063" cy="527878"/>
          </a:xfrm>
          <a:prstGeom prst="rect">
            <a:avLst/>
          </a:prstGeom>
        </p:spPr>
      </p:pic>
      <p:pic>
        <p:nvPicPr>
          <p:cNvPr id="33" name="Picture 2" descr="D:\Work\Ostrich Cyber Risk\Branding\Ostrich Logos\Ostrich Logos\ostrich_bird\300_dpi\ostrich_illustration-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874" y="257175"/>
            <a:ext cx="574831" cy="612005"/>
          </a:xfrm>
          <a:prstGeom prst="rect">
            <a:avLst/>
          </a:prstGeom>
          <a:noFill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82089" y="461337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82089" y="552024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82089" y="637672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41"/>
          <p:cNvSpPr>
            <a:spLocks noGrp="1"/>
          </p:cNvSpPr>
          <p:nvPr>
            <p:ph sz="quarter" idx="14" hasCustomPrompt="1"/>
          </p:nvPr>
        </p:nvSpPr>
        <p:spPr>
          <a:xfrm>
            <a:off x="4892675" y="752475"/>
            <a:ext cx="5627688" cy="1482725"/>
          </a:xfrm>
        </p:spPr>
        <p:txBody>
          <a:bodyPr/>
          <a:lstStyle>
            <a:lvl1pPr>
              <a:buNone/>
              <a:defRPr>
                <a:solidFill>
                  <a:srgbClr val="274843"/>
                </a:solidFill>
                <a:latin typeface="Roboto Black" pitchFamily="2" charset="0"/>
                <a:ea typeface="Roboto Black" pitchFamily="2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538163" y="1066800"/>
            <a:ext cx="3484562" cy="5019675"/>
          </a:xfrm>
        </p:spPr>
        <p:txBody>
          <a:bodyPr/>
          <a:lstStyle>
            <a:lvl1pPr algn="l">
              <a:buFont typeface="Arial" pitchFamily="34" charset="0"/>
              <a:buNone/>
              <a:defRPr>
                <a:solidFill>
                  <a:schemeClr val="bg1"/>
                </a:solidFill>
                <a:latin typeface="Roboto Black" pitchFamily="2" charset="0"/>
                <a:ea typeface="Roboto Black" pitchFamily="2" charset="0"/>
              </a:defRPr>
            </a:lvl1pPr>
            <a:lvl2pPr algn="l">
              <a:buFont typeface="Arial" pitchFamily="34" charset="0"/>
              <a:buNone/>
              <a:defRPr>
                <a:latin typeface="Roboto Black" pitchFamily="2" charset="0"/>
                <a:ea typeface="Roboto Black" pitchFamily="2" charset="0"/>
              </a:defRPr>
            </a:lvl2pPr>
            <a:lvl3pPr algn="l">
              <a:buFont typeface="Arial" pitchFamily="34" charset="0"/>
              <a:buNone/>
              <a:defRPr>
                <a:latin typeface="Roboto Black" pitchFamily="2" charset="0"/>
                <a:ea typeface="Roboto Black" pitchFamily="2" charset="0"/>
              </a:defRPr>
            </a:lvl3pPr>
            <a:lvl4pPr algn="l">
              <a:buFont typeface="Arial" pitchFamily="34" charset="0"/>
              <a:buNone/>
              <a:defRPr>
                <a:latin typeface="Roboto Black" pitchFamily="2" charset="0"/>
                <a:ea typeface="Roboto Black" pitchFamily="2" charset="0"/>
              </a:defRPr>
            </a:lvl4pPr>
            <a:lvl5pPr algn="l">
              <a:buFont typeface="Arial" pitchFamily="34" charset="0"/>
              <a:buNone/>
              <a:defRPr>
                <a:latin typeface="Roboto Black" pitchFamily="2" charset="0"/>
                <a:ea typeface="Roboto Black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274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im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60" y="1584138"/>
            <a:ext cx="5979160" cy="47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2120" y="1559560"/>
            <a:ext cx="455676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Roboto Black" pitchFamily="2" charset="0"/>
                <a:ea typeface="Roboto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1800" y="3175000"/>
            <a:ext cx="401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4299" y="6271687"/>
            <a:ext cx="2844800" cy="365125"/>
          </a:xfrm>
        </p:spPr>
        <p:txBody>
          <a:bodyPr/>
          <a:lstStyle>
            <a:lvl1pPr>
              <a:defRPr>
                <a:solidFill>
                  <a:srgbClr val="F79257"/>
                </a:solidFill>
              </a:defRPr>
            </a:lvl1pPr>
          </a:lstStyle>
          <a:p>
            <a:fld id="{9CCDEF81-2F6A-41E3-B6FC-697CCB02C9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78901" y="461325"/>
            <a:ext cx="327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78901" y="552012"/>
            <a:ext cx="327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78901" y="637660"/>
            <a:ext cx="327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601" y="259473"/>
            <a:ext cx="549695" cy="585077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317501" y="6067312"/>
            <a:ext cx="11556999" cy="562080"/>
            <a:chOff x="880334" y="9085494"/>
            <a:chExt cx="17037341" cy="828620"/>
          </a:xfrm>
        </p:grpSpPr>
        <p:cxnSp>
          <p:nvCxnSpPr>
            <p:cNvPr id="17" name="Straight Connector 16"/>
            <p:cNvCxnSpPr/>
            <p:nvPr userDrawn="1"/>
          </p:nvCxnSpPr>
          <p:spPr>
            <a:xfrm flipH="1">
              <a:off x="880334" y="9499804"/>
              <a:ext cx="15014090" cy="13447"/>
            </a:xfrm>
            <a:prstGeom prst="line">
              <a:avLst/>
            </a:prstGeom>
            <a:ln w="34925">
              <a:solidFill>
                <a:srgbClr val="F792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4486" y="9085494"/>
              <a:ext cx="1983189" cy="828620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82089" y="461337"/>
            <a:ext cx="3274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82089" y="552024"/>
            <a:ext cx="3274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82089" y="637672"/>
            <a:ext cx="3274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5410200" y="1808163"/>
            <a:ext cx="5465763" cy="31035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78" y="1442401"/>
            <a:ext cx="6273112" cy="51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2"/>
          <p:cNvGrpSpPr>
            <a:grpSpLocks/>
          </p:cNvGrpSpPr>
          <p:nvPr userDrawn="1"/>
        </p:nvGrpSpPr>
        <p:grpSpPr bwMode="auto">
          <a:xfrm>
            <a:off x="8553050" y="1834904"/>
            <a:ext cx="3539839" cy="7425028"/>
            <a:chOff x="0" y="0"/>
            <a:chExt cx="2624" cy="5504"/>
          </a:xfrm>
        </p:grpSpPr>
        <p:pic>
          <p:nvPicPr>
            <p:cNvPr id="7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24" cy="5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31"/>
            <p:cNvSpPr>
              <a:spLocks/>
            </p:cNvSpPr>
            <p:nvPr/>
          </p:nvSpPr>
          <p:spPr bwMode="auto">
            <a:xfrm>
              <a:off x="218" y="798"/>
              <a:ext cx="2216" cy="3920"/>
            </a:xfrm>
            <a:prstGeom prst="rect">
              <a:avLst/>
            </a:prstGeom>
            <a:gradFill rotWithShape="0">
              <a:gsLst>
                <a:gs pos="0">
                  <a:srgbClr val="3690E2"/>
                </a:gs>
                <a:gs pos="100000">
                  <a:srgbClr val="4445D2"/>
                </a:gs>
              </a:gsLst>
              <a:lin ang="16380000" scaled="1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587520" y="1701800"/>
            <a:ext cx="5724880" cy="344095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845550" y="2895600"/>
            <a:ext cx="2990850" cy="39624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2" descr="D:\Work\Ostrich Cyber Risk\Branding\Ostrich Logos\Ostrich Logos\ostrich_bird\300_dpi\ostrich_illustration-0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83874" y="257175"/>
            <a:ext cx="574831" cy="612005"/>
          </a:xfrm>
          <a:prstGeom prst="rect">
            <a:avLst/>
          </a:prstGeom>
          <a:noFill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734299" y="62716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7925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DEF81-2F6A-41E3-B6FC-697CCB02C9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792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17501" y="6348352"/>
            <a:ext cx="10184560" cy="9122"/>
          </a:xfrm>
          <a:prstGeom prst="line">
            <a:avLst/>
          </a:prstGeom>
          <a:ln w="34925">
            <a:solidFill>
              <a:srgbClr val="F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78901" y="461325"/>
            <a:ext cx="327480" cy="0"/>
          </a:xfrm>
          <a:prstGeom prst="line">
            <a:avLst/>
          </a:prstGeom>
          <a:ln>
            <a:solidFill>
              <a:srgbClr val="27484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78901" y="552012"/>
            <a:ext cx="327480" cy="0"/>
          </a:xfrm>
          <a:prstGeom prst="line">
            <a:avLst/>
          </a:prstGeom>
          <a:ln>
            <a:solidFill>
              <a:srgbClr val="2748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78901" y="637660"/>
            <a:ext cx="327480" cy="0"/>
          </a:xfrm>
          <a:prstGeom prst="line">
            <a:avLst/>
          </a:prstGeom>
          <a:ln>
            <a:solidFill>
              <a:srgbClr val="274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82089" y="461337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82089" y="552024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82089" y="637672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1" y="6103110"/>
            <a:ext cx="1173063" cy="52787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433070" y="213360"/>
            <a:ext cx="10285730" cy="1470025"/>
          </a:xfrm>
        </p:spPr>
        <p:txBody>
          <a:bodyPr/>
          <a:lstStyle>
            <a:lvl1pPr algn="l">
              <a:defRPr>
                <a:solidFill>
                  <a:srgbClr val="274843"/>
                </a:solidFill>
                <a:latin typeface="Roboto Black" pitchFamily="2" charset="0"/>
                <a:ea typeface="Roboto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425450" y="1822450"/>
            <a:ext cx="330835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274843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6"/>
          <p:cNvSpPr>
            <a:spLocks/>
          </p:cNvSpPr>
          <p:nvPr userDrawn="1"/>
        </p:nvSpPr>
        <p:spPr bwMode="auto">
          <a:xfrm>
            <a:off x="6329102" y="1137833"/>
            <a:ext cx="2195246" cy="497629"/>
          </a:xfrm>
          <a:custGeom>
            <a:avLst/>
            <a:gdLst/>
            <a:ahLst/>
            <a:cxnLst/>
            <a:rect l="0" t="0" r="r" b="b"/>
            <a:pathLst>
              <a:path w="21600" h="20321">
                <a:moveTo>
                  <a:pt x="0" y="20321"/>
                </a:moveTo>
                <a:cubicBezTo>
                  <a:pt x="0" y="20321"/>
                  <a:pt x="3943" y="5542"/>
                  <a:pt x="11314" y="2132"/>
                </a:cubicBezTo>
                <a:cubicBezTo>
                  <a:pt x="18686" y="-1279"/>
                  <a:pt x="21600" y="426"/>
                  <a:pt x="21600" y="426"/>
                </a:cubicBezTo>
              </a:path>
            </a:pathLst>
          </a:custGeom>
          <a:noFill/>
          <a:ln w="25400" cap="flat">
            <a:solidFill>
              <a:srgbClr val="9A9999"/>
            </a:solidFill>
            <a:prstDash val="sysDot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2" name="Picture 2" descr="D:\Work\Ostrich Cyber Risk\Branding\Ostrich Logos\Ostrich Logos\ostrich_bird\300_dpi\ostrich_illustration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74" y="257175"/>
            <a:ext cx="574831" cy="612005"/>
          </a:xfrm>
          <a:prstGeom prst="rect">
            <a:avLst/>
          </a:prstGeom>
          <a:noFill/>
        </p:spPr>
      </p:pic>
      <p:sp>
        <p:nvSpPr>
          <p:cNvPr id="53" name="Slide Number Placeholder 5"/>
          <p:cNvSpPr txBox="1">
            <a:spLocks/>
          </p:cNvSpPr>
          <p:nvPr userDrawn="1"/>
        </p:nvSpPr>
        <p:spPr>
          <a:xfrm>
            <a:off x="7734299" y="62716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7925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DEF81-2F6A-41E3-B6FC-697CCB02C9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792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4" name="Straight Connector 53"/>
          <p:cNvCxnSpPr/>
          <p:nvPr userDrawn="1"/>
        </p:nvCxnSpPr>
        <p:spPr>
          <a:xfrm flipH="1">
            <a:off x="317501" y="6348352"/>
            <a:ext cx="10184560" cy="9122"/>
          </a:xfrm>
          <a:prstGeom prst="line">
            <a:avLst/>
          </a:prstGeom>
          <a:ln w="34925">
            <a:solidFill>
              <a:srgbClr val="F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82089" y="461337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82089" y="552024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82089" y="637672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1" y="6103110"/>
            <a:ext cx="1173063" cy="527878"/>
          </a:xfrm>
          <a:prstGeom prst="rect">
            <a:avLst/>
          </a:prstGeom>
        </p:spPr>
      </p:pic>
      <p:sp>
        <p:nvSpPr>
          <p:cNvPr id="59" name="Title 1"/>
          <p:cNvSpPr>
            <a:spLocks noGrp="1"/>
          </p:cNvSpPr>
          <p:nvPr>
            <p:ph type="ctrTitle"/>
          </p:nvPr>
        </p:nvSpPr>
        <p:spPr>
          <a:xfrm>
            <a:off x="426720" y="943610"/>
            <a:ext cx="471678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rgbClr val="274843"/>
                </a:solidFill>
                <a:latin typeface="Roboto Black" pitchFamily="2" charset="0"/>
                <a:ea typeface="Roboto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0" name="Subtitle 2"/>
          <p:cNvSpPr>
            <a:spLocks noGrp="1"/>
          </p:cNvSpPr>
          <p:nvPr>
            <p:ph type="subTitle" idx="1"/>
          </p:nvPr>
        </p:nvSpPr>
        <p:spPr>
          <a:xfrm>
            <a:off x="444500" y="2990850"/>
            <a:ext cx="330835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274843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" name="AutoShape 6"/>
          <p:cNvSpPr>
            <a:spLocks/>
          </p:cNvSpPr>
          <p:nvPr userDrawn="1"/>
        </p:nvSpPr>
        <p:spPr bwMode="auto">
          <a:xfrm>
            <a:off x="6360852" y="1766483"/>
            <a:ext cx="2195246" cy="497629"/>
          </a:xfrm>
          <a:custGeom>
            <a:avLst/>
            <a:gdLst/>
            <a:ahLst/>
            <a:cxnLst/>
            <a:rect l="0" t="0" r="r" b="b"/>
            <a:pathLst>
              <a:path w="21600" h="20321">
                <a:moveTo>
                  <a:pt x="0" y="20321"/>
                </a:moveTo>
                <a:cubicBezTo>
                  <a:pt x="0" y="20321"/>
                  <a:pt x="3943" y="5542"/>
                  <a:pt x="11314" y="2132"/>
                </a:cubicBezTo>
                <a:cubicBezTo>
                  <a:pt x="18686" y="-1279"/>
                  <a:pt x="21600" y="426"/>
                  <a:pt x="21600" y="426"/>
                </a:cubicBezTo>
              </a:path>
            </a:pathLst>
          </a:custGeom>
          <a:noFill/>
          <a:ln w="25400" cap="flat">
            <a:solidFill>
              <a:srgbClr val="9A9999"/>
            </a:solidFill>
            <a:prstDash val="sysDot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AutoShape 6"/>
          <p:cNvSpPr>
            <a:spLocks/>
          </p:cNvSpPr>
          <p:nvPr userDrawn="1"/>
        </p:nvSpPr>
        <p:spPr bwMode="auto">
          <a:xfrm>
            <a:off x="6329102" y="2388783"/>
            <a:ext cx="2195246" cy="497629"/>
          </a:xfrm>
          <a:custGeom>
            <a:avLst/>
            <a:gdLst/>
            <a:ahLst/>
            <a:cxnLst/>
            <a:rect l="0" t="0" r="r" b="b"/>
            <a:pathLst>
              <a:path w="21600" h="20321">
                <a:moveTo>
                  <a:pt x="0" y="20321"/>
                </a:moveTo>
                <a:cubicBezTo>
                  <a:pt x="0" y="20321"/>
                  <a:pt x="3943" y="5542"/>
                  <a:pt x="11314" y="2132"/>
                </a:cubicBezTo>
                <a:cubicBezTo>
                  <a:pt x="18686" y="-1279"/>
                  <a:pt x="21600" y="426"/>
                  <a:pt x="21600" y="426"/>
                </a:cubicBezTo>
              </a:path>
            </a:pathLst>
          </a:custGeom>
          <a:noFill/>
          <a:ln w="25400" cap="flat">
            <a:solidFill>
              <a:srgbClr val="9A9999"/>
            </a:solidFill>
            <a:prstDash val="sysDot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AutoShape 6"/>
          <p:cNvSpPr>
            <a:spLocks/>
          </p:cNvSpPr>
          <p:nvPr userDrawn="1"/>
        </p:nvSpPr>
        <p:spPr bwMode="auto">
          <a:xfrm>
            <a:off x="6322752" y="3055533"/>
            <a:ext cx="2195246" cy="497629"/>
          </a:xfrm>
          <a:custGeom>
            <a:avLst/>
            <a:gdLst/>
            <a:ahLst/>
            <a:cxnLst/>
            <a:rect l="0" t="0" r="r" b="b"/>
            <a:pathLst>
              <a:path w="21600" h="20321">
                <a:moveTo>
                  <a:pt x="0" y="20321"/>
                </a:moveTo>
                <a:cubicBezTo>
                  <a:pt x="0" y="20321"/>
                  <a:pt x="3943" y="5542"/>
                  <a:pt x="11314" y="2132"/>
                </a:cubicBezTo>
                <a:cubicBezTo>
                  <a:pt x="18686" y="-1279"/>
                  <a:pt x="21600" y="426"/>
                  <a:pt x="21600" y="426"/>
                </a:cubicBezTo>
              </a:path>
            </a:pathLst>
          </a:custGeom>
          <a:noFill/>
          <a:ln w="25400" cap="flat">
            <a:solidFill>
              <a:srgbClr val="9A9999"/>
            </a:solidFill>
            <a:prstDash val="sysDot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AutoShape 6"/>
          <p:cNvSpPr>
            <a:spLocks/>
          </p:cNvSpPr>
          <p:nvPr userDrawn="1"/>
        </p:nvSpPr>
        <p:spPr bwMode="auto">
          <a:xfrm>
            <a:off x="6303702" y="3760383"/>
            <a:ext cx="2195246" cy="497629"/>
          </a:xfrm>
          <a:custGeom>
            <a:avLst/>
            <a:gdLst/>
            <a:ahLst/>
            <a:cxnLst/>
            <a:rect l="0" t="0" r="r" b="b"/>
            <a:pathLst>
              <a:path w="21600" h="20321">
                <a:moveTo>
                  <a:pt x="0" y="20321"/>
                </a:moveTo>
                <a:cubicBezTo>
                  <a:pt x="0" y="20321"/>
                  <a:pt x="3943" y="5542"/>
                  <a:pt x="11314" y="2132"/>
                </a:cubicBezTo>
                <a:cubicBezTo>
                  <a:pt x="18686" y="-1279"/>
                  <a:pt x="21600" y="426"/>
                  <a:pt x="21600" y="426"/>
                </a:cubicBezTo>
              </a:path>
            </a:pathLst>
          </a:custGeom>
          <a:noFill/>
          <a:ln w="25400" cap="flat">
            <a:solidFill>
              <a:srgbClr val="9A9999"/>
            </a:solidFill>
            <a:prstDash val="sysDot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7" name="Group 21"/>
          <p:cNvGrpSpPr>
            <a:grpSpLocks/>
          </p:cNvGrpSpPr>
          <p:nvPr userDrawn="1"/>
        </p:nvGrpSpPr>
        <p:grpSpPr bwMode="auto">
          <a:xfrm>
            <a:off x="4337050" y="623026"/>
            <a:ext cx="2927350" cy="5707924"/>
            <a:chOff x="53" y="57"/>
            <a:chExt cx="2386" cy="4643"/>
          </a:xfrm>
        </p:grpSpPr>
        <p:sp>
          <p:nvSpPr>
            <p:cNvPr id="38" name="AutoShape 7"/>
            <p:cNvSpPr>
              <a:spLocks/>
            </p:cNvSpPr>
            <p:nvPr/>
          </p:nvSpPr>
          <p:spPr bwMode="auto">
            <a:xfrm rot="244451">
              <a:off x="1336" y="1231"/>
              <a:ext cx="697" cy="749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274843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8"/>
            <p:cNvSpPr>
              <a:spLocks/>
            </p:cNvSpPr>
            <p:nvPr/>
          </p:nvSpPr>
          <p:spPr bwMode="auto">
            <a:xfrm>
              <a:off x="1054" y="724"/>
              <a:ext cx="408" cy="3976"/>
            </a:xfrm>
            <a:custGeom>
              <a:avLst/>
              <a:gdLst/>
              <a:ahLst/>
              <a:cxnLst/>
              <a:rect l="0" t="0" r="r" b="b"/>
              <a:pathLst>
                <a:path w="18640" h="21600">
                  <a:moveTo>
                    <a:pt x="543" y="21600"/>
                  </a:moveTo>
                  <a:lnTo>
                    <a:pt x="18640" y="21600"/>
                  </a:lnTo>
                  <a:cubicBezTo>
                    <a:pt x="18640" y="21600"/>
                    <a:pt x="8132" y="16959"/>
                    <a:pt x="9883" y="11603"/>
                  </a:cubicBezTo>
                  <a:cubicBezTo>
                    <a:pt x="11635" y="6248"/>
                    <a:pt x="11635" y="0"/>
                    <a:pt x="11635" y="0"/>
                  </a:cubicBezTo>
                  <a:cubicBezTo>
                    <a:pt x="11635" y="0"/>
                    <a:pt x="-2960" y="13031"/>
                    <a:pt x="543" y="21600"/>
                  </a:cubicBezTo>
                  <a:close/>
                  <a:moveTo>
                    <a:pt x="543" y="21600"/>
                  </a:moveTo>
                </a:path>
              </a:pathLst>
            </a:custGeom>
            <a:solidFill>
              <a:srgbClr val="274843"/>
            </a:solidFill>
            <a:ln w="25400" cap="flat">
              <a:solidFill>
                <a:srgbClr val="27484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9"/>
            <p:cNvSpPr>
              <a:spLocks/>
            </p:cNvSpPr>
            <p:nvPr/>
          </p:nvSpPr>
          <p:spPr bwMode="auto">
            <a:xfrm rot="21386038" flipH="1">
              <a:off x="739" y="727"/>
              <a:ext cx="490" cy="526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F79257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10"/>
            <p:cNvSpPr>
              <a:spLocks/>
            </p:cNvSpPr>
            <p:nvPr/>
          </p:nvSpPr>
          <p:spPr bwMode="auto">
            <a:xfrm rot="1544698">
              <a:off x="1474" y="2191"/>
              <a:ext cx="965" cy="1037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274843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AutoShape 11"/>
            <p:cNvSpPr>
              <a:spLocks/>
            </p:cNvSpPr>
            <p:nvPr/>
          </p:nvSpPr>
          <p:spPr bwMode="auto">
            <a:xfrm rot="21362879" flipH="1">
              <a:off x="555" y="1754"/>
              <a:ext cx="548" cy="594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8AC2BA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12"/>
            <p:cNvSpPr>
              <a:spLocks/>
            </p:cNvSpPr>
            <p:nvPr/>
          </p:nvSpPr>
          <p:spPr bwMode="auto">
            <a:xfrm rot="19968163" flipH="1">
              <a:off x="143" y="2464"/>
              <a:ext cx="756" cy="809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8AC2BA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13"/>
            <p:cNvSpPr>
              <a:spLocks/>
            </p:cNvSpPr>
            <p:nvPr/>
          </p:nvSpPr>
          <p:spPr bwMode="auto">
            <a:xfrm rot="20335334" flipH="1">
              <a:off x="937" y="3329"/>
              <a:ext cx="104" cy="626"/>
            </a:xfrm>
            <a:custGeom>
              <a:avLst/>
              <a:gdLst/>
              <a:ahLst/>
              <a:cxnLst/>
              <a:rect l="0" t="0" r="r" b="b"/>
              <a:pathLst>
                <a:path w="18640" h="21600">
                  <a:moveTo>
                    <a:pt x="543" y="21600"/>
                  </a:moveTo>
                  <a:lnTo>
                    <a:pt x="18640" y="21600"/>
                  </a:lnTo>
                  <a:cubicBezTo>
                    <a:pt x="18640" y="21600"/>
                    <a:pt x="8132" y="16959"/>
                    <a:pt x="9883" y="11603"/>
                  </a:cubicBezTo>
                  <a:cubicBezTo>
                    <a:pt x="11635" y="6248"/>
                    <a:pt x="11635" y="0"/>
                    <a:pt x="11635" y="0"/>
                  </a:cubicBezTo>
                  <a:cubicBezTo>
                    <a:pt x="11635" y="0"/>
                    <a:pt x="-2960" y="13031"/>
                    <a:pt x="543" y="21600"/>
                  </a:cubicBezTo>
                  <a:close/>
                  <a:moveTo>
                    <a:pt x="543" y="21600"/>
                  </a:moveTo>
                </a:path>
              </a:pathLst>
            </a:custGeom>
            <a:solidFill>
              <a:srgbClr val="274843"/>
            </a:solidFill>
            <a:ln w="0" cap="flat">
              <a:solidFill>
                <a:srgbClr val="27484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14"/>
            <p:cNvSpPr>
              <a:spLocks/>
            </p:cNvSpPr>
            <p:nvPr/>
          </p:nvSpPr>
          <p:spPr bwMode="auto">
            <a:xfrm rot="20335334" flipH="1">
              <a:off x="1039" y="1522"/>
              <a:ext cx="105" cy="627"/>
            </a:xfrm>
            <a:custGeom>
              <a:avLst/>
              <a:gdLst/>
              <a:ahLst/>
              <a:cxnLst/>
              <a:rect l="0" t="0" r="r" b="b"/>
              <a:pathLst>
                <a:path w="18640" h="21600">
                  <a:moveTo>
                    <a:pt x="543" y="21600"/>
                  </a:moveTo>
                  <a:lnTo>
                    <a:pt x="18640" y="21600"/>
                  </a:lnTo>
                  <a:cubicBezTo>
                    <a:pt x="18640" y="21600"/>
                    <a:pt x="8132" y="16959"/>
                    <a:pt x="9883" y="11603"/>
                  </a:cubicBezTo>
                  <a:cubicBezTo>
                    <a:pt x="11635" y="6248"/>
                    <a:pt x="11635" y="0"/>
                    <a:pt x="11635" y="0"/>
                  </a:cubicBezTo>
                  <a:cubicBezTo>
                    <a:pt x="11635" y="0"/>
                    <a:pt x="-2960" y="13031"/>
                    <a:pt x="543" y="21600"/>
                  </a:cubicBezTo>
                  <a:close/>
                  <a:moveTo>
                    <a:pt x="543" y="21600"/>
                  </a:moveTo>
                </a:path>
              </a:pathLst>
            </a:custGeom>
            <a:solidFill>
              <a:srgbClr val="274843"/>
            </a:solidFill>
            <a:ln w="0" cap="flat">
              <a:solidFill>
                <a:srgbClr val="27484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AutoShape 15"/>
            <p:cNvSpPr>
              <a:spLocks/>
            </p:cNvSpPr>
            <p:nvPr/>
          </p:nvSpPr>
          <p:spPr bwMode="auto">
            <a:xfrm rot="21386038" flipH="1">
              <a:off x="366" y="1024"/>
              <a:ext cx="490" cy="525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274843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AutoShape 16"/>
            <p:cNvSpPr>
              <a:spLocks/>
            </p:cNvSpPr>
            <p:nvPr/>
          </p:nvSpPr>
          <p:spPr bwMode="auto">
            <a:xfrm rot="20192654" flipH="1">
              <a:off x="157" y="2087"/>
              <a:ext cx="491" cy="526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274843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AutoShape 17"/>
            <p:cNvSpPr>
              <a:spLocks/>
            </p:cNvSpPr>
            <p:nvPr/>
          </p:nvSpPr>
          <p:spPr bwMode="auto">
            <a:xfrm rot="1456580">
              <a:off x="1887" y="1894"/>
              <a:ext cx="491" cy="526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F79257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AutoShape 18"/>
            <p:cNvSpPr>
              <a:spLocks/>
            </p:cNvSpPr>
            <p:nvPr/>
          </p:nvSpPr>
          <p:spPr bwMode="auto">
            <a:xfrm rot="-213962">
              <a:off x="1436" y="698"/>
              <a:ext cx="490" cy="525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8AC2BA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19"/>
            <p:cNvSpPr>
              <a:spLocks/>
            </p:cNvSpPr>
            <p:nvPr/>
          </p:nvSpPr>
          <p:spPr bwMode="auto">
            <a:xfrm rot="19594859">
              <a:off x="1136" y="57"/>
              <a:ext cx="490" cy="526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8AC2BA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utoShape 20"/>
            <p:cNvSpPr>
              <a:spLocks/>
            </p:cNvSpPr>
            <p:nvPr/>
          </p:nvSpPr>
          <p:spPr bwMode="auto">
            <a:xfrm rot="708392" flipH="1">
              <a:off x="53" y="1409"/>
              <a:ext cx="490" cy="525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8AC2BA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629650" y="876300"/>
            <a:ext cx="2679700" cy="4337050"/>
          </a:xfrm>
        </p:spPr>
        <p:txBody>
          <a:bodyPr>
            <a:normAutofit/>
          </a:bodyPr>
          <a:lstStyle>
            <a:lvl1pPr>
              <a:defRPr sz="2400">
                <a:latin typeface="Roboto" pitchFamily="2" charset="0"/>
                <a:ea typeface="Roboto" pitchFamily="2" charset="0"/>
              </a:defRPr>
            </a:lvl1pPr>
            <a:lvl2pPr>
              <a:defRPr sz="2000">
                <a:latin typeface="Roboto" pitchFamily="2" charset="0"/>
                <a:ea typeface="Roboto" pitchFamily="2" charset="0"/>
              </a:defRPr>
            </a:lvl2pPr>
            <a:lvl3pPr>
              <a:defRPr sz="1800">
                <a:latin typeface="Roboto" pitchFamily="2" charset="0"/>
                <a:ea typeface="Roboto" pitchFamily="2" charset="0"/>
              </a:defRPr>
            </a:lvl3pPr>
            <a:lvl4pPr>
              <a:defRPr sz="1600">
                <a:latin typeface="Roboto" pitchFamily="2" charset="0"/>
                <a:ea typeface="Roboto" pitchFamily="2" charset="0"/>
              </a:defRPr>
            </a:lvl4pPr>
            <a:lvl5pPr>
              <a:defRPr sz="16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274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4299" y="6271687"/>
            <a:ext cx="2844800" cy="365125"/>
          </a:xfrm>
        </p:spPr>
        <p:txBody>
          <a:bodyPr/>
          <a:lstStyle>
            <a:lvl1pPr>
              <a:defRPr>
                <a:solidFill>
                  <a:srgbClr val="F79257"/>
                </a:solidFill>
              </a:defRPr>
            </a:lvl1pPr>
          </a:lstStyle>
          <a:p>
            <a:fld id="{9CCDEF81-2F6A-41E3-B6FC-697CCB02C9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601" y="259473"/>
            <a:ext cx="549695" cy="585077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317501" y="6067312"/>
            <a:ext cx="11556999" cy="562080"/>
            <a:chOff x="880334" y="9085494"/>
            <a:chExt cx="17037341" cy="828620"/>
          </a:xfrm>
        </p:grpSpPr>
        <p:cxnSp>
          <p:nvCxnSpPr>
            <p:cNvPr id="10" name="Straight Connector 9"/>
            <p:cNvCxnSpPr/>
            <p:nvPr userDrawn="1"/>
          </p:nvCxnSpPr>
          <p:spPr>
            <a:xfrm flipH="1">
              <a:off x="880334" y="9499804"/>
              <a:ext cx="15014090" cy="13447"/>
            </a:xfrm>
            <a:prstGeom prst="line">
              <a:avLst/>
            </a:prstGeom>
            <a:ln w="34925">
              <a:solidFill>
                <a:srgbClr val="F792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4486" y="9085494"/>
              <a:ext cx="1983189" cy="828620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82089" y="461337"/>
            <a:ext cx="3274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82089" y="552024"/>
            <a:ext cx="3274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82089" y="637672"/>
            <a:ext cx="3274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26720" y="943610"/>
            <a:ext cx="471678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44500" y="2990850"/>
            <a:ext cx="330835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AutoShape 6"/>
          <p:cNvSpPr>
            <a:spLocks/>
          </p:cNvSpPr>
          <p:nvPr userDrawn="1"/>
        </p:nvSpPr>
        <p:spPr bwMode="auto">
          <a:xfrm>
            <a:off x="6297638" y="1303544"/>
            <a:ext cx="2384605" cy="540554"/>
          </a:xfrm>
          <a:custGeom>
            <a:avLst/>
            <a:gdLst/>
            <a:ahLst/>
            <a:cxnLst/>
            <a:rect l="0" t="0" r="r" b="b"/>
            <a:pathLst>
              <a:path w="21600" h="20321">
                <a:moveTo>
                  <a:pt x="0" y="20321"/>
                </a:moveTo>
                <a:cubicBezTo>
                  <a:pt x="0" y="20321"/>
                  <a:pt x="3943" y="5542"/>
                  <a:pt x="11314" y="2132"/>
                </a:cubicBezTo>
                <a:cubicBezTo>
                  <a:pt x="18686" y="-1279"/>
                  <a:pt x="21600" y="426"/>
                  <a:pt x="21600" y="426"/>
                </a:cubicBezTo>
              </a:path>
            </a:pathLst>
          </a:custGeom>
          <a:noFill/>
          <a:ln w="25400" cap="flat">
            <a:solidFill>
              <a:schemeClr val="bg1"/>
            </a:solidFill>
            <a:prstDash val="sysDot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AutoShape 28"/>
          <p:cNvSpPr>
            <a:spLocks/>
          </p:cNvSpPr>
          <p:nvPr userDrawn="1"/>
        </p:nvSpPr>
        <p:spPr bwMode="auto">
          <a:xfrm>
            <a:off x="6351704" y="3757094"/>
            <a:ext cx="2245358" cy="540554"/>
          </a:xfrm>
          <a:custGeom>
            <a:avLst/>
            <a:gdLst/>
            <a:ahLst/>
            <a:cxnLst/>
            <a:rect l="0" t="0" r="r" b="b"/>
            <a:pathLst>
              <a:path w="21600" h="20321">
                <a:moveTo>
                  <a:pt x="0" y="20321"/>
                </a:moveTo>
                <a:cubicBezTo>
                  <a:pt x="0" y="20321"/>
                  <a:pt x="3943" y="5542"/>
                  <a:pt x="11314" y="2132"/>
                </a:cubicBezTo>
                <a:cubicBezTo>
                  <a:pt x="18686" y="-1279"/>
                  <a:pt x="21600" y="426"/>
                  <a:pt x="21600" y="426"/>
                </a:cubicBezTo>
              </a:path>
            </a:pathLst>
          </a:custGeom>
          <a:noFill/>
          <a:ln w="25400" cap="flat">
            <a:solidFill>
              <a:schemeClr val="bg1"/>
            </a:solidFill>
            <a:prstDash val="sysDot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auto">
          <a:xfrm>
            <a:off x="6424429" y="2238917"/>
            <a:ext cx="1583934" cy="540554"/>
          </a:xfrm>
          <a:custGeom>
            <a:avLst/>
            <a:gdLst/>
            <a:ahLst/>
            <a:cxnLst/>
            <a:rect l="0" t="0" r="r" b="b"/>
            <a:pathLst>
              <a:path w="21600" h="20321">
                <a:moveTo>
                  <a:pt x="0" y="20321"/>
                </a:moveTo>
                <a:cubicBezTo>
                  <a:pt x="0" y="20321"/>
                  <a:pt x="3943" y="5542"/>
                  <a:pt x="11314" y="2132"/>
                </a:cubicBezTo>
                <a:cubicBezTo>
                  <a:pt x="18686" y="-1279"/>
                  <a:pt x="21600" y="426"/>
                  <a:pt x="21600" y="426"/>
                </a:cubicBezTo>
              </a:path>
            </a:pathLst>
          </a:custGeom>
          <a:noFill/>
          <a:ln w="25400" cap="flat">
            <a:solidFill>
              <a:schemeClr val="bg1"/>
            </a:solidFill>
            <a:prstDash val="sysDot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" name="Group 21"/>
          <p:cNvGrpSpPr>
            <a:grpSpLocks/>
          </p:cNvGrpSpPr>
          <p:nvPr userDrawn="1"/>
        </p:nvGrpSpPr>
        <p:grpSpPr bwMode="auto">
          <a:xfrm>
            <a:off x="4142869" y="971550"/>
            <a:ext cx="2748712" cy="5359604"/>
            <a:chOff x="53" y="57"/>
            <a:chExt cx="2386" cy="4643"/>
          </a:xfrm>
        </p:grpSpPr>
        <p:sp>
          <p:nvSpPr>
            <p:cNvPr id="21" name="AutoShape 7"/>
            <p:cNvSpPr>
              <a:spLocks/>
            </p:cNvSpPr>
            <p:nvPr/>
          </p:nvSpPr>
          <p:spPr bwMode="auto">
            <a:xfrm rot="244451">
              <a:off x="1336" y="1231"/>
              <a:ext cx="697" cy="749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chemeClr val="bg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22" name="AutoShape 8"/>
            <p:cNvSpPr>
              <a:spLocks/>
            </p:cNvSpPr>
            <p:nvPr/>
          </p:nvSpPr>
          <p:spPr bwMode="auto">
            <a:xfrm>
              <a:off x="1054" y="724"/>
              <a:ext cx="408" cy="3976"/>
            </a:xfrm>
            <a:custGeom>
              <a:avLst/>
              <a:gdLst/>
              <a:ahLst/>
              <a:cxnLst/>
              <a:rect l="0" t="0" r="r" b="b"/>
              <a:pathLst>
                <a:path w="18640" h="21600">
                  <a:moveTo>
                    <a:pt x="543" y="21600"/>
                  </a:moveTo>
                  <a:lnTo>
                    <a:pt x="18640" y="21600"/>
                  </a:lnTo>
                  <a:cubicBezTo>
                    <a:pt x="18640" y="21600"/>
                    <a:pt x="8132" y="16959"/>
                    <a:pt x="9883" y="11603"/>
                  </a:cubicBezTo>
                  <a:cubicBezTo>
                    <a:pt x="11635" y="6248"/>
                    <a:pt x="11635" y="0"/>
                    <a:pt x="11635" y="0"/>
                  </a:cubicBezTo>
                  <a:cubicBezTo>
                    <a:pt x="11635" y="0"/>
                    <a:pt x="-2960" y="13031"/>
                    <a:pt x="543" y="21600"/>
                  </a:cubicBezTo>
                  <a:close/>
                  <a:moveTo>
                    <a:pt x="543" y="21600"/>
                  </a:moveTo>
                </a:path>
              </a:pathLst>
            </a:custGeom>
            <a:solidFill>
              <a:srgbClr val="92D4BE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23" name="AutoShape 9"/>
            <p:cNvSpPr>
              <a:spLocks/>
            </p:cNvSpPr>
            <p:nvPr/>
          </p:nvSpPr>
          <p:spPr bwMode="auto">
            <a:xfrm rot="21386038" flipH="1">
              <a:off x="739" y="727"/>
              <a:ext cx="490" cy="526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F79257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24" name="AutoShape 10"/>
            <p:cNvSpPr>
              <a:spLocks/>
            </p:cNvSpPr>
            <p:nvPr/>
          </p:nvSpPr>
          <p:spPr bwMode="auto">
            <a:xfrm rot="1544698">
              <a:off x="1474" y="2191"/>
              <a:ext cx="965" cy="1037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92D4BE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25" name="AutoShape 11"/>
            <p:cNvSpPr>
              <a:spLocks/>
            </p:cNvSpPr>
            <p:nvPr/>
          </p:nvSpPr>
          <p:spPr bwMode="auto">
            <a:xfrm rot="21362879" flipH="1">
              <a:off x="555" y="1754"/>
              <a:ext cx="548" cy="594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92D4BE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26" name="AutoShape 12"/>
            <p:cNvSpPr>
              <a:spLocks/>
            </p:cNvSpPr>
            <p:nvPr/>
          </p:nvSpPr>
          <p:spPr bwMode="auto">
            <a:xfrm rot="19968163" flipH="1">
              <a:off x="143" y="2464"/>
              <a:ext cx="756" cy="809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92D4BE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27" name="AutoShape 13"/>
            <p:cNvSpPr>
              <a:spLocks/>
            </p:cNvSpPr>
            <p:nvPr/>
          </p:nvSpPr>
          <p:spPr bwMode="auto">
            <a:xfrm rot="20335334" flipH="1">
              <a:off x="937" y="3329"/>
              <a:ext cx="104" cy="626"/>
            </a:xfrm>
            <a:custGeom>
              <a:avLst/>
              <a:gdLst/>
              <a:ahLst/>
              <a:cxnLst/>
              <a:rect l="0" t="0" r="r" b="b"/>
              <a:pathLst>
                <a:path w="18640" h="21600">
                  <a:moveTo>
                    <a:pt x="543" y="21600"/>
                  </a:moveTo>
                  <a:lnTo>
                    <a:pt x="18640" y="21600"/>
                  </a:lnTo>
                  <a:cubicBezTo>
                    <a:pt x="18640" y="21600"/>
                    <a:pt x="8132" y="16959"/>
                    <a:pt x="9883" y="11603"/>
                  </a:cubicBezTo>
                  <a:cubicBezTo>
                    <a:pt x="11635" y="6248"/>
                    <a:pt x="11635" y="0"/>
                    <a:pt x="11635" y="0"/>
                  </a:cubicBezTo>
                  <a:cubicBezTo>
                    <a:pt x="11635" y="0"/>
                    <a:pt x="-2960" y="13031"/>
                    <a:pt x="543" y="21600"/>
                  </a:cubicBezTo>
                  <a:close/>
                  <a:moveTo>
                    <a:pt x="543" y="21600"/>
                  </a:moveTo>
                </a:path>
              </a:pathLst>
            </a:custGeom>
            <a:solidFill>
              <a:srgbClr val="92D4BE"/>
            </a:solidFill>
            <a:ln w="0" cap="flat">
              <a:solidFill>
                <a:srgbClr val="92D4B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28" name="AutoShape 14"/>
            <p:cNvSpPr>
              <a:spLocks/>
            </p:cNvSpPr>
            <p:nvPr/>
          </p:nvSpPr>
          <p:spPr bwMode="auto">
            <a:xfrm rot="20335334" flipH="1">
              <a:off x="1039" y="1522"/>
              <a:ext cx="105" cy="627"/>
            </a:xfrm>
            <a:custGeom>
              <a:avLst/>
              <a:gdLst/>
              <a:ahLst/>
              <a:cxnLst/>
              <a:rect l="0" t="0" r="r" b="b"/>
              <a:pathLst>
                <a:path w="18640" h="21600">
                  <a:moveTo>
                    <a:pt x="543" y="21600"/>
                  </a:moveTo>
                  <a:lnTo>
                    <a:pt x="18640" y="21600"/>
                  </a:lnTo>
                  <a:cubicBezTo>
                    <a:pt x="18640" y="21600"/>
                    <a:pt x="8132" y="16959"/>
                    <a:pt x="9883" y="11603"/>
                  </a:cubicBezTo>
                  <a:cubicBezTo>
                    <a:pt x="11635" y="6248"/>
                    <a:pt x="11635" y="0"/>
                    <a:pt x="11635" y="0"/>
                  </a:cubicBezTo>
                  <a:cubicBezTo>
                    <a:pt x="11635" y="0"/>
                    <a:pt x="-2960" y="13031"/>
                    <a:pt x="543" y="21600"/>
                  </a:cubicBezTo>
                  <a:close/>
                  <a:moveTo>
                    <a:pt x="543" y="21600"/>
                  </a:moveTo>
                </a:path>
              </a:pathLst>
            </a:custGeom>
            <a:solidFill>
              <a:srgbClr val="92D4BE"/>
            </a:solidFill>
            <a:ln w="0" cap="flat">
              <a:solidFill>
                <a:srgbClr val="92D4B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29" name="AutoShape 15"/>
            <p:cNvSpPr>
              <a:spLocks/>
            </p:cNvSpPr>
            <p:nvPr/>
          </p:nvSpPr>
          <p:spPr bwMode="auto">
            <a:xfrm rot="21386038" flipH="1">
              <a:off x="366" y="1024"/>
              <a:ext cx="490" cy="525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chemeClr val="bg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30" name="AutoShape 16"/>
            <p:cNvSpPr>
              <a:spLocks/>
            </p:cNvSpPr>
            <p:nvPr/>
          </p:nvSpPr>
          <p:spPr bwMode="auto">
            <a:xfrm rot="20192654" flipH="1">
              <a:off x="157" y="2087"/>
              <a:ext cx="491" cy="526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F79257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31" name="AutoShape 17"/>
            <p:cNvSpPr>
              <a:spLocks/>
            </p:cNvSpPr>
            <p:nvPr/>
          </p:nvSpPr>
          <p:spPr bwMode="auto">
            <a:xfrm rot="1456580">
              <a:off x="1887" y="1894"/>
              <a:ext cx="491" cy="526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F79257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32" name="AutoShape 18"/>
            <p:cNvSpPr>
              <a:spLocks/>
            </p:cNvSpPr>
            <p:nvPr/>
          </p:nvSpPr>
          <p:spPr bwMode="auto">
            <a:xfrm rot="-213962">
              <a:off x="1436" y="698"/>
              <a:ext cx="490" cy="525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F79257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33" name="AutoShape 19"/>
            <p:cNvSpPr>
              <a:spLocks/>
            </p:cNvSpPr>
            <p:nvPr/>
          </p:nvSpPr>
          <p:spPr bwMode="auto">
            <a:xfrm rot="19594859">
              <a:off x="1136" y="57"/>
              <a:ext cx="490" cy="526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92D4BE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34" name="AutoShape 20"/>
            <p:cNvSpPr>
              <a:spLocks/>
            </p:cNvSpPr>
            <p:nvPr/>
          </p:nvSpPr>
          <p:spPr bwMode="auto">
            <a:xfrm rot="708392" flipH="1">
              <a:off x="53" y="1409"/>
              <a:ext cx="490" cy="525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F79257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35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629650" y="876300"/>
            <a:ext cx="2679700" cy="43370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rgbClr val="8AC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ork\Ostrich Cyber Risk\Branding\Ostrich Logos\Ostrich Logos\ostrich_bird\300_dpi\ostrich_illustration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74" y="257175"/>
            <a:ext cx="574831" cy="612005"/>
          </a:xfrm>
          <a:prstGeom prst="rect">
            <a:avLst/>
          </a:prstGeom>
          <a:noFill/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734299" y="62716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7925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DEF81-2F6A-41E3-B6FC-697CCB02C9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792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17501" y="6348352"/>
            <a:ext cx="10184560" cy="9122"/>
          </a:xfrm>
          <a:prstGeom prst="line">
            <a:avLst/>
          </a:prstGeom>
          <a:ln w="34925">
            <a:solidFill>
              <a:srgbClr val="F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82089" y="461337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82089" y="552024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82089" y="637672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1" y="6103110"/>
            <a:ext cx="1173063" cy="527878"/>
          </a:xfrm>
          <a:prstGeom prst="rect">
            <a:avLst/>
          </a:prstGeom>
        </p:spPr>
      </p:pic>
      <p:sp>
        <p:nvSpPr>
          <p:cNvPr id="14" name="AutoShape 6"/>
          <p:cNvSpPr>
            <a:spLocks/>
          </p:cNvSpPr>
          <p:nvPr userDrawn="1"/>
        </p:nvSpPr>
        <p:spPr bwMode="auto">
          <a:xfrm>
            <a:off x="6329102" y="1137833"/>
            <a:ext cx="2195246" cy="497629"/>
          </a:xfrm>
          <a:custGeom>
            <a:avLst/>
            <a:gdLst/>
            <a:ahLst/>
            <a:cxnLst/>
            <a:rect l="0" t="0" r="r" b="b"/>
            <a:pathLst>
              <a:path w="21600" h="20321">
                <a:moveTo>
                  <a:pt x="0" y="20321"/>
                </a:moveTo>
                <a:cubicBezTo>
                  <a:pt x="0" y="20321"/>
                  <a:pt x="3943" y="5542"/>
                  <a:pt x="11314" y="2132"/>
                </a:cubicBezTo>
                <a:cubicBezTo>
                  <a:pt x="18686" y="-1279"/>
                  <a:pt x="21600" y="426"/>
                  <a:pt x="21600" y="426"/>
                </a:cubicBezTo>
              </a:path>
            </a:pathLst>
          </a:custGeom>
          <a:noFill/>
          <a:ln w="25400" cap="flat">
            <a:solidFill>
              <a:srgbClr val="274843"/>
            </a:solidFill>
            <a:prstDash val="sysDot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274843"/>
                </a:solidFill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26720" y="943610"/>
            <a:ext cx="471678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rgbClr val="274843"/>
                </a:solidFill>
                <a:latin typeface="Roboto Black" pitchFamily="2" charset="0"/>
                <a:ea typeface="Roboto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44500" y="2990850"/>
            <a:ext cx="330835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274843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AutoShape 6"/>
          <p:cNvSpPr>
            <a:spLocks/>
          </p:cNvSpPr>
          <p:nvPr userDrawn="1"/>
        </p:nvSpPr>
        <p:spPr bwMode="auto">
          <a:xfrm>
            <a:off x="6360852" y="1766483"/>
            <a:ext cx="2195246" cy="497629"/>
          </a:xfrm>
          <a:custGeom>
            <a:avLst/>
            <a:gdLst/>
            <a:ahLst/>
            <a:cxnLst/>
            <a:rect l="0" t="0" r="r" b="b"/>
            <a:pathLst>
              <a:path w="21600" h="20321">
                <a:moveTo>
                  <a:pt x="0" y="20321"/>
                </a:moveTo>
                <a:cubicBezTo>
                  <a:pt x="0" y="20321"/>
                  <a:pt x="3943" y="5542"/>
                  <a:pt x="11314" y="2132"/>
                </a:cubicBezTo>
                <a:cubicBezTo>
                  <a:pt x="18686" y="-1279"/>
                  <a:pt x="21600" y="426"/>
                  <a:pt x="21600" y="426"/>
                </a:cubicBezTo>
              </a:path>
            </a:pathLst>
          </a:custGeom>
          <a:noFill/>
          <a:ln w="25400" cap="flat">
            <a:solidFill>
              <a:srgbClr val="274843"/>
            </a:solidFill>
            <a:prstDash val="sysDot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274843"/>
                </a:solidFill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8" name="AutoShape 6"/>
          <p:cNvSpPr>
            <a:spLocks/>
          </p:cNvSpPr>
          <p:nvPr userDrawn="1"/>
        </p:nvSpPr>
        <p:spPr bwMode="auto">
          <a:xfrm>
            <a:off x="6329102" y="2388783"/>
            <a:ext cx="2195246" cy="497629"/>
          </a:xfrm>
          <a:custGeom>
            <a:avLst/>
            <a:gdLst/>
            <a:ahLst/>
            <a:cxnLst/>
            <a:rect l="0" t="0" r="r" b="b"/>
            <a:pathLst>
              <a:path w="21600" h="20321">
                <a:moveTo>
                  <a:pt x="0" y="20321"/>
                </a:moveTo>
                <a:cubicBezTo>
                  <a:pt x="0" y="20321"/>
                  <a:pt x="3943" y="5542"/>
                  <a:pt x="11314" y="2132"/>
                </a:cubicBezTo>
                <a:cubicBezTo>
                  <a:pt x="18686" y="-1279"/>
                  <a:pt x="21600" y="426"/>
                  <a:pt x="21600" y="426"/>
                </a:cubicBezTo>
              </a:path>
            </a:pathLst>
          </a:custGeom>
          <a:noFill/>
          <a:ln w="25400" cap="flat">
            <a:solidFill>
              <a:srgbClr val="274843"/>
            </a:solidFill>
            <a:prstDash val="sysDot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274843"/>
                </a:solidFill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AutoShape 6"/>
          <p:cNvSpPr>
            <a:spLocks/>
          </p:cNvSpPr>
          <p:nvPr userDrawn="1"/>
        </p:nvSpPr>
        <p:spPr bwMode="auto">
          <a:xfrm>
            <a:off x="6335452" y="2915833"/>
            <a:ext cx="2195246" cy="497629"/>
          </a:xfrm>
          <a:custGeom>
            <a:avLst/>
            <a:gdLst/>
            <a:ahLst/>
            <a:cxnLst/>
            <a:rect l="0" t="0" r="r" b="b"/>
            <a:pathLst>
              <a:path w="21600" h="20321">
                <a:moveTo>
                  <a:pt x="0" y="20321"/>
                </a:moveTo>
                <a:cubicBezTo>
                  <a:pt x="0" y="20321"/>
                  <a:pt x="3943" y="5542"/>
                  <a:pt x="11314" y="2132"/>
                </a:cubicBezTo>
                <a:cubicBezTo>
                  <a:pt x="18686" y="-1279"/>
                  <a:pt x="21600" y="426"/>
                  <a:pt x="21600" y="426"/>
                </a:cubicBezTo>
              </a:path>
            </a:pathLst>
          </a:custGeom>
          <a:noFill/>
          <a:ln w="25400" cap="flat">
            <a:solidFill>
              <a:srgbClr val="274843"/>
            </a:solidFill>
            <a:prstDash val="sysDot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274843"/>
                </a:solidFill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AutoShape 6"/>
          <p:cNvSpPr>
            <a:spLocks/>
          </p:cNvSpPr>
          <p:nvPr userDrawn="1"/>
        </p:nvSpPr>
        <p:spPr bwMode="auto">
          <a:xfrm>
            <a:off x="6303702" y="3760383"/>
            <a:ext cx="2195246" cy="497629"/>
          </a:xfrm>
          <a:custGeom>
            <a:avLst/>
            <a:gdLst/>
            <a:ahLst/>
            <a:cxnLst/>
            <a:rect l="0" t="0" r="r" b="b"/>
            <a:pathLst>
              <a:path w="21600" h="20321">
                <a:moveTo>
                  <a:pt x="0" y="20321"/>
                </a:moveTo>
                <a:cubicBezTo>
                  <a:pt x="0" y="20321"/>
                  <a:pt x="3943" y="5542"/>
                  <a:pt x="11314" y="2132"/>
                </a:cubicBezTo>
                <a:cubicBezTo>
                  <a:pt x="18686" y="-1279"/>
                  <a:pt x="21600" y="426"/>
                  <a:pt x="21600" y="426"/>
                </a:cubicBezTo>
              </a:path>
            </a:pathLst>
          </a:custGeom>
          <a:noFill/>
          <a:ln w="25400" cap="flat">
            <a:solidFill>
              <a:srgbClr val="274843"/>
            </a:solidFill>
            <a:prstDash val="sysDot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274843"/>
                </a:solidFill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4337050" y="552952"/>
            <a:ext cx="2927350" cy="5777998"/>
            <a:chOff x="53" y="0"/>
            <a:chExt cx="2386" cy="4700"/>
          </a:xfrm>
        </p:grpSpPr>
        <p:sp>
          <p:nvSpPr>
            <p:cNvPr id="22" name="AutoShape 7"/>
            <p:cNvSpPr>
              <a:spLocks/>
            </p:cNvSpPr>
            <p:nvPr/>
          </p:nvSpPr>
          <p:spPr bwMode="auto">
            <a:xfrm rot="244451">
              <a:off x="1336" y="1231"/>
              <a:ext cx="697" cy="749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274843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AutoShape 8"/>
            <p:cNvSpPr>
              <a:spLocks/>
            </p:cNvSpPr>
            <p:nvPr/>
          </p:nvSpPr>
          <p:spPr bwMode="auto">
            <a:xfrm>
              <a:off x="1054" y="724"/>
              <a:ext cx="408" cy="3976"/>
            </a:xfrm>
            <a:custGeom>
              <a:avLst/>
              <a:gdLst/>
              <a:ahLst/>
              <a:cxnLst/>
              <a:rect l="0" t="0" r="r" b="b"/>
              <a:pathLst>
                <a:path w="18640" h="21600">
                  <a:moveTo>
                    <a:pt x="543" y="21600"/>
                  </a:moveTo>
                  <a:lnTo>
                    <a:pt x="18640" y="21600"/>
                  </a:lnTo>
                  <a:cubicBezTo>
                    <a:pt x="18640" y="21600"/>
                    <a:pt x="8132" y="16959"/>
                    <a:pt x="9883" y="11603"/>
                  </a:cubicBezTo>
                  <a:cubicBezTo>
                    <a:pt x="11635" y="6248"/>
                    <a:pt x="11635" y="0"/>
                    <a:pt x="11635" y="0"/>
                  </a:cubicBezTo>
                  <a:cubicBezTo>
                    <a:pt x="11635" y="0"/>
                    <a:pt x="-2960" y="13031"/>
                    <a:pt x="543" y="21600"/>
                  </a:cubicBezTo>
                  <a:close/>
                  <a:moveTo>
                    <a:pt x="543" y="21600"/>
                  </a:moveTo>
                </a:path>
              </a:pathLst>
            </a:custGeom>
            <a:solidFill>
              <a:srgbClr val="274843"/>
            </a:solidFill>
            <a:ln w="25400" cap="flat">
              <a:solidFill>
                <a:srgbClr val="27484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9"/>
            <p:cNvSpPr>
              <a:spLocks/>
            </p:cNvSpPr>
            <p:nvPr/>
          </p:nvSpPr>
          <p:spPr bwMode="auto">
            <a:xfrm rot="21386038" flipH="1">
              <a:off x="739" y="727"/>
              <a:ext cx="490" cy="526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F79257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utoShape 10"/>
            <p:cNvSpPr>
              <a:spLocks/>
            </p:cNvSpPr>
            <p:nvPr/>
          </p:nvSpPr>
          <p:spPr bwMode="auto">
            <a:xfrm rot="1544698">
              <a:off x="1474" y="2191"/>
              <a:ext cx="965" cy="1037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274843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11"/>
            <p:cNvSpPr>
              <a:spLocks/>
            </p:cNvSpPr>
            <p:nvPr/>
          </p:nvSpPr>
          <p:spPr bwMode="auto">
            <a:xfrm rot="21362879" flipH="1">
              <a:off x="555" y="1754"/>
              <a:ext cx="548" cy="594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F79257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12"/>
            <p:cNvSpPr>
              <a:spLocks/>
            </p:cNvSpPr>
            <p:nvPr/>
          </p:nvSpPr>
          <p:spPr bwMode="auto">
            <a:xfrm rot="19968163" flipH="1">
              <a:off x="143" y="2464"/>
              <a:ext cx="756" cy="809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chemeClr val="bg1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AutoShape 13"/>
            <p:cNvSpPr>
              <a:spLocks/>
            </p:cNvSpPr>
            <p:nvPr/>
          </p:nvSpPr>
          <p:spPr bwMode="auto">
            <a:xfrm rot="20335334" flipH="1">
              <a:off x="937" y="3329"/>
              <a:ext cx="104" cy="626"/>
            </a:xfrm>
            <a:custGeom>
              <a:avLst/>
              <a:gdLst/>
              <a:ahLst/>
              <a:cxnLst/>
              <a:rect l="0" t="0" r="r" b="b"/>
              <a:pathLst>
                <a:path w="18640" h="21600">
                  <a:moveTo>
                    <a:pt x="543" y="21600"/>
                  </a:moveTo>
                  <a:lnTo>
                    <a:pt x="18640" y="21600"/>
                  </a:lnTo>
                  <a:cubicBezTo>
                    <a:pt x="18640" y="21600"/>
                    <a:pt x="8132" y="16959"/>
                    <a:pt x="9883" y="11603"/>
                  </a:cubicBezTo>
                  <a:cubicBezTo>
                    <a:pt x="11635" y="6248"/>
                    <a:pt x="11635" y="0"/>
                    <a:pt x="11635" y="0"/>
                  </a:cubicBezTo>
                  <a:cubicBezTo>
                    <a:pt x="11635" y="0"/>
                    <a:pt x="-2960" y="13031"/>
                    <a:pt x="543" y="21600"/>
                  </a:cubicBezTo>
                  <a:close/>
                  <a:moveTo>
                    <a:pt x="543" y="21600"/>
                  </a:moveTo>
                </a:path>
              </a:pathLst>
            </a:custGeom>
            <a:solidFill>
              <a:srgbClr val="274843"/>
            </a:solidFill>
            <a:ln w="0" cap="flat">
              <a:solidFill>
                <a:srgbClr val="27484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utoShape 14"/>
            <p:cNvSpPr>
              <a:spLocks/>
            </p:cNvSpPr>
            <p:nvPr/>
          </p:nvSpPr>
          <p:spPr bwMode="auto">
            <a:xfrm rot="20335334" flipH="1">
              <a:off x="1039" y="1522"/>
              <a:ext cx="105" cy="627"/>
            </a:xfrm>
            <a:custGeom>
              <a:avLst/>
              <a:gdLst/>
              <a:ahLst/>
              <a:cxnLst/>
              <a:rect l="0" t="0" r="r" b="b"/>
              <a:pathLst>
                <a:path w="18640" h="21600">
                  <a:moveTo>
                    <a:pt x="543" y="21600"/>
                  </a:moveTo>
                  <a:lnTo>
                    <a:pt x="18640" y="21600"/>
                  </a:lnTo>
                  <a:cubicBezTo>
                    <a:pt x="18640" y="21600"/>
                    <a:pt x="8132" y="16959"/>
                    <a:pt x="9883" y="11603"/>
                  </a:cubicBezTo>
                  <a:cubicBezTo>
                    <a:pt x="11635" y="6248"/>
                    <a:pt x="11635" y="0"/>
                    <a:pt x="11635" y="0"/>
                  </a:cubicBezTo>
                  <a:cubicBezTo>
                    <a:pt x="11635" y="0"/>
                    <a:pt x="-2960" y="13031"/>
                    <a:pt x="543" y="21600"/>
                  </a:cubicBezTo>
                  <a:close/>
                  <a:moveTo>
                    <a:pt x="543" y="21600"/>
                  </a:moveTo>
                </a:path>
              </a:pathLst>
            </a:custGeom>
            <a:solidFill>
              <a:srgbClr val="274843"/>
            </a:solidFill>
            <a:ln w="0" cap="flat">
              <a:solidFill>
                <a:srgbClr val="27484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15"/>
            <p:cNvSpPr>
              <a:spLocks/>
            </p:cNvSpPr>
            <p:nvPr/>
          </p:nvSpPr>
          <p:spPr bwMode="auto">
            <a:xfrm rot="21386038" flipH="1">
              <a:off x="366" y="1024"/>
              <a:ext cx="490" cy="525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274843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utoShape 16"/>
            <p:cNvSpPr>
              <a:spLocks/>
            </p:cNvSpPr>
            <p:nvPr/>
          </p:nvSpPr>
          <p:spPr bwMode="auto">
            <a:xfrm rot="20192654" flipH="1">
              <a:off x="157" y="2087"/>
              <a:ext cx="491" cy="526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274843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utoShape 17"/>
            <p:cNvSpPr>
              <a:spLocks/>
            </p:cNvSpPr>
            <p:nvPr/>
          </p:nvSpPr>
          <p:spPr bwMode="auto">
            <a:xfrm rot="1456580">
              <a:off x="1582" y="1879"/>
              <a:ext cx="491" cy="526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F79257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AutoShape 18"/>
            <p:cNvSpPr>
              <a:spLocks/>
            </p:cNvSpPr>
            <p:nvPr/>
          </p:nvSpPr>
          <p:spPr bwMode="auto">
            <a:xfrm rot="-213962">
              <a:off x="1436" y="698"/>
              <a:ext cx="490" cy="525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chemeClr val="bg1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19"/>
            <p:cNvSpPr>
              <a:spLocks/>
            </p:cNvSpPr>
            <p:nvPr/>
          </p:nvSpPr>
          <p:spPr bwMode="auto">
            <a:xfrm rot="19594859">
              <a:off x="1126" y="0"/>
              <a:ext cx="490" cy="526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rgbClr val="274843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20"/>
            <p:cNvSpPr>
              <a:spLocks/>
            </p:cNvSpPr>
            <p:nvPr/>
          </p:nvSpPr>
          <p:spPr bwMode="auto">
            <a:xfrm rot="708392" flipH="1">
              <a:off x="53" y="1409"/>
              <a:ext cx="490" cy="525"/>
            </a:xfrm>
            <a:custGeom>
              <a:avLst/>
              <a:gdLst/>
              <a:ahLst/>
              <a:cxnLst/>
              <a:rect l="0" t="0" r="r" b="b"/>
              <a:pathLst>
                <a:path w="20017" h="21177">
                  <a:moveTo>
                    <a:pt x="687" y="16498"/>
                  </a:moveTo>
                  <a:cubicBezTo>
                    <a:pt x="687" y="16498"/>
                    <a:pt x="86" y="7313"/>
                    <a:pt x="7818" y="5528"/>
                  </a:cubicBezTo>
                  <a:cubicBezTo>
                    <a:pt x="15550" y="3742"/>
                    <a:pt x="16667" y="3061"/>
                    <a:pt x="16667" y="3061"/>
                  </a:cubicBezTo>
                  <a:cubicBezTo>
                    <a:pt x="16667" y="3061"/>
                    <a:pt x="14433" y="6463"/>
                    <a:pt x="13746" y="6803"/>
                  </a:cubicBezTo>
                  <a:cubicBezTo>
                    <a:pt x="13059" y="7143"/>
                    <a:pt x="16323" y="6038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9"/>
                    <a:pt x="18087" y="14641"/>
                  </a:cubicBezTo>
                  <a:cubicBezTo>
                    <a:pt x="16257" y="17476"/>
                    <a:pt x="13832" y="19559"/>
                    <a:pt x="8677" y="20580"/>
                  </a:cubicBezTo>
                  <a:cubicBezTo>
                    <a:pt x="3522" y="21600"/>
                    <a:pt x="0" y="21005"/>
                    <a:pt x="0" y="21005"/>
                  </a:cubicBezTo>
                  <a:cubicBezTo>
                    <a:pt x="0" y="21005"/>
                    <a:pt x="515" y="19474"/>
                    <a:pt x="687" y="16498"/>
                  </a:cubicBezTo>
                  <a:close/>
                  <a:moveTo>
                    <a:pt x="687" y="16498"/>
                  </a:moveTo>
                </a:path>
              </a:pathLst>
            </a:custGeom>
            <a:solidFill>
              <a:schemeClr val="bg1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Work\Ostrich Cyber Risk\Branding\Ostrich Logos\Ostrich Logos\ostrich_bird\300_dpi\ostrich_illustration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74" y="257175"/>
            <a:ext cx="574831" cy="612005"/>
          </a:xfrm>
          <a:prstGeom prst="rect">
            <a:avLst/>
          </a:prstGeom>
          <a:noFill/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734299" y="62716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7925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DEF81-2F6A-41E3-B6FC-697CCB02C9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792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17501" y="6348352"/>
            <a:ext cx="10184560" cy="9122"/>
          </a:xfrm>
          <a:prstGeom prst="line">
            <a:avLst/>
          </a:prstGeom>
          <a:ln w="34925">
            <a:solidFill>
              <a:srgbClr val="F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82089" y="461337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82089" y="552024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82089" y="637672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1" y="6103110"/>
            <a:ext cx="1173063" cy="52787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45770" y="416560"/>
            <a:ext cx="10285730" cy="1470025"/>
          </a:xfrm>
        </p:spPr>
        <p:txBody>
          <a:bodyPr/>
          <a:lstStyle>
            <a:lvl1pPr algn="l">
              <a:defRPr>
                <a:solidFill>
                  <a:srgbClr val="274843"/>
                </a:solidFill>
                <a:latin typeface="Roboto Black" pitchFamily="2" charset="0"/>
                <a:ea typeface="Roboto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" y="3704310"/>
            <a:ext cx="12192000" cy="346800"/>
            <a:chOff x="-61834" y="5235938"/>
            <a:chExt cx="18472150" cy="525438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-61834" y="5438323"/>
              <a:ext cx="18472149" cy="139137"/>
              <a:chOff x="0" y="0"/>
              <a:chExt cx="16064" cy="121"/>
            </a:xfrm>
          </p:grpSpPr>
          <p:sp>
            <p:nvSpPr>
              <p:cNvPr id="29" name="Rectangle 3"/>
              <p:cNvSpPr>
                <a:spLocks/>
              </p:cNvSpPr>
              <p:nvPr/>
            </p:nvSpPr>
            <p:spPr bwMode="auto">
              <a:xfrm>
                <a:off x="0" y="0"/>
                <a:ext cx="1183" cy="96"/>
              </a:xfrm>
              <a:prstGeom prst="rect">
                <a:avLst/>
              </a:prstGeom>
              <a:solidFill>
                <a:srgbClr val="274843"/>
              </a:solidFill>
              <a:ln w="25400" cap="flat">
                <a:solidFill>
                  <a:srgbClr val="274843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Rectangle 4"/>
              <p:cNvSpPr>
                <a:spLocks/>
              </p:cNvSpPr>
              <p:nvPr/>
            </p:nvSpPr>
            <p:spPr bwMode="auto">
              <a:xfrm>
                <a:off x="1183" y="0"/>
                <a:ext cx="3065" cy="114"/>
              </a:xfrm>
              <a:prstGeom prst="rect">
                <a:avLst/>
              </a:prstGeom>
              <a:solidFill>
                <a:srgbClr val="8AC2BA"/>
              </a:solidFill>
              <a:ln w="25400" cap="flat">
                <a:solidFill>
                  <a:srgbClr val="8AC2B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Rectangle 5"/>
              <p:cNvSpPr>
                <a:spLocks/>
              </p:cNvSpPr>
              <p:nvPr/>
            </p:nvSpPr>
            <p:spPr bwMode="auto">
              <a:xfrm>
                <a:off x="4264" y="0"/>
                <a:ext cx="3141" cy="114"/>
              </a:xfrm>
              <a:prstGeom prst="rect">
                <a:avLst/>
              </a:prstGeom>
              <a:solidFill>
                <a:srgbClr val="274843"/>
              </a:solidFill>
              <a:ln w="25400" cap="flat">
                <a:solidFill>
                  <a:srgbClr val="274843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Rectangle 6"/>
              <p:cNvSpPr>
                <a:spLocks/>
              </p:cNvSpPr>
              <p:nvPr/>
            </p:nvSpPr>
            <p:spPr bwMode="auto">
              <a:xfrm>
                <a:off x="7421" y="0"/>
                <a:ext cx="8643" cy="121"/>
              </a:xfrm>
              <a:prstGeom prst="rect">
                <a:avLst/>
              </a:prstGeom>
              <a:solidFill>
                <a:srgbClr val="8AC2BA"/>
              </a:solidFill>
              <a:ln w="25400" cap="flat">
                <a:solidFill>
                  <a:srgbClr val="8AC2B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930143" y="5235938"/>
              <a:ext cx="515160" cy="515160"/>
              <a:chOff x="0" y="0"/>
              <a:chExt cx="448" cy="448"/>
            </a:xfrm>
          </p:grpSpPr>
          <p:sp>
            <p:nvSpPr>
              <p:cNvPr id="27" name="Oval 12"/>
              <p:cNvSpPr>
                <a:spLocks/>
              </p:cNvSpPr>
              <p:nvPr/>
            </p:nvSpPr>
            <p:spPr bwMode="auto">
              <a:xfrm>
                <a:off x="0" y="0"/>
                <a:ext cx="448" cy="448"/>
              </a:xfrm>
              <a:prstGeom prst="ellipse">
                <a:avLst/>
              </a:prstGeom>
              <a:solidFill>
                <a:srgbClr val="F79257">
                  <a:alpha val="30000"/>
                </a:srgbClr>
              </a:solidFill>
              <a:ln w="25400" cap="flat">
                <a:solidFill>
                  <a:srgbClr val="F79257">
                    <a:alpha val="96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Oval 13"/>
              <p:cNvSpPr>
                <a:spLocks/>
              </p:cNvSpPr>
              <p:nvPr/>
            </p:nvSpPr>
            <p:spPr bwMode="auto">
              <a:xfrm>
                <a:off x="128" y="128"/>
                <a:ext cx="192" cy="192"/>
              </a:xfrm>
              <a:prstGeom prst="ellipse">
                <a:avLst/>
              </a:prstGeom>
              <a:solidFill>
                <a:srgbClr val="F79257"/>
              </a:solidFill>
              <a:ln w="25400" cap="flat">
                <a:solidFill>
                  <a:srgbClr val="F79257">
                    <a:alpha val="96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4658898" y="5235938"/>
              <a:ext cx="515160" cy="515160"/>
              <a:chOff x="0" y="0"/>
              <a:chExt cx="448" cy="448"/>
            </a:xfrm>
          </p:grpSpPr>
          <p:sp>
            <p:nvSpPr>
              <p:cNvPr id="25" name="Oval 12"/>
              <p:cNvSpPr>
                <a:spLocks/>
              </p:cNvSpPr>
              <p:nvPr/>
            </p:nvSpPr>
            <p:spPr bwMode="auto">
              <a:xfrm>
                <a:off x="0" y="0"/>
                <a:ext cx="448" cy="448"/>
              </a:xfrm>
              <a:prstGeom prst="ellipse">
                <a:avLst/>
              </a:prstGeom>
              <a:solidFill>
                <a:srgbClr val="F79257">
                  <a:alpha val="30000"/>
                </a:srgbClr>
              </a:solidFill>
              <a:ln w="25400" cap="flat">
                <a:solidFill>
                  <a:srgbClr val="F79257">
                    <a:alpha val="96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Oval 13"/>
              <p:cNvSpPr>
                <a:spLocks/>
              </p:cNvSpPr>
              <p:nvPr/>
            </p:nvSpPr>
            <p:spPr bwMode="auto">
              <a:xfrm>
                <a:off x="128" y="128"/>
                <a:ext cx="192" cy="192"/>
              </a:xfrm>
              <a:prstGeom prst="ellipse">
                <a:avLst/>
              </a:prstGeom>
              <a:solidFill>
                <a:srgbClr val="F79257"/>
              </a:solidFill>
              <a:ln w="25400" cap="flat">
                <a:solidFill>
                  <a:srgbClr val="F79257">
                    <a:alpha val="96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8208317" y="5235938"/>
              <a:ext cx="515160" cy="515160"/>
              <a:chOff x="0" y="0"/>
              <a:chExt cx="448" cy="448"/>
            </a:xfrm>
          </p:grpSpPr>
          <p:sp>
            <p:nvSpPr>
              <p:cNvPr id="23" name="Oval 12"/>
              <p:cNvSpPr>
                <a:spLocks/>
              </p:cNvSpPr>
              <p:nvPr/>
            </p:nvSpPr>
            <p:spPr bwMode="auto">
              <a:xfrm>
                <a:off x="0" y="0"/>
                <a:ext cx="448" cy="448"/>
              </a:xfrm>
              <a:prstGeom prst="ellipse">
                <a:avLst/>
              </a:prstGeom>
              <a:solidFill>
                <a:srgbClr val="F79257">
                  <a:alpha val="30000"/>
                </a:srgbClr>
              </a:solidFill>
              <a:ln w="25400" cap="flat">
                <a:solidFill>
                  <a:srgbClr val="F79257">
                    <a:alpha val="96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Oval 13"/>
              <p:cNvSpPr>
                <a:spLocks/>
              </p:cNvSpPr>
              <p:nvPr/>
            </p:nvSpPr>
            <p:spPr bwMode="auto">
              <a:xfrm>
                <a:off x="128" y="128"/>
                <a:ext cx="192" cy="192"/>
              </a:xfrm>
              <a:prstGeom prst="ellipse">
                <a:avLst/>
              </a:prstGeom>
              <a:solidFill>
                <a:srgbClr val="F79257"/>
              </a:solidFill>
              <a:ln w="25400" cap="flat">
                <a:solidFill>
                  <a:srgbClr val="F79257">
                    <a:alpha val="96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9" name="Rectangle 5"/>
            <p:cNvSpPr>
              <a:spLocks/>
            </p:cNvSpPr>
            <p:nvPr/>
          </p:nvSpPr>
          <p:spPr bwMode="auto">
            <a:xfrm>
              <a:off x="12152508" y="5446373"/>
              <a:ext cx="6257808" cy="130674"/>
            </a:xfrm>
            <a:prstGeom prst="rect">
              <a:avLst/>
            </a:prstGeom>
            <a:solidFill>
              <a:srgbClr val="274843"/>
            </a:solidFill>
            <a:ln w="25400" cap="flat">
              <a:solidFill>
                <a:srgbClr val="27484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11919076" y="5246216"/>
              <a:ext cx="515160" cy="515160"/>
              <a:chOff x="0" y="0"/>
              <a:chExt cx="448" cy="448"/>
            </a:xfrm>
          </p:grpSpPr>
          <p:sp>
            <p:nvSpPr>
              <p:cNvPr id="21" name="Oval 12"/>
              <p:cNvSpPr>
                <a:spLocks/>
              </p:cNvSpPr>
              <p:nvPr/>
            </p:nvSpPr>
            <p:spPr bwMode="auto">
              <a:xfrm>
                <a:off x="0" y="0"/>
                <a:ext cx="448" cy="448"/>
              </a:xfrm>
              <a:prstGeom prst="ellipse">
                <a:avLst/>
              </a:prstGeom>
              <a:solidFill>
                <a:srgbClr val="F79257">
                  <a:alpha val="30000"/>
                </a:srgbClr>
              </a:solidFill>
              <a:ln w="25400" cap="flat">
                <a:solidFill>
                  <a:srgbClr val="F79257">
                    <a:alpha val="96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Oval 13"/>
              <p:cNvSpPr>
                <a:spLocks/>
              </p:cNvSpPr>
              <p:nvPr/>
            </p:nvSpPr>
            <p:spPr bwMode="auto">
              <a:xfrm>
                <a:off x="128" y="128"/>
                <a:ext cx="192" cy="192"/>
              </a:xfrm>
              <a:prstGeom prst="ellipse">
                <a:avLst/>
              </a:prstGeom>
              <a:solidFill>
                <a:srgbClr val="F79257"/>
              </a:solidFill>
              <a:ln w="25400" cap="flat">
                <a:solidFill>
                  <a:srgbClr val="F79257">
                    <a:alpha val="96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>
          <a:xfrm>
            <a:off x="796397" y="3102504"/>
            <a:ext cx="2243136" cy="47466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200">
                <a:latin typeface="Roboto" pitchFamily="2" charset="0"/>
                <a:ea typeface="Roboto" pitchFamily="2" charset="0"/>
              </a:defRPr>
            </a:lvl1pPr>
            <a:lvl2pPr>
              <a:buFont typeface="Arial" pitchFamily="34" charset="0"/>
              <a:buChar char="•"/>
              <a:defRPr sz="1200">
                <a:latin typeface="Roboto" pitchFamily="2" charset="0"/>
                <a:ea typeface="Roboto" pitchFamily="2" charset="0"/>
              </a:defRPr>
            </a:lvl2pPr>
            <a:lvl3pPr>
              <a:defRPr sz="1200">
                <a:latin typeface="Roboto" pitchFamily="2" charset="0"/>
                <a:ea typeface="Roboto" pitchFamily="2" charset="0"/>
              </a:defRPr>
            </a:lvl3pPr>
            <a:lvl4pPr>
              <a:defRPr sz="12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3200930" y="4190470"/>
            <a:ext cx="2243136" cy="47466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200">
                <a:latin typeface="Roboto" pitchFamily="2" charset="0"/>
                <a:ea typeface="Roboto" pitchFamily="2" charset="0"/>
              </a:defRPr>
            </a:lvl1pPr>
            <a:lvl2pPr>
              <a:buFont typeface="Arial" pitchFamily="34" charset="0"/>
              <a:buChar char="•"/>
              <a:defRPr sz="1200">
                <a:latin typeface="Roboto" pitchFamily="2" charset="0"/>
                <a:ea typeface="Roboto" pitchFamily="2" charset="0"/>
              </a:defRPr>
            </a:lvl2pPr>
            <a:lvl3pPr>
              <a:defRPr sz="1200">
                <a:latin typeface="Roboto" pitchFamily="2" charset="0"/>
                <a:ea typeface="Roboto" pitchFamily="2" charset="0"/>
              </a:defRPr>
            </a:lvl3pPr>
            <a:lvl4pPr>
              <a:defRPr sz="12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5588530" y="3081337"/>
            <a:ext cx="2243136" cy="47466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200">
                <a:latin typeface="Roboto" pitchFamily="2" charset="0"/>
                <a:ea typeface="Roboto" pitchFamily="2" charset="0"/>
              </a:defRPr>
            </a:lvl1pPr>
            <a:lvl2pPr>
              <a:buFont typeface="Arial" pitchFamily="34" charset="0"/>
              <a:buChar char="•"/>
              <a:defRPr sz="1200">
                <a:latin typeface="Roboto" pitchFamily="2" charset="0"/>
                <a:ea typeface="Roboto" pitchFamily="2" charset="0"/>
              </a:defRPr>
            </a:lvl2pPr>
            <a:lvl3pPr>
              <a:defRPr sz="1200">
                <a:latin typeface="Roboto" pitchFamily="2" charset="0"/>
                <a:ea typeface="Roboto" pitchFamily="2" charset="0"/>
              </a:defRPr>
            </a:lvl3pPr>
            <a:lvl4pPr>
              <a:defRPr sz="12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9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8039630" y="4182004"/>
            <a:ext cx="2243136" cy="47466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200">
                <a:latin typeface="Roboto" pitchFamily="2" charset="0"/>
                <a:ea typeface="Roboto" pitchFamily="2" charset="0"/>
              </a:defRPr>
            </a:lvl1pPr>
            <a:lvl2pPr>
              <a:buFont typeface="Arial" pitchFamily="34" charset="0"/>
              <a:buChar char="•"/>
              <a:defRPr sz="1200">
                <a:latin typeface="Roboto" pitchFamily="2" charset="0"/>
                <a:ea typeface="Roboto" pitchFamily="2" charset="0"/>
              </a:defRPr>
            </a:lvl2pPr>
            <a:lvl3pPr>
              <a:defRPr sz="1200">
                <a:latin typeface="Roboto" pitchFamily="2" charset="0"/>
                <a:ea typeface="Roboto" pitchFamily="2" charset="0"/>
              </a:defRPr>
            </a:lvl3pPr>
            <a:lvl4pPr>
              <a:defRPr sz="12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8AC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Work\Ostrich Cyber Risk\Branding\Ostrich Logos\Ostrich Logos\ostrich_bird\300_dpi\ostrich_illustration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74" y="257175"/>
            <a:ext cx="574831" cy="612005"/>
          </a:xfrm>
          <a:prstGeom prst="rect">
            <a:avLst/>
          </a:prstGeom>
          <a:noFill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734299" y="62716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7925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DEF81-2F6A-41E3-B6FC-697CCB02C9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792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17501" y="6348352"/>
            <a:ext cx="10184560" cy="9122"/>
          </a:xfrm>
          <a:prstGeom prst="line">
            <a:avLst/>
          </a:prstGeom>
          <a:ln w="34925">
            <a:solidFill>
              <a:srgbClr val="F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82089" y="461337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82089" y="552024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82089" y="637672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1" y="6103110"/>
            <a:ext cx="1173063" cy="52787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68338"/>
            <a:ext cx="109728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274843"/>
                </a:solidFill>
                <a:latin typeface="Roboto Black" pitchFamily="2" charset="0"/>
                <a:ea typeface="Roboto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1817052"/>
            <a:ext cx="3855876" cy="396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676" y="1810702"/>
            <a:ext cx="3855875" cy="396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64" y="1810702"/>
            <a:ext cx="3855876" cy="396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274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4299" y="6271687"/>
            <a:ext cx="2844800" cy="365125"/>
          </a:xfrm>
        </p:spPr>
        <p:txBody>
          <a:bodyPr/>
          <a:lstStyle>
            <a:lvl1pPr>
              <a:defRPr>
                <a:solidFill>
                  <a:srgbClr val="F79257"/>
                </a:solidFill>
              </a:defRPr>
            </a:lvl1pPr>
          </a:lstStyle>
          <a:p>
            <a:fld id="{9CCDEF81-2F6A-41E3-B6FC-697CCB02C9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601" y="259473"/>
            <a:ext cx="549695" cy="585077"/>
          </a:xfrm>
          <a:prstGeom prst="rect">
            <a:avLst/>
          </a:prstGeom>
        </p:spPr>
      </p:pic>
      <p:grpSp>
        <p:nvGrpSpPr>
          <p:cNvPr id="2" name="Group 8"/>
          <p:cNvGrpSpPr/>
          <p:nvPr userDrawn="1"/>
        </p:nvGrpSpPr>
        <p:grpSpPr>
          <a:xfrm>
            <a:off x="317501" y="6067312"/>
            <a:ext cx="11556999" cy="562080"/>
            <a:chOff x="880334" y="9085494"/>
            <a:chExt cx="17037341" cy="828620"/>
          </a:xfrm>
        </p:grpSpPr>
        <p:cxnSp>
          <p:nvCxnSpPr>
            <p:cNvPr id="10" name="Straight Connector 9"/>
            <p:cNvCxnSpPr/>
            <p:nvPr userDrawn="1"/>
          </p:nvCxnSpPr>
          <p:spPr>
            <a:xfrm flipH="1">
              <a:off x="880334" y="9499804"/>
              <a:ext cx="15014090" cy="13447"/>
            </a:xfrm>
            <a:prstGeom prst="line">
              <a:avLst/>
            </a:prstGeom>
            <a:ln w="34925">
              <a:solidFill>
                <a:srgbClr val="F792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4486" y="9085494"/>
              <a:ext cx="1983189" cy="828620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82089" y="461337"/>
            <a:ext cx="3274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82089" y="552024"/>
            <a:ext cx="3274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82089" y="637672"/>
            <a:ext cx="3274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81444" y="2167911"/>
            <a:ext cx="284303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000">
                <a:solidFill>
                  <a:srgbClr val="F79257"/>
                </a:solidFill>
                <a:latin typeface="Roboto Black" pitchFamily="2" charset="0"/>
                <a:ea typeface="Roboto Black" pitchFamily="2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</a:rPr>
              <a:t>Keep in </a:t>
            </a:r>
            <a:b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</a:rPr>
            </a:b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</a:rPr>
              <a:t>touch.</a:t>
            </a: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4" y="2008551"/>
            <a:ext cx="1544846" cy="1644285"/>
          </a:xfrm>
          <a:prstGeom prst="rect">
            <a:avLst/>
          </a:prstGeom>
        </p:spPr>
      </p:pic>
      <p:sp>
        <p:nvSpPr>
          <p:cNvPr id="4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99225" y="3240485"/>
            <a:ext cx="4575110" cy="4589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F79257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We can be reached here!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89698" y="3840164"/>
            <a:ext cx="3103563" cy="1320270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and Surname</a:t>
            </a:r>
          </a:p>
          <a:p>
            <a:pPr lvl="0"/>
            <a:r>
              <a:rPr lang="en-US" dirty="0"/>
              <a:t>Phone number</a:t>
            </a:r>
          </a:p>
          <a:p>
            <a:pPr lvl="0"/>
            <a:r>
              <a:rPr lang="en-US" dirty="0"/>
              <a:t>Address</a:t>
            </a:r>
          </a:p>
          <a:p>
            <a:pPr lvl="0"/>
            <a:r>
              <a:rPr lang="en-US" dirty="0"/>
              <a:t>Email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3D5-8099-45A2-A2D9-2795C61EC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4B604-07E9-4FCA-A360-657FC6D45598}"/>
              </a:ext>
            </a:extLst>
          </p:cNvPr>
          <p:cNvSpPr/>
          <p:nvPr userDrawn="1"/>
        </p:nvSpPr>
        <p:spPr>
          <a:xfrm>
            <a:off x="3611676" y="0"/>
            <a:ext cx="8580324" cy="6858000"/>
          </a:xfrm>
          <a:prstGeom prst="rect">
            <a:avLst/>
          </a:prstGeom>
          <a:solidFill>
            <a:srgbClr val="27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29A985-6084-48D5-B259-B16C43A36902}"/>
              </a:ext>
            </a:extLst>
          </p:cNvPr>
          <p:cNvCxnSpPr/>
          <p:nvPr userDrawn="1"/>
        </p:nvCxnSpPr>
        <p:spPr>
          <a:xfrm>
            <a:off x="590550" y="592410"/>
            <a:ext cx="333465" cy="0"/>
          </a:xfrm>
          <a:prstGeom prst="line">
            <a:avLst/>
          </a:prstGeom>
          <a:ln w="38100">
            <a:solidFill>
              <a:srgbClr val="274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B94F8F-CAF3-4286-BABA-9B4138BAF5A5}"/>
              </a:ext>
            </a:extLst>
          </p:cNvPr>
          <p:cNvCxnSpPr/>
          <p:nvPr userDrawn="1"/>
        </p:nvCxnSpPr>
        <p:spPr>
          <a:xfrm>
            <a:off x="590550" y="683850"/>
            <a:ext cx="333465" cy="0"/>
          </a:xfrm>
          <a:prstGeom prst="line">
            <a:avLst/>
          </a:prstGeom>
          <a:ln w="38100">
            <a:solidFill>
              <a:srgbClr val="274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7C55DD-FE21-44E3-9030-935FD0BC8CF2}"/>
              </a:ext>
            </a:extLst>
          </p:cNvPr>
          <p:cNvCxnSpPr/>
          <p:nvPr userDrawn="1"/>
        </p:nvCxnSpPr>
        <p:spPr>
          <a:xfrm>
            <a:off x="590550" y="770210"/>
            <a:ext cx="333465" cy="0"/>
          </a:xfrm>
          <a:prstGeom prst="line">
            <a:avLst/>
          </a:prstGeom>
          <a:ln w="38100">
            <a:solidFill>
              <a:srgbClr val="274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18" y="2458131"/>
            <a:ext cx="897996" cy="94848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38150" y="2932373"/>
            <a:ext cx="2325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2748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About</a:t>
            </a:r>
            <a:endParaRPr lang="en-US" sz="6000" baseline="0" dirty="0">
              <a:solidFill>
                <a:srgbClr val="274843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r>
              <a:rPr lang="en-US" sz="6000" baseline="0" dirty="0">
                <a:solidFill>
                  <a:srgbClr val="F7925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us.</a:t>
            </a:r>
            <a:endParaRPr lang="en-US" sz="6000" dirty="0">
              <a:solidFill>
                <a:srgbClr val="F79257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380618" y="3549941"/>
            <a:ext cx="43061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Ostrich</a:t>
            </a:r>
            <a:r>
              <a:rPr lang="en-US" sz="3600" baseline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Cyber-Risk</a:t>
            </a:r>
          </a:p>
          <a:p>
            <a:r>
              <a:rPr lang="en-US" sz="20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combines qualitative risk analysis and quantitative scenario simulation to deliver a more comprehensive cyber risk management solution.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104900" y="6446174"/>
            <a:ext cx="10515600" cy="9418"/>
          </a:xfrm>
          <a:prstGeom prst="line">
            <a:avLst/>
          </a:prstGeom>
          <a:ln w="34925">
            <a:solidFill>
              <a:srgbClr val="F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902700" y="6189663"/>
            <a:ext cx="2743200" cy="261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79257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D973D5-8099-45A2-A2D9-2795C61EC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89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474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n>
                <a:noFill/>
              </a:ln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0E3F1D-0500-48B8-9361-5E7CC4151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2435" y="2308417"/>
            <a:ext cx="5178752" cy="22389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400" baseline="0">
                <a:solidFill>
                  <a:schemeClr val="bg1"/>
                </a:solidFill>
                <a:latin typeface="+mj-lt"/>
                <a:ea typeface="Roboto Condensed Medium" panose="020B0604020202020204" pitchFamily="2" charset="0"/>
                <a:cs typeface="Calibri" charset="0"/>
              </a:defRPr>
            </a:lvl1pPr>
          </a:lstStyle>
          <a:p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BDF6F4B-6C77-43E1-A43B-3E171CFACF88}"/>
              </a:ext>
            </a:extLst>
          </p:cNvPr>
          <p:cNvSpPr txBox="1">
            <a:spLocks/>
          </p:cNvSpPr>
          <p:nvPr userDrawn="1"/>
        </p:nvSpPr>
        <p:spPr>
          <a:xfrm>
            <a:off x="1324598" y="3863606"/>
            <a:ext cx="5178752" cy="22389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 cap="all" baseline="0">
                <a:solidFill>
                  <a:schemeClr val="bg1"/>
                </a:solidFill>
                <a:latin typeface="Roboto Condensed Medium" panose="020B0604020202020204" pitchFamily="2" charset="0"/>
                <a:ea typeface="Roboto Condensed Medium" panose="020B0604020202020204" pitchFamily="2" charset="0"/>
                <a:cs typeface="Calibri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B413F6B-5145-4987-8842-BB2E52139D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3226" y="4787530"/>
            <a:ext cx="3537961" cy="3331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 cap="none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Speaker Name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F3866E7E-D7E8-412F-B6EF-125DEA61C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73226" y="5262683"/>
            <a:ext cx="3537961" cy="3331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 cap="none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Speaker Title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EC94F835-081F-40B1-B077-3F8DE91682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73226" y="5737765"/>
            <a:ext cx="3537961" cy="3331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 cap="none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Date</a:t>
            </a:r>
          </a:p>
        </p:txBody>
      </p:sp>
      <p:pic>
        <p:nvPicPr>
          <p:cNvPr id="4" name="Picture 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0172AAE-4F5C-5299-ACA5-31B15C0876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6" y="790968"/>
            <a:ext cx="4071204" cy="1699139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33553" y="6362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88027" y="6412868"/>
            <a:ext cx="10515600" cy="9418"/>
          </a:xfrm>
          <a:prstGeom prst="line">
            <a:avLst/>
          </a:prstGeom>
          <a:ln w="34925">
            <a:solidFill>
              <a:srgbClr val="F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6" y="6043644"/>
            <a:ext cx="638540" cy="6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5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rgbClr val="264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F0E3F1D-0500-48B8-9361-5E7CC4151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6623" y="2309525"/>
            <a:ext cx="5178752" cy="22389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Roboto Condensed Medium" panose="020B0604020202020204" pitchFamily="2" charset="0"/>
                <a:ea typeface="Roboto Condensed Medium" panose="020B0604020202020204" pitchFamily="2" charset="0"/>
                <a:cs typeface="Calibri" charset="0"/>
              </a:defRPr>
            </a:lvl1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86040-3321-4203-B41C-3B96865492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2967" y="294676"/>
            <a:ext cx="1657862" cy="69191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33553" y="6362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81194" y="1148701"/>
            <a:ext cx="11029616" cy="849712"/>
          </a:xfrm>
          <a:prstGeom prst="rect">
            <a:avLst/>
          </a:prstGeom>
        </p:spPr>
        <p:txBody>
          <a:bodyPr/>
          <a:lstStyle>
            <a:lvl1pPr>
              <a:defRPr sz="4000" b="1" cap="none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a Title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C2A5089-94F2-4727-A654-DB5787EEE95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1194" y="2196804"/>
            <a:ext cx="11029616" cy="3844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Tx/>
              <a:buBlip>
                <a:blip r:embed="rId2"/>
              </a:buBlip>
              <a:defRPr lang="en-US" sz="18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 2" panose="05020102010507070707" pitchFamily="18" charset="2"/>
              <a:buChar char=""/>
              <a:defRPr lang="en-US" sz="16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Courier New" panose="02070309020205020404" pitchFamily="49" charset="0"/>
              <a:buChar char="o"/>
              <a:defRPr lang="en-US" sz="13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Arial" panose="020B0604020202020204" pitchFamily="34" charset="0"/>
              <a:buChar char="•"/>
              <a:defRPr lang="en-US" sz="11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4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33553" y="6362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51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279" y="972416"/>
            <a:ext cx="11029616" cy="694478"/>
          </a:xfrm>
          <a:prstGeom prst="rect">
            <a:avLst/>
          </a:prstGeom>
        </p:spPr>
        <p:txBody>
          <a:bodyPr/>
          <a:lstStyle>
            <a:lvl1pPr>
              <a:defRPr sz="4000" b="1" cap="none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add a Title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C2A5089-94F2-4727-A654-DB5787EEE95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7279" y="2223916"/>
            <a:ext cx="11415795" cy="364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Tx/>
              <a:buBlip>
                <a:blip r:embed="rId2"/>
              </a:buBlip>
              <a:defRPr lang="en-US" sz="18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 2" panose="05020102010507070707" pitchFamily="18" charset="2"/>
              <a:buChar char=""/>
              <a:defRPr lang="en-US" sz="16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Courier New" panose="02070309020205020404" pitchFamily="49" charset="0"/>
              <a:buChar char="o"/>
              <a:defRPr lang="en-US" sz="13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Arial" panose="020B0604020202020204" pitchFamily="34" charset="0"/>
              <a:buChar char="•"/>
              <a:defRPr lang="en-US" sz="11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4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BF78FB-8543-4005-98A7-C2771146C3F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7280" y="1735855"/>
            <a:ext cx="11301412" cy="419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33553" y="6362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27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65" y="830692"/>
            <a:ext cx="11029616" cy="849712"/>
          </a:xfrm>
          <a:prstGeom prst="rect">
            <a:avLst/>
          </a:prstGeom>
        </p:spPr>
        <p:txBody>
          <a:bodyPr/>
          <a:lstStyle>
            <a:lvl1pPr>
              <a:defRPr sz="4000" b="1" cap="none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add a Title 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F6D3921-A7EF-47AC-A734-5B16C1AC637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90735" y="1804307"/>
            <a:ext cx="5486400" cy="449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 2" panose="05020102010507070707" pitchFamily="18" charset="2"/>
              <a:buChar char=""/>
              <a:defRPr lang="en-US" sz="18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" panose="05000000000000000000" pitchFamily="2" charset="2"/>
              <a:buChar char="§"/>
              <a:defRPr lang="en-US" sz="16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Courier New" panose="02070309020205020404" pitchFamily="49" charset="0"/>
              <a:buChar char="o"/>
              <a:defRPr lang="en-US" sz="13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Arial" panose="020B0604020202020204" pitchFamily="34" charset="0"/>
              <a:buChar char="•"/>
              <a:defRPr lang="en-US" sz="11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4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C355303-9B32-4178-ADEC-AA4064545F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4865" y="1804307"/>
            <a:ext cx="5486400" cy="449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Tx/>
              <a:buBlip>
                <a:blip r:embed="rId2"/>
              </a:buBlip>
              <a:defRPr lang="en-US" sz="18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" panose="05000000000000000000" pitchFamily="2" charset="2"/>
              <a:buChar char="§"/>
              <a:defRPr lang="en-US" sz="16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Courier New" panose="02070309020205020404" pitchFamily="49" charset="0"/>
              <a:buChar char="o"/>
              <a:defRPr lang="en-US" sz="13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Arial" panose="020B0604020202020204" pitchFamily="34" charset="0"/>
              <a:buChar char="•"/>
              <a:defRPr lang="en-US" sz="11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4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33553" y="6362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2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786" y="939759"/>
            <a:ext cx="11029616" cy="849712"/>
          </a:xfrm>
          <a:prstGeom prst="rect">
            <a:avLst/>
          </a:prstGeom>
        </p:spPr>
        <p:txBody>
          <a:bodyPr/>
          <a:lstStyle>
            <a:lvl1pPr>
              <a:defRPr sz="4000" b="1" cap="none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add a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C355303-9B32-4178-ADEC-AA4064545F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2786" y="1860919"/>
            <a:ext cx="3714235" cy="449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Tx/>
              <a:buBlip>
                <a:blip r:embed="rId2"/>
              </a:buBlip>
              <a:defRPr lang="en-US" sz="18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1pPr>
            <a:lvl2pPr marL="609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" panose="05000000000000000000" pitchFamily="2" charset="2"/>
              <a:buChar char="§"/>
              <a:defRPr lang="en-US" sz="16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Courier New" panose="02070309020205020404" pitchFamily="49" charset="0"/>
              <a:buChar char="o"/>
              <a:defRPr lang="en-US" sz="13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Arial" panose="020B0604020202020204" pitchFamily="34" charset="0"/>
              <a:buChar char="•"/>
              <a:defRPr lang="en-US" sz="11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4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C355303-9B32-4178-ADEC-AA4064545F7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38883" y="1860919"/>
            <a:ext cx="3714235" cy="449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Tx/>
              <a:buBlip>
                <a:blip r:embed="rId2"/>
              </a:buBlip>
              <a:defRPr lang="en-US" sz="18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" panose="05000000000000000000" pitchFamily="2" charset="2"/>
              <a:buChar char="§"/>
              <a:defRPr lang="en-US" sz="16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Courier New" panose="02070309020205020404" pitchFamily="49" charset="0"/>
              <a:buChar char="o"/>
              <a:defRPr lang="en-US" sz="13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Arial" panose="020B0604020202020204" pitchFamily="34" charset="0"/>
              <a:buChar char="•"/>
              <a:defRPr lang="en-US" sz="11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4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C355303-9B32-4178-ADEC-AA4064545F7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980" y="1860919"/>
            <a:ext cx="3714235" cy="449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Tx/>
              <a:buBlip>
                <a:blip r:embed="rId2"/>
              </a:buBlip>
              <a:defRPr lang="en-US" sz="18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" panose="05000000000000000000" pitchFamily="2" charset="2"/>
              <a:buChar char="§"/>
              <a:defRPr lang="en-US" sz="16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Courier New" panose="02070309020205020404" pitchFamily="49" charset="0"/>
              <a:buChar char="o"/>
              <a:defRPr lang="en-US" sz="13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Arial" panose="020B0604020202020204" pitchFamily="34" charset="0"/>
              <a:buChar char="•"/>
              <a:defRPr lang="en-US" sz="11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4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33553" y="6362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2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V1">
    <p:bg>
      <p:bgPr>
        <a:solidFill>
          <a:srgbClr val="274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320" y="2087125"/>
            <a:ext cx="10509380" cy="100647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010" y="3252658"/>
            <a:ext cx="9144000" cy="67164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3D5-8099-45A2-A2D9-2795C61ECD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5" y="6089216"/>
            <a:ext cx="573686" cy="573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54" y="466188"/>
            <a:ext cx="2367546" cy="9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4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3D5-8099-45A2-A2D9-2795C61ECD1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1249181" y="648036"/>
            <a:ext cx="371319" cy="199941"/>
            <a:chOff x="11249181" y="648036"/>
            <a:chExt cx="495300" cy="2667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73E510-1E2E-430F-A9F7-1E8CBB86445B}"/>
                </a:ext>
              </a:extLst>
            </p:cNvPr>
            <p:cNvCxnSpPr/>
            <p:nvPr userDrawn="1"/>
          </p:nvCxnSpPr>
          <p:spPr>
            <a:xfrm>
              <a:off x="11249181" y="648036"/>
              <a:ext cx="495300" cy="0"/>
            </a:xfrm>
            <a:prstGeom prst="line">
              <a:avLst/>
            </a:prstGeom>
            <a:ln w="38100">
              <a:solidFill>
                <a:srgbClr val="F792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2C87C2-E0D9-4D5A-8D16-D185ABF0D90D}"/>
                </a:ext>
              </a:extLst>
            </p:cNvPr>
            <p:cNvCxnSpPr/>
            <p:nvPr userDrawn="1"/>
          </p:nvCxnSpPr>
          <p:spPr>
            <a:xfrm>
              <a:off x="11249181" y="773004"/>
              <a:ext cx="495300" cy="0"/>
            </a:xfrm>
            <a:prstGeom prst="line">
              <a:avLst/>
            </a:prstGeom>
            <a:ln w="38100">
              <a:solidFill>
                <a:srgbClr val="F792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A660EDE-7064-4E75-A5CF-37E5A35A6903}"/>
                </a:ext>
              </a:extLst>
            </p:cNvPr>
            <p:cNvCxnSpPr/>
            <p:nvPr userDrawn="1"/>
          </p:nvCxnSpPr>
          <p:spPr>
            <a:xfrm>
              <a:off x="11249181" y="914736"/>
              <a:ext cx="495300" cy="0"/>
            </a:xfrm>
            <a:prstGeom prst="line">
              <a:avLst/>
            </a:prstGeom>
            <a:ln w="38100">
              <a:solidFill>
                <a:srgbClr val="F792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758" y="365125"/>
            <a:ext cx="675423" cy="7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8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rgbClr val="274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3D5-8099-45A2-A2D9-2795C61ECD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9" y="6076950"/>
            <a:ext cx="638540" cy="63854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11249181" y="648036"/>
            <a:ext cx="371319" cy="199941"/>
            <a:chOff x="11249181" y="648036"/>
            <a:chExt cx="495300" cy="2667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73E510-1E2E-430F-A9F7-1E8CBB86445B}"/>
                </a:ext>
              </a:extLst>
            </p:cNvPr>
            <p:cNvCxnSpPr/>
            <p:nvPr userDrawn="1"/>
          </p:nvCxnSpPr>
          <p:spPr>
            <a:xfrm>
              <a:off x="11249181" y="648036"/>
              <a:ext cx="495300" cy="0"/>
            </a:xfrm>
            <a:prstGeom prst="line">
              <a:avLst/>
            </a:prstGeom>
            <a:ln w="38100">
              <a:solidFill>
                <a:srgbClr val="F792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02C87C2-E0D9-4D5A-8D16-D185ABF0D90D}"/>
                </a:ext>
              </a:extLst>
            </p:cNvPr>
            <p:cNvCxnSpPr/>
            <p:nvPr userDrawn="1"/>
          </p:nvCxnSpPr>
          <p:spPr>
            <a:xfrm>
              <a:off x="11249181" y="773004"/>
              <a:ext cx="495300" cy="0"/>
            </a:xfrm>
            <a:prstGeom prst="line">
              <a:avLst/>
            </a:prstGeom>
            <a:ln w="38100">
              <a:solidFill>
                <a:srgbClr val="F792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A660EDE-7064-4E75-A5CF-37E5A35A6903}"/>
                </a:ext>
              </a:extLst>
            </p:cNvPr>
            <p:cNvCxnSpPr/>
            <p:nvPr userDrawn="1"/>
          </p:nvCxnSpPr>
          <p:spPr>
            <a:xfrm>
              <a:off x="11249181" y="914736"/>
              <a:ext cx="495300" cy="0"/>
            </a:xfrm>
            <a:prstGeom prst="line">
              <a:avLst/>
            </a:prstGeom>
            <a:ln w="38100">
              <a:solidFill>
                <a:srgbClr val="F792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758" y="365125"/>
            <a:ext cx="675423" cy="720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75" y="365125"/>
            <a:ext cx="666902" cy="71136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2000250"/>
            <a:ext cx="10191749" cy="914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5"/>
              </a:buBlip>
              <a:defRPr sz="2000">
                <a:solidFill>
                  <a:schemeClr val="bg1"/>
                </a:solidFill>
              </a:defRPr>
            </a:lvl2pPr>
            <a:lvl3pPr marL="1200150" indent="-28575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727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bg>
      <p:bgPr>
        <a:solidFill>
          <a:srgbClr val="8AC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3D5-8099-45A2-A2D9-2795C61EC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249181" y="648036"/>
            <a:ext cx="371319" cy="199941"/>
            <a:chOff x="11249181" y="648036"/>
            <a:chExt cx="495300" cy="2667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73E510-1E2E-430F-A9F7-1E8CBB86445B}"/>
                </a:ext>
              </a:extLst>
            </p:cNvPr>
            <p:cNvCxnSpPr/>
            <p:nvPr userDrawn="1"/>
          </p:nvCxnSpPr>
          <p:spPr>
            <a:xfrm>
              <a:off x="11249181" y="648036"/>
              <a:ext cx="495300" cy="0"/>
            </a:xfrm>
            <a:prstGeom prst="line">
              <a:avLst/>
            </a:prstGeom>
            <a:ln w="38100">
              <a:solidFill>
                <a:srgbClr val="F792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02C87C2-E0D9-4D5A-8D16-D185ABF0D90D}"/>
                </a:ext>
              </a:extLst>
            </p:cNvPr>
            <p:cNvCxnSpPr/>
            <p:nvPr userDrawn="1"/>
          </p:nvCxnSpPr>
          <p:spPr>
            <a:xfrm>
              <a:off x="11249181" y="773004"/>
              <a:ext cx="495300" cy="0"/>
            </a:xfrm>
            <a:prstGeom prst="line">
              <a:avLst/>
            </a:prstGeom>
            <a:ln w="38100">
              <a:solidFill>
                <a:srgbClr val="F792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A660EDE-7064-4E75-A5CF-37E5A35A6903}"/>
                </a:ext>
              </a:extLst>
            </p:cNvPr>
            <p:cNvCxnSpPr/>
            <p:nvPr userDrawn="1"/>
          </p:nvCxnSpPr>
          <p:spPr>
            <a:xfrm>
              <a:off x="11249181" y="914736"/>
              <a:ext cx="495300" cy="0"/>
            </a:xfrm>
            <a:prstGeom prst="line">
              <a:avLst/>
            </a:prstGeom>
            <a:ln w="38100">
              <a:solidFill>
                <a:srgbClr val="F792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758" y="365125"/>
            <a:ext cx="675423" cy="7204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9169400" cy="3405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rgbClr val="274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1444" y="2167911"/>
            <a:ext cx="2843031" cy="1325563"/>
          </a:xfrm>
        </p:spPr>
        <p:txBody>
          <a:bodyPr>
            <a:noAutofit/>
          </a:bodyPr>
          <a:lstStyle>
            <a:lvl1pPr algn="l">
              <a:defRPr sz="6000">
                <a:solidFill>
                  <a:srgbClr val="F79257"/>
                </a:solidFill>
              </a:defRPr>
            </a:lvl1pPr>
          </a:lstStyle>
          <a:p>
            <a:r>
              <a:rPr lang="en-US" dirty="0"/>
              <a:t>Keep in </a:t>
            </a:r>
            <a:br>
              <a:rPr lang="en-US" dirty="0"/>
            </a:br>
            <a:r>
              <a:rPr lang="en-US" dirty="0"/>
              <a:t>touch.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3D5-8099-45A2-A2D9-2795C61ECD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4" y="2008551"/>
            <a:ext cx="1544846" cy="1644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9" y="6076950"/>
            <a:ext cx="638540" cy="63854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34125" y="3193919"/>
            <a:ext cx="4575110" cy="458917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F79257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We can be reached here!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03433" y="3793597"/>
            <a:ext cx="3103563" cy="2293937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and Surname</a:t>
            </a:r>
          </a:p>
          <a:p>
            <a:pPr lvl="0"/>
            <a:r>
              <a:rPr lang="en-US" dirty="0"/>
              <a:t>Phone number</a:t>
            </a:r>
          </a:p>
          <a:p>
            <a:pPr lvl="0"/>
            <a:r>
              <a:rPr lang="en-US" dirty="0"/>
              <a:t>Address</a:t>
            </a:r>
          </a:p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30578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>
          <a:gsLst>
            <a:gs pos="0">
              <a:srgbClr val="F79257"/>
            </a:gs>
            <a:gs pos="50000">
              <a:srgbClr val="F7925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370B8BE-D1CA-4C13-AFD3-15AF90AC85C7}"/>
              </a:ext>
            </a:extLst>
          </p:cNvPr>
          <p:cNvSpPr/>
          <p:nvPr userDrawn="1"/>
        </p:nvSpPr>
        <p:spPr>
          <a:xfrm>
            <a:off x="856390" y="668113"/>
            <a:ext cx="10479220" cy="5521775"/>
          </a:xfrm>
          <a:prstGeom prst="rect">
            <a:avLst/>
          </a:prstGeom>
          <a:gradFill flip="none" rotWithShape="1">
            <a:gsLst>
              <a:gs pos="0">
                <a:srgbClr val="8AC2B9">
                  <a:shade val="30000"/>
                  <a:satMod val="115000"/>
                </a:srgbClr>
              </a:gs>
              <a:gs pos="50000">
                <a:srgbClr val="8AC2B9">
                  <a:shade val="67500"/>
                  <a:satMod val="115000"/>
                </a:srgbClr>
              </a:gs>
              <a:gs pos="100000">
                <a:srgbClr val="8AC2B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34" y="2100296"/>
            <a:ext cx="4394133" cy="1834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05" y="902804"/>
            <a:ext cx="858555" cy="90682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898900" y="3945484"/>
            <a:ext cx="439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30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</a:rPr>
              <a:t>Cyber risk. Simplified</a:t>
            </a:r>
            <a:r>
              <a:rPr lang="en-US" sz="2400" b="0" spc="30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</a:rPr>
              <a:t>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F5A868-0D92-4885-926F-7FF1AB8992AC}"/>
              </a:ext>
            </a:extLst>
          </p:cNvPr>
          <p:cNvCxnSpPr/>
          <p:nvPr userDrawn="1"/>
        </p:nvCxnSpPr>
        <p:spPr>
          <a:xfrm>
            <a:off x="10532110" y="1075266"/>
            <a:ext cx="495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D782B2-D237-43DE-80B1-7EF165874798}"/>
              </a:ext>
            </a:extLst>
          </p:cNvPr>
          <p:cNvCxnSpPr/>
          <p:nvPr userDrawn="1"/>
        </p:nvCxnSpPr>
        <p:spPr>
          <a:xfrm>
            <a:off x="10532110" y="1212426"/>
            <a:ext cx="495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1268FE-60FE-4D44-9093-311397FF4351}"/>
              </a:ext>
            </a:extLst>
          </p:cNvPr>
          <p:cNvCxnSpPr/>
          <p:nvPr userDrawn="1"/>
        </p:nvCxnSpPr>
        <p:spPr>
          <a:xfrm>
            <a:off x="10532110" y="1341966"/>
            <a:ext cx="495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10562167" y="5355167"/>
            <a:ext cx="44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4843"/>
                </a:solidFill>
                <a:latin typeface="Roboto Black" pitchFamily="2" charset="0"/>
                <a:ea typeface="Roboto Black" pitchFamily="2" charset="0"/>
              </a:rPr>
              <a:t>2023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74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 Black" pitchFamily="2" charset="0"/>
                <a:ea typeface="Roboto Black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4299" y="6271687"/>
            <a:ext cx="2844800" cy="365125"/>
          </a:xfrm>
        </p:spPr>
        <p:txBody>
          <a:bodyPr/>
          <a:lstStyle>
            <a:lvl1pPr>
              <a:defRPr>
                <a:solidFill>
                  <a:srgbClr val="F79257"/>
                </a:solidFill>
              </a:defRPr>
            </a:lvl1pPr>
          </a:lstStyle>
          <a:p>
            <a:fld id="{9CCDEF81-2F6A-41E3-B6FC-697CCB02C9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78901" y="461325"/>
            <a:ext cx="327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78901" y="552012"/>
            <a:ext cx="327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78901" y="637660"/>
            <a:ext cx="327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601" y="259473"/>
            <a:ext cx="549695" cy="585077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17501" y="6067312"/>
            <a:ext cx="11556999" cy="562080"/>
            <a:chOff x="880334" y="9085494"/>
            <a:chExt cx="17037341" cy="828620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80334" y="9499804"/>
              <a:ext cx="15014090" cy="13447"/>
            </a:xfrm>
            <a:prstGeom prst="line">
              <a:avLst/>
            </a:prstGeom>
            <a:ln w="34925">
              <a:solidFill>
                <a:srgbClr val="F792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4486" y="9085494"/>
              <a:ext cx="1983189" cy="828620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82089" y="461337"/>
            <a:ext cx="3274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82089" y="552024"/>
            <a:ext cx="3274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82089" y="637672"/>
            <a:ext cx="3274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Roboto Black" pitchFamily="2" charset="0"/>
                <a:ea typeface="Roboto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 descr="D:\Work\Ostrich Cyber Risk\Branding\Ostrich Logos\Ostrich Logos\ostrich_bird\300_dpi\ostrich_illustration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74" y="257175"/>
            <a:ext cx="574831" cy="612005"/>
          </a:xfrm>
          <a:prstGeom prst="rect">
            <a:avLst/>
          </a:prstGeom>
          <a:noFill/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734299" y="62716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7925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DEF81-2F6A-41E3-B6FC-697CCB02C9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792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317501" y="6348352"/>
            <a:ext cx="10184560" cy="9122"/>
          </a:xfrm>
          <a:prstGeom prst="line">
            <a:avLst/>
          </a:prstGeom>
          <a:ln w="34925">
            <a:solidFill>
              <a:srgbClr val="F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78901" y="461325"/>
            <a:ext cx="327480" cy="0"/>
          </a:xfrm>
          <a:prstGeom prst="line">
            <a:avLst/>
          </a:prstGeom>
          <a:ln>
            <a:solidFill>
              <a:srgbClr val="27484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78901" y="552012"/>
            <a:ext cx="327480" cy="0"/>
          </a:xfrm>
          <a:prstGeom prst="line">
            <a:avLst/>
          </a:prstGeom>
          <a:ln>
            <a:solidFill>
              <a:srgbClr val="2748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78901" y="637660"/>
            <a:ext cx="327480" cy="0"/>
          </a:xfrm>
          <a:prstGeom prst="line">
            <a:avLst/>
          </a:prstGeom>
          <a:ln>
            <a:solidFill>
              <a:srgbClr val="274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73E510-1E2E-430F-A9F7-1E8CBB86445B}"/>
              </a:ext>
            </a:extLst>
          </p:cNvPr>
          <p:cNvCxnSpPr/>
          <p:nvPr userDrawn="1"/>
        </p:nvCxnSpPr>
        <p:spPr>
          <a:xfrm>
            <a:off x="11382089" y="461337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2C87C2-E0D9-4D5A-8D16-D185ABF0D90D}"/>
              </a:ext>
            </a:extLst>
          </p:cNvPr>
          <p:cNvCxnSpPr/>
          <p:nvPr userDrawn="1"/>
        </p:nvCxnSpPr>
        <p:spPr>
          <a:xfrm>
            <a:off x="11382089" y="552024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60EDE-7064-4E75-A5CF-37E5A35A6903}"/>
              </a:ext>
            </a:extLst>
          </p:cNvPr>
          <p:cNvCxnSpPr/>
          <p:nvPr userDrawn="1"/>
        </p:nvCxnSpPr>
        <p:spPr>
          <a:xfrm>
            <a:off x="11382089" y="637672"/>
            <a:ext cx="327480" cy="0"/>
          </a:xfrm>
          <a:prstGeom prst="line">
            <a:avLst/>
          </a:prstGeom>
          <a:ln w="19050">
            <a:solidFill>
              <a:srgbClr val="274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51" y="6103110"/>
            <a:ext cx="1173063" cy="52787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7300" y="6176963"/>
            <a:ext cx="2743200" cy="261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79257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C5D973D5-8099-45A2-A2D9-2795C61ECD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63" y="6019006"/>
            <a:ext cx="681037" cy="68103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1104900" y="6446174"/>
            <a:ext cx="10515600" cy="9418"/>
          </a:xfrm>
          <a:prstGeom prst="line">
            <a:avLst/>
          </a:prstGeom>
          <a:ln w="34925">
            <a:solidFill>
              <a:srgbClr val="F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90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3" r:id="rId5"/>
    <p:sldLayoutId id="2147483654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74843"/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CD341-A647-473F-BD7D-0CEE47AE0FBB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EF81-2F6A-41E3-B6FC-697CCB02C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67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74843"/>
          </a:solidFill>
          <a:latin typeface="Roboto Black" pitchFamily="2" charset="0"/>
          <a:ea typeface="Roboto Black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4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33553" y="6362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486040-3321-4203-B41C-3B96865492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2967" y="294676"/>
            <a:ext cx="1657862" cy="69191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1188027" y="6412868"/>
            <a:ext cx="10515600" cy="9418"/>
          </a:xfrm>
          <a:prstGeom prst="line">
            <a:avLst/>
          </a:prstGeom>
          <a:ln w="34925">
            <a:solidFill>
              <a:srgbClr val="F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6" y="6043644"/>
            <a:ext cx="638540" cy="6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8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310" y="2582004"/>
            <a:ext cx="10509380" cy="1006475"/>
          </a:xfrm>
        </p:spPr>
        <p:txBody>
          <a:bodyPr>
            <a:noAutofit/>
          </a:bodyPr>
          <a:lstStyle/>
          <a:p>
            <a:r>
              <a:rPr lang="en-US" sz="3600" dirty="0"/>
              <a:t>Throwing the “Bad” Data in With the “Good”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8AC2B9"/>
                </a:solidFill>
              </a:rPr>
              <a:t>Documenting and classifying data utility – for effect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1F5C57-17DD-A180-950D-C4D053814EE4}"/>
              </a:ext>
            </a:extLst>
          </p:cNvPr>
          <p:cNvSpPr txBox="1">
            <a:spLocks/>
          </p:cNvSpPr>
          <p:nvPr/>
        </p:nvSpPr>
        <p:spPr>
          <a:xfrm>
            <a:off x="7178722" y="4787530"/>
            <a:ext cx="4332465" cy="333131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0" i="0" kern="1200" cap="none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lack"/>
                <a:cs typeface="Calibri" charset="0"/>
              </a:rPr>
              <a:t>Jack Whitsitt | Ostrich | Director of CRQ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Black"/>
              <a:cs typeface="Calibri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268A83-9195-FC11-56B6-7A244BD673DB}"/>
              </a:ext>
            </a:extLst>
          </p:cNvPr>
          <p:cNvSpPr txBox="1">
            <a:spLocks/>
          </p:cNvSpPr>
          <p:nvPr/>
        </p:nvSpPr>
        <p:spPr>
          <a:xfrm>
            <a:off x="7973226" y="5262683"/>
            <a:ext cx="3537961" cy="333131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0" i="0" kern="1200" cap="none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8AC2B9"/>
                </a:solidFill>
                <a:effectLst/>
                <a:uLnTx/>
                <a:uFillTx/>
                <a:latin typeface="Calibri"/>
                <a:cs typeface="Calibri" charset="0"/>
              </a:rPr>
              <a:t>Jack.Whitsitt@ostrichcyber-risk.com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AC2B9"/>
              </a:solidFill>
              <a:effectLst/>
              <a:uLnTx/>
              <a:uFillTx/>
              <a:latin typeface="Calibri"/>
              <a:cs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2" y="129961"/>
            <a:ext cx="11029616" cy="849712"/>
          </a:xfrm>
        </p:spPr>
        <p:txBody>
          <a:bodyPr/>
          <a:lstStyle/>
          <a:p>
            <a:r>
              <a:rPr lang="en-US" dirty="0"/>
              <a:t>Classifying Data (”Scoring”)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6484D8-9B9F-CCC0-3EDB-425A13BB9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40295"/>
              </p:ext>
            </p:extLst>
          </p:nvPr>
        </p:nvGraphicFramePr>
        <p:xfrm>
          <a:off x="1045032" y="1458405"/>
          <a:ext cx="10657903" cy="4821382"/>
        </p:xfrm>
        <a:graphic>
          <a:graphicData uri="http://schemas.openxmlformats.org/drawingml/2006/table">
            <a:tbl>
              <a:tblPr/>
              <a:tblGrid>
                <a:gridCol w="206423">
                  <a:extLst>
                    <a:ext uri="{9D8B030D-6E8A-4147-A177-3AD203B41FA5}">
                      <a16:colId xmlns:a16="http://schemas.microsoft.com/office/drawing/2014/main" val="2193769296"/>
                    </a:ext>
                  </a:extLst>
                </a:gridCol>
                <a:gridCol w="619267">
                  <a:extLst>
                    <a:ext uri="{9D8B030D-6E8A-4147-A177-3AD203B41FA5}">
                      <a16:colId xmlns:a16="http://schemas.microsoft.com/office/drawing/2014/main" val="1338001667"/>
                    </a:ext>
                  </a:extLst>
                </a:gridCol>
                <a:gridCol w="847417">
                  <a:extLst>
                    <a:ext uri="{9D8B030D-6E8A-4147-A177-3AD203B41FA5}">
                      <a16:colId xmlns:a16="http://schemas.microsoft.com/office/drawing/2014/main" val="2252194043"/>
                    </a:ext>
                  </a:extLst>
                </a:gridCol>
                <a:gridCol w="774084">
                  <a:extLst>
                    <a:ext uri="{9D8B030D-6E8A-4147-A177-3AD203B41FA5}">
                      <a16:colId xmlns:a16="http://schemas.microsoft.com/office/drawing/2014/main" val="991789751"/>
                    </a:ext>
                  </a:extLst>
                </a:gridCol>
                <a:gridCol w="1132606">
                  <a:extLst>
                    <a:ext uri="{9D8B030D-6E8A-4147-A177-3AD203B41FA5}">
                      <a16:colId xmlns:a16="http://schemas.microsoft.com/office/drawing/2014/main" val="4101376014"/>
                    </a:ext>
                  </a:extLst>
                </a:gridCol>
                <a:gridCol w="1523722">
                  <a:extLst>
                    <a:ext uri="{9D8B030D-6E8A-4147-A177-3AD203B41FA5}">
                      <a16:colId xmlns:a16="http://schemas.microsoft.com/office/drawing/2014/main" val="2307434610"/>
                    </a:ext>
                  </a:extLst>
                </a:gridCol>
                <a:gridCol w="76050">
                  <a:extLst>
                    <a:ext uri="{9D8B030D-6E8A-4147-A177-3AD203B41FA5}">
                      <a16:colId xmlns:a16="http://schemas.microsoft.com/office/drawing/2014/main" val="2230465230"/>
                    </a:ext>
                  </a:extLst>
                </a:gridCol>
                <a:gridCol w="1491129">
                  <a:extLst>
                    <a:ext uri="{9D8B030D-6E8A-4147-A177-3AD203B41FA5}">
                      <a16:colId xmlns:a16="http://schemas.microsoft.com/office/drawing/2014/main" val="3634920071"/>
                    </a:ext>
                  </a:extLst>
                </a:gridCol>
                <a:gridCol w="76050">
                  <a:extLst>
                    <a:ext uri="{9D8B030D-6E8A-4147-A177-3AD203B41FA5}">
                      <a16:colId xmlns:a16="http://schemas.microsoft.com/office/drawing/2014/main" val="920414982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948913950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238785227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1217890421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342790043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500328098"/>
                    </a:ext>
                  </a:extLst>
                </a:gridCol>
              </a:tblGrid>
              <a:tr h="37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KEY THREAT EVENT FREQUENCY DRIVERS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TARGET CRITERIA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QUESTION FOR 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SIMILARITY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FORECAST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2757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Characteristics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latest cybersecurity threats and trends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Government Healthcare Cybersecurity Bulletins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41861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Characteristics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Externalities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 Delivery Disruption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do ransomware attacks impact healthcare delivery?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Healthcare Service Disruption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Past Factor State (Low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Predictive Model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Closeable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Believeable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00818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Technology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Customized Ransomware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customized ransomware is used against healthcare targets?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Targeted Dark Web Intelligence Services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Correlative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58706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 of Controls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Weak Network Security Protocols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common network security weaknesses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Security Audit Reports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No additional info Needed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Unaruguable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76837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to Threat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Chance of Success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High due to Weaker Defenses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are ransomware attacks often successful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Cybersecurity Vulnerability Assessments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Speculative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Significant Inference Required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5274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Size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Actors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Aware &amp; Willing to Act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Small Hacker Groups Targeting Healthcare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many hacker groups are there targeting healthcare companies?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Criminal Behavior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Speculative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Significant Inference Required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Questionable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14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F5BA18-3663-BBF1-5F28-EDE8D4901D8E}"/>
              </a:ext>
            </a:extLst>
          </p:cNvPr>
          <p:cNvSpPr txBox="1"/>
          <p:nvPr/>
        </p:nvSpPr>
        <p:spPr>
          <a:xfrm>
            <a:off x="2636323" y="1034373"/>
            <a:ext cx="1857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8F1C6-F91B-6ECD-D236-EA3B4CF6F92E}"/>
              </a:ext>
            </a:extLst>
          </p:cNvPr>
          <p:cNvSpPr txBox="1"/>
          <p:nvPr/>
        </p:nvSpPr>
        <p:spPr>
          <a:xfrm>
            <a:off x="6132369" y="1024914"/>
            <a:ext cx="1565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89345-C127-EBB8-4228-8343DE6475C3}"/>
              </a:ext>
            </a:extLst>
          </p:cNvPr>
          <p:cNvSpPr txBox="1"/>
          <p:nvPr/>
        </p:nvSpPr>
        <p:spPr>
          <a:xfrm>
            <a:off x="8722676" y="1034373"/>
            <a:ext cx="133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72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2" y="129961"/>
            <a:ext cx="11029616" cy="849712"/>
          </a:xfrm>
        </p:spPr>
        <p:txBody>
          <a:bodyPr/>
          <a:lstStyle/>
          <a:p>
            <a:r>
              <a:rPr lang="en-US" dirty="0"/>
              <a:t>Classifying Data (”Scoring”)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6484D8-9B9F-CCC0-3EDB-425A13BB9F68}"/>
              </a:ext>
            </a:extLst>
          </p:cNvPr>
          <p:cNvGraphicFramePr>
            <a:graphicFrameLocks noGrp="1"/>
          </p:cNvGraphicFramePr>
          <p:nvPr/>
        </p:nvGraphicFramePr>
        <p:xfrm>
          <a:off x="1045032" y="1458405"/>
          <a:ext cx="10657903" cy="4821382"/>
        </p:xfrm>
        <a:graphic>
          <a:graphicData uri="http://schemas.openxmlformats.org/drawingml/2006/table">
            <a:tbl>
              <a:tblPr/>
              <a:tblGrid>
                <a:gridCol w="206423">
                  <a:extLst>
                    <a:ext uri="{9D8B030D-6E8A-4147-A177-3AD203B41FA5}">
                      <a16:colId xmlns:a16="http://schemas.microsoft.com/office/drawing/2014/main" val="2193769296"/>
                    </a:ext>
                  </a:extLst>
                </a:gridCol>
                <a:gridCol w="619267">
                  <a:extLst>
                    <a:ext uri="{9D8B030D-6E8A-4147-A177-3AD203B41FA5}">
                      <a16:colId xmlns:a16="http://schemas.microsoft.com/office/drawing/2014/main" val="1338001667"/>
                    </a:ext>
                  </a:extLst>
                </a:gridCol>
                <a:gridCol w="847417">
                  <a:extLst>
                    <a:ext uri="{9D8B030D-6E8A-4147-A177-3AD203B41FA5}">
                      <a16:colId xmlns:a16="http://schemas.microsoft.com/office/drawing/2014/main" val="2252194043"/>
                    </a:ext>
                  </a:extLst>
                </a:gridCol>
                <a:gridCol w="774084">
                  <a:extLst>
                    <a:ext uri="{9D8B030D-6E8A-4147-A177-3AD203B41FA5}">
                      <a16:colId xmlns:a16="http://schemas.microsoft.com/office/drawing/2014/main" val="991789751"/>
                    </a:ext>
                  </a:extLst>
                </a:gridCol>
                <a:gridCol w="1132606">
                  <a:extLst>
                    <a:ext uri="{9D8B030D-6E8A-4147-A177-3AD203B41FA5}">
                      <a16:colId xmlns:a16="http://schemas.microsoft.com/office/drawing/2014/main" val="4101376014"/>
                    </a:ext>
                  </a:extLst>
                </a:gridCol>
                <a:gridCol w="1523722">
                  <a:extLst>
                    <a:ext uri="{9D8B030D-6E8A-4147-A177-3AD203B41FA5}">
                      <a16:colId xmlns:a16="http://schemas.microsoft.com/office/drawing/2014/main" val="2307434610"/>
                    </a:ext>
                  </a:extLst>
                </a:gridCol>
                <a:gridCol w="76050">
                  <a:extLst>
                    <a:ext uri="{9D8B030D-6E8A-4147-A177-3AD203B41FA5}">
                      <a16:colId xmlns:a16="http://schemas.microsoft.com/office/drawing/2014/main" val="2230465230"/>
                    </a:ext>
                  </a:extLst>
                </a:gridCol>
                <a:gridCol w="1491129">
                  <a:extLst>
                    <a:ext uri="{9D8B030D-6E8A-4147-A177-3AD203B41FA5}">
                      <a16:colId xmlns:a16="http://schemas.microsoft.com/office/drawing/2014/main" val="3634920071"/>
                    </a:ext>
                  </a:extLst>
                </a:gridCol>
                <a:gridCol w="76050">
                  <a:extLst>
                    <a:ext uri="{9D8B030D-6E8A-4147-A177-3AD203B41FA5}">
                      <a16:colId xmlns:a16="http://schemas.microsoft.com/office/drawing/2014/main" val="920414982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948913950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238785227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1217890421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342790043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500328098"/>
                    </a:ext>
                  </a:extLst>
                </a:gridCol>
              </a:tblGrid>
              <a:tr h="37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KEY THREAT EVENT FREQUENCY DRIVERS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TARGET CRITERIA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QUESTION FOR 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SIMILARITY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FORECAST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2757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Characteristics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latest cybersecurity threats and trends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Government Healthcare Cybersecurity Bulletins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41861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Characteristics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Externalities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 Delivery Disruption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do ransomware attacks impact healthcare delivery?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Healthcare Service Disruption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Past Factor State (Low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Predictive Model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Closeable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Believeable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00818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Technology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Customized Ransomware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customized ransomware is used against healthcare targets?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Targeted Dark Web Intelligence Services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Correlative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58706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 of Controls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Weak Network Security Protocols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common network security weaknesses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Security Audit Reports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No additional info Needed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Unaruguable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76837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to Threat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Chance of Success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High due to Weaker Defenses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are ransomware attacks often successful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Cybersecurity Vulnerability Assessments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Speculative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Significant Inference Required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5274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Size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Actors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Aware &amp; Willing to Act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Small Hacker Groups Targeting Healthcare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many hacker groups are there targeting healthcare companies?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Criminal Behavior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Speculative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Significant Inference Required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Questionable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14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F5BA18-3663-BBF1-5F28-EDE8D4901D8E}"/>
              </a:ext>
            </a:extLst>
          </p:cNvPr>
          <p:cNvSpPr txBox="1"/>
          <p:nvPr/>
        </p:nvSpPr>
        <p:spPr>
          <a:xfrm>
            <a:off x="2636323" y="1034373"/>
            <a:ext cx="1857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8F1C6-F91B-6ECD-D236-EA3B4CF6F92E}"/>
              </a:ext>
            </a:extLst>
          </p:cNvPr>
          <p:cNvSpPr txBox="1"/>
          <p:nvPr/>
        </p:nvSpPr>
        <p:spPr>
          <a:xfrm>
            <a:off x="6132369" y="1024914"/>
            <a:ext cx="1565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89345-C127-EBB8-4228-8343DE6475C3}"/>
              </a:ext>
            </a:extLst>
          </p:cNvPr>
          <p:cNvSpPr txBox="1"/>
          <p:nvPr/>
        </p:nvSpPr>
        <p:spPr>
          <a:xfrm>
            <a:off x="8722676" y="1034373"/>
            <a:ext cx="133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DBC299-B114-540F-9982-68EA91246C8E}"/>
              </a:ext>
            </a:extLst>
          </p:cNvPr>
          <p:cNvSpPr/>
          <p:nvPr/>
        </p:nvSpPr>
        <p:spPr>
          <a:xfrm>
            <a:off x="1251274" y="1434483"/>
            <a:ext cx="2218051" cy="4821382"/>
          </a:xfrm>
          <a:prstGeom prst="rect">
            <a:avLst/>
          </a:prstGeom>
          <a:solidFill>
            <a:srgbClr val="D9D9D9">
              <a:alpha val="0"/>
            </a:srgbClr>
          </a:solidFill>
          <a:ln w="76200">
            <a:solidFill>
              <a:srgbClr val="F792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79257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8786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2" y="129961"/>
            <a:ext cx="11029616" cy="849712"/>
          </a:xfrm>
        </p:spPr>
        <p:txBody>
          <a:bodyPr/>
          <a:lstStyle/>
          <a:p>
            <a:r>
              <a:rPr lang="en-US" dirty="0"/>
              <a:t>Classifying Data (”Scoring”)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6484D8-9B9F-CCC0-3EDB-425A13BB9F68}"/>
              </a:ext>
            </a:extLst>
          </p:cNvPr>
          <p:cNvGraphicFramePr>
            <a:graphicFrameLocks noGrp="1"/>
          </p:cNvGraphicFramePr>
          <p:nvPr/>
        </p:nvGraphicFramePr>
        <p:xfrm>
          <a:off x="1045032" y="1458405"/>
          <a:ext cx="10657903" cy="4821382"/>
        </p:xfrm>
        <a:graphic>
          <a:graphicData uri="http://schemas.openxmlformats.org/drawingml/2006/table">
            <a:tbl>
              <a:tblPr/>
              <a:tblGrid>
                <a:gridCol w="206423">
                  <a:extLst>
                    <a:ext uri="{9D8B030D-6E8A-4147-A177-3AD203B41FA5}">
                      <a16:colId xmlns:a16="http://schemas.microsoft.com/office/drawing/2014/main" val="2193769296"/>
                    </a:ext>
                  </a:extLst>
                </a:gridCol>
                <a:gridCol w="619267">
                  <a:extLst>
                    <a:ext uri="{9D8B030D-6E8A-4147-A177-3AD203B41FA5}">
                      <a16:colId xmlns:a16="http://schemas.microsoft.com/office/drawing/2014/main" val="1338001667"/>
                    </a:ext>
                  </a:extLst>
                </a:gridCol>
                <a:gridCol w="847417">
                  <a:extLst>
                    <a:ext uri="{9D8B030D-6E8A-4147-A177-3AD203B41FA5}">
                      <a16:colId xmlns:a16="http://schemas.microsoft.com/office/drawing/2014/main" val="2252194043"/>
                    </a:ext>
                  </a:extLst>
                </a:gridCol>
                <a:gridCol w="774084">
                  <a:extLst>
                    <a:ext uri="{9D8B030D-6E8A-4147-A177-3AD203B41FA5}">
                      <a16:colId xmlns:a16="http://schemas.microsoft.com/office/drawing/2014/main" val="991789751"/>
                    </a:ext>
                  </a:extLst>
                </a:gridCol>
                <a:gridCol w="1132606">
                  <a:extLst>
                    <a:ext uri="{9D8B030D-6E8A-4147-A177-3AD203B41FA5}">
                      <a16:colId xmlns:a16="http://schemas.microsoft.com/office/drawing/2014/main" val="4101376014"/>
                    </a:ext>
                  </a:extLst>
                </a:gridCol>
                <a:gridCol w="1523722">
                  <a:extLst>
                    <a:ext uri="{9D8B030D-6E8A-4147-A177-3AD203B41FA5}">
                      <a16:colId xmlns:a16="http://schemas.microsoft.com/office/drawing/2014/main" val="2307434610"/>
                    </a:ext>
                  </a:extLst>
                </a:gridCol>
                <a:gridCol w="76050">
                  <a:extLst>
                    <a:ext uri="{9D8B030D-6E8A-4147-A177-3AD203B41FA5}">
                      <a16:colId xmlns:a16="http://schemas.microsoft.com/office/drawing/2014/main" val="2230465230"/>
                    </a:ext>
                  </a:extLst>
                </a:gridCol>
                <a:gridCol w="1491129">
                  <a:extLst>
                    <a:ext uri="{9D8B030D-6E8A-4147-A177-3AD203B41FA5}">
                      <a16:colId xmlns:a16="http://schemas.microsoft.com/office/drawing/2014/main" val="3634920071"/>
                    </a:ext>
                  </a:extLst>
                </a:gridCol>
                <a:gridCol w="76050">
                  <a:extLst>
                    <a:ext uri="{9D8B030D-6E8A-4147-A177-3AD203B41FA5}">
                      <a16:colId xmlns:a16="http://schemas.microsoft.com/office/drawing/2014/main" val="920414982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948913950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238785227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1217890421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342790043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500328098"/>
                    </a:ext>
                  </a:extLst>
                </a:gridCol>
              </a:tblGrid>
              <a:tr h="37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KEY THREAT EVENT FREQUENCY DRIVERS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TARGET CRITERIA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QUESTION FOR 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SIMILARITY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FORECAST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2757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Characteristics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latest cybersecurity threats and trends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Government Healthcare Cybersecurity Bulletins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41861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Characteristics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Externalities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 Delivery Disruption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do ransomware attacks impact healthcare delivery?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Healthcare Service Disruption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Past Factor State (Low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Predictive Model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Closeable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Believeable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00818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Technology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Customized Ransomware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customized ransomware is used against healthcare targets?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Targeted Dark Web Intelligence Services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Correlative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58706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 of Controls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Weak Network Security Protocols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common network security weaknesses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Security Audit Reports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No additional info Needed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Unaruguable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76837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to Threat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Chance of Success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High due to Weaker Defenses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are ransomware attacks often successful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Cybersecurity Vulnerability Assessments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Speculative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Significant Inference Required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5274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Size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Actors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Aware &amp; Willing to Act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Small Hacker Groups Targeting Healthcare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many hacker groups are there targeting healthcare companies?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Criminal Behavior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Speculative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Significant Inference Required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Questionable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14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F5BA18-3663-BBF1-5F28-EDE8D4901D8E}"/>
              </a:ext>
            </a:extLst>
          </p:cNvPr>
          <p:cNvSpPr txBox="1"/>
          <p:nvPr/>
        </p:nvSpPr>
        <p:spPr>
          <a:xfrm>
            <a:off x="2636323" y="1034373"/>
            <a:ext cx="1857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8F1C6-F91B-6ECD-D236-EA3B4CF6F92E}"/>
              </a:ext>
            </a:extLst>
          </p:cNvPr>
          <p:cNvSpPr txBox="1"/>
          <p:nvPr/>
        </p:nvSpPr>
        <p:spPr>
          <a:xfrm>
            <a:off x="6132369" y="1024914"/>
            <a:ext cx="1565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89345-C127-EBB8-4228-8343DE6475C3}"/>
              </a:ext>
            </a:extLst>
          </p:cNvPr>
          <p:cNvSpPr txBox="1"/>
          <p:nvPr/>
        </p:nvSpPr>
        <p:spPr>
          <a:xfrm>
            <a:off x="8722676" y="1034373"/>
            <a:ext cx="133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9C65F-C137-1C72-A313-344ECCE6B6FC}"/>
              </a:ext>
            </a:extLst>
          </p:cNvPr>
          <p:cNvSpPr/>
          <p:nvPr/>
        </p:nvSpPr>
        <p:spPr>
          <a:xfrm>
            <a:off x="3491344" y="1458405"/>
            <a:ext cx="1163783" cy="4821382"/>
          </a:xfrm>
          <a:prstGeom prst="rect">
            <a:avLst/>
          </a:prstGeom>
          <a:solidFill>
            <a:srgbClr val="D9D9D9">
              <a:alpha val="0"/>
            </a:srgbClr>
          </a:solidFill>
          <a:ln w="76200">
            <a:solidFill>
              <a:srgbClr val="F792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7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2" y="129961"/>
            <a:ext cx="11029616" cy="849712"/>
          </a:xfrm>
        </p:spPr>
        <p:txBody>
          <a:bodyPr/>
          <a:lstStyle/>
          <a:p>
            <a:r>
              <a:rPr lang="en-US" dirty="0"/>
              <a:t>Classifying Data (”Scoring”)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6484D8-9B9F-CCC0-3EDB-425A13BB9F68}"/>
              </a:ext>
            </a:extLst>
          </p:cNvPr>
          <p:cNvGraphicFramePr>
            <a:graphicFrameLocks noGrp="1"/>
          </p:cNvGraphicFramePr>
          <p:nvPr/>
        </p:nvGraphicFramePr>
        <p:xfrm>
          <a:off x="1045032" y="1458405"/>
          <a:ext cx="10657903" cy="4821382"/>
        </p:xfrm>
        <a:graphic>
          <a:graphicData uri="http://schemas.openxmlformats.org/drawingml/2006/table">
            <a:tbl>
              <a:tblPr/>
              <a:tblGrid>
                <a:gridCol w="206423">
                  <a:extLst>
                    <a:ext uri="{9D8B030D-6E8A-4147-A177-3AD203B41FA5}">
                      <a16:colId xmlns:a16="http://schemas.microsoft.com/office/drawing/2014/main" val="2193769296"/>
                    </a:ext>
                  </a:extLst>
                </a:gridCol>
                <a:gridCol w="619267">
                  <a:extLst>
                    <a:ext uri="{9D8B030D-6E8A-4147-A177-3AD203B41FA5}">
                      <a16:colId xmlns:a16="http://schemas.microsoft.com/office/drawing/2014/main" val="1338001667"/>
                    </a:ext>
                  </a:extLst>
                </a:gridCol>
                <a:gridCol w="847417">
                  <a:extLst>
                    <a:ext uri="{9D8B030D-6E8A-4147-A177-3AD203B41FA5}">
                      <a16:colId xmlns:a16="http://schemas.microsoft.com/office/drawing/2014/main" val="2252194043"/>
                    </a:ext>
                  </a:extLst>
                </a:gridCol>
                <a:gridCol w="774084">
                  <a:extLst>
                    <a:ext uri="{9D8B030D-6E8A-4147-A177-3AD203B41FA5}">
                      <a16:colId xmlns:a16="http://schemas.microsoft.com/office/drawing/2014/main" val="991789751"/>
                    </a:ext>
                  </a:extLst>
                </a:gridCol>
                <a:gridCol w="1132606">
                  <a:extLst>
                    <a:ext uri="{9D8B030D-6E8A-4147-A177-3AD203B41FA5}">
                      <a16:colId xmlns:a16="http://schemas.microsoft.com/office/drawing/2014/main" val="4101376014"/>
                    </a:ext>
                  </a:extLst>
                </a:gridCol>
                <a:gridCol w="1523722">
                  <a:extLst>
                    <a:ext uri="{9D8B030D-6E8A-4147-A177-3AD203B41FA5}">
                      <a16:colId xmlns:a16="http://schemas.microsoft.com/office/drawing/2014/main" val="2307434610"/>
                    </a:ext>
                  </a:extLst>
                </a:gridCol>
                <a:gridCol w="76050">
                  <a:extLst>
                    <a:ext uri="{9D8B030D-6E8A-4147-A177-3AD203B41FA5}">
                      <a16:colId xmlns:a16="http://schemas.microsoft.com/office/drawing/2014/main" val="2230465230"/>
                    </a:ext>
                  </a:extLst>
                </a:gridCol>
                <a:gridCol w="1491129">
                  <a:extLst>
                    <a:ext uri="{9D8B030D-6E8A-4147-A177-3AD203B41FA5}">
                      <a16:colId xmlns:a16="http://schemas.microsoft.com/office/drawing/2014/main" val="3634920071"/>
                    </a:ext>
                  </a:extLst>
                </a:gridCol>
                <a:gridCol w="76050">
                  <a:extLst>
                    <a:ext uri="{9D8B030D-6E8A-4147-A177-3AD203B41FA5}">
                      <a16:colId xmlns:a16="http://schemas.microsoft.com/office/drawing/2014/main" val="920414982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948913950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238785227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1217890421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342790043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500328098"/>
                    </a:ext>
                  </a:extLst>
                </a:gridCol>
              </a:tblGrid>
              <a:tr h="37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KEY THREAT EVENT FREQUENCY DRIVERS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TARGET CRITERIA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QUESTION FOR 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SIMILARITY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FORECAST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2757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Characteristics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latest cybersecurity threats and trends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Government Healthcare Cybersecurity Bulletins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41861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Characteristics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Externalities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 Delivery Disruption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do ransomware attacks impact healthcare delivery?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Healthcare Service Disruption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Past Factor State (Low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Predictive Model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Closeable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Believeable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00818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Technology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Customized Ransomware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customized ransomware is used against healthcare targets?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Targeted Dark Web Intelligence Services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Correlative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58706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 of Controls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Weak Network Security Protocols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common network security weaknesses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Security Audit Reports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No additional info Needed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Unaruguable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76837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to Threat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Chance of Success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High due to Weaker Defenses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are ransomware attacks often successful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Cybersecurity Vulnerability Assessments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Speculative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Significant Inference Required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5274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Size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Actors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Aware &amp; Willing to Act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Small Hacker Groups Targeting Healthcare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many hacker groups are there targeting healthcare companies?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Criminal Behavior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Speculative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Significant Inference Required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Questionable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14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F5BA18-3663-BBF1-5F28-EDE8D4901D8E}"/>
              </a:ext>
            </a:extLst>
          </p:cNvPr>
          <p:cNvSpPr txBox="1"/>
          <p:nvPr/>
        </p:nvSpPr>
        <p:spPr>
          <a:xfrm>
            <a:off x="2636323" y="1034373"/>
            <a:ext cx="1857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8F1C6-F91B-6ECD-D236-EA3B4CF6F92E}"/>
              </a:ext>
            </a:extLst>
          </p:cNvPr>
          <p:cNvSpPr txBox="1"/>
          <p:nvPr/>
        </p:nvSpPr>
        <p:spPr>
          <a:xfrm>
            <a:off x="6132369" y="1024914"/>
            <a:ext cx="1565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89345-C127-EBB8-4228-8343DE6475C3}"/>
              </a:ext>
            </a:extLst>
          </p:cNvPr>
          <p:cNvSpPr txBox="1"/>
          <p:nvPr/>
        </p:nvSpPr>
        <p:spPr>
          <a:xfrm>
            <a:off x="8722676" y="1034373"/>
            <a:ext cx="133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7DF31-91DE-241C-A542-F2153F1D254D}"/>
              </a:ext>
            </a:extLst>
          </p:cNvPr>
          <p:cNvSpPr/>
          <p:nvPr/>
        </p:nvSpPr>
        <p:spPr>
          <a:xfrm>
            <a:off x="4607624" y="1458405"/>
            <a:ext cx="1565942" cy="4821382"/>
          </a:xfrm>
          <a:prstGeom prst="rect">
            <a:avLst/>
          </a:prstGeom>
          <a:solidFill>
            <a:srgbClr val="D9D9D9">
              <a:alpha val="0"/>
            </a:srgbClr>
          </a:solidFill>
          <a:ln w="76200">
            <a:solidFill>
              <a:srgbClr val="F792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2" y="129961"/>
            <a:ext cx="11029616" cy="849712"/>
          </a:xfrm>
        </p:spPr>
        <p:txBody>
          <a:bodyPr/>
          <a:lstStyle/>
          <a:p>
            <a:r>
              <a:rPr lang="en-US" dirty="0"/>
              <a:t>Classifying Data (”Scoring”)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6484D8-9B9F-CCC0-3EDB-425A13BB9F68}"/>
              </a:ext>
            </a:extLst>
          </p:cNvPr>
          <p:cNvGraphicFramePr>
            <a:graphicFrameLocks noGrp="1"/>
          </p:cNvGraphicFramePr>
          <p:nvPr/>
        </p:nvGraphicFramePr>
        <p:xfrm>
          <a:off x="1045032" y="1458405"/>
          <a:ext cx="10657903" cy="4821382"/>
        </p:xfrm>
        <a:graphic>
          <a:graphicData uri="http://schemas.openxmlformats.org/drawingml/2006/table">
            <a:tbl>
              <a:tblPr/>
              <a:tblGrid>
                <a:gridCol w="206423">
                  <a:extLst>
                    <a:ext uri="{9D8B030D-6E8A-4147-A177-3AD203B41FA5}">
                      <a16:colId xmlns:a16="http://schemas.microsoft.com/office/drawing/2014/main" val="2193769296"/>
                    </a:ext>
                  </a:extLst>
                </a:gridCol>
                <a:gridCol w="619267">
                  <a:extLst>
                    <a:ext uri="{9D8B030D-6E8A-4147-A177-3AD203B41FA5}">
                      <a16:colId xmlns:a16="http://schemas.microsoft.com/office/drawing/2014/main" val="1338001667"/>
                    </a:ext>
                  </a:extLst>
                </a:gridCol>
                <a:gridCol w="847417">
                  <a:extLst>
                    <a:ext uri="{9D8B030D-6E8A-4147-A177-3AD203B41FA5}">
                      <a16:colId xmlns:a16="http://schemas.microsoft.com/office/drawing/2014/main" val="2252194043"/>
                    </a:ext>
                  </a:extLst>
                </a:gridCol>
                <a:gridCol w="774084">
                  <a:extLst>
                    <a:ext uri="{9D8B030D-6E8A-4147-A177-3AD203B41FA5}">
                      <a16:colId xmlns:a16="http://schemas.microsoft.com/office/drawing/2014/main" val="991789751"/>
                    </a:ext>
                  </a:extLst>
                </a:gridCol>
                <a:gridCol w="1132606">
                  <a:extLst>
                    <a:ext uri="{9D8B030D-6E8A-4147-A177-3AD203B41FA5}">
                      <a16:colId xmlns:a16="http://schemas.microsoft.com/office/drawing/2014/main" val="4101376014"/>
                    </a:ext>
                  </a:extLst>
                </a:gridCol>
                <a:gridCol w="1523722">
                  <a:extLst>
                    <a:ext uri="{9D8B030D-6E8A-4147-A177-3AD203B41FA5}">
                      <a16:colId xmlns:a16="http://schemas.microsoft.com/office/drawing/2014/main" val="2307434610"/>
                    </a:ext>
                  </a:extLst>
                </a:gridCol>
                <a:gridCol w="76050">
                  <a:extLst>
                    <a:ext uri="{9D8B030D-6E8A-4147-A177-3AD203B41FA5}">
                      <a16:colId xmlns:a16="http://schemas.microsoft.com/office/drawing/2014/main" val="2230465230"/>
                    </a:ext>
                  </a:extLst>
                </a:gridCol>
                <a:gridCol w="1491129">
                  <a:extLst>
                    <a:ext uri="{9D8B030D-6E8A-4147-A177-3AD203B41FA5}">
                      <a16:colId xmlns:a16="http://schemas.microsoft.com/office/drawing/2014/main" val="3634920071"/>
                    </a:ext>
                  </a:extLst>
                </a:gridCol>
                <a:gridCol w="76050">
                  <a:extLst>
                    <a:ext uri="{9D8B030D-6E8A-4147-A177-3AD203B41FA5}">
                      <a16:colId xmlns:a16="http://schemas.microsoft.com/office/drawing/2014/main" val="920414982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948913950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238785227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1217890421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342790043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500328098"/>
                    </a:ext>
                  </a:extLst>
                </a:gridCol>
              </a:tblGrid>
              <a:tr h="37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KEY THREAT EVENT FREQUENCY DRIVERS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TARGET CRITERIA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QUESTION FOR 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SIMILARITY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FORECAST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2757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Characteristics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latest cybersecurity threats and trends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Government Healthcare Cybersecurity Bulletins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41861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Characteristics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Externalities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 Delivery Disruption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do ransomware attacks impact healthcare delivery?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Healthcare Service Disruption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Past Factor State (Low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Predictive Model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Closeable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Believeable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00818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Technology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Customized Ransomware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customized ransomware is used against healthcare targets?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Targeted Dark Web Intelligence Services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Correlative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58706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 of Controls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Weak Network Security Protocols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common network security weaknesses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Security Audit Reports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No additional info Needed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Unaruguable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76837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to Threat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Chance of Success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High due to Weaker Defenses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are ransomware attacks often successful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Cybersecurity Vulnerability Assessments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Speculative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Significant Inference Required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5274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Size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Actors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Aware &amp; Willing to Act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Small Hacker Groups Targeting Healthcare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many hacker groups are there targeting healthcare companies?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Criminal Behavior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Speculative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Significant Inference Required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Questionable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14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F5BA18-3663-BBF1-5F28-EDE8D4901D8E}"/>
              </a:ext>
            </a:extLst>
          </p:cNvPr>
          <p:cNvSpPr txBox="1"/>
          <p:nvPr/>
        </p:nvSpPr>
        <p:spPr>
          <a:xfrm>
            <a:off x="2636323" y="1034373"/>
            <a:ext cx="1857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8F1C6-F91B-6ECD-D236-EA3B4CF6F92E}"/>
              </a:ext>
            </a:extLst>
          </p:cNvPr>
          <p:cNvSpPr txBox="1"/>
          <p:nvPr/>
        </p:nvSpPr>
        <p:spPr>
          <a:xfrm>
            <a:off x="6132369" y="1024914"/>
            <a:ext cx="1565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89345-C127-EBB8-4228-8343DE6475C3}"/>
              </a:ext>
            </a:extLst>
          </p:cNvPr>
          <p:cNvSpPr txBox="1"/>
          <p:nvPr/>
        </p:nvSpPr>
        <p:spPr>
          <a:xfrm>
            <a:off x="8722676" y="1034373"/>
            <a:ext cx="133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B8DAD0-8173-447B-CE4D-3EA0FE566FE3}"/>
              </a:ext>
            </a:extLst>
          </p:cNvPr>
          <p:cNvSpPr/>
          <p:nvPr/>
        </p:nvSpPr>
        <p:spPr>
          <a:xfrm>
            <a:off x="6132369" y="1470265"/>
            <a:ext cx="1656241" cy="4821382"/>
          </a:xfrm>
          <a:prstGeom prst="rect">
            <a:avLst/>
          </a:prstGeom>
          <a:solidFill>
            <a:srgbClr val="D9D9D9">
              <a:alpha val="0"/>
            </a:srgbClr>
          </a:solidFill>
          <a:ln w="76200">
            <a:solidFill>
              <a:srgbClr val="F792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2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2" y="129961"/>
            <a:ext cx="11029616" cy="849712"/>
          </a:xfrm>
        </p:spPr>
        <p:txBody>
          <a:bodyPr/>
          <a:lstStyle/>
          <a:p>
            <a:r>
              <a:rPr lang="en-US" dirty="0"/>
              <a:t>Classifying Data (”Scoring”)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6484D8-9B9F-CCC0-3EDB-425A13BB9F68}"/>
              </a:ext>
            </a:extLst>
          </p:cNvPr>
          <p:cNvGraphicFramePr>
            <a:graphicFrameLocks noGrp="1"/>
          </p:cNvGraphicFramePr>
          <p:nvPr/>
        </p:nvGraphicFramePr>
        <p:xfrm>
          <a:off x="1045032" y="1458405"/>
          <a:ext cx="10657903" cy="4821382"/>
        </p:xfrm>
        <a:graphic>
          <a:graphicData uri="http://schemas.openxmlformats.org/drawingml/2006/table">
            <a:tbl>
              <a:tblPr/>
              <a:tblGrid>
                <a:gridCol w="206423">
                  <a:extLst>
                    <a:ext uri="{9D8B030D-6E8A-4147-A177-3AD203B41FA5}">
                      <a16:colId xmlns:a16="http://schemas.microsoft.com/office/drawing/2014/main" val="2193769296"/>
                    </a:ext>
                  </a:extLst>
                </a:gridCol>
                <a:gridCol w="619267">
                  <a:extLst>
                    <a:ext uri="{9D8B030D-6E8A-4147-A177-3AD203B41FA5}">
                      <a16:colId xmlns:a16="http://schemas.microsoft.com/office/drawing/2014/main" val="1338001667"/>
                    </a:ext>
                  </a:extLst>
                </a:gridCol>
                <a:gridCol w="847417">
                  <a:extLst>
                    <a:ext uri="{9D8B030D-6E8A-4147-A177-3AD203B41FA5}">
                      <a16:colId xmlns:a16="http://schemas.microsoft.com/office/drawing/2014/main" val="2252194043"/>
                    </a:ext>
                  </a:extLst>
                </a:gridCol>
                <a:gridCol w="774084">
                  <a:extLst>
                    <a:ext uri="{9D8B030D-6E8A-4147-A177-3AD203B41FA5}">
                      <a16:colId xmlns:a16="http://schemas.microsoft.com/office/drawing/2014/main" val="991789751"/>
                    </a:ext>
                  </a:extLst>
                </a:gridCol>
                <a:gridCol w="1132606">
                  <a:extLst>
                    <a:ext uri="{9D8B030D-6E8A-4147-A177-3AD203B41FA5}">
                      <a16:colId xmlns:a16="http://schemas.microsoft.com/office/drawing/2014/main" val="4101376014"/>
                    </a:ext>
                  </a:extLst>
                </a:gridCol>
                <a:gridCol w="1523722">
                  <a:extLst>
                    <a:ext uri="{9D8B030D-6E8A-4147-A177-3AD203B41FA5}">
                      <a16:colId xmlns:a16="http://schemas.microsoft.com/office/drawing/2014/main" val="2307434610"/>
                    </a:ext>
                  </a:extLst>
                </a:gridCol>
                <a:gridCol w="76050">
                  <a:extLst>
                    <a:ext uri="{9D8B030D-6E8A-4147-A177-3AD203B41FA5}">
                      <a16:colId xmlns:a16="http://schemas.microsoft.com/office/drawing/2014/main" val="2230465230"/>
                    </a:ext>
                  </a:extLst>
                </a:gridCol>
                <a:gridCol w="1491129">
                  <a:extLst>
                    <a:ext uri="{9D8B030D-6E8A-4147-A177-3AD203B41FA5}">
                      <a16:colId xmlns:a16="http://schemas.microsoft.com/office/drawing/2014/main" val="3634920071"/>
                    </a:ext>
                  </a:extLst>
                </a:gridCol>
                <a:gridCol w="76050">
                  <a:extLst>
                    <a:ext uri="{9D8B030D-6E8A-4147-A177-3AD203B41FA5}">
                      <a16:colId xmlns:a16="http://schemas.microsoft.com/office/drawing/2014/main" val="920414982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948913950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238785227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1217890421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342790043"/>
                    </a:ext>
                  </a:extLst>
                </a:gridCol>
                <a:gridCol w="782231">
                  <a:extLst>
                    <a:ext uri="{9D8B030D-6E8A-4147-A177-3AD203B41FA5}">
                      <a16:colId xmlns:a16="http://schemas.microsoft.com/office/drawing/2014/main" val="500328098"/>
                    </a:ext>
                  </a:extLst>
                </a:gridCol>
              </a:tblGrid>
              <a:tr h="37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KEY THREAT EVENT FREQUENCY DRIVERS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TARGET CRITERIA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QUESTION FOR 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SIMILARITY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FORECAST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2757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Characteristics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latest cybersecurity threats and trends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Government Healthcare Cybersecurity Bulletins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41861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Characteristics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Externalities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Healthcare Delivery Disruption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do ransomware attacks impact healthcare delivery?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Healthcare Service Disruption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Past Factor State (Low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Predictive Model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Closeable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Believeable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00818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Technology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Customized Ransomware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customized ransomware is used against healthcare targets?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Targeted Dark Web Intelligence Services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Correlative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58706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 of Controls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Weak Network Security Protocols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common network security weaknesses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Security Audit Reports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No additional info Needed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Unaruguable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76837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to Threat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Chance of Success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High due to Weaker Defenses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are ransomware attacks often successful in healthcare?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Cybersecurity Vulnerability Assessments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Speculative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Significant Inference Required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52744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Size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Actors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Aware &amp; Willing to Act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Small Hacker Groups Targeting Healthcare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many hacker groups are there targeting healthcare companies?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Criminal Behavior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Speculative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Significant Inference Required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Questionable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14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F5BA18-3663-BBF1-5F28-EDE8D4901D8E}"/>
              </a:ext>
            </a:extLst>
          </p:cNvPr>
          <p:cNvSpPr txBox="1"/>
          <p:nvPr/>
        </p:nvSpPr>
        <p:spPr>
          <a:xfrm>
            <a:off x="2636323" y="1034373"/>
            <a:ext cx="1857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8F1C6-F91B-6ECD-D236-EA3B4CF6F92E}"/>
              </a:ext>
            </a:extLst>
          </p:cNvPr>
          <p:cNvSpPr txBox="1"/>
          <p:nvPr/>
        </p:nvSpPr>
        <p:spPr>
          <a:xfrm>
            <a:off x="6132369" y="1024914"/>
            <a:ext cx="1565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89345-C127-EBB8-4228-8343DE6475C3}"/>
              </a:ext>
            </a:extLst>
          </p:cNvPr>
          <p:cNvSpPr txBox="1"/>
          <p:nvPr/>
        </p:nvSpPr>
        <p:spPr>
          <a:xfrm>
            <a:off x="8722676" y="1034373"/>
            <a:ext cx="133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06193F-DE25-8923-16A3-887770FBAF70}"/>
              </a:ext>
            </a:extLst>
          </p:cNvPr>
          <p:cNvSpPr/>
          <p:nvPr/>
        </p:nvSpPr>
        <p:spPr>
          <a:xfrm>
            <a:off x="7698311" y="1458405"/>
            <a:ext cx="4004623" cy="4821382"/>
          </a:xfrm>
          <a:prstGeom prst="rect">
            <a:avLst/>
          </a:prstGeom>
          <a:solidFill>
            <a:srgbClr val="D9D9D9">
              <a:alpha val="0"/>
            </a:srgbClr>
          </a:solidFill>
          <a:ln w="76200">
            <a:solidFill>
              <a:srgbClr val="F792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7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05738"/>
            <a:ext cx="11029616" cy="849712"/>
          </a:xfrm>
        </p:spPr>
        <p:txBody>
          <a:bodyPr/>
          <a:lstStyle/>
          <a:p>
            <a:r>
              <a:rPr lang="en-US" dirty="0"/>
              <a:t>Use Case Examples: </a:t>
            </a:r>
            <a:r>
              <a:rPr lang="en-US" dirty="0">
                <a:solidFill>
                  <a:srgbClr val="8AC2B9"/>
                </a:solidFill>
              </a:rPr>
              <a:t>Single Source Eval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906ACE-06F5-71EA-65F1-F82A06DA0DE1}"/>
              </a:ext>
            </a:extLst>
          </p:cNvPr>
          <p:cNvGraphicFramePr>
            <a:graphicFrameLocks noGrp="1"/>
          </p:cNvGraphicFramePr>
          <p:nvPr/>
        </p:nvGraphicFramePr>
        <p:xfrm>
          <a:off x="1650922" y="1357331"/>
          <a:ext cx="8122573" cy="1017734"/>
        </p:xfrm>
        <a:graphic>
          <a:graphicData uri="http://schemas.openxmlformats.org/drawingml/2006/table">
            <a:tbl>
              <a:tblPr/>
              <a:tblGrid>
                <a:gridCol w="2210856">
                  <a:extLst>
                    <a:ext uri="{9D8B030D-6E8A-4147-A177-3AD203B41FA5}">
                      <a16:colId xmlns:a16="http://schemas.microsoft.com/office/drawing/2014/main" val="570898035"/>
                    </a:ext>
                  </a:extLst>
                </a:gridCol>
                <a:gridCol w="112757">
                  <a:extLst>
                    <a:ext uri="{9D8B030D-6E8A-4147-A177-3AD203B41FA5}">
                      <a16:colId xmlns:a16="http://schemas.microsoft.com/office/drawing/2014/main" val="441228572"/>
                    </a:ext>
                  </a:extLst>
                </a:gridCol>
                <a:gridCol w="1159792">
                  <a:extLst>
                    <a:ext uri="{9D8B030D-6E8A-4147-A177-3AD203B41FA5}">
                      <a16:colId xmlns:a16="http://schemas.microsoft.com/office/drawing/2014/main" val="1346570416"/>
                    </a:ext>
                  </a:extLst>
                </a:gridCol>
                <a:gridCol w="1159792">
                  <a:extLst>
                    <a:ext uri="{9D8B030D-6E8A-4147-A177-3AD203B41FA5}">
                      <a16:colId xmlns:a16="http://schemas.microsoft.com/office/drawing/2014/main" val="580517159"/>
                    </a:ext>
                  </a:extLst>
                </a:gridCol>
                <a:gridCol w="1159792">
                  <a:extLst>
                    <a:ext uri="{9D8B030D-6E8A-4147-A177-3AD203B41FA5}">
                      <a16:colId xmlns:a16="http://schemas.microsoft.com/office/drawing/2014/main" val="1119406991"/>
                    </a:ext>
                  </a:extLst>
                </a:gridCol>
                <a:gridCol w="1159792">
                  <a:extLst>
                    <a:ext uri="{9D8B030D-6E8A-4147-A177-3AD203B41FA5}">
                      <a16:colId xmlns:a16="http://schemas.microsoft.com/office/drawing/2014/main" val="1316680007"/>
                    </a:ext>
                  </a:extLst>
                </a:gridCol>
                <a:gridCol w="1159792">
                  <a:extLst>
                    <a:ext uri="{9D8B030D-6E8A-4147-A177-3AD203B41FA5}">
                      <a16:colId xmlns:a16="http://schemas.microsoft.com/office/drawing/2014/main" val="4063354643"/>
                    </a:ext>
                  </a:extLst>
                </a:gridCol>
              </a:tblGrid>
              <a:tr h="342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SIMILARITY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CURRENCY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FORECAST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DATA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SOURCE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00901"/>
                  </a:ext>
                </a:extLst>
              </a:tr>
              <a:tr h="6752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Government Healthcare Cybersecurity Bulletins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27292"/>
                  </a:ext>
                </a:extLst>
              </a:tr>
            </a:tbl>
          </a:graphicData>
        </a:graphic>
      </p:graphicFrame>
      <p:pic>
        <p:nvPicPr>
          <p:cNvPr id="7" name="Picture 6" descr="A diagram of a graph&#10;&#10;Description automatically generated">
            <a:extLst>
              <a:ext uri="{FF2B5EF4-FFF2-40B4-BE49-F238E27FC236}">
                <a16:creationId xmlns:a16="http://schemas.microsoft.com/office/drawing/2014/main" id="{B765C973-9A75-7898-FA69-9BD7C5717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720" y="2768082"/>
            <a:ext cx="4357239" cy="3429708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142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hexagon with different colored lines&#10;&#10;Description automatically generated">
            <a:extLst>
              <a:ext uri="{FF2B5EF4-FFF2-40B4-BE49-F238E27FC236}">
                <a16:creationId xmlns:a16="http://schemas.microsoft.com/office/drawing/2014/main" id="{152CD337-06E5-9865-29D3-E251C2D5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08536"/>
            <a:ext cx="5771253" cy="4914136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05738"/>
            <a:ext cx="11029616" cy="849712"/>
          </a:xfrm>
        </p:spPr>
        <p:txBody>
          <a:bodyPr/>
          <a:lstStyle/>
          <a:p>
            <a:r>
              <a:rPr lang="en-US" dirty="0"/>
              <a:t>Use Case Examples: </a:t>
            </a:r>
            <a:r>
              <a:rPr lang="en-US" dirty="0">
                <a:solidFill>
                  <a:srgbClr val="8AC2B9"/>
                </a:solidFill>
              </a:rPr>
              <a:t>Whole Scenario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6A54AB-C093-B394-4C34-2A36D1659087}"/>
              </a:ext>
            </a:extLst>
          </p:cNvPr>
          <p:cNvGraphicFramePr>
            <a:graphicFrameLocks noGrp="1"/>
          </p:cNvGraphicFramePr>
          <p:nvPr/>
        </p:nvGraphicFramePr>
        <p:xfrm>
          <a:off x="324747" y="1253332"/>
          <a:ext cx="5434785" cy="3983688"/>
        </p:xfrm>
        <a:graphic>
          <a:graphicData uri="http://schemas.openxmlformats.org/drawingml/2006/table">
            <a:tbl>
              <a:tblPr/>
              <a:tblGrid>
                <a:gridCol w="1479274">
                  <a:extLst>
                    <a:ext uri="{9D8B030D-6E8A-4147-A177-3AD203B41FA5}">
                      <a16:colId xmlns:a16="http://schemas.microsoft.com/office/drawing/2014/main" val="3948675110"/>
                    </a:ext>
                  </a:extLst>
                </a:gridCol>
                <a:gridCol w="75446">
                  <a:extLst>
                    <a:ext uri="{9D8B030D-6E8A-4147-A177-3AD203B41FA5}">
                      <a16:colId xmlns:a16="http://schemas.microsoft.com/office/drawing/2014/main" val="3177794254"/>
                    </a:ext>
                  </a:extLst>
                </a:gridCol>
                <a:gridCol w="776013">
                  <a:extLst>
                    <a:ext uri="{9D8B030D-6E8A-4147-A177-3AD203B41FA5}">
                      <a16:colId xmlns:a16="http://schemas.microsoft.com/office/drawing/2014/main" val="1785453410"/>
                    </a:ext>
                  </a:extLst>
                </a:gridCol>
                <a:gridCol w="776013">
                  <a:extLst>
                    <a:ext uri="{9D8B030D-6E8A-4147-A177-3AD203B41FA5}">
                      <a16:colId xmlns:a16="http://schemas.microsoft.com/office/drawing/2014/main" val="1395646850"/>
                    </a:ext>
                  </a:extLst>
                </a:gridCol>
                <a:gridCol w="776013">
                  <a:extLst>
                    <a:ext uri="{9D8B030D-6E8A-4147-A177-3AD203B41FA5}">
                      <a16:colId xmlns:a16="http://schemas.microsoft.com/office/drawing/2014/main" val="83624737"/>
                    </a:ext>
                  </a:extLst>
                </a:gridCol>
                <a:gridCol w="776013">
                  <a:extLst>
                    <a:ext uri="{9D8B030D-6E8A-4147-A177-3AD203B41FA5}">
                      <a16:colId xmlns:a16="http://schemas.microsoft.com/office/drawing/2014/main" val="4189342551"/>
                    </a:ext>
                  </a:extLst>
                </a:gridCol>
                <a:gridCol w="776013">
                  <a:extLst>
                    <a:ext uri="{9D8B030D-6E8A-4147-A177-3AD203B41FA5}">
                      <a16:colId xmlns:a16="http://schemas.microsoft.com/office/drawing/2014/main" val="1280503541"/>
                    </a:ext>
                  </a:extLst>
                </a:gridCol>
              </a:tblGrid>
              <a:tr h="3669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SIMILARITY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CURRENCY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FORECAST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DATA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SOURCE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17507"/>
                  </a:ext>
                </a:extLst>
              </a:tr>
              <a:tr h="723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Government Healthcare Cybersecurity Bulletins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Past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204308"/>
                  </a:ext>
                </a:extLst>
              </a:tr>
              <a:tr h="723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Healthcare Service Disruption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Past Factor State (Low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Predictive Model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Closeable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Believeable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88566"/>
                  </a:ext>
                </a:extLst>
              </a:tr>
              <a:tr h="723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Targeted Dark Web Intelligence Services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Correlative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Non-material gaps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78046"/>
                  </a:ext>
                </a:extLst>
              </a:tr>
              <a:tr h="723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Security Audit Reports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Identical: Direct Relevance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Associative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No additional info Needed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Inaruguable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348643"/>
                  </a:ext>
                </a:extLst>
              </a:tr>
              <a:tr h="723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Cybersecurity Vulnerability Assessments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Shared Core Features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Current Factor State (High Variance)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Speculative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Significant Inference Required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4 -Trusted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63969"/>
                  </a:ext>
                </a:extLst>
              </a:tr>
            </a:tbl>
          </a:graphicData>
        </a:graphic>
      </p:graphicFrame>
      <p:pic>
        <p:nvPicPr>
          <p:cNvPr id="8" name="Picture 7" descr="A diagram of a hexagon&#10;&#10;Description automatically generated">
            <a:extLst>
              <a:ext uri="{FF2B5EF4-FFF2-40B4-BE49-F238E27FC236}">
                <a16:creationId xmlns:a16="http://schemas.microsoft.com/office/drawing/2014/main" id="{1F727A25-6DD9-D058-C4FF-969FD8321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83551"/>
            <a:ext cx="1430395" cy="11259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9A6B41-B1AC-EB1E-6B36-A6DA8058DD6B}"/>
              </a:ext>
            </a:extLst>
          </p:cNvPr>
          <p:cNvSpPr txBox="1"/>
          <p:nvPr/>
        </p:nvSpPr>
        <p:spPr>
          <a:xfrm>
            <a:off x="6096000" y="1414219"/>
            <a:ext cx="179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Scenario Average</a:t>
            </a:r>
          </a:p>
        </p:txBody>
      </p:sp>
    </p:spTree>
    <p:extLst>
      <p:ext uri="{BB962C8B-B14F-4D97-AF65-F5344CB8AC3E}">
        <p14:creationId xmlns:p14="http://schemas.microsoft.com/office/powerpoint/2010/main" val="1725707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2" y="177546"/>
            <a:ext cx="10391606" cy="849712"/>
          </a:xfrm>
        </p:spPr>
        <p:txBody>
          <a:bodyPr/>
          <a:lstStyle/>
          <a:p>
            <a:r>
              <a:rPr lang="en-US" dirty="0"/>
              <a:t>Use Case Examples: </a:t>
            </a:r>
            <a:r>
              <a:rPr lang="en-US" sz="2800" dirty="0">
                <a:solidFill>
                  <a:srgbClr val="8AC2B9"/>
                </a:solidFill>
              </a:rPr>
              <a:t>Improvement Opportunity ID</a:t>
            </a:r>
            <a:endParaRPr lang="en-US" dirty="0">
              <a:solidFill>
                <a:srgbClr val="8AC2B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2264" y="1660285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C27DEE55-014D-61D2-CCCC-438941663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11" y="1217262"/>
            <a:ext cx="5575268" cy="4974387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D7ECA3-807D-4422-AE7C-E247DCF9AFF7}"/>
              </a:ext>
            </a:extLst>
          </p:cNvPr>
          <p:cNvSpPr txBox="1"/>
          <p:nvPr/>
        </p:nvSpPr>
        <p:spPr>
          <a:xfrm>
            <a:off x="1284711" y="1217262"/>
            <a:ext cx="154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Scenario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33293-C444-EB62-FB82-AB784E526454}"/>
              </a:ext>
            </a:extLst>
          </p:cNvPr>
          <p:cNvSpPr txBox="1"/>
          <p:nvPr/>
        </p:nvSpPr>
        <p:spPr>
          <a:xfrm>
            <a:off x="3813070" y="1217262"/>
            <a:ext cx="154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Scenario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A77DC0-2810-7AEF-1FE2-B3DBB656E674}"/>
              </a:ext>
            </a:extLst>
          </p:cNvPr>
          <p:cNvSpPr txBox="1"/>
          <p:nvPr/>
        </p:nvSpPr>
        <p:spPr>
          <a:xfrm>
            <a:off x="1284710" y="3785668"/>
            <a:ext cx="154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Scenario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09C486-4CDA-4007-AC64-9A9EF14A0B95}"/>
              </a:ext>
            </a:extLst>
          </p:cNvPr>
          <p:cNvSpPr txBox="1"/>
          <p:nvPr/>
        </p:nvSpPr>
        <p:spPr>
          <a:xfrm>
            <a:off x="3813070" y="3785668"/>
            <a:ext cx="154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Scenario 4</a:t>
            </a:r>
          </a:p>
        </p:txBody>
      </p:sp>
      <p:pic>
        <p:nvPicPr>
          <p:cNvPr id="20" name="Picture 19" descr="A hexagon with red line&#10;&#10;Description automatically generated">
            <a:extLst>
              <a:ext uri="{FF2B5EF4-FFF2-40B4-BE49-F238E27FC236}">
                <a16:creationId xmlns:a16="http://schemas.microsoft.com/office/drawing/2014/main" id="{9D08B9F9-13BC-4D72-253A-0AECAAEB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149" y="2022441"/>
            <a:ext cx="4229762" cy="3599629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C7BC73-6CEF-EAE0-EE28-35F83A83C713}"/>
              </a:ext>
            </a:extLst>
          </p:cNvPr>
          <p:cNvSpPr txBox="1"/>
          <p:nvPr/>
        </p:nvSpPr>
        <p:spPr>
          <a:xfrm>
            <a:off x="7183149" y="2022441"/>
            <a:ext cx="204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Source Avg</a:t>
            </a:r>
          </a:p>
        </p:txBody>
      </p:sp>
    </p:spTree>
    <p:extLst>
      <p:ext uri="{BB962C8B-B14F-4D97-AF65-F5344CB8AC3E}">
        <p14:creationId xmlns:p14="http://schemas.microsoft.com/office/powerpoint/2010/main" val="356367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1" y="177546"/>
            <a:ext cx="10603622" cy="849712"/>
          </a:xfrm>
        </p:spPr>
        <p:txBody>
          <a:bodyPr/>
          <a:lstStyle/>
          <a:p>
            <a:r>
              <a:rPr lang="en-US" sz="3600" dirty="0"/>
              <a:t>Scoring Use Case Examples: </a:t>
            </a:r>
            <a:br>
              <a:rPr lang="en-US" sz="3600" dirty="0"/>
            </a:br>
            <a:r>
              <a:rPr lang="en-US" sz="2400" dirty="0">
                <a:solidFill>
                  <a:srgbClr val="8AC2B9"/>
                </a:solidFill>
              </a:rPr>
              <a:t>Expected Value of Perfect Information?</a:t>
            </a:r>
            <a:r>
              <a:rPr lang="en-US" sz="2400" dirty="0">
                <a:solidFill>
                  <a:srgbClr val="F79257"/>
                </a:solidFill>
                <a:sym typeface="Wingdings" pitchFamily="2" charset="2"/>
              </a:rPr>
              <a:t>- Question mark intentional!</a:t>
            </a:r>
            <a:endParaRPr lang="en-US" sz="3600" dirty="0">
              <a:solidFill>
                <a:srgbClr val="F7925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5" name="Picture 4" descr="A diagram of a hexagon&#10;&#10;Description automatically generated">
            <a:extLst>
              <a:ext uri="{FF2B5EF4-FFF2-40B4-BE49-F238E27FC236}">
                <a16:creationId xmlns:a16="http://schemas.microsoft.com/office/drawing/2014/main" id="{3EE8B5C2-F618-0807-F778-1B7808A8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86" y="1756434"/>
            <a:ext cx="4760014" cy="4050887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C6263-2CC0-E3C8-62C4-D67EEBF22B56}"/>
              </a:ext>
            </a:extLst>
          </p:cNvPr>
          <p:cNvSpPr txBox="1"/>
          <p:nvPr/>
        </p:nvSpPr>
        <p:spPr>
          <a:xfrm>
            <a:off x="4332272" y="1848767"/>
            <a:ext cx="1372940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Blue: Target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79A39-CF80-7476-7746-6585E52068EF}"/>
              </a:ext>
            </a:extLst>
          </p:cNvPr>
          <p:cNvSpPr txBox="1"/>
          <p:nvPr/>
        </p:nvSpPr>
        <p:spPr>
          <a:xfrm>
            <a:off x="4355045" y="2310432"/>
            <a:ext cx="137294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Red: Current</a:t>
            </a:r>
          </a:p>
        </p:txBody>
      </p:sp>
      <p:pic>
        <p:nvPicPr>
          <p:cNvPr id="9" name="Picture 8" descr="A grey and white sign with white text&#10;&#10;Description automatically generated">
            <a:extLst>
              <a:ext uri="{FF2B5EF4-FFF2-40B4-BE49-F238E27FC236}">
                <a16:creationId xmlns:a16="http://schemas.microsoft.com/office/drawing/2014/main" id="{DFF1F9A6-5292-8D74-04B4-608E433C6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71" y="2310432"/>
            <a:ext cx="2984500" cy="889000"/>
          </a:xfrm>
          <a:prstGeom prst="rect">
            <a:avLst/>
          </a:prstGeom>
        </p:spPr>
      </p:pic>
      <p:pic>
        <p:nvPicPr>
          <p:cNvPr id="14" name="Picture 13" descr="A grey and white sign with white text&#10;&#10;Description automatically generated">
            <a:extLst>
              <a:ext uri="{FF2B5EF4-FFF2-40B4-BE49-F238E27FC236}">
                <a16:creationId xmlns:a16="http://schemas.microsoft.com/office/drawing/2014/main" id="{F4E020DE-7A81-3F27-B8B5-AF6C57EE7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471" y="4103648"/>
            <a:ext cx="2984500" cy="889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0B4C8A-4550-DF7C-6F50-ED4AAE89A3DA}"/>
              </a:ext>
            </a:extLst>
          </p:cNvPr>
          <p:cNvSpPr txBox="1"/>
          <p:nvPr/>
        </p:nvSpPr>
        <p:spPr>
          <a:xfrm>
            <a:off x="7234496" y="1696582"/>
            <a:ext cx="319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risk forecast Uncertainty with current Data Quality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063293-26FB-3D80-E3F1-8E42C60CAA5B}"/>
              </a:ext>
            </a:extLst>
          </p:cNvPr>
          <p:cNvSpPr txBox="1"/>
          <p:nvPr/>
        </p:nvSpPr>
        <p:spPr>
          <a:xfrm>
            <a:off x="7378724" y="3490116"/>
            <a:ext cx="319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risk forecast Uncertainty with Target Data 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E4BCC-13F9-24B6-F5B2-994123673CA5}"/>
              </a:ext>
            </a:extLst>
          </p:cNvPr>
          <p:cNvSpPr txBox="1"/>
          <p:nvPr/>
        </p:nvSpPr>
        <p:spPr>
          <a:xfrm>
            <a:off x="6697684" y="5283650"/>
            <a:ext cx="4892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8AC2B9"/>
                </a:solidFill>
                <a:sym typeface="Wingdings" pitchFamily="2" charset="2"/>
              </a:rPr>
              <a:t>Can we create a structured system that helps manage investment in visibility according to uncertainty reduction vs cost of investment?</a:t>
            </a:r>
            <a:endParaRPr lang="en-US" dirty="0">
              <a:solidFill>
                <a:srgbClr val="8AC2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2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86268"/>
            <a:ext cx="11029616" cy="849712"/>
          </a:xfrm>
        </p:spPr>
        <p:txBody>
          <a:bodyPr/>
          <a:lstStyle/>
          <a:p>
            <a:r>
              <a:rPr lang="en-US" dirty="0"/>
              <a:t>Throwing Bad Data in with the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7D055-DF49-3A80-1A09-98FD4F74324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6447" y="1506616"/>
            <a:ext cx="11029616" cy="3844768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  <a:p>
            <a:r>
              <a:rPr lang="en-US" sz="2400" dirty="0"/>
              <a:t>It’s not so much that any data is “bad”</a:t>
            </a:r>
          </a:p>
          <a:p>
            <a:r>
              <a:rPr lang="en-US" sz="2400" dirty="0"/>
              <a:t>“Good”: “Useful for purpose”</a:t>
            </a:r>
          </a:p>
          <a:p>
            <a:r>
              <a:rPr lang="en-US" sz="2400" dirty="0"/>
              <a:t>We should be able to quantify (or at least classify) the degree of utility</a:t>
            </a:r>
          </a:p>
          <a:p>
            <a:r>
              <a:rPr lang="en-US" sz="2400" dirty="0"/>
              <a:t>Not doing so creates problems</a:t>
            </a:r>
          </a:p>
          <a:p>
            <a:r>
              <a:rPr lang="en-US" sz="2400" dirty="0"/>
              <a:t>Doing so adds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621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310" y="2070470"/>
            <a:ext cx="10509380" cy="1006475"/>
          </a:xfrm>
        </p:spPr>
        <p:txBody>
          <a:bodyPr>
            <a:noAutofit/>
          </a:bodyPr>
          <a:lstStyle/>
          <a:p>
            <a:r>
              <a:rPr lang="en-US" sz="3600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Questions?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1F5C57-17DD-A180-950D-C4D053814EE4}"/>
              </a:ext>
            </a:extLst>
          </p:cNvPr>
          <p:cNvSpPr txBox="1">
            <a:spLocks/>
          </p:cNvSpPr>
          <p:nvPr/>
        </p:nvSpPr>
        <p:spPr>
          <a:xfrm>
            <a:off x="7178722" y="4787530"/>
            <a:ext cx="4332465" cy="333131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0" i="0" kern="1200" cap="none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lack"/>
                <a:cs typeface="Calibri" charset="0"/>
              </a:rPr>
              <a:t>Jack Whitsitt | Ostrich | Director of CRQ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Black"/>
              <a:cs typeface="Calibri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268A83-9195-FC11-56B6-7A244BD673DB}"/>
              </a:ext>
            </a:extLst>
          </p:cNvPr>
          <p:cNvSpPr txBox="1">
            <a:spLocks/>
          </p:cNvSpPr>
          <p:nvPr/>
        </p:nvSpPr>
        <p:spPr>
          <a:xfrm>
            <a:off x="7973226" y="5262683"/>
            <a:ext cx="3537961" cy="333131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0" i="0" kern="1200" cap="none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Calibri" charset="0"/>
              </a:rPr>
              <a:t>Jack.Whitsitt@ostrichcyber-risk.com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1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88680"/>
            <a:ext cx="11029616" cy="849712"/>
          </a:xfrm>
        </p:spPr>
        <p:txBody>
          <a:bodyPr/>
          <a:lstStyle/>
          <a:p>
            <a:r>
              <a:rPr lang="en-US" dirty="0"/>
              <a:t>Classifying Data Utility: </a:t>
            </a:r>
            <a:r>
              <a:rPr lang="en-US" sz="3200" dirty="0">
                <a:solidFill>
                  <a:srgbClr val="8AC2B9"/>
                </a:solidFill>
              </a:rPr>
              <a:t>A Simple Framework</a:t>
            </a:r>
            <a:endParaRPr lang="en-US" dirty="0">
              <a:solidFill>
                <a:srgbClr val="8AC2B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7D055-DF49-3A80-1A09-98FD4F74324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81138" y="1238392"/>
            <a:ext cx="11029616" cy="3844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'Reference Similarity’</a:t>
            </a:r>
          </a:p>
          <a:p>
            <a:r>
              <a:rPr lang="en-US" sz="2800" dirty="0"/>
              <a:t>'Reference Currency’</a:t>
            </a:r>
          </a:p>
          <a:p>
            <a:r>
              <a:rPr lang="en-US" sz="2800" dirty="0"/>
              <a:t>'Forecast Value’</a:t>
            </a:r>
          </a:p>
          <a:p>
            <a:r>
              <a:rPr lang="en-US" sz="2800" dirty="0"/>
              <a:t>'Data Quality’</a:t>
            </a:r>
          </a:p>
          <a:p>
            <a:r>
              <a:rPr lang="en-US" sz="2800" dirty="0"/>
              <a:t>'Source Quality’</a:t>
            </a:r>
          </a:p>
          <a:p>
            <a:pPr marL="324000" lvl="1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87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92" y="281802"/>
            <a:ext cx="11029616" cy="849712"/>
          </a:xfrm>
        </p:spPr>
        <p:txBody>
          <a:bodyPr/>
          <a:lstStyle/>
          <a:p>
            <a:r>
              <a:rPr lang="en-US" dirty="0"/>
              <a:t>Wait! What is Data Utility? </a:t>
            </a:r>
            <a:r>
              <a:rPr lang="en-US" sz="2800" dirty="0">
                <a:solidFill>
                  <a:srgbClr val="8AC2B9"/>
                </a:solidFill>
              </a:rPr>
              <a:t>Simple Analysis Model</a:t>
            </a:r>
            <a:endParaRPr lang="en-US" dirty="0">
              <a:solidFill>
                <a:srgbClr val="8AC2B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07B8AAC-BA35-2E7F-36F1-F76D6F8BE73E}"/>
              </a:ext>
            </a:extLst>
          </p:cNvPr>
          <p:cNvSpPr txBox="1">
            <a:spLocks/>
          </p:cNvSpPr>
          <p:nvPr/>
        </p:nvSpPr>
        <p:spPr>
          <a:xfrm>
            <a:off x="581192" y="4847712"/>
            <a:ext cx="11029616" cy="8497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none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AC2B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Data Utility: </a:t>
            </a:r>
            <a:r>
              <a:rPr lang="en-US" sz="2800" dirty="0">
                <a:solidFill>
                  <a:srgbClr val="F79257"/>
                </a:solidFill>
              </a:rPr>
              <a:t>How well does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data answer the questions it needs to?</a:t>
            </a:r>
          </a:p>
        </p:txBody>
      </p:sp>
      <p:pic>
        <p:nvPicPr>
          <p:cNvPr id="12" name="Picture 11" descr="A group of questions on a table&#10;&#10;Description automatically generated">
            <a:extLst>
              <a:ext uri="{FF2B5EF4-FFF2-40B4-BE49-F238E27FC236}">
                <a16:creationId xmlns:a16="http://schemas.microsoft.com/office/drawing/2014/main" id="{A7798125-180D-D99F-F441-FC9BBAF7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110" y="1884617"/>
            <a:ext cx="7772400" cy="27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0450" y="1390605"/>
            <a:ext cx="5374960" cy="849712"/>
          </a:xfrm>
        </p:spPr>
        <p:txBody>
          <a:bodyPr/>
          <a:lstStyle/>
          <a:p>
            <a:pPr algn="ctr"/>
            <a:r>
              <a:rPr lang="en-US" sz="3600" dirty="0"/>
              <a:t>Indicate data utility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E50F0-9C0D-BF59-B17C-A241196B56C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442" y="1615044"/>
            <a:ext cx="3993683" cy="3391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400" dirty="0"/>
              <a:t>'Reference Similarity’</a:t>
            </a:r>
          </a:p>
          <a:p>
            <a:r>
              <a:rPr lang="en-US" sz="2400" dirty="0"/>
              <a:t>'Reference Currency’</a:t>
            </a:r>
          </a:p>
          <a:p>
            <a:r>
              <a:rPr lang="en-US" sz="2400" dirty="0"/>
              <a:t>'Forecast Value’</a:t>
            </a:r>
          </a:p>
          <a:p>
            <a:r>
              <a:rPr lang="en-US" sz="2400" dirty="0"/>
              <a:t>'Data Quality’</a:t>
            </a:r>
          </a:p>
          <a:p>
            <a:r>
              <a:rPr lang="en-US" sz="2400" dirty="0"/>
              <a:t>'Source Quality’</a:t>
            </a:r>
          </a:p>
          <a:p>
            <a:pPr marL="324000" lvl="1" indent="0">
              <a:buNone/>
            </a:pPr>
            <a:endParaRPr lang="en-US" sz="2400" dirty="0"/>
          </a:p>
        </p:txBody>
      </p:sp>
      <p:pic>
        <p:nvPicPr>
          <p:cNvPr id="6" name="Picture 5" descr="A group of questions on a table&#10;&#10;Description automatically generated">
            <a:extLst>
              <a:ext uri="{FF2B5EF4-FFF2-40B4-BE49-F238E27FC236}">
                <a16:creationId xmlns:a16="http://schemas.microsoft.com/office/drawing/2014/main" id="{223F5F76-84D3-A9DA-0FB4-839AB430A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91" y="2249223"/>
            <a:ext cx="6856469" cy="24213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28FBC3-9221-E6BD-E9FD-D86C5F712279}"/>
              </a:ext>
            </a:extLst>
          </p:cNvPr>
          <p:cNvSpPr txBox="1">
            <a:spLocks/>
          </p:cNvSpPr>
          <p:nvPr/>
        </p:nvSpPr>
        <p:spPr>
          <a:xfrm>
            <a:off x="5789846" y="1390605"/>
            <a:ext cx="5374960" cy="8497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none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/>
              <a:t>Given Data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F15DA-FE6D-849C-A00A-23615FB3B458}"/>
              </a:ext>
            </a:extLst>
          </p:cNvPr>
          <p:cNvSpPr txBox="1"/>
          <p:nvPr/>
        </p:nvSpPr>
        <p:spPr>
          <a:xfrm>
            <a:off x="332509" y="190276"/>
            <a:ext cx="9809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Back to: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AC2B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A Simple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8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69927"/>
            <a:ext cx="11029616" cy="849712"/>
          </a:xfrm>
        </p:spPr>
        <p:txBody>
          <a:bodyPr/>
          <a:lstStyle/>
          <a:p>
            <a:r>
              <a:rPr lang="en-US" dirty="0"/>
              <a:t>Data Utility: </a:t>
            </a:r>
            <a:r>
              <a:rPr lang="en-US" sz="3600" u="sng" dirty="0">
                <a:solidFill>
                  <a:srgbClr val="8AC2B9"/>
                </a:solidFill>
              </a:rPr>
              <a:t>Reference</a:t>
            </a:r>
            <a:r>
              <a:rPr lang="en-US" sz="3600" dirty="0">
                <a:solidFill>
                  <a:srgbClr val="8AC2B9"/>
                </a:solidFill>
              </a:rPr>
              <a:t> to what? </a:t>
            </a:r>
            <a:endParaRPr lang="en-US" dirty="0">
              <a:solidFill>
                <a:srgbClr val="8AC2B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4350D7-0422-0543-E05B-BC8260D81A6E}"/>
              </a:ext>
            </a:extLst>
          </p:cNvPr>
          <p:cNvSpPr txBox="1"/>
          <p:nvPr/>
        </p:nvSpPr>
        <p:spPr>
          <a:xfrm>
            <a:off x="-192974" y="3542193"/>
            <a:ext cx="48718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Target Characteristics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Reputation &amp; Visibility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Industry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“Functionality” available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Externalities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Content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Data or people)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Capability: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Right Technology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Right Vulnerabilities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Lack of Controls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45F2E6-0B0E-6E2D-305D-C3C8F8B06FD0}"/>
              </a:ext>
            </a:extLst>
          </p:cNvPr>
          <p:cNvSpPr txBox="1"/>
          <p:nvPr/>
        </p:nvSpPr>
        <p:spPr>
          <a:xfrm>
            <a:off x="8646958" y="3542193"/>
            <a:ext cx="354504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of actors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active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Aware of target chars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Complexity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Off the shelf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Bespoke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Combo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Visibility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Stealth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Dwell Time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Penetration Depth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0C429-967E-65C1-24F0-DAF5346CE108}"/>
              </a:ext>
            </a:extLst>
          </p:cNvPr>
          <p:cNvSpPr txBox="1"/>
          <p:nvPr/>
        </p:nvSpPr>
        <p:spPr>
          <a:xfrm>
            <a:off x="4377541" y="3548632"/>
            <a:ext cx="47709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Consequence for Action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Probability of Consequence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Degree of Consequence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Sufficient Incentives Given Consequence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Resources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Time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Effort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Chance of Success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ROI on resources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56355D-6CD5-3FFF-C5EB-78165C78AFBB}"/>
              </a:ext>
            </a:extLst>
          </p:cNvPr>
          <p:cNvSpPr txBox="1"/>
          <p:nvPr/>
        </p:nvSpPr>
        <p:spPr>
          <a:xfrm>
            <a:off x="3295402" y="2121145"/>
            <a:ext cx="49341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“THREAT EVENT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</a:rPr>
              <a:t>DRIVER 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RAMEWORK”: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D6450-06B3-C12E-80DC-2BB62AD0E529}"/>
              </a:ext>
            </a:extLst>
          </p:cNvPr>
          <p:cNvSpPr txBox="1"/>
          <p:nvPr/>
        </p:nvSpPr>
        <p:spPr>
          <a:xfrm>
            <a:off x="9091790" y="3030620"/>
            <a:ext cx="1641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AC2B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POPULATION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D3D7E-3ED4-43CA-BC54-5C1096B1A57F}"/>
              </a:ext>
            </a:extLst>
          </p:cNvPr>
          <p:cNvSpPr txBox="1"/>
          <p:nvPr/>
        </p:nvSpPr>
        <p:spPr>
          <a:xfrm>
            <a:off x="5067795" y="3065036"/>
            <a:ext cx="2829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AC2B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THREAT RISK CALCULUS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240309-3866-50AC-5C75-FF83D9D3CDFC}"/>
              </a:ext>
            </a:extLst>
          </p:cNvPr>
          <p:cNvSpPr txBox="1"/>
          <p:nvPr/>
        </p:nvSpPr>
        <p:spPr>
          <a:xfrm>
            <a:off x="246413" y="304417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AC2B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MOTIVE/TARGETING CRITERIA MATCH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8BA250-AA07-BB3E-794A-0D5C0CFCE849}"/>
              </a:ext>
            </a:extLst>
          </p:cNvPr>
          <p:cNvSpPr txBox="1"/>
          <p:nvPr/>
        </p:nvSpPr>
        <p:spPr>
          <a:xfrm>
            <a:off x="3247901" y="2463827"/>
            <a:ext cx="6192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Why will THESE attacks occur HERE? And how OFTEN?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792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51926-EB7A-FB7D-C376-52C0324DDC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1815" y="1080112"/>
            <a:ext cx="10577993" cy="124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8AC2B9"/>
                </a:highlight>
              </a:rPr>
              <a:t>Reference Similarity | Reference Currency </a:t>
            </a:r>
            <a:r>
              <a:rPr lang="en-US" dirty="0"/>
              <a:t>| Forecast Value | Data Quality | Source Quality</a:t>
            </a:r>
          </a:p>
          <a:p>
            <a:pPr marL="3240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37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92" y="194132"/>
            <a:ext cx="11029616" cy="849712"/>
          </a:xfrm>
        </p:spPr>
        <p:txBody>
          <a:bodyPr/>
          <a:lstStyle/>
          <a:p>
            <a:r>
              <a:rPr lang="en-US" dirty="0"/>
              <a:t>Data Utility: </a:t>
            </a:r>
            <a:r>
              <a:rPr lang="en-US" dirty="0">
                <a:solidFill>
                  <a:srgbClr val="8AC2B9"/>
                </a:solidFill>
              </a:rPr>
              <a:t>Scenario Scope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8AD6D-2775-3101-8441-E19C2F8F21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5257" y="3891772"/>
            <a:ext cx="11610806" cy="2247458"/>
          </a:xfrm>
        </p:spPr>
        <p:txBody>
          <a:bodyPr>
            <a:normAutofit/>
          </a:bodyPr>
          <a:lstStyle/>
          <a:p>
            <a:pPr algn="l"/>
            <a:r>
              <a:rPr lang="en-US" sz="2200" b="1" i="0" dirty="0">
                <a:effectLst/>
                <a:latin typeface="Söhne"/>
              </a:rPr>
              <a:t>Pertinent Factors for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Target Characteristics</a:t>
            </a:r>
            <a:r>
              <a:rPr lang="en-US" b="0" i="0" dirty="0">
                <a:effectLst/>
                <a:latin typeface="Söhne"/>
              </a:rPr>
              <a:t>: Industry, Externalities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Capability</a:t>
            </a:r>
            <a:r>
              <a:rPr lang="en-US" b="0" i="0" dirty="0">
                <a:effectLst/>
                <a:latin typeface="Söhne"/>
              </a:rPr>
              <a:t>: Right Technology, Lack of Controls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Threat Risk Calculus</a:t>
            </a:r>
            <a:r>
              <a:rPr lang="en-US" b="0" i="0" dirty="0">
                <a:effectLst/>
                <a:latin typeface="Söhne"/>
              </a:rPr>
              <a:t>: Chance of Success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Population</a:t>
            </a:r>
            <a:r>
              <a:rPr lang="en-US" b="0" i="0" dirty="0">
                <a:effectLst/>
                <a:latin typeface="Söhne"/>
              </a:rPr>
              <a:t>: Aware of Target Characteristics and Willing to Act</a:t>
            </a:r>
          </a:p>
        </p:txBody>
      </p:sp>
      <p:pic>
        <p:nvPicPr>
          <p:cNvPr id="8" name="Picture 7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F8CBD9B9-7B61-EFBA-A00A-65CB2ABCA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278" y="4015331"/>
            <a:ext cx="5433785" cy="2123899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51B0678F-98DE-AD07-A24E-30A2B5A582D8}"/>
              </a:ext>
            </a:extLst>
          </p:cNvPr>
          <p:cNvSpPr/>
          <p:nvPr/>
        </p:nvSpPr>
        <p:spPr>
          <a:xfrm>
            <a:off x="7085990" y="4196246"/>
            <a:ext cx="4100566" cy="972305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89025B4-3FB7-7692-12F4-7CE2E53F126E}"/>
              </a:ext>
            </a:extLst>
          </p:cNvPr>
          <p:cNvSpPr txBox="1">
            <a:spLocks/>
          </p:cNvSpPr>
          <p:nvPr/>
        </p:nvSpPr>
        <p:spPr>
          <a:xfrm>
            <a:off x="175257" y="1043844"/>
            <a:ext cx="11610806" cy="3844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Tx/>
              <a:buBlip>
                <a:blip r:embed="rId3"/>
              </a:buBlip>
              <a:defRPr lang="en-US" sz="18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 2" panose="05020102010507070707" pitchFamily="18" charset="2"/>
              <a:buChar char=""/>
              <a:defRPr lang="en-US" sz="16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Courier New" panose="02070309020205020404" pitchFamily="49" charset="0"/>
              <a:buChar char="o"/>
              <a:defRPr lang="en-US" sz="13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Arial" panose="020B0604020202020204" pitchFamily="34" charset="0"/>
              <a:buChar char="•"/>
              <a:defRPr lang="en-US" sz="1100" kern="1200" baseline="0" dirty="0">
                <a:solidFill>
                  <a:schemeClr val="bg1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latin typeface="Söhne"/>
              </a:rPr>
              <a:t>Scenario: Healthcare Provider Ransomware Attack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Söhne"/>
              </a:rPr>
              <a:t>Target Characteristics</a:t>
            </a:r>
            <a:r>
              <a:rPr lang="en-US" dirty="0">
                <a:latin typeface="Söhne"/>
              </a:rPr>
              <a:t>: Regional healthcare provider managing critical patient data, with potential for significant healthcare delivery disruption.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Söhne"/>
              </a:rPr>
              <a:t>Capability</a:t>
            </a:r>
            <a:r>
              <a:rPr lang="en-US" dirty="0">
                <a:latin typeface="Söhne"/>
              </a:rPr>
              <a:t>: Customized ransomware targeting weak network security protocols, exploiting the lack of regular security audits.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Söhne"/>
              </a:rPr>
              <a:t>Threat Risk Calculus</a:t>
            </a:r>
            <a:r>
              <a:rPr lang="en-US" dirty="0">
                <a:latin typeface="Söhne"/>
              </a:rPr>
              <a:t>: Medium probability of operational paralysis and privacy violations, balanced by the risk of law enforcement attention, with moderate ROI.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Söhne"/>
              </a:rPr>
              <a:t>Population</a:t>
            </a:r>
            <a:r>
              <a:rPr lang="en-US" dirty="0">
                <a:latin typeface="Söhne"/>
              </a:rPr>
              <a:t>: Small hacker group, selecting targets for their vulnerability, combining malware with social engineering for moderate stealth and penetration depth.</a:t>
            </a:r>
          </a:p>
        </p:txBody>
      </p:sp>
    </p:spTree>
    <p:extLst>
      <p:ext uri="{BB962C8B-B14F-4D97-AF65-F5344CB8AC3E}">
        <p14:creationId xmlns:p14="http://schemas.microsoft.com/office/powerpoint/2010/main" val="175627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13" y="266592"/>
            <a:ext cx="11029616" cy="849712"/>
          </a:xfrm>
        </p:spPr>
        <p:txBody>
          <a:bodyPr/>
          <a:lstStyle/>
          <a:p>
            <a:r>
              <a:rPr lang="en-US" sz="3600" dirty="0"/>
              <a:t>Some assumptions are fixed or do not drive.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4350D7-0422-0543-E05B-BC8260D81A6E}"/>
              </a:ext>
            </a:extLst>
          </p:cNvPr>
          <p:cNvSpPr txBox="1"/>
          <p:nvPr/>
        </p:nvSpPr>
        <p:spPr>
          <a:xfrm>
            <a:off x="-192974" y="3086696"/>
            <a:ext cx="48718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Target Characteristics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Reputation &amp; Visibility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79257"/>
                </a:highlight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Industry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“Functionality” available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79257"/>
                </a:highlight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Externalities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Content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Data or people)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Capability: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79257"/>
                </a:highlight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Right Technology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Right Vulnerabilities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79257"/>
                </a:highlight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Lack of Controls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45F2E6-0B0E-6E2D-305D-C3C8F8B06FD0}"/>
              </a:ext>
            </a:extLst>
          </p:cNvPr>
          <p:cNvSpPr txBox="1"/>
          <p:nvPr/>
        </p:nvSpPr>
        <p:spPr>
          <a:xfrm>
            <a:off x="8646958" y="3086696"/>
            <a:ext cx="354504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of actors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active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79257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Aware of target chars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Complexity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Off the shelf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Bespoke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Combo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Visibility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Stealth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Dwell Time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Penetration Depth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0C429-967E-65C1-24F0-DAF5346CE108}"/>
              </a:ext>
            </a:extLst>
          </p:cNvPr>
          <p:cNvSpPr txBox="1"/>
          <p:nvPr/>
        </p:nvSpPr>
        <p:spPr>
          <a:xfrm>
            <a:off x="4377541" y="3093135"/>
            <a:ext cx="47709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Consequence for Action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Probability of Consequence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Degree of Consequence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Sufficient Incentives Given Consequence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Resources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Time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Effort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79257"/>
                </a:highlight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Chance of Success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ROI on resources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56355D-6CD5-3FFF-C5EB-78165C78AFBB}"/>
              </a:ext>
            </a:extLst>
          </p:cNvPr>
          <p:cNvSpPr txBox="1"/>
          <p:nvPr/>
        </p:nvSpPr>
        <p:spPr>
          <a:xfrm>
            <a:off x="3409592" y="1385312"/>
            <a:ext cx="113643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“THREAT EVENT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FREQUENCY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FRAMEWORK”: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D6450-06B3-C12E-80DC-2BB62AD0E529}"/>
              </a:ext>
            </a:extLst>
          </p:cNvPr>
          <p:cNvSpPr txBox="1"/>
          <p:nvPr/>
        </p:nvSpPr>
        <p:spPr>
          <a:xfrm>
            <a:off x="9091790" y="2575123"/>
            <a:ext cx="1641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AC2B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POPULATION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D3D7E-3ED4-43CA-BC54-5C1096B1A57F}"/>
              </a:ext>
            </a:extLst>
          </p:cNvPr>
          <p:cNvSpPr txBox="1"/>
          <p:nvPr/>
        </p:nvSpPr>
        <p:spPr>
          <a:xfrm>
            <a:off x="5067795" y="2609539"/>
            <a:ext cx="2829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AC2B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THREAT RISK CALCULUS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240309-3866-50AC-5C75-FF83D9D3CDFC}"/>
              </a:ext>
            </a:extLst>
          </p:cNvPr>
          <p:cNvSpPr txBox="1"/>
          <p:nvPr/>
        </p:nvSpPr>
        <p:spPr>
          <a:xfrm>
            <a:off x="246413" y="2588682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AC2B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MOTIVE/TARGETING CRITERIA MATCH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8BA250-AA07-BB3E-794A-0D5C0CFCE849}"/>
              </a:ext>
            </a:extLst>
          </p:cNvPr>
          <p:cNvSpPr txBox="1"/>
          <p:nvPr/>
        </p:nvSpPr>
        <p:spPr>
          <a:xfrm>
            <a:off x="3568535" y="1063318"/>
            <a:ext cx="619298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Why will THESE attacks occur HERE? And how OFTEN?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05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6CAE-E052-486E-75D7-03B60682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391572"/>
            <a:ext cx="11029616" cy="849712"/>
          </a:xfrm>
        </p:spPr>
        <p:txBody>
          <a:bodyPr/>
          <a:lstStyle/>
          <a:p>
            <a:r>
              <a:rPr lang="en-US" sz="3600" dirty="0"/>
              <a:t>Data Utility: </a:t>
            </a:r>
            <a:r>
              <a:rPr lang="en-US" sz="3600" dirty="0">
                <a:solidFill>
                  <a:srgbClr val="8AC2B9"/>
                </a:solidFill>
              </a:rPr>
              <a:t>Questions for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A181-7F43-0F36-F946-4813D7502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02AB0-E19A-3C69-0618-30863FA6A6B1}"/>
              </a:ext>
            </a:extLst>
          </p:cNvPr>
          <p:cNvSpPr txBox="1"/>
          <p:nvPr/>
        </p:nvSpPr>
        <p:spPr>
          <a:xfrm>
            <a:off x="265506" y="1339885"/>
            <a:ext cx="609797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Pertinent Factor: Industry - Healthcare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Factor Detail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: Cybersecurity threats and trends in healthcare.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Question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: What are the latest cybersecurity threats and trends in healthcare?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Pertinent Factor: Externalities - Healthcare Delivery Disruption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Factor Detail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: Impact of ransomware on healthcare operations.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Question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: How do ransomware attacks impact healthcare delivery?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Pertinent Factor: Right Technology - Customized Ransomware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Factor Detail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: Ransomware variants targeting healthcare.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Question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: What customized ransomware is used against healthcare targets?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ACE0B-F20A-55FC-D784-FFC02772BEE4}"/>
              </a:ext>
            </a:extLst>
          </p:cNvPr>
          <p:cNvSpPr txBox="1"/>
          <p:nvPr/>
        </p:nvSpPr>
        <p:spPr>
          <a:xfrm>
            <a:off x="6096000" y="1339885"/>
            <a:ext cx="659179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Pertinent Factor: Lack of Controls - Weak Network Security Protocols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Factor Detail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: Network security weaknesses in healthcare.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Question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: What are common network security weaknesses in healthcare?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Pertinent Factor: Chance of Success - High due to Weaker Defenses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Factor Detail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: Success rate factors of ransomware in healthcare.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Question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: Why are ransomware attacks often successful in healthcare?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Pertinent Factor: Aware of Target Characteristics/ Willing to Act Against Healthcare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Factor Detail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: Hacker target selection in healthcare.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Question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2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: How do hacker groups choose healthcare targets?</a:t>
            </a:r>
          </a:p>
        </p:txBody>
      </p:sp>
      <p:pic>
        <p:nvPicPr>
          <p:cNvPr id="16" name="Picture 15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37D8ABA9-605E-7121-9EBD-C8C6535ED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25" y="4132614"/>
            <a:ext cx="5433785" cy="2123899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37FACFDF-6ACD-2C44-BAEE-812163D6D18D}"/>
              </a:ext>
            </a:extLst>
          </p:cNvPr>
          <p:cNvSpPr/>
          <p:nvPr/>
        </p:nvSpPr>
        <p:spPr>
          <a:xfrm>
            <a:off x="7002349" y="5201393"/>
            <a:ext cx="3966359" cy="926275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F5259-F3EF-431B-A3E0-D9B39331A18C}"/>
              </a:ext>
            </a:extLst>
          </p:cNvPr>
          <p:cNvSpPr txBox="1"/>
          <p:nvPr/>
        </p:nvSpPr>
        <p:spPr>
          <a:xfrm>
            <a:off x="1145208" y="4348856"/>
            <a:ext cx="433857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AC2B9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We make some assumptions about the world, so your data utility is defined by the data that can help questions you actually have.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AC2B9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AC2B9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Note that data generally speaks to the past or the present, we need to evaluate how helpful it is to determining what will change, not just what is.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9E077E-D9C2-468F-246C-BC1ECD0AEB0B}"/>
              </a:ext>
            </a:extLst>
          </p:cNvPr>
          <p:cNvCxnSpPr>
            <a:cxnSpLocks/>
          </p:cNvCxnSpPr>
          <p:nvPr/>
        </p:nvCxnSpPr>
        <p:spPr>
          <a:xfrm>
            <a:off x="413802" y="3935236"/>
            <a:ext cx="113643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69217"/>
      </p:ext>
    </p:extLst>
  </p:cSld>
  <p:clrMapOvr>
    <a:masterClrMapping/>
  </p:clrMapOvr>
</p:sld>
</file>

<file path=ppt/theme/theme1.xml><?xml version="1.0" encoding="utf-8"?>
<a:theme xmlns:a="http://schemas.openxmlformats.org/drawingml/2006/main" name="Ostrich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strich (Moss Green)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1">
      <a:majorFont>
        <a:latin typeface="Roboto Black"/>
        <a:ea typeface=""/>
        <a:cs typeface=""/>
      </a:majorFont>
      <a:minorFont>
        <a:latin typeface="Calibri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  <a:tileRect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3088</Words>
  <Application>Microsoft Macintosh PowerPoint</Application>
  <PresentationFormat>Widescreen</PresentationFormat>
  <Paragraphs>756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Courier New</vt:lpstr>
      <vt:lpstr>Roboto</vt:lpstr>
      <vt:lpstr>Roboto Black</vt:lpstr>
      <vt:lpstr>Roboto Condensed Medium</vt:lpstr>
      <vt:lpstr>Roboto Light</vt:lpstr>
      <vt:lpstr>Roboto Medium</vt:lpstr>
      <vt:lpstr>Söhne</vt:lpstr>
      <vt:lpstr>Wingdings</vt:lpstr>
      <vt:lpstr>Wingdings 2</vt:lpstr>
      <vt:lpstr>Ostrich 1</vt:lpstr>
      <vt:lpstr>Custom Design</vt:lpstr>
      <vt:lpstr>1_Ostrich (Moss Green)</vt:lpstr>
      <vt:lpstr>Throwing the “Bad” Data in With the “Good” </vt:lpstr>
      <vt:lpstr>Throwing Bad Data in with the Good</vt:lpstr>
      <vt:lpstr>Classifying Data Utility: A Simple Framework</vt:lpstr>
      <vt:lpstr>Wait! What is Data Utility? Simple Analysis Model</vt:lpstr>
      <vt:lpstr>Indicate data utility </vt:lpstr>
      <vt:lpstr>Data Utility: Reference to what? </vt:lpstr>
      <vt:lpstr>Data Utility: Scenario Scope Example</vt:lpstr>
      <vt:lpstr>Some assumptions are fixed or do not drive.</vt:lpstr>
      <vt:lpstr>Data Utility: Questions for data</vt:lpstr>
      <vt:lpstr>Classifying Data (”Scoring”)</vt:lpstr>
      <vt:lpstr>Classifying Data (”Scoring”)</vt:lpstr>
      <vt:lpstr>Classifying Data (”Scoring”)</vt:lpstr>
      <vt:lpstr>Classifying Data (”Scoring”)</vt:lpstr>
      <vt:lpstr>Classifying Data (”Scoring”)</vt:lpstr>
      <vt:lpstr>Classifying Data (”Scoring”)</vt:lpstr>
      <vt:lpstr>Use Case Examples: Single Source Eval</vt:lpstr>
      <vt:lpstr>Use Case Examples: Whole Scenario</vt:lpstr>
      <vt:lpstr>Use Case Examples: Improvement Opportunity ID</vt:lpstr>
      <vt:lpstr>Scoring Use Case Examples:  Expected Value of Perfect Information?- Question mark intentional!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bojana.gjuroska.16@outlook.com</dc:creator>
  <cp:lastModifiedBy>Jack Whitsitt</cp:lastModifiedBy>
  <cp:revision>37</cp:revision>
  <dcterms:created xsi:type="dcterms:W3CDTF">2022-12-01T08:56:05Z</dcterms:created>
  <dcterms:modified xsi:type="dcterms:W3CDTF">2023-12-06T04:28:57Z</dcterms:modified>
</cp:coreProperties>
</file>