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8" r:id="rId2"/>
    <p:sldMasterId id="2147483720" r:id="rId3"/>
  </p:sldMasterIdLst>
  <p:notesMasterIdLst>
    <p:notesMasterId r:id="rId14"/>
  </p:notesMasterIdLst>
  <p:sldIdLst>
    <p:sldId id="305" r:id="rId4"/>
    <p:sldId id="363" r:id="rId5"/>
    <p:sldId id="2147476698" r:id="rId6"/>
    <p:sldId id="2147476699" r:id="rId7"/>
    <p:sldId id="2147476700" r:id="rId8"/>
    <p:sldId id="2147476701" r:id="rId9"/>
    <p:sldId id="2147476702" r:id="rId10"/>
    <p:sldId id="2147476703" r:id="rId11"/>
    <p:sldId id="2147476682" r:id="rId12"/>
    <p:sldId id="21474767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35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92131-966D-4A42-B861-BDCDCE96B277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D357D9-1AA0-4A91-BC48-AC79E81FD3F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>
          <a:noFill/>
        </a:ln>
      </dgm:spPr>
      <dgm:t>
        <a:bodyPr rtlCol="0" anchor="ctr"/>
        <a:lstStyle/>
        <a:p>
          <a:pPr marL="0" algn="ctr" defTabSz="457200" rtl="0" eaLnBrk="1" latinLnBrk="0" hangingPunct="1"/>
          <a:r>
            <a:rPr lang="en-US" sz="1200" kern="1200" dirty="0">
              <a:solidFill>
                <a:schemeClr val="lt1"/>
              </a:solidFill>
              <a:latin typeface="DM Sans" pitchFamily="2" charset="77"/>
              <a:ea typeface="+mn-ea"/>
              <a:cs typeface="+mn-cs"/>
            </a:rPr>
            <a:t>Cybersecurity is based on NIST 800-53.</a:t>
          </a:r>
        </a:p>
        <a:p>
          <a:pPr marL="0" algn="ctr" defTabSz="457200" rtl="0" eaLnBrk="1" latinLnBrk="0" hangingPunct="1"/>
          <a:r>
            <a:rPr lang="en-US" sz="1200" kern="1200" dirty="0">
              <a:solidFill>
                <a:schemeClr val="lt1"/>
              </a:solidFill>
              <a:latin typeface="DM Sans" pitchFamily="2" charset="77"/>
              <a:ea typeface="+mn-ea"/>
              <a:cs typeface="+mn-cs"/>
            </a:rPr>
            <a:t>Cyber Resilience is based on NIST 800-160.</a:t>
          </a:r>
          <a:endParaRPr lang="en-GB" sz="1200" kern="1200" dirty="0">
            <a:solidFill>
              <a:schemeClr val="lt1"/>
            </a:solidFill>
            <a:latin typeface="DM Sans" pitchFamily="2" charset="77"/>
            <a:ea typeface="+mn-ea"/>
            <a:cs typeface="+mn-cs"/>
          </a:endParaRPr>
        </a:p>
      </dgm:t>
    </dgm:pt>
    <dgm:pt modelId="{C881E524-CD34-4511-A22B-95B7F6AB5585}" type="parTrans" cxnId="{0FEE3696-1276-4B1E-A4F9-891E8553DB93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60BA639-1196-49A0-A6D0-CAC23F766B22}" type="sibTrans" cxnId="{0FEE3696-1276-4B1E-A4F9-891E8553DB93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F06378E-1FF0-4685-975C-C1308B9EDD4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>
          <a:noFill/>
        </a:ln>
      </dgm:spPr>
      <dgm:t>
        <a:bodyPr spcFirstLastPara="0" vert="horz" wrap="square" lIns="620498" tIns="83820" rIns="156464" bIns="83820" numCol="1" spcCol="1270" rtlCol="0" anchor="ctr" anchorCtr="0"/>
        <a:lstStyle/>
        <a:p>
          <a:pPr marL="0" lvl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Cybersecurity protects high value assets (business).</a:t>
          </a:r>
        </a:p>
        <a:p>
          <a:pPr marL="0" lvl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 Resilience protects even high value targets (adversary).</a:t>
          </a:r>
          <a:endParaRPr lang="en-GB" sz="1200" kern="1200" dirty="0">
            <a:solidFill>
              <a:prstClr val="white"/>
            </a:solidFill>
            <a:latin typeface="DM Sans" pitchFamily="2" charset="77"/>
            <a:ea typeface="+mn-ea"/>
            <a:cs typeface="+mn-cs"/>
          </a:endParaRPr>
        </a:p>
      </dgm:t>
    </dgm:pt>
    <dgm:pt modelId="{40C0BCE1-9E7B-4734-82B7-3A86DF769299}" type="parTrans" cxnId="{D8B0CD77-9255-42D0-912B-ECED5EEFD165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E03371A-CF70-48EC-B198-6FB6CBCAA06A}" type="sibTrans" cxnId="{D8B0CD77-9255-42D0-912B-ECED5EEFD165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7A99574-D4A6-4E36-B34A-BD6FEA17E93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>
          <a:noFill/>
        </a:ln>
      </dgm:spPr>
      <dgm:t>
        <a:bodyPr spcFirstLastPara="0" vert="horz" wrap="square" lIns="620498" tIns="83820" rIns="156464" bIns="83820" numCol="1" spcCol="1270" rtlCol="0" anchor="ctr" anchorCtr="0"/>
        <a:lstStyle/>
        <a:p>
          <a:pPr marL="0" lvl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Cybersecurity focuses on severe but plausible scenarios.</a:t>
          </a:r>
        </a:p>
        <a:p>
          <a:pPr marL="0" lvl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 Resilience on extreme but plausible.</a:t>
          </a:r>
          <a:endParaRPr lang="en-GB" sz="1200" kern="1200" dirty="0">
            <a:solidFill>
              <a:prstClr val="white"/>
            </a:solidFill>
            <a:latin typeface="DM Sans" pitchFamily="2" charset="77"/>
            <a:ea typeface="+mn-ea"/>
            <a:cs typeface="+mn-cs"/>
          </a:endParaRPr>
        </a:p>
      </dgm:t>
    </dgm:pt>
    <dgm:pt modelId="{3C5DAD4C-40C7-4EC8-943F-5490431ABD3E}" type="parTrans" cxnId="{B5C09645-F55D-4204-BB25-E3D1D7BE14C3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D5BE2D9-6900-4EC6-9757-173701545E58}" type="sibTrans" cxnId="{B5C09645-F55D-4204-BB25-E3D1D7BE14C3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01B24C6-E83B-4B4B-83D3-C9FD6023C75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>
          <a:noFill/>
        </a:ln>
      </dgm:spPr>
      <dgm:t>
        <a:bodyPr/>
        <a:lstStyle/>
        <a:p>
          <a:r>
            <a:rPr lang="en-GB" sz="1200" dirty="0"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</a:rPr>
            <a:t>Cybersecurity focuses on reducing likelihood of occurrence.</a:t>
          </a:r>
        </a:p>
        <a:p>
          <a:r>
            <a:rPr lang="en-GB" sz="1200" dirty="0"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</a:rPr>
            <a:t>Cyber Resilience focuses on reducing magnitude of impact.</a:t>
          </a:r>
        </a:p>
      </dgm:t>
    </dgm:pt>
    <dgm:pt modelId="{1E7A5AAF-0685-48AD-88C5-49F62075C70B}" type="parTrans" cxnId="{A41C9341-9D4F-4F5E-BD68-4807817B0EB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FD4E47-D9BC-4BC8-A5D4-327231942AA6}" type="sibTrans" cxnId="{A41C9341-9D4F-4F5E-BD68-4807817B0EBD}">
      <dgm:prSet/>
      <dgm:spPr/>
      <dgm:t>
        <a:bodyPr/>
        <a:lstStyle/>
        <a:p>
          <a:endParaRPr lang="en-GB" sz="1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E230392-B0FE-43E1-92C0-FBB0E1495B33}" type="pres">
      <dgm:prSet presAssocID="{B2192131-966D-4A42-B861-BDCDCE96B277}" presName="linearFlow" presStyleCnt="0">
        <dgm:presLayoutVars>
          <dgm:dir/>
          <dgm:resizeHandles val="exact"/>
        </dgm:presLayoutVars>
      </dgm:prSet>
      <dgm:spPr/>
    </dgm:pt>
    <dgm:pt modelId="{83CD7140-68BA-4E76-BC22-70747600FC22}" type="pres">
      <dgm:prSet presAssocID="{F4D357D9-1AA0-4A91-BC48-AC79E81FD3F5}" presName="composite" presStyleCnt="0"/>
      <dgm:spPr/>
    </dgm:pt>
    <dgm:pt modelId="{51B5679E-531D-4507-8C77-A5E8123B45A9}" type="pres">
      <dgm:prSet presAssocID="{F4D357D9-1AA0-4A91-BC48-AC79E81FD3F5}" presName="imgShp" presStyleLbl="fgImgPlace1" presStyleIdx="0" presStyleCnt="4" custLinFactNeighborX="-43771"/>
      <dgm:spPr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-up of hardbound books in various colors standing vertically shot from above"/>
        </a:ext>
      </dgm:extLst>
    </dgm:pt>
    <dgm:pt modelId="{3F9130E1-2B90-4B31-A056-4A366309A8C3}" type="pres">
      <dgm:prSet presAssocID="{F4D357D9-1AA0-4A91-BC48-AC79E81FD3F5}" presName="txShp" presStyleLbl="node1" presStyleIdx="0" presStyleCnt="4" custScaleX="125326" custScaleY="76460">
        <dgm:presLayoutVars>
          <dgm:bulletEnabled val="1"/>
        </dgm:presLayoutVars>
      </dgm:prSet>
      <dgm:spPr>
        <a:xfrm rot="10800000">
          <a:off x="803244" y="169181"/>
          <a:ext cx="8037343" cy="1075879"/>
        </a:xfrm>
        <a:prstGeom prst="homePlate">
          <a:avLst/>
        </a:prstGeom>
      </dgm:spPr>
    </dgm:pt>
    <dgm:pt modelId="{B66F3D52-5AC2-46A2-AA8D-E0169F2F3936}" type="pres">
      <dgm:prSet presAssocID="{C60BA639-1196-49A0-A6D0-CAC23F766B22}" presName="spacing" presStyleCnt="0"/>
      <dgm:spPr/>
    </dgm:pt>
    <dgm:pt modelId="{4F45DFEF-9B46-46D2-A5B6-A72CB9591709}" type="pres">
      <dgm:prSet presAssocID="{9F06378E-1FF0-4685-975C-C1308B9EDD4A}" presName="composite" presStyleCnt="0"/>
      <dgm:spPr/>
    </dgm:pt>
    <dgm:pt modelId="{29C24119-94A3-4B06-BC8A-EAF8A5939A9B}" type="pres">
      <dgm:prSet presAssocID="{9F06378E-1FF0-4685-975C-C1308B9EDD4A}" presName="imgShp" presStyleLbl="fgImgPlace1" presStyleIdx="1" presStyleCnt="4" custLinFactNeighborX="-43771" custLinFactNeighborY="6236"/>
      <dgm:spPr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staring at numbers"/>
        </a:ext>
      </dgm:extLst>
    </dgm:pt>
    <dgm:pt modelId="{8A261501-E952-4D7D-9376-9FE4AF7B5FC3}" type="pres">
      <dgm:prSet presAssocID="{9F06378E-1FF0-4685-975C-C1308B9EDD4A}" presName="txShp" presStyleLbl="node1" presStyleIdx="1" presStyleCnt="4" custScaleX="125326" custScaleY="76460" custLinFactNeighborY="6236">
        <dgm:presLayoutVars>
          <dgm:bulletEnabled val="1"/>
        </dgm:presLayoutVars>
      </dgm:prSet>
      <dgm:spPr>
        <a:xfrm rot="10800000">
          <a:off x="803244" y="2084077"/>
          <a:ext cx="8037343" cy="1075879"/>
        </a:xfrm>
        <a:prstGeom prst="homePlate">
          <a:avLst/>
        </a:prstGeom>
      </dgm:spPr>
    </dgm:pt>
    <dgm:pt modelId="{3F57E277-462A-49F1-9CA5-71ED1604B16C}" type="pres">
      <dgm:prSet presAssocID="{4E03371A-CF70-48EC-B198-6FB6CBCAA06A}" presName="spacing" presStyleCnt="0"/>
      <dgm:spPr/>
    </dgm:pt>
    <dgm:pt modelId="{2492B64F-BE24-49DA-8676-2E8AF3E57223}" type="pres">
      <dgm:prSet presAssocID="{27A99574-D4A6-4E36-B34A-BD6FEA17E93E}" presName="composite" presStyleCnt="0"/>
      <dgm:spPr/>
    </dgm:pt>
    <dgm:pt modelId="{2C37624F-D644-4AD4-8FB5-392CC1ADFA24}" type="pres">
      <dgm:prSet presAssocID="{27A99574-D4A6-4E36-B34A-BD6FEA17E93E}" presName="imgShp" presStyleLbl="fgImgPlace1" presStyleIdx="2" presStyleCnt="4" custLinFactNeighborX="-42991" custLinFactNeighborY="8196"/>
      <dgm:spPr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lten lava erupts from the ground"/>
        </a:ext>
      </dgm:extLst>
    </dgm:pt>
    <dgm:pt modelId="{14888280-DB0D-40D5-9E2B-36E8A6D19DEC}" type="pres">
      <dgm:prSet presAssocID="{27A99574-D4A6-4E36-B34A-BD6FEA17E93E}" presName="txShp" presStyleLbl="node1" presStyleIdx="2" presStyleCnt="4" custScaleX="125326" custScaleY="76460" custLinFactNeighborX="162" custLinFactNeighborY="8196">
        <dgm:presLayoutVars>
          <dgm:bulletEnabled val="1"/>
        </dgm:presLayoutVars>
      </dgm:prSet>
      <dgm:spPr>
        <a:xfrm rot="10800000">
          <a:off x="813634" y="3938805"/>
          <a:ext cx="8037343" cy="1075879"/>
        </a:xfrm>
        <a:prstGeom prst="homePlate">
          <a:avLst/>
        </a:prstGeom>
      </dgm:spPr>
    </dgm:pt>
    <dgm:pt modelId="{0D42E014-91D7-40B9-9F89-1699E5CDFCB4}" type="pres">
      <dgm:prSet presAssocID="{DD5BE2D9-6900-4EC6-9757-173701545E58}" presName="spacing" presStyleCnt="0"/>
      <dgm:spPr/>
    </dgm:pt>
    <dgm:pt modelId="{6745B206-D6C1-49C0-836C-0DCC516CD80F}" type="pres">
      <dgm:prSet presAssocID="{601B24C6-E83B-4B4B-83D3-C9FD6023C75E}" presName="composite" presStyleCnt="0"/>
      <dgm:spPr/>
    </dgm:pt>
    <dgm:pt modelId="{FFA7E5E8-DE9E-4939-89C1-7964FBE68270}" type="pres">
      <dgm:prSet presAssocID="{601B24C6-E83B-4B4B-83D3-C9FD6023C75E}" presName="imgShp" presStyleLbl="fgImgPlace1" presStyleIdx="3" presStyleCnt="4" custLinFactNeighborX="-48709" custLinFactNeighborY="18797"/>
      <dgm:spPr>
        <a:blipFill>
          <a:blip xmlns:r="http://schemas.openxmlformats.org/officeDocument/2006/relationships"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lhouette of a construction site"/>
        </a:ext>
      </dgm:extLst>
    </dgm:pt>
    <dgm:pt modelId="{0383A7E6-12CC-437E-847B-84D19925687C}" type="pres">
      <dgm:prSet presAssocID="{601B24C6-E83B-4B4B-83D3-C9FD6023C75E}" presName="txShp" presStyleLbl="node1" presStyleIdx="3" presStyleCnt="4" custScaleX="125670" custScaleY="76460" custLinFactNeighborX="324" custLinFactNeighborY="30378">
        <dgm:presLayoutVars>
          <dgm:bulletEnabled val="1"/>
        </dgm:presLayoutVars>
      </dgm:prSet>
      <dgm:spPr/>
    </dgm:pt>
  </dgm:ptLst>
  <dgm:cxnLst>
    <dgm:cxn modelId="{28621937-8086-4E68-AC4E-5D762854B192}" type="presOf" srcId="{601B24C6-E83B-4B4B-83D3-C9FD6023C75E}" destId="{0383A7E6-12CC-437E-847B-84D19925687C}" srcOrd="0" destOrd="0" presId="urn:microsoft.com/office/officeart/2005/8/layout/vList3"/>
    <dgm:cxn modelId="{A41C9341-9D4F-4F5E-BD68-4807817B0EBD}" srcId="{B2192131-966D-4A42-B861-BDCDCE96B277}" destId="{601B24C6-E83B-4B4B-83D3-C9FD6023C75E}" srcOrd="3" destOrd="0" parTransId="{1E7A5AAF-0685-48AD-88C5-49F62075C70B}" sibTransId="{33FD4E47-D9BC-4BC8-A5D4-327231942AA6}"/>
    <dgm:cxn modelId="{B5C09645-F55D-4204-BB25-E3D1D7BE14C3}" srcId="{B2192131-966D-4A42-B861-BDCDCE96B277}" destId="{27A99574-D4A6-4E36-B34A-BD6FEA17E93E}" srcOrd="2" destOrd="0" parTransId="{3C5DAD4C-40C7-4EC8-943F-5490431ABD3E}" sibTransId="{DD5BE2D9-6900-4EC6-9757-173701545E58}"/>
    <dgm:cxn modelId="{D8B0CD77-9255-42D0-912B-ECED5EEFD165}" srcId="{B2192131-966D-4A42-B861-BDCDCE96B277}" destId="{9F06378E-1FF0-4685-975C-C1308B9EDD4A}" srcOrd="1" destOrd="0" parTransId="{40C0BCE1-9E7B-4734-82B7-3A86DF769299}" sibTransId="{4E03371A-CF70-48EC-B198-6FB6CBCAA06A}"/>
    <dgm:cxn modelId="{D5401887-1CCC-48BF-9B68-7BAD635F7B6C}" type="presOf" srcId="{B2192131-966D-4A42-B861-BDCDCE96B277}" destId="{DE230392-B0FE-43E1-92C0-FBB0E1495B33}" srcOrd="0" destOrd="0" presId="urn:microsoft.com/office/officeart/2005/8/layout/vList3"/>
    <dgm:cxn modelId="{0FEE3696-1276-4B1E-A4F9-891E8553DB93}" srcId="{B2192131-966D-4A42-B861-BDCDCE96B277}" destId="{F4D357D9-1AA0-4A91-BC48-AC79E81FD3F5}" srcOrd="0" destOrd="0" parTransId="{C881E524-CD34-4511-A22B-95B7F6AB5585}" sibTransId="{C60BA639-1196-49A0-A6D0-CAC23F766B22}"/>
    <dgm:cxn modelId="{B08EC9BF-A5FE-41FD-8AD4-0876B2A6834C}" type="presOf" srcId="{27A99574-D4A6-4E36-B34A-BD6FEA17E93E}" destId="{14888280-DB0D-40D5-9E2B-36E8A6D19DEC}" srcOrd="0" destOrd="0" presId="urn:microsoft.com/office/officeart/2005/8/layout/vList3"/>
    <dgm:cxn modelId="{02C656DA-B232-4310-8C3A-AC208818A840}" type="presOf" srcId="{F4D357D9-1AA0-4A91-BC48-AC79E81FD3F5}" destId="{3F9130E1-2B90-4B31-A056-4A366309A8C3}" srcOrd="0" destOrd="0" presId="urn:microsoft.com/office/officeart/2005/8/layout/vList3"/>
    <dgm:cxn modelId="{EA518DE6-1226-49E4-8138-128548BB7963}" type="presOf" srcId="{9F06378E-1FF0-4685-975C-C1308B9EDD4A}" destId="{8A261501-E952-4D7D-9376-9FE4AF7B5FC3}" srcOrd="0" destOrd="0" presId="urn:microsoft.com/office/officeart/2005/8/layout/vList3"/>
    <dgm:cxn modelId="{5D6FCBCB-CB4E-4319-98EF-4892FADA8C58}" type="presParOf" srcId="{DE230392-B0FE-43E1-92C0-FBB0E1495B33}" destId="{83CD7140-68BA-4E76-BC22-70747600FC22}" srcOrd="0" destOrd="0" presId="urn:microsoft.com/office/officeart/2005/8/layout/vList3"/>
    <dgm:cxn modelId="{4041E3EE-28F0-4C7B-9D17-61CE171AFB71}" type="presParOf" srcId="{83CD7140-68BA-4E76-BC22-70747600FC22}" destId="{51B5679E-531D-4507-8C77-A5E8123B45A9}" srcOrd="0" destOrd="0" presId="urn:microsoft.com/office/officeart/2005/8/layout/vList3"/>
    <dgm:cxn modelId="{368236BB-A3A8-4274-A0EE-0E8B38BC150B}" type="presParOf" srcId="{83CD7140-68BA-4E76-BC22-70747600FC22}" destId="{3F9130E1-2B90-4B31-A056-4A366309A8C3}" srcOrd="1" destOrd="0" presId="urn:microsoft.com/office/officeart/2005/8/layout/vList3"/>
    <dgm:cxn modelId="{732A8853-5017-4C26-95C6-CD4D1C139A49}" type="presParOf" srcId="{DE230392-B0FE-43E1-92C0-FBB0E1495B33}" destId="{B66F3D52-5AC2-46A2-AA8D-E0169F2F3936}" srcOrd="1" destOrd="0" presId="urn:microsoft.com/office/officeart/2005/8/layout/vList3"/>
    <dgm:cxn modelId="{7D50A210-C579-426D-BF8C-DF269C5FFD8B}" type="presParOf" srcId="{DE230392-B0FE-43E1-92C0-FBB0E1495B33}" destId="{4F45DFEF-9B46-46D2-A5B6-A72CB9591709}" srcOrd="2" destOrd="0" presId="urn:microsoft.com/office/officeart/2005/8/layout/vList3"/>
    <dgm:cxn modelId="{B51B6118-B054-4EDB-83C7-AE1AF11141B8}" type="presParOf" srcId="{4F45DFEF-9B46-46D2-A5B6-A72CB9591709}" destId="{29C24119-94A3-4B06-BC8A-EAF8A5939A9B}" srcOrd="0" destOrd="0" presId="urn:microsoft.com/office/officeart/2005/8/layout/vList3"/>
    <dgm:cxn modelId="{D3895C9C-D91C-4E7F-A650-90588840C0D4}" type="presParOf" srcId="{4F45DFEF-9B46-46D2-A5B6-A72CB9591709}" destId="{8A261501-E952-4D7D-9376-9FE4AF7B5FC3}" srcOrd="1" destOrd="0" presId="urn:microsoft.com/office/officeart/2005/8/layout/vList3"/>
    <dgm:cxn modelId="{646519E7-50ED-4A16-A603-EA6F805F7180}" type="presParOf" srcId="{DE230392-B0FE-43E1-92C0-FBB0E1495B33}" destId="{3F57E277-462A-49F1-9CA5-71ED1604B16C}" srcOrd="3" destOrd="0" presId="urn:microsoft.com/office/officeart/2005/8/layout/vList3"/>
    <dgm:cxn modelId="{898A3A33-8D7A-451D-9CA1-C62FC6D838F6}" type="presParOf" srcId="{DE230392-B0FE-43E1-92C0-FBB0E1495B33}" destId="{2492B64F-BE24-49DA-8676-2E8AF3E57223}" srcOrd="4" destOrd="0" presId="urn:microsoft.com/office/officeart/2005/8/layout/vList3"/>
    <dgm:cxn modelId="{CFEAFF25-C752-4127-BF57-FC6DAC56CC99}" type="presParOf" srcId="{2492B64F-BE24-49DA-8676-2E8AF3E57223}" destId="{2C37624F-D644-4AD4-8FB5-392CC1ADFA24}" srcOrd="0" destOrd="0" presId="urn:microsoft.com/office/officeart/2005/8/layout/vList3"/>
    <dgm:cxn modelId="{C5CEFB01-CF3B-43C9-824C-6E7813C879BE}" type="presParOf" srcId="{2492B64F-BE24-49DA-8676-2E8AF3E57223}" destId="{14888280-DB0D-40D5-9E2B-36E8A6D19DEC}" srcOrd="1" destOrd="0" presId="urn:microsoft.com/office/officeart/2005/8/layout/vList3"/>
    <dgm:cxn modelId="{BBEA3E3D-C058-426C-9243-2C59241446C9}" type="presParOf" srcId="{DE230392-B0FE-43E1-92C0-FBB0E1495B33}" destId="{0D42E014-91D7-40B9-9F89-1699E5CDFCB4}" srcOrd="5" destOrd="0" presId="urn:microsoft.com/office/officeart/2005/8/layout/vList3"/>
    <dgm:cxn modelId="{284C0050-3336-4068-94EC-A020A06FE75C}" type="presParOf" srcId="{DE230392-B0FE-43E1-92C0-FBB0E1495B33}" destId="{6745B206-D6C1-49C0-836C-0DCC516CD80F}" srcOrd="6" destOrd="0" presId="urn:microsoft.com/office/officeart/2005/8/layout/vList3"/>
    <dgm:cxn modelId="{DDBD203C-63D8-48C2-B0BA-26127719D4EA}" type="presParOf" srcId="{6745B206-D6C1-49C0-836C-0DCC516CD80F}" destId="{FFA7E5E8-DE9E-4939-89C1-7964FBE68270}" srcOrd="0" destOrd="0" presId="urn:microsoft.com/office/officeart/2005/8/layout/vList3"/>
    <dgm:cxn modelId="{B0C4B130-BFF1-4BD8-9A90-49AE3EB5773F}" type="presParOf" srcId="{6745B206-D6C1-49C0-836C-0DCC516CD80F}" destId="{0383A7E6-12CC-437E-847B-84D1992568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130E1-2B90-4B31-A056-4A366309A8C3}">
      <dsp:nvSpPr>
        <dsp:cNvPr id="0" name=""/>
        <dsp:cNvSpPr/>
      </dsp:nvSpPr>
      <dsp:spPr>
        <a:xfrm rot="10800000">
          <a:off x="535496" y="112787"/>
          <a:ext cx="5358228" cy="717253"/>
        </a:xfrm>
        <a:prstGeom prst="homePlate">
          <a:avLst/>
        </a:prstGeom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13666" tIns="45720" rIns="85344" bIns="457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lt1"/>
              </a:solidFill>
              <a:latin typeface="DM Sans" pitchFamily="2" charset="77"/>
              <a:ea typeface="+mn-ea"/>
              <a:cs typeface="+mn-cs"/>
            </a:rPr>
            <a:t>Cybersecurity is based on NIST 800-53.</a:t>
          </a:r>
        </a:p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lt1"/>
              </a:solidFill>
              <a:latin typeface="DM Sans" pitchFamily="2" charset="77"/>
              <a:ea typeface="+mn-ea"/>
              <a:cs typeface="+mn-cs"/>
            </a:rPr>
            <a:t>Cyber Resilience is based on NIST 800-160.</a:t>
          </a:r>
          <a:endParaRPr lang="en-GB" sz="1200" kern="1200" dirty="0">
            <a:solidFill>
              <a:schemeClr val="lt1"/>
            </a:solidFill>
            <a:latin typeface="DM Sans" pitchFamily="2" charset="77"/>
            <a:ea typeface="+mn-ea"/>
            <a:cs typeface="+mn-cs"/>
          </a:endParaRPr>
        </a:p>
      </dsp:txBody>
      <dsp:txXfrm rot="10800000">
        <a:off x="714809" y="112787"/>
        <a:ext cx="5178915" cy="717253"/>
      </dsp:txXfrm>
    </dsp:sp>
    <dsp:sp modelId="{51B5679E-531D-4507-8C77-A5E8123B45A9}">
      <dsp:nvSpPr>
        <dsp:cNvPr id="0" name=""/>
        <dsp:cNvSpPr/>
      </dsp:nvSpPr>
      <dsp:spPr>
        <a:xfrm>
          <a:off x="197251" y="2375"/>
          <a:ext cx="938076" cy="938076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61501-E952-4D7D-9376-9FE4AF7B5FC3}">
      <dsp:nvSpPr>
        <dsp:cNvPr id="0" name=""/>
        <dsp:cNvSpPr/>
      </dsp:nvSpPr>
      <dsp:spPr>
        <a:xfrm rot="10800000">
          <a:off x="535496" y="1389384"/>
          <a:ext cx="5358228" cy="717253"/>
        </a:xfrm>
        <a:prstGeom prst="homePlate">
          <a:avLst/>
        </a:prstGeom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20498" tIns="83820" rIns="156464" bIns="838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Cybersecurity protects high value assets (business).</a:t>
          </a:r>
        </a:p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 Resilience protects even high value targets (adversary).</a:t>
          </a:r>
          <a:endParaRPr lang="en-GB" sz="1200" kern="1200" dirty="0">
            <a:solidFill>
              <a:prstClr val="white"/>
            </a:solidFill>
            <a:latin typeface="DM Sans" pitchFamily="2" charset="77"/>
            <a:ea typeface="+mn-ea"/>
            <a:cs typeface="+mn-cs"/>
          </a:endParaRPr>
        </a:p>
      </dsp:txBody>
      <dsp:txXfrm rot="10800000">
        <a:off x="714809" y="1389384"/>
        <a:ext cx="5178915" cy="717253"/>
      </dsp:txXfrm>
    </dsp:sp>
    <dsp:sp modelId="{29C24119-94A3-4B06-BC8A-EAF8A5939A9B}">
      <dsp:nvSpPr>
        <dsp:cNvPr id="0" name=""/>
        <dsp:cNvSpPr/>
      </dsp:nvSpPr>
      <dsp:spPr>
        <a:xfrm>
          <a:off x="197251" y="1278973"/>
          <a:ext cx="938076" cy="938076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888280-DB0D-40D5-9E2B-36E8A6D19DEC}">
      <dsp:nvSpPr>
        <dsp:cNvPr id="0" name=""/>
        <dsp:cNvSpPr/>
      </dsp:nvSpPr>
      <dsp:spPr>
        <a:xfrm rot="10800000">
          <a:off x="542422" y="2625870"/>
          <a:ext cx="5358228" cy="717253"/>
        </a:xfrm>
        <a:prstGeom prst="homePlate">
          <a:avLst/>
        </a:prstGeom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20498" tIns="83820" rIns="156464" bIns="8382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Cybersecurity focuses on severe but plausible scenarios.</a:t>
          </a:r>
        </a:p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DM Sans" pitchFamily="2" charset="77"/>
              <a:ea typeface="+mn-ea"/>
              <a:cs typeface="+mn-cs"/>
            </a:rPr>
            <a:t>Cyber Resilience on extreme but plausible.</a:t>
          </a:r>
          <a:endParaRPr lang="en-GB" sz="1200" kern="1200" dirty="0">
            <a:solidFill>
              <a:prstClr val="white"/>
            </a:solidFill>
            <a:latin typeface="DM Sans" pitchFamily="2" charset="77"/>
            <a:ea typeface="+mn-ea"/>
            <a:cs typeface="+mn-cs"/>
          </a:endParaRPr>
        </a:p>
      </dsp:txBody>
      <dsp:txXfrm rot="10800000">
        <a:off x="721735" y="2625870"/>
        <a:ext cx="5178915" cy="717253"/>
      </dsp:txXfrm>
    </dsp:sp>
    <dsp:sp modelId="{2C37624F-D644-4AD4-8FB5-392CC1ADFA24}">
      <dsp:nvSpPr>
        <dsp:cNvPr id="0" name=""/>
        <dsp:cNvSpPr/>
      </dsp:nvSpPr>
      <dsp:spPr>
        <a:xfrm>
          <a:off x="204568" y="2515458"/>
          <a:ext cx="938076" cy="938076"/>
        </a:xfrm>
        <a:prstGeom prst="ellipse">
          <a:avLst/>
        </a:prstGeom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3A7E6-12CC-437E-847B-84D19925687C}">
      <dsp:nvSpPr>
        <dsp:cNvPr id="0" name=""/>
        <dsp:cNvSpPr/>
      </dsp:nvSpPr>
      <dsp:spPr>
        <a:xfrm rot="10800000">
          <a:off x="541995" y="3879871"/>
          <a:ext cx="5372936" cy="717253"/>
        </a:xfrm>
        <a:prstGeom prst="homePlate">
          <a:avLst/>
        </a:prstGeom>
        <a:gradFill flip="none" rotWithShape="1">
          <a:gsLst>
            <a:gs pos="100000">
              <a:srgbClr val="9227C7">
                <a:alpha val="73000"/>
              </a:srgbClr>
            </a:gs>
            <a:gs pos="0">
              <a:srgbClr val="2C0CA1">
                <a:alpha val="6000"/>
                <a:lumMod val="95000"/>
              </a:srgbClr>
            </a:gs>
          </a:gsLst>
          <a:lin ang="0" scaled="0"/>
          <a:tileRect/>
        </a:gra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1366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</a:rPr>
            <a:t>Cybersecurity focuses on reducing likelihood of occurrence.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</a:rPr>
            <a:t>Cyber Resilience focuses on reducing magnitude of impact.</a:t>
          </a:r>
        </a:p>
      </dsp:txBody>
      <dsp:txXfrm rot="10800000">
        <a:off x="721308" y="3879871"/>
        <a:ext cx="5193623" cy="717253"/>
      </dsp:txXfrm>
    </dsp:sp>
    <dsp:sp modelId="{FFA7E5E8-DE9E-4939-89C1-7964FBE68270}">
      <dsp:nvSpPr>
        <dsp:cNvPr id="0" name=""/>
        <dsp:cNvSpPr/>
      </dsp:nvSpPr>
      <dsp:spPr>
        <a:xfrm>
          <a:off x="150929" y="3659048"/>
          <a:ext cx="938076" cy="938076"/>
        </a:xfrm>
        <a:prstGeom prst="ellipse">
          <a:avLst/>
        </a:prstGeom>
        <a:blipFill>
          <a:blip xmlns:r="http://schemas.openxmlformats.org/officeDocument/2006/relationships"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758A-08F5-2E4C-8250-D8C84DEB4AF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00B0-9F2D-C149-9D30-D4DADD78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f7012a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bdcf7012a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098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3BE8E596-E1D7-4F0A-BFA8-9CA840BCB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>
            <a:extLst>
              <a:ext uri="{FF2B5EF4-FFF2-40B4-BE49-F238E27FC236}">
                <a16:creationId xmlns:a16="http://schemas.microsoft.com/office/drawing/2014/main" id="{31F62E2A-A9AD-B04F-EF1D-AFA75DF085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>
            <a:extLst>
              <a:ext uri="{FF2B5EF4-FFF2-40B4-BE49-F238E27FC236}">
                <a16:creationId xmlns:a16="http://schemas.microsoft.com/office/drawing/2014/main" id="{54886238-D21D-558C-449F-5EAFB195A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45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7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8a295a8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b8a295a8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8a295a8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b8a295a8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88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Frederic – Role at Alstom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Where is Alstom in your Risk Quant Journey?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are you going to show us today?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06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69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76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83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3BE8E596-E1D7-4F0A-BFA8-9CA840BCB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>
            <a:extLst>
              <a:ext uri="{FF2B5EF4-FFF2-40B4-BE49-F238E27FC236}">
                <a16:creationId xmlns:a16="http://schemas.microsoft.com/office/drawing/2014/main" id="{31F62E2A-A9AD-B04F-EF1D-AFA75DF085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>
            <a:extLst>
              <a:ext uri="{FF2B5EF4-FFF2-40B4-BE49-F238E27FC236}">
                <a16:creationId xmlns:a16="http://schemas.microsoft.com/office/drawing/2014/main" id="{54886238-D21D-558C-449F-5EAFB195A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66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1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65125" y="1311161"/>
            <a:ext cx="11460000" cy="44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80000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365125" y="5792439"/>
            <a:ext cx="11460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b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marL="121917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2pPr>
            <a:lvl3pPr marL="1828754" lvl="2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3pPr>
            <a:lvl4pPr marL="2438339" lvl="3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4pPr>
            <a:lvl5pPr marL="3047924" lvl="4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5125" y="242888"/>
            <a:ext cx="1146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3"/>
          </p:nvPr>
        </p:nvSpPr>
        <p:spPr>
          <a:xfrm>
            <a:off x="365125" y="694951"/>
            <a:ext cx="11460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" y="184646"/>
            <a:ext cx="262892" cy="556959"/>
          </a:xfrm>
          <a:custGeom>
            <a:avLst/>
            <a:gdLst/>
            <a:ahLst/>
            <a:cxnLst/>
            <a:rect l="l" t="t" r="r" b="b"/>
            <a:pathLst>
              <a:path w="857257" h="1816170" extrusionOk="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8;p1" descr="Google Shape;8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10;p2" descr="Google Shape;10;p2"/>
          <p:cNvPicPr>
            <a:picLocks noChangeAspect="1"/>
          </p:cNvPicPr>
          <p:nvPr/>
        </p:nvPicPr>
        <p:blipFill>
          <a:blip r:embed="rId4"/>
          <a:srcRect t="1975" r="19106" b="6009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3;p2" descr="Google Shape;13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66225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0788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5156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982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Google Shape;27;p6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Google Shape;28;p6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6" name="Google Shape;29;p6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0140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2875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50880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7654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buChar char="•"/>
              <a:defRPr sz="3200"/>
            </a:lvl2pPr>
            <a:lvl3pPr marL="1498600" indent="-508000">
              <a:buSzPts val="3200"/>
              <a:buChar char="•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Google Shape;37;p10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1932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07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9" name="Google Shape;40;p11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6101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5129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0736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8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2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2000" indent="-3048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41118" indent="-426718">
              <a:spcBef>
                <a:spcPts val="2000"/>
              </a:spcBef>
              <a:buClrTx/>
              <a:buSzPct val="100000"/>
              <a:buFont typeface="Arial"/>
              <a:buChar char="‣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88836" indent="-517236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397760" indent="-568960">
              <a:spcBef>
                <a:spcPts val="2000"/>
              </a:spcBef>
              <a:buClrTx/>
              <a:buSzPct val="100000"/>
              <a:buFont typeface="Arial"/>
              <a:buChar char="-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53726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39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4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0810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9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5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7876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9" name="Rectangle"/>
          <p:cNvSpPr/>
          <p:nvPr/>
        </p:nvSpPr>
        <p:spPr>
          <a:xfrm>
            <a:off x="9890124" y="6024452"/>
            <a:ext cx="2008281" cy="6351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60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62" y="6231020"/>
            <a:ext cx="358411" cy="3708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62142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6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2023 FAIR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7323769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0" name="Rectangle"/>
          <p:cNvSpPr/>
          <p:nvPr/>
        </p:nvSpPr>
        <p:spPr>
          <a:xfrm>
            <a:off x="9890124" y="6024453"/>
            <a:ext cx="2008281" cy="635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81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80063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85"/>
          <p:cNvSpPr/>
          <p:nvPr/>
        </p:nvSpPr>
        <p:spPr>
          <a:xfrm>
            <a:off x="1524000" y="6488112"/>
            <a:ext cx="9144000" cy="369889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/>
            </a:pPr>
            <a:endParaRPr/>
          </a:p>
        </p:txBody>
      </p:sp>
      <p:sp>
        <p:nvSpPr>
          <p:cNvPr id="190" name="Line 84"/>
          <p:cNvSpPr/>
          <p:nvPr/>
        </p:nvSpPr>
        <p:spPr>
          <a:xfrm>
            <a:off x="1828800" y="977901"/>
            <a:ext cx="8458200" cy="1586"/>
          </a:xfrm>
          <a:prstGeom prst="line">
            <a:avLst/>
          </a:prstGeom>
          <a:ln w="12700">
            <a:solidFill>
              <a:schemeClr val="accent4">
                <a:lumOff val="-10039"/>
              </a:schemeClr>
            </a:solidFill>
            <a:prstDash val="sysDot"/>
          </a:ln>
        </p:spPr>
        <p:txBody>
          <a:bodyPr lIns="45718" tIns="45718" rIns="45718" bIns="45718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1784350" y="228600"/>
            <a:ext cx="8474075" cy="714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1143000"/>
            <a:ext cx="8458200" cy="510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800"/>
              </a:spcBef>
              <a:buClrTx/>
              <a:buSzPct val="90000"/>
              <a:buFontTx/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—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6764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o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1336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–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961"/>
            <a:ext cx="9144000" cy="686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28501" y="6588725"/>
            <a:ext cx="231276" cy="214700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defRPr sz="9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0257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620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0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203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49863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4_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16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730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233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388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233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570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13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39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57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61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693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34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9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3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8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091F4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4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108963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4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4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EFEFE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258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5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1B29"/>
              </a:buClr>
              <a:buSzPts val="3200"/>
              <a:buNone/>
              <a:defRPr sz="3200">
                <a:solidFill>
                  <a:srgbClr val="061B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60994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15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5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80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E46962"/>
          </p15:clr>
        </p15:guide>
        <p15:guide id="2" pos="32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887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2pPr>
              <a:buSzPts val="2400"/>
              <a:buChar char="-"/>
              <a:defRPr sz="2400"/>
            </a:lvl2pPr>
            <a:lvl3pPr>
              <a:buSzPts val="2200"/>
              <a:buChar char="-"/>
              <a:defRPr sz="2200"/>
            </a:lvl3pPr>
            <a:lvl4pPr>
              <a:buSzPts val="2000"/>
              <a:defRPr sz="2000"/>
            </a:lvl4pPr>
            <a:lvl5pPr>
              <a:buSzPts val="1800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Google Shape;8;p1" descr="Google Shape;8;p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88839" y="6075789"/>
            <a:ext cx="1234415" cy="4502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7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475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e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emf"/><Relationship Id="rId4" Type="http://schemas.openxmlformats.org/officeDocument/2006/relationships/diagramData" Target="../diagrams/data1.xml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ttack.mitre.org/techniques/T1488" TargetMode="External"/><Relationship Id="rId13" Type="http://schemas.openxmlformats.org/officeDocument/2006/relationships/hyperlink" Target="https://attack.mitre.org/techniques/T1494" TargetMode="External"/><Relationship Id="rId18" Type="http://schemas.openxmlformats.org/officeDocument/2006/relationships/hyperlink" Target="https://attack.mitre.org/techniques/T1531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attack.mitre.org/techniques/T1486" TargetMode="External"/><Relationship Id="rId12" Type="http://schemas.openxmlformats.org/officeDocument/2006/relationships/hyperlink" Target="https://attack.mitre.org/mitigations/M1030" TargetMode="External"/><Relationship Id="rId17" Type="http://schemas.openxmlformats.org/officeDocument/2006/relationships/hyperlink" Target="https://attack.mitre.org/techniques/T1493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attack.mitre.org/mitigations/M1022" TargetMode="External"/><Relationship Id="rId20" Type="http://schemas.openxmlformats.org/officeDocument/2006/relationships/hyperlink" Target="https://attack.mitre.org/techniques/T1491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attack.mitre.org/mitigations/M1053" TargetMode="External"/><Relationship Id="rId11" Type="http://schemas.openxmlformats.org/officeDocument/2006/relationships/hyperlink" Target="https://attack.mitre.org/techniques/T1490" TargetMode="External"/><Relationship Id="rId5" Type="http://schemas.openxmlformats.org/officeDocument/2006/relationships/hyperlink" Target="https://attack.mitre.org/techniques/T1485" TargetMode="External"/><Relationship Id="rId15" Type="http://schemas.openxmlformats.org/officeDocument/2006/relationships/hyperlink" Target="https://attack.mitre.org/mitigations/M1028" TargetMode="External"/><Relationship Id="rId10" Type="http://schemas.openxmlformats.org/officeDocument/2006/relationships/hyperlink" Target="https://attack.mitre.org/techniques/T1487" TargetMode="External"/><Relationship Id="rId19" Type="http://schemas.openxmlformats.org/officeDocument/2006/relationships/hyperlink" Target="https://attack.mitre.org/mitigations/M1029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attack.mitre.org/mitigations/M1041" TargetMode="External"/><Relationship Id="rId14" Type="http://schemas.openxmlformats.org/officeDocument/2006/relationships/hyperlink" Target="https://attack.mitre.org/techniques/T14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234897" y="2676506"/>
            <a:ext cx="11722205" cy="150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l">
              <a:buClr>
                <a:schemeClr val="lt1"/>
              </a:buClr>
              <a:buSzPts val="4800"/>
            </a:pPr>
            <a: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  <a:t>Using FAIR and MITRE to Understand How Controls Impact Risk</a:t>
            </a:r>
            <a:endParaRPr sz="5100" dirty="0">
              <a:latin typeface="Lora Medium"/>
              <a:ea typeface="Lora Medium"/>
              <a:cs typeface="Lora Medium"/>
              <a:sym typeface="Lo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279420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A96798BB-7AA6-B114-4675-B467EFF9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6C522C0-B220-4206-6021-4817500D6EDD}"/>
              </a:ext>
            </a:extLst>
          </p:cNvPr>
          <p:cNvSpPr txBox="1">
            <a:spLocks/>
          </p:cNvSpPr>
          <p:nvPr/>
        </p:nvSpPr>
        <p:spPr>
          <a:xfrm>
            <a:off x="379224" y="572856"/>
            <a:ext cx="10646128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Insights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9B4B8-24AB-9848-4BC4-79045FF922A8}"/>
              </a:ext>
            </a:extLst>
          </p:cNvPr>
          <p:cNvSpPr txBox="1"/>
          <p:nvPr/>
        </p:nvSpPr>
        <p:spPr>
          <a:xfrm>
            <a:off x="808921" y="1289953"/>
            <a:ext cx="46459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Scenario Scoping Level – Macro v’ Detail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Mapping Risk Scenarios to MITRE and FAIR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Power of Working in collaboration with 1st and 2nd lines of defense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Using Control Frameworks to measure effectiveness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Accuracy v’s Precision and stakeholder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Resilience Controls and how they impact Risk – Focus 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618C3-D301-08EF-0A9F-685A55D4A777}"/>
              </a:ext>
            </a:extLst>
          </p:cNvPr>
          <p:cNvSpPr/>
          <p:nvPr/>
        </p:nvSpPr>
        <p:spPr>
          <a:xfrm>
            <a:off x="6390289" y="1522393"/>
            <a:ext cx="4865649" cy="4184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A new way to consider asset value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Using CRQ Loss Magnitude to consider extreme tail events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What controls improve resilience?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What is the ROI of these controls? What is the investment case for resilience controls?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3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rd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 Party Risk and Resilience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How will DORA, NIS2 and other EU regulations change the way organizations need to consider Cyber Resilience?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11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9;p23">
            <a:extLst>
              <a:ext uri="{FF2B5EF4-FFF2-40B4-BE49-F238E27FC236}">
                <a16:creationId xmlns:a16="http://schemas.microsoft.com/office/drawing/2014/main" id="{782BC502-43AA-043F-0FEC-4849CD5EB894}"/>
              </a:ext>
            </a:extLst>
          </p:cNvPr>
          <p:cNvSpPr>
            <a:spLocks noChangeAspect="1"/>
          </p:cNvSpPr>
          <p:nvPr/>
        </p:nvSpPr>
        <p:spPr>
          <a:xfrm>
            <a:off x="5104667" y="1952090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Google Shape;119;p23">
            <a:extLst>
              <a:ext uri="{FF2B5EF4-FFF2-40B4-BE49-F238E27FC236}">
                <a16:creationId xmlns:a16="http://schemas.microsoft.com/office/drawing/2014/main" id="{EC1CAB48-3736-E19A-37C3-FEE9A1EE8960}"/>
              </a:ext>
            </a:extLst>
          </p:cNvPr>
          <p:cNvSpPr>
            <a:spLocks noChangeAspect="1"/>
          </p:cNvSpPr>
          <p:nvPr/>
        </p:nvSpPr>
        <p:spPr>
          <a:xfrm>
            <a:off x="8674452" y="1947787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Google Shape;119;p23">
            <a:extLst>
              <a:ext uri="{FF2B5EF4-FFF2-40B4-BE49-F238E27FC236}">
                <a16:creationId xmlns:a16="http://schemas.microsoft.com/office/drawing/2014/main" id="{8C9ADDD9-22AD-79B3-7CD8-AF4B5E91AC4A}"/>
              </a:ext>
            </a:extLst>
          </p:cNvPr>
          <p:cNvSpPr>
            <a:spLocks noChangeAspect="1"/>
          </p:cNvSpPr>
          <p:nvPr/>
        </p:nvSpPr>
        <p:spPr>
          <a:xfrm>
            <a:off x="1571199" y="1986336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F4F992-6152-A749-9DC4-167D55BF1D18}"/>
              </a:ext>
            </a:extLst>
          </p:cNvPr>
          <p:cNvGrpSpPr/>
          <p:nvPr/>
        </p:nvGrpSpPr>
        <p:grpSpPr>
          <a:xfrm>
            <a:off x="4321405" y="1952523"/>
            <a:ext cx="3342686" cy="2951224"/>
            <a:chOff x="869772" y="1654557"/>
            <a:chExt cx="4980806" cy="4387119"/>
          </a:xfrm>
        </p:grpSpPr>
        <p:sp>
          <p:nvSpPr>
            <p:cNvPr id="15" name="Google Shape;124;p23">
              <a:extLst>
                <a:ext uri="{FF2B5EF4-FFF2-40B4-BE49-F238E27FC236}">
                  <a16:creationId xmlns:a16="http://schemas.microsoft.com/office/drawing/2014/main" id="{3246833F-074A-6A15-F154-6280848395BA}"/>
                </a:ext>
              </a:extLst>
            </p:cNvPr>
            <p:cNvSpPr txBox="1"/>
            <p:nvPr/>
          </p:nvSpPr>
          <p:spPr>
            <a:xfrm>
              <a:off x="877286" y="4173265"/>
              <a:ext cx="4948837" cy="110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Francesco Chiarini</a:t>
              </a: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16" name="Google Shape;125;p23">
              <a:extLst>
                <a:ext uri="{FF2B5EF4-FFF2-40B4-BE49-F238E27FC236}">
                  <a16:creationId xmlns:a16="http://schemas.microsoft.com/office/drawing/2014/main" id="{FF443889-7F12-205E-D2D0-81208B60AB04}"/>
                </a:ext>
              </a:extLst>
            </p:cNvPr>
            <p:cNvSpPr txBox="1"/>
            <p:nvPr/>
          </p:nvSpPr>
          <p:spPr>
            <a:xfrm>
              <a:off x="869772" y="4991721"/>
              <a:ext cx="4980806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Global Head - Technology Resilience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Sandoz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pic>
          <p:nvPicPr>
            <p:cNvPr id="17" name="Google Shape;126;p23">
              <a:extLst>
                <a:ext uri="{FF2B5EF4-FFF2-40B4-BE49-F238E27FC236}">
                  <a16:creationId xmlns:a16="http://schemas.microsoft.com/office/drawing/2014/main" id="{C8CF4AE8-987C-8FD3-1789-899E532775A7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108" y="1654557"/>
              <a:ext cx="2625167" cy="2618968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5A2586-3A62-61F4-1E35-24A48E2F8D82}"/>
              </a:ext>
            </a:extLst>
          </p:cNvPr>
          <p:cNvGrpSpPr/>
          <p:nvPr/>
        </p:nvGrpSpPr>
        <p:grpSpPr>
          <a:xfrm>
            <a:off x="7887007" y="1950794"/>
            <a:ext cx="3342686" cy="2952954"/>
            <a:chOff x="877286" y="1654557"/>
            <a:chExt cx="4980806" cy="4389691"/>
          </a:xfrm>
        </p:grpSpPr>
        <p:sp>
          <p:nvSpPr>
            <p:cNvPr id="19" name="Google Shape;124;p23">
              <a:extLst>
                <a:ext uri="{FF2B5EF4-FFF2-40B4-BE49-F238E27FC236}">
                  <a16:creationId xmlns:a16="http://schemas.microsoft.com/office/drawing/2014/main" id="{ED164F81-D3DE-8ECB-3A02-1F4A7484B79C}"/>
                </a:ext>
              </a:extLst>
            </p:cNvPr>
            <p:cNvSpPr txBox="1"/>
            <p:nvPr/>
          </p:nvSpPr>
          <p:spPr>
            <a:xfrm>
              <a:off x="1209446" y="4199575"/>
              <a:ext cx="4316488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Tom Callaghan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20" name="Google Shape;125;p23">
              <a:extLst>
                <a:ext uri="{FF2B5EF4-FFF2-40B4-BE49-F238E27FC236}">
                  <a16:creationId xmlns:a16="http://schemas.microsoft.com/office/drawing/2014/main" id="{F67D1EC7-6ECF-C082-851E-E2F9FAB59C82}"/>
                </a:ext>
              </a:extLst>
            </p:cNvPr>
            <p:cNvSpPr txBox="1"/>
            <p:nvPr/>
          </p:nvSpPr>
          <p:spPr>
            <a:xfrm>
              <a:off x="877286" y="4994293"/>
              <a:ext cx="4980806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Co-Founder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C-Risk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pic>
          <p:nvPicPr>
            <p:cNvPr id="21" name="Google Shape;126;p23">
              <a:extLst>
                <a:ext uri="{FF2B5EF4-FFF2-40B4-BE49-F238E27FC236}">
                  <a16:creationId xmlns:a16="http://schemas.microsoft.com/office/drawing/2014/main" id="{290126F1-4269-D7F5-6361-11C1FF7A35FB}"/>
                </a:ext>
              </a:extLst>
            </p:cNvPr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108" y="1654557"/>
              <a:ext cx="2625167" cy="2618968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84D41-1238-A8DA-52DD-CECE699409B4}"/>
              </a:ext>
            </a:extLst>
          </p:cNvPr>
          <p:cNvGrpSpPr/>
          <p:nvPr/>
        </p:nvGrpSpPr>
        <p:grpSpPr>
          <a:xfrm>
            <a:off x="782252" y="1979874"/>
            <a:ext cx="3342686" cy="2923873"/>
            <a:chOff x="-155032" y="1973463"/>
            <a:chExt cx="3342686" cy="29238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F48B73-1DB0-651D-0C8C-E3B3F1ABDC61}"/>
                </a:ext>
              </a:extLst>
            </p:cNvPr>
            <p:cNvGrpSpPr/>
            <p:nvPr/>
          </p:nvGrpSpPr>
          <p:grpSpPr>
            <a:xfrm>
              <a:off x="-155032" y="3682517"/>
              <a:ext cx="3342686" cy="1214819"/>
              <a:chOff x="877286" y="4307089"/>
              <a:chExt cx="4980806" cy="1641708"/>
            </a:xfrm>
          </p:grpSpPr>
          <p:sp>
            <p:nvSpPr>
              <p:cNvPr id="5" name="Google Shape;124;p23">
                <a:extLst>
                  <a:ext uri="{FF2B5EF4-FFF2-40B4-BE49-F238E27FC236}">
                    <a16:creationId xmlns:a16="http://schemas.microsoft.com/office/drawing/2014/main" id="{D99BABFD-1183-D10F-C404-A6F2115ADAF7}"/>
                  </a:ext>
                </a:extLst>
              </p:cNvPr>
              <p:cNvSpPr txBox="1"/>
              <p:nvPr/>
            </p:nvSpPr>
            <p:spPr>
              <a:xfrm>
                <a:off x="1209446" y="4307089"/>
                <a:ext cx="4316488" cy="834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  <a:t>Frédéric Bouveresse</a:t>
                </a:r>
                <a:endParaRPr kumimoji="0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  <p:sp>
            <p:nvSpPr>
              <p:cNvPr id="6" name="Google Shape;125;p23">
                <a:extLst>
                  <a:ext uri="{FF2B5EF4-FFF2-40B4-BE49-F238E27FC236}">
                    <a16:creationId xmlns:a16="http://schemas.microsoft.com/office/drawing/2014/main" id="{7C4FFDAF-BD6C-FDF5-8A4D-70EECBBB4E35}"/>
                  </a:ext>
                </a:extLst>
              </p:cNvPr>
              <p:cNvSpPr txBox="1"/>
              <p:nvPr/>
            </p:nvSpPr>
            <p:spPr>
              <a:xfrm>
                <a:off x="877286" y="4994293"/>
                <a:ext cx="4980806" cy="954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  <a:t>IS&amp;T Cyber Risks Governance Specialist</a:t>
                </a:r>
                <a:b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</a:b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  <a:t>Alstom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pic>
          <p:nvPicPr>
            <p:cNvPr id="2" name="Google Shape;123;p23">
              <a:extLst>
                <a:ext uri="{FF2B5EF4-FFF2-40B4-BE49-F238E27FC236}">
                  <a16:creationId xmlns:a16="http://schemas.microsoft.com/office/drawing/2014/main" id="{4AFB37E7-9A13-B628-B74A-E5A1D8537022}"/>
                </a:ext>
              </a:extLst>
            </p:cNvPr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915" y="1973463"/>
              <a:ext cx="1764792" cy="1764792"/>
            </a:xfrm>
            <a:prstGeom prst="ellipse">
              <a:avLst/>
            </a:prstGeom>
            <a:noFill/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" name="Google Shape;120;p23">
            <a:extLst>
              <a:ext uri="{FF2B5EF4-FFF2-40B4-BE49-F238E27FC236}">
                <a16:creationId xmlns:a16="http://schemas.microsoft.com/office/drawing/2014/main" id="{6A62B0C8-B049-4D97-B019-4BBB0A1C94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Speakers</a:t>
            </a:r>
            <a:endParaRPr dirty="0"/>
          </a:p>
        </p:txBody>
      </p:sp>
      <p:pic>
        <p:nvPicPr>
          <p:cNvPr id="10" name="Espace réservé pour une image  2">
            <a:extLst>
              <a:ext uri="{FF2B5EF4-FFF2-40B4-BE49-F238E27FC236}">
                <a16:creationId xmlns:a16="http://schemas.microsoft.com/office/drawing/2014/main" id="{796779B2-99A2-D4A7-755E-D4F8D2F04E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226" y="1947787"/>
            <a:ext cx="1764792" cy="1764792"/>
          </a:xfrm>
          <a:prstGeom prst="flowChartConnector">
            <a:avLst/>
          </a:prstGeom>
          <a:solidFill>
            <a:srgbClr val="D8D8D8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06108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260C-7844-07B7-25D7-0B8DE69DA8A3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3932237" cy="578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Agenda</a:t>
            </a:r>
          </a:p>
        </p:txBody>
      </p:sp>
      <p:sp>
        <p:nvSpPr>
          <p:cNvPr id="10" name="CuadroTexto 395">
            <a:extLst>
              <a:ext uri="{FF2B5EF4-FFF2-40B4-BE49-F238E27FC236}">
                <a16:creationId xmlns:a16="http://schemas.microsoft.com/office/drawing/2014/main" id="{2F67025B-82F3-A2B9-9A37-39206DE19989}"/>
              </a:ext>
            </a:extLst>
          </p:cNvPr>
          <p:cNvSpPr txBox="1"/>
          <p:nvPr/>
        </p:nvSpPr>
        <p:spPr>
          <a:xfrm>
            <a:off x="904966" y="1768030"/>
            <a:ext cx="6812989" cy="390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Mapping Controls to Risk Scenarios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Alstom Use Case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What is Resilience and how can we model it in FAIR?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Wrap 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260C-7844-07B7-25D7-0B8DE69DA8A3}"/>
              </a:ext>
            </a:extLst>
          </p:cNvPr>
          <p:cNvSpPr txBox="1">
            <a:spLocks/>
          </p:cNvSpPr>
          <p:nvPr/>
        </p:nvSpPr>
        <p:spPr>
          <a:xfrm>
            <a:off x="379224" y="343788"/>
            <a:ext cx="10036015" cy="578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377" eaLnBrk="1" latinLnBrk="0" hangingPunct="1">
              <a:lnSpc>
                <a:spcPct val="90000"/>
              </a:lnSpc>
              <a:spcBef>
                <a:spcPct val="0"/>
              </a:spcBef>
              <a:buClrTx/>
              <a:buNone/>
              <a:defRPr sz="3200" kern="1200" spc="0">
                <a:solidFill>
                  <a:prstClr val="white"/>
                </a:solidFill>
                <a:latin typeface="Mark Offc For MC" panose="020B0504020101010102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Using FAIR-(CAM) and MITRE to Understand How Controls Impact Risk</a:t>
            </a:r>
          </a:p>
        </p:txBody>
      </p:sp>
      <p:sp>
        <p:nvSpPr>
          <p:cNvPr id="10" name="CuadroTexto 395">
            <a:extLst>
              <a:ext uri="{FF2B5EF4-FFF2-40B4-BE49-F238E27FC236}">
                <a16:creationId xmlns:a16="http://schemas.microsoft.com/office/drawing/2014/main" id="{2F67025B-82F3-A2B9-9A37-39206DE19989}"/>
              </a:ext>
            </a:extLst>
          </p:cNvPr>
          <p:cNvSpPr txBox="1"/>
          <p:nvPr/>
        </p:nvSpPr>
        <p:spPr>
          <a:xfrm>
            <a:off x="521550" y="1621903"/>
            <a:ext cx="4150811" cy="461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Toolkit: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FAIR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MITRE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Control Frameworks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KRI’s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FAIR-CAM</a:t>
            </a:r>
          </a:p>
          <a:p>
            <a:pPr marL="457200" marR="0" lvl="0" indent="-45720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 Medium" panose="02000000000000000000" pitchFamily="2" charset="0"/>
              <a:cs typeface="Poppins SemiBold" pitchFamily="2" charset="77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8CB68A-6E00-09A7-64F5-1B8BECAF51C6}"/>
              </a:ext>
            </a:extLst>
          </p:cNvPr>
          <p:cNvSpPr/>
          <p:nvPr/>
        </p:nvSpPr>
        <p:spPr>
          <a:xfrm>
            <a:off x="4226313" y="1890993"/>
            <a:ext cx="7444137" cy="2547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Scope Quantifiable Risk Scenarios taking into consideration the most probable tactics and techniques adversaries use (FAIR + MITRE)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Define / Model how controls impact Probability and Impact (MITRE + FAIR-CAM + KRI’s)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Perform Control return on investment analysis work (FAIR)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1C4D8-45D7-579A-F8FB-3C8F849258F6}"/>
              </a:ext>
            </a:extLst>
          </p:cNvPr>
          <p:cNvSpPr/>
          <p:nvPr/>
        </p:nvSpPr>
        <p:spPr>
          <a:xfrm>
            <a:off x="4780156" y="4407279"/>
            <a:ext cx="6336449" cy="1007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Prioritize</a:t>
            </a: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Transparent Decision Making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22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3BF7-9920-800B-C849-E8062262707B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Frederic Bouveresse | Alstom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D126F-4505-B483-6C0A-7A92E995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46" y="1143339"/>
            <a:ext cx="7772400" cy="52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3EABA-D6C7-A1A1-5FEA-E20905BF7789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F03BF7-9920-800B-C849-E8062262707B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Frederic Bouveresse | Alstom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A7B17-BE26-F9A7-4094-3E6958613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2" y="866273"/>
            <a:ext cx="10555475" cy="5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29390F-79D2-6EBB-0E74-4DAB4203802D}"/>
              </a:ext>
            </a:extLst>
          </p:cNvPr>
          <p:cNvSpPr/>
          <p:nvPr/>
        </p:nvSpPr>
        <p:spPr>
          <a:xfrm>
            <a:off x="9810974" y="5809129"/>
            <a:ext cx="2259106" cy="871370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F03BF7-9920-800B-C849-E8062262707B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+mj-cs"/>
                <a:sym typeface="Arial"/>
              </a:rPr>
              <a:t>Frederic Bouveresse | Alstom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51D84-D8D9-CA1B-4F78-8749223F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0" y="921637"/>
            <a:ext cx="11146420" cy="59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029">
            <a:extLst>
              <a:ext uri="{FF2B5EF4-FFF2-40B4-BE49-F238E27FC236}">
                <a16:creationId xmlns:a16="http://schemas.microsoft.com/office/drawing/2014/main" id="{9DDB9016-5E30-E9AA-3B77-971CE113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79" y="4843488"/>
            <a:ext cx="3403600" cy="18669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BBA6477-764D-8D50-C84C-BDBE60F2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542" y="1774371"/>
            <a:ext cx="323690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  <a:sym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D3B13A-744B-D4FA-BE08-F4CC9FF25295}"/>
              </a:ext>
            </a:extLst>
          </p:cNvPr>
          <p:cNvGraphicFramePr/>
          <p:nvPr/>
        </p:nvGraphicFramePr>
        <p:xfrm>
          <a:off x="55290" y="1740932"/>
          <a:ext cx="6429222" cy="459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2F3FCE-5007-EC04-1C89-A67BCCC33335}"/>
              </a:ext>
            </a:extLst>
          </p:cNvPr>
          <p:cNvSpPr txBox="1"/>
          <p:nvPr/>
        </p:nvSpPr>
        <p:spPr>
          <a:xfrm>
            <a:off x="4750391" y="1544899"/>
            <a:ext cx="1361372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33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Controls</a:t>
            </a:r>
            <a:endParaRPr kumimoji="0" lang="en-GB" sz="1333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24F8E-46A2-FC74-8BD7-09A923BAED43}"/>
              </a:ext>
            </a:extLst>
          </p:cNvPr>
          <p:cNvSpPr txBox="1"/>
          <p:nvPr/>
        </p:nvSpPr>
        <p:spPr>
          <a:xfrm>
            <a:off x="5246998" y="2807802"/>
            <a:ext cx="864765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33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Assets</a:t>
            </a:r>
            <a:endParaRPr kumimoji="0" lang="en-GB" sz="1333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CC137-405E-8C10-7FED-64F69D697C82}"/>
              </a:ext>
            </a:extLst>
          </p:cNvPr>
          <p:cNvSpPr txBox="1"/>
          <p:nvPr/>
        </p:nvSpPr>
        <p:spPr>
          <a:xfrm>
            <a:off x="5242089" y="4037817"/>
            <a:ext cx="864765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33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Threats</a:t>
            </a:r>
            <a:endParaRPr kumimoji="0" lang="en-GB" sz="1333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10536-8B0F-6ADD-E59F-E312BC24EFFC}"/>
              </a:ext>
            </a:extLst>
          </p:cNvPr>
          <p:cNvSpPr txBox="1"/>
          <p:nvPr/>
        </p:nvSpPr>
        <p:spPr>
          <a:xfrm>
            <a:off x="5481118" y="5307192"/>
            <a:ext cx="864765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33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Risks</a:t>
            </a:r>
            <a:endParaRPr kumimoji="0" lang="en-GB" sz="1333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4AE51-AFB5-5321-1D19-89147A177E46}"/>
              </a:ext>
            </a:extLst>
          </p:cNvPr>
          <p:cNvSpPr txBox="1"/>
          <p:nvPr/>
        </p:nvSpPr>
        <p:spPr>
          <a:xfrm>
            <a:off x="-514262" y="156314"/>
            <a:ext cx="703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Arial"/>
                <a:sym typeface="Arial"/>
              </a:rPr>
              <a:t>What is Cyber Resilience – </a:t>
            </a:r>
          </a:p>
          <a:p>
            <a:pPr marL="0" marR="0" lvl="0" indent="0" algn="ctr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Arial"/>
                <a:sym typeface="Arial"/>
              </a:rPr>
              <a:t>Francesco Chiarini | ISSA</a:t>
            </a:r>
          </a:p>
        </p:txBody>
      </p:sp>
      <p:sp>
        <p:nvSpPr>
          <p:cNvPr id="12" name="Google Shape;664;p8">
            <a:extLst>
              <a:ext uri="{FF2B5EF4-FFF2-40B4-BE49-F238E27FC236}">
                <a16:creationId xmlns:a16="http://schemas.microsoft.com/office/drawing/2014/main" id="{B56D574A-88AD-D5FF-D338-C7B03E9EA4D4}"/>
              </a:ext>
            </a:extLst>
          </p:cNvPr>
          <p:cNvSpPr/>
          <p:nvPr/>
        </p:nvSpPr>
        <p:spPr>
          <a:xfrm>
            <a:off x="6095131" y="2855377"/>
            <a:ext cx="6015069" cy="3315055"/>
          </a:xfrm>
          <a:prstGeom prst="roundRect">
            <a:avLst>
              <a:gd name="adj" fmla="val 10368"/>
            </a:avLst>
          </a:prstGeom>
          <a:gradFill>
            <a:gsLst>
              <a:gs pos="0">
                <a:srgbClr val="021058">
                  <a:alpha val="65882"/>
                </a:srgbClr>
              </a:gs>
              <a:gs pos="10000">
                <a:srgbClr val="021058">
                  <a:alpha val="65882"/>
                </a:srgbClr>
              </a:gs>
              <a:gs pos="100000">
                <a:srgbClr val="8524B6">
                  <a:alpha val="49803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 cap="flat" cmpd="sng">
            <a:solidFill>
              <a:srgbClr val="A237D8">
                <a:alpha val="2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665;p8">
            <a:extLst>
              <a:ext uri="{FF2B5EF4-FFF2-40B4-BE49-F238E27FC236}">
                <a16:creationId xmlns:a16="http://schemas.microsoft.com/office/drawing/2014/main" id="{30C772B2-BC26-99E0-00CB-2902406DA16A}"/>
              </a:ext>
            </a:extLst>
          </p:cNvPr>
          <p:cNvGrpSpPr/>
          <p:nvPr/>
        </p:nvGrpSpPr>
        <p:grpSpPr>
          <a:xfrm>
            <a:off x="6347980" y="3193517"/>
            <a:ext cx="332454" cy="314724"/>
            <a:chOff x="1833563" y="6278563"/>
            <a:chExt cx="1055688" cy="971550"/>
          </a:xfrm>
          <a:solidFill>
            <a:srgbClr val="FFFFFF"/>
          </a:solidFill>
        </p:grpSpPr>
        <p:sp>
          <p:nvSpPr>
            <p:cNvPr id="14" name="Google Shape;666;p8">
              <a:extLst>
                <a:ext uri="{FF2B5EF4-FFF2-40B4-BE49-F238E27FC236}">
                  <a16:creationId xmlns:a16="http://schemas.microsoft.com/office/drawing/2014/main" id="{31548EED-071F-DBD0-9953-C55E58E87711}"/>
                </a:ext>
              </a:extLst>
            </p:cNvPr>
            <p:cNvSpPr/>
            <p:nvPr/>
          </p:nvSpPr>
          <p:spPr>
            <a:xfrm>
              <a:off x="1833563" y="6278563"/>
              <a:ext cx="1055688" cy="971550"/>
            </a:xfrm>
            <a:custGeom>
              <a:avLst/>
              <a:gdLst/>
              <a:ahLst/>
              <a:cxnLst/>
              <a:rect l="l" t="t" r="r" b="b"/>
              <a:pathLst>
                <a:path w="187" h="172" extrusionOk="0">
                  <a:moveTo>
                    <a:pt x="93" y="172"/>
                  </a:moveTo>
                  <a:cubicBezTo>
                    <a:pt x="68" y="172"/>
                    <a:pt x="42" y="172"/>
                    <a:pt x="16" y="172"/>
                  </a:cubicBezTo>
                  <a:cubicBezTo>
                    <a:pt x="12" y="172"/>
                    <a:pt x="12" y="172"/>
                    <a:pt x="12" y="168"/>
                  </a:cubicBezTo>
                  <a:cubicBezTo>
                    <a:pt x="12" y="165"/>
                    <a:pt x="12" y="161"/>
                    <a:pt x="12" y="158"/>
                  </a:cubicBezTo>
                  <a:cubicBezTo>
                    <a:pt x="12" y="155"/>
                    <a:pt x="13" y="154"/>
                    <a:pt x="15" y="154"/>
                  </a:cubicBezTo>
                  <a:cubicBezTo>
                    <a:pt x="18" y="154"/>
                    <a:pt x="21" y="154"/>
                    <a:pt x="24" y="154"/>
                  </a:cubicBezTo>
                  <a:cubicBezTo>
                    <a:pt x="27" y="155"/>
                    <a:pt x="28" y="153"/>
                    <a:pt x="27" y="151"/>
                  </a:cubicBezTo>
                  <a:cubicBezTo>
                    <a:pt x="27" y="148"/>
                    <a:pt x="27" y="146"/>
                    <a:pt x="27" y="143"/>
                  </a:cubicBezTo>
                  <a:cubicBezTo>
                    <a:pt x="27" y="141"/>
                    <a:pt x="26" y="140"/>
                    <a:pt x="24" y="140"/>
                  </a:cubicBezTo>
                  <a:cubicBezTo>
                    <a:pt x="20" y="140"/>
                    <a:pt x="15" y="140"/>
                    <a:pt x="11" y="140"/>
                  </a:cubicBezTo>
                  <a:cubicBezTo>
                    <a:pt x="8" y="140"/>
                    <a:pt x="8" y="139"/>
                    <a:pt x="8" y="136"/>
                  </a:cubicBezTo>
                  <a:cubicBezTo>
                    <a:pt x="8" y="121"/>
                    <a:pt x="8" y="106"/>
                    <a:pt x="8" y="90"/>
                  </a:cubicBezTo>
                  <a:cubicBezTo>
                    <a:pt x="8" y="88"/>
                    <a:pt x="7" y="86"/>
                    <a:pt x="5" y="85"/>
                  </a:cubicBezTo>
                  <a:cubicBezTo>
                    <a:pt x="0" y="82"/>
                    <a:pt x="0" y="75"/>
                    <a:pt x="3" y="71"/>
                  </a:cubicBezTo>
                  <a:cubicBezTo>
                    <a:pt x="6" y="66"/>
                    <a:pt x="13" y="65"/>
                    <a:pt x="17" y="69"/>
                  </a:cubicBezTo>
                  <a:cubicBezTo>
                    <a:pt x="22" y="72"/>
                    <a:pt x="23" y="79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4" y="86"/>
                    <a:pt x="15" y="91"/>
                    <a:pt x="15" y="96"/>
                  </a:cubicBezTo>
                  <a:cubicBezTo>
                    <a:pt x="15" y="107"/>
                    <a:pt x="15" y="118"/>
                    <a:pt x="15" y="129"/>
                  </a:cubicBezTo>
                  <a:cubicBezTo>
                    <a:pt x="15" y="131"/>
                    <a:pt x="16" y="132"/>
                    <a:pt x="18" y="132"/>
                  </a:cubicBezTo>
                  <a:cubicBezTo>
                    <a:pt x="20" y="132"/>
                    <a:pt x="22" y="132"/>
                    <a:pt x="24" y="132"/>
                  </a:cubicBezTo>
                  <a:cubicBezTo>
                    <a:pt x="26" y="133"/>
                    <a:pt x="27" y="132"/>
                    <a:pt x="27" y="129"/>
                  </a:cubicBezTo>
                  <a:cubicBezTo>
                    <a:pt x="27" y="112"/>
                    <a:pt x="27" y="95"/>
                    <a:pt x="27" y="78"/>
                  </a:cubicBezTo>
                  <a:cubicBezTo>
                    <a:pt x="27" y="74"/>
                    <a:pt x="27" y="74"/>
                    <a:pt x="32" y="73"/>
                  </a:cubicBezTo>
                  <a:cubicBezTo>
                    <a:pt x="43" y="73"/>
                    <a:pt x="54" y="73"/>
                    <a:pt x="65" y="73"/>
                  </a:cubicBezTo>
                  <a:cubicBezTo>
                    <a:pt x="68" y="74"/>
                    <a:pt x="69" y="73"/>
                    <a:pt x="69" y="70"/>
                  </a:cubicBezTo>
                  <a:cubicBezTo>
                    <a:pt x="69" y="62"/>
                    <a:pt x="69" y="54"/>
                    <a:pt x="69" y="47"/>
                  </a:cubicBezTo>
                  <a:cubicBezTo>
                    <a:pt x="69" y="44"/>
                    <a:pt x="68" y="43"/>
                    <a:pt x="65" y="43"/>
                  </a:cubicBezTo>
                  <a:cubicBezTo>
                    <a:pt x="54" y="43"/>
                    <a:pt x="43" y="43"/>
                    <a:pt x="32" y="43"/>
                  </a:cubicBezTo>
                  <a:cubicBezTo>
                    <a:pt x="29" y="43"/>
                    <a:pt x="27" y="44"/>
                    <a:pt x="25" y="46"/>
                  </a:cubicBezTo>
                  <a:cubicBezTo>
                    <a:pt x="21" y="52"/>
                    <a:pt x="11" y="51"/>
                    <a:pt x="8" y="44"/>
                  </a:cubicBezTo>
                  <a:cubicBezTo>
                    <a:pt x="6" y="39"/>
                    <a:pt x="8" y="34"/>
                    <a:pt x="12" y="31"/>
                  </a:cubicBezTo>
                  <a:cubicBezTo>
                    <a:pt x="17" y="28"/>
                    <a:pt x="23" y="29"/>
                    <a:pt x="25" y="33"/>
                  </a:cubicBezTo>
                  <a:cubicBezTo>
                    <a:pt x="27" y="35"/>
                    <a:pt x="29" y="36"/>
                    <a:pt x="32" y="36"/>
                  </a:cubicBezTo>
                  <a:cubicBezTo>
                    <a:pt x="45" y="36"/>
                    <a:pt x="59" y="36"/>
                    <a:pt x="72" y="36"/>
                  </a:cubicBezTo>
                  <a:cubicBezTo>
                    <a:pt x="76" y="36"/>
                    <a:pt x="76" y="36"/>
                    <a:pt x="76" y="40"/>
                  </a:cubicBezTo>
                  <a:cubicBezTo>
                    <a:pt x="76" y="50"/>
                    <a:pt x="76" y="60"/>
                    <a:pt x="76" y="69"/>
                  </a:cubicBezTo>
                  <a:cubicBezTo>
                    <a:pt x="76" y="73"/>
                    <a:pt x="77" y="74"/>
                    <a:pt x="81" y="73"/>
                  </a:cubicBezTo>
                  <a:cubicBezTo>
                    <a:pt x="83" y="73"/>
                    <a:pt x="85" y="73"/>
                    <a:pt x="87" y="73"/>
                  </a:cubicBezTo>
                  <a:cubicBezTo>
                    <a:pt x="90" y="74"/>
                    <a:pt x="91" y="73"/>
                    <a:pt x="91" y="70"/>
                  </a:cubicBezTo>
                  <a:cubicBezTo>
                    <a:pt x="91" y="55"/>
                    <a:pt x="91" y="41"/>
                    <a:pt x="91" y="26"/>
                  </a:cubicBezTo>
                  <a:cubicBezTo>
                    <a:pt x="91" y="23"/>
                    <a:pt x="91" y="20"/>
                    <a:pt x="87" y="18"/>
                  </a:cubicBezTo>
                  <a:cubicBezTo>
                    <a:pt x="84" y="16"/>
                    <a:pt x="84" y="10"/>
                    <a:pt x="85" y="6"/>
                  </a:cubicBezTo>
                  <a:cubicBezTo>
                    <a:pt x="88" y="2"/>
                    <a:pt x="92" y="0"/>
                    <a:pt x="97" y="1"/>
                  </a:cubicBezTo>
                  <a:cubicBezTo>
                    <a:pt x="101" y="2"/>
                    <a:pt x="104" y="6"/>
                    <a:pt x="105" y="10"/>
                  </a:cubicBezTo>
                  <a:cubicBezTo>
                    <a:pt x="105" y="14"/>
                    <a:pt x="103" y="17"/>
                    <a:pt x="101" y="19"/>
                  </a:cubicBezTo>
                  <a:cubicBezTo>
                    <a:pt x="99" y="20"/>
                    <a:pt x="98" y="22"/>
                    <a:pt x="98" y="24"/>
                  </a:cubicBezTo>
                  <a:cubicBezTo>
                    <a:pt x="98" y="39"/>
                    <a:pt x="98" y="55"/>
                    <a:pt x="98" y="70"/>
                  </a:cubicBezTo>
                  <a:cubicBezTo>
                    <a:pt x="98" y="73"/>
                    <a:pt x="99" y="74"/>
                    <a:pt x="101" y="74"/>
                  </a:cubicBezTo>
                  <a:cubicBezTo>
                    <a:pt x="105" y="73"/>
                    <a:pt x="108" y="73"/>
                    <a:pt x="112" y="73"/>
                  </a:cubicBezTo>
                  <a:cubicBezTo>
                    <a:pt x="114" y="73"/>
                    <a:pt x="115" y="73"/>
                    <a:pt x="115" y="70"/>
                  </a:cubicBezTo>
                  <a:cubicBezTo>
                    <a:pt x="115" y="63"/>
                    <a:pt x="115" y="56"/>
                    <a:pt x="115" y="48"/>
                  </a:cubicBezTo>
                  <a:cubicBezTo>
                    <a:pt x="115" y="46"/>
                    <a:pt x="116" y="45"/>
                    <a:pt x="119" y="45"/>
                  </a:cubicBezTo>
                  <a:cubicBezTo>
                    <a:pt x="124" y="45"/>
                    <a:pt x="130" y="45"/>
                    <a:pt x="136" y="45"/>
                  </a:cubicBezTo>
                  <a:cubicBezTo>
                    <a:pt x="138" y="45"/>
                    <a:pt x="140" y="44"/>
                    <a:pt x="142" y="42"/>
                  </a:cubicBezTo>
                  <a:cubicBezTo>
                    <a:pt x="144" y="38"/>
                    <a:pt x="149" y="37"/>
                    <a:pt x="153" y="39"/>
                  </a:cubicBezTo>
                  <a:cubicBezTo>
                    <a:pt x="157" y="40"/>
                    <a:pt x="159" y="44"/>
                    <a:pt x="160" y="48"/>
                  </a:cubicBezTo>
                  <a:cubicBezTo>
                    <a:pt x="160" y="53"/>
                    <a:pt x="158" y="56"/>
                    <a:pt x="153" y="58"/>
                  </a:cubicBezTo>
                  <a:cubicBezTo>
                    <a:pt x="149" y="60"/>
                    <a:pt x="144" y="58"/>
                    <a:pt x="141" y="54"/>
                  </a:cubicBezTo>
                  <a:cubicBezTo>
                    <a:pt x="140" y="53"/>
                    <a:pt x="139" y="52"/>
                    <a:pt x="137" y="52"/>
                  </a:cubicBezTo>
                  <a:cubicBezTo>
                    <a:pt x="133" y="52"/>
                    <a:pt x="129" y="52"/>
                    <a:pt x="126" y="52"/>
                  </a:cubicBezTo>
                  <a:cubicBezTo>
                    <a:pt x="123" y="52"/>
                    <a:pt x="122" y="53"/>
                    <a:pt x="122" y="55"/>
                  </a:cubicBezTo>
                  <a:cubicBezTo>
                    <a:pt x="122" y="60"/>
                    <a:pt x="122" y="65"/>
                    <a:pt x="122" y="70"/>
                  </a:cubicBezTo>
                  <a:cubicBezTo>
                    <a:pt x="122" y="73"/>
                    <a:pt x="123" y="74"/>
                    <a:pt x="126" y="74"/>
                  </a:cubicBezTo>
                  <a:cubicBezTo>
                    <a:pt x="136" y="73"/>
                    <a:pt x="146" y="73"/>
                    <a:pt x="156" y="73"/>
                  </a:cubicBezTo>
                  <a:cubicBezTo>
                    <a:pt x="159" y="73"/>
                    <a:pt x="160" y="74"/>
                    <a:pt x="160" y="77"/>
                  </a:cubicBezTo>
                  <a:cubicBezTo>
                    <a:pt x="160" y="94"/>
                    <a:pt x="160" y="111"/>
                    <a:pt x="160" y="129"/>
                  </a:cubicBezTo>
                  <a:cubicBezTo>
                    <a:pt x="160" y="131"/>
                    <a:pt x="160" y="133"/>
                    <a:pt x="163" y="132"/>
                  </a:cubicBezTo>
                  <a:cubicBezTo>
                    <a:pt x="164" y="132"/>
                    <a:pt x="166" y="132"/>
                    <a:pt x="167" y="132"/>
                  </a:cubicBezTo>
                  <a:cubicBezTo>
                    <a:pt x="172" y="132"/>
                    <a:pt x="172" y="132"/>
                    <a:pt x="172" y="127"/>
                  </a:cubicBezTo>
                  <a:cubicBezTo>
                    <a:pt x="172" y="99"/>
                    <a:pt x="172" y="70"/>
                    <a:pt x="172" y="42"/>
                  </a:cubicBezTo>
                  <a:cubicBezTo>
                    <a:pt x="172" y="39"/>
                    <a:pt x="172" y="37"/>
                    <a:pt x="169" y="35"/>
                  </a:cubicBezTo>
                  <a:cubicBezTo>
                    <a:pt x="164" y="32"/>
                    <a:pt x="164" y="25"/>
                    <a:pt x="168" y="21"/>
                  </a:cubicBezTo>
                  <a:cubicBezTo>
                    <a:pt x="173" y="16"/>
                    <a:pt x="179" y="16"/>
                    <a:pt x="183" y="21"/>
                  </a:cubicBezTo>
                  <a:cubicBezTo>
                    <a:pt x="187" y="25"/>
                    <a:pt x="187" y="31"/>
                    <a:pt x="182" y="35"/>
                  </a:cubicBezTo>
                  <a:cubicBezTo>
                    <a:pt x="180" y="37"/>
                    <a:pt x="179" y="39"/>
                    <a:pt x="179" y="42"/>
                  </a:cubicBezTo>
                  <a:cubicBezTo>
                    <a:pt x="179" y="73"/>
                    <a:pt x="179" y="104"/>
                    <a:pt x="179" y="135"/>
                  </a:cubicBezTo>
                  <a:cubicBezTo>
                    <a:pt x="179" y="140"/>
                    <a:pt x="179" y="140"/>
                    <a:pt x="175" y="140"/>
                  </a:cubicBezTo>
                  <a:cubicBezTo>
                    <a:pt x="171" y="140"/>
                    <a:pt x="167" y="140"/>
                    <a:pt x="163" y="140"/>
                  </a:cubicBezTo>
                  <a:cubicBezTo>
                    <a:pt x="161" y="140"/>
                    <a:pt x="159" y="140"/>
                    <a:pt x="160" y="143"/>
                  </a:cubicBezTo>
                  <a:cubicBezTo>
                    <a:pt x="160" y="146"/>
                    <a:pt x="160" y="149"/>
                    <a:pt x="160" y="151"/>
                  </a:cubicBezTo>
                  <a:cubicBezTo>
                    <a:pt x="159" y="154"/>
                    <a:pt x="160" y="154"/>
                    <a:pt x="163" y="154"/>
                  </a:cubicBezTo>
                  <a:cubicBezTo>
                    <a:pt x="166" y="154"/>
                    <a:pt x="169" y="154"/>
                    <a:pt x="172" y="154"/>
                  </a:cubicBezTo>
                  <a:cubicBezTo>
                    <a:pt x="174" y="154"/>
                    <a:pt x="175" y="155"/>
                    <a:pt x="175" y="157"/>
                  </a:cubicBezTo>
                  <a:cubicBezTo>
                    <a:pt x="175" y="161"/>
                    <a:pt x="175" y="165"/>
                    <a:pt x="175" y="169"/>
                  </a:cubicBezTo>
                  <a:cubicBezTo>
                    <a:pt x="175" y="172"/>
                    <a:pt x="174" y="172"/>
                    <a:pt x="172" y="172"/>
                  </a:cubicBezTo>
                  <a:cubicBezTo>
                    <a:pt x="159" y="172"/>
                    <a:pt x="146" y="172"/>
                    <a:pt x="133" y="172"/>
                  </a:cubicBezTo>
                  <a:cubicBezTo>
                    <a:pt x="120" y="172"/>
                    <a:pt x="107" y="172"/>
                    <a:pt x="93" y="172"/>
                  </a:cubicBezTo>
                  <a:close/>
                  <a:moveTo>
                    <a:pt x="94" y="87"/>
                  </a:moveTo>
                  <a:cubicBezTo>
                    <a:pt x="77" y="87"/>
                    <a:pt x="61" y="87"/>
                    <a:pt x="45" y="87"/>
                  </a:cubicBezTo>
                  <a:cubicBezTo>
                    <a:pt x="43" y="87"/>
                    <a:pt x="41" y="88"/>
                    <a:pt x="41" y="90"/>
                  </a:cubicBezTo>
                  <a:cubicBezTo>
                    <a:pt x="41" y="111"/>
                    <a:pt x="41" y="131"/>
                    <a:pt x="41" y="151"/>
                  </a:cubicBezTo>
                  <a:cubicBezTo>
                    <a:pt x="41" y="154"/>
                    <a:pt x="42" y="154"/>
                    <a:pt x="45" y="154"/>
                  </a:cubicBezTo>
                  <a:cubicBezTo>
                    <a:pt x="53" y="154"/>
                    <a:pt x="61" y="154"/>
                    <a:pt x="69" y="154"/>
                  </a:cubicBezTo>
                  <a:cubicBezTo>
                    <a:pt x="74" y="154"/>
                    <a:pt x="74" y="155"/>
                    <a:pt x="74" y="159"/>
                  </a:cubicBezTo>
                  <a:cubicBezTo>
                    <a:pt x="74" y="163"/>
                    <a:pt x="74" y="163"/>
                    <a:pt x="78" y="163"/>
                  </a:cubicBezTo>
                  <a:cubicBezTo>
                    <a:pt x="88" y="163"/>
                    <a:pt x="98" y="163"/>
                    <a:pt x="108" y="163"/>
                  </a:cubicBezTo>
                  <a:cubicBezTo>
                    <a:pt x="113" y="163"/>
                    <a:pt x="113" y="163"/>
                    <a:pt x="113" y="158"/>
                  </a:cubicBezTo>
                  <a:cubicBezTo>
                    <a:pt x="113" y="154"/>
                    <a:pt x="113" y="154"/>
                    <a:pt x="117" y="154"/>
                  </a:cubicBezTo>
                  <a:cubicBezTo>
                    <a:pt x="125" y="154"/>
                    <a:pt x="134" y="154"/>
                    <a:pt x="142" y="154"/>
                  </a:cubicBezTo>
                  <a:cubicBezTo>
                    <a:pt x="145" y="154"/>
                    <a:pt x="146" y="153"/>
                    <a:pt x="146" y="151"/>
                  </a:cubicBezTo>
                  <a:cubicBezTo>
                    <a:pt x="146" y="131"/>
                    <a:pt x="146" y="111"/>
                    <a:pt x="146" y="91"/>
                  </a:cubicBezTo>
                  <a:cubicBezTo>
                    <a:pt x="146" y="87"/>
                    <a:pt x="146" y="87"/>
                    <a:pt x="142" y="87"/>
                  </a:cubicBezTo>
                  <a:cubicBezTo>
                    <a:pt x="126" y="87"/>
                    <a:pt x="110" y="87"/>
                    <a:pt x="94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7;p8">
              <a:extLst>
                <a:ext uri="{FF2B5EF4-FFF2-40B4-BE49-F238E27FC236}">
                  <a16:creationId xmlns:a16="http://schemas.microsoft.com/office/drawing/2014/main" id="{94CF4FBA-F469-0189-E283-326CBBE114DE}"/>
                </a:ext>
              </a:extLst>
            </p:cNvPr>
            <p:cNvSpPr/>
            <p:nvPr/>
          </p:nvSpPr>
          <p:spPr>
            <a:xfrm>
              <a:off x="2200276" y="6815138"/>
              <a:ext cx="315913" cy="304800"/>
            </a:xfrm>
            <a:custGeom>
              <a:avLst/>
              <a:gdLst/>
              <a:ahLst/>
              <a:cxnLst/>
              <a:rect l="l" t="t" r="r" b="b"/>
              <a:pathLst>
                <a:path w="56" h="54" extrusionOk="0">
                  <a:moveTo>
                    <a:pt x="53" y="17"/>
                  </a:moveTo>
                  <a:cubicBezTo>
                    <a:pt x="53" y="17"/>
                    <a:pt x="52" y="18"/>
                    <a:pt x="52" y="19"/>
                  </a:cubicBezTo>
                  <a:cubicBezTo>
                    <a:pt x="49" y="22"/>
                    <a:pt x="50" y="25"/>
                    <a:pt x="53" y="27"/>
                  </a:cubicBezTo>
                  <a:cubicBezTo>
                    <a:pt x="55" y="30"/>
                    <a:pt x="56" y="35"/>
                    <a:pt x="53" y="37"/>
                  </a:cubicBezTo>
                  <a:cubicBezTo>
                    <a:pt x="53" y="37"/>
                    <a:pt x="52" y="38"/>
                    <a:pt x="51" y="38"/>
                  </a:cubicBezTo>
                  <a:cubicBezTo>
                    <a:pt x="45" y="38"/>
                    <a:pt x="44" y="40"/>
                    <a:pt x="45" y="46"/>
                  </a:cubicBezTo>
                  <a:cubicBezTo>
                    <a:pt x="45" y="46"/>
                    <a:pt x="45" y="48"/>
                    <a:pt x="44" y="48"/>
                  </a:cubicBezTo>
                  <a:cubicBezTo>
                    <a:pt x="42" y="51"/>
                    <a:pt x="38" y="52"/>
                    <a:pt x="35" y="50"/>
                  </a:cubicBezTo>
                  <a:cubicBezTo>
                    <a:pt x="32" y="48"/>
                    <a:pt x="28" y="48"/>
                    <a:pt x="27" y="51"/>
                  </a:cubicBezTo>
                  <a:cubicBezTo>
                    <a:pt x="26" y="53"/>
                    <a:pt x="24" y="54"/>
                    <a:pt x="22" y="53"/>
                  </a:cubicBezTo>
                  <a:cubicBezTo>
                    <a:pt x="21" y="53"/>
                    <a:pt x="20" y="53"/>
                    <a:pt x="18" y="52"/>
                  </a:cubicBezTo>
                  <a:cubicBezTo>
                    <a:pt x="17" y="52"/>
                    <a:pt x="16" y="50"/>
                    <a:pt x="16" y="49"/>
                  </a:cubicBezTo>
                  <a:cubicBezTo>
                    <a:pt x="16" y="44"/>
                    <a:pt x="13" y="42"/>
                    <a:pt x="9" y="43"/>
                  </a:cubicBezTo>
                  <a:cubicBezTo>
                    <a:pt x="5" y="44"/>
                    <a:pt x="4" y="41"/>
                    <a:pt x="3" y="39"/>
                  </a:cubicBezTo>
                  <a:cubicBezTo>
                    <a:pt x="1" y="37"/>
                    <a:pt x="3" y="35"/>
                    <a:pt x="4" y="34"/>
                  </a:cubicBezTo>
                  <a:cubicBezTo>
                    <a:pt x="7" y="31"/>
                    <a:pt x="6" y="27"/>
                    <a:pt x="3" y="25"/>
                  </a:cubicBezTo>
                  <a:cubicBezTo>
                    <a:pt x="0" y="24"/>
                    <a:pt x="0" y="23"/>
                    <a:pt x="1" y="21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2" y="16"/>
                    <a:pt x="3" y="15"/>
                    <a:pt x="5" y="15"/>
                  </a:cubicBezTo>
                  <a:cubicBezTo>
                    <a:pt x="9" y="15"/>
                    <a:pt x="12" y="12"/>
                    <a:pt x="11" y="8"/>
                  </a:cubicBezTo>
                  <a:cubicBezTo>
                    <a:pt x="10" y="6"/>
                    <a:pt x="10" y="5"/>
                    <a:pt x="12" y="4"/>
                  </a:cubicBezTo>
                  <a:cubicBezTo>
                    <a:pt x="15" y="3"/>
                    <a:pt x="17" y="0"/>
                    <a:pt x="20" y="2"/>
                  </a:cubicBezTo>
                  <a:cubicBezTo>
                    <a:pt x="24" y="6"/>
                    <a:pt x="26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39" y="2"/>
                    <a:pt x="39" y="3"/>
                    <a:pt x="39" y="4"/>
                  </a:cubicBezTo>
                  <a:cubicBezTo>
                    <a:pt x="40" y="8"/>
                    <a:pt x="42" y="10"/>
                    <a:pt x="46" y="10"/>
                  </a:cubicBezTo>
                  <a:cubicBezTo>
                    <a:pt x="50" y="10"/>
                    <a:pt x="53" y="13"/>
                    <a:pt x="53" y="17"/>
                  </a:cubicBezTo>
                  <a:close/>
                  <a:moveTo>
                    <a:pt x="14" y="26"/>
                  </a:moveTo>
                  <a:cubicBezTo>
                    <a:pt x="14" y="34"/>
                    <a:pt x="20" y="41"/>
                    <a:pt x="28" y="41"/>
                  </a:cubicBezTo>
                  <a:cubicBezTo>
                    <a:pt x="37" y="40"/>
                    <a:pt x="43" y="34"/>
                    <a:pt x="43" y="26"/>
                  </a:cubicBezTo>
                  <a:cubicBezTo>
                    <a:pt x="43" y="19"/>
                    <a:pt x="37" y="12"/>
                    <a:pt x="28" y="12"/>
                  </a:cubicBezTo>
                  <a:cubicBezTo>
                    <a:pt x="20" y="12"/>
                    <a:pt x="14" y="18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68;p8">
              <a:extLst>
                <a:ext uri="{FF2B5EF4-FFF2-40B4-BE49-F238E27FC236}">
                  <a16:creationId xmlns:a16="http://schemas.microsoft.com/office/drawing/2014/main" id="{30F49038-A2CF-FE04-3827-3E44B2539F67}"/>
                </a:ext>
              </a:extLst>
            </p:cNvPr>
            <p:cNvSpPr/>
            <p:nvPr/>
          </p:nvSpPr>
          <p:spPr>
            <a:xfrm>
              <a:off x="2330451" y="6911976"/>
              <a:ext cx="68263" cy="106363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0" y="15"/>
                  </a:moveTo>
                  <a:cubicBezTo>
                    <a:pt x="4" y="13"/>
                    <a:pt x="4" y="13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8" y="18"/>
                    <a:pt x="9" y="19"/>
                    <a:pt x="10" y="19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9" y="15"/>
                    <a:pt x="8" y="13"/>
                    <a:pt x="7" y="11"/>
                  </a:cubicBezTo>
                  <a:cubicBezTo>
                    <a:pt x="9" y="11"/>
                    <a:pt x="10" y="10"/>
                    <a:pt x="12" y="9"/>
                  </a:cubicBezTo>
                  <a:cubicBezTo>
                    <a:pt x="8" y="6"/>
                    <a:pt x="4" y="3"/>
                    <a:pt x="0" y="0"/>
                  </a:cubicBezTo>
                  <a:cubicBezTo>
                    <a:pt x="0" y="5"/>
                    <a:pt x="0" y="10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69;p8">
              <a:extLst>
                <a:ext uri="{FF2B5EF4-FFF2-40B4-BE49-F238E27FC236}">
                  <a16:creationId xmlns:a16="http://schemas.microsoft.com/office/drawing/2014/main" id="{89AE698D-DDB2-EFC4-D515-57FC6C50A99A}"/>
                </a:ext>
              </a:extLst>
            </p:cNvPr>
            <p:cNvSpPr/>
            <p:nvPr/>
          </p:nvSpPr>
          <p:spPr>
            <a:xfrm>
              <a:off x="2330451" y="6911976"/>
              <a:ext cx="68263" cy="106363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4" y="3"/>
                    <a:pt x="8" y="6"/>
                    <a:pt x="12" y="9"/>
                  </a:cubicBezTo>
                  <a:cubicBezTo>
                    <a:pt x="10" y="10"/>
                    <a:pt x="9" y="11"/>
                    <a:pt x="7" y="11"/>
                  </a:cubicBezTo>
                  <a:cubicBezTo>
                    <a:pt x="8" y="13"/>
                    <a:pt x="9" y="15"/>
                    <a:pt x="10" y="17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4" y="13"/>
                    <a:pt x="4" y="13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670;p8">
            <a:extLst>
              <a:ext uri="{FF2B5EF4-FFF2-40B4-BE49-F238E27FC236}">
                <a16:creationId xmlns:a16="http://schemas.microsoft.com/office/drawing/2014/main" id="{36236A0D-6BAE-F690-54A6-47A8BABB9B29}"/>
              </a:ext>
            </a:extLst>
          </p:cNvPr>
          <p:cNvGrpSpPr/>
          <p:nvPr/>
        </p:nvGrpSpPr>
        <p:grpSpPr>
          <a:xfrm rot="993203">
            <a:off x="9359088" y="3187681"/>
            <a:ext cx="342863" cy="298857"/>
            <a:chOff x="2003889" y="5059707"/>
            <a:chExt cx="1069623" cy="766118"/>
          </a:xfrm>
          <a:solidFill>
            <a:srgbClr val="FFFFFF"/>
          </a:solidFill>
        </p:grpSpPr>
        <p:cxnSp>
          <p:nvCxnSpPr>
            <p:cNvPr id="19" name="Google Shape;671;p8">
              <a:extLst>
                <a:ext uri="{FF2B5EF4-FFF2-40B4-BE49-F238E27FC236}">
                  <a16:creationId xmlns:a16="http://schemas.microsoft.com/office/drawing/2014/main" id="{E0029202-7C31-74E3-72BD-BCBF6472C296}"/>
                </a:ext>
              </a:extLst>
            </p:cNvPr>
            <p:cNvCxnSpPr>
              <a:stCxn id="48" idx="0"/>
              <a:endCxn id="28" idx="4"/>
            </p:cNvCxnSpPr>
            <p:nvPr/>
          </p:nvCxnSpPr>
          <p:spPr>
            <a:xfrm rot="9989006" flipH="1">
              <a:off x="2520986" y="5170628"/>
              <a:ext cx="32089" cy="141585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674;p8">
              <a:extLst>
                <a:ext uri="{FF2B5EF4-FFF2-40B4-BE49-F238E27FC236}">
                  <a16:creationId xmlns:a16="http://schemas.microsoft.com/office/drawing/2014/main" id="{37C3EF72-1E69-14DF-B427-ABB8E3EED96B}"/>
                </a:ext>
              </a:extLst>
            </p:cNvPr>
            <p:cNvCxnSpPr>
              <a:stCxn id="29" idx="3"/>
              <a:endCxn id="48" idx="7"/>
            </p:cNvCxnSpPr>
            <p:nvPr/>
          </p:nvCxnSpPr>
          <p:spPr>
            <a:xfrm rot="-820492" flipH="1">
              <a:off x="2603037" y="5218851"/>
              <a:ext cx="126897" cy="113878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676;p8">
              <a:extLst>
                <a:ext uri="{FF2B5EF4-FFF2-40B4-BE49-F238E27FC236}">
                  <a16:creationId xmlns:a16="http://schemas.microsoft.com/office/drawing/2014/main" id="{3E27F900-29C5-F3BB-83B8-463848F0289F}"/>
                </a:ext>
              </a:extLst>
            </p:cNvPr>
            <p:cNvCxnSpPr/>
            <p:nvPr/>
          </p:nvCxnSpPr>
          <p:spPr>
            <a:xfrm flipH="1">
              <a:off x="2557620" y="5219309"/>
              <a:ext cx="350962" cy="203944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677;p8">
              <a:extLst>
                <a:ext uri="{FF2B5EF4-FFF2-40B4-BE49-F238E27FC236}">
                  <a16:creationId xmlns:a16="http://schemas.microsoft.com/office/drawing/2014/main" id="{8F25B5AC-2A8F-2677-11BD-494EA5C0823B}"/>
                </a:ext>
              </a:extLst>
            </p:cNvPr>
            <p:cNvCxnSpPr>
              <a:stCxn id="31" idx="1"/>
            </p:cNvCxnSpPr>
            <p:nvPr/>
          </p:nvCxnSpPr>
          <p:spPr>
            <a:xfrm rot="9971395">
              <a:off x="2585948" y="5413573"/>
              <a:ext cx="55299" cy="206122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679;p8">
              <a:extLst>
                <a:ext uri="{FF2B5EF4-FFF2-40B4-BE49-F238E27FC236}">
                  <a16:creationId xmlns:a16="http://schemas.microsoft.com/office/drawing/2014/main" id="{B09851BE-252A-9D2F-0003-B272ED0B3BA8}"/>
                </a:ext>
              </a:extLst>
            </p:cNvPr>
            <p:cNvCxnSpPr>
              <a:stCxn id="32" idx="0"/>
            </p:cNvCxnSpPr>
            <p:nvPr/>
          </p:nvCxnSpPr>
          <p:spPr>
            <a:xfrm rot="9974148" flipH="1">
              <a:off x="2380080" y="5436196"/>
              <a:ext cx="199221" cy="212479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681;p8">
              <a:extLst>
                <a:ext uri="{FF2B5EF4-FFF2-40B4-BE49-F238E27FC236}">
                  <a16:creationId xmlns:a16="http://schemas.microsoft.com/office/drawing/2014/main" id="{44B31808-F9A9-C070-4FB0-B6C493872D70}"/>
                </a:ext>
              </a:extLst>
            </p:cNvPr>
            <p:cNvCxnSpPr>
              <a:stCxn id="49" idx="7"/>
            </p:cNvCxnSpPr>
            <p:nvPr/>
          </p:nvCxnSpPr>
          <p:spPr>
            <a:xfrm rot="9977808" flipH="1">
              <a:off x="2229921" y="5448273"/>
              <a:ext cx="325464" cy="40522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683;p8">
              <a:extLst>
                <a:ext uri="{FF2B5EF4-FFF2-40B4-BE49-F238E27FC236}">
                  <a16:creationId xmlns:a16="http://schemas.microsoft.com/office/drawing/2014/main" id="{AB13DBD1-C777-9B99-0E58-63438DC1C252}"/>
                </a:ext>
              </a:extLst>
            </p:cNvPr>
            <p:cNvCxnSpPr>
              <a:stCxn id="33" idx="6"/>
            </p:cNvCxnSpPr>
            <p:nvPr/>
          </p:nvCxnSpPr>
          <p:spPr>
            <a:xfrm rot="-823534">
              <a:off x="2119696" y="5408678"/>
              <a:ext cx="415979" cy="61207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685;p8">
              <a:extLst>
                <a:ext uri="{FF2B5EF4-FFF2-40B4-BE49-F238E27FC236}">
                  <a16:creationId xmlns:a16="http://schemas.microsoft.com/office/drawing/2014/main" id="{395C9F7A-C5C9-657E-29C0-64207F824660}"/>
                </a:ext>
              </a:extLst>
            </p:cNvPr>
            <p:cNvCxnSpPr>
              <a:stCxn id="27" idx="5"/>
            </p:cNvCxnSpPr>
            <p:nvPr/>
          </p:nvCxnSpPr>
          <p:spPr>
            <a:xfrm rot="-822418">
              <a:off x="2422626" y="5162492"/>
              <a:ext cx="75963" cy="273403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" name="Google Shape;686;p8">
              <a:extLst>
                <a:ext uri="{FF2B5EF4-FFF2-40B4-BE49-F238E27FC236}">
                  <a16:creationId xmlns:a16="http://schemas.microsoft.com/office/drawing/2014/main" id="{B5EA9032-4F72-E7E0-D411-36B545997C9E}"/>
                </a:ext>
              </a:extLst>
            </p:cNvPr>
            <p:cNvSpPr/>
            <p:nvPr/>
          </p:nvSpPr>
          <p:spPr>
            <a:xfrm>
              <a:off x="2282125" y="5084561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673;p8">
              <a:extLst>
                <a:ext uri="{FF2B5EF4-FFF2-40B4-BE49-F238E27FC236}">
                  <a16:creationId xmlns:a16="http://schemas.microsoft.com/office/drawing/2014/main" id="{2C86BF5B-200A-C0F9-E153-599EEC82B50F}"/>
                </a:ext>
              </a:extLst>
            </p:cNvPr>
            <p:cNvSpPr/>
            <p:nvPr/>
          </p:nvSpPr>
          <p:spPr>
            <a:xfrm>
              <a:off x="2472729" y="5059707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75;p8">
              <a:extLst>
                <a:ext uri="{FF2B5EF4-FFF2-40B4-BE49-F238E27FC236}">
                  <a16:creationId xmlns:a16="http://schemas.microsoft.com/office/drawing/2014/main" id="{03DF0F75-5B9A-3D87-0A86-94CC4ACF3EEC}"/>
                </a:ext>
              </a:extLst>
            </p:cNvPr>
            <p:cNvSpPr/>
            <p:nvPr/>
          </p:nvSpPr>
          <p:spPr>
            <a:xfrm>
              <a:off x="2692472" y="5112157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87;p8">
              <a:extLst>
                <a:ext uri="{FF2B5EF4-FFF2-40B4-BE49-F238E27FC236}">
                  <a16:creationId xmlns:a16="http://schemas.microsoft.com/office/drawing/2014/main" id="{35DB984E-06DF-57CF-0D62-326AF68B7004}"/>
                </a:ext>
              </a:extLst>
            </p:cNvPr>
            <p:cNvSpPr/>
            <p:nvPr/>
          </p:nvSpPr>
          <p:spPr>
            <a:xfrm>
              <a:off x="2880343" y="5120249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78;p8">
              <a:extLst>
                <a:ext uri="{FF2B5EF4-FFF2-40B4-BE49-F238E27FC236}">
                  <a16:creationId xmlns:a16="http://schemas.microsoft.com/office/drawing/2014/main" id="{37230A7D-C55D-B75A-D5C9-EC9CC0BF3A99}"/>
                </a:ext>
              </a:extLst>
            </p:cNvPr>
            <p:cNvSpPr/>
            <p:nvPr/>
          </p:nvSpPr>
          <p:spPr>
            <a:xfrm>
              <a:off x="2659234" y="5590621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80;p8">
              <a:extLst>
                <a:ext uri="{FF2B5EF4-FFF2-40B4-BE49-F238E27FC236}">
                  <a16:creationId xmlns:a16="http://schemas.microsoft.com/office/drawing/2014/main" id="{4BF67168-6189-2A60-6E35-96DAE3340B16}"/>
                </a:ext>
              </a:extLst>
            </p:cNvPr>
            <p:cNvSpPr/>
            <p:nvPr/>
          </p:nvSpPr>
          <p:spPr>
            <a:xfrm>
              <a:off x="2363393" y="5666036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684;p8">
              <a:extLst>
                <a:ext uri="{FF2B5EF4-FFF2-40B4-BE49-F238E27FC236}">
                  <a16:creationId xmlns:a16="http://schemas.microsoft.com/office/drawing/2014/main" id="{6229471D-0CEE-343D-1203-F23871EA6FEF}"/>
                </a:ext>
              </a:extLst>
            </p:cNvPr>
            <p:cNvSpPr/>
            <p:nvPr/>
          </p:nvSpPr>
          <p:spPr>
            <a:xfrm>
              <a:off x="2003889" y="5404133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688;p8">
              <a:extLst>
                <a:ext uri="{FF2B5EF4-FFF2-40B4-BE49-F238E27FC236}">
                  <a16:creationId xmlns:a16="http://schemas.microsoft.com/office/drawing/2014/main" id="{8374E57D-6CE6-6D73-373D-B035162EA6FA}"/>
                </a:ext>
              </a:extLst>
            </p:cNvPr>
            <p:cNvCxnSpPr>
              <a:stCxn id="35" idx="2"/>
            </p:cNvCxnSpPr>
            <p:nvPr/>
          </p:nvCxnSpPr>
          <p:spPr>
            <a:xfrm rot="9976595">
              <a:off x="2589370" y="5371956"/>
              <a:ext cx="346492" cy="183439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" name="Google Shape;689;p8">
              <a:extLst>
                <a:ext uri="{FF2B5EF4-FFF2-40B4-BE49-F238E27FC236}">
                  <a16:creationId xmlns:a16="http://schemas.microsoft.com/office/drawing/2014/main" id="{C929208F-25E4-2559-80E7-6168591EAB67}"/>
                </a:ext>
              </a:extLst>
            </p:cNvPr>
            <p:cNvSpPr/>
            <p:nvPr/>
          </p:nvSpPr>
          <p:spPr>
            <a:xfrm>
              <a:off x="2962116" y="5453128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" name="Google Shape;690;p8">
              <a:extLst>
                <a:ext uri="{FF2B5EF4-FFF2-40B4-BE49-F238E27FC236}">
                  <a16:creationId xmlns:a16="http://schemas.microsoft.com/office/drawing/2014/main" id="{B2B83837-E574-37E9-C26B-976203D33B53}"/>
                </a:ext>
              </a:extLst>
            </p:cNvPr>
            <p:cNvCxnSpPr>
              <a:stCxn id="37" idx="7"/>
            </p:cNvCxnSpPr>
            <p:nvPr/>
          </p:nvCxnSpPr>
          <p:spPr>
            <a:xfrm rot="9977582" flipH="1">
              <a:off x="2135356" y="5484623"/>
              <a:ext cx="392478" cy="205738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" name="Google Shape;691;p8">
              <a:extLst>
                <a:ext uri="{FF2B5EF4-FFF2-40B4-BE49-F238E27FC236}">
                  <a16:creationId xmlns:a16="http://schemas.microsoft.com/office/drawing/2014/main" id="{DB27327E-17D9-EDF1-AF76-A3317159B364}"/>
                </a:ext>
              </a:extLst>
            </p:cNvPr>
            <p:cNvSpPr/>
            <p:nvPr/>
          </p:nvSpPr>
          <p:spPr>
            <a:xfrm>
              <a:off x="2080812" y="5714429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" name="Google Shape;692;p8">
              <a:extLst>
                <a:ext uri="{FF2B5EF4-FFF2-40B4-BE49-F238E27FC236}">
                  <a16:creationId xmlns:a16="http://schemas.microsoft.com/office/drawing/2014/main" id="{B11B3CCD-C571-37D7-C0DC-1857A074895B}"/>
                </a:ext>
              </a:extLst>
            </p:cNvPr>
            <p:cNvCxnSpPr>
              <a:stCxn id="39" idx="5"/>
            </p:cNvCxnSpPr>
            <p:nvPr/>
          </p:nvCxnSpPr>
          <p:spPr>
            <a:xfrm rot="-822232">
              <a:off x="2240324" y="5195687"/>
              <a:ext cx="263398" cy="258127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" name="Google Shape;693;p8">
              <a:extLst>
                <a:ext uri="{FF2B5EF4-FFF2-40B4-BE49-F238E27FC236}">
                  <a16:creationId xmlns:a16="http://schemas.microsoft.com/office/drawing/2014/main" id="{EDBD1C8C-7266-F2F0-9C3B-FEEB8B912112}"/>
                </a:ext>
              </a:extLst>
            </p:cNvPr>
            <p:cNvSpPr/>
            <p:nvPr/>
          </p:nvSpPr>
          <p:spPr>
            <a:xfrm>
              <a:off x="2105041" y="5139518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" name="Google Shape;694;p8">
              <a:extLst>
                <a:ext uri="{FF2B5EF4-FFF2-40B4-BE49-F238E27FC236}">
                  <a16:creationId xmlns:a16="http://schemas.microsoft.com/office/drawing/2014/main" id="{D20BB352-2441-FE8D-AF4C-C107D23E0540}"/>
                </a:ext>
              </a:extLst>
            </p:cNvPr>
            <p:cNvCxnSpPr>
              <a:stCxn id="41" idx="2"/>
            </p:cNvCxnSpPr>
            <p:nvPr/>
          </p:nvCxnSpPr>
          <p:spPr>
            <a:xfrm rot="-823791">
              <a:off x="2293751" y="5318058"/>
              <a:ext cx="231310" cy="131717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" name="Google Shape;695;p8">
              <a:extLst>
                <a:ext uri="{FF2B5EF4-FFF2-40B4-BE49-F238E27FC236}">
                  <a16:creationId xmlns:a16="http://schemas.microsoft.com/office/drawing/2014/main" id="{9E7D9A49-3300-92C5-1F20-59E73772E95E}"/>
                </a:ext>
              </a:extLst>
            </p:cNvPr>
            <p:cNvSpPr/>
            <p:nvPr/>
          </p:nvSpPr>
          <p:spPr>
            <a:xfrm flipH="1">
              <a:off x="2163310" y="5293718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2" name="Google Shape;696;p8">
              <a:extLst>
                <a:ext uri="{FF2B5EF4-FFF2-40B4-BE49-F238E27FC236}">
                  <a16:creationId xmlns:a16="http://schemas.microsoft.com/office/drawing/2014/main" id="{FFD06EF8-5C00-4EA4-A1A7-E567B0EF7BA6}"/>
                </a:ext>
              </a:extLst>
            </p:cNvPr>
            <p:cNvCxnSpPr>
              <a:stCxn id="43" idx="2"/>
            </p:cNvCxnSpPr>
            <p:nvPr/>
          </p:nvCxnSpPr>
          <p:spPr>
            <a:xfrm rot="9975665">
              <a:off x="2614369" y="5372426"/>
              <a:ext cx="280423" cy="7690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3" name="Google Shape;697;p8">
              <a:extLst>
                <a:ext uri="{FF2B5EF4-FFF2-40B4-BE49-F238E27FC236}">
                  <a16:creationId xmlns:a16="http://schemas.microsoft.com/office/drawing/2014/main" id="{62F9B912-AA72-FB84-2FE6-99347F3A7148}"/>
                </a:ext>
              </a:extLst>
            </p:cNvPr>
            <p:cNvSpPr/>
            <p:nvPr/>
          </p:nvSpPr>
          <p:spPr>
            <a:xfrm>
              <a:off x="2892131" y="5290873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" name="Google Shape;698;p8">
              <a:extLst>
                <a:ext uri="{FF2B5EF4-FFF2-40B4-BE49-F238E27FC236}">
                  <a16:creationId xmlns:a16="http://schemas.microsoft.com/office/drawing/2014/main" id="{33D9E204-A9DA-D2A5-7DF6-FF9F7A401503}"/>
                </a:ext>
              </a:extLst>
            </p:cNvPr>
            <p:cNvCxnSpPr/>
            <p:nvPr/>
          </p:nvCxnSpPr>
          <p:spPr>
            <a:xfrm rot="10800000">
              <a:off x="2543932" y="5426385"/>
              <a:ext cx="39366" cy="318798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5" name="Google Shape;699;p8">
              <a:extLst>
                <a:ext uri="{FF2B5EF4-FFF2-40B4-BE49-F238E27FC236}">
                  <a16:creationId xmlns:a16="http://schemas.microsoft.com/office/drawing/2014/main" id="{B373DE07-2FFD-F93E-7E6D-8B866EFF5B88}"/>
                </a:ext>
              </a:extLst>
            </p:cNvPr>
            <p:cNvSpPr/>
            <p:nvPr/>
          </p:nvSpPr>
          <p:spPr>
            <a:xfrm>
              <a:off x="2524794" y="5688275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" name="Google Shape;700;p8">
              <a:extLst>
                <a:ext uri="{FF2B5EF4-FFF2-40B4-BE49-F238E27FC236}">
                  <a16:creationId xmlns:a16="http://schemas.microsoft.com/office/drawing/2014/main" id="{0F567E9C-135B-8D74-E9E3-BC0D3C25FE22}"/>
                </a:ext>
              </a:extLst>
            </p:cNvPr>
            <p:cNvCxnSpPr>
              <a:stCxn id="47" idx="1"/>
            </p:cNvCxnSpPr>
            <p:nvPr/>
          </p:nvCxnSpPr>
          <p:spPr>
            <a:xfrm rot="9976662">
              <a:off x="2515968" y="5357993"/>
              <a:ext cx="265580" cy="237725"/>
            </a:xfrm>
            <a:prstGeom prst="straightConnector1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7" name="Google Shape;701;p8">
              <a:extLst>
                <a:ext uri="{FF2B5EF4-FFF2-40B4-BE49-F238E27FC236}">
                  <a16:creationId xmlns:a16="http://schemas.microsoft.com/office/drawing/2014/main" id="{99C0F7E2-9989-EABA-1682-FE534C642D9B}"/>
                </a:ext>
              </a:extLst>
            </p:cNvPr>
            <p:cNvSpPr/>
            <p:nvPr/>
          </p:nvSpPr>
          <p:spPr>
            <a:xfrm rot="-120000">
              <a:off x="2803295" y="5539394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672;p8">
              <a:extLst>
                <a:ext uri="{FF2B5EF4-FFF2-40B4-BE49-F238E27FC236}">
                  <a16:creationId xmlns:a16="http://schemas.microsoft.com/office/drawing/2014/main" id="{C7C3AF87-125E-9B1E-C56C-81DC93F1C5A1}"/>
                </a:ext>
              </a:extLst>
            </p:cNvPr>
            <p:cNvSpPr/>
            <p:nvPr/>
          </p:nvSpPr>
          <p:spPr>
            <a:xfrm>
              <a:off x="2434034" y="5311770"/>
              <a:ext cx="222792" cy="222792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682;p8">
              <a:extLst>
                <a:ext uri="{FF2B5EF4-FFF2-40B4-BE49-F238E27FC236}">
                  <a16:creationId xmlns:a16="http://schemas.microsoft.com/office/drawing/2014/main" id="{7DD3095C-7753-A3CF-1DBA-92D9E4BEE8DB}"/>
                </a:ext>
              </a:extLst>
            </p:cNvPr>
            <p:cNvSpPr/>
            <p:nvPr/>
          </p:nvSpPr>
          <p:spPr>
            <a:xfrm>
              <a:off x="2146371" y="5509821"/>
              <a:ext cx="111396" cy="111396"/>
            </a:xfrm>
            <a:prstGeom prst="ellipse">
              <a:avLst/>
            </a:prstGeom>
            <a:grp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702;p8">
            <a:extLst>
              <a:ext uri="{FF2B5EF4-FFF2-40B4-BE49-F238E27FC236}">
                <a16:creationId xmlns:a16="http://schemas.microsoft.com/office/drawing/2014/main" id="{C776E681-3AD5-D36C-AF10-B2EAC5AAE030}"/>
              </a:ext>
            </a:extLst>
          </p:cNvPr>
          <p:cNvGrpSpPr/>
          <p:nvPr/>
        </p:nvGrpSpPr>
        <p:grpSpPr>
          <a:xfrm>
            <a:off x="6369517" y="3855003"/>
            <a:ext cx="287381" cy="314439"/>
            <a:chOff x="6565237" y="1527490"/>
            <a:chExt cx="790575" cy="885825"/>
          </a:xfrm>
          <a:solidFill>
            <a:srgbClr val="FFFFFF"/>
          </a:solidFill>
        </p:grpSpPr>
        <p:sp>
          <p:nvSpPr>
            <p:cNvPr id="51" name="Google Shape;703;p8">
              <a:extLst>
                <a:ext uri="{FF2B5EF4-FFF2-40B4-BE49-F238E27FC236}">
                  <a16:creationId xmlns:a16="http://schemas.microsoft.com/office/drawing/2014/main" id="{B4901480-21A9-FDF0-C4C3-A35BE2F60EB8}"/>
                </a:ext>
              </a:extLst>
            </p:cNvPr>
            <p:cNvSpPr/>
            <p:nvPr/>
          </p:nvSpPr>
          <p:spPr>
            <a:xfrm>
              <a:off x="6819237" y="1729103"/>
              <a:ext cx="325437" cy="185739"/>
            </a:xfrm>
            <a:custGeom>
              <a:avLst/>
              <a:gdLst/>
              <a:ahLst/>
              <a:cxnLst/>
              <a:rect l="l" t="t" r="r" b="b"/>
              <a:pathLst>
                <a:path w="246" h="141" extrusionOk="0">
                  <a:moveTo>
                    <a:pt x="126" y="1"/>
                  </a:moveTo>
                  <a:cubicBezTo>
                    <a:pt x="195" y="1"/>
                    <a:pt x="245" y="50"/>
                    <a:pt x="246" y="115"/>
                  </a:cubicBezTo>
                  <a:cubicBezTo>
                    <a:pt x="246" y="130"/>
                    <a:pt x="244" y="140"/>
                    <a:pt x="225" y="140"/>
                  </a:cubicBezTo>
                  <a:cubicBezTo>
                    <a:pt x="206" y="140"/>
                    <a:pt x="202" y="132"/>
                    <a:pt x="202" y="116"/>
                  </a:cubicBezTo>
                  <a:cubicBezTo>
                    <a:pt x="201" y="82"/>
                    <a:pt x="182" y="56"/>
                    <a:pt x="153" y="47"/>
                  </a:cubicBezTo>
                  <a:cubicBezTo>
                    <a:pt x="119" y="37"/>
                    <a:pt x="81" y="45"/>
                    <a:pt x="63" y="71"/>
                  </a:cubicBezTo>
                  <a:cubicBezTo>
                    <a:pt x="54" y="83"/>
                    <a:pt x="49" y="100"/>
                    <a:pt x="48" y="116"/>
                  </a:cubicBezTo>
                  <a:cubicBezTo>
                    <a:pt x="46" y="133"/>
                    <a:pt x="41" y="141"/>
                    <a:pt x="21" y="140"/>
                  </a:cubicBezTo>
                  <a:cubicBezTo>
                    <a:pt x="0" y="139"/>
                    <a:pt x="2" y="126"/>
                    <a:pt x="2" y="113"/>
                  </a:cubicBezTo>
                  <a:cubicBezTo>
                    <a:pt x="5" y="47"/>
                    <a:pt x="57" y="0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04;p8">
              <a:extLst>
                <a:ext uri="{FF2B5EF4-FFF2-40B4-BE49-F238E27FC236}">
                  <a16:creationId xmlns:a16="http://schemas.microsoft.com/office/drawing/2014/main" id="{588BB178-C269-EEE4-44A1-B3EB8C12B7E1}"/>
                </a:ext>
              </a:extLst>
            </p:cNvPr>
            <p:cNvSpPr/>
            <p:nvPr/>
          </p:nvSpPr>
          <p:spPr>
            <a:xfrm>
              <a:off x="6800187" y="1929128"/>
              <a:ext cx="361951" cy="284163"/>
            </a:xfrm>
            <a:custGeom>
              <a:avLst/>
              <a:gdLst/>
              <a:ahLst/>
              <a:cxnLst/>
              <a:rect l="l" t="t" r="r" b="b"/>
              <a:pathLst>
                <a:path w="273" h="215" extrusionOk="0">
                  <a:moveTo>
                    <a:pt x="245" y="6"/>
                  </a:moveTo>
                  <a:cubicBezTo>
                    <a:pt x="182" y="7"/>
                    <a:pt x="119" y="6"/>
                    <a:pt x="56" y="6"/>
                  </a:cubicBezTo>
                  <a:cubicBezTo>
                    <a:pt x="0" y="7"/>
                    <a:pt x="6" y="0"/>
                    <a:pt x="6" y="56"/>
                  </a:cubicBezTo>
                  <a:cubicBezTo>
                    <a:pt x="6" y="62"/>
                    <a:pt x="6" y="68"/>
                    <a:pt x="6" y="74"/>
                  </a:cubicBezTo>
                  <a:cubicBezTo>
                    <a:pt x="7" y="132"/>
                    <a:pt x="47" y="184"/>
                    <a:pt x="102" y="199"/>
                  </a:cubicBezTo>
                  <a:cubicBezTo>
                    <a:pt x="161" y="215"/>
                    <a:pt x="219" y="191"/>
                    <a:pt x="251" y="141"/>
                  </a:cubicBezTo>
                  <a:cubicBezTo>
                    <a:pt x="273" y="107"/>
                    <a:pt x="271" y="70"/>
                    <a:pt x="271" y="33"/>
                  </a:cubicBezTo>
                  <a:cubicBezTo>
                    <a:pt x="272" y="14"/>
                    <a:pt x="265" y="6"/>
                    <a:pt x="245" y="6"/>
                  </a:cubicBezTo>
                  <a:close/>
                  <a:moveTo>
                    <a:pt x="171" y="165"/>
                  </a:moveTo>
                  <a:cubicBezTo>
                    <a:pt x="118" y="165"/>
                    <a:pt x="118" y="165"/>
                    <a:pt x="118" y="165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14" y="103"/>
                    <a:pt x="105" y="90"/>
                    <a:pt x="105" y="75"/>
                  </a:cubicBezTo>
                  <a:cubicBezTo>
                    <a:pt x="105" y="54"/>
                    <a:pt x="122" y="37"/>
                    <a:pt x="143" y="37"/>
                  </a:cubicBezTo>
                  <a:cubicBezTo>
                    <a:pt x="164" y="37"/>
                    <a:pt x="181" y="54"/>
                    <a:pt x="181" y="75"/>
                  </a:cubicBezTo>
                  <a:cubicBezTo>
                    <a:pt x="181" y="90"/>
                    <a:pt x="172" y="103"/>
                    <a:pt x="159" y="109"/>
                  </a:cubicBezTo>
                  <a:lnTo>
                    <a:pt x="171" y="1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05;p8">
              <a:extLst>
                <a:ext uri="{FF2B5EF4-FFF2-40B4-BE49-F238E27FC236}">
                  <a16:creationId xmlns:a16="http://schemas.microsoft.com/office/drawing/2014/main" id="{47AAF64C-31E2-3DD3-6204-77DD9B439E53}"/>
                </a:ext>
              </a:extLst>
            </p:cNvPr>
            <p:cNvSpPr/>
            <p:nvPr/>
          </p:nvSpPr>
          <p:spPr>
            <a:xfrm>
              <a:off x="6565237" y="1527490"/>
              <a:ext cx="790575" cy="885825"/>
            </a:xfrm>
            <a:custGeom>
              <a:avLst/>
              <a:gdLst/>
              <a:ahLst/>
              <a:cxnLst/>
              <a:rect l="l" t="t" r="r" b="b"/>
              <a:pathLst>
                <a:path w="595" h="669" extrusionOk="0">
                  <a:moveTo>
                    <a:pt x="320" y="669"/>
                  </a:moveTo>
                  <a:cubicBezTo>
                    <a:pt x="312" y="666"/>
                    <a:pt x="312" y="666"/>
                    <a:pt x="312" y="666"/>
                  </a:cubicBezTo>
                  <a:cubicBezTo>
                    <a:pt x="308" y="664"/>
                    <a:pt x="218" y="631"/>
                    <a:pt x="142" y="545"/>
                  </a:cubicBezTo>
                  <a:cubicBezTo>
                    <a:pt x="71" y="466"/>
                    <a:pt x="0" y="326"/>
                    <a:pt x="62" y="110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90" y="98"/>
                    <a:pt x="104" y="98"/>
                  </a:cubicBezTo>
                  <a:cubicBezTo>
                    <a:pt x="150" y="98"/>
                    <a:pt x="261" y="90"/>
                    <a:pt x="302" y="2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31" y="16"/>
                    <a:pt x="331" y="16"/>
                    <a:pt x="331" y="16"/>
                  </a:cubicBezTo>
                  <a:cubicBezTo>
                    <a:pt x="332" y="17"/>
                    <a:pt x="421" y="98"/>
                    <a:pt x="518" y="98"/>
                  </a:cubicBezTo>
                  <a:cubicBezTo>
                    <a:pt x="525" y="98"/>
                    <a:pt x="532" y="98"/>
                    <a:pt x="539" y="97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9" y="108"/>
                    <a:pt x="559" y="108"/>
                    <a:pt x="559" y="108"/>
                  </a:cubicBezTo>
                  <a:cubicBezTo>
                    <a:pt x="560" y="112"/>
                    <a:pt x="595" y="198"/>
                    <a:pt x="584" y="310"/>
                  </a:cubicBezTo>
                  <a:cubicBezTo>
                    <a:pt x="574" y="413"/>
                    <a:pt x="521" y="559"/>
                    <a:pt x="327" y="665"/>
                  </a:cubicBezTo>
                  <a:lnTo>
                    <a:pt x="320" y="669"/>
                  </a:lnTo>
                  <a:close/>
                  <a:moveTo>
                    <a:pt x="94" y="135"/>
                  </a:moveTo>
                  <a:cubicBezTo>
                    <a:pt x="53" y="289"/>
                    <a:pt x="78" y="419"/>
                    <a:pt x="169" y="520"/>
                  </a:cubicBezTo>
                  <a:cubicBezTo>
                    <a:pt x="227" y="585"/>
                    <a:pt x="295" y="618"/>
                    <a:pt x="317" y="628"/>
                  </a:cubicBezTo>
                  <a:cubicBezTo>
                    <a:pt x="456" y="550"/>
                    <a:pt x="533" y="442"/>
                    <a:pt x="547" y="307"/>
                  </a:cubicBezTo>
                  <a:cubicBezTo>
                    <a:pt x="555" y="228"/>
                    <a:pt x="537" y="162"/>
                    <a:pt x="529" y="135"/>
                  </a:cubicBezTo>
                  <a:cubicBezTo>
                    <a:pt x="525" y="135"/>
                    <a:pt x="522" y="136"/>
                    <a:pt x="518" y="136"/>
                  </a:cubicBezTo>
                  <a:cubicBezTo>
                    <a:pt x="431" y="136"/>
                    <a:pt x="354" y="83"/>
                    <a:pt x="322" y="57"/>
                  </a:cubicBezTo>
                  <a:cubicBezTo>
                    <a:pt x="265" y="127"/>
                    <a:pt x="152" y="135"/>
                    <a:pt x="104" y="135"/>
                  </a:cubicBezTo>
                  <a:cubicBezTo>
                    <a:pt x="100" y="135"/>
                    <a:pt x="97" y="135"/>
                    <a:pt x="94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706;p8">
            <a:extLst>
              <a:ext uri="{FF2B5EF4-FFF2-40B4-BE49-F238E27FC236}">
                <a16:creationId xmlns:a16="http://schemas.microsoft.com/office/drawing/2014/main" id="{5EE4ADFA-8794-C055-48AF-6B7EB138C3CE}"/>
              </a:ext>
            </a:extLst>
          </p:cNvPr>
          <p:cNvGrpSpPr/>
          <p:nvPr/>
        </p:nvGrpSpPr>
        <p:grpSpPr>
          <a:xfrm>
            <a:off x="9347255" y="3817286"/>
            <a:ext cx="370503" cy="276729"/>
            <a:chOff x="2034794" y="1656121"/>
            <a:chExt cx="879475" cy="598486"/>
          </a:xfrm>
          <a:solidFill>
            <a:srgbClr val="FFFFFF"/>
          </a:solidFill>
        </p:grpSpPr>
        <p:sp>
          <p:nvSpPr>
            <p:cNvPr id="55" name="Google Shape;707;p8">
              <a:extLst>
                <a:ext uri="{FF2B5EF4-FFF2-40B4-BE49-F238E27FC236}">
                  <a16:creationId xmlns:a16="http://schemas.microsoft.com/office/drawing/2014/main" id="{3BEA8521-36A3-891C-3770-295152BA6FE3}"/>
                </a:ext>
              </a:extLst>
            </p:cNvPr>
            <p:cNvSpPr/>
            <p:nvPr/>
          </p:nvSpPr>
          <p:spPr>
            <a:xfrm>
              <a:off x="2345943" y="1751373"/>
              <a:ext cx="260350" cy="361950"/>
            </a:xfrm>
            <a:custGeom>
              <a:avLst/>
              <a:gdLst/>
              <a:ahLst/>
              <a:cxnLst/>
              <a:rect l="l" t="t" r="r" b="b"/>
              <a:pathLst>
                <a:path w="206" h="285" extrusionOk="0">
                  <a:moveTo>
                    <a:pt x="34" y="104"/>
                  </a:moveTo>
                  <a:cubicBezTo>
                    <a:pt x="34" y="101"/>
                    <a:pt x="34" y="98"/>
                    <a:pt x="34" y="95"/>
                  </a:cubicBezTo>
                  <a:cubicBezTo>
                    <a:pt x="34" y="83"/>
                    <a:pt x="34" y="71"/>
                    <a:pt x="37" y="59"/>
                  </a:cubicBezTo>
                  <a:cubicBezTo>
                    <a:pt x="39" y="47"/>
                    <a:pt x="44" y="36"/>
                    <a:pt x="51" y="26"/>
                  </a:cubicBezTo>
                  <a:cubicBezTo>
                    <a:pt x="61" y="13"/>
                    <a:pt x="75" y="5"/>
                    <a:pt x="91" y="2"/>
                  </a:cubicBezTo>
                  <a:cubicBezTo>
                    <a:pt x="105" y="0"/>
                    <a:pt x="118" y="1"/>
                    <a:pt x="131" y="6"/>
                  </a:cubicBezTo>
                  <a:cubicBezTo>
                    <a:pt x="150" y="13"/>
                    <a:pt x="162" y="26"/>
                    <a:pt x="169" y="45"/>
                  </a:cubicBezTo>
                  <a:cubicBezTo>
                    <a:pt x="172" y="53"/>
                    <a:pt x="173" y="62"/>
                    <a:pt x="174" y="71"/>
                  </a:cubicBezTo>
                  <a:cubicBezTo>
                    <a:pt x="174" y="82"/>
                    <a:pt x="174" y="93"/>
                    <a:pt x="174" y="104"/>
                  </a:cubicBezTo>
                  <a:cubicBezTo>
                    <a:pt x="175" y="104"/>
                    <a:pt x="175" y="104"/>
                    <a:pt x="176" y="104"/>
                  </a:cubicBezTo>
                  <a:cubicBezTo>
                    <a:pt x="193" y="105"/>
                    <a:pt x="206" y="118"/>
                    <a:pt x="207" y="135"/>
                  </a:cubicBezTo>
                  <a:cubicBezTo>
                    <a:pt x="207" y="136"/>
                    <a:pt x="207" y="137"/>
                    <a:pt x="207" y="138"/>
                  </a:cubicBezTo>
                  <a:cubicBezTo>
                    <a:pt x="207" y="176"/>
                    <a:pt x="207" y="213"/>
                    <a:pt x="207" y="251"/>
                  </a:cubicBezTo>
                  <a:cubicBezTo>
                    <a:pt x="207" y="261"/>
                    <a:pt x="203" y="270"/>
                    <a:pt x="196" y="277"/>
                  </a:cubicBezTo>
                  <a:cubicBezTo>
                    <a:pt x="190" y="282"/>
                    <a:pt x="184" y="284"/>
                    <a:pt x="176" y="285"/>
                  </a:cubicBezTo>
                  <a:cubicBezTo>
                    <a:pt x="175" y="285"/>
                    <a:pt x="174" y="285"/>
                    <a:pt x="173" y="285"/>
                  </a:cubicBezTo>
                  <a:cubicBezTo>
                    <a:pt x="127" y="285"/>
                    <a:pt x="80" y="285"/>
                    <a:pt x="34" y="285"/>
                  </a:cubicBezTo>
                  <a:cubicBezTo>
                    <a:pt x="21" y="285"/>
                    <a:pt x="11" y="279"/>
                    <a:pt x="5" y="269"/>
                  </a:cubicBezTo>
                  <a:cubicBezTo>
                    <a:pt x="2" y="264"/>
                    <a:pt x="1" y="259"/>
                    <a:pt x="0" y="254"/>
                  </a:cubicBezTo>
                  <a:cubicBezTo>
                    <a:pt x="0" y="249"/>
                    <a:pt x="0" y="244"/>
                    <a:pt x="0" y="239"/>
                  </a:cubicBezTo>
                  <a:cubicBezTo>
                    <a:pt x="0" y="205"/>
                    <a:pt x="0" y="171"/>
                    <a:pt x="0" y="137"/>
                  </a:cubicBezTo>
                  <a:cubicBezTo>
                    <a:pt x="0" y="125"/>
                    <a:pt x="6" y="115"/>
                    <a:pt x="16" y="109"/>
                  </a:cubicBezTo>
                  <a:cubicBezTo>
                    <a:pt x="21" y="106"/>
                    <a:pt x="26" y="104"/>
                    <a:pt x="31" y="104"/>
                  </a:cubicBezTo>
                  <a:cubicBezTo>
                    <a:pt x="32" y="104"/>
                    <a:pt x="33" y="104"/>
                    <a:pt x="34" y="104"/>
                  </a:cubicBezTo>
                  <a:close/>
                  <a:moveTo>
                    <a:pt x="149" y="104"/>
                  </a:moveTo>
                  <a:cubicBezTo>
                    <a:pt x="149" y="102"/>
                    <a:pt x="149" y="101"/>
                    <a:pt x="149" y="100"/>
                  </a:cubicBezTo>
                  <a:cubicBezTo>
                    <a:pt x="149" y="87"/>
                    <a:pt x="149" y="75"/>
                    <a:pt x="148" y="63"/>
                  </a:cubicBezTo>
                  <a:cubicBezTo>
                    <a:pt x="146" y="49"/>
                    <a:pt x="139" y="38"/>
                    <a:pt x="127" y="31"/>
                  </a:cubicBezTo>
                  <a:cubicBezTo>
                    <a:pt x="119" y="27"/>
                    <a:pt x="111" y="26"/>
                    <a:pt x="102" y="27"/>
                  </a:cubicBezTo>
                  <a:cubicBezTo>
                    <a:pt x="83" y="27"/>
                    <a:pt x="71" y="37"/>
                    <a:pt x="64" y="54"/>
                  </a:cubicBezTo>
                  <a:cubicBezTo>
                    <a:pt x="62" y="62"/>
                    <a:pt x="60" y="70"/>
                    <a:pt x="60" y="78"/>
                  </a:cubicBezTo>
                  <a:cubicBezTo>
                    <a:pt x="60" y="87"/>
                    <a:pt x="60" y="95"/>
                    <a:pt x="60" y="104"/>
                  </a:cubicBezTo>
                  <a:cubicBezTo>
                    <a:pt x="89" y="104"/>
                    <a:pt x="119" y="104"/>
                    <a:pt x="149" y="104"/>
                  </a:cubicBezTo>
                  <a:close/>
                  <a:moveTo>
                    <a:pt x="120" y="238"/>
                  </a:moveTo>
                  <a:cubicBezTo>
                    <a:pt x="120" y="238"/>
                    <a:pt x="120" y="237"/>
                    <a:pt x="120" y="237"/>
                  </a:cubicBezTo>
                  <a:cubicBezTo>
                    <a:pt x="118" y="224"/>
                    <a:pt x="116" y="211"/>
                    <a:pt x="114" y="198"/>
                  </a:cubicBezTo>
                  <a:cubicBezTo>
                    <a:pt x="114" y="197"/>
                    <a:pt x="114" y="196"/>
                    <a:pt x="115" y="195"/>
                  </a:cubicBezTo>
                  <a:cubicBezTo>
                    <a:pt x="125" y="190"/>
                    <a:pt x="130" y="179"/>
                    <a:pt x="128" y="169"/>
                  </a:cubicBezTo>
                  <a:cubicBezTo>
                    <a:pt x="125" y="158"/>
                    <a:pt x="116" y="150"/>
                    <a:pt x="104" y="150"/>
                  </a:cubicBezTo>
                  <a:cubicBezTo>
                    <a:pt x="93" y="149"/>
                    <a:pt x="83" y="157"/>
                    <a:pt x="80" y="167"/>
                  </a:cubicBezTo>
                  <a:cubicBezTo>
                    <a:pt x="77" y="178"/>
                    <a:pt x="82" y="190"/>
                    <a:pt x="92" y="195"/>
                  </a:cubicBezTo>
                  <a:cubicBezTo>
                    <a:pt x="93" y="196"/>
                    <a:pt x="93" y="196"/>
                    <a:pt x="93" y="198"/>
                  </a:cubicBezTo>
                  <a:cubicBezTo>
                    <a:pt x="91" y="208"/>
                    <a:pt x="90" y="218"/>
                    <a:pt x="88" y="227"/>
                  </a:cubicBezTo>
                  <a:cubicBezTo>
                    <a:pt x="87" y="231"/>
                    <a:pt x="87" y="235"/>
                    <a:pt x="86" y="238"/>
                  </a:cubicBezTo>
                  <a:cubicBezTo>
                    <a:pt x="98" y="238"/>
                    <a:pt x="109" y="238"/>
                    <a:pt x="120" y="2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708;p8">
              <a:extLst>
                <a:ext uri="{FF2B5EF4-FFF2-40B4-BE49-F238E27FC236}">
                  <a16:creationId xmlns:a16="http://schemas.microsoft.com/office/drawing/2014/main" id="{A707A23E-CA05-BA89-15FD-7F532B4AF82F}"/>
                </a:ext>
              </a:extLst>
            </p:cNvPr>
            <p:cNvSpPr/>
            <p:nvPr/>
          </p:nvSpPr>
          <p:spPr>
            <a:xfrm>
              <a:off x="2079243" y="1656121"/>
              <a:ext cx="793750" cy="479424"/>
            </a:xfrm>
            <a:custGeom>
              <a:avLst/>
              <a:gdLst/>
              <a:ahLst/>
              <a:cxnLst/>
              <a:rect l="l" t="t" r="r" b="b"/>
              <a:pathLst>
                <a:path w="629" h="378" extrusionOk="0">
                  <a:moveTo>
                    <a:pt x="315" y="1"/>
                  </a:moveTo>
                  <a:cubicBezTo>
                    <a:pt x="398" y="1"/>
                    <a:pt x="482" y="0"/>
                    <a:pt x="566" y="1"/>
                  </a:cubicBezTo>
                  <a:cubicBezTo>
                    <a:pt x="585" y="1"/>
                    <a:pt x="602" y="8"/>
                    <a:pt x="615" y="22"/>
                  </a:cubicBezTo>
                  <a:cubicBezTo>
                    <a:pt x="624" y="33"/>
                    <a:pt x="628" y="46"/>
                    <a:pt x="629" y="59"/>
                  </a:cubicBezTo>
                  <a:cubicBezTo>
                    <a:pt x="629" y="62"/>
                    <a:pt x="629" y="64"/>
                    <a:pt x="629" y="67"/>
                  </a:cubicBezTo>
                  <a:cubicBezTo>
                    <a:pt x="629" y="169"/>
                    <a:pt x="629" y="271"/>
                    <a:pt x="629" y="372"/>
                  </a:cubicBezTo>
                  <a:cubicBezTo>
                    <a:pt x="629" y="378"/>
                    <a:pt x="629" y="378"/>
                    <a:pt x="624" y="378"/>
                  </a:cubicBezTo>
                  <a:cubicBezTo>
                    <a:pt x="616" y="378"/>
                    <a:pt x="608" y="377"/>
                    <a:pt x="601" y="378"/>
                  </a:cubicBezTo>
                  <a:cubicBezTo>
                    <a:pt x="598" y="378"/>
                    <a:pt x="597" y="377"/>
                    <a:pt x="597" y="374"/>
                  </a:cubicBezTo>
                  <a:cubicBezTo>
                    <a:pt x="597" y="373"/>
                    <a:pt x="597" y="372"/>
                    <a:pt x="597" y="371"/>
                  </a:cubicBezTo>
                  <a:cubicBezTo>
                    <a:pt x="597" y="270"/>
                    <a:pt x="597" y="169"/>
                    <a:pt x="597" y="67"/>
                  </a:cubicBezTo>
                  <a:cubicBezTo>
                    <a:pt x="597" y="63"/>
                    <a:pt x="597" y="59"/>
                    <a:pt x="596" y="55"/>
                  </a:cubicBezTo>
                  <a:cubicBezTo>
                    <a:pt x="593" y="44"/>
                    <a:pt x="584" y="38"/>
                    <a:pt x="573" y="35"/>
                  </a:cubicBezTo>
                  <a:cubicBezTo>
                    <a:pt x="568" y="33"/>
                    <a:pt x="562" y="32"/>
                    <a:pt x="556" y="32"/>
                  </a:cubicBezTo>
                  <a:cubicBezTo>
                    <a:pt x="394" y="32"/>
                    <a:pt x="232" y="32"/>
                    <a:pt x="70" y="32"/>
                  </a:cubicBezTo>
                  <a:cubicBezTo>
                    <a:pt x="61" y="32"/>
                    <a:pt x="53" y="35"/>
                    <a:pt x="46" y="39"/>
                  </a:cubicBezTo>
                  <a:cubicBezTo>
                    <a:pt x="36" y="45"/>
                    <a:pt x="32" y="55"/>
                    <a:pt x="32" y="66"/>
                  </a:cubicBezTo>
                  <a:cubicBezTo>
                    <a:pt x="32" y="113"/>
                    <a:pt x="33" y="159"/>
                    <a:pt x="33" y="206"/>
                  </a:cubicBezTo>
                  <a:cubicBezTo>
                    <a:pt x="34" y="261"/>
                    <a:pt x="34" y="317"/>
                    <a:pt x="35" y="373"/>
                  </a:cubicBezTo>
                  <a:cubicBezTo>
                    <a:pt x="35" y="378"/>
                    <a:pt x="35" y="378"/>
                    <a:pt x="30" y="378"/>
                  </a:cubicBezTo>
                  <a:cubicBezTo>
                    <a:pt x="22" y="378"/>
                    <a:pt x="13" y="377"/>
                    <a:pt x="5" y="378"/>
                  </a:cubicBezTo>
                  <a:cubicBezTo>
                    <a:pt x="1" y="378"/>
                    <a:pt x="0" y="377"/>
                    <a:pt x="0" y="373"/>
                  </a:cubicBezTo>
                  <a:cubicBezTo>
                    <a:pt x="0" y="315"/>
                    <a:pt x="0" y="256"/>
                    <a:pt x="0" y="197"/>
                  </a:cubicBezTo>
                  <a:cubicBezTo>
                    <a:pt x="0" y="154"/>
                    <a:pt x="0" y="111"/>
                    <a:pt x="1" y="68"/>
                  </a:cubicBezTo>
                  <a:cubicBezTo>
                    <a:pt x="1" y="61"/>
                    <a:pt x="1" y="53"/>
                    <a:pt x="3" y="46"/>
                  </a:cubicBezTo>
                  <a:cubicBezTo>
                    <a:pt x="5" y="31"/>
                    <a:pt x="14" y="20"/>
                    <a:pt x="27" y="12"/>
                  </a:cubicBezTo>
                  <a:cubicBezTo>
                    <a:pt x="35" y="7"/>
                    <a:pt x="43" y="3"/>
                    <a:pt x="53" y="2"/>
                  </a:cubicBezTo>
                  <a:cubicBezTo>
                    <a:pt x="58" y="1"/>
                    <a:pt x="64" y="1"/>
                    <a:pt x="70" y="1"/>
                  </a:cubicBezTo>
                  <a:cubicBezTo>
                    <a:pt x="152" y="1"/>
                    <a:pt x="233" y="1"/>
                    <a:pt x="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709;p8">
              <a:extLst>
                <a:ext uri="{FF2B5EF4-FFF2-40B4-BE49-F238E27FC236}">
                  <a16:creationId xmlns:a16="http://schemas.microsoft.com/office/drawing/2014/main" id="{9EFE3A76-6C07-38FB-917B-6454678E1A12}"/>
                </a:ext>
              </a:extLst>
            </p:cNvPr>
            <p:cNvSpPr/>
            <p:nvPr/>
          </p:nvSpPr>
          <p:spPr>
            <a:xfrm>
              <a:off x="2034794" y="2175232"/>
              <a:ext cx="879475" cy="79375"/>
            </a:xfrm>
            <a:custGeom>
              <a:avLst/>
              <a:gdLst/>
              <a:ahLst/>
              <a:cxnLst/>
              <a:rect l="l" t="t" r="r" b="b"/>
              <a:pathLst>
                <a:path w="696" h="62" extrusionOk="0">
                  <a:moveTo>
                    <a:pt x="349" y="63"/>
                  </a:moveTo>
                  <a:cubicBezTo>
                    <a:pt x="245" y="63"/>
                    <a:pt x="141" y="63"/>
                    <a:pt x="36" y="63"/>
                  </a:cubicBezTo>
                  <a:cubicBezTo>
                    <a:pt x="25" y="63"/>
                    <a:pt x="15" y="59"/>
                    <a:pt x="9" y="50"/>
                  </a:cubicBezTo>
                  <a:cubicBezTo>
                    <a:pt x="0" y="35"/>
                    <a:pt x="3" y="10"/>
                    <a:pt x="22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99" y="0"/>
                    <a:pt x="161" y="0"/>
                    <a:pt x="222" y="0"/>
                  </a:cubicBezTo>
                  <a:cubicBezTo>
                    <a:pt x="368" y="0"/>
                    <a:pt x="514" y="0"/>
                    <a:pt x="660" y="0"/>
                  </a:cubicBezTo>
                  <a:cubicBezTo>
                    <a:pt x="667" y="0"/>
                    <a:pt x="674" y="1"/>
                    <a:pt x="681" y="5"/>
                  </a:cubicBezTo>
                  <a:cubicBezTo>
                    <a:pt x="690" y="10"/>
                    <a:pt x="694" y="18"/>
                    <a:pt x="695" y="28"/>
                  </a:cubicBezTo>
                  <a:cubicBezTo>
                    <a:pt x="696" y="35"/>
                    <a:pt x="695" y="41"/>
                    <a:pt x="692" y="46"/>
                  </a:cubicBezTo>
                  <a:cubicBezTo>
                    <a:pt x="688" y="54"/>
                    <a:pt x="681" y="59"/>
                    <a:pt x="673" y="61"/>
                  </a:cubicBezTo>
                  <a:cubicBezTo>
                    <a:pt x="669" y="62"/>
                    <a:pt x="664" y="63"/>
                    <a:pt x="660" y="63"/>
                  </a:cubicBezTo>
                  <a:cubicBezTo>
                    <a:pt x="557" y="63"/>
                    <a:pt x="453" y="63"/>
                    <a:pt x="349" y="63"/>
                  </a:cubicBezTo>
                  <a:close/>
                  <a:moveTo>
                    <a:pt x="334" y="16"/>
                  </a:moveTo>
                  <a:cubicBezTo>
                    <a:pt x="324" y="16"/>
                    <a:pt x="315" y="16"/>
                    <a:pt x="306" y="16"/>
                  </a:cubicBezTo>
                  <a:cubicBezTo>
                    <a:pt x="294" y="16"/>
                    <a:pt x="283" y="16"/>
                    <a:pt x="271" y="16"/>
                  </a:cubicBezTo>
                  <a:cubicBezTo>
                    <a:pt x="263" y="16"/>
                    <a:pt x="257" y="21"/>
                    <a:pt x="255" y="29"/>
                  </a:cubicBezTo>
                  <a:cubicBezTo>
                    <a:pt x="254" y="37"/>
                    <a:pt x="258" y="44"/>
                    <a:pt x="266" y="46"/>
                  </a:cubicBezTo>
                  <a:cubicBezTo>
                    <a:pt x="268" y="47"/>
                    <a:pt x="271" y="47"/>
                    <a:pt x="274" y="47"/>
                  </a:cubicBezTo>
                  <a:cubicBezTo>
                    <a:pt x="314" y="47"/>
                    <a:pt x="354" y="47"/>
                    <a:pt x="393" y="47"/>
                  </a:cubicBezTo>
                  <a:cubicBezTo>
                    <a:pt x="395" y="47"/>
                    <a:pt x="397" y="47"/>
                    <a:pt x="398" y="47"/>
                  </a:cubicBezTo>
                  <a:cubicBezTo>
                    <a:pt x="412" y="45"/>
                    <a:pt x="415" y="33"/>
                    <a:pt x="411" y="24"/>
                  </a:cubicBezTo>
                  <a:cubicBezTo>
                    <a:pt x="408" y="18"/>
                    <a:pt x="402" y="16"/>
                    <a:pt x="396" y="16"/>
                  </a:cubicBezTo>
                  <a:cubicBezTo>
                    <a:pt x="375" y="16"/>
                    <a:pt x="354" y="16"/>
                    <a:pt x="33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5267" tIns="27633" rIns="55267" bIns="27633" anchor="t" anchorCtr="0">
              <a:noAutofit/>
            </a:bodyPr>
            <a:lstStyle/>
            <a:p>
              <a:pPr marL="0" marR="0" lvl="0" indent="0" algn="l" defTabSz="3048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8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710;p8">
            <a:extLst>
              <a:ext uri="{FF2B5EF4-FFF2-40B4-BE49-F238E27FC236}">
                <a16:creationId xmlns:a16="http://schemas.microsoft.com/office/drawing/2014/main" id="{CD1C266E-0313-AEDD-2E44-4E98804933D2}"/>
              </a:ext>
            </a:extLst>
          </p:cNvPr>
          <p:cNvSpPr txBox="1"/>
          <p:nvPr/>
        </p:nvSpPr>
        <p:spPr>
          <a:xfrm>
            <a:off x="6895539" y="3008018"/>
            <a:ext cx="4080955" cy="24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Montserrat"/>
                <a:cs typeface="Montserrat"/>
                <a:sym typeface="Montserrat"/>
              </a:rPr>
              <a:t>Core Infrastructure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711;p8">
            <a:extLst>
              <a:ext uri="{FF2B5EF4-FFF2-40B4-BE49-F238E27FC236}">
                <a16:creationId xmlns:a16="http://schemas.microsoft.com/office/drawing/2014/main" id="{AA64D587-BD58-7D9F-1918-660043AA250E}"/>
              </a:ext>
            </a:extLst>
          </p:cNvPr>
          <p:cNvSpPr txBox="1"/>
          <p:nvPr/>
        </p:nvSpPr>
        <p:spPr>
          <a:xfrm>
            <a:off x="6890259" y="3225446"/>
            <a:ext cx="2229262" cy="4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DM Sans" pitchFamily="2" charset="77"/>
                <a:ea typeface="Roboto"/>
                <a:cs typeface="Roboto"/>
                <a:sym typeface="Roboto"/>
              </a:rPr>
              <a:t>Mission critical assets with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DM Sans" pitchFamily="2" charset="77"/>
                <a:ea typeface="Roboto"/>
                <a:cs typeface="Roboto"/>
                <a:sym typeface="Roboto"/>
              </a:rPr>
              <a:t>complex dependencies.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</p:txBody>
      </p:sp>
      <p:sp>
        <p:nvSpPr>
          <p:cNvPr id="60" name="Google Shape;712;p8">
            <a:extLst>
              <a:ext uri="{FF2B5EF4-FFF2-40B4-BE49-F238E27FC236}">
                <a16:creationId xmlns:a16="http://schemas.microsoft.com/office/drawing/2014/main" id="{0010F673-4B38-CA33-FA6C-66F5F383BC7F}"/>
              </a:ext>
            </a:extLst>
          </p:cNvPr>
          <p:cNvSpPr txBox="1"/>
          <p:nvPr/>
        </p:nvSpPr>
        <p:spPr>
          <a:xfrm>
            <a:off x="6881328" y="3694827"/>
            <a:ext cx="4080955" cy="24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Montserrat"/>
                <a:cs typeface="Montserrat"/>
                <a:sym typeface="Montserrat"/>
              </a:rPr>
              <a:t>Security Tools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713;p8">
            <a:extLst>
              <a:ext uri="{FF2B5EF4-FFF2-40B4-BE49-F238E27FC236}">
                <a16:creationId xmlns:a16="http://schemas.microsoft.com/office/drawing/2014/main" id="{7DF1554C-A264-5ED3-C8DF-D2CD844A95BE}"/>
              </a:ext>
            </a:extLst>
          </p:cNvPr>
          <p:cNvSpPr txBox="1"/>
          <p:nvPr/>
        </p:nvSpPr>
        <p:spPr>
          <a:xfrm>
            <a:off x="6876048" y="3912256"/>
            <a:ext cx="2471207" cy="4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DM Sans" pitchFamily="2" charset="77"/>
                <a:ea typeface="Roboto"/>
                <a:cs typeface="Roboto"/>
                <a:sym typeface="Roboto"/>
              </a:rPr>
              <a:t>Protective, investigative and response assets to withstand.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j-ea"/>
              <a:cs typeface="Arial"/>
              <a:sym typeface="Arial"/>
            </a:endParaRPr>
          </a:p>
        </p:txBody>
      </p:sp>
      <p:sp>
        <p:nvSpPr>
          <p:cNvPr id="62" name="Google Shape;715;p8">
            <a:extLst>
              <a:ext uri="{FF2B5EF4-FFF2-40B4-BE49-F238E27FC236}">
                <a16:creationId xmlns:a16="http://schemas.microsoft.com/office/drawing/2014/main" id="{414CB45D-AD6E-69FE-2244-F8C34BFAEF62}"/>
              </a:ext>
            </a:extLst>
          </p:cNvPr>
          <p:cNvSpPr txBox="1"/>
          <p:nvPr/>
        </p:nvSpPr>
        <p:spPr>
          <a:xfrm>
            <a:off x="9939085" y="3238153"/>
            <a:ext cx="2031721" cy="4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DM Sans" pitchFamily="2" charset="77"/>
                <a:ea typeface="Roboto"/>
                <a:cs typeface="Roboto"/>
                <a:sym typeface="Roboto"/>
              </a:rPr>
              <a:t>Control environment assets, sensitive configuration.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77"/>
                <a:ea typeface="Roboto"/>
                <a:cs typeface="Roboto"/>
                <a:sym typeface="Roboto"/>
              </a:rPr>
              <a:t>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717;p8">
            <a:extLst>
              <a:ext uri="{FF2B5EF4-FFF2-40B4-BE49-F238E27FC236}">
                <a16:creationId xmlns:a16="http://schemas.microsoft.com/office/drawing/2014/main" id="{704C8182-D2DB-2F49-C182-2703FC5E4FA1}"/>
              </a:ext>
            </a:extLst>
          </p:cNvPr>
          <p:cNvSpPr txBox="1"/>
          <p:nvPr/>
        </p:nvSpPr>
        <p:spPr>
          <a:xfrm>
            <a:off x="9939085" y="3871254"/>
            <a:ext cx="2031721" cy="4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DM Sans" pitchFamily="2" charset="77"/>
                <a:ea typeface="Roboto"/>
                <a:cs typeface="Roboto"/>
                <a:sym typeface="Roboto"/>
              </a:rPr>
              <a:t>Assets with the most critical or secret data.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 pitchFamily="2" charset="77"/>
                <a:ea typeface="Roboto"/>
                <a:cs typeface="Roboto"/>
                <a:sym typeface="Roboto"/>
              </a:rPr>
              <a:t> 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Roboto"/>
              <a:cs typeface="Roboto"/>
              <a:sym typeface="Roboto"/>
            </a:endParaRPr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4F37A3BE-8F02-1A4B-2653-44457242757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1302"/>
          <a:stretch/>
        </p:blipFill>
        <p:spPr>
          <a:xfrm>
            <a:off x="5771458" y="4335271"/>
            <a:ext cx="4486748" cy="1718677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9D08D124-6070-9E13-E12F-6D266402CA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8197" r="49949"/>
          <a:stretch/>
        </p:blipFill>
        <p:spPr>
          <a:xfrm>
            <a:off x="9711599" y="4376120"/>
            <a:ext cx="2245636" cy="795637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48E31272-92A3-D5F6-8F64-31EDC43C508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8698" t="66176" r="-2802" b="-994"/>
          <a:stretch/>
        </p:blipFill>
        <p:spPr>
          <a:xfrm>
            <a:off x="9609769" y="5139608"/>
            <a:ext cx="2427497" cy="871075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F84EF2F5-8236-D5BE-F691-EC678B17CE70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8577079" y="115819"/>
            <a:ext cx="3187318" cy="27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B5679E-531D-4507-8C77-A5E8123B4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1B5679E-531D-4507-8C77-A5E8123B4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130E1-2B90-4B31-A056-4A366309A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F9130E1-2B90-4B31-A056-4A366309A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C24119-94A3-4B06-BC8A-EAF8A5939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9C24119-94A3-4B06-BC8A-EAF8A5939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261501-E952-4D7D-9376-9FE4AF7B5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A261501-E952-4D7D-9376-9FE4AF7B5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7624F-D644-4AD4-8FB5-392CC1ADF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C37624F-D644-4AD4-8FB5-392CC1ADF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88280-DB0D-40D5-9E2B-36E8A6D1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4888280-DB0D-40D5-9E2B-36E8A6D19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A7E5E8-DE9E-4939-89C1-7964FBE68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FFA7E5E8-DE9E-4939-89C1-7964FBE68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83A7E6-12CC-437E-847B-84D199256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0383A7E6-12CC-437E-847B-84D199256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A96798BB-7AA6-B114-4675-B467EFF9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C6AE3-B41E-55C6-4C3D-35C2F880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079" y="4843488"/>
            <a:ext cx="3403600" cy="1866900"/>
          </a:xfrm>
          <a:prstGeom prst="rect">
            <a:avLst/>
          </a:prstGeom>
        </p:spPr>
      </p:pic>
      <p:sp>
        <p:nvSpPr>
          <p:cNvPr id="3" name="Trapezoid 2">
            <a:extLst>
              <a:ext uri="{FF2B5EF4-FFF2-40B4-BE49-F238E27FC236}">
                <a16:creationId xmlns:a16="http://schemas.microsoft.com/office/drawing/2014/main" id="{52EC10AB-46EA-D79C-4940-8A15F4664644}"/>
              </a:ext>
            </a:extLst>
          </p:cNvPr>
          <p:cNvSpPr/>
          <p:nvPr/>
        </p:nvSpPr>
        <p:spPr>
          <a:xfrm rot="16200000">
            <a:off x="2534374" y="1603994"/>
            <a:ext cx="1961565" cy="2521186"/>
          </a:xfrm>
          <a:prstGeom prst="trapezoid">
            <a:avLst>
              <a:gd name="adj" fmla="val 36707"/>
            </a:avLst>
          </a:prstGeom>
          <a:gradFill>
            <a:gsLst>
              <a:gs pos="2098">
                <a:srgbClr val="8524B6"/>
              </a:gs>
              <a:gs pos="99000">
                <a:srgbClr val="300BA8"/>
              </a:gs>
              <a:gs pos="42000">
                <a:srgbClr val="021058">
                  <a:lumMod val="100000"/>
                </a:srgbClr>
              </a:gs>
              <a:gs pos="92308">
                <a:srgbClr val="8524B6"/>
              </a:gs>
              <a:gs pos="74000">
                <a:srgbClr val="021058"/>
              </a:gs>
              <a:gs pos="100000">
                <a:srgbClr val="8524B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2B074-E0C0-DA78-6DF9-CE7628BC484D}"/>
              </a:ext>
            </a:extLst>
          </p:cNvPr>
          <p:cNvSpPr txBox="1"/>
          <p:nvPr/>
        </p:nvSpPr>
        <p:spPr>
          <a:xfrm>
            <a:off x="271281" y="1644231"/>
            <a:ext cx="379663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ATT&amp;CK Impact Tactic TA0040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E11B5-DDD8-25C5-509E-E88F29B28B49}"/>
              </a:ext>
            </a:extLst>
          </p:cNvPr>
          <p:cNvSpPr txBox="1"/>
          <p:nvPr/>
        </p:nvSpPr>
        <p:spPr>
          <a:xfrm>
            <a:off x="4719532" y="1732547"/>
            <a:ext cx="4302773" cy="2326524"/>
          </a:xfrm>
          <a:prstGeom prst="roundRect">
            <a:avLst/>
          </a:prstGeom>
          <a:noFill/>
          <a:ln w="57150" cap="flat" cmpd="sng" algn="ctr">
            <a:solidFill>
              <a:srgbClr val="8524B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NIST 800-53, 800-160, 800-172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67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Security Controls’ Selection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333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A catalog of security and privacy controls for information systems and organizations to protect organizational operations and assets.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333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  <a:sym typeface="Arial"/>
              </a:rPr>
              <a:t>A set of enhanced security requirements for protecting controlled unclassified information in nonfederal systems and organizations from APTs when asset is associated with a high value asset.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F4BEE-D38E-E1D9-178C-9646F70C3E79}"/>
              </a:ext>
            </a:extLst>
          </p:cNvPr>
          <p:cNvSpPr txBox="1"/>
          <p:nvPr/>
        </p:nvSpPr>
        <p:spPr>
          <a:xfrm>
            <a:off x="9260794" y="1732547"/>
            <a:ext cx="24918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Outcomes: 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control baselines selected and tailored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system-level continuous monitoring strategy developed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enable threat-informed </a:t>
            </a:r>
            <a:r>
              <a:rPr kumimoji="0" lang="en-IE" sz="1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defense</a:t>
            </a: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 (MITRE ATT&amp;CK, D3F3ND)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C02AA-7C17-5401-6830-B7280DBC6778}"/>
              </a:ext>
            </a:extLst>
          </p:cNvPr>
          <p:cNvSpPr txBox="1"/>
          <p:nvPr/>
        </p:nvSpPr>
        <p:spPr>
          <a:xfrm>
            <a:off x="167196" y="386917"/>
            <a:ext cx="1181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ea typeface="+mj-ea"/>
                <a:cs typeface="Arial"/>
                <a:sym typeface="Arial"/>
              </a:rPr>
              <a:t>Achieving Cyber Resilience - Francesco Chiarini | ISSA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ra" pitchFamily="2" charset="77"/>
              <a:ea typeface="+mj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DCB895-E898-C7A4-6E2F-BCC70538EF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88"/>
          <a:stretch/>
        </p:blipFill>
        <p:spPr>
          <a:xfrm>
            <a:off x="173154" y="2163970"/>
            <a:ext cx="3992887" cy="208667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66FBE1B-1503-06A0-C1DF-0AB1AD6BA368}"/>
              </a:ext>
            </a:extLst>
          </p:cNvPr>
          <p:cNvGraphicFramePr>
            <a:graphicFrameLocks noGrp="1"/>
          </p:cNvGraphicFramePr>
          <p:nvPr/>
        </p:nvGraphicFramePr>
        <p:xfrm>
          <a:off x="4198467" y="4250644"/>
          <a:ext cx="7402152" cy="2441542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284391">
                  <a:extLst>
                    <a:ext uri="{9D8B030D-6E8A-4147-A177-3AD203B41FA5}">
                      <a16:colId xmlns:a16="http://schemas.microsoft.com/office/drawing/2014/main" val="3620796540"/>
                    </a:ext>
                  </a:extLst>
                </a:gridCol>
                <a:gridCol w="777395">
                  <a:extLst>
                    <a:ext uri="{9D8B030D-6E8A-4147-A177-3AD203B41FA5}">
                      <a16:colId xmlns:a16="http://schemas.microsoft.com/office/drawing/2014/main" val="3896290225"/>
                    </a:ext>
                  </a:extLst>
                </a:gridCol>
                <a:gridCol w="1780122">
                  <a:extLst>
                    <a:ext uri="{9D8B030D-6E8A-4147-A177-3AD203B41FA5}">
                      <a16:colId xmlns:a16="http://schemas.microsoft.com/office/drawing/2014/main" val="3177546225"/>
                    </a:ext>
                  </a:extLst>
                </a:gridCol>
                <a:gridCol w="1407747">
                  <a:extLst>
                    <a:ext uri="{9D8B030D-6E8A-4147-A177-3AD203B41FA5}">
                      <a16:colId xmlns:a16="http://schemas.microsoft.com/office/drawing/2014/main" val="1114151003"/>
                    </a:ext>
                  </a:extLst>
                </a:gridCol>
                <a:gridCol w="2152497">
                  <a:extLst>
                    <a:ext uri="{9D8B030D-6E8A-4147-A177-3AD203B41FA5}">
                      <a16:colId xmlns:a16="http://schemas.microsoft.com/office/drawing/2014/main" val="563887544"/>
                    </a:ext>
                  </a:extLst>
                </a:gridCol>
              </a:tblGrid>
              <a:tr h="273601">
                <a:tc>
                  <a:txBody>
                    <a:bodyPr/>
                    <a:lstStyle/>
                    <a:p>
                      <a:pPr algn="ctr" fontAlgn="t"/>
                      <a:r>
                        <a:rPr lang="en-IE" sz="1050" u="none" strike="noStrike" kern="1200" noProof="0">
                          <a:effectLst/>
                        </a:rPr>
                        <a:t>Incident Scenario</a:t>
                      </a:r>
                      <a:endParaRPr lang="en-IE" sz="1050" b="1" u="none" strike="noStrike" kern="1200" noProof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50" u="none" strike="noStrike" kern="1200" noProof="0">
                          <a:effectLst/>
                        </a:rPr>
                        <a:t>MITRE</a:t>
                      </a:r>
                      <a:br>
                        <a:rPr lang="en-IE" sz="1050" u="none" strike="noStrike" kern="1200" noProof="0">
                          <a:effectLst/>
                        </a:rPr>
                      </a:br>
                      <a:r>
                        <a:rPr lang="en-IE" sz="1050" u="none" strike="noStrike" kern="1200" noProof="0">
                          <a:effectLst/>
                        </a:rPr>
                        <a:t>TID</a:t>
                      </a:r>
                      <a:endParaRPr lang="en-IE" sz="1050" b="1" u="none" strike="noStrike" kern="1200" noProof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50" u="none" strike="noStrike" kern="1200" noProof="0">
                          <a:effectLst/>
                        </a:rPr>
                        <a:t>MITRE Impact</a:t>
                      </a:r>
                      <a:endParaRPr lang="en-IE" sz="1050" b="1" u="none" strike="noStrike" kern="1200" noProof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50" u="none" strike="noStrike" kern="1200" noProof="0">
                          <a:effectLst/>
                        </a:rPr>
                        <a:t>MITRE Mitigation</a:t>
                      </a:r>
                      <a:endParaRPr lang="en-IE" sz="1050" b="1" u="none" strike="noStrike" kern="1200" noProof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50" u="none" strike="noStrike" kern="1200" noProof="0">
                          <a:effectLst/>
                        </a:rPr>
                        <a:t>NIST 800-160 Technique</a:t>
                      </a:r>
                      <a:endParaRPr lang="en-IE" sz="1050" b="1" u="none" strike="noStrike" kern="1200" noProof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8429735"/>
                  </a:ext>
                </a:extLst>
              </a:tr>
              <a:tr h="190186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IE" sz="1050" u="none" strike="noStrike" noProof="0">
                          <a:effectLst/>
                        </a:rPr>
                        <a:t>Destructive</a:t>
                      </a:r>
                    </a:p>
                    <a:p>
                      <a:pPr algn="ctr" fontAlgn="t"/>
                      <a:r>
                        <a:rPr lang="en-IE" sz="1050" u="none" strike="noStrike" noProof="0">
                          <a:effectLst/>
                        </a:rPr>
                        <a:t>Malware</a:t>
                      </a:r>
                      <a:endParaRPr lang="en-IE" sz="1050" b="1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T1485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Data Destruction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u="sng" strike="noStrike" noProof="0"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Data Backup</a:t>
                      </a:r>
                      <a:endParaRPr lang="en-IE" sz="1000" b="0" i="0" u="sng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1100" u="none" strike="noStrike" noProof="0">
                          <a:effectLst/>
                        </a:rPr>
                        <a:t>Redundancy (#11)</a:t>
                      </a:r>
                      <a:endParaRPr lang="en-IE" sz="1100" b="1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3762194"/>
                  </a:ext>
                </a:extLst>
              </a:tr>
              <a:tr h="203894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T1486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Data Encrypted for Impact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8993452"/>
                  </a:ext>
                </a:extLst>
              </a:tr>
              <a:tr h="172781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T1488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Disk Content Wipe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u="sng" strike="noStrike" noProof="0"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Encrypt Sensitive Information</a:t>
                      </a:r>
                      <a:endParaRPr lang="en-IE" sz="1000" b="0" i="0" u="sng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1100" u="none" strike="noStrike" noProof="0">
                          <a:effectLst/>
                        </a:rPr>
                        <a:t>Deception (#5)</a:t>
                      </a:r>
                      <a:endParaRPr lang="en-IE" sz="1100" b="1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1562064"/>
                  </a:ext>
                </a:extLst>
              </a:tr>
              <a:tr h="187341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T1487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Disk Structure Wipe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1217132"/>
                  </a:ext>
                </a:extLst>
              </a:tr>
              <a:tr h="288293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T1490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Inhibit System Recovery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u="sng" strike="noStrike" noProof="0"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Network Segmentation</a:t>
                      </a:r>
                      <a:endParaRPr lang="en-IE" sz="1000" b="0" i="0" u="sng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1100" u="none" strike="noStrike" noProof="0">
                          <a:effectLst/>
                        </a:rPr>
                        <a:t>Segmentation (#12)</a:t>
                      </a:r>
                      <a:endParaRPr lang="en-IE" sz="1100" b="1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792994"/>
                  </a:ext>
                </a:extLst>
              </a:tr>
              <a:tr h="187341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IE" sz="1050" u="none" strike="noStrike" noProof="0">
                          <a:effectLst/>
                        </a:rPr>
                        <a:t>Intrusion / Unauthorized Access</a:t>
                      </a:r>
                      <a:endParaRPr lang="en-IE" sz="1050" b="1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T1494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Runtime Data Manipulation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8931068"/>
                  </a:ext>
                </a:extLst>
              </a:tr>
              <a:tr h="183459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T1492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Stored Data Manipulation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u="sng" strike="noStrike" noProof="0"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 </a:t>
                      </a:r>
                      <a:r>
                        <a:rPr lang="en-IE" sz="1000" u="sng" strike="noStrike" kern="1200" noProof="0"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Configuration</a:t>
                      </a:r>
                      <a:r>
                        <a:rPr lang="en-IE" sz="1000" u="sng" strike="noStrike" kern="1200" noProof="0">
                          <a:effectLst/>
                        </a:rPr>
                        <a:t> &amp; </a:t>
                      </a:r>
                      <a:r>
                        <a:rPr lang="en-IE" sz="1000" u="sng" strike="noStrike" kern="1200" noProof="0"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Rest</a:t>
                      </a:r>
                      <a:r>
                        <a:rPr lang="en-IE" sz="1000" u="sng" strike="noStrike" noProof="0"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rict Permissions</a:t>
                      </a:r>
                      <a:endParaRPr lang="en-IE" sz="1000" b="0" i="0" u="sng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1100" u="none" strike="noStrike" noProof="0">
                          <a:effectLst/>
                        </a:rPr>
                        <a:t>Analytic Monitoring &amp; Dynamic Provisioning (#2 &amp; #7)</a:t>
                      </a:r>
                      <a:endParaRPr lang="en-IE" sz="1100" b="1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2933227"/>
                  </a:ext>
                </a:extLst>
              </a:tr>
              <a:tr h="236069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T1493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Transmitted Data Manipulation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2475241"/>
                  </a:ext>
                </a:extLst>
              </a:tr>
              <a:tr h="236069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T1531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noProof="0"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Account Access Removal</a:t>
                      </a:r>
                      <a:endParaRPr lang="en-IE" sz="1000" b="0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u="sng" strike="noStrike" noProof="0"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Remote Data Storage</a:t>
                      </a:r>
                      <a:endParaRPr lang="en-IE" sz="1000" b="0" i="0" u="sng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1100" u="none" strike="noStrike" noProof="0">
                          <a:effectLst/>
                        </a:rPr>
                        <a:t>Privilege Restriction (#9)</a:t>
                      </a:r>
                      <a:endParaRPr lang="en-IE" sz="1100" b="1" i="0" u="none" strike="noStrike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7129073"/>
                  </a:ext>
                </a:extLst>
              </a:tr>
              <a:tr h="236069">
                <a:tc vMerge="1">
                  <a:txBody>
                    <a:bodyPr/>
                    <a:lstStyle/>
                    <a:p>
                      <a:pPr algn="l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kern="1200" noProof="0"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T1491</a:t>
                      </a:r>
                      <a:endParaRPr lang="en-IE" sz="1000" u="none" strike="noStrike" kern="1200" noProof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000" u="none" strike="noStrike" kern="1200" noProof="0" dirty="0"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Defacement</a:t>
                      </a:r>
                      <a:endParaRPr lang="en-IE" sz="1000" u="none" strike="noStrike" kern="12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519626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F2C1447-6CE3-9099-D58B-D46F2C873A0E}"/>
              </a:ext>
            </a:extLst>
          </p:cNvPr>
          <p:cNvSpPr txBox="1"/>
          <p:nvPr/>
        </p:nvSpPr>
        <p:spPr>
          <a:xfrm>
            <a:off x="2169596" y="4826279"/>
            <a:ext cx="3796631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From scenarios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To Tactics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To Mitigations </a:t>
            </a:r>
          </a:p>
          <a:p>
            <a:pPr marL="0" marR="0" lvl="0" indent="0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j-ea"/>
                <a:cs typeface="Arial"/>
                <a:sym typeface="Arial"/>
              </a:rPr>
              <a:t>To Controls</a:t>
            </a:r>
          </a:p>
        </p:txBody>
      </p:sp>
    </p:spTree>
    <p:extLst>
      <p:ext uri="{BB962C8B-B14F-4D97-AF65-F5344CB8AC3E}">
        <p14:creationId xmlns:p14="http://schemas.microsoft.com/office/powerpoint/2010/main" val="18151367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1C2B68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593</Words>
  <Application>Microsoft Macintosh PowerPoint</Application>
  <PresentationFormat>Widescreen</PresentationFormat>
  <Paragraphs>147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Aptos</vt:lpstr>
      <vt:lpstr>Arial</vt:lpstr>
      <vt:lpstr>Arial Narrow</vt:lpstr>
      <vt:lpstr>Calibri</vt:lpstr>
      <vt:lpstr>DM Sans</vt:lpstr>
      <vt:lpstr>Helvetica</vt:lpstr>
      <vt:lpstr>Helvetica Neue</vt:lpstr>
      <vt:lpstr>Helvetica Neue Light</vt:lpstr>
      <vt:lpstr>Lora</vt:lpstr>
      <vt:lpstr>Lora Medium</vt:lpstr>
      <vt:lpstr>Montserrat</vt:lpstr>
      <vt:lpstr>Tw Cen MT</vt:lpstr>
      <vt:lpstr>2_Office Theme</vt:lpstr>
      <vt:lpstr>Office Theme</vt:lpstr>
      <vt:lpstr>3_Office Theme</vt:lpstr>
      <vt:lpstr>Using FAIR and MITRE to Understand How Controls Impact Risk</vt:lpstr>
      <vt:lpstr>Speakers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Regulatory Compliance - How to Think About Materiality with FAIR™</dc:title>
  <dc:creator>Luke Bader</dc:creator>
  <cp:lastModifiedBy>Luke Bader</cp:lastModifiedBy>
  <cp:revision>7</cp:revision>
  <dcterms:created xsi:type="dcterms:W3CDTF">2024-03-25T12:51:35Z</dcterms:created>
  <dcterms:modified xsi:type="dcterms:W3CDTF">2024-03-25T14:57:36Z</dcterms:modified>
</cp:coreProperties>
</file>