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  <p:sldMasterId id="2147483698" r:id="rId2"/>
  </p:sldMasterIdLst>
  <p:notesMasterIdLst>
    <p:notesMasterId r:id="rId30"/>
  </p:notesMasterIdLst>
  <p:sldIdLst>
    <p:sldId id="29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83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735"/>
  </p:normalViewPr>
  <p:slideViewPr>
    <p:cSldViewPr snapToGrid="0">
      <p:cViewPr varScale="1">
        <p:scale>
          <a:sx n="109" d="100"/>
          <a:sy n="109" d="100"/>
        </p:scale>
        <p:origin x="6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57758A-08F5-2E4C-8250-D8C84DEB4AF5}" type="datetimeFigureOut">
              <a:rPr lang="en-US" smtClean="0"/>
              <a:t>3/25/24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400B0-9F2D-C149-9D30-D4DADD786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978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bdcf7012ad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9" name="Google Shape;79;g2bdcf7012ad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65848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5319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">
  <p:cSld name="Title and Content 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>
            <a:spLocks noGrp="1"/>
          </p:cNvSpPr>
          <p:nvPr>
            <p:ph type="body" idx="1"/>
          </p:nvPr>
        </p:nvSpPr>
        <p:spPr>
          <a:xfrm>
            <a:off x="365125" y="1311161"/>
            <a:ext cx="11460000" cy="448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180000" rIns="91425" bIns="91425" anchor="t" anchorCtr="0">
            <a:noAutofit/>
          </a:bodyPr>
          <a:lstStyle>
            <a:lvl1pPr marL="609585" lvl="0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5" name="Google Shape;145;p21"/>
          <p:cNvSpPr txBox="1">
            <a:spLocks noGrp="1"/>
          </p:cNvSpPr>
          <p:nvPr>
            <p:ph type="body" idx="2"/>
          </p:nvPr>
        </p:nvSpPr>
        <p:spPr>
          <a:xfrm>
            <a:off x="365125" y="5792439"/>
            <a:ext cx="11460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72000" anchor="b" anchorCtr="0">
            <a:noAutofit/>
          </a:bodyPr>
          <a:lstStyle>
            <a:lvl1pPr marL="609585" lvl="0" indent="-3047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/>
            </a:lvl1pPr>
            <a:lvl2pPr marL="1219170" lvl="1" indent="-3047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67"/>
            </a:lvl2pPr>
            <a:lvl3pPr marL="1828754" lvl="2" indent="-3047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67"/>
            </a:lvl3pPr>
            <a:lvl4pPr marL="2438339" lvl="3" indent="-3047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67"/>
            </a:lvl4pPr>
            <a:lvl5pPr marL="3047924" lvl="4" indent="-3047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67"/>
            </a:lvl5pPr>
            <a:lvl6pPr marL="3657509" lvl="5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6" name="Google Shape;146;p2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" name="Google Shape;147;p21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" name="Google Shape;148;p2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49" name="Google Shape;149;p21"/>
          <p:cNvSpPr txBox="1">
            <a:spLocks noGrp="1"/>
          </p:cNvSpPr>
          <p:nvPr>
            <p:ph type="title"/>
          </p:nvPr>
        </p:nvSpPr>
        <p:spPr>
          <a:xfrm>
            <a:off x="365125" y="242888"/>
            <a:ext cx="114600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1"/>
          <p:cNvSpPr txBox="1">
            <a:spLocks noGrp="1"/>
          </p:cNvSpPr>
          <p:nvPr>
            <p:ph type="subTitle" idx="3"/>
          </p:nvPr>
        </p:nvSpPr>
        <p:spPr>
          <a:xfrm>
            <a:off x="365125" y="694951"/>
            <a:ext cx="114600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21"/>
          <p:cNvSpPr/>
          <p:nvPr/>
        </p:nvSpPr>
        <p:spPr>
          <a:xfrm>
            <a:off x="2" y="184646"/>
            <a:ext cx="262892" cy="556959"/>
          </a:xfrm>
          <a:custGeom>
            <a:avLst/>
            <a:gdLst/>
            <a:ahLst/>
            <a:cxnLst/>
            <a:rect l="l" t="t" r="r" b="b"/>
            <a:pathLst>
              <a:path w="857257" h="1816170" extrusionOk="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365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8;p1" descr="Google Shape;8;p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4150" y="5815298"/>
            <a:ext cx="2023051" cy="73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Google Shape;10;p2" descr="Google Shape;10;p2"/>
          <p:cNvPicPr>
            <a:picLocks noChangeAspect="1"/>
          </p:cNvPicPr>
          <p:nvPr/>
        </p:nvPicPr>
        <p:blipFill>
          <a:blip r:embed="rId4"/>
          <a:srcRect t="1975" r="19106" b="60099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ln w="12700">
            <a:miter lim="400000"/>
          </a:ln>
          <a:effectLst>
            <a:outerShdw blurRad="63500" dist="1905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406400" indent="-355600" algn="ctr">
              <a:buClrTx/>
              <a:buSzTx/>
              <a:buFontTx/>
              <a:buNone/>
              <a:defRPr sz="2400"/>
            </a:lvl1pPr>
            <a:lvl2pPr marL="406400" indent="127000" algn="ctr">
              <a:buClrTx/>
              <a:buSzTx/>
              <a:buFontTx/>
              <a:buNone/>
            </a:lvl2pPr>
            <a:lvl3pPr marL="406400" indent="609600" algn="ctr">
              <a:buClrTx/>
              <a:buSzTx/>
              <a:buFontTx/>
              <a:buNone/>
              <a:defRPr sz="2400"/>
            </a:lvl3pPr>
            <a:lvl4pPr marL="406400" indent="1079500" algn="ctr">
              <a:buClrTx/>
              <a:buSzTx/>
              <a:buFontTx/>
              <a:buNone/>
              <a:defRPr sz="2400"/>
            </a:lvl4pPr>
            <a:lvl5pPr marL="406400" indent="1536700" algn="ctr"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6" name="Google Shape;13;p2" descr="Google Shape;13;p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4150" y="5815298"/>
            <a:ext cx="2023051" cy="73790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3227650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766098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228600" indent="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228600" indent="457200"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228600" indent="9144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228600" indent="13716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228600" indent="18288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966945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2pPr>
              <a:buSzPts val="2800"/>
              <a:buChar char="•"/>
              <a:defRPr sz="2800"/>
            </a:lvl2pPr>
            <a:lvl3pPr>
              <a:buSzPts val="2800"/>
              <a:buChar char="•"/>
              <a:defRPr sz="2800"/>
            </a:lvl3pPr>
            <a:lvl4pPr>
              <a:buSzPts val="2800"/>
              <a:defRPr sz="2800"/>
            </a:lvl4pPr>
            <a:lvl5pPr>
              <a:buSzPts val="2800"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544529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228600" indent="0">
              <a:buClrTx/>
              <a:buSzTx/>
              <a:buFontTx/>
              <a:buNone/>
              <a:defRPr sz="2400" b="1"/>
            </a:lvl1pPr>
            <a:lvl2pPr marL="228600" indent="457200">
              <a:buClrTx/>
              <a:buSzTx/>
              <a:buFontTx/>
              <a:buNone/>
              <a:defRPr b="1"/>
            </a:lvl2pPr>
            <a:lvl3pPr marL="228600" indent="914400">
              <a:buClrTx/>
              <a:buSzTx/>
              <a:buFontTx/>
              <a:buNone/>
              <a:defRPr sz="2400" b="1"/>
            </a:lvl3pPr>
            <a:lvl4pPr marL="228600" indent="1371600">
              <a:buClrTx/>
              <a:buSzTx/>
              <a:buFontTx/>
              <a:buNone/>
              <a:defRPr sz="2400" b="1"/>
            </a:lvl4pPr>
            <a:lvl5pPr marL="228600" indent="1828800">
              <a:buClrTx/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" name="Google Shape;27;p6"/>
          <p:cNvSpPr txBox="1">
            <a:spLocks noGrp="1"/>
          </p:cNvSpPr>
          <p:nvPr>
            <p:ph type="body" sz="half" idx="21"/>
          </p:nvPr>
        </p:nvSpPr>
        <p:spPr>
          <a:xfrm>
            <a:off x="839787" y="2505075"/>
            <a:ext cx="5157788" cy="3684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" name="Google Shape;28;p6"/>
          <p:cNvSpPr txBox="1">
            <a:spLocks noGrp="1"/>
          </p:cNvSpPr>
          <p:nvPr>
            <p:ph type="body" sz="quarter" idx="22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228600" indent="0">
              <a:buClrTx/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6" name="Google Shape;29;p6"/>
          <p:cNvSpPr txBox="1">
            <a:spLocks noGrp="1"/>
          </p:cNvSpPr>
          <p:nvPr>
            <p:ph type="body" sz="half" idx="23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1844379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770539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3226163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931118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;p1" descr="Google Shape;8;p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4150" y="5815298"/>
            <a:ext cx="2023051" cy="737901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 indent="-431800">
              <a:buSzPts val="3200"/>
              <a:defRPr sz="3200"/>
            </a:lvl1pPr>
            <a:lvl2pPr marL="972457" indent="-464457">
              <a:buSzPts val="3200"/>
              <a:buChar char="•"/>
              <a:defRPr sz="3200"/>
            </a:lvl2pPr>
            <a:lvl3pPr marL="1498600" indent="-508000">
              <a:buSzPts val="3200"/>
              <a:buChar char="•"/>
              <a:defRPr sz="3200"/>
            </a:lvl3pPr>
            <a:lvl4pPr marL="2042160" indent="-568960">
              <a:buSzPts val="3200"/>
              <a:defRPr sz="3200"/>
            </a:lvl4pPr>
            <a:lvl5pPr marL="2499360" indent="-568960">
              <a:buSzPts val="3200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Google Shape;37;p10"/>
          <p:cNvSpPr txBox="1"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228600" indent="0">
              <a:buClrTx/>
              <a:buSzTx/>
              <a:buFontTx/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076050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81071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8;p1" descr="Google Shape;8;p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4150" y="5815298"/>
            <a:ext cx="2023051" cy="737901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99" name="Google Shape;40;p11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228600" indent="0">
              <a:buClrTx/>
              <a:buSzTx/>
              <a:buFontTx/>
              <a:buNone/>
              <a:defRPr sz="1600"/>
            </a:lvl1pPr>
            <a:lvl2pPr marL="228600" indent="457200">
              <a:buClrTx/>
              <a:buSzTx/>
              <a:buFontTx/>
              <a:buNone/>
              <a:defRPr sz="1600"/>
            </a:lvl2pPr>
            <a:lvl3pPr marL="228600" indent="914400">
              <a:buClrTx/>
              <a:buSzTx/>
              <a:buFontTx/>
              <a:buNone/>
              <a:defRPr sz="1600"/>
            </a:lvl3pPr>
            <a:lvl4pPr marL="228600" indent="1371600">
              <a:buClrTx/>
              <a:buSzTx/>
              <a:buFontTx/>
              <a:buNone/>
              <a:defRPr sz="1600"/>
            </a:lvl4pPr>
            <a:lvl5pPr marL="228600" indent="1828800">
              <a:buClrTx/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5521133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8;p1" descr="Google Shape;8;p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4150" y="5815298"/>
            <a:ext cx="2023051" cy="737901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3920330" y="-1256506"/>
            <a:ext cx="4351339" cy="10515601"/>
          </a:xfrm>
          <a:prstGeom prst="rect">
            <a:avLst/>
          </a:prstGeom>
        </p:spPr>
        <p:txBody>
          <a:bodyPr/>
          <a:lstStyle>
            <a:lvl2pPr>
              <a:buSzPts val="2800"/>
              <a:buChar char="•"/>
              <a:defRPr sz="2800"/>
            </a:lvl2pPr>
            <a:lvl3pPr>
              <a:buSzPts val="2800"/>
              <a:buChar char="•"/>
              <a:defRPr sz="2800"/>
            </a:lvl3pPr>
            <a:lvl4pPr>
              <a:buSzPts val="2800"/>
              <a:defRPr sz="2800"/>
            </a:lvl4pPr>
            <a:lvl5pPr>
              <a:buSzPts val="2800"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4105130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8;p1" descr="Google Shape;8;p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4150" y="5815298"/>
            <a:ext cx="2023051" cy="737901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7"/>
            <a:ext cx="5811838" cy="7734301"/>
          </a:xfrm>
          <a:prstGeom prst="rect">
            <a:avLst/>
          </a:prstGeom>
        </p:spPr>
        <p:txBody>
          <a:bodyPr/>
          <a:lstStyle>
            <a:lvl2pPr>
              <a:buSzPts val="2800"/>
              <a:buChar char="•"/>
              <a:defRPr sz="2800"/>
            </a:lvl2pPr>
            <a:lvl3pPr>
              <a:buSzPts val="2800"/>
              <a:buChar char="•"/>
              <a:defRPr sz="2800"/>
            </a:lvl3pPr>
            <a:lvl4pPr>
              <a:buSzPts val="2800"/>
              <a:defRPr sz="2800"/>
            </a:lvl4pPr>
            <a:lvl5pPr>
              <a:buSzPts val="2800"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542355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4"/>
          <p:cNvSpPr/>
          <p:nvPr/>
        </p:nvSpPr>
        <p:spPr>
          <a:xfrm>
            <a:off x="182879" y="6074228"/>
            <a:ext cx="1658985" cy="653144"/>
          </a:xfrm>
          <a:prstGeom prst="rect">
            <a:avLst/>
          </a:prstGeom>
          <a:solidFill>
            <a:srgbClr val="03002B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28" name="TextBox 5"/>
          <p:cNvSpPr txBox="1"/>
          <p:nvPr/>
        </p:nvSpPr>
        <p:spPr>
          <a:xfrm>
            <a:off x="788669" y="6215877"/>
            <a:ext cx="3680462" cy="205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Copyright 2024 FAIR Institute, Inc.</a:t>
            </a:r>
          </a:p>
        </p:txBody>
      </p:sp>
      <p:sp>
        <p:nvSpPr>
          <p:cNvPr id="129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 lIns="45718" tIns="45718" rIns="45718" bIns="45718"/>
          <a:lstStyle>
            <a:lvl1pPr>
              <a:defRPr sz="3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3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spcBef>
                <a:spcPts val="2000"/>
              </a:spcBef>
              <a:buClrTx/>
              <a:buSzPct val="100000"/>
              <a:buFont typeface="Arial"/>
              <a:defRPr sz="3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762000" indent="-304800">
              <a:spcBef>
                <a:spcPts val="2000"/>
              </a:spcBef>
              <a:buClrTx/>
              <a:buSzPct val="100000"/>
              <a:buFont typeface="Arial"/>
              <a:defRPr sz="32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41118" indent="-426718">
              <a:spcBef>
                <a:spcPts val="2000"/>
              </a:spcBef>
              <a:buClrTx/>
              <a:buSzPct val="100000"/>
              <a:buFont typeface="Arial"/>
              <a:buChar char="‣"/>
              <a:defRPr sz="32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88836" indent="-517236">
              <a:spcBef>
                <a:spcPts val="2000"/>
              </a:spcBef>
              <a:buClrTx/>
              <a:buSzPct val="100000"/>
              <a:buFont typeface="Arial"/>
              <a:defRPr sz="32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397760" indent="-568960">
              <a:spcBef>
                <a:spcPts val="2000"/>
              </a:spcBef>
              <a:buClrTx/>
              <a:buSzPct val="100000"/>
              <a:buFont typeface="Arial"/>
              <a:buChar char="-"/>
              <a:defRPr sz="32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41872" y="6231020"/>
            <a:ext cx="356402" cy="332739"/>
          </a:xfrm>
          <a:prstGeom prst="rect">
            <a:avLst/>
          </a:prstGeom>
        </p:spPr>
        <p:txBody>
          <a:bodyPr lIns="45718" tIns="45718" rIns="45718" bIns="45718" anchor="t"/>
          <a:lstStyle>
            <a:lvl1pPr>
              <a:defRPr sz="1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9054744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4"/>
          <p:cNvSpPr/>
          <p:nvPr/>
        </p:nvSpPr>
        <p:spPr>
          <a:xfrm>
            <a:off x="182879" y="6074228"/>
            <a:ext cx="1658985" cy="653144"/>
          </a:xfrm>
          <a:prstGeom prst="rect">
            <a:avLst/>
          </a:prstGeom>
          <a:solidFill>
            <a:srgbClr val="03002B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39" name="TextBox 5"/>
          <p:cNvSpPr txBox="1"/>
          <p:nvPr/>
        </p:nvSpPr>
        <p:spPr>
          <a:xfrm>
            <a:off x="788669" y="6215877"/>
            <a:ext cx="3680462" cy="205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Copyright 2024 FAIR Institute, Inc.</a:t>
            </a:r>
          </a:p>
        </p:txBody>
      </p:sp>
      <p:sp>
        <p:nvSpPr>
          <p:cNvPr id="140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 lIns="45718" tIns="45718" rIns="45718" bIns="45718"/>
          <a:lstStyle>
            <a:lvl1pPr>
              <a:defRPr sz="3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41872" y="6231020"/>
            <a:ext cx="356402" cy="332739"/>
          </a:xfrm>
          <a:prstGeom prst="rect">
            <a:avLst/>
          </a:prstGeom>
        </p:spPr>
        <p:txBody>
          <a:bodyPr lIns="45718" tIns="45718" rIns="45718" bIns="45718" anchor="t"/>
          <a:lstStyle>
            <a:lvl1pPr>
              <a:defRPr sz="1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2513669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/>
          <p:cNvSpPr/>
          <p:nvPr/>
        </p:nvSpPr>
        <p:spPr>
          <a:xfrm>
            <a:off x="182879" y="6074228"/>
            <a:ext cx="1658985" cy="653143"/>
          </a:xfrm>
          <a:prstGeom prst="rect">
            <a:avLst/>
          </a:prstGeom>
          <a:solidFill>
            <a:srgbClr val="03002B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49" name="TextBox 5"/>
          <p:cNvSpPr txBox="1"/>
          <p:nvPr/>
        </p:nvSpPr>
        <p:spPr>
          <a:xfrm>
            <a:off x="788669" y="6215876"/>
            <a:ext cx="3680461" cy="205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Copyright 2024 FAIR Institute, Inc.</a:t>
            </a:r>
          </a:p>
        </p:txBody>
      </p:sp>
      <p:sp>
        <p:nvSpPr>
          <p:cNvPr id="150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 lIns="45719" tIns="45719" rIns="45719" bIns="45719"/>
          <a:lstStyle>
            <a:lvl1pPr>
              <a:defRPr sz="3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41868" y="6231020"/>
            <a:ext cx="356405" cy="332741"/>
          </a:xfrm>
          <a:prstGeom prst="rect">
            <a:avLst/>
          </a:prstGeom>
        </p:spPr>
        <p:txBody>
          <a:bodyPr anchor="t"/>
          <a:lstStyle>
            <a:lvl1pPr>
              <a:defRPr sz="1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0248597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59" name="Rectangle"/>
          <p:cNvSpPr/>
          <p:nvPr/>
        </p:nvSpPr>
        <p:spPr>
          <a:xfrm>
            <a:off x="9890124" y="6024452"/>
            <a:ext cx="2008281" cy="63511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1800"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160" name="TextBox 5"/>
          <p:cNvSpPr txBox="1"/>
          <p:nvPr/>
        </p:nvSpPr>
        <p:spPr>
          <a:xfrm>
            <a:off x="788669" y="6215877"/>
            <a:ext cx="3680462" cy="205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Copyright 2024 FAIR Institute, Inc.</a:t>
            </a:r>
          </a:p>
        </p:txBody>
      </p:sp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482462" y="6231020"/>
            <a:ext cx="358411" cy="370839"/>
          </a:xfrm>
          <a:prstGeom prst="rect">
            <a:avLst/>
          </a:prstGeom>
        </p:spPr>
        <p:txBody>
          <a:bodyPr lIns="45718" tIns="45718" rIns="45718" bIns="45718" anchor="t"/>
          <a:lstStyle>
            <a:lvl1pPr>
              <a:defRPr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3980475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 4"/>
          <p:cNvSpPr/>
          <p:nvPr/>
        </p:nvSpPr>
        <p:spPr>
          <a:xfrm>
            <a:off x="182879" y="6074228"/>
            <a:ext cx="1658985" cy="653143"/>
          </a:xfrm>
          <a:prstGeom prst="rect">
            <a:avLst/>
          </a:prstGeom>
          <a:solidFill>
            <a:srgbClr val="03002B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69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 lIns="45719" tIns="45719" rIns="45719" bIns="45719"/>
          <a:lstStyle>
            <a:lvl1pPr>
              <a:defRPr sz="3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7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719" tIns="45719" rIns="45719" bIns="45719"/>
          <a:lstStyle>
            <a:lvl1pPr marL="228600" indent="-228600">
              <a:spcBef>
                <a:spcPts val="2000"/>
              </a:spcBef>
              <a:buClrTx/>
              <a:buSzPct val="100000"/>
              <a:buFont typeface="Arial"/>
              <a:defRPr sz="3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723900" indent="-266700">
              <a:buClrTx/>
              <a:buSzPct val="100000"/>
              <a:buFont typeface="Arial"/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234439" indent="-320039">
              <a:buClrTx/>
              <a:buSzPct val="100000"/>
              <a:buFont typeface="Arial"/>
              <a:buChar char="‣"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27200" indent="-355600">
              <a:buClrTx/>
              <a:buSzPct val="100000"/>
              <a:buFont typeface="Arial"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184400" indent="-355600">
              <a:buClrTx/>
              <a:buSzPct val="100000"/>
              <a:buFont typeface="Arial"/>
              <a:buChar char="-"/>
              <a:defRPr sz="20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41868" y="6231020"/>
            <a:ext cx="356405" cy="332741"/>
          </a:xfrm>
          <a:prstGeom prst="rect">
            <a:avLst/>
          </a:prstGeom>
        </p:spPr>
        <p:txBody>
          <a:bodyPr anchor="t"/>
          <a:lstStyle>
            <a:lvl1pPr>
              <a:defRPr sz="1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72" name="TextBox 5"/>
          <p:cNvSpPr txBox="1"/>
          <p:nvPr/>
        </p:nvSpPr>
        <p:spPr>
          <a:xfrm>
            <a:off x="788669" y="6215876"/>
            <a:ext cx="3680461" cy="205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Copyright 2023 FAIR Institute, Inc.</a:t>
            </a:r>
          </a:p>
        </p:txBody>
      </p:sp>
    </p:spTree>
    <p:extLst>
      <p:ext uri="{BB962C8B-B14F-4D97-AF65-F5344CB8AC3E}">
        <p14:creationId xmlns:p14="http://schemas.microsoft.com/office/powerpoint/2010/main" val="312807666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80" name="Rectangle"/>
          <p:cNvSpPr/>
          <p:nvPr/>
        </p:nvSpPr>
        <p:spPr>
          <a:xfrm>
            <a:off x="9890124" y="6024453"/>
            <a:ext cx="2008281" cy="63511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800"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181" name="TextBox 5"/>
          <p:cNvSpPr txBox="1"/>
          <p:nvPr/>
        </p:nvSpPr>
        <p:spPr>
          <a:xfrm>
            <a:off x="788669" y="6215876"/>
            <a:ext cx="3680461" cy="205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Copyright 2024 FAIR Institute, Inc.</a:t>
            </a:r>
          </a:p>
        </p:txBody>
      </p:sp>
      <p:sp>
        <p:nvSpPr>
          <p:cNvPr id="1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482459" y="6231020"/>
            <a:ext cx="358414" cy="370841"/>
          </a:xfrm>
          <a:prstGeom prst="rect">
            <a:avLst/>
          </a:prstGeom>
        </p:spPr>
        <p:txBody>
          <a:bodyPr anchor="t"/>
          <a:lstStyle>
            <a:lvl1pPr>
              <a:defRPr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7050721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Rectangle 85"/>
          <p:cNvSpPr/>
          <p:nvPr/>
        </p:nvSpPr>
        <p:spPr>
          <a:xfrm>
            <a:off x="1524000" y="6488112"/>
            <a:ext cx="9144000" cy="369889"/>
          </a:xfrm>
          <a:prstGeom prst="rect">
            <a:avLst/>
          </a:prstGeom>
          <a:solidFill>
            <a:schemeClr val="accent2">
              <a:lumOff val="1669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1800"/>
            </a:pPr>
            <a:endParaRPr/>
          </a:p>
        </p:txBody>
      </p:sp>
      <p:sp>
        <p:nvSpPr>
          <p:cNvPr id="190" name="Line 84"/>
          <p:cNvSpPr/>
          <p:nvPr/>
        </p:nvSpPr>
        <p:spPr>
          <a:xfrm>
            <a:off x="1828800" y="977901"/>
            <a:ext cx="8458200" cy="1586"/>
          </a:xfrm>
          <a:prstGeom prst="line">
            <a:avLst/>
          </a:prstGeom>
          <a:ln w="12700">
            <a:solidFill>
              <a:schemeClr val="accent4">
                <a:lumOff val="-10039"/>
              </a:schemeClr>
            </a:solidFill>
            <a:prstDash val="sysDot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1" name="Title Text"/>
          <p:cNvSpPr txBox="1">
            <a:spLocks noGrp="1"/>
          </p:cNvSpPr>
          <p:nvPr>
            <p:ph type="title"/>
          </p:nvPr>
        </p:nvSpPr>
        <p:spPr>
          <a:xfrm>
            <a:off x="1784350" y="228600"/>
            <a:ext cx="8474075" cy="71437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92" name="Body Level One…"/>
          <p:cNvSpPr txBox="1">
            <a:spLocks noGrp="1"/>
          </p:cNvSpPr>
          <p:nvPr>
            <p:ph type="body" idx="1"/>
          </p:nvPr>
        </p:nvSpPr>
        <p:spPr>
          <a:xfrm>
            <a:off x="1828800" y="1143000"/>
            <a:ext cx="8458200" cy="5105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8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lvl1pPr>
            <a:lvl2pPr marL="790575" indent="-333375">
              <a:lnSpc>
                <a:spcPct val="100000"/>
              </a:lnSpc>
              <a:spcBef>
                <a:spcPts val="800"/>
              </a:spcBef>
              <a:buClrTx/>
              <a:buSzPct val="90000"/>
              <a:buFontTx/>
              <a:buChar char="•"/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lvl2pPr>
            <a:lvl3pPr marL="1219200" indent="-304800">
              <a:lnSpc>
                <a:spcPct val="100000"/>
              </a:lnSpc>
              <a:spcBef>
                <a:spcPts val="800"/>
              </a:spcBef>
              <a:buClrTx/>
              <a:buSzPct val="70000"/>
              <a:buFontTx/>
              <a:buChar char="—"/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lvl3pPr>
            <a:lvl4pPr marL="1676400" indent="-304800">
              <a:lnSpc>
                <a:spcPct val="100000"/>
              </a:lnSpc>
              <a:spcBef>
                <a:spcPts val="800"/>
              </a:spcBef>
              <a:buClrTx/>
              <a:buSzPct val="70000"/>
              <a:buFontTx/>
              <a:buChar char="o"/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lvl4pPr>
            <a:lvl5pPr marL="2133600" indent="-304800">
              <a:lnSpc>
                <a:spcPct val="100000"/>
              </a:lnSpc>
              <a:spcBef>
                <a:spcPts val="800"/>
              </a:spcBef>
              <a:buClrTx/>
              <a:buSzPct val="70000"/>
              <a:buFontTx/>
              <a:buChar char="–"/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93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4961"/>
            <a:ext cx="9144000" cy="6867922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28501" y="6588725"/>
            <a:ext cx="231276" cy="214700"/>
          </a:xfrm>
          <a:prstGeom prst="rect">
            <a:avLst/>
          </a:prstGeom>
        </p:spPr>
        <p:txBody>
          <a:bodyPr lIns="45718" tIns="45718" rIns="45718" bIns="45718"/>
          <a:lstStyle>
            <a:lvl1pPr algn="ctr">
              <a:defRPr sz="900" b="1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645391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620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Rectangle 4"/>
          <p:cNvSpPr/>
          <p:nvPr/>
        </p:nvSpPr>
        <p:spPr>
          <a:xfrm>
            <a:off x="182879" y="6074228"/>
            <a:ext cx="1658985" cy="653143"/>
          </a:xfrm>
          <a:prstGeom prst="rect">
            <a:avLst/>
          </a:prstGeom>
          <a:solidFill>
            <a:srgbClr val="03002B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202" name="TextBox 5"/>
          <p:cNvSpPr txBox="1"/>
          <p:nvPr/>
        </p:nvSpPr>
        <p:spPr>
          <a:xfrm>
            <a:off x="788669" y="6215876"/>
            <a:ext cx="3680461" cy="205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Copyright 2024 FAIR Institute, Inc.</a:t>
            </a:r>
          </a:p>
        </p:txBody>
      </p:sp>
      <p:sp>
        <p:nvSpPr>
          <p:cNvPr id="203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 lIns="45719" tIns="45719" rIns="45719" bIns="45719"/>
          <a:lstStyle>
            <a:lvl1pPr>
              <a:defRPr sz="3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20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719" tIns="45719" rIns="45719" bIns="45719"/>
          <a:lstStyle>
            <a:lvl1pPr marL="228600" indent="-228600">
              <a:spcBef>
                <a:spcPts val="2000"/>
              </a:spcBef>
              <a:buClrTx/>
              <a:buSzPct val="100000"/>
              <a:buFont typeface="Arial"/>
              <a:defRPr sz="3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723900" indent="-266700">
              <a:buClrTx/>
              <a:buSzPct val="100000"/>
              <a:buFont typeface="Arial"/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234439" indent="-320039">
              <a:buClrTx/>
              <a:buSzPct val="100000"/>
              <a:buFont typeface="Arial"/>
              <a:buChar char="‣"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27200" indent="-355600">
              <a:buClrTx/>
              <a:buSzPct val="100000"/>
              <a:buFont typeface="Arial"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184400" indent="-355600">
              <a:buClrTx/>
              <a:buSzPct val="100000"/>
              <a:buFont typeface="Arial"/>
              <a:buChar char="-"/>
              <a:defRPr sz="20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41868" y="6231020"/>
            <a:ext cx="356405" cy="332741"/>
          </a:xfrm>
          <a:prstGeom prst="rect">
            <a:avLst/>
          </a:prstGeom>
        </p:spPr>
        <p:txBody>
          <a:bodyPr anchor="t"/>
          <a:lstStyle>
            <a:lvl1pPr>
              <a:defRPr sz="1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2880012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4_Title and Content">
    <p:bg>
      <p:bgPr>
        <a:solidFill>
          <a:srgbClr val="1C2B68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384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461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5901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8838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2865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3">
  <p:cSld name="Custom Layout 3">
    <p:bg>
      <p:bgPr>
        <a:solidFill>
          <a:srgbClr val="091F4B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Google Shape;48;p14"/>
          <p:cNvCxnSpPr/>
          <p:nvPr/>
        </p:nvCxnSpPr>
        <p:spPr>
          <a:xfrm>
            <a:off x="508000" y="933267"/>
            <a:ext cx="108963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" name="Google Shape;49;p14"/>
          <p:cNvSpPr txBox="1">
            <a:spLocks noGrp="1"/>
          </p:cNvSpPr>
          <p:nvPr>
            <p:ph type="title"/>
          </p:nvPr>
        </p:nvSpPr>
        <p:spPr>
          <a:xfrm>
            <a:off x="376300" y="336733"/>
            <a:ext cx="9642000" cy="72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body" idx="1"/>
          </p:nvPr>
        </p:nvSpPr>
        <p:spPr>
          <a:xfrm>
            <a:off x="507867" y="1838000"/>
            <a:ext cx="10896300" cy="348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sldNum" idx="12"/>
          </p:nvPr>
        </p:nvSpPr>
        <p:spPr>
          <a:xfrm>
            <a:off x="10672810" y="638118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 rtl="0">
              <a:buNone/>
              <a:defRPr sz="1100">
                <a:solidFill>
                  <a:srgbClr val="EFEFE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r" rtl="0">
              <a:buNone/>
              <a:defRPr sz="1100">
                <a:solidFill>
                  <a:srgbClr val="EFEFE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r" rtl="0">
              <a:buNone/>
              <a:defRPr sz="1100">
                <a:solidFill>
                  <a:srgbClr val="EFEFE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r" rtl="0">
              <a:buNone/>
              <a:defRPr sz="1100">
                <a:solidFill>
                  <a:srgbClr val="EFEFE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r" rtl="0">
              <a:buNone/>
              <a:defRPr sz="1100">
                <a:solidFill>
                  <a:srgbClr val="EFEFE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r" rtl="0">
              <a:buNone/>
              <a:defRPr sz="1100">
                <a:solidFill>
                  <a:srgbClr val="EFEFE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r" rtl="0">
              <a:buNone/>
              <a:defRPr sz="1100">
                <a:solidFill>
                  <a:srgbClr val="EFEFE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r" rtl="0">
              <a:buNone/>
              <a:defRPr sz="1100">
                <a:solidFill>
                  <a:srgbClr val="EFEFE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r" rtl="0">
              <a:buNone/>
              <a:defRPr sz="1100">
                <a:solidFill>
                  <a:srgbClr val="EFEFE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2" name="Google Shape;52;p14"/>
          <p:cNvCxnSpPr/>
          <p:nvPr/>
        </p:nvCxnSpPr>
        <p:spPr>
          <a:xfrm>
            <a:off x="508000" y="6519200"/>
            <a:ext cx="108963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" name="Google Shape;53;p14"/>
          <p:cNvSpPr txBox="1"/>
          <p:nvPr/>
        </p:nvSpPr>
        <p:spPr>
          <a:xfrm>
            <a:off x="9743333" y="6500000"/>
            <a:ext cx="10647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lvl="0" indent="0" algn="r" rtl="0">
              <a:lnSpc>
                <a:spcPct val="20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EFEFEF"/>
                </a:solidFill>
                <a:latin typeface="DM Sans"/>
                <a:ea typeface="DM Sans"/>
                <a:cs typeface="DM Sans"/>
                <a:sym typeface="DM Sans"/>
              </a:rPr>
              <a:t>FAIR Institute</a:t>
            </a:r>
            <a:endParaRPr sz="1100">
              <a:solidFill>
                <a:srgbClr val="EFEFE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325830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 Layout 1 1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Google Shape;55;p15"/>
          <p:cNvCxnSpPr/>
          <p:nvPr/>
        </p:nvCxnSpPr>
        <p:spPr>
          <a:xfrm>
            <a:off x="508000" y="933267"/>
            <a:ext cx="108963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56;p15"/>
          <p:cNvSpPr txBox="1">
            <a:spLocks noGrp="1"/>
          </p:cNvSpPr>
          <p:nvPr>
            <p:ph type="title"/>
          </p:nvPr>
        </p:nvSpPr>
        <p:spPr>
          <a:xfrm>
            <a:off x="376300" y="336733"/>
            <a:ext cx="9642000" cy="72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61B29"/>
              </a:buClr>
              <a:buSzPts val="3200"/>
              <a:buNone/>
              <a:defRPr sz="3200">
                <a:solidFill>
                  <a:srgbClr val="061B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body" idx="1"/>
          </p:nvPr>
        </p:nvSpPr>
        <p:spPr>
          <a:xfrm>
            <a:off x="507867" y="1838000"/>
            <a:ext cx="4876800" cy="348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061B29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061B29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061B29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061B29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061B29"/>
                </a:solidFill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061B29"/>
                </a:solidFill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061B29"/>
                </a:solidFill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061B29"/>
                </a:solidFill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061B29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body" idx="2"/>
          </p:nvPr>
        </p:nvSpPr>
        <p:spPr>
          <a:xfrm>
            <a:off x="6099467" y="1838000"/>
            <a:ext cx="4876800" cy="348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061B29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061B29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061B29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061B29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061B29"/>
                </a:solidFill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061B29"/>
                </a:solidFill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061B29"/>
                </a:solidFill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061B29"/>
                </a:solidFill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061B29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sldNum" idx="12"/>
          </p:nvPr>
        </p:nvSpPr>
        <p:spPr>
          <a:xfrm>
            <a:off x="10672810" y="638118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 rtl="0">
              <a:buNone/>
              <a:defRPr sz="11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r" rtl="0">
              <a:buNone/>
              <a:defRPr sz="11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r" rtl="0">
              <a:buNone/>
              <a:defRPr sz="11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r" rtl="0">
              <a:buNone/>
              <a:defRPr sz="11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r" rtl="0">
              <a:buNone/>
              <a:defRPr sz="11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r" rtl="0">
              <a:buNone/>
              <a:defRPr sz="11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r" rtl="0">
              <a:buNone/>
              <a:defRPr sz="11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r" rtl="0">
              <a:buNone/>
              <a:defRPr sz="11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r" rtl="0">
              <a:buNone/>
              <a:defRPr sz="11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0" name="Google Shape;60;p15"/>
          <p:cNvCxnSpPr/>
          <p:nvPr/>
        </p:nvCxnSpPr>
        <p:spPr>
          <a:xfrm>
            <a:off x="508000" y="6519200"/>
            <a:ext cx="108963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" name="Google Shape;61;p15"/>
          <p:cNvSpPr txBox="1"/>
          <p:nvPr/>
        </p:nvSpPr>
        <p:spPr>
          <a:xfrm>
            <a:off x="9743333" y="6500000"/>
            <a:ext cx="10647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lvl="0" indent="0" algn="r" rtl="0">
              <a:lnSpc>
                <a:spcPct val="20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666666"/>
                </a:solidFill>
                <a:latin typeface="DM Sans"/>
                <a:ea typeface="DM Sans"/>
                <a:cs typeface="DM Sans"/>
                <a:sym typeface="DM Sans"/>
              </a:rPr>
              <a:t>FAIR Institute</a:t>
            </a:r>
            <a:endParaRPr sz="1100">
              <a:solidFill>
                <a:srgbClr val="666666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2783808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0">
          <p15:clr>
            <a:srgbClr val="E46962"/>
          </p15:clr>
        </p15:guide>
        <p15:guide id="2" pos="320">
          <p15:clr>
            <a:srgbClr val="E46962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B68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ora"/>
              <a:buNone/>
              <a:defRPr sz="3600" b="0" i="0" u="none" strike="noStrike" cap="none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DM Sans"/>
              <a:buChar char="•"/>
              <a:defRPr sz="280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Char char="•"/>
              <a:defRPr sz="240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DM Sans"/>
              <a:buChar char="•"/>
              <a:defRPr sz="200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Char char="•"/>
              <a:defRPr sz="180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Char char="•"/>
              <a:defRPr sz="180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Char char="•"/>
              <a:defRPr sz="180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Char char="•"/>
              <a:defRPr sz="180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Char char="•"/>
              <a:defRPr sz="180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Char char="•"/>
              <a:defRPr sz="180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pic>
        <p:nvPicPr>
          <p:cNvPr id="8" name="Google Shape;8;p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864151" y="5815298"/>
            <a:ext cx="2023050" cy="737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88878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B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normAutofit/>
          </a:bodyPr>
          <a:lstStyle>
            <a:lvl2pPr>
              <a:buSzPts val="2400"/>
              <a:buChar char="-"/>
              <a:defRPr sz="2400"/>
            </a:lvl2pPr>
            <a:lvl3pPr>
              <a:buSzPts val="2200"/>
              <a:buChar char="-"/>
              <a:defRPr sz="2200"/>
            </a:lvl3pPr>
            <a:lvl4pPr>
              <a:buSzPts val="2000"/>
              <a:defRPr sz="2000"/>
            </a:lvl4pPr>
            <a:lvl5pPr>
              <a:buSzPts val="1800"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" name="Google Shape;8;p1" descr="Google Shape;8;p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488839" y="6075789"/>
            <a:ext cx="1234415" cy="45024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4940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Lora"/>
          <a:ea typeface="Lora"/>
          <a:cs typeface="Lora"/>
          <a:sym typeface="Lora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Lora"/>
          <a:ea typeface="Lora"/>
          <a:cs typeface="Lora"/>
          <a:sym typeface="Lora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Lora"/>
          <a:ea typeface="Lora"/>
          <a:cs typeface="Lora"/>
          <a:sym typeface="Lora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Lora"/>
          <a:ea typeface="Lora"/>
          <a:cs typeface="Lora"/>
          <a:sym typeface="Lora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Lora"/>
          <a:ea typeface="Lora"/>
          <a:cs typeface="Lora"/>
          <a:sym typeface="Lora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Lora"/>
          <a:ea typeface="Lora"/>
          <a:cs typeface="Lora"/>
          <a:sym typeface="Lora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Lora"/>
          <a:ea typeface="Lora"/>
          <a:cs typeface="Lora"/>
          <a:sym typeface="Lora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Lora"/>
          <a:ea typeface="Lora"/>
          <a:cs typeface="Lora"/>
          <a:sym typeface="Lora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Lora"/>
          <a:ea typeface="Lora"/>
          <a:cs typeface="Lora"/>
          <a:sym typeface="Lora"/>
        </a:defRPr>
      </a:lvl9pPr>
    </p:titleStyle>
    <p:bodyStyle>
      <a:lvl1pPr marL="4572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FFFFFF"/>
        </a:buClr>
        <a:buSzPts val="2800"/>
        <a:buFont typeface="Helvetica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DM Sans"/>
          <a:ea typeface="DM Sans"/>
          <a:cs typeface="DM Sans"/>
          <a:sym typeface="DM Sans"/>
        </a:defRPr>
      </a:lvl1pPr>
      <a:lvl2pPr marL="971550" marR="0" indent="-40005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FFFFFF"/>
        </a:buClr>
        <a:buSzPts val="2800"/>
        <a:buFont typeface="Helvetica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DM Sans"/>
          <a:ea typeface="DM Sans"/>
          <a:cs typeface="DM Sans"/>
          <a:sym typeface="DM Sans"/>
        </a:defRPr>
      </a:lvl2pPr>
      <a:lvl3pPr marL="1508760" marR="0" indent="-4800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FFFFFF"/>
        </a:buClr>
        <a:buSzPts val="2800"/>
        <a:buFont typeface="Helvetica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DM Sans"/>
          <a:ea typeface="DM Sans"/>
          <a:cs typeface="DM Sans"/>
          <a:sym typeface="DM Sans"/>
        </a:defRPr>
      </a:lvl3pPr>
      <a:lvl4pPr marL="20193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FFFFFF"/>
        </a:buClr>
        <a:buSzPts val="2800"/>
        <a:buFont typeface="Helvetica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DM Sans"/>
          <a:ea typeface="DM Sans"/>
          <a:cs typeface="DM Sans"/>
          <a:sym typeface="DM Sans"/>
        </a:defRPr>
      </a:lvl4pPr>
      <a:lvl5pPr marL="24765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FFFFFF"/>
        </a:buClr>
        <a:buSzPts val="2800"/>
        <a:buFont typeface="Helvetica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DM Sans"/>
          <a:ea typeface="DM Sans"/>
          <a:cs typeface="DM Sans"/>
          <a:sym typeface="DM Sans"/>
        </a:defRPr>
      </a:lvl5pPr>
      <a:lvl6pPr marL="29337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FFFFFF"/>
        </a:buClr>
        <a:buSzPts val="2800"/>
        <a:buFont typeface="Helvetica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DM Sans"/>
          <a:ea typeface="DM Sans"/>
          <a:cs typeface="DM Sans"/>
          <a:sym typeface="DM Sans"/>
        </a:defRPr>
      </a:lvl6pPr>
      <a:lvl7pPr marL="33909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FFFFFF"/>
        </a:buClr>
        <a:buSzPts val="2800"/>
        <a:buFont typeface="Helvetica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DM Sans"/>
          <a:ea typeface="DM Sans"/>
          <a:cs typeface="DM Sans"/>
          <a:sym typeface="DM Sans"/>
        </a:defRPr>
      </a:lvl7pPr>
      <a:lvl8pPr marL="38481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FFFFFF"/>
        </a:buClr>
        <a:buSzPts val="2800"/>
        <a:buFont typeface="Helvetica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DM Sans"/>
          <a:ea typeface="DM Sans"/>
          <a:cs typeface="DM Sans"/>
          <a:sym typeface="DM Sans"/>
        </a:defRPr>
      </a:lvl8pPr>
      <a:lvl9pPr marL="43053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FFFFFF"/>
        </a:buClr>
        <a:buSzPts val="2800"/>
        <a:buFont typeface="Helvetica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DM Sans"/>
          <a:ea typeface="DM Sans"/>
          <a:cs typeface="DM Sans"/>
          <a:sym typeface="DM San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ctrTitle"/>
          </p:nvPr>
        </p:nvSpPr>
        <p:spPr>
          <a:xfrm>
            <a:off x="925950" y="2676506"/>
            <a:ext cx="10340100" cy="150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algn="l">
              <a:buClr>
                <a:schemeClr val="lt1"/>
              </a:buClr>
              <a:buSzPts val="4800"/>
            </a:pPr>
            <a:r>
              <a:rPr lang="en-US" sz="5100" dirty="0">
                <a:latin typeface="Lora Medium"/>
                <a:ea typeface="Lora Medium"/>
                <a:cs typeface="Lora Medium"/>
                <a:sym typeface="Lora Medium"/>
              </a:rPr>
              <a:t>The Future of Cyber Risk Management</a:t>
            </a:r>
          </a:p>
        </p:txBody>
      </p:sp>
      <p:sp>
        <p:nvSpPr>
          <p:cNvPr id="82" name="Google Shape;82;p17"/>
          <p:cNvSpPr txBox="1">
            <a:spLocks noGrp="1"/>
          </p:cNvSpPr>
          <p:nvPr>
            <p:ph type="subTitle" idx="1"/>
          </p:nvPr>
        </p:nvSpPr>
        <p:spPr>
          <a:xfrm>
            <a:off x="1011381" y="4181493"/>
            <a:ext cx="914400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000" b="1" dirty="0"/>
              <a:t>Jack Jones</a:t>
            </a:r>
            <a:br>
              <a:rPr lang="en-US" sz="2000" b="1" dirty="0"/>
            </a:br>
            <a:r>
              <a:rPr lang="en-US" sz="2000" dirty="0"/>
              <a:t>Chairman Emeritus</a:t>
            </a:r>
            <a:br>
              <a:rPr lang="en-US" sz="2000" dirty="0"/>
            </a:br>
            <a:r>
              <a:rPr lang="en-US" sz="2000" dirty="0"/>
              <a:t>FAIR Institute</a:t>
            </a:r>
            <a:endParaRPr sz="2000" dirty="0">
              <a:latin typeface="DM Sans Light"/>
              <a:ea typeface="DM Sans Light"/>
              <a:cs typeface="DM Sans Light"/>
              <a:sym typeface="DM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52779672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Example cybersecurity “anatomy” (ISO27001)"/>
          <p:cNvSpPr txBox="1">
            <a:spLocks noGrp="1"/>
          </p:cNvSpPr>
          <p:nvPr>
            <p:ph type="title"/>
          </p:nvPr>
        </p:nvSpPr>
        <p:spPr>
          <a:xfrm>
            <a:off x="838200" y="69015"/>
            <a:ext cx="10515601" cy="1325564"/>
          </a:xfrm>
          <a:prstGeom prst="rect">
            <a:avLst/>
          </a:prstGeom>
        </p:spPr>
        <p:txBody>
          <a:bodyPr/>
          <a:lstStyle>
            <a:lvl1pPr defTabSz="850391">
              <a:defRPr sz="3200"/>
            </a:lvl1pPr>
          </a:lstStyle>
          <a:p>
            <a:r>
              <a:rPr dirty="0"/>
              <a:t>This is NOT quantification…</a:t>
            </a:r>
          </a:p>
        </p:txBody>
      </p:sp>
      <p:pic>
        <p:nvPicPr>
          <p:cNvPr id="313" name="Image" descr="Image"/>
          <p:cNvPicPr>
            <a:picLocks noChangeAspect="1"/>
          </p:cNvPicPr>
          <p:nvPr/>
        </p:nvPicPr>
        <p:blipFill>
          <a:blip r:embed="rId2"/>
          <a:srcRect l="391" r="391"/>
          <a:stretch>
            <a:fillRect/>
          </a:stretch>
        </p:blipFill>
        <p:spPr>
          <a:xfrm>
            <a:off x="2028232" y="1517725"/>
            <a:ext cx="6189891" cy="44918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3" name="Group"/>
          <p:cNvGrpSpPr/>
          <p:nvPr/>
        </p:nvGrpSpPr>
        <p:grpSpPr>
          <a:xfrm>
            <a:off x="8037952" y="2206428"/>
            <a:ext cx="1089791" cy="4190325"/>
            <a:chOff x="0" y="0"/>
            <a:chExt cx="1089790" cy="4190323"/>
          </a:xfrm>
        </p:grpSpPr>
        <p:sp>
          <p:nvSpPr>
            <p:cNvPr id="314" name="“3”"/>
            <p:cNvSpPr txBox="1"/>
            <p:nvPr/>
          </p:nvSpPr>
          <p:spPr>
            <a:xfrm>
              <a:off x="649362" y="0"/>
              <a:ext cx="360665" cy="347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4287" tIns="34287" rIns="34287" bIns="34287" numCol="1" anchor="t">
              <a:spAutoFit/>
            </a:bodyPr>
            <a:lstStyle>
              <a:lvl1pPr>
                <a:defRPr sz="1800">
                  <a:solidFill>
                    <a:srgbClr val="FFD479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D479"/>
                  </a:solidFill>
                  <a:effectLst/>
                  <a:uLnTx/>
                  <a:uFillTx/>
                  <a:latin typeface="Helvetica"/>
                  <a:sym typeface="Helvetica"/>
                </a:rPr>
                <a:t>“3”</a:t>
              </a:r>
            </a:p>
          </p:txBody>
        </p:sp>
        <p:sp>
          <p:nvSpPr>
            <p:cNvPr id="315" name="“4”"/>
            <p:cNvSpPr txBox="1"/>
            <p:nvPr/>
          </p:nvSpPr>
          <p:spPr>
            <a:xfrm>
              <a:off x="649362" y="632036"/>
              <a:ext cx="360665" cy="347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4287" tIns="34287" rIns="34287" bIns="34287" numCol="1" anchor="t">
              <a:spAutoFit/>
            </a:bodyPr>
            <a:lstStyle>
              <a:lvl1pPr>
                <a:defRPr sz="1800">
                  <a:solidFill>
                    <a:srgbClr val="FFD479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D479"/>
                  </a:solidFill>
                  <a:effectLst/>
                  <a:uLnTx/>
                  <a:uFillTx/>
                  <a:latin typeface="Helvetica"/>
                  <a:sym typeface="Helvetica"/>
                </a:rPr>
                <a:t>“4”</a:t>
              </a:r>
            </a:p>
          </p:txBody>
        </p:sp>
        <p:sp>
          <p:nvSpPr>
            <p:cNvPr id="316" name="“4”"/>
            <p:cNvSpPr txBox="1"/>
            <p:nvPr/>
          </p:nvSpPr>
          <p:spPr>
            <a:xfrm>
              <a:off x="649362" y="1265767"/>
              <a:ext cx="360665" cy="347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4287" tIns="34287" rIns="34287" bIns="34287" numCol="1" anchor="t">
              <a:spAutoFit/>
            </a:bodyPr>
            <a:lstStyle>
              <a:lvl1pPr>
                <a:defRPr sz="1800">
                  <a:solidFill>
                    <a:srgbClr val="FFD479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D479"/>
                  </a:solidFill>
                  <a:effectLst/>
                  <a:uLnTx/>
                  <a:uFillTx/>
                  <a:latin typeface="Helvetica"/>
                  <a:sym typeface="Helvetica"/>
                </a:rPr>
                <a:t>“4”</a:t>
              </a:r>
            </a:p>
          </p:txBody>
        </p:sp>
        <p:sp>
          <p:nvSpPr>
            <p:cNvPr id="317" name="“2”"/>
            <p:cNvSpPr txBox="1"/>
            <p:nvPr/>
          </p:nvSpPr>
          <p:spPr>
            <a:xfrm>
              <a:off x="649362" y="2481403"/>
              <a:ext cx="360665" cy="347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4287" tIns="34287" rIns="34287" bIns="34287" numCol="1" anchor="t">
              <a:spAutoFit/>
            </a:bodyPr>
            <a:lstStyle>
              <a:lvl1pPr>
                <a:defRPr sz="1800">
                  <a:solidFill>
                    <a:srgbClr val="FFD479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D479"/>
                  </a:solidFill>
                  <a:effectLst/>
                  <a:uLnTx/>
                  <a:uFillTx/>
                  <a:latin typeface="Helvetica"/>
                  <a:sym typeface="Helvetica"/>
                </a:rPr>
                <a:t>“2”</a:t>
              </a:r>
            </a:p>
          </p:txBody>
        </p:sp>
        <p:sp>
          <p:nvSpPr>
            <p:cNvPr id="318" name="“4”"/>
            <p:cNvSpPr txBox="1"/>
            <p:nvPr/>
          </p:nvSpPr>
          <p:spPr>
            <a:xfrm>
              <a:off x="649362" y="1898651"/>
              <a:ext cx="360665" cy="347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4287" tIns="34287" rIns="34287" bIns="34287" numCol="1" anchor="t">
              <a:spAutoFit/>
            </a:bodyPr>
            <a:lstStyle>
              <a:lvl1pPr>
                <a:defRPr sz="1800">
                  <a:solidFill>
                    <a:srgbClr val="FFD479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D479"/>
                  </a:solidFill>
                  <a:effectLst/>
                  <a:uLnTx/>
                  <a:uFillTx/>
                  <a:latin typeface="Helvetica"/>
                  <a:sym typeface="Helvetica"/>
                </a:rPr>
                <a:t>“4”</a:t>
              </a:r>
            </a:p>
          </p:txBody>
        </p:sp>
        <p:sp>
          <p:nvSpPr>
            <p:cNvPr id="319" name="“2”"/>
            <p:cNvSpPr txBox="1"/>
            <p:nvPr/>
          </p:nvSpPr>
          <p:spPr>
            <a:xfrm>
              <a:off x="664306" y="3129554"/>
              <a:ext cx="360665" cy="347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4287" tIns="34287" rIns="34287" bIns="34287" numCol="1" anchor="t">
              <a:spAutoFit/>
            </a:bodyPr>
            <a:lstStyle>
              <a:lvl1pPr>
                <a:defRPr sz="1800">
                  <a:solidFill>
                    <a:srgbClr val="FFD479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D479"/>
                  </a:solidFill>
                  <a:effectLst/>
                  <a:uLnTx/>
                  <a:uFillTx/>
                  <a:latin typeface="Helvetica"/>
                  <a:sym typeface="Helvetica"/>
                </a:rPr>
                <a:t>“2”</a:t>
              </a:r>
            </a:p>
          </p:txBody>
        </p:sp>
        <p:sp>
          <p:nvSpPr>
            <p:cNvPr id="320" name="3.17"/>
            <p:cNvSpPr txBox="1"/>
            <p:nvPr/>
          </p:nvSpPr>
          <p:spPr>
            <a:xfrm>
              <a:off x="563592" y="3842347"/>
              <a:ext cx="526199" cy="347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4287" tIns="34287" rIns="34287" bIns="34287" numCol="1" anchor="t">
              <a:spAutoFit/>
            </a:bodyPr>
            <a:lstStyle>
              <a:lvl1pPr>
                <a:defRPr sz="1800">
                  <a:solidFill>
                    <a:srgbClr val="FFD479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D479"/>
                  </a:solidFill>
                  <a:effectLst/>
                  <a:uLnTx/>
                  <a:uFillTx/>
                  <a:latin typeface="Helvetica"/>
                  <a:sym typeface="Helvetica"/>
                </a:rPr>
                <a:t>3.17</a:t>
              </a:r>
            </a:p>
          </p:txBody>
        </p:sp>
        <p:sp>
          <p:nvSpPr>
            <p:cNvPr id="321" name="Avg."/>
            <p:cNvSpPr txBox="1"/>
            <p:nvPr/>
          </p:nvSpPr>
          <p:spPr>
            <a:xfrm>
              <a:off x="0" y="3836156"/>
              <a:ext cx="534681" cy="347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4287" tIns="34287" rIns="34287" bIns="34287" numCol="1" anchor="t">
              <a:spAutoFit/>
            </a:bodyPr>
            <a:lstStyle>
              <a:lvl1pPr>
                <a:defRPr sz="1800">
                  <a:solidFill>
                    <a:srgbClr val="FFD479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D479"/>
                  </a:solidFill>
                  <a:effectLst/>
                  <a:uLnTx/>
                  <a:uFillTx/>
                  <a:latin typeface="Helvetica"/>
                  <a:sym typeface="Helvetica"/>
                </a:rPr>
                <a:t>Avg.</a:t>
              </a:r>
            </a:p>
          </p:txBody>
        </p:sp>
        <p:sp>
          <p:nvSpPr>
            <p:cNvPr id="322" name="Line"/>
            <p:cNvSpPr/>
            <p:nvPr/>
          </p:nvSpPr>
          <p:spPr>
            <a:xfrm>
              <a:off x="634418" y="3650121"/>
              <a:ext cx="357071" cy="1"/>
            </a:xfrm>
            <a:prstGeom prst="line">
              <a:avLst/>
            </a:prstGeom>
            <a:noFill/>
            <a:ln w="12700" cap="flat">
              <a:solidFill>
                <a:srgbClr val="FFD47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grpSp>
        <p:nvGrpSpPr>
          <p:cNvPr id="334" name="Group"/>
          <p:cNvGrpSpPr/>
          <p:nvPr/>
        </p:nvGrpSpPr>
        <p:grpSpPr>
          <a:xfrm>
            <a:off x="9108653" y="2206429"/>
            <a:ext cx="836758" cy="4184132"/>
            <a:chOff x="0" y="0"/>
            <a:chExt cx="836757" cy="4184131"/>
          </a:xfrm>
        </p:grpSpPr>
        <p:grpSp>
          <p:nvGrpSpPr>
            <p:cNvPr id="330" name="Group"/>
            <p:cNvGrpSpPr/>
            <p:nvPr/>
          </p:nvGrpSpPr>
          <p:grpSpPr>
            <a:xfrm>
              <a:off x="402587" y="-1"/>
              <a:ext cx="396314" cy="3477531"/>
              <a:chOff x="0" y="0"/>
              <a:chExt cx="396312" cy="3477529"/>
            </a:xfrm>
          </p:grpSpPr>
          <p:sp>
            <p:nvSpPr>
              <p:cNvPr id="324" name="“4”"/>
              <p:cNvSpPr txBox="1"/>
              <p:nvPr/>
            </p:nvSpPr>
            <p:spPr>
              <a:xfrm>
                <a:off x="0" y="0"/>
                <a:ext cx="360664" cy="3479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34287" tIns="34287" rIns="34287" bIns="34287" numCol="1" anchor="t">
                <a:spAutoFit/>
              </a:bodyPr>
              <a:lstStyle>
                <a:lvl1pPr>
                  <a:defRPr sz="1800">
                    <a:solidFill>
                      <a:srgbClr val="FFD479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D479"/>
                    </a:solidFill>
                    <a:effectLst/>
                    <a:uLnTx/>
                    <a:uFillTx/>
                    <a:latin typeface="Helvetica"/>
                    <a:sym typeface="Helvetica"/>
                  </a:rPr>
                  <a:t>“4”</a:t>
                </a:r>
              </a:p>
            </p:txBody>
          </p:sp>
          <p:sp>
            <p:nvSpPr>
              <p:cNvPr id="325" name="“1”"/>
              <p:cNvSpPr txBox="1"/>
              <p:nvPr/>
            </p:nvSpPr>
            <p:spPr>
              <a:xfrm>
                <a:off x="0" y="632036"/>
                <a:ext cx="360664" cy="3479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34287" tIns="34287" rIns="34287" bIns="34287" numCol="1" anchor="t">
                <a:spAutoFit/>
              </a:bodyPr>
              <a:lstStyle>
                <a:lvl1pPr>
                  <a:defRPr sz="1800">
                    <a:solidFill>
                      <a:srgbClr val="FFD479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D479"/>
                    </a:solidFill>
                    <a:effectLst/>
                    <a:uLnTx/>
                    <a:uFillTx/>
                    <a:latin typeface="Helvetica"/>
                    <a:sym typeface="Helvetica"/>
                  </a:rPr>
                  <a:t>“1”</a:t>
                </a:r>
              </a:p>
            </p:txBody>
          </p:sp>
          <p:sp>
            <p:nvSpPr>
              <p:cNvPr id="326" name="“4”"/>
              <p:cNvSpPr txBox="1"/>
              <p:nvPr/>
            </p:nvSpPr>
            <p:spPr>
              <a:xfrm>
                <a:off x="0" y="1265766"/>
                <a:ext cx="360664" cy="3479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34287" tIns="34287" rIns="34287" bIns="34287" numCol="1" anchor="t">
                <a:spAutoFit/>
              </a:bodyPr>
              <a:lstStyle>
                <a:lvl1pPr>
                  <a:defRPr sz="1800">
                    <a:solidFill>
                      <a:srgbClr val="FFD479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D479"/>
                    </a:solidFill>
                    <a:effectLst/>
                    <a:uLnTx/>
                    <a:uFillTx/>
                    <a:latin typeface="Helvetica"/>
                    <a:sym typeface="Helvetica"/>
                  </a:rPr>
                  <a:t>“4”</a:t>
                </a:r>
              </a:p>
            </p:txBody>
          </p:sp>
          <p:sp>
            <p:nvSpPr>
              <p:cNvPr id="327" name="“3”"/>
              <p:cNvSpPr txBox="1"/>
              <p:nvPr/>
            </p:nvSpPr>
            <p:spPr>
              <a:xfrm>
                <a:off x="0" y="2481401"/>
                <a:ext cx="360664" cy="3479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34287" tIns="34287" rIns="34287" bIns="34287" numCol="1" anchor="t">
                <a:spAutoFit/>
              </a:bodyPr>
              <a:lstStyle>
                <a:lvl1pPr>
                  <a:defRPr sz="1800">
                    <a:solidFill>
                      <a:srgbClr val="FFD479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D479"/>
                    </a:solidFill>
                    <a:effectLst/>
                    <a:uLnTx/>
                    <a:uFillTx/>
                    <a:latin typeface="Helvetica"/>
                    <a:sym typeface="Helvetica"/>
                  </a:rPr>
                  <a:t>“3”</a:t>
                </a:r>
              </a:p>
            </p:txBody>
          </p:sp>
          <p:sp>
            <p:nvSpPr>
              <p:cNvPr id="328" name="“5”"/>
              <p:cNvSpPr txBox="1"/>
              <p:nvPr/>
            </p:nvSpPr>
            <p:spPr>
              <a:xfrm>
                <a:off x="0" y="1898650"/>
                <a:ext cx="360664" cy="3479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34287" tIns="34287" rIns="34287" bIns="34287" numCol="1" anchor="t">
                <a:spAutoFit/>
              </a:bodyPr>
              <a:lstStyle>
                <a:lvl1pPr>
                  <a:defRPr sz="1800">
                    <a:solidFill>
                      <a:srgbClr val="FFD479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D479"/>
                    </a:solidFill>
                    <a:effectLst/>
                    <a:uLnTx/>
                    <a:uFillTx/>
                    <a:latin typeface="Helvetica"/>
                    <a:sym typeface="Helvetica"/>
                  </a:rPr>
                  <a:t>“5”</a:t>
                </a:r>
              </a:p>
            </p:txBody>
          </p:sp>
          <p:sp>
            <p:nvSpPr>
              <p:cNvPr id="329" name="“2”"/>
              <p:cNvSpPr txBox="1"/>
              <p:nvPr/>
            </p:nvSpPr>
            <p:spPr>
              <a:xfrm>
                <a:off x="35648" y="3129553"/>
                <a:ext cx="360665" cy="3479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34287" tIns="34287" rIns="34287" bIns="34287" numCol="1" anchor="t">
                <a:spAutoFit/>
              </a:bodyPr>
              <a:lstStyle>
                <a:lvl1pPr>
                  <a:defRPr sz="1800">
                    <a:solidFill>
                      <a:srgbClr val="FFD479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D479"/>
                    </a:solidFill>
                    <a:effectLst/>
                    <a:uLnTx/>
                    <a:uFillTx/>
                    <a:latin typeface="Helvetica"/>
                    <a:sym typeface="Helvetica"/>
                  </a:rPr>
                  <a:t>“2”</a:t>
                </a:r>
              </a:p>
            </p:txBody>
          </p:sp>
        </p:grpSp>
        <p:sp>
          <p:nvSpPr>
            <p:cNvPr id="331" name="=?"/>
            <p:cNvSpPr txBox="1"/>
            <p:nvPr/>
          </p:nvSpPr>
          <p:spPr>
            <a:xfrm>
              <a:off x="0" y="3836153"/>
              <a:ext cx="341912" cy="347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4287" tIns="34287" rIns="34287" bIns="34287" numCol="1" anchor="t">
              <a:spAutoFit/>
            </a:bodyPr>
            <a:lstStyle>
              <a:lvl1pPr>
                <a:defRPr sz="1800">
                  <a:solidFill>
                    <a:srgbClr val="FFD479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D479"/>
                  </a:solidFill>
                  <a:effectLst/>
                  <a:uLnTx/>
                  <a:uFillTx/>
                  <a:latin typeface="Helvetica"/>
                  <a:sym typeface="Helvetica"/>
                </a:rPr>
                <a:t>=?</a:t>
              </a:r>
            </a:p>
          </p:txBody>
        </p:sp>
        <p:sp>
          <p:nvSpPr>
            <p:cNvPr id="332" name="3.17"/>
            <p:cNvSpPr txBox="1"/>
            <p:nvPr/>
          </p:nvSpPr>
          <p:spPr>
            <a:xfrm>
              <a:off x="310559" y="3836154"/>
              <a:ext cx="526199" cy="347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4287" tIns="34287" rIns="34287" bIns="34287" numCol="1" anchor="t">
              <a:spAutoFit/>
            </a:bodyPr>
            <a:lstStyle>
              <a:lvl1pPr>
                <a:defRPr sz="1800">
                  <a:solidFill>
                    <a:srgbClr val="FFD479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D479"/>
                  </a:solidFill>
                  <a:effectLst/>
                  <a:uLnTx/>
                  <a:uFillTx/>
                  <a:latin typeface="Helvetica"/>
                  <a:sym typeface="Helvetica"/>
                </a:rPr>
                <a:t>3.17</a:t>
              </a:r>
            </a:p>
          </p:txBody>
        </p:sp>
        <p:sp>
          <p:nvSpPr>
            <p:cNvPr id="333" name="Line"/>
            <p:cNvSpPr/>
            <p:nvPr/>
          </p:nvSpPr>
          <p:spPr>
            <a:xfrm>
              <a:off x="402278" y="3637665"/>
              <a:ext cx="357071" cy="2"/>
            </a:xfrm>
            <a:prstGeom prst="line">
              <a:avLst/>
            </a:prstGeom>
            <a:noFill/>
            <a:ln w="12700" cap="flat">
              <a:solidFill>
                <a:srgbClr val="FFD47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grpSp>
        <p:nvGrpSpPr>
          <p:cNvPr id="338" name="Group"/>
          <p:cNvGrpSpPr/>
          <p:nvPr/>
        </p:nvGrpSpPr>
        <p:grpSpPr>
          <a:xfrm>
            <a:off x="8707167" y="1137145"/>
            <a:ext cx="1888401" cy="960858"/>
            <a:chOff x="0" y="0"/>
            <a:chExt cx="1888400" cy="960856"/>
          </a:xfrm>
        </p:grpSpPr>
        <p:sp>
          <p:nvSpPr>
            <p:cNvPr id="335" name="NOT quantitative values!"/>
            <p:cNvSpPr txBox="1"/>
            <p:nvPr/>
          </p:nvSpPr>
          <p:spPr>
            <a:xfrm>
              <a:off x="-1" y="-1"/>
              <a:ext cx="1888402" cy="6251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1800">
                  <a:solidFill>
                    <a:srgbClr val="FFD479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D479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NOT quantitative values!</a:t>
              </a:r>
            </a:p>
          </p:txBody>
        </p:sp>
        <p:sp>
          <p:nvSpPr>
            <p:cNvPr id="336" name="Line"/>
            <p:cNvSpPr/>
            <p:nvPr/>
          </p:nvSpPr>
          <p:spPr>
            <a:xfrm flipH="1">
              <a:off x="375300" y="632954"/>
              <a:ext cx="327903" cy="327903"/>
            </a:xfrm>
            <a:prstGeom prst="line">
              <a:avLst/>
            </a:prstGeom>
            <a:noFill/>
            <a:ln w="12700" cap="flat">
              <a:solidFill>
                <a:srgbClr val="FFD479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337" name="Line"/>
            <p:cNvSpPr/>
            <p:nvPr/>
          </p:nvSpPr>
          <p:spPr>
            <a:xfrm>
              <a:off x="830201" y="645769"/>
              <a:ext cx="2" cy="297783"/>
            </a:xfrm>
            <a:prstGeom prst="line">
              <a:avLst/>
            </a:prstGeom>
            <a:noFill/>
            <a:ln w="12700" cap="flat">
              <a:solidFill>
                <a:srgbClr val="FFD479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" grpId="0" animBg="1"/>
      <p:bldP spid="323" grpId="0" animBg="1" advAuto="0"/>
      <p:bldP spid="334" grpId="0" animBg="1" advAuto="0"/>
      <p:bldP spid="338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280;p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Math on colors</a:t>
            </a:r>
          </a:p>
        </p:txBody>
      </p:sp>
      <p:grpSp>
        <p:nvGrpSpPr>
          <p:cNvPr id="350" name="Google Shape;282;p39"/>
          <p:cNvGrpSpPr/>
          <p:nvPr/>
        </p:nvGrpSpPr>
        <p:grpSpPr>
          <a:xfrm>
            <a:off x="3900857" y="1961649"/>
            <a:ext cx="3839499" cy="370477"/>
            <a:chOff x="0" y="0"/>
            <a:chExt cx="3839498" cy="370476"/>
          </a:xfrm>
        </p:grpSpPr>
        <p:grpSp>
          <p:nvGrpSpPr>
            <p:cNvPr id="343" name="Google Shape;283;p39"/>
            <p:cNvGrpSpPr/>
            <p:nvPr/>
          </p:nvGrpSpPr>
          <p:grpSpPr>
            <a:xfrm>
              <a:off x="2946398" y="-1"/>
              <a:ext cx="893101" cy="370478"/>
              <a:chOff x="0" y="0"/>
              <a:chExt cx="893099" cy="370475"/>
            </a:xfrm>
          </p:grpSpPr>
          <p:sp>
            <p:nvSpPr>
              <p:cNvPr id="341" name="Google Shape;284;p39"/>
              <p:cNvSpPr/>
              <p:nvPr/>
            </p:nvSpPr>
            <p:spPr>
              <a:xfrm>
                <a:off x="0" y="13176"/>
                <a:ext cx="893100" cy="357300"/>
              </a:xfrm>
              <a:prstGeom prst="rect">
                <a:avLst/>
              </a:prstGeom>
              <a:blipFill rotWithShape="1">
                <a:blip r:embed="rId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25400" dist="12700" dir="5400000" rotWithShape="0">
                  <a:srgbClr val="000000">
                    <a:alpha val="498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285;p39"/>
              <p:cNvSpPr/>
              <p:nvPr/>
            </p:nvSpPr>
            <p:spPr>
              <a:xfrm>
                <a:off x="0" y="0"/>
                <a:ext cx="892998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699" tIns="45699" rIns="45699" bIns="45699" numCol="1" anchor="t">
                <a:spAutoFit/>
              </a:bodyPr>
              <a:lstStyle>
                <a:lvl1pPr algn="ctr">
                  <a:defRPr sz="2000">
                    <a:solidFill>
                      <a:srgbClr val="FFFFFF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"/>
                    <a:cs typeface="Gill Sans"/>
                    <a:sym typeface="Gill Sans"/>
                  </a:rPr>
                  <a:t>Red</a:t>
                </a:r>
              </a:p>
            </p:txBody>
          </p:sp>
        </p:grpSp>
        <p:grpSp>
          <p:nvGrpSpPr>
            <p:cNvPr id="346" name="Google Shape;286;p39"/>
            <p:cNvGrpSpPr/>
            <p:nvPr/>
          </p:nvGrpSpPr>
          <p:grpSpPr>
            <a:xfrm>
              <a:off x="0" y="-1"/>
              <a:ext cx="893100" cy="370478"/>
              <a:chOff x="0" y="0"/>
              <a:chExt cx="893099" cy="370475"/>
            </a:xfrm>
          </p:grpSpPr>
          <p:sp>
            <p:nvSpPr>
              <p:cNvPr id="344" name="Google Shape;287;p39"/>
              <p:cNvSpPr/>
              <p:nvPr/>
            </p:nvSpPr>
            <p:spPr>
              <a:xfrm>
                <a:off x="0" y="13176"/>
                <a:ext cx="893100" cy="357300"/>
              </a:xfrm>
              <a:prstGeom prst="rect">
                <a:avLst/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25400" rotWithShape="0">
                  <a:srgbClr val="000000">
                    <a:alpha val="498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288;p39"/>
              <p:cNvSpPr/>
              <p:nvPr/>
            </p:nvSpPr>
            <p:spPr>
              <a:xfrm>
                <a:off x="0" y="0"/>
                <a:ext cx="892998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699" tIns="45699" rIns="45699" bIns="45699" numCol="1" anchor="t">
                <a:spAutoFit/>
              </a:bodyPr>
              <a:lstStyle>
                <a:lvl1pPr algn="ctr">
                  <a:defRPr sz="2000">
                    <a:solidFill>
                      <a:srgbClr val="FFFFFF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"/>
                    <a:cs typeface="Gill Sans"/>
                    <a:sym typeface="Gill Sans"/>
                  </a:rPr>
                  <a:t>Green</a:t>
                </a:r>
              </a:p>
            </p:txBody>
          </p:sp>
        </p:grpSp>
        <p:grpSp>
          <p:nvGrpSpPr>
            <p:cNvPr id="349" name="Google Shape;289;p39"/>
            <p:cNvGrpSpPr/>
            <p:nvPr/>
          </p:nvGrpSpPr>
          <p:grpSpPr>
            <a:xfrm>
              <a:off x="1473199" y="-1"/>
              <a:ext cx="893101" cy="370478"/>
              <a:chOff x="0" y="0"/>
              <a:chExt cx="893099" cy="370475"/>
            </a:xfrm>
          </p:grpSpPr>
          <p:sp>
            <p:nvSpPr>
              <p:cNvPr id="347" name="Google Shape;290;p39"/>
              <p:cNvSpPr/>
              <p:nvPr/>
            </p:nvSpPr>
            <p:spPr>
              <a:xfrm>
                <a:off x="0" y="13176"/>
                <a:ext cx="893100" cy="357300"/>
              </a:xfrm>
              <a:prstGeom prst="rect">
                <a:avLst/>
              </a:prstGeom>
              <a:blipFill rotWithShape="1">
                <a:blip r:embed="rId4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348" name="Google Shape;291;p39"/>
              <p:cNvSpPr/>
              <p:nvPr/>
            </p:nvSpPr>
            <p:spPr>
              <a:xfrm>
                <a:off x="0" y="0"/>
                <a:ext cx="892998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699" tIns="45699" rIns="45699" bIns="45699" numCol="1" anchor="t">
                <a:spAutoFit/>
              </a:bodyPr>
              <a:lstStyle>
                <a:lvl1pPr algn="ctr">
                  <a:defRPr sz="20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"/>
                    <a:cs typeface="Gill Sans"/>
                    <a:sym typeface="Gill Sans"/>
                  </a:rPr>
                  <a:t>Yellow</a:t>
                </a:r>
              </a:p>
            </p:txBody>
          </p:sp>
        </p:grpSp>
      </p:grpSp>
      <p:grpSp>
        <p:nvGrpSpPr>
          <p:cNvPr id="355" name="Google Shape;292;p39"/>
          <p:cNvGrpSpPr/>
          <p:nvPr/>
        </p:nvGrpSpPr>
        <p:grpSpPr>
          <a:xfrm>
            <a:off x="3531586" y="1855971"/>
            <a:ext cx="5153343" cy="4077"/>
            <a:chOff x="0" y="0"/>
            <a:chExt cx="5153341" cy="4076"/>
          </a:xfrm>
        </p:grpSpPr>
        <p:sp>
          <p:nvSpPr>
            <p:cNvPr id="351" name="Google Shape;293;p39"/>
            <p:cNvSpPr/>
            <p:nvPr/>
          </p:nvSpPr>
          <p:spPr>
            <a:xfrm>
              <a:off x="1425743" y="4076"/>
              <a:ext cx="3201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 sz="34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"/>
                  <a:cs typeface="Gill Sans"/>
                  <a:sym typeface="Gill Sans"/>
                </a:rPr>
                <a:t>x</a:t>
              </a:r>
            </a:p>
          </p:txBody>
        </p:sp>
        <p:sp>
          <p:nvSpPr>
            <p:cNvPr id="352" name="Google Shape;294;p39"/>
            <p:cNvSpPr/>
            <p:nvPr/>
          </p:nvSpPr>
          <p:spPr>
            <a:xfrm>
              <a:off x="0" y="4076"/>
              <a:ext cx="2436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 sz="34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"/>
                  <a:cs typeface="Gill Sans"/>
                  <a:sym typeface="Gill Sans"/>
                </a:rPr>
                <a:t>(</a:t>
              </a:r>
            </a:p>
          </p:txBody>
        </p:sp>
        <p:sp>
          <p:nvSpPr>
            <p:cNvPr id="353" name="Google Shape;295;p39"/>
            <p:cNvSpPr/>
            <p:nvPr/>
          </p:nvSpPr>
          <p:spPr>
            <a:xfrm>
              <a:off x="2668919" y="4076"/>
              <a:ext cx="6048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 sz="34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"/>
                  <a:cs typeface="Gill Sans"/>
                  <a:sym typeface="Gill Sans"/>
                </a:rPr>
                <a:t>) / </a:t>
              </a:r>
            </a:p>
          </p:txBody>
        </p:sp>
        <p:sp>
          <p:nvSpPr>
            <p:cNvPr id="354" name="Google Shape;296;p39"/>
            <p:cNvSpPr/>
            <p:nvPr/>
          </p:nvSpPr>
          <p:spPr>
            <a:xfrm>
              <a:off x="4196941" y="0"/>
              <a:ext cx="956401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kumimoji="0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"/>
                  <a:cs typeface="Gill Sans"/>
                  <a:sym typeface="Gill Sans"/>
                </a:rPr>
                <a:t> = </a:t>
              </a:r>
              <a:r>
                <a:rPr kumimoji="0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?</a:t>
              </a:r>
              <a:r>
                <a:rPr kumimoji="0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"/>
                  <a:cs typeface="Gill Sans"/>
                  <a:sym typeface="Gill Sans"/>
                </a:rPr>
                <a:t> </a:t>
              </a:r>
            </a:p>
          </p:txBody>
        </p:sp>
      </p:grpSp>
      <p:grpSp>
        <p:nvGrpSpPr>
          <p:cNvPr id="372" name="Google Shape;297;p39"/>
          <p:cNvGrpSpPr/>
          <p:nvPr/>
        </p:nvGrpSpPr>
        <p:grpSpPr>
          <a:xfrm>
            <a:off x="3236338" y="2802888"/>
            <a:ext cx="5719236" cy="649346"/>
            <a:chOff x="0" y="0"/>
            <a:chExt cx="5719235" cy="649345"/>
          </a:xfrm>
        </p:grpSpPr>
        <p:grpSp>
          <p:nvGrpSpPr>
            <p:cNvPr id="359" name="Google Shape;298;p39"/>
            <p:cNvGrpSpPr/>
            <p:nvPr/>
          </p:nvGrpSpPr>
          <p:grpSpPr>
            <a:xfrm>
              <a:off x="-1" y="418"/>
              <a:ext cx="1034401" cy="648928"/>
              <a:chOff x="0" y="0"/>
              <a:chExt cx="1034400" cy="648927"/>
            </a:xfrm>
          </p:grpSpPr>
          <p:sp>
            <p:nvSpPr>
              <p:cNvPr id="356" name="Google Shape;299;p39"/>
              <p:cNvSpPr/>
              <p:nvPr/>
            </p:nvSpPr>
            <p:spPr>
              <a:xfrm>
                <a:off x="138889" y="422127"/>
                <a:ext cx="756600" cy="226801"/>
              </a:xfrm>
              <a:prstGeom prst="ellipse">
                <a:avLst/>
              </a:prstGeom>
              <a:solidFill>
                <a:srgbClr val="03AD1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00;p39"/>
              <p:cNvSpPr/>
              <p:nvPr/>
            </p:nvSpPr>
            <p:spPr>
              <a:xfrm>
                <a:off x="1522" y="99624"/>
                <a:ext cx="1031455" cy="438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72" y="21600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18627" y="21600"/>
                    </a:lnTo>
                    <a:lnTo>
                      <a:pt x="2972" y="21600"/>
                    </a:lnTo>
                    <a:close/>
                  </a:path>
                </a:pathLst>
              </a:custGeom>
              <a:solidFill>
                <a:srgbClr val="03AD1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01;p39"/>
              <p:cNvSpPr/>
              <p:nvPr/>
            </p:nvSpPr>
            <p:spPr>
              <a:xfrm>
                <a:off x="-1" y="0"/>
                <a:ext cx="1034402" cy="226801"/>
              </a:xfrm>
              <a:prstGeom prst="ellipse">
                <a:avLst/>
              </a:prstGeom>
              <a:solidFill>
                <a:srgbClr val="03AD12"/>
              </a:solidFill>
              <a:ln w="25400" cap="flat">
                <a:solidFill>
                  <a:srgbClr val="5E5E5E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0" name="Google Shape;302;p39"/>
            <p:cNvSpPr/>
            <p:nvPr/>
          </p:nvSpPr>
          <p:spPr>
            <a:xfrm>
              <a:off x="1306422" y="422127"/>
              <a:ext cx="756601" cy="226801"/>
            </a:xfrm>
            <a:prstGeom prst="ellipse">
              <a:avLst/>
            </a:prstGeom>
            <a:solidFill>
              <a:srgbClr val="B5FA0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03;p39"/>
            <p:cNvSpPr/>
            <p:nvPr/>
          </p:nvSpPr>
          <p:spPr>
            <a:xfrm>
              <a:off x="1169055" y="99624"/>
              <a:ext cx="1031455" cy="438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72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18627" y="21600"/>
                  </a:lnTo>
                  <a:lnTo>
                    <a:pt x="2972" y="21600"/>
                  </a:lnTo>
                  <a:close/>
                </a:path>
              </a:pathLst>
            </a:custGeom>
            <a:solidFill>
              <a:srgbClr val="B5FA0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04;p39"/>
            <p:cNvSpPr/>
            <p:nvPr/>
          </p:nvSpPr>
          <p:spPr>
            <a:xfrm>
              <a:off x="1167533" y="0"/>
              <a:ext cx="1034401" cy="226801"/>
            </a:xfrm>
            <a:prstGeom prst="ellipse">
              <a:avLst/>
            </a:prstGeom>
            <a:solidFill>
              <a:srgbClr val="B5FA08"/>
            </a:solidFill>
            <a:ln w="25400" cap="flat">
              <a:solidFill>
                <a:srgbClr val="5E5E5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05;p39"/>
            <p:cNvSpPr/>
            <p:nvPr/>
          </p:nvSpPr>
          <p:spPr>
            <a:xfrm>
              <a:off x="2481307" y="422127"/>
              <a:ext cx="756601" cy="226801"/>
            </a:xfrm>
            <a:prstGeom prst="ellipse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06;p39"/>
            <p:cNvSpPr/>
            <p:nvPr/>
          </p:nvSpPr>
          <p:spPr>
            <a:xfrm>
              <a:off x="2343940" y="99624"/>
              <a:ext cx="1031455" cy="438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72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18627" y="21600"/>
                  </a:lnTo>
                  <a:lnTo>
                    <a:pt x="2972" y="21600"/>
                  </a:lnTo>
                  <a:close/>
                </a:path>
              </a:pathLst>
            </a:custGeom>
            <a:solidFill>
              <a:srgbClr val="FFFB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07;p39"/>
            <p:cNvSpPr/>
            <p:nvPr/>
          </p:nvSpPr>
          <p:spPr>
            <a:xfrm>
              <a:off x="2342418" y="0"/>
              <a:ext cx="1034401" cy="226801"/>
            </a:xfrm>
            <a:prstGeom prst="ellipse">
              <a:avLst/>
            </a:prstGeom>
            <a:solidFill>
              <a:srgbClr val="FFFB00"/>
            </a:solidFill>
            <a:ln w="25400" cap="flat">
              <a:solidFill>
                <a:srgbClr val="5E5E5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08;p39"/>
            <p:cNvSpPr/>
            <p:nvPr/>
          </p:nvSpPr>
          <p:spPr>
            <a:xfrm>
              <a:off x="3657166" y="422127"/>
              <a:ext cx="756601" cy="226801"/>
            </a:xfrm>
            <a:prstGeom prst="ellipse">
              <a:avLst/>
            </a:prstGeom>
            <a:solidFill>
              <a:srgbClr val="FFB24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09;p39"/>
            <p:cNvSpPr/>
            <p:nvPr/>
          </p:nvSpPr>
          <p:spPr>
            <a:xfrm>
              <a:off x="3519800" y="99624"/>
              <a:ext cx="1031455" cy="438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72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18627" y="21600"/>
                  </a:lnTo>
                  <a:lnTo>
                    <a:pt x="2972" y="21600"/>
                  </a:lnTo>
                  <a:close/>
                </a:path>
              </a:pathLst>
            </a:custGeom>
            <a:solidFill>
              <a:srgbClr val="FFB24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10;p39"/>
            <p:cNvSpPr/>
            <p:nvPr/>
          </p:nvSpPr>
          <p:spPr>
            <a:xfrm>
              <a:off x="3518277" y="0"/>
              <a:ext cx="1034401" cy="226801"/>
            </a:xfrm>
            <a:prstGeom prst="ellipse">
              <a:avLst/>
            </a:prstGeom>
            <a:solidFill>
              <a:srgbClr val="FFB246"/>
            </a:solidFill>
            <a:ln w="25400" cap="flat">
              <a:solidFill>
                <a:srgbClr val="5E5E5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11;p39"/>
            <p:cNvSpPr/>
            <p:nvPr/>
          </p:nvSpPr>
          <p:spPr>
            <a:xfrm>
              <a:off x="4823724" y="422127"/>
              <a:ext cx="756601" cy="226801"/>
            </a:xfrm>
            <a:prstGeom prst="ellipse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12;p39"/>
            <p:cNvSpPr/>
            <p:nvPr/>
          </p:nvSpPr>
          <p:spPr>
            <a:xfrm>
              <a:off x="4686358" y="99624"/>
              <a:ext cx="1031456" cy="438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72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18627" y="21600"/>
                  </a:lnTo>
                  <a:lnTo>
                    <a:pt x="2972" y="21600"/>
                  </a:ln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13;p39"/>
            <p:cNvSpPr/>
            <p:nvPr/>
          </p:nvSpPr>
          <p:spPr>
            <a:xfrm>
              <a:off x="4684834" y="0"/>
              <a:ext cx="1034402" cy="226801"/>
            </a:xfrm>
            <a:prstGeom prst="ellipse">
              <a:avLst/>
            </a:prstGeom>
            <a:solidFill>
              <a:srgbClr val="FF0000"/>
            </a:solidFill>
            <a:ln w="25400" cap="flat">
              <a:solidFill>
                <a:srgbClr val="5E5E5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grpSp>
        <p:nvGrpSpPr>
          <p:cNvPr id="396" name="Google Shape;314;p39"/>
          <p:cNvGrpSpPr/>
          <p:nvPr/>
        </p:nvGrpSpPr>
        <p:grpSpPr>
          <a:xfrm>
            <a:off x="3236339" y="3567174"/>
            <a:ext cx="5719236" cy="649348"/>
            <a:chOff x="0" y="0"/>
            <a:chExt cx="5719235" cy="649346"/>
          </a:xfrm>
        </p:grpSpPr>
        <p:grpSp>
          <p:nvGrpSpPr>
            <p:cNvPr id="389" name="Google Shape;315;p39"/>
            <p:cNvGrpSpPr/>
            <p:nvPr/>
          </p:nvGrpSpPr>
          <p:grpSpPr>
            <a:xfrm>
              <a:off x="-1" y="0"/>
              <a:ext cx="5719236" cy="649347"/>
              <a:chOff x="0" y="0"/>
              <a:chExt cx="5719235" cy="649346"/>
            </a:xfrm>
          </p:grpSpPr>
          <p:grpSp>
            <p:nvGrpSpPr>
              <p:cNvPr id="376" name="Google Shape;316;p39"/>
              <p:cNvGrpSpPr/>
              <p:nvPr/>
            </p:nvGrpSpPr>
            <p:grpSpPr>
              <a:xfrm>
                <a:off x="-1" y="419"/>
                <a:ext cx="1034402" cy="648928"/>
                <a:chOff x="0" y="0"/>
                <a:chExt cx="1034400" cy="648927"/>
              </a:xfrm>
            </p:grpSpPr>
            <p:sp>
              <p:nvSpPr>
                <p:cNvPr id="373" name="Google Shape;317;p39"/>
                <p:cNvSpPr/>
                <p:nvPr/>
              </p:nvSpPr>
              <p:spPr>
                <a:xfrm>
                  <a:off x="138888" y="422127"/>
                  <a:ext cx="756602" cy="226801"/>
                </a:xfrm>
                <a:prstGeom prst="ellipse">
                  <a:avLst/>
                </a:prstGeom>
                <a:solidFill>
                  <a:srgbClr val="D6D6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3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4" name="Google Shape;318;p39"/>
                <p:cNvSpPr/>
                <p:nvPr/>
              </p:nvSpPr>
              <p:spPr>
                <a:xfrm>
                  <a:off x="1522" y="99622"/>
                  <a:ext cx="1031454" cy="4383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972" y="21600"/>
                      </a:moveTo>
                      <a:lnTo>
                        <a:pt x="0" y="0"/>
                      </a:lnTo>
                      <a:lnTo>
                        <a:pt x="21600" y="0"/>
                      </a:lnTo>
                      <a:lnTo>
                        <a:pt x="18627" y="21600"/>
                      </a:lnTo>
                      <a:lnTo>
                        <a:pt x="2972" y="21600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3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5" name="Google Shape;319;p39"/>
                <p:cNvSpPr/>
                <p:nvPr/>
              </p:nvSpPr>
              <p:spPr>
                <a:xfrm>
                  <a:off x="-1" y="0"/>
                  <a:ext cx="1034402" cy="226801"/>
                </a:xfrm>
                <a:prstGeom prst="ellipse">
                  <a:avLst/>
                </a:prstGeom>
                <a:solidFill>
                  <a:srgbClr val="D6D6D6"/>
                </a:solidFill>
                <a:ln w="25400" cap="flat">
                  <a:solidFill>
                    <a:srgbClr val="5E5E5E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3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77" name="Google Shape;320;p39"/>
              <p:cNvSpPr/>
              <p:nvPr/>
            </p:nvSpPr>
            <p:spPr>
              <a:xfrm>
                <a:off x="1306420" y="422126"/>
                <a:ext cx="756601" cy="226801"/>
              </a:xfrm>
              <a:prstGeom prst="ellipse">
                <a:avLst/>
              </a:pr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378" name="Google Shape;321;p39"/>
              <p:cNvSpPr/>
              <p:nvPr/>
            </p:nvSpPr>
            <p:spPr>
              <a:xfrm>
                <a:off x="1169054" y="99622"/>
                <a:ext cx="1031455" cy="438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72" y="21600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18627" y="21600"/>
                    </a:lnTo>
                    <a:lnTo>
                      <a:pt x="2972" y="21600"/>
                    </a:lnTo>
                    <a:close/>
                  </a:path>
                </a:pathLst>
              </a:cu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322;p39"/>
              <p:cNvSpPr/>
              <p:nvPr/>
            </p:nvSpPr>
            <p:spPr>
              <a:xfrm>
                <a:off x="1167532" y="0"/>
                <a:ext cx="1034401" cy="226801"/>
              </a:xfrm>
              <a:prstGeom prst="ellipse">
                <a:avLst/>
              </a:prstGeom>
              <a:solidFill>
                <a:srgbClr val="D6D6D6"/>
              </a:solidFill>
              <a:ln w="25400" cap="flat">
                <a:solidFill>
                  <a:srgbClr val="5E5E5E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23;p39"/>
              <p:cNvSpPr/>
              <p:nvPr/>
            </p:nvSpPr>
            <p:spPr>
              <a:xfrm>
                <a:off x="2481305" y="422126"/>
                <a:ext cx="756601" cy="226801"/>
              </a:xfrm>
              <a:prstGeom prst="ellipse">
                <a:avLst/>
              </a:pr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324;p39"/>
              <p:cNvSpPr/>
              <p:nvPr/>
            </p:nvSpPr>
            <p:spPr>
              <a:xfrm>
                <a:off x="2343939" y="99622"/>
                <a:ext cx="1031454" cy="438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72" y="21600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18627" y="21600"/>
                    </a:lnTo>
                    <a:lnTo>
                      <a:pt x="2972" y="21600"/>
                    </a:lnTo>
                    <a:close/>
                  </a:path>
                </a:pathLst>
              </a:cu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382" name="Google Shape;325;p39"/>
              <p:cNvSpPr/>
              <p:nvPr/>
            </p:nvSpPr>
            <p:spPr>
              <a:xfrm>
                <a:off x="2342417" y="0"/>
                <a:ext cx="1034401" cy="226801"/>
              </a:xfrm>
              <a:prstGeom prst="ellipse">
                <a:avLst/>
              </a:prstGeom>
              <a:solidFill>
                <a:srgbClr val="D6D6D6"/>
              </a:solidFill>
              <a:ln w="25400" cap="flat">
                <a:solidFill>
                  <a:srgbClr val="5E5E5E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383" name="Google Shape;326;p39"/>
              <p:cNvSpPr/>
              <p:nvPr/>
            </p:nvSpPr>
            <p:spPr>
              <a:xfrm>
                <a:off x="3657165" y="422126"/>
                <a:ext cx="756601" cy="226801"/>
              </a:xfrm>
              <a:prstGeom prst="ellipse">
                <a:avLst/>
              </a:pr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384" name="Google Shape;327;p39"/>
              <p:cNvSpPr/>
              <p:nvPr/>
            </p:nvSpPr>
            <p:spPr>
              <a:xfrm>
                <a:off x="3519799" y="99622"/>
                <a:ext cx="1031454" cy="438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72" y="21600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18627" y="21600"/>
                    </a:lnTo>
                    <a:lnTo>
                      <a:pt x="2972" y="21600"/>
                    </a:lnTo>
                    <a:close/>
                  </a:path>
                </a:pathLst>
              </a:cu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385" name="Google Shape;328;p39"/>
              <p:cNvSpPr/>
              <p:nvPr/>
            </p:nvSpPr>
            <p:spPr>
              <a:xfrm>
                <a:off x="3518277" y="0"/>
                <a:ext cx="1034401" cy="226801"/>
              </a:xfrm>
              <a:prstGeom prst="ellipse">
                <a:avLst/>
              </a:prstGeom>
              <a:solidFill>
                <a:srgbClr val="D6D6D6"/>
              </a:solidFill>
              <a:ln w="25400" cap="flat">
                <a:solidFill>
                  <a:srgbClr val="5E5E5E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386" name="Google Shape;329;p39"/>
              <p:cNvSpPr/>
              <p:nvPr/>
            </p:nvSpPr>
            <p:spPr>
              <a:xfrm>
                <a:off x="4823723" y="422126"/>
                <a:ext cx="756601" cy="226801"/>
              </a:xfrm>
              <a:prstGeom prst="ellipse">
                <a:avLst/>
              </a:pr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387" name="Google Shape;330;p39"/>
              <p:cNvSpPr/>
              <p:nvPr/>
            </p:nvSpPr>
            <p:spPr>
              <a:xfrm>
                <a:off x="4686358" y="99622"/>
                <a:ext cx="1031455" cy="438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72" y="21600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18627" y="21600"/>
                    </a:lnTo>
                    <a:lnTo>
                      <a:pt x="2972" y="21600"/>
                    </a:lnTo>
                    <a:close/>
                  </a:path>
                </a:pathLst>
              </a:cu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388" name="Google Shape;331;p39"/>
              <p:cNvSpPr/>
              <p:nvPr/>
            </p:nvSpPr>
            <p:spPr>
              <a:xfrm>
                <a:off x="4684834" y="0"/>
                <a:ext cx="1034402" cy="226801"/>
              </a:xfrm>
              <a:prstGeom prst="ellipse">
                <a:avLst/>
              </a:prstGeom>
              <a:solidFill>
                <a:srgbClr val="D6D6D6"/>
              </a:solidFill>
              <a:ln w="25400" cap="flat">
                <a:solidFill>
                  <a:srgbClr val="5E5E5E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5" name="Google Shape;332;p39"/>
            <p:cNvGrpSpPr/>
            <p:nvPr/>
          </p:nvGrpSpPr>
          <p:grpSpPr>
            <a:xfrm>
              <a:off x="145548" y="264095"/>
              <a:ext cx="5541013" cy="281310"/>
              <a:chOff x="-25400" y="0"/>
              <a:chExt cx="5541012" cy="281308"/>
            </a:xfrm>
          </p:grpSpPr>
          <p:sp>
            <p:nvSpPr>
              <p:cNvPr id="390" name="Google Shape;333;p39"/>
              <p:cNvSpPr txBox="1"/>
              <p:nvPr/>
            </p:nvSpPr>
            <p:spPr>
              <a:xfrm>
                <a:off x="-25400" y="11"/>
                <a:ext cx="812099" cy="2807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699" tIns="45699" rIns="45699" bIns="45699" numCol="1" anchor="t">
                <a:spAutoFit/>
              </a:bodyPr>
              <a:lstStyle>
                <a:lvl1pPr>
                  <a:defRPr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rPr>
                  <a:t>Very Low</a:t>
                </a:r>
              </a:p>
            </p:txBody>
          </p:sp>
          <p:sp>
            <p:nvSpPr>
              <p:cNvPr id="391" name="Google Shape;334;p39"/>
              <p:cNvSpPr txBox="1"/>
              <p:nvPr/>
            </p:nvSpPr>
            <p:spPr>
              <a:xfrm>
                <a:off x="1316963" y="11"/>
                <a:ext cx="653700" cy="2807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699" tIns="45699" rIns="45699" bIns="45699" numCol="1" anchor="t">
                <a:spAutoFit/>
              </a:bodyPr>
              <a:lstStyle>
                <a:lvl1pPr>
                  <a:defRPr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rPr>
                  <a:t>Low</a:t>
                </a:r>
              </a:p>
            </p:txBody>
          </p:sp>
          <p:sp>
            <p:nvSpPr>
              <p:cNvPr id="392" name="Google Shape;335;p39"/>
              <p:cNvSpPr txBox="1"/>
              <p:nvPr/>
            </p:nvSpPr>
            <p:spPr>
              <a:xfrm>
                <a:off x="2309206" y="549"/>
                <a:ext cx="812100" cy="2807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699" tIns="45699" rIns="45699" bIns="45699" numCol="1" anchor="t">
                <a:spAutoFit/>
              </a:bodyPr>
              <a:lstStyle>
                <a:lvl1pPr>
                  <a:defRPr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rPr>
                  <a:t>Medium</a:t>
                </a:r>
              </a:p>
            </p:txBody>
          </p:sp>
          <p:sp>
            <p:nvSpPr>
              <p:cNvPr id="393" name="Google Shape;336;p39"/>
              <p:cNvSpPr txBox="1"/>
              <p:nvPr/>
            </p:nvSpPr>
            <p:spPr>
              <a:xfrm>
                <a:off x="3679322" y="0"/>
                <a:ext cx="653700" cy="2807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699" tIns="45699" rIns="45699" bIns="45699" numCol="1" anchor="t">
                <a:spAutoFit/>
              </a:bodyPr>
              <a:lstStyle>
                <a:lvl1pPr>
                  <a:defRPr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rPr>
                  <a:t>High</a:t>
                </a:r>
              </a:p>
            </p:txBody>
          </p:sp>
          <p:sp>
            <p:nvSpPr>
              <p:cNvPr id="394" name="Google Shape;337;p39"/>
              <p:cNvSpPr txBox="1"/>
              <p:nvPr/>
            </p:nvSpPr>
            <p:spPr>
              <a:xfrm>
                <a:off x="4643813" y="11"/>
                <a:ext cx="871800" cy="2807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699" tIns="45699" rIns="45699" bIns="45699" numCol="1" anchor="t">
                <a:spAutoFit/>
              </a:bodyPr>
              <a:lstStyle>
                <a:lvl1pPr>
                  <a:defRPr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rPr>
                  <a:t>Very High</a:t>
                </a:r>
              </a:p>
            </p:txBody>
          </p:sp>
        </p:grpSp>
      </p:grpSp>
      <p:sp>
        <p:nvSpPr>
          <p:cNvPr id="397" name="Google Shape;338;p39"/>
          <p:cNvSpPr/>
          <p:nvPr/>
        </p:nvSpPr>
        <p:spPr>
          <a:xfrm>
            <a:off x="5672792" y="2559064"/>
            <a:ext cx="871841" cy="1030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FF0000"/>
          </a:solidFill>
          <a:ln w="12700">
            <a:solidFill>
              <a:srgbClr val="DCDCDC"/>
            </a:solidFill>
            <a:miter lim="8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98" name="Google Shape;339;p39"/>
          <p:cNvSpPr/>
          <p:nvPr/>
        </p:nvSpPr>
        <p:spPr>
          <a:xfrm>
            <a:off x="5660092" y="3347072"/>
            <a:ext cx="871841" cy="1030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FF0000"/>
          </a:solidFill>
          <a:ln w="12700">
            <a:solidFill>
              <a:srgbClr val="DCDCDC"/>
            </a:solidFill>
            <a:miter lim="8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423" name="Google Shape;340;p39"/>
          <p:cNvGrpSpPr/>
          <p:nvPr/>
        </p:nvGrpSpPr>
        <p:grpSpPr>
          <a:xfrm>
            <a:off x="3254063" y="4306750"/>
            <a:ext cx="5719236" cy="649347"/>
            <a:chOff x="0" y="0"/>
            <a:chExt cx="5719235" cy="649345"/>
          </a:xfrm>
        </p:grpSpPr>
        <p:sp>
          <p:nvSpPr>
            <p:cNvPr id="399" name="Google Shape;341;p39"/>
            <p:cNvSpPr/>
            <p:nvPr/>
          </p:nvSpPr>
          <p:spPr>
            <a:xfrm>
              <a:off x="3507924" y="105457"/>
              <a:ext cx="1031473" cy="438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72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18627" y="21600"/>
                  </a:lnTo>
                  <a:lnTo>
                    <a:pt x="2972" y="21600"/>
                  </a:ln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grpSp>
          <p:nvGrpSpPr>
            <p:cNvPr id="422" name="Google Shape;343;p39"/>
            <p:cNvGrpSpPr/>
            <p:nvPr/>
          </p:nvGrpSpPr>
          <p:grpSpPr>
            <a:xfrm>
              <a:off x="-1" y="-1"/>
              <a:ext cx="5719236" cy="649347"/>
              <a:chOff x="0" y="0"/>
              <a:chExt cx="5719235" cy="649345"/>
            </a:xfrm>
          </p:grpSpPr>
          <p:grpSp>
            <p:nvGrpSpPr>
              <p:cNvPr id="415" name="Google Shape;344;p39"/>
              <p:cNvGrpSpPr/>
              <p:nvPr/>
            </p:nvGrpSpPr>
            <p:grpSpPr>
              <a:xfrm>
                <a:off x="-1" y="-1"/>
                <a:ext cx="5719236" cy="649347"/>
                <a:chOff x="0" y="0"/>
                <a:chExt cx="5719235" cy="649345"/>
              </a:xfrm>
            </p:grpSpPr>
            <p:grpSp>
              <p:nvGrpSpPr>
                <p:cNvPr id="403" name="Google Shape;345;p39"/>
                <p:cNvGrpSpPr/>
                <p:nvPr/>
              </p:nvGrpSpPr>
              <p:grpSpPr>
                <a:xfrm>
                  <a:off x="-1" y="417"/>
                  <a:ext cx="1034402" cy="648929"/>
                  <a:chOff x="0" y="0"/>
                  <a:chExt cx="1034400" cy="648928"/>
                </a:xfrm>
              </p:grpSpPr>
              <p:sp>
                <p:nvSpPr>
                  <p:cNvPr id="400" name="Google Shape;346;p39"/>
                  <p:cNvSpPr/>
                  <p:nvPr/>
                </p:nvSpPr>
                <p:spPr>
                  <a:xfrm>
                    <a:off x="138888" y="422128"/>
                    <a:ext cx="756602" cy="226801"/>
                  </a:xfrm>
                  <a:prstGeom prst="ellipse">
                    <a:avLst/>
                  </a:prstGeom>
                  <a:solidFill>
                    <a:srgbClr val="D6D6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34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kumimoji="0" sz="3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1" name="Google Shape;347;p39"/>
                  <p:cNvSpPr/>
                  <p:nvPr/>
                </p:nvSpPr>
                <p:spPr>
                  <a:xfrm>
                    <a:off x="1522" y="99623"/>
                    <a:ext cx="1031454" cy="43837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972" y="21600"/>
                        </a:moveTo>
                        <a:lnTo>
                          <a:pt x="0" y="0"/>
                        </a:lnTo>
                        <a:lnTo>
                          <a:pt x="21600" y="0"/>
                        </a:lnTo>
                        <a:lnTo>
                          <a:pt x="18627" y="21600"/>
                        </a:lnTo>
                        <a:lnTo>
                          <a:pt x="2972" y="21600"/>
                        </a:lnTo>
                        <a:close/>
                      </a:path>
                    </a:pathLst>
                  </a:custGeom>
                  <a:solidFill>
                    <a:srgbClr val="D6D6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34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kumimoji="0" sz="3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2" name="Google Shape;348;p39"/>
                  <p:cNvSpPr/>
                  <p:nvPr/>
                </p:nvSpPr>
                <p:spPr>
                  <a:xfrm>
                    <a:off x="-1" y="0"/>
                    <a:ext cx="1034402" cy="226801"/>
                  </a:xfrm>
                  <a:prstGeom prst="ellipse">
                    <a:avLst/>
                  </a:prstGeom>
                  <a:solidFill>
                    <a:srgbClr val="D6D6D6"/>
                  </a:solidFill>
                  <a:ln w="25400" cap="flat">
                    <a:solidFill>
                      <a:srgbClr val="5E5E5E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34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kumimoji="0" sz="3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04" name="Google Shape;349;p39"/>
                <p:cNvSpPr/>
                <p:nvPr/>
              </p:nvSpPr>
              <p:spPr>
                <a:xfrm>
                  <a:off x="1306420" y="422126"/>
                  <a:ext cx="756601" cy="226801"/>
                </a:xfrm>
                <a:prstGeom prst="ellipse">
                  <a:avLst/>
                </a:prstGeom>
                <a:solidFill>
                  <a:srgbClr val="D6D6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3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5" name="Google Shape;350;p39"/>
                <p:cNvSpPr/>
                <p:nvPr/>
              </p:nvSpPr>
              <p:spPr>
                <a:xfrm>
                  <a:off x="1169054" y="99622"/>
                  <a:ext cx="1031455" cy="4383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972" y="21600"/>
                      </a:moveTo>
                      <a:lnTo>
                        <a:pt x="0" y="0"/>
                      </a:lnTo>
                      <a:lnTo>
                        <a:pt x="21600" y="0"/>
                      </a:lnTo>
                      <a:lnTo>
                        <a:pt x="18627" y="21600"/>
                      </a:lnTo>
                      <a:lnTo>
                        <a:pt x="2972" y="21600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3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6" name="Google Shape;351;p39"/>
                <p:cNvSpPr/>
                <p:nvPr/>
              </p:nvSpPr>
              <p:spPr>
                <a:xfrm>
                  <a:off x="1167532" y="0"/>
                  <a:ext cx="1034401" cy="226801"/>
                </a:xfrm>
                <a:prstGeom prst="ellipse">
                  <a:avLst/>
                </a:prstGeom>
                <a:solidFill>
                  <a:srgbClr val="D6D6D6"/>
                </a:solidFill>
                <a:ln w="25400" cap="flat">
                  <a:solidFill>
                    <a:srgbClr val="5E5E5E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3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7" name="Google Shape;352;p39"/>
                <p:cNvSpPr/>
                <p:nvPr/>
              </p:nvSpPr>
              <p:spPr>
                <a:xfrm>
                  <a:off x="2481305" y="422126"/>
                  <a:ext cx="756601" cy="226801"/>
                </a:xfrm>
                <a:prstGeom prst="ellipse">
                  <a:avLst/>
                </a:prstGeom>
                <a:solidFill>
                  <a:srgbClr val="D6D6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3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" name="Google Shape;353;p39"/>
                <p:cNvSpPr/>
                <p:nvPr/>
              </p:nvSpPr>
              <p:spPr>
                <a:xfrm>
                  <a:off x="2343939" y="99622"/>
                  <a:ext cx="1031454" cy="4383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972" y="21600"/>
                      </a:moveTo>
                      <a:lnTo>
                        <a:pt x="0" y="0"/>
                      </a:lnTo>
                      <a:lnTo>
                        <a:pt x="21600" y="0"/>
                      </a:lnTo>
                      <a:lnTo>
                        <a:pt x="18627" y="21600"/>
                      </a:lnTo>
                      <a:lnTo>
                        <a:pt x="2972" y="21600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3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" name="Google Shape;354;p39"/>
                <p:cNvSpPr/>
                <p:nvPr/>
              </p:nvSpPr>
              <p:spPr>
                <a:xfrm>
                  <a:off x="2342417" y="0"/>
                  <a:ext cx="1034401" cy="226801"/>
                </a:xfrm>
                <a:prstGeom prst="ellipse">
                  <a:avLst/>
                </a:prstGeom>
                <a:solidFill>
                  <a:srgbClr val="D6D6D6"/>
                </a:solidFill>
                <a:ln w="25400" cap="flat">
                  <a:solidFill>
                    <a:srgbClr val="5E5E5E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3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" name="Google Shape;355;p39"/>
                <p:cNvSpPr/>
                <p:nvPr/>
              </p:nvSpPr>
              <p:spPr>
                <a:xfrm>
                  <a:off x="3657165" y="422126"/>
                  <a:ext cx="756601" cy="226801"/>
                </a:xfrm>
                <a:prstGeom prst="ellipse">
                  <a:avLst/>
                </a:prstGeom>
                <a:solidFill>
                  <a:srgbClr val="D6D6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3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1" name="Google Shape;356;p39"/>
                <p:cNvSpPr/>
                <p:nvPr/>
              </p:nvSpPr>
              <p:spPr>
                <a:xfrm>
                  <a:off x="3518277" y="0"/>
                  <a:ext cx="1034401" cy="226801"/>
                </a:xfrm>
                <a:prstGeom prst="ellipse">
                  <a:avLst/>
                </a:prstGeom>
                <a:solidFill>
                  <a:srgbClr val="D6D6D6"/>
                </a:solidFill>
                <a:ln w="25400" cap="flat">
                  <a:solidFill>
                    <a:srgbClr val="5E5E5E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3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" name="Google Shape;357;p39"/>
                <p:cNvSpPr/>
                <p:nvPr/>
              </p:nvSpPr>
              <p:spPr>
                <a:xfrm>
                  <a:off x="4823723" y="422126"/>
                  <a:ext cx="756601" cy="226801"/>
                </a:xfrm>
                <a:prstGeom prst="ellipse">
                  <a:avLst/>
                </a:prstGeom>
                <a:solidFill>
                  <a:srgbClr val="D6D6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3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3" name="Google Shape;358;p39"/>
                <p:cNvSpPr/>
                <p:nvPr/>
              </p:nvSpPr>
              <p:spPr>
                <a:xfrm>
                  <a:off x="4686356" y="99622"/>
                  <a:ext cx="1031455" cy="4383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972" y="21600"/>
                      </a:moveTo>
                      <a:lnTo>
                        <a:pt x="0" y="0"/>
                      </a:lnTo>
                      <a:lnTo>
                        <a:pt x="21600" y="0"/>
                      </a:lnTo>
                      <a:lnTo>
                        <a:pt x="18627" y="21600"/>
                      </a:lnTo>
                      <a:lnTo>
                        <a:pt x="2972" y="21600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3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4" name="Google Shape;359;p39"/>
                <p:cNvSpPr/>
                <p:nvPr/>
              </p:nvSpPr>
              <p:spPr>
                <a:xfrm>
                  <a:off x="4684834" y="0"/>
                  <a:ext cx="1034402" cy="226801"/>
                </a:xfrm>
                <a:prstGeom prst="ellipse">
                  <a:avLst/>
                </a:prstGeom>
                <a:solidFill>
                  <a:srgbClr val="D6D6D6"/>
                </a:solidFill>
                <a:ln w="25400" cap="flat">
                  <a:solidFill>
                    <a:srgbClr val="5E5E5E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3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21" name="Google Shape;360;p39"/>
              <p:cNvGrpSpPr/>
              <p:nvPr/>
            </p:nvGrpSpPr>
            <p:grpSpPr>
              <a:xfrm>
                <a:off x="320386" y="282128"/>
                <a:ext cx="5394239" cy="18488"/>
                <a:chOff x="0" y="0"/>
                <a:chExt cx="5394237" cy="18486"/>
              </a:xfrm>
            </p:grpSpPr>
            <p:sp>
              <p:nvSpPr>
                <p:cNvPr id="416" name="Google Shape;361;p39"/>
                <p:cNvSpPr/>
                <p:nvPr/>
              </p:nvSpPr>
              <p:spPr>
                <a:xfrm>
                  <a:off x="0" y="18486"/>
                  <a:ext cx="653562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699" tIns="45699" rIns="45699" bIns="45699" numCol="1" anchor="t">
                  <a:spAutoFit/>
                </a:bodyPr>
                <a:lstStyle>
                  <a:lvl1pPr>
                    <a:defRPr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cs typeface="Calibri"/>
                      <a:sym typeface="Calibri"/>
                    </a:rPr>
                    <a:t>“1”</a:t>
                  </a:r>
                </a:p>
              </p:txBody>
            </p:sp>
            <p:sp>
              <p:nvSpPr>
                <p:cNvPr id="417" name="Google Shape;362;p39"/>
                <p:cNvSpPr/>
                <p:nvPr/>
              </p:nvSpPr>
              <p:spPr>
                <a:xfrm>
                  <a:off x="1180223" y="18486"/>
                  <a:ext cx="653563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699" tIns="45699" rIns="45699" bIns="45699" numCol="1" anchor="t">
                  <a:spAutoFit/>
                </a:bodyPr>
                <a:lstStyle>
                  <a:lvl1pPr>
                    <a:defRPr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cs typeface="Calibri"/>
                      <a:sym typeface="Calibri"/>
                    </a:rPr>
                    <a:t>“2”</a:t>
                  </a:r>
                </a:p>
              </p:txBody>
            </p:sp>
            <p:sp>
              <p:nvSpPr>
                <p:cNvPr id="418" name="Google Shape;363;p39"/>
                <p:cNvSpPr/>
                <p:nvPr/>
              </p:nvSpPr>
              <p:spPr>
                <a:xfrm>
                  <a:off x="2385848" y="5785"/>
                  <a:ext cx="812052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699" tIns="45699" rIns="45699" bIns="45699" numCol="1" anchor="t">
                  <a:spAutoFit/>
                </a:bodyPr>
                <a:lstStyle>
                  <a:lvl1pPr>
                    <a:defRPr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cs typeface="Calibri"/>
                      <a:sym typeface="Calibri"/>
                    </a:rPr>
                    <a:t>“3”</a:t>
                  </a:r>
                </a:p>
              </p:txBody>
            </p:sp>
            <p:sp>
              <p:nvSpPr>
                <p:cNvPr id="419" name="Google Shape;364;p39"/>
                <p:cNvSpPr/>
                <p:nvPr/>
              </p:nvSpPr>
              <p:spPr>
                <a:xfrm>
                  <a:off x="3515480" y="5785"/>
                  <a:ext cx="653563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699" tIns="45699" rIns="45699" bIns="45699" numCol="1" anchor="t">
                  <a:spAutoFit/>
                </a:bodyPr>
                <a:lstStyle>
                  <a:lvl1pPr>
                    <a:defRPr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cs typeface="Calibri"/>
                      <a:sym typeface="Calibri"/>
                    </a:rPr>
                    <a:t>“4”</a:t>
                  </a:r>
                </a:p>
              </p:txBody>
            </p:sp>
            <p:sp>
              <p:nvSpPr>
                <p:cNvPr id="420" name="Google Shape;365;p39"/>
                <p:cNvSpPr/>
                <p:nvPr/>
              </p:nvSpPr>
              <p:spPr>
                <a:xfrm>
                  <a:off x="4740538" y="0"/>
                  <a:ext cx="653700" cy="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699" tIns="45699" rIns="45699" bIns="45699" numCol="1" anchor="t">
                  <a:spAutoFit/>
                </a:bodyPr>
                <a:lstStyle>
                  <a:lvl1pPr>
                    <a:defRPr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cs typeface="Calibri"/>
                      <a:sym typeface="Calibri"/>
                    </a:rPr>
                    <a:t>“5”</a:t>
                  </a:r>
                </a:p>
              </p:txBody>
            </p:sp>
          </p:grpSp>
        </p:grpSp>
      </p:grpSp>
      <p:grpSp>
        <p:nvGrpSpPr>
          <p:cNvPr id="447" name="Google Shape;371;p39"/>
          <p:cNvGrpSpPr/>
          <p:nvPr/>
        </p:nvGrpSpPr>
        <p:grpSpPr>
          <a:xfrm>
            <a:off x="3254063" y="5012077"/>
            <a:ext cx="5719236" cy="649347"/>
            <a:chOff x="0" y="0"/>
            <a:chExt cx="5719235" cy="649346"/>
          </a:xfrm>
        </p:grpSpPr>
        <p:grpSp>
          <p:nvGrpSpPr>
            <p:cNvPr id="440" name="Google Shape;372;p39"/>
            <p:cNvGrpSpPr/>
            <p:nvPr/>
          </p:nvGrpSpPr>
          <p:grpSpPr>
            <a:xfrm>
              <a:off x="-1" y="-1"/>
              <a:ext cx="5719236" cy="649348"/>
              <a:chOff x="0" y="0"/>
              <a:chExt cx="5719235" cy="649346"/>
            </a:xfrm>
          </p:grpSpPr>
          <p:grpSp>
            <p:nvGrpSpPr>
              <p:cNvPr id="427" name="Google Shape;373;p39"/>
              <p:cNvGrpSpPr/>
              <p:nvPr/>
            </p:nvGrpSpPr>
            <p:grpSpPr>
              <a:xfrm>
                <a:off x="-1" y="417"/>
                <a:ext cx="1034402" cy="648930"/>
                <a:chOff x="0" y="0"/>
                <a:chExt cx="1034400" cy="648929"/>
              </a:xfrm>
            </p:grpSpPr>
            <p:sp>
              <p:nvSpPr>
                <p:cNvPr id="424" name="Google Shape;374;p39"/>
                <p:cNvSpPr/>
                <p:nvPr/>
              </p:nvSpPr>
              <p:spPr>
                <a:xfrm>
                  <a:off x="138888" y="422129"/>
                  <a:ext cx="756602" cy="226801"/>
                </a:xfrm>
                <a:prstGeom prst="ellipse">
                  <a:avLst/>
                </a:prstGeom>
                <a:solidFill>
                  <a:srgbClr val="D6D6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3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5" name="Google Shape;375;p39"/>
                <p:cNvSpPr/>
                <p:nvPr/>
              </p:nvSpPr>
              <p:spPr>
                <a:xfrm>
                  <a:off x="1522" y="99624"/>
                  <a:ext cx="1031454" cy="4383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972" y="21600"/>
                      </a:moveTo>
                      <a:lnTo>
                        <a:pt x="0" y="0"/>
                      </a:lnTo>
                      <a:lnTo>
                        <a:pt x="21600" y="0"/>
                      </a:lnTo>
                      <a:lnTo>
                        <a:pt x="18627" y="21600"/>
                      </a:lnTo>
                      <a:lnTo>
                        <a:pt x="2972" y="21600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3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6" name="Google Shape;376;p39"/>
                <p:cNvSpPr/>
                <p:nvPr/>
              </p:nvSpPr>
              <p:spPr>
                <a:xfrm>
                  <a:off x="-1" y="0"/>
                  <a:ext cx="1034402" cy="226801"/>
                </a:xfrm>
                <a:prstGeom prst="ellipse">
                  <a:avLst/>
                </a:prstGeom>
                <a:solidFill>
                  <a:srgbClr val="D6D6D6"/>
                </a:solidFill>
                <a:ln w="25400" cap="flat">
                  <a:solidFill>
                    <a:srgbClr val="5E5E5E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3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28" name="Google Shape;377;p39"/>
              <p:cNvSpPr/>
              <p:nvPr/>
            </p:nvSpPr>
            <p:spPr>
              <a:xfrm>
                <a:off x="1306420" y="422127"/>
                <a:ext cx="756601" cy="226801"/>
              </a:xfrm>
              <a:prstGeom prst="ellipse">
                <a:avLst/>
              </a:pr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429" name="Google Shape;378;p39"/>
              <p:cNvSpPr/>
              <p:nvPr/>
            </p:nvSpPr>
            <p:spPr>
              <a:xfrm>
                <a:off x="1169054" y="99623"/>
                <a:ext cx="1031455" cy="438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72" y="21600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18627" y="21600"/>
                    </a:lnTo>
                    <a:lnTo>
                      <a:pt x="2972" y="21600"/>
                    </a:lnTo>
                    <a:close/>
                  </a:path>
                </a:pathLst>
              </a:cu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430" name="Google Shape;379;p39"/>
              <p:cNvSpPr/>
              <p:nvPr/>
            </p:nvSpPr>
            <p:spPr>
              <a:xfrm>
                <a:off x="1167532" y="-1"/>
                <a:ext cx="1034401" cy="226802"/>
              </a:xfrm>
              <a:prstGeom prst="ellipse">
                <a:avLst/>
              </a:prstGeom>
              <a:solidFill>
                <a:srgbClr val="D6D6D6"/>
              </a:solidFill>
              <a:ln w="25400" cap="flat">
                <a:solidFill>
                  <a:srgbClr val="5E5E5E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431" name="Google Shape;380;p39"/>
              <p:cNvSpPr/>
              <p:nvPr/>
            </p:nvSpPr>
            <p:spPr>
              <a:xfrm>
                <a:off x="2481305" y="422127"/>
                <a:ext cx="756601" cy="226801"/>
              </a:xfrm>
              <a:prstGeom prst="ellipse">
                <a:avLst/>
              </a:pr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432" name="Google Shape;381;p39"/>
              <p:cNvSpPr/>
              <p:nvPr/>
            </p:nvSpPr>
            <p:spPr>
              <a:xfrm>
                <a:off x="2343939" y="99623"/>
                <a:ext cx="1031454" cy="438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72" y="21600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18627" y="21600"/>
                    </a:lnTo>
                    <a:lnTo>
                      <a:pt x="2972" y="21600"/>
                    </a:lnTo>
                    <a:close/>
                  </a:path>
                </a:pathLst>
              </a:cu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433" name="Google Shape;382;p39"/>
              <p:cNvSpPr/>
              <p:nvPr/>
            </p:nvSpPr>
            <p:spPr>
              <a:xfrm>
                <a:off x="2342417" y="-1"/>
                <a:ext cx="1034401" cy="226802"/>
              </a:xfrm>
              <a:prstGeom prst="ellipse">
                <a:avLst/>
              </a:prstGeom>
              <a:solidFill>
                <a:srgbClr val="D6D6D6"/>
              </a:solidFill>
              <a:ln w="25400" cap="flat">
                <a:solidFill>
                  <a:srgbClr val="5E5E5E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434" name="Google Shape;383;p39"/>
              <p:cNvSpPr/>
              <p:nvPr/>
            </p:nvSpPr>
            <p:spPr>
              <a:xfrm>
                <a:off x="3657165" y="422127"/>
                <a:ext cx="756601" cy="226801"/>
              </a:xfrm>
              <a:prstGeom prst="ellipse">
                <a:avLst/>
              </a:pr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435" name="Google Shape;384;p39"/>
              <p:cNvSpPr/>
              <p:nvPr/>
            </p:nvSpPr>
            <p:spPr>
              <a:xfrm>
                <a:off x="3519799" y="99623"/>
                <a:ext cx="1031454" cy="438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72" y="21600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18627" y="21600"/>
                    </a:lnTo>
                    <a:lnTo>
                      <a:pt x="2972" y="21600"/>
                    </a:lnTo>
                    <a:close/>
                  </a:path>
                </a:pathLst>
              </a:cu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436" name="Google Shape;385;p39"/>
              <p:cNvSpPr/>
              <p:nvPr/>
            </p:nvSpPr>
            <p:spPr>
              <a:xfrm>
                <a:off x="3518277" y="-1"/>
                <a:ext cx="1034401" cy="226802"/>
              </a:xfrm>
              <a:prstGeom prst="ellipse">
                <a:avLst/>
              </a:prstGeom>
              <a:solidFill>
                <a:srgbClr val="D6D6D6"/>
              </a:solidFill>
              <a:ln w="25400" cap="flat">
                <a:solidFill>
                  <a:srgbClr val="5E5E5E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437" name="Google Shape;386;p39"/>
              <p:cNvSpPr/>
              <p:nvPr/>
            </p:nvSpPr>
            <p:spPr>
              <a:xfrm>
                <a:off x="4823723" y="422127"/>
                <a:ext cx="756601" cy="226801"/>
              </a:xfrm>
              <a:prstGeom prst="ellipse">
                <a:avLst/>
              </a:pr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387;p39"/>
              <p:cNvSpPr/>
              <p:nvPr/>
            </p:nvSpPr>
            <p:spPr>
              <a:xfrm>
                <a:off x="4686356" y="99623"/>
                <a:ext cx="1031455" cy="438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72" y="21600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18627" y="21600"/>
                    </a:lnTo>
                    <a:lnTo>
                      <a:pt x="2972" y="21600"/>
                    </a:lnTo>
                    <a:close/>
                  </a:path>
                </a:pathLst>
              </a:cu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Google Shape;388;p39"/>
              <p:cNvSpPr/>
              <p:nvPr/>
            </p:nvSpPr>
            <p:spPr>
              <a:xfrm>
                <a:off x="4684834" y="-1"/>
                <a:ext cx="1034402" cy="226802"/>
              </a:xfrm>
              <a:prstGeom prst="ellipse">
                <a:avLst/>
              </a:prstGeom>
              <a:solidFill>
                <a:srgbClr val="D6D6D6"/>
              </a:solidFill>
              <a:ln w="25400" cap="flat">
                <a:solidFill>
                  <a:srgbClr val="5E5E5E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6" name="Google Shape;389;p39"/>
            <p:cNvGrpSpPr/>
            <p:nvPr/>
          </p:nvGrpSpPr>
          <p:grpSpPr>
            <a:xfrm>
              <a:off x="307686" y="287914"/>
              <a:ext cx="5267325" cy="12703"/>
              <a:chOff x="0" y="0"/>
              <a:chExt cx="5267323" cy="12702"/>
            </a:xfrm>
          </p:grpSpPr>
          <p:sp>
            <p:nvSpPr>
              <p:cNvPr id="441" name="Google Shape;390;p39"/>
              <p:cNvSpPr/>
              <p:nvPr/>
            </p:nvSpPr>
            <p:spPr>
              <a:xfrm>
                <a:off x="0" y="12702"/>
                <a:ext cx="65356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699" tIns="45699" rIns="45699" bIns="45699" numCol="1" anchor="t">
                <a:spAutoFit/>
              </a:bodyPr>
              <a:lstStyle>
                <a:lvl1pPr>
                  <a:defRPr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rPr>
                  <a:t>“-8”</a:t>
                </a:r>
              </a:p>
            </p:txBody>
          </p:sp>
          <p:sp>
            <p:nvSpPr>
              <p:cNvPr id="442" name="Google Shape;391;p39"/>
              <p:cNvSpPr/>
              <p:nvPr/>
            </p:nvSpPr>
            <p:spPr>
              <a:xfrm>
                <a:off x="1218323" y="12702"/>
                <a:ext cx="65356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699" tIns="45699" rIns="45699" bIns="45699" numCol="1" anchor="t">
                <a:spAutoFit/>
              </a:bodyPr>
              <a:lstStyle>
                <a:lvl1pPr>
                  <a:defRPr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rPr>
                  <a:t>“4”</a:t>
                </a:r>
              </a:p>
            </p:txBody>
          </p:sp>
          <p:sp>
            <p:nvSpPr>
              <p:cNvPr id="443" name="Google Shape;392;p39"/>
              <p:cNvSpPr/>
              <p:nvPr/>
            </p:nvSpPr>
            <p:spPr>
              <a:xfrm>
                <a:off x="2335047" y="0"/>
                <a:ext cx="812053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699" tIns="45699" rIns="45699" bIns="45699" numCol="1" anchor="t">
                <a:spAutoFit/>
              </a:bodyPr>
              <a:lstStyle>
                <a:lvl1pPr>
                  <a:defRPr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rPr>
                  <a:t>“28”</a:t>
                </a:r>
              </a:p>
            </p:txBody>
          </p:sp>
          <p:sp>
            <p:nvSpPr>
              <p:cNvPr id="444" name="Google Shape;393;p39"/>
              <p:cNvSpPr/>
              <p:nvPr/>
            </p:nvSpPr>
            <p:spPr>
              <a:xfrm>
                <a:off x="3528181" y="0"/>
                <a:ext cx="653562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699" tIns="45699" rIns="45699" bIns="45699" numCol="1" anchor="t">
                <a:spAutoFit/>
              </a:bodyPr>
              <a:lstStyle>
                <a:lvl1pPr>
                  <a:defRPr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rPr>
                  <a:t>“53”</a:t>
                </a:r>
              </a:p>
            </p:txBody>
          </p:sp>
          <p:sp>
            <p:nvSpPr>
              <p:cNvPr id="445" name="Google Shape;394;p39"/>
              <p:cNvSpPr/>
              <p:nvPr/>
            </p:nvSpPr>
            <p:spPr>
              <a:xfrm>
                <a:off x="4613623" y="0"/>
                <a:ext cx="65370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699" tIns="45699" rIns="45699" bIns="45699" numCol="1" anchor="t">
                <a:spAutoFit/>
              </a:bodyPr>
              <a:lstStyle>
                <a:lvl1pPr>
                  <a:defRPr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rPr>
                  <a:t>“2961”</a:t>
                </a:r>
              </a:p>
            </p:txBody>
          </p:sp>
        </p:grpSp>
      </p:grpSp>
      <p:sp>
        <p:nvSpPr>
          <p:cNvPr id="448" name="Google Shape;429;p39"/>
          <p:cNvSpPr/>
          <p:nvPr/>
        </p:nvSpPr>
        <p:spPr>
          <a:xfrm>
            <a:off x="5672358" y="4129728"/>
            <a:ext cx="871842" cy="1030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FF0000"/>
          </a:solidFill>
          <a:ln w="12700">
            <a:solidFill>
              <a:srgbClr val="DCDCDC"/>
            </a:solidFill>
            <a:miter lim="8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49" name="Google Shape;430;p39"/>
          <p:cNvSpPr/>
          <p:nvPr/>
        </p:nvSpPr>
        <p:spPr>
          <a:xfrm>
            <a:off x="5736345" y="4876234"/>
            <a:ext cx="871842" cy="1030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FF0000"/>
          </a:solidFill>
          <a:ln w="12700">
            <a:solidFill>
              <a:srgbClr val="DCDCDC"/>
            </a:solidFill>
            <a:miter lim="8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" grpId="0" animBg="1" advAuto="0"/>
      <p:bldP spid="397" grpId="0" animBg="1" advAuto="0"/>
      <p:bldP spid="398" grpId="0" animBg="1" advAuto="0"/>
      <p:bldP spid="423" grpId="0" animBg="1" advAuto="0"/>
      <p:bldP spid="447" grpId="0" animBg="1" advAuto="0"/>
      <p:bldP spid="448" grpId="0" animBg="1" advAuto="0"/>
      <p:bldP spid="449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Line"/>
          <p:cNvSpPr/>
          <p:nvPr/>
        </p:nvSpPr>
        <p:spPr>
          <a:xfrm flipV="1">
            <a:off x="8693007" y="3874436"/>
            <a:ext cx="658050" cy="658049"/>
          </a:xfrm>
          <a:prstGeom prst="line">
            <a:avLst/>
          </a:prstGeom>
          <a:ln w="25400">
            <a:solidFill>
              <a:schemeClr val="accent2">
                <a:lumOff val="16690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2" name="Line"/>
          <p:cNvSpPr/>
          <p:nvPr/>
        </p:nvSpPr>
        <p:spPr>
          <a:xfrm flipH="1" flipV="1">
            <a:off x="10451770" y="3874436"/>
            <a:ext cx="658050" cy="658049"/>
          </a:xfrm>
          <a:prstGeom prst="line">
            <a:avLst/>
          </a:prstGeom>
          <a:ln w="25400">
            <a:solidFill>
              <a:schemeClr val="accent2">
                <a:lumOff val="16690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3" name="Line"/>
          <p:cNvSpPr/>
          <p:nvPr/>
        </p:nvSpPr>
        <p:spPr>
          <a:xfrm flipV="1">
            <a:off x="9903021" y="3865455"/>
            <a:ext cx="1" cy="676011"/>
          </a:xfrm>
          <a:prstGeom prst="line">
            <a:avLst/>
          </a:prstGeom>
          <a:ln w="25400">
            <a:solidFill>
              <a:schemeClr val="accent2">
                <a:lumOff val="16690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4" name="Line"/>
          <p:cNvSpPr/>
          <p:nvPr/>
        </p:nvSpPr>
        <p:spPr>
          <a:xfrm flipV="1">
            <a:off x="4887594" y="3874436"/>
            <a:ext cx="658050" cy="658049"/>
          </a:xfrm>
          <a:prstGeom prst="line">
            <a:avLst/>
          </a:prstGeom>
          <a:ln w="25400">
            <a:solidFill>
              <a:schemeClr val="accent2">
                <a:lumOff val="16690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5" name="Line"/>
          <p:cNvSpPr/>
          <p:nvPr/>
        </p:nvSpPr>
        <p:spPr>
          <a:xfrm flipH="1" flipV="1">
            <a:off x="6646356" y="3874436"/>
            <a:ext cx="658050" cy="658049"/>
          </a:xfrm>
          <a:prstGeom prst="line">
            <a:avLst/>
          </a:prstGeom>
          <a:ln w="25400">
            <a:solidFill>
              <a:schemeClr val="accent2">
                <a:lumOff val="16690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6" name="Line"/>
          <p:cNvSpPr/>
          <p:nvPr/>
        </p:nvSpPr>
        <p:spPr>
          <a:xfrm flipV="1">
            <a:off x="6097608" y="3865455"/>
            <a:ext cx="1" cy="676011"/>
          </a:xfrm>
          <a:prstGeom prst="line">
            <a:avLst/>
          </a:prstGeom>
          <a:ln w="25400">
            <a:solidFill>
              <a:schemeClr val="accent2">
                <a:lumOff val="16690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7" name="Line"/>
          <p:cNvSpPr/>
          <p:nvPr/>
        </p:nvSpPr>
        <p:spPr>
          <a:xfrm flipV="1">
            <a:off x="1080572" y="3874435"/>
            <a:ext cx="658050" cy="658050"/>
          </a:xfrm>
          <a:prstGeom prst="line">
            <a:avLst/>
          </a:prstGeom>
          <a:ln w="25400">
            <a:solidFill>
              <a:schemeClr val="accent2">
                <a:lumOff val="16690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8" name="Line"/>
          <p:cNvSpPr/>
          <p:nvPr/>
        </p:nvSpPr>
        <p:spPr>
          <a:xfrm flipH="1" flipV="1">
            <a:off x="2839335" y="3874435"/>
            <a:ext cx="658050" cy="658050"/>
          </a:xfrm>
          <a:prstGeom prst="line">
            <a:avLst/>
          </a:prstGeom>
          <a:ln w="25400">
            <a:solidFill>
              <a:schemeClr val="accent2">
                <a:lumOff val="16690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9" name="Line"/>
          <p:cNvSpPr/>
          <p:nvPr/>
        </p:nvSpPr>
        <p:spPr>
          <a:xfrm flipV="1">
            <a:off x="2290586" y="3865455"/>
            <a:ext cx="1" cy="676011"/>
          </a:xfrm>
          <a:prstGeom prst="line">
            <a:avLst/>
          </a:prstGeom>
          <a:ln w="25400">
            <a:solidFill>
              <a:schemeClr val="accent2">
                <a:lumOff val="16690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0" name="Line"/>
          <p:cNvSpPr/>
          <p:nvPr/>
        </p:nvSpPr>
        <p:spPr>
          <a:xfrm flipV="1">
            <a:off x="2929868" y="2673184"/>
            <a:ext cx="2533466" cy="652323"/>
          </a:xfrm>
          <a:prstGeom prst="line">
            <a:avLst/>
          </a:prstGeom>
          <a:ln w="25400">
            <a:solidFill>
              <a:schemeClr val="accent2">
                <a:lumOff val="16690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1" name="Line"/>
          <p:cNvSpPr/>
          <p:nvPr/>
        </p:nvSpPr>
        <p:spPr>
          <a:xfrm flipH="1" flipV="1">
            <a:off x="6699974" y="2660484"/>
            <a:ext cx="2556525" cy="677723"/>
          </a:xfrm>
          <a:prstGeom prst="line">
            <a:avLst/>
          </a:prstGeom>
          <a:ln w="25400">
            <a:solidFill>
              <a:schemeClr val="accent2">
                <a:lumOff val="16690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2" name="Line"/>
          <p:cNvSpPr/>
          <p:nvPr/>
        </p:nvSpPr>
        <p:spPr>
          <a:xfrm flipV="1">
            <a:off x="6096000" y="2661340"/>
            <a:ext cx="1" cy="676011"/>
          </a:xfrm>
          <a:prstGeom prst="line">
            <a:avLst/>
          </a:prstGeom>
          <a:ln w="25400">
            <a:solidFill>
              <a:schemeClr val="accent2">
                <a:lumOff val="16690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3" name="Actual units of measurement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Actual units of measurement…</a:t>
            </a:r>
          </a:p>
        </p:txBody>
      </p:sp>
      <p:sp>
        <p:nvSpPr>
          <p:cNvPr id="464" name="Loss Event Control Functions"/>
          <p:cNvSpPr/>
          <p:nvPr/>
        </p:nvSpPr>
        <p:spPr>
          <a:xfrm>
            <a:off x="5362455" y="2126545"/>
            <a:ext cx="1467090" cy="54330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2">
                <a:lumOff val="16690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/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Loss Event Control Functions</a:t>
            </a:r>
          </a:p>
        </p:txBody>
      </p:sp>
      <p:sp>
        <p:nvSpPr>
          <p:cNvPr id="465" name="Prevention"/>
          <p:cNvSpPr/>
          <p:nvPr/>
        </p:nvSpPr>
        <p:spPr>
          <a:xfrm>
            <a:off x="1655586" y="3329773"/>
            <a:ext cx="1270001" cy="54330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2">
                <a:lumOff val="16690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/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Prevention </a:t>
            </a:r>
          </a:p>
        </p:txBody>
      </p:sp>
      <p:sp>
        <p:nvSpPr>
          <p:cNvPr id="466" name="Detection"/>
          <p:cNvSpPr/>
          <p:nvPr/>
        </p:nvSpPr>
        <p:spPr>
          <a:xfrm>
            <a:off x="5461000" y="3329773"/>
            <a:ext cx="1270001" cy="54330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2">
                <a:lumOff val="16690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/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Detection</a:t>
            </a:r>
          </a:p>
        </p:txBody>
      </p:sp>
      <p:sp>
        <p:nvSpPr>
          <p:cNvPr id="467" name="Response"/>
          <p:cNvSpPr/>
          <p:nvPr/>
        </p:nvSpPr>
        <p:spPr>
          <a:xfrm>
            <a:off x="9266413" y="3329773"/>
            <a:ext cx="1270001" cy="54330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2">
                <a:lumOff val="16690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/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Response</a:t>
            </a:r>
          </a:p>
        </p:txBody>
      </p:sp>
      <p:sp>
        <p:nvSpPr>
          <p:cNvPr id="468" name="Avoidance"/>
          <p:cNvSpPr/>
          <p:nvPr/>
        </p:nvSpPr>
        <p:spPr>
          <a:xfrm>
            <a:off x="567007" y="4533001"/>
            <a:ext cx="1027132" cy="54330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2">
                <a:lumOff val="16690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defRPr sz="1300"/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Avoidance</a:t>
            </a:r>
          </a:p>
        </p:txBody>
      </p:sp>
      <p:sp>
        <p:nvSpPr>
          <p:cNvPr id="469" name="Deterrence"/>
          <p:cNvSpPr/>
          <p:nvPr/>
        </p:nvSpPr>
        <p:spPr>
          <a:xfrm>
            <a:off x="1764321" y="4533001"/>
            <a:ext cx="1027131" cy="54330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2">
                <a:lumOff val="16690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defRPr sz="1300"/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Deterrence</a:t>
            </a:r>
          </a:p>
        </p:txBody>
      </p:sp>
      <p:sp>
        <p:nvSpPr>
          <p:cNvPr id="470" name="Resistance"/>
          <p:cNvSpPr/>
          <p:nvPr/>
        </p:nvSpPr>
        <p:spPr>
          <a:xfrm>
            <a:off x="2961634" y="4533001"/>
            <a:ext cx="1027132" cy="54330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2">
                <a:lumOff val="16690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defRPr sz="1300"/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Resistance</a:t>
            </a:r>
          </a:p>
        </p:txBody>
      </p:sp>
      <p:sp>
        <p:nvSpPr>
          <p:cNvPr id="471" name="Visibility"/>
          <p:cNvSpPr/>
          <p:nvPr/>
        </p:nvSpPr>
        <p:spPr>
          <a:xfrm>
            <a:off x="4385120" y="4533001"/>
            <a:ext cx="1027132" cy="54330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2">
                <a:lumOff val="16690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defRPr sz="1300"/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Visibility</a:t>
            </a:r>
          </a:p>
        </p:txBody>
      </p:sp>
      <p:sp>
        <p:nvSpPr>
          <p:cNvPr id="472" name="Monitoring"/>
          <p:cNvSpPr/>
          <p:nvPr/>
        </p:nvSpPr>
        <p:spPr>
          <a:xfrm>
            <a:off x="5582434" y="4533001"/>
            <a:ext cx="1027132" cy="54330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2">
                <a:lumOff val="16690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defRPr sz="1300"/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Monitoring</a:t>
            </a:r>
          </a:p>
        </p:txBody>
      </p:sp>
      <p:sp>
        <p:nvSpPr>
          <p:cNvPr id="473" name="Recognition"/>
          <p:cNvSpPr/>
          <p:nvPr/>
        </p:nvSpPr>
        <p:spPr>
          <a:xfrm>
            <a:off x="6779748" y="4533001"/>
            <a:ext cx="1027132" cy="54330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2">
                <a:lumOff val="16690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defRPr sz="1300"/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Recognition</a:t>
            </a:r>
          </a:p>
        </p:txBody>
      </p:sp>
      <p:sp>
        <p:nvSpPr>
          <p:cNvPr id="474" name="Containment"/>
          <p:cNvSpPr/>
          <p:nvPr/>
        </p:nvSpPr>
        <p:spPr>
          <a:xfrm>
            <a:off x="8203234" y="4533001"/>
            <a:ext cx="1027132" cy="54330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2">
                <a:lumOff val="16690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defRPr sz="1300"/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Containment</a:t>
            </a:r>
          </a:p>
        </p:txBody>
      </p:sp>
      <p:sp>
        <p:nvSpPr>
          <p:cNvPr id="475" name="Resilience"/>
          <p:cNvSpPr/>
          <p:nvPr/>
        </p:nvSpPr>
        <p:spPr>
          <a:xfrm>
            <a:off x="9400547" y="4533001"/>
            <a:ext cx="1027132" cy="54330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2">
                <a:lumOff val="16690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defRPr sz="1300"/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Resilience</a:t>
            </a:r>
          </a:p>
        </p:txBody>
      </p:sp>
      <p:sp>
        <p:nvSpPr>
          <p:cNvPr id="476" name="Loss Minimization"/>
          <p:cNvSpPr/>
          <p:nvPr/>
        </p:nvSpPr>
        <p:spPr>
          <a:xfrm>
            <a:off x="10597861" y="4533001"/>
            <a:ext cx="1027132" cy="54330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2">
                <a:lumOff val="16690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defRPr sz="1300"/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Loss Minimization</a:t>
            </a:r>
          </a:p>
        </p:txBody>
      </p:sp>
      <p:sp>
        <p:nvSpPr>
          <p:cNvPr id="477" name="%"/>
          <p:cNvSpPr txBox="1"/>
          <p:nvPr/>
        </p:nvSpPr>
        <p:spPr>
          <a:xfrm>
            <a:off x="995176" y="5229630"/>
            <a:ext cx="21596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%</a:t>
            </a:r>
          </a:p>
        </p:txBody>
      </p:sp>
      <p:sp>
        <p:nvSpPr>
          <p:cNvPr id="478" name="%"/>
          <p:cNvSpPr txBox="1"/>
          <p:nvPr/>
        </p:nvSpPr>
        <p:spPr>
          <a:xfrm>
            <a:off x="2205190" y="5229630"/>
            <a:ext cx="21596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%</a:t>
            </a:r>
          </a:p>
        </p:txBody>
      </p:sp>
      <p:sp>
        <p:nvSpPr>
          <p:cNvPr id="479" name="%"/>
          <p:cNvSpPr txBox="1"/>
          <p:nvPr/>
        </p:nvSpPr>
        <p:spPr>
          <a:xfrm>
            <a:off x="3415203" y="5229630"/>
            <a:ext cx="21596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%</a:t>
            </a:r>
          </a:p>
        </p:txBody>
      </p:sp>
      <p:sp>
        <p:nvSpPr>
          <p:cNvPr id="480" name="%"/>
          <p:cNvSpPr txBox="1"/>
          <p:nvPr/>
        </p:nvSpPr>
        <p:spPr>
          <a:xfrm>
            <a:off x="4813289" y="5229630"/>
            <a:ext cx="215964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%</a:t>
            </a:r>
          </a:p>
        </p:txBody>
      </p:sp>
      <p:sp>
        <p:nvSpPr>
          <p:cNvPr id="481" name="%"/>
          <p:cNvSpPr txBox="1"/>
          <p:nvPr/>
        </p:nvSpPr>
        <p:spPr>
          <a:xfrm>
            <a:off x="7207917" y="5229630"/>
            <a:ext cx="21596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%</a:t>
            </a:r>
          </a:p>
        </p:txBody>
      </p:sp>
      <p:sp>
        <p:nvSpPr>
          <p:cNvPr id="482" name="Time"/>
          <p:cNvSpPr txBox="1"/>
          <p:nvPr/>
        </p:nvSpPr>
        <p:spPr>
          <a:xfrm>
            <a:off x="5895398" y="5229630"/>
            <a:ext cx="512205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Time</a:t>
            </a:r>
          </a:p>
        </p:txBody>
      </p:sp>
      <p:sp>
        <p:nvSpPr>
          <p:cNvPr id="483" name="Time"/>
          <p:cNvSpPr txBox="1"/>
          <p:nvPr/>
        </p:nvSpPr>
        <p:spPr>
          <a:xfrm>
            <a:off x="8516198" y="5229630"/>
            <a:ext cx="512205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Time</a:t>
            </a:r>
          </a:p>
        </p:txBody>
      </p:sp>
      <p:sp>
        <p:nvSpPr>
          <p:cNvPr id="484" name="Time"/>
          <p:cNvSpPr txBox="1"/>
          <p:nvPr/>
        </p:nvSpPr>
        <p:spPr>
          <a:xfrm>
            <a:off x="9713511" y="5229630"/>
            <a:ext cx="512206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Time</a:t>
            </a:r>
          </a:p>
        </p:txBody>
      </p:sp>
      <p:sp>
        <p:nvSpPr>
          <p:cNvPr id="485" name="€£$"/>
          <p:cNvSpPr txBox="1"/>
          <p:nvPr/>
        </p:nvSpPr>
        <p:spPr>
          <a:xfrm>
            <a:off x="10914372" y="5229630"/>
            <a:ext cx="394110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€£$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Arrow"/>
          <p:cNvSpPr/>
          <p:nvPr/>
        </p:nvSpPr>
        <p:spPr>
          <a:xfrm>
            <a:off x="3924300" y="3666178"/>
            <a:ext cx="3072210" cy="1270002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FFFFFF">
              <a:alpha val="26646"/>
            </a:srgbClr>
          </a:solidFill>
          <a:ln w="25400">
            <a:solidFill>
              <a:schemeClr val="accent2">
                <a:lumOff val="16690"/>
                <a:alpha val="26646"/>
              </a:schemeClr>
            </a:solidFill>
            <a:miter/>
          </a:ln>
        </p:spPr>
        <p:txBody>
          <a:bodyPr lIns="45718" tIns="45718" rIns="45718" bIns="45718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latin typeface="Montserrat"/>
                <a:ea typeface="Montserrat"/>
                <a:cs typeface="Montserrat"/>
                <a:sym typeface="Montserrat"/>
              </a:defRPr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grpSp>
        <p:nvGrpSpPr>
          <p:cNvPr id="490" name="Risk"/>
          <p:cNvGrpSpPr/>
          <p:nvPr/>
        </p:nvGrpSpPr>
        <p:grpSpPr>
          <a:xfrm>
            <a:off x="8600557" y="4119920"/>
            <a:ext cx="669016" cy="362514"/>
            <a:chOff x="0" y="0"/>
            <a:chExt cx="669014" cy="362513"/>
          </a:xfrm>
        </p:grpSpPr>
        <p:sp>
          <p:nvSpPr>
            <p:cNvPr id="488" name="Rectangle"/>
            <p:cNvSpPr/>
            <p:nvPr/>
          </p:nvSpPr>
          <p:spPr>
            <a:xfrm>
              <a:off x="0" y="8194"/>
              <a:ext cx="669015" cy="34612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4472C4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2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89" name="Risk"/>
            <p:cNvSpPr txBox="1"/>
            <p:nvPr/>
          </p:nvSpPr>
          <p:spPr>
            <a:xfrm>
              <a:off x="9525" y="-1"/>
              <a:ext cx="649964" cy="3625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 defTabSz="1828800">
                <a:defRPr sz="22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ctr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Risk</a:t>
              </a:r>
            </a:p>
          </p:txBody>
        </p:sp>
      </p:grpSp>
      <p:grpSp>
        <p:nvGrpSpPr>
          <p:cNvPr id="495" name="Group"/>
          <p:cNvGrpSpPr/>
          <p:nvPr/>
        </p:nvGrpSpPr>
        <p:grpSpPr>
          <a:xfrm>
            <a:off x="8547173" y="4453106"/>
            <a:ext cx="775783" cy="788406"/>
            <a:chOff x="0" y="0"/>
            <a:chExt cx="775782" cy="788405"/>
          </a:xfrm>
        </p:grpSpPr>
        <p:grpSp>
          <p:nvGrpSpPr>
            <p:cNvPr id="493" name="Threats"/>
            <p:cNvGrpSpPr/>
            <p:nvPr/>
          </p:nvGrpSpPr>
          <p:grpSpPr>
            <a:xfrm>
              <a:off x="0" y="442279"/>
              <a:ext cx="775783" cy="346127"/>
              <a:chOff x="0" y="0"/>
              <a:chExt cx="775782" cy="346126"/>
            </a:xfrm>
          </p:grpSpPr>
          <p:sp>
            <p:nvSpPr>
              <p:cNvPr id="491" name="Rectangle"/>
              <p:cNvSpPr/>
              <p:nvPr/>
            </p:nvSpPr>
            <p:spPr>
              <a:xfrm>
                <a:off x="-1" y="0"/>
                <a:ext cx="775784" cy="346127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4472C4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492" name="Threats"/>
              <p:cNvSpPr txBox="1"/>
              <p:nvPr/>
            </p:nvSpPr>
            <p:spPr>
              <a:xfrm>
                <a:off x="9525" y="29248"/>
                <a:ext cx="756733" cy="2876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4289" tIns="34289" rIns="34289" bIns="34289" numCol="1" anchor="ctr">
                <a:spAutoFit/>
              </a:bodyPr>
              <a:lstStyle>
                <a:lvl1pPr defTabSz="1828800">
                  <a:defRPr sz="17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marL="0" marR="0" lvl="0" indent="0" algn="l" defTabSz="18288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7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rPr>
                  <a:t>Threats</a:t>
                </a:r>
              </a:p>
            </p:txBody>
          </p:sp>
        </p:grpSp>
        <p:sp>
          <p:nvSpPr>
            <p:cNvPr id="494" name="Line"/>
            <p:cNvSpPr/>
            <p:nvPr/>
          </p:nvSpPr>
          <p:spPr>
            <a:xfrm flipV="1">
              <a:off x="387891" y="0"/>
              <a:ext cx="3" cy="418620"/>
            </a:xfrm>
            <a:prstGeom prst="line">
              <a:avLst/>
            </a:prstGeom>
            <a:noFill/>
            <a:ln w="63500" cap="flat">
              <a:solidFill>
                <a:srgbClr val="4472C4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grpSp>
        <p:nvGrpSpPr>
          <p:cNvPr id="500" name="Group"/>
          <p:cNvGrpSpPr/>
          <p:nvPr/>
        </p:nvGrpSpPr>
        <p:grpSpPr>
          <a:xfrm>
            <a:off x="8547173" y="3360846"/>
            <a:ext cx="775783" cy="753985"/>
            <a:chOff x="0" y="0"/>
            <a:chExt cx="775782" cy="753984"/>
          </a:xfrm>
        </p:grpSpPr>
        <p:grpSp>
          <p:nvGrpSpPr>
            <p:cNvPr id="498" name="Assets"/>
            <p:cNvGrpSpPr/>
            <p:nvPr/>
          </p:nvGrpSpPr>
          <p:grpSpPr>
            <a:xfrm>
              <a:off x="0" y="-1"/>
              <a:ext cx="775783" cy="346126"/>
              <a:chOff x="0" y="0"/>
              <a:chExt cx="775782" cy="346124"/>
            </a:xfrm>
          </p:grpSpPr>
          <p:sp>
            <p:nvSpPr>
              <p:cNvPr id="496" name="Rectangle"/>
              <p:cNvSpPr/>
              <p:nvPr/>
            </p:nvSpPr>
            <p:spPr>
              <a:xfrm>
                <a:off x="-1" y="-1"/>
                <a:ext cx="775784" cy="346126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4472C4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497" name="Assets"/>
              <p:cNvSpPr txBox="1"/>
              <p:nvPr/>
            </p:nvSpPr>
            <p:spPr>
              <a:xfrm>
                <a:off x="9525" y="29248"/>
                <a:ext cx="756733" cy="2876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4289" tIns="34289" rIns="34289" bIns="34289" numCol="1" anchor="ctr">
                <a:spAutoFit/>
              </a:bodyPr>
              <a:lstStyle>
                <a:lvl1pPr defTabSz="1828800">
                  <a:defRPr sz="17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marL="0" marR="0" lvl="0" indent="0" algn="l" defTabSz="18288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7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rPr>
                  <a:t>Assets</a:t>
                </a:r>
              </a:p>
            </p:txBody>
          </p:sp>
        </p:grpSp>
        <p:sp>
          <p:nvSpPr>
            <p:cNvPr id="499" name="Line"/>
            <p:cNvSpPr/>
            <p:nvPr/>
          </p:nvSpPr>
          <p:spPr>
            <a:xfrm flipH="1">
              <a:off x="387891" y="335364"/>
              <a:ext cx="3" cy="418621"/>
            </a:xfrm>
            <a:prstGeom prst="line">
              <a:avLst/>
            </a:prstGeom>
            <a:noFill/>
            <a:ln w="63500" cap="flat">
              <a:solidFill>
                <a:srgbClr val="4472C4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grpSp>
        <p:nvGrpSpPr>
          <p:cNvPr id="505" name="Group"/>
          <p:cNvGrpSpPr/>
          <p:nvPr/>
        </p:nvGrpSpPr>
        <p:grpSpPr>
          <a:xfrm>
            <a:off x="7207955" y="4128113"/>
            <a:ext cx="1401171" cy="346130"/>
            <a:chOff x="0" y="0"/>
            <a:chExt cx="1401169" cy="346128"/>
          </a:xfrm>
        </p:grpSpPr>
        <p:grpSp>
          <p:nvGrpSpPr>
            <p:cNvPr id="503" name="Controls"/>
            <p:cNvGrpSpPr/>
            <p:nvPr/>
          </p:nvGrpSpPr>
          <p:grpSpPr>
            <a:xfrm>
              <a:off x="0" y="0"/>
              <a:ext cx="849772" cy="346129"/>
              <a:chOff x="0" y="0"/>
              <a:chExt cx="849770" cy="346128"/>
            </a:xfrm>
          </p:grpSpPr>
          <p:sp>
            <p:nvSpPr>
              <p:cNvPr id="501" name="Rectangle"/>
              <p:cNvSpPr/>
              <p:nvPr/>
            </p:nvSpPr>
            <p:spPr>
              <a:xfrm>
                <a:off x="0" y="0"/>
                <a:ext cx="849771" cy="346129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4472C4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02" name="Controls"/>
              <p:cNvSpPr txBox="1"/>
              <p:nvPr/>
            </p:nvSpPr>
            <p:spPr>
              <a:xfrm>
                <a:off x="9525" y="29249"/>
                <a:ext cx="830721" cy="2876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4289" tIns="34289" rIns="34289" bIns="34289" numCol="1" anchor="ctr">
                <a:spAutoFit/>
              </a:bodyPr>
              <a:lstStyle>
                <a:lvl1pPr defTabSz="1828800">
                  <a:defRPr sz="17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marL="0" marR="0" lvl="0" indent="0" algn="l" defTabSz="18288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7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rPr>
                  <a:t>Controls</a:t>
                </a:r>
              </a:p>
            </p:txBody>
          </p:sp>
        </p:grpSp>
        <p:sp>
          <p:nvSpPr>
            <p:cNvPr id="504" name="Line"/>
            <p:cNvSpPr/>
            <p:nvPr/>
          </p:nvSpPr>
          <p:spPr>
            <a:xfrm>
              <a:off x="857196" y="202666"/>
              <a:ext cx="543974" cy="3"/>
            </a:xfrm>
            <a:prstGeom prst="line">
              <a:avLst/>
            </a:prstGeom>
            <a:noFill/>
            <a:ln w="63500" cap="flat">
              <a:solidFill>
                <a:srgbClr val="4472C4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grpSp>
        <p:nvGrpSpPr>
          <p:cNvPr id="508" name="Loss Event Controls"/>
          <p:cNvGrpSpPr/>
          <p:nvPr/>
        </p:nvGrpSpPr>
        <p:grpSpPr>
          <a:xfrm>
            <a:off x="7071397" y="4077218"/>
            <a:ext cx="984152" cy="507126"/>
            <a:chOff x="0" y="0"/>
            <a:chExt cx="984150" cy="507125"/>
          </a:xfrm>
        </p:grpSpPr>
        <p:sp>
          <p:nvSpPr>
            <p:cNvPr id="506" name="Rectangle"/>
            <p:cNvSpPr/>
            <p:nvPr/>
          </p:nvSpPr>
          <p:spPr>
            <a:xfrm>
              <a:off x="0" y="-1"/>
              <a:ext cx="984151" cy="507127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4472C4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2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507" name="Loss Event Controls"/>
            <p:cNvSpPr txBox="1"/>
            <p:nvPr/>
          </p:nvSpPr>
          <p:spPr>
            <a:xfrm>
              <a:off x="9525" y="19069"/>
              <a:ext cx="965101" cy="4689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 defTabSz="1828800">
                <a:lnSpc>
                  <a:spcPct val="70000"/>
                </a:lnSpc>
                <a:defRPr sz="16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ctr" defTabSz="1828800" rtl="0" eaLnBrk="1" fontAlgn="auto" latinLnBrk="0" hangingPunct="0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Loss Event Controls</a:t>
              </a:r>
            </a:p>
          </p:txBody>
        </p:sp>
      </p:grpSp>
      <p:sp>
        <p:nvSpPr>
          <p:cNvPr id="509" name="Group"/>
          <p:cNvSpPr txBox="1"/>
          <p:nvPr/>
        </p:nvSpPr>
        <p:spPr>
          <a:xfrm>
            <a:off x="6729730" y="1718466"/>
            <a:ext cx="1667485" cy="785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>
            <a:lvl1pPr algn="ctr" defTabSz="1828800">
              <a:def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ctr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Directly affect the frequency or magnitude of loss</a:t>
            </a:r>
          </a:p>
        </p:txBody>
      </p:sp>
      <p:sp>
        <p:nvSpPr>
          <p:cNvPr id="510" name="Policies…"/>
          <p:cNvSpPr txBox="1"/>
          <p:nvPr/>
        </p:nvSpPr>
        <p:spPr>
          <a:xfrm>
            <a:off x="3133456" y="4778526"/>
            <a:ext cx="1507524" cy="104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>
                <a:solidFill>
                  <a:srgbClr val="FFD4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13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Scanning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rgbClr val="FFD47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>
                <a:solidFill>
                  <a:srgbClr val="FFD4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13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Patching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rgbClr val="FFD47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>
                <a:solidFill>
                  <a:srgbClr val="FFD4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13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Anti-phishing testing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rgbClr val="FFD47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>
                <a:solidFill>
                  <a:srgbClr val="FFD4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13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Change management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rgbClr val="FFD47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>
                <a:solidFill>
                  <a:srgbClr val="FFD4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13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Etc…</a:t>
            </a:r>
          </a:p>
        </p:txBody>
      </p:sp>
      <p:grpSp>
        <p:nvGrpSpPr>
          <p:cNvPr id="518" name="Group"/>
          <p:cNvGrpSpPr/>
          <p:nvPr/>
        </p:nvGrpSpPr>
        <p:grpSpPr>
          <a:xfrm>
            <a:off x="4804336" y="4589917"/>
            <a:ext cx="2776212" cy="876848"/>
            <a:chOff x="0" y="0"/>
            <a:chExt cx="2776210" cy="876846"/>
          </a:xfrm>
        </p:grpSpPr>
        <p:grpSp>
          <p:nvGrpSpPr>
            <p:cNvPr id="513" name="Variance  Controls"/>
            <p:cNvGrpSpPr/>
            <p:nvPr/>
          </p:nvGrpSpPr>
          <p:grpSpPr>
            <a:xfrm>
              <a:off x="8300" y="175555"/>
              <a:ext cx="1263991" cy="651325"/>
              <a:chOff x="0" y="19137"/>
              <a:chExt cx="1263989" cy="651323"/>
            </a:xfrm>
          </p:grpSpPr>
          <p:sp>
            <p:nvSpPr>
              <p:cNvPr id="511" name="Rectangle"/>
              <p:cNvSpPr/>
              <p:nvPr/>
            </p:nvSpPr>
            <p:spPr>
              <a:xfrm>
                <a:off x="0" y="19137"/>
                <a:ext cx="1263990" cy="65132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4472C4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12" name="Variance  Controls"/>
              <p:cNvSpPr/>
              <p:nvPr/>
            </p:nvSpPr>
            <p:spPr>
              <a:xfrm>
                <a:off x="12233" y="344799"/>
                <a:ext cx="12395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4289" tIns="34289" rIns="34289" bIns="34289" numCol="1" anchor="ctr">
                <a:spAutoFit/>
              </a:bodyPr>
              <a:lstStyle>
                <a:lvl1pPr algn="ctr" defTabSz="1828800">
                  <a:lnSpc>
                    <a:spcPct val="70000"/>
                  </a:lnSpc>
                  <a:defRPr sz="17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marL="0" marR="0" lvl="0" indent="0" algn="ctr" defTabSz="1828800" rtl="0" eaLnBrk="1" fontAlgn="auto" latinLnBrk="0" hangingPunct="0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rPr>
                  <a:t>Variance  Mgmt. Controls</a:t>
                </a:r>
              </a:p>
            </p:txBody>
          </p:sp>
        </p:grpSp>
        <p:sp>
          <p:nvSpPr>
            <p:cNvPr id="514" name="Group"/>
            <p:cNvSpPr/>
            <p:nvPr/>
          </p:nvSpPr>
          <p:spPr>
            <a:xfrm>
              <a:off x="0" y="876846"/>
              <a:ext cx="128059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 algn="ctr" defTabSz="1828800">
                <a:defRPr sz="11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ctr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Affect the reliability of other controls</a:t>
              </a:r>
            </a:p>
          </p:txBody>
        </p:sp>
        <p:grpSp>
          <p:nvGrpSpPr>
            <p:cNvPr id="517" name="Group"/>
            <p:cNvGrpSpPr/>
            <p:nvPr/>
          </p:nvGrpSpPr>
          <p:grpSpPr>
            <a:xfrm>
              <a:off x="1284791" y="0"/>
              <a:ext cx="1491420" cy="615259"/>
              <a:chOff x="0" y="0"/>
              <a:chExt cx="1491419" cy="615257"/>
            </a:xfrm>
          </p:grpSpPr>
          <p:sp>
            <p:nvSpPr>
              <p:cNvPr id="515" name="Line"/>
              <p:cNvSpPr/>
              <p:nvPr/>
            </p:nvSpPr>
            <p:spPr>
              <a:xfrm flipV="1">
                <a:off x="1491419" y="0"/>
                <a:ext cx="1" cy="615259"/>
              </a:xfrm>
              <a:prstGeom prst="line">
                <a:avLst/>
              </a:prstGeom>
              <a:noFill/>
              <a:ln w="63500" cap="flat">
                <a:solidFill>
                  <a:srgbClr val="4472C4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16" name="Line"/>
              <p:cNvSpPr/>
              <p:nvPr/>
            </p:nvSpPr>
            <p:spPr>
              <a:xfrm>
                <a:off x="-1" y="599184"/>
                <a:ext cx="1487020" cy="1"/>
              </a:xfrm>
              <a:prstGeom prst="line">
                <a:avLst/>
              </a:prstGeom>
              <a:noFill/>
              <a:ln w="76200" cap="flat">
                <a:solidFill>
                  <a:srgbClr val="4472C4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25" name="Group"/>
          <p:cNvGrpSpPr/>
          <p:nvPr/>
        </p:nvGrpSpPr>
        <p:grpSpPr>
          <a:xfrm>
            <a:off x="4602710" y="2727808"/>
            <a:ext cx="2457247" cy="2033290"/>
            <a:chOff x="0" y="0"/>
            <a:chExt cx="2457246" cy="2033289"/>
          </a:xfrm>
        </p:grpSpPr>
        <p:grpSp>
          <p:nvGrpSpPr>
            <p:cNvPr id="521" name="Decision  Controls"/>
            <p:cNvGrpSpPr/>
            <p:nvPr/>
          </p:nvGrpSpPr>
          <p:grpSpPr>
            <a:xfrm>
              <a:off x="194370" y="387831"/>
              <a:ext cx="1260960" cy="649762"/>
              <a:chOff x="0" y="19918"/>
              <a:chExt cx="1260958" cy="649761"/>
            </a:xfrm>
          </p:grpSpPr>
          <p:sp>
            <p:nvSpPr>
              <p:cNvPr id="519" name="Rectangle"/>
              <p:cNvSpPr/>
              <p:nvPr/>
            </p:nvSpPr>
            <p:spPr>
              <a:xfrm>
                <a:off x="0" y="19918"/>
                <a:ext cx="1260959" cy="649762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4472C4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Decision  Controls"/>
              <p:cNvSpPr/>
              <p:nvPr/>
            </p:nvSpPr>
            <p:spPr>
              <a:xfrm>
                <a:off x="12204" y="344799"/>
                <a:ext cx="123655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4289" tIns="34289" rIns="34289" bIns="34289" numCol="1" anchor="ctr">
                <a:spAutoFit/>
              </a:bodyPr>
              <a:lstStyle>
                <a:lvl1pPr algn="ctr" defTabSz="1828800">
                  <a:lnSpc>
                    <a:spcPct val="70000"/>
                  </a:lnSpc>
                  <a:defRPr sz="17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marL="0" marR="0" lvl="0" indent="0" algn="ctr" defTabSz="1828800" rtl="0" eaLnBrk="1" fontAlgn="auto" latinLnBrk="0" hangingPunct="0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7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rPr>
                  <a:t>Decision  Support Controls</a:t>
                </a:r>
              </a:p>
            </p:txBody>
          </p:sp>
        </p:grpSp>
        <p:sp>
          <p:nvSpPr>
            <p:cNvPr id="522" name="Group"/>
            <p:cNvSpPr/>
            <p:nvPr/>
          </p:nvSpPr>
          <p:spPr>
            <a:xfrm>
              <a:off x="0" y="0"/>
              <a:ext cx="1649701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 algn="ctr" defTabSz="1828800">
                <a:defRPr sz="11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ctr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Enable well-informed decisions</a:t>
              </a:r>
            </a:p>
          </p:txBody>
        </p:sp>
        <p:sp>
          <p:nvSpPr>
            <p:cNvPr id="523" name="Line"/>
            <p:cNvSpPr/>
            <p:nvPr/>
          </p:nvSpPr>
          <p:spPr>
            <a:xfrm flipH="1">
              <a:off x="1055528" y="1089359"/>
              <a:ext cx="3" cy="943931"/>
            </a:xfrm>
            <a:prstGeom prst="line">
              <a:avLst/>
            </a:prstGeom>
            <a:noFill/>
            <a:ln w="63500" cap="flat">
              <a:solidFill>
                <a:srgbClr val="4472C4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524" name="Line"/>
            <p:cNvSpPr/>
            <p:nvPr/>
          </p:nvSpPr>
          <p:spPr>
            <a:xfrm>
              <a:off x="1044160" y="1561323"/>
              <a:ext cx="1413087" cy="4"/>
            </a:xfrm>
            <a:prstGeom prst="line">
              <a:avLst/>
            </a:prstGeom>
            <a:noFill/>
            <a:ln w="63500" cap="flat">
              <a:solidFill>
                <a:srgbClr val="4472C4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526" name="Asset management…"/>
          <p:cNvSpPr txBox="1"/>
          <p:nvPr/>
        </p:nvSpPr>
        <p:spPr>
          <a:xfrm>
            <a:off x="3085040" y="2970070"/>
            <a:ext cx="1523647" cy="104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>
                <a:solidFill>
                  <a:srgbClr val="FFD4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13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Asset management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rgbClr val="FFD47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>
                <a:solidFill>
                  <a:srgbClr val="FFD4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13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Threat intelligence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rgbClr val="FFD47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>
                <a:solidFill>
                  <a:srgbClr val="FFD4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13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Anti-phishing training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rgbClr val="FFD47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>
                <a:solidFill>
                  <a:srgbClr val="FFD4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13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Risk analysis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rgbClr val="FFD47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>
                <a:solidFill>
                  <a:srgbClr val="FFD4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13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Etc.</a:t>
            </a:r>
          </a:p>
        </p:txBody>
      </p:sp>
      <p:sp>
        <p:nvSpPr>
          <p:cNvPr id="527" name="Line"/>
          <p:cNvSpPr/>
          <p:nvPr/>
        </p:nvSpPr>
        <p:spPr>
          <a:xfrm flipV="1">
            <a:off x="5151835" y="3810163"/>
            <a:ext cx="3" cy="943931"/>
          </a:xfrm>
          <a:prstGeom prst="line">
            <a:avLst/>
          </a:prstGeom>
          <a:ln w="63500">
            <a:solidFill>
              <a:srgbClr val="4472C4"/>
            </a:solidFill>
            <a:tailEnd type="triangle"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28" name="Group"/>
          <p:cNvSpPr/>
          <p:nvPr/>
        </p:nvSpPr>
        <p:spPr>
          <a:xfrm>
            <a:off x="6681860" y="2588864"/>
            <a:ext cx="1746532" cy="2913652"/>
          </a:xfrm>
          <a:prstGeom prst="rect">
            <a:avLst/>
          </a:prstGeom>
          <a:ln w="38100">
            <a:solidFill>
              <a:srgbClr val="296AD3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531" name="Group"/>
          <p:cNvGrpSpPr/>
          <p:nvPr/>
        </p:nvGrpSpPr>
        <p:grpSpPr>
          <a:xfrm>
            <a:off x="2869045" y="2247357"/>
            <a:ext cx="3717557" cy="3769840"/>
            <a:chOff x="0" y="0"/>
            <a:chExt cx="3717556" cy="3769839"/>
          </a:xfrm>
        </p:grpSpPr>
        <p:sp>
          <p:nvSpPr>
            <p:cNvPr id="529" name="Rectangle"/>
            <p:cNvSpPr/>
            <p:nvPr/>
          </p:nvSpPr>
          <p:spPr>
            <a:xfrm>
              <a:off x="0" y="339698"/>
              <a:ext cx="3717557" cy="3430142"/>
            </a:xfrm>
            <a:prstGeom prst="rect">
              <a:avLst/>
            </a:prstGeom>
            <a:noFill/>
            <a:ln w="38100" cap="flat">
              <a:solidFill>
                <a:srgbClr val="296AD3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530" name="Indirectly affect risk"/>
            <p:cNvSpPr txBox="1"/>
            <p:nvPr/>
          </p:nvSpPr>
          <p:spPr>
            <a:xfrm>
              <a:off x="861769" y="0"/>
              <a:ext cx="1994018" cy="2876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 defTabSz="1828800">
                <a:defRPr sz="17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l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Indirectly affect risk</a:t>
              </a:r>
            </a:p>
          </p:txBody>
        </p:sp>
      </p:grpSp>
      <p:grpSp>
        <p:nvGrpSpPr>
          <p:cNvPr id="535" name="Group"/>
          <p:cNvGrpSpPr/>
          <p:nvPr/>
        </p:nvGrpSpPr>
        <p:grpSpPr>
          <a:xfrm>
            <a:off x="6055455" y="3204593"/>
            <a:ext cx="415343" cy="258434"/>
            <a:chOff x="0" y="0"/>
            <a:chExt cx="415341" cy="258432"/>
          </a:xfrm>
        </p:grpSpPr>
        <p:sp>
          <p:nvSpPr>
            <p:cNvPr id="532" name="Line"/>
            <p:cNvSpPr/>
            <p:nvPr/>
          </p:nvSpPr>
          <p:spPr>
            <a:xfrm>
              <a:off x="2905" y="258432"/>
              <a:ext cx="409530" cy="1"/>
            </a:xfrm>
            <a:prstGeom prst="line">
              <a:avLst/>
            </a:prstGeom>
            <a:noFill/>
            <a:ln w="63500" cap="flat">
              <a:solidFill>
                <a:srgbClr val="4472C4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533" name="Line"/>
            <p:cNvSpPr/>
            <p:nvPr/>
          </p:nvSpPr>
          <p:spPr>
            <a:xfrm flipV="1">
              <a:off x="410112" y="388"/>
              <a:ext cx="1" cy="254002"/>
            </a:xfrm>
            <a:prstGeom prst="line">
              <a:avLst/>
            </a:prstGeom>
            <a:noFill/>
            <a:ln w="63500" cap="flat">
              <a:solidFill>
                <a:srgbClr val="4472C4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534" name="Line"/>
            <p:cNvSpPr/>
            <p:nvPr/>
          </p:nvSpPr>
          <p:spPr>
            <a:xfrm flipH="1" flipV="1">
              <a:off x="0" y="0"/>
              <a:ext cx="415342" cy="1"/>
            </a:xfrm>
            <a:prstGeom prst="line">
              <a:avLst/>
            </a:prstGeom>
            <a:noFill/>
            <a:ln w="63500" cap="flat">
              <a:solidFill>
                <a:srgbClr val="4472C4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grpSp>
        <p:nvGrpSpPr>
          <p:cNvPr id="539" name="Group"/>
          <p:cNvGrpSpPr/>
          <p:nvPr/>
        </p:nvGrpSpPr>
        <p:grpSpPr>
          <a:xfrm>
            <a:off x="6082359" y="4833368"/>
            <a:ext cx="415343" cy="258434"/>
            <a:chOff x="0" y="0"/>
            <a:chExt cx="415341" cy="258432"/>
          </a:xfrm>
        </p:grpSpPr>
        <p:sp>
          <p:nvSpPr>
            <p:cNvPr id="536" name="Line"/>
            <p:cNvSpPr/>
            <p:nvPr/>
          </p:nvSpPr>
          <p:spPr>
            <a:xfrm>
              <a:off x="2906" y="258432"/>
              <a:ext cx="409530" cy="1"/>
            </a:xfrm>
            <a:prstGeom prst="line">
              <a:avLst/>
            </a:prstGeom>
            <a:noFill/>
            <a:ln w="63500" cap="flat">
              <a:solidFill>
                <a:srgbClr val="4472C4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537" name="Line"/>
            <p:cNvSpPr/>
            <p:nvPr/>
          </p:nvSpPr>
          <p:spPr>
            <a:xfrm flipV="1">
              <a:off x="410112" y="388"/>
              <a:ext cx="1" cy="254002"/>
            </a:xfrm>
            <a:prstGeom prst="line">
              <a:avLst/>
            </a:prstGeom>
            <a:noFill/>
            <a:ln w="63500" cap="flat">
              <a:solidFill>
                <a:srgbClr val="4472C4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538" name="Line"/>
            <p:cNvSpPr/>
            <p:nvPr/>
          </p:nvSpPr>
          <p:spPr>
            <a:xfrm flipH="1" flipV="1">
              <a:off x="0" y="0"/>
              <a:ext cx="415342" cy="1"/>
            </a:xfrm>
            <a:prstGeom prst="line">
              <a:avLst/>
            </a:prstGeom>
            <a:noFill/>
            <a:ln w="63500" cap="flat">
              <a:solidFill>
                <a:srgbClr val="4472C4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540" name="Authentication…"/>
          <p:cNvSpPr txBox="1"/>
          <p:nvPr/>
        </p:nvSpPr>
        <p:spPr>
          <a:xfrm>
            <a:off x="6723939" y="2995470"/>
            <a:ext cx="1704467" cy="104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>
                <a:solidFill>
                  <a:srgbClr val="FFD4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13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Personnel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rgbClr val="FFD47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>
                <a:solidFill>
                  <a:srgbClr val="FFD4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13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Anti-malware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rgbClr val="FFD47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>
                <a:solidFill>
                  <a:srgbClr val="FFD4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13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Access privileges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rgbClr val="FFD47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>
                <a:solidFill>
                  <a:srgbClr val="FFD4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13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Data recovery processes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rgbClr val="FFD47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>
                <a:solidFill>
                  <a:srgbClr val="FFD4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13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Etc…</a:t>
            </a:r>
          </a:p>
        </p:txBody>
      </p:sp>
      <p:sp>
        <p:nvSpPr>
          <p:cNvPr id="541" name="Rectangle"/>
          <p:cNvSpPr/>
          <p:nvPr/>
        </p:nvSpPr>
        <p:spPr>
          <a:xfrm>
            <a:off x="6726555" y="3006651"/>
            <a:ext cx="744031" cy="212008"/>
          </a:xfrm>
          <a:prstGeom prst="rect">
            <a:avLst/>
          </a:prstGeom>
          <a:ln w="38100">
            <a:solidFill>
              <a:srgbClr val="FF2600"/>
            </a:solidFill>
          </a:ln>
        </p:spPr>
        <p:txBody>
          <a:bodyPr lIns="45718" tIns="45718" rIns="45718" bIns="45718" anchor="ctr"/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42" name="Rectangle"/>
          <p:cNvSpPr/>
          <p:nvPr/>
        </p:nvSpPr>
        <p:spPr>
          <a:xfrm>
            <a:off x="3061739" y="3391310"/>
            <a:ext cx="1563901" cy="212008"/>
          </a:xfrm>
          <a:prstGeom prst="rect">
            <a:avLst/>
          </a:prstGeom>
          <a:ln w="38100">
            <a:solidFill>
              <a:srgbClr val="FF2600"/>
            </a:solidFill>
          </a:ln>
        </p:spPr>
        <p:txBody>
          <a:bodyPr lIns="45718" tIns="45718" rIns="45718" bIns="45718" anchor="ctr"/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43" name="Rectangle"/>
          <p:cNvSpPr/>
          <p:nvPr/>
        </p:nvSpPr>
        <p:spPr>
          <a:xfrm>
            <a:off x="3061739" y="3188111"/>
            <a:ext cx="1563901" cy="212008"/>
          </a:xfrm>
          <a:prstGeom prst="rect">
            <a:avLst/>
          </a:prstGeom>
          <a:ln w="38100">
            <a:solidFill>
              <a:srgbClr val="FF2600"/>
            </a:solidFill>
          </a:ln>
        </p:spPr>
        <p:txBody>
          <a:bodyPr lIns="45718" tIns="45718" rIns="45718" bIns="45718" anchor="ctr"/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44" name="Rectangle"/>
          <p:cNvSpPr/>
          <p:nvPr/>
        </p:nvSpPr>
        <p:spPr>
          <a:xfrm>
            <a:off x="3089393" y="5199767"/>
            <a:ext cx="1563901" cy="212008"/>
          </a:xfrm>
          <a:prstGeom prst="rect">
            <a:avLst/>
          </a:prstGeom>
          <a:ln w="38100">
            <a:solidFill>
              <a:srgbClr val="FF2600"/>
            </a:solidFill>
          </a:ln>
        </p:spPr>
        <p:txBody>
          <a:bodyPr lIns="45718" tIns="45718" rIns="45718" bIns="45718" anchor="ctr"/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45" name="Rectangle"/>
          <p:cNvSpPr/>
          <p:nvPr/>
        </p:nvSpPr>
        <p:spPr>
          <a:xfrm>
            <a:off x="6727787" y="3223542"/>
            <a:ext cx="1678201" cy="826568"/>
          </a:xfrm>
          <a:prstGeom prst="rect">
            <a:avLst/>
          </a:prstGeom>
          <a:ln w="38100">
            <a:solidFill>
              <a:srgbClr val="00F900"/>
            </a:solidFill>
          </a:ln>
        </p:spPr>
        <p:txBody>
          <a:bodyPr lIns="45718" tIns="45718" rIns="45718" bIns="45718" anchor="ctr"/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46" name="Ransomware outage via a phishing attack"/>
          <p:cNvSpPr txBox="1"/>
          <p:nvPr/>
        </p:nvSpPr>
        <p:spPr>
          <a:xfrm>
            <a:off x="9498530" y="4027084"/>
            <a:ext cx="2067374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1800">
                <a:solidFill>
                  <a:srgbClr val="FF2600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Tw Cen MT"/>
                <a:sym typeface="Tw Cen MT"/>
              </a:rPr>
              <a:t>Ransomware outage via a phishing attack</a:t>
            </a:r>
          </a:p>
        </p:txBody>
      </p:sp>
      <p:sp>
        <p:nvSpPr>
          <p:cNvPr id="547" name="FAIR-CAM (Controls Analytics Model)…"/>
          <p:cNvSpPr txBox="1">
            <a:spLocks noGrp="1"/>
          </p:cNvSpPr>
          <p:nvPr>
            <p:ph type="title"/>
          </p:nvPr>
        </p:nvSpPr>
        <p:spPr>
          <a:xfrm>
            <a:off x="451969" y="309829"/>
            <a:ext cx="10515601" cy="1325564"/>
          </a:xfrm>
          <a:prstGeom prst="rect">
            <a:avLst/>
          </a:prstGeom>
        </p:spPr>
        <p:txBody>
          <a:bodyPr/>
          <a:lstStyle>
            <a:lvl1pPr>
              <a:defRPr sz="3400"/>
            </a:lvl1pPr>
          </a:lstStyle>
          <a:p>
            <a:r>
              <a:t>Accounting for control functions and dependencies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" grpId="0" animBg="1" advAuto="0"/>
      <p:bldP spid="508" grpId="0" animBg="1" advAuto="0"/>
      <p:bldP spid="509" grpId="0" animBg="1" advAuto="0"/>
      <p:bldP spid="510" grpId="0" animBg="1" advAuto="0"/>
      <p:bldP spid="518" grpId="0" animBg="1" advAuto="0"/>
      <p:bldP spid="525" grpId="0" animBg="1" advAuto="0"/>
      <p:bldP spid="526" grpId="0" animBg="1" advAuto="0"/>
      <p:bldP spid="527" grpId="0" animBg="1" advAuto="0"/>
      <p:bldP spid="528" grpId="0" animBg="1" advAuto="0"/>
      <p:bldP spid="531" grpId="0" animBg="1" advAuto="0"/>
      <p:bldP spid="535" grpId="0" animBg="1" advAuto="0"/>
      <p:bldP spid="539" grpId="0" animBg="1" advAuto="0"/>
      <p:bldP spid="540" grpId="0" animBg="1" advAuto="0"/>
      <p:bldP spid="541" grpId="0" animBg="1" advAuto="0"/>
      <p:bldP spid="542" grpId="0" animBg="1" advAuto="0"/>
      <p:bldP spid="543" grpId="0" animBg="1" advAuto="0"/>
      <p:bldP spid="544" grpId="0" animBg="1" advAuto="0"/>
      <p:bldP spid="545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Example cybersecurity “anatomy” (ISO27001)"/>
          <p:cNvSpPr txBox="1">
            <a:spLocks noGrp="1"/>
          </p:cNvSpPr>
          <p:nvPr>
            <p:ph type="title"/>
          </p:nvPr>
        </p:nvSpPr>
        <p:spPr>
          <a:xfrm>
            <a:off x="838200" y="69015"/>
            <a:ext cx="10515600" cy="1325564"/>
          </a:xfrm>
          <a:prstGeom prst="rect">
            <a:avLst/>
          </a:prstGeom>
        </p:spPr>
        <p:txBody>
          <a:bodyPr/>
          <a:lstStyle>
            <a:lvl1pPr defTabSz="850391">
              <a:defRPr sz="3200"/>
            </a:lvl1pPr>
          </a:lstStyle>
          <a:p>
            <a:r>
              <a:t>Control Anatomy AND Physiology</a:t>
            </a:r>
          </a:p>
        </p:txBody>
      </p:sp>
      <p:grpSp>
        <p:nvGrpSpPr>
          <p:cNvPr id="552" name="Group"/>
          <p:cNvGrpSpPr/>
          <p:nvPr/>
        </p:nvGrpSpPr>
        <p:grpSpPr>
          <a:xfrm>
            <a:off x="398421" y="1421732"/>
            <a:ext cx="4336219" cy="4014536"/>
            <a:chOff x="0" y="0"/>
            <a:chExt cx="4336217" cy="4014534"/>
          </a:xfrm>
        </p:grpSpPr>
        <p:pic>
          <p:nvPicPr>
            <p:cNvPr id="550" name="Image" descr="Image"/>
            <p:cNvPicPr>
              <a:picLocks noChangeAspect="1"/>
            </p:cNvPicPr>
            <p:nvPr/>
          </p:nvPicPr>
          <p:blipFill>
            <a:blip r:embed="rId2"/>
            <a:srcRect l="391" r="391"/>
            <a:stretch>
              <a:fillRect/>
            </a:stretch>
          </p:blipFill>
          <p:spPr>
            <a:xfrm>
              <a:off x="0" y="867842"/>
              <a:ext cx="4336218" cy="31466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1" name="Anatomy"/>
            <p:cNvSpPr txBox="1"/>
            <p:nvPr/>
          </p:nvSpPr>
          <p:spPr>
            <a:xfrm>
              <a:off x="1560363" y="0"/>
              <a:ext cx="1215530" cy="3456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Anatomy</a:t>
              </a:r>
            </a:p>
          </p:txBody>
        </p:sp>
      </p:grpSp>
      <p:grpSp>
        <p:nvGrpSpPr>
          <p:cNvPr id="607" name="Group"/>
          <p:cNvGrpSpPr/>
          <p:nvPr/>
        </p:nvGrpSpPr>
        <p:grpSpPr>
          <a:xfrm>
            <a:off x="5371987" y="1483768"/>
            <a:ext cx="6403787" cy="4072008"/>
            <a:chOff x="0" y="0"/>
            <a:chExt cx="6403785" cy="4072007"/>
          </a:xfrm>
        </p:grpSpPr>
        <p:grpSp>
          <p:nvGrpSpPr>
            <p:cNvPr id="604" name="Group"/>
            <p:cNvGrpSpPr/>
            <p:nvPr/>
          </p:nvGrpSpPr>
          <p:grpSpPr>
            <a:xfrm>
              <a:off x="0" y="678270"/>
              <a:ext cx="5341775" cy="3393738"/>
              <a:chOff x="0" y="0"/>
              <a:chExt cx="5341774" cy="3393736"/>
            </a:xfrm>
          </p:grpSpPr>
          <p:sp>
            <p:nvSpPr>
              <p:cNvPr id="553" name="Group"/>
              <p:cNvSpPr/>
              <p:nvPr/>
            </p:nvSpPr>
            <p:spPr>
              <a:xfrm>
                <a:off x="3004679" y="735608"/>
                <a:ext cx="1539403" cy="2519894"/>
              </a:xfrm>
              <a:prstGeom prst="rect">
                <a:avLst/>
              </a:prstGeom>
              <a:noFill/>
              <a:ln w="38100" cap="flat">
                <a:solidFill>
                  <a:srgbClr val="296AD3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Rectangle"/>
              <p:cNvSpPr/>
              <p:nvPr/>
            </p:nvSpPr>
            <p:spPr>
              <a:xfrm>
                <a:off x="0" y="722673"/>
                <a:ext cx="2894874" cy="2671064"/>
              </a:xfrm>
              <a:prstGeom prst="rect">
                <a:avLst/>
              </a:prstGeom>
              <a:noFill/>
              <a:ln w="38100" cap="flat">
                <a:solidFill>
                  <a:srgbClr val="296AD3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pic>
            <p:nvPicPr>
              <p:cNvPr id="555" name="Image" descr="Image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17250" y="1579602"/>
                <a:ext cx="1120359" cy="22868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56" name="Image" descr="Image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5931" y="2749891"/>
                <a:ext cx="946553" cy="3062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57" name="Image" descr="Image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5009" y="1090164"/>
                <a:ext cx="870873" cy="4925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58" name="Arrow"/>
              <p:cNvSpPr/>
              <p:nvPr/>
            </p:nvSpPr>
            <p:spPr>
              <a:xfrm>
                <a:off x="564524" y="1630533"/>
                <a:ext cx="2718588" cy="1123820"/>
              </a:xfrm>
              <a:prstGeom prst="rightArrow">
                <a:avLst>
                  <a:gd name="adj1" fmla="val 32000"/>
                  <a:gd name="adj2" fmla="val 64000"/>
                </a:avLst>
              </a:prstGeom>
              <a:solidFill>
                <a:srgbClr val="FFFFFF">
                  <a:alpha val="26646"/>
                </a:srgbClr>
              </a:solidFill>
              <a:ln w="25400" cap="flat">
                <a:solidFill>
                  <a:schemeClr val="accent2">
                    <a:lumOff val="16690"/>
                    <a:alpha val="26646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latin typeface="Montserrat"/>
                    <a:ea typeface="Montserrat"/>
                    <a:cs typeface="Montserrat"/>
                    <a:sym typeface="Montserrat"/>
                  </a:defRPr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sym typeface="Montserrat"/>
                </a:endParaRPr>
              </a:p>
            </p:txBody>
          </p:sp>
          <p:grpSp>
            <p:nvGrpSpPr>
              <p:cNvPr id="561" name="Risk"/>
              <p:cNvGrpSpPr/>
              <p:nvPr/>
            </p:nvGrpSpPr>
            <p:grpSpPr>
              <a:xfrm>
                <a:off x="4702526" y="2032048"/>
                <a:ext cx="592010" cy="320788"/>
                <a:chOff x="0" y="0"/>
                <a:chExt cx="592008" cy="320786"/>
              </a:xfrm>
            </p:grpSpPr>
            <p:sp>
              <p:nvSpPr>
                <p:cNvPr id="559" name="Rectangle"/>
                <p:cNvSpPr/>
                <p:nvPr/>
              </p:nvSpPr>
              <p:spPr>
                <a:xfrm>
                  <a:off x="0" y="7251"/>
                  <a:ext cx="592009" cy="306286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4472C4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2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2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Risk"/>
                <p:cNvSpPr txBox="1"/>
                <p:nvPr/>
              </p:nvSpPr>
              <p:spPr>
                <a:xfrm>
                  <a:off x="8429" y="-1"/>
                  <a:ext cx="575151" cy="32078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34289" tIns="34289" rIns="34289" bIns="34289" numCol="1" anchor="ctr">
                  <a:noAutofit/>
                </a:bodyPr>
                <a:lstStyle>
                  <a:lvl1pPr algn="ctr" defTabSz="1828800">
                    <a:defRPr sz="2200"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 marL="0" marR="0" lvl="0" indent="0" algn="ctr" defTabSz="18288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cs typeface="Calibri"/>
                      <a:sym typeface="Calibri"/>
                    </a:rPr>
                    <a:t>Risk</a:t>
                  </a:r>
                </a:p>
              </p:txBody>
            </p:sp>
          </p:grpSp>
          <p:grpSp>
            <p:nvGrpSpPr>
              <p:cNvPr id="566" name="Group"/>
              <p:cNvGrpSpPr/>
              <p:nvPr/>
            </p:nvGrpSpPr>
            <p:grpSpPr>
              <a:xfrm>
                <a:off x="4655287" y="2326883"/>
                <a:ext cx="686488" cy="697658"/>
                <a:chOff x="0" y="0"/>
                <a:chExt cx="686486" cy="697656"/>
              </a:xfrm>
            </p:grpSpPr>
            <p:grpSp>
              <p:nvGrpSpPr>
                <p:cNvPr id="564" name="Threats"/>
                <p:cNvGrpSpPr/>
                <p:nvPr/>
              </p:nvGrpSpPr>
              <p:grpSpPr>
                <a:xfrm>
                  <a:off x="0" y="391371"/>
                  <a:ext cx="686487" cy="306287"/>
                  <a:chOff x="0" y="0"/>
                  <a:chExt cx="686486" cy="306285"/>
                </a:xfrm>
              </p:grpSpPr>
              <p:sp>
                <p:nvSpPr>
                  <p:cNvPr id="562" name="Rectangle"/>
                  <p:cNvSpPr/>
                  <p:nvPr/>
                </p:nvSpPr>
                <p:spPr>
                  <a:xfrm>
                    <a:off x="-1" y="0"/>
                    <a:ext cx="686488" cy="306286"/>
                  </a:xfrm>
                  <a:prstGeom prst="rect">
                    <a:avLst/>
                  </a:prstGeom>
                  <a:solidFill>
                    <a:srgbClr val="FFFFFF"/>
                  </a:solidFill>
                  <a:ln w="25400" cap="flat">
                    <a:solidFill>
                      <a:srgbClr val="4472C4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8" tIns="45718" rIns="45718" bIns="45718" numCol="1" anchor="ctr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22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kumimoji="0" sz="2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3" name="Threats"/>
                  <p:cNvSpPr txBox="1"/>
                  <p:nvPr/>
                </p:nvSpPr>
                <p:spPr>
                  <a:xfrm>
                    <a:off x="8428" y="25882"/>
                    <a:ext cx="669630" cy="254522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34289" tIns="34289" rIns="34289" bIns="34289" numCol="1" anchor="ctr">
                    <a:noAutofit/>
                  </a:bodyPr>
                  <a:lstStyle>
                    <a:lvl1pPr defTabSz="1828800">
                      <a:defRPr sz="1700">
                        <a:latin typeface="Calibri"/>
                        <a:ea typeface="Calibri"/>
                        <a:cs typeface="Calibri"/>
                        <a:sym typeface="Calibri"/>
                      </a:defRPr>
                    </a:lvl1pPr>
                  </a:lstStyle>
                  <a:p>
                    <a:pPr marL="0" marR="0" lvl="0" indent="0" algn="l" defTabSz="18288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cs typeface="Calibri"/>
                        <a:sym typeface="Calibri"/>
                      </a:rPr>
                      <a:t>Threats</a:t>
                    </a:r>
                  </a:p>
                </p:txBody>
              </p:sp>
            </p:grpSp>
            <p:sp>
              <p:nvSpPr>
                <p:cNvPr id="565" name="Line"/>
                <p:cNvSpPr/>
                <p:nvPr/>
              </p:nvSpPr>
              <p:spPr>
                <a:xfrm flipV="1">
                  <a:off x="343243" y="0"/>
                  <a:ext cx="3" cy="370435"/>
                </a:xfrm>
                <a:prstGeom prst="line">
                  <a:avLst/>
                </a:prstGeom>
                <a:noFill/>
                <a:ln w="63500" cap="flat">
                  <a:solidFill>
                    <a:srgbClr val="4472C4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71" name="Group"/>
              <p:cNvGrpSpPr/>
              <p:nvPr/>
            </p:nvGrpSpPr>
            <p:grpSpPr>
              <a:xfrm>
                <a:off x="4655287" y="1360346"/>
                <a:ext cx="686488" cy="667200"/>
                <a:chOff x="0" y="0"/>
                <a:chExt cx="686486" cy="667198"/>
              </a:xfrm>
            </p:grpSpPr>
            <p:grpSp>
              <p:nvGrpSpPr>
                <p:cNvPr id="569" name="Assets"/>
                <p:cNvGrpSpPr/>
                <p:nvPr/>
              </p:nvGrpSpPr>
              <p:grpSpPr>
                <a:xfrm>
                  <a:off x="0" y="-1"/>
                  <a:ext cx="686487" cy="306285"/>
                  <a:chOff x="0" y="0"/>
                  <a:chExt cx="686486" cy="306283"/>
                </a:xfrm>
              </p:grpSpPr>
              <p:sp>
                <p:nvSpPr>
                  <p:cNvPr id="567" name="Rectangle"/>
                  <p:cNvSpPr/>
                  <p:nvPr/>
                </p:nvSpPr>
                <p:spPr>
                  <a:xfrm>
                    <a:off x="-1" y="-1"/>
                    <a:ext cx="686488" cy="306285"/>
                  </a:xfrm>
                  <a:prstGeom prst="rect">
                    <a:avLst/>
                  </a:prstGeom>
                  <a:solidFill>
                    <a:srgbClr val="FFFFFF"/>
                  </a:solidFill>
                  <a:ln w="25400" cap="flat">
                    <a:solidFill>
                      <a:srgbClr val="4472C4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8" tIns="45718" rIns="45718" bIns="45718" numCol="1" anchor="ctr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22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kumimoji="0" sz="2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8" name="Assets"/>
                  <p:cNvSpPr txBox="1"/>
                  <p:nvPr/>
                </p:nvSpPr>
                <p:spPr>
                  <a:xfrm>
                    <a:off x="8428" y="25881"/>
                    <a:ext cx="669630" cy="254522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34289" tIns="34289" rIns="34289" bIns="34289" numCol="1" anchor="ctr">
                    <a:noAutofit/>
                  </a:bodyPr>
                  <a:lstStyle>
                    <a:lvl1pPr defTabSz="1828800">
                      <a:defRPr sz="1700">
                        <a:latin typeface="Calibri"/>
                        <a:ea typeface="Calibri"/>
                        <a:cs typeface="Calibri"/>
                        <a:sym typeface="Calibri"/>
                      </a:defRPr>
                    </a:lvl1pPr>
                  </a:lstStyle>
                  <a:p>
                    <a:pPr marL="0" marR="0" lvl="0" indent="0" algn="l" defTabSz="18288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cs typeface="Calibri"/>
                        <a:sym typeface="Calibri"/>
                      </a:rPr>
                      <a:t>Assets</a:t>
                    </a:r>
                    <a:endParaRPr kumimoji="0" sz="1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570" name="Line"/>
                <p:cNvSpPr/>
                <p:nvPr/>
              </p:nvSpPr>
              <p:spPr>
                <a:xfrm flipH="1">
                  <a:off x="343243" y="296763"/>
                  <a:ext cx="3" cy="370436"/>
                </a:xfrm>
                <a:prstGeom prst="line">
                  <a:avLst/>
                </a:prstGeom>
                <a:noFill/>
                <a:ln w="63500" cap="flat">
                  <a:solidFill>
                    <a:srgbClr val="4472C4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76" name="Group"/>
              <p:cNvGrpSpPr/>
              <p:nvPr/>
            </p:nvGrpSpPr>
            <p:grpSpPr>
              <a:xfrm>
                <a:off x="3470219" y="2039298"/>
                <a:ext cx="1239891" cy="306290"/>
                <a:chOff x="0" y="0"/>
                <a:chExt cx="1239889" cy="306288"/>
              </a:xfrm>
            </p:grpSpPr>
            <p:grpSp>
              <p:nvGrpSpPr>
                <p:cNvPr id="574" name="Controls"/>
                <p:cNvGrpSpPr/>
                <p:nvPr/>
              </p:nvGrpSpPr>
              <p:grpSpPr>
                <a:xfrm>
                  <a:off x="0" y="0"/>
                  <a:ext cx="751960" cy="306289"/>
                  <a:chOff x="0" y="0"/>
                  <a:chExt cx="751959" cy="306288"/>
                </a:xfrm>
              </p:grpSpPr>
              <p:sp>
                <p:nvSpPr>
                  <p:cNvPr id="572" name="Rectangle"/>
                  <p:cNvSpPr/>
                  <p:nvPr/>
                </p:nvSpPr>
                <p:spPr>
                  <a:xfrm>
                    <a:off x="0" y="0"/>
                    <a:ext cx="751960" cy="306289"/>
                  </a:xfrm>
                  <a:prstGeom prst="rect">
                    <a:avLst/>
                  </a:prstGeom>
                  <a:solidFill>
                    <a:srgbClr val="FFFFFF"/>
                  </a:solidFill>
                  <a:ln w="25400" cap="flat">
                    <a:solidFill>
                      <a:srgbClr val="4472C4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8" tIns="45718" rIns="45718" bIns="45718" numCol="1" anchor="ctr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22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kumimoji="0" sz="2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3" name="Controls"/>
                  <p:cNvSpPr txBox="1"/>
                  <p:nvPr/>
                </p:nvSpPr>
                <p:spPr>
                  <a:xfrm>
                    <a:off x="8428" y="25882"/>
                    <a:ext cx="735103" cy="254522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34289" tIns="34289" rIns="34289" bIns="34289" numCol="1" anchor="ctr">
                    <a:noAutofit/>
                  </a:bodyPr>
                  <a:lstStyle>
                    <a:lvl1pPr defTabSz="1828800">
                      <a:defRPr sz="1700">
                        <a:latin typeface="Calibri"/>
                        <a:ea typeface="Calibri"/>
                        <a:cs typeface="Calibri"/>
                        <a:sym typeface="Calibri"/>
                      </a:defRPr>
                    </a:lvl1pPr>
                  </a:lstStyle>
                  <a:p>
                    <a:pPr marL="0" marR="0" lvl="0" indent="0" algn="l" defTabSz="18288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7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cs typeface="Calibri"/>
                        <a:sym typeface="Calibri"/>
                      </a:rPr>
                      <a:t>Controls</a:t>
                    </a:r>
                  </a:p>
                </p:txBody>
              </p:sp>
            </p:grpSp>
            <p:sp>
              <p:nvSpPr>
                <p:cNvPr id="575" name="Line"/>
                <p:cNvSpPr/>
                <p:nvPr/>
              </p:nvSpPr>
              <p:spPr>
                <a:xfrm>
                  <a:off x="758530" y="179338"/>
                  <a:ext cx="481360" cy="3"/>
                </a:xfrm>
                <a:prstGeom prst="line">
                  <a:avLst/>
                </a:prstGeom>
                <a:noFill/>
                <a:ln w="63500" cap="flat">
                  <a:solidFill>
                    <a:srgbClr val="4472C4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79" name="Loss Event Controls"/>
              <p:cNvGrpSpPr/>
              <p:nvPr/>
            </p:nvGrpSpPr>
            <p:grpSpPr>
              <a:xfrm>
                <a:off x="3349378" y="1952495"/>
                <a:ext cx="870872" cy="532286"/>
                <a:chOff x="0" y="-41765"/>
                <a:chExt cx="870871" cy="532284"/>
              </a:xfrm>
            </p:grpSpPr>
            <p:sp>
              <p:nvSpPr>
                <p:cNvPr id="577" name="Rectangle"/>
                <p:cNvSpPr/>
                <p:nvPr/>
              </p:nvSpPr>
              <p:spPr>
                <a:xfrm>
                  <a:off x="0" y="-1"/>
                  <a:ext cx="870872" cy="448754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4472C4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0">
                    <a:lnSpc>
                      <a:spcPct val="7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2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2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8" name="Loss Event Controls"/>
                <p:cNvSpPr txBox="1"/>
                <p:nvPr/>
              </p:nvSpPr>
              <p:spPr>
                <a:xfrm>
                  <a:off x="8428" y="-41766"/>
                  <a:ext cx="854015" cy="53228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34289" tIns="34289" rIns="34289" bIns="34289" numCol="1" anchor="ctr">
                  <a:noAutofit/>
                </a:bodyPr>
                <a:lstStyle>
                  <a:lvl1pPr algn="ctr" defTabSz="1828800">
                    <a:lnSpc>
                      <a:spcPct val="70000"/>
                    </a:lnSpc>
                    <a:defRPr sz="1200"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 marL="0" marR="0" lvl="0" indent="0" algn="ctr" defTabSz="1828800" rtl="0" eaLnBrk="1" fontAlgn="auto" latinLnBrk="0" hangingPunct="0">
                    <a:lnSpc>
                      <a:spcPct val="7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cs typeface="Calibri"/>
                      <a:sym typeface="Calibri"/>
                    </a:rPr>
                    <a:t>Loss Event Control Functions</a:t>
                  </a:r>
                </a:p>
              </p:txBody>
            </p:sp>
          </p:grpSp>
          <p:sp>
            <p:nvSpPr>
              <p:cNvPr id="580" name="Group"/>
              <p:cNvSpPr txBox="1"/>
              <p:nvPr/>
            </p:nvSpPr>
            <p:spPr>
              <a:xfrm>
                <a:off x="3039653" y="0"/>
                <a:ext cx="1475552" cy="6952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4289" tIns="34289" rIns="34289" bIns="34289" numCol="1" anchor="t">
                <a:noAutofit/>
              </a:bodyPr>
              <a:lstStyle>
                <a:lvl1pPr algn="ctr" defTabSz="1828800">
                  <a:defRPr sz="13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marL="0" marR="0" lvl="0" indent="0" algn="ctr" defTabSz="18288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3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rPr>
                  <a:t>Directly affect the frequency or magnitude of loss</a:t>
                </a:r>
              </a:p>
            </p:txBody>
          </p:sp>
          <p:grpSp>
            <p:nvGrpSpPr>
              <p:cNvPr id="587" name="Group"/>
              <p:cNvGrpSpPr/>
              <p:nvPr/>
            </p:nvGrpSpPr>
            <p:grpSpPr>
              <a:xfrm>
                <a:off x="1350611" y="2447947"/>
                <a:ext cx="2449314" cy="731703"/>
                <a:chOff x="0" y="0"/>
                <a:chExt cx="2449313" cy="731701"/>
              </a:xfrm>
            </p:grpSpPr>
            <p:grpSp>
              <p:nvGrpSpPr>
                <p:cNvPr id="583" name="Variance  Controls"/>
                <p:cNvGrpSpPr/>
                <p:nvPr/>
              </p:nvGrpSpPr>
              <p:grpSpPr>
                <a:xfrm>
                  <a:off x="0" y="155348"/>
                  <a:ext cx="1118500" cy="576355"/>
                  <a:chOff x="0" y="0"/>
                  <a:chExt cx="1118499" cy="576354"/>
                </a:xfrm>
              </p:grpSpPr>
              <p:sp>
                <p:nvSpPr>
                  <p:cNvPr id="581" name="Rectangle"/>
                  <p:cNvSpPr/>
                  <p:nvPr/>
                </p:nvSpPr>
                <p:spPr>
                  <a:xfrm>
                    <a:off x="0" y="0"/>
                    <a:ext cx="1118500" cy="576355"/>
                  </a:xfrm>
                  <a:prstGeom prst="rect">
                    <a:avLst/>
                  </a:prstGeom>
                  <a:solidFill>
                    <a:srgbClr val="FFFFFF"/>
                  </a:solidFill>
                  <a:ln w="25400" cap="flat">
                    <a:solidFill>
                      <a:srgbClr val="4472C4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8" tIns="45718" rIns="45718" bIns="45718" numCol="1" anchor="ctr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0">
                      <a:lnSpc>
                        <a:spcPct val="7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22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kumimoji="0" sz="2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2" name="Variance  Controls"/>
                  <p:cNvSpPr txBox="1"/>
                  <p:nvPr/>
                </p:nvSpPr>
                <p:spPr>
                  <a:xfrm>
                    <a:off x="10824" y="22034"/>
                    <a:ext cx="1096851" cy="53228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34289" tIns="34289" rIns="34289" bIns="34289" numCol="1" anchor="ctr">
                    <a:noAutofit/>
                  </a:bodyPr>
                  <a:lstStyle>
                    <a:lvl1pPr algn="ctr" defTabSz="1828800">
                      <a:lnSpc>
                        <a:spcPct val="70000"/>
                      </a:lnSpc>
                      <a:defRPr sz="1200">
                        <a:latin typeface="Calibri"/>
                        <a:ea typeface="Calibri"/>
                        <a:cs typeface="Calibri"/>
                        <a:sym typeface="Calibri"/>
                      </a:defRPr>
                    </a:lvl1pPr>
                  </a:lstStyle>
                  <a:p>
                    <a:pPr marL="0" marR="0" lvl="0" indent="0" algn="ctr" defTabSz="1828800" rtl="0" eaLnBrk="1" fontAlgn="auto" latinLnBrk="0" hangingPunct="0">
                      <a:lnSpc>
                        <a:spcPct val="7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cs typeface="Calibri"/>
                        <a:sym typeface="Calibri"/>
                      </a:rPr>
                      <a:t>Variance  Mgmt. Control Functions</a:t>
                    </a:r>
                  </a:p>
                </p:txBody>
              </p:sp>
            </p:grpSp>
            <p:grpSp>
              <p:nvGrpSpPr>
                <p:cNvPr id="586" name="Group"/>
                <p:cNvGrpSpPr/>
                <p:nvPr/>
              </p:nvGrpSpPr>
              <p:grpSpPr>
                <a:xfrm>
                  <a:off x="1129561" y="0"/>
                  <a:ext cx="1319753" cy="544440"/>
                  <a:chOff x="0" y="0"/>
                  <a:chExt cx="1319751" cy="544439"/>
                </a:xfrm>
              </p:grpSpPr>
              <p:sp>
                <p:nvSpPr>
                  <p:cNvPr id="584" name="Line"/>
                  <p:cNvSpPr/>
                  <p:nvPr/>
                </p:nvSpPr>
                <p:spPr>
                  <a:xfrm flipV="1">
                    <a:off x="1319751" y="0"/>
                    <a:ext cx="1" cy="544440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4472C4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5" name="Line"/>
                  <p:cNvSpPr/>
                  <p:nvPr/>
                </p:nvSpPr>
                <p:spPr>
                  <a:xfrm>
                    <a:off x="-1" y="530215"/>
                    <a:ext cx="1315858" cy="1"/>
                  </a:xfrm>
                  <a:prstGeom prst="line">
                    <a:avLst/>
                  </a:prstGeom>
                  <a:noFill/>
                  <a:ln w="76200" cap="flat">
                    <a:solidFill>
                      <a:srgbClr val="4472C4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93" name="Group"/>
              <p:cNvGrpSpPr/>
              <p:nvPr/>
            </p:nvGrpSpPr>
            <p:grpSpPr>
              <a:xfrm>
                <a:off x="1336845" y="1143363"/>
                <a:ext cx="2002411" cy="1456061"/>
                <a:chOff x="0" y="0"/>
                <a:chExt cx="2002410" cy="1456059"/>
              </a:xfrm>
            </p:grpSpPr>
            <p:grpSp>
              <p:nvGrpSpPr>
                <p:cNvPr id="590" name="Decision  Controls"/>
                <p:cNvGrpSpPr/>
                <p:nvPr/>
              </p:nvGrpSpPr>
              <p:grpSpPr>
                <a:xfrm>
                  <a:off x="0" y="0"/>
                  <a:ext cx="1115818" cy="574972"/>
                  <a:chOff x="0" y="0"/>
                  <a:chExt cx="1115817" cy="574971"/>
                </a:xfrm>
              </p:grpSpPr>
              <p:sp>
                <p:nvSpPr>
                  <p:cNvPr id="588" name="Rectangle"/>
                  <p:cNvSpPr/>
                  <p:nvPr/>
                </p:nvSpPr>
                <p:spPr>
                  <a:xfrm>
                    <a:off x="0" y="0"/>
                    <a:ext cx="1115818" cy="574972"/>
                  </a:xfrm>
                  <a:prstGeom prst="rect">
                    <a:avLst/>
                  </a:prstGeom>
                  <a:solidFill>
                    <a:srgbClr val="FFFFFF"/>
                  </a:solidFill>
                  <a:ln w="25400" cap="flat">
                    <a:solidFill>
                      <a:srgbClr val="4472C4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8" tIns="45718" rIns="45718" bIns="45718" numCol="1" anchor="ctr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0">
                      <a:lnSpc>
                        <a:spcPct val="7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22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kumimoji="0" sz="2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9" name="Decision  Controls"/>
                  <p:cNvSpPr txBox="1"/>
                  <p:nvPr/>
                </p:nvSpPr>
                <p:spPr>
                  <a:xfrm>
                    <a:off x="10799" y="21343"/>
                    <a:ext cx="1094220" cy="53228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34289" tIns="34289" rIns="34289" bIns="34289" numCol="1" anchor="ctr">
                    <a:noAutofit/>
                  </a:bodyPr>
                  <a:lstStyle>
                    <a:lvl1pPr algn="ctr" defTabSz="1828800">
                      <a:lnSpc>
                        <a:spcPct val="70000"/>
                      </a:lnSpc>
                      <a:defRPr sz="1200">
                        <a:latin typeface="Calibri"/>
                        <a:ea typeface="Calibri"/>
                        <a:cs typeface="Calibri"/>
                        <a:sym typeface="Calibri"/>
                      </a:defRPr>
                    </a:lvl1pPr>
                  </a:lstStyle>
                  <a:p>
                    <a:pPr marL="0" marR="0" lvl="0" indent="0" algn="ctr" defTabSz="1828800" rtl="0" eaLnBrk="1" fontAlgn="auto" latinLnBrk="0" hangingPunct="0">
                      <a:lnSpc>
                        <a:spcPct val="7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cs typeface="Calibri"/>
                        <a:sym typeface="Calibri"/>
                      </a:rPr>
                      <a:t>Decision  Support Control Functions</a:t>
                    </a:r>
                  </a:p>
                </p:txBody>
              </p:sp>
            </p:grpSp>
            <p:sp>
              <p:nvSpPr>
                <p:cNvPr id="591" name="Line"/>
                <p:cNvSpPr/>
                <p:nvPr/>
              </p:nvSpPr>
              <p:spPr>
                <a:xfrm flipH="1">
                  <a:off x="762035" y="620779"/>
                  <a:ext cx="3" cy="835281"/>
                </a:xfrm>
                <a:prstGeom prst="line">
                  <a:avLst/>
                </a:prstGeom>
                <a:noFill/>
                <a:ln w="63500" cap="flat">
                  <a:solidFill>
                    <a:srgbClr val="4472C4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2" name="Line"/>
                <p:cNvSpPr/>
                <p:nvPr/>
              </p:nvSpPr>
              <p:spPr>
                <a:xfrm>
                  <a:off x="751975" y="1038419"/>
                  <a:ext cx="1250436" cy="3"/>
                </a:xfrm>
                <a:prstGeom prst="line">
                  <a:avLst/>
                </a:prstGeom>
                <a:noFill/>
                <a:ln w="63500" cap="flat">
                  <a:solidFill>
                    <a:srgbClr val="4472C4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94" name="Line"/>
              <p:cNvSpPr/>
              <p:nvPr/>
            </p:nvSpPr>
            <p:spPr>
              <a:xfrm flipV="1">
                <a:off x="1650766" y="1757945"/>
                <a:ext cx="2" cy="835281"/>
              </a:xfrm>
              <a:prstGeom prst="line">
                <a:avLst/>
              </a:prstGeom>
              <a:noFill/>
              <a:ln w="63500" cap="flat">
                <a:solidFill>
                  <a:srgbClr val="4472C4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95" name="Indirectly affect risk"/>
              <p:cNvSpPr txBox="1"/>
              <p:nvPr/>
            </p:nvSpPr>
            <p:spPr>
              <a:xfrm>
                <a:off x="671062" y="458149"/>
                <a:ext cx="1888026" cy="2239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4289" tIns="34289" rIns="34289" bIns="34289" numCol="1" anchor="t">
                <a:noAutofit/>
              </a:bodyPr>
              <a:lstStyle>
                <a:lvl1pPr defTabSz="1828800"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marL="0" marR="0" lvl="0" indent="0" algn="l" defTabSz="18288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rPr>
                  <a:t>Indirectly affect risk</a:t>
                </a:r>
              </a:p>
            </p:txBody>
          </p:sp>
          <p:grpSp>
            <p:nvGrpSpPr>
              <p:cNvPr id="599" name="Group"/>
              <p:cNvGrpSpPr/>
              <p:nvPr/>
            </p:nvGrpSpPr>
            <p:grpSpPr>
              <a:xfrm>
                <a:off x="2450376" y="1222079"/>
                <a:ext cx="367535" cy="228687"/>
                <a:chOff x="0" y="0"/>
                <a:chExt cx="367534" cy="228686"/>
              </a:xfrm>
            </p:grpSpPr>
            <p:sp>
              <p:nvSpPr>
                <p:cNvPr id="596" name="Line"/>
                <p:cNvSpPr/>
                <p:nvPr/>
              </p:nvSpPr>
              <p:spPr>
                <a:xfrm>
                  <a:off x="2571" y="228686"/>
                  <a:ext cx="362391" cy="1"/>
                </a:xfrm>
                <a:prstGeom prst="line">
                  <a:avLst/>
                </a:prstGeom>
                <a:noFill/>
                <a:ln w="63500" cap="flat">
                  <a:solidFill>
                    <a:srgbClr val="4472C4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7" name="Line"/>
                <p:cNvSpPr/>
                <p:nvPr/>
              </p:nvSpPr>
              <p:spPr>
                <a:xfrm flipV="1">
                  <a:off x="362907" y="343"/>
                  <a:ext cx="1" cy="224766"/>
                </a:xfrm>
                <a:prstGeom prst="line">
                  <a:avLst/>
                </a:prstGeom>
                <a:noFill/>
                <a:ln w="63500" cap="flat">
                  <a:solidFill>
                    <a:srgbClr val="4472C4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8" name="Line"/>
                <p:cNvSpPr/>
                <p:nvPr/>
              </p:nvSpPr>
              <p:spPr>
                <a:xfrm flipH="1" flipV="1">
                  <a:off x="0" y="0"/>
                  <a:ext cx="367535" cy="1"/>
                </a:xfrm>
                <a:prstGeom prst="line">
                  <a:avLst/>
                </a:prstGeom>
                <a:noFill/>
                <a:ln w="63500" cap="flat">
                  <a:solidFill>
                    <a:srgbClr val="4472C4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03" name="Group"/>
              <p:cNvGrpSpPr/>
              <p:nvPr/>
            </p:nvGrpSpPr>
            <p:grpSpPr>
              <a:xfrm>
                <a:off x="2474183" y="2663375"/>
                <a:ext cx="367535" cy="228688"/>
                <a:chOff x="0" y="0"/>
                <a:chExt cx="367534" cy="228686"/>
              </a:xfrm>
            </p:grpSpPr>
            <p:sp>
              <p:nvSpPr>
                <p:cNvPr id="600" name="Line"/>
                <p:cNvSpPr/>
                <p:nvPr/>
              </p:nvSpPr>
              <p:spPr>
                <a:xfrm>
                  <a:off x="2571" y="228686"/>
                  <a:ext cx="362392" cy="1"/>
                </a:xfrm>
                <a:prstGeom prst="line">
                  <a:avLst/>
                </a:prstGeom>
                <a:noFill/>
                <a:ln w="63500" cap="flat">
                  <a:solidFill>
                    <a:srgbClr val="4472C4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1" name="Line"/>
                <p:cNvSpPr/>
                <p:nvPr/>
              </p:nvSpPr>
              <p:spPr>
                <a:xfrm flipV="1">
                  <a:off x="362907" y="343"/>
                  <a:ext cx="1" cy="224766"/>
                </a:xfrm>
                <a:prstGeom prst="line">
                  <a:avLst/>
                </a:prstGeom>
                <a:noFill/>
                <a:ln w="63500" cap="flat">
                  <a:solidFill>
                    <a:srgbClr val="4472C4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2" name="Line"/>
                <p:cNvSpPr/>
                <p:nvPr/>
              </p:nvSpPr>
              <p:spPr>
                <a:xfrm flipH="1" flipV="1">
                  <a:off x="0" y="0"/>
                  <a:ext cx="367535" cy="1"/>
                </a:xfrm>
                <a:prstGeom prst="line">
                  <a:avLst/>
                </a:prstGeom>
                <a:noFill/>
                <a:ln w="63500" cap="flat">
                  <a:solidFill>
                    <a:srgbClr val="4472C4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605" name="Physiology"/>
            <p:cNvSpPr txBox="1"/>
            <p:nvPr/>
          </p:nvSpPr>
          <p:spPr>
            <a:xfrm>
              <a:off x="1833784" y="0"/>
              <a:ext cx="1674206" cy="3058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Physiology</a:t>
              </a:r>
            </a:p>
          </p:txBody>
        </p:sp>
        <p:pic>
          <p:nvPicPr>
            <p:cNvPr id="606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81081" y="2677148"/>
              <a:ext cx="922706" cy="3941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7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27;p36"/>
          <p:cNvSpPr/>
          <p:nvPr/>
        </p:nvSpPr>
        <p:spPr>
          <a:xfrm flipV="1">
            <a:off x="7933024" y="1332683"/>
            <a:ext cx="1" cy="994174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34289" tIns="34289" rIns="34289" bIns="3428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Tw Cen MT"/>
                <a:ea typeface="Tw Cen MT"/>
                <a:cs typeface="Tw Cen MT"/>
                <a:sym typeface="Tw Cen MT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sym typeface="Tw Cen MT"/>
            </a:endParaRPr>
          </a:p>
        </p:txBody>
      </p:sp>
      <p:sp>
        <p:nvSpPr>
          <p:cNvPr id="292" name="Google Shape;228;p36"/>
          <p:cNvSpPr/>
          <p:nvPr/>
        </p:nvSpPr>
        <p:spPr>
          <a:xfrm flipV="1">
            <a:off x="4360477" y="1332683"/>
            <a:ext cx="1" cy="994174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34289" tIns="34289" rIns="34289" bIns="3428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Tw Cen MT"/>
                <a:ea typeface="Tw Cen MT"/>
                <a:cs typeface="Tw Cen MT"/>
                <a:sym typeface="Tw Cen MT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sym typeface="Tw Cen MT"/>
            </a:endParaRPr>
          </a:p>
        </p:txBody>
      </p:sp>
      <p:sp>
        <p:nvSpPr>
          <p:cNvPr id="293" name="Google Shape;229;p36"/>
          <p:cNvSpPr txBox="1">
            <a:spLocks noGrp="1"/>
          </p:cNvSpPr>
          <p:nvPr>
            <p:ph type="title"/>
          </p:nvPr>
        </p:nvSpPr>
        <p:spPr>
          <a:xfrm>
            <a:off x="838200" y="1492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CRM 1.0</a:t>
            </a:r>
          </a:p>
        </p:txBody>
      </p:sp>
      <p:sp>
        <p:nvSpPr>
          <p:cNvPr id="294" name="Google Shape;230;p36"/>
          <p:cNvSpPr/>
          <p:nvPr/>
        </p:nvSpPr>
        <p:spPr>
          <a:xfrm>
            <a:off x="957175" y="1349606"/>
            <a:ext cx="10277650" cy="397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0940" y="0"/>
                </a:lnTo>
                <a:lnTo>
                  <a:pt x="21600" y="10800"/>
                </a:lnTo>
                <a:lnTo>
                  <a:pt x="2094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FF2600"/>
              </a:gs>
              <a:gs pos="49000">
                <a:srgbClr val="FFFF00"/>
              </a:gs>
              <a:gs pos="100000">
                <a:srgbClr val="6AA84F"/>
              </a:gs>
            </a:gsLst>
          </a:gradFill>
          <a:ln w="3175">
            <a:solidFill>
              <a:srgbClr val="000000"/>
            </a:solidFill>
          </a:ln>
        </p:spPr>
        <p:txBody>
          <a:bodyPr lIns="34289" tIns="34289" rIns="34289" bIns="3428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Montserrat"/>
                <a:ea typeface="Montserrat"/>
                <a:cs typeface="Montserrat"/>
                <a:sym typeface="Montserrat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sp>
        <p:nvSpPr>
          <p:cNvPr id="295" name="Google Shape;236;p36"/>
          <p:cNvSpPr txBox="1"/>
          <p:nvPr/>
        </p:nvSpPr>
        <p:spPr>
          <a:xfrm>
            <a:off x="2149322" y="1938348"/>
            <a:ext cx="17361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/>
                <a:sym typeface="Montserrat Medium"/>
              </a:rPr>
              <a:t>CRM 0.x</a:t>
            </a:r>
          </a:p>
        </p:txBody>
      </p:sp>
      <p:sp>
        <p:nvSpPr>
          <p:cNvPr id="296" name="Google Shape;237;p36"/>
          <p:cNvSpPr txBox="1"/>
          <p:nvPr/>
        </p:nvSpPr>
        <p:spPr>
          <a:xfrm>
            <a:off x="5475150" y="1938348"/>
            <a:ext cx="17361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/>
                <a:sym typeface="Montserrat Medium"/>
              </a:rPr>
              <a:t>CRM 1.0</a:t>
            </a:r>
          </a:p>
        </p:txBody>
      </p:sp>
      <p:sp>
        <p:nvSpPr>
          <p:cNvPr id="297" name="Google Shape;238;p36"/>
          <p:cNvSpPr txBox="1"/>
          <p:nvPr/>
        </p:nvSpPr>
        <p:spPr>
          <a:xfrm>
            <a:off x="8800979" y="1938348"/>
            <a:ext cx="17361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/>
                <a:sym typeface="Montserrat Medium"/>
              </a:rPr>
              <a:t>CRM 2.0</a:t>
            </a:r>
          </a:p>
        </p:txBody>
      </p:sp>
      <p:sp>
        <p:nvSpPr>
          <p:cNvPr id="298" name="CRM as craft"/>
          <p:cNvSpPr txBox="1"/>
          <p:nvPr/>
        </p:nvSpPr>
        <p:spPr>
          <a:xfrm>
            <a:off x="2042468" y="2447145"/>
            <a:ext cx="1274039" cy="33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800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CRM as craft</a:t>
            </a:r>
          </a:p>
        </p:txBody>
      </p:sp>
      <p:sp>
        <p:nvSpPr>
          <p:cNvPr id="299" name="Proactive CRM"/>
          <p:cNvSpPr txBox="1"/>
          <p:nvPr/>
        </p:nvSpPr>
        <p:spPr>
          <a:xfrm>
            <a:off x="8701592" y="2447145"/>
            <a:ext cx="1461898" cy="33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800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Proactive CRM</a:t>
            </a:r>
          </a:p>
        </p:txBody>
      </p:sp>
      <p:sp>
        <p:nvSpPr>
          <p:cNvPr id="300" name="Google Shape;555;p51"/>
          <p:cNvSpPr txBox="1"/>
          <p:nvPr/>
        </p:nvSpPr>
        <p:spPr>
          <a:xfrm>
            <a:off x="8032581" y="2775977"/>
            <a:ext cx="4132286" cy="295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Tx/>
              <a:buFont typeface="Helvetica"/>
              <a:buNone/>
              <a:tabLst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(Focus on preventing “disease”, and improving organization “health-span”)</a:t>
            </a:r>
          </a:p>
          <a:p>
            <a:pPr marL="274026" marR="0" lvl="0" indent="-242276" algn="l" defTabSz="914400" rtl="0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●"/>
              <a:tabLst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Understanding and treating root causes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Organization environmental factors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Organizational “Life style” choices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Organization “genetics” </a:t>
            </a:r>
          </a:p>
          <a:p>
            <a:pPr marL="274026" marR="0" lvl="0" indent="-242276" algn="l" defTabSz="914400" rtl="0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●"/>
              <a:tabLst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Advanced scientific methods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Advanced application of ML and AI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Synthetic risk experimentation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Cyber “genetic engineering”</a:t>
            </a:r>
          </a:p>
        </p:txBody>
      </p:sp>
      <p:grpSp>
        <p:nvGrpSpPr>
          <p:cNvPr id="304" name="Google Shape;239;p36"/>
          <p:cNvGrpSpPr/>
          <p:nvPr/>
        </p:nvGrpSpPr>
        <p:grpSpPr>
          <a:xfrm>
            <a:off x="4835533" y="1767811"/>
            <a:ext cx="2628165" cy="219203"/>
            <a:chOff x="0" y="0"/>
            <a:chExt cx="2628164" cy="219202"/>
          </a:xfrm>
        </p:grpSpPr>
        <p:sp>
          <p:nvSpPr>
            <p:cNvPr id="301" name="Google Shape;244;p36"/>
            <p:cNvSpPr/>
            <p:nvPr/>
          </p:nvSpPr>
          <p:spPr>
            <a:xfrm>
              <a:off x="164644" y="219201"/>
              <a:ext cx="2309391" cy="1"/>
            </a:xfrm>
            <a:prstGeom prst="line">
              <a:avLst/>
            </a:prstGeom>
            <a:noFill/>
            <a:ln w="38100" cap="flat">
              <a:solidFill>
                <a:srgbClr val="FFD47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245;p36"/>
            <p:cNvSpPr/>
            <p:nvPr/>
          </p:nvSpPr>
          <p:spPr>
            <a:xfrm flipV="1">
              <a:off x="2463520" y="0"/>
              <a:ext cx="164646" cy="219203"/>
            </a:xfrm>
            <a:prstGeom prst="line">
              <a:avLst/>
            </a:prstGeom>
            <a:noFill/>
            <a:ln w="38100" cap="flat">
              <a:solidFill>
                <a:srgbClr val="FFD47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246;p36"/>
            <p:cNvSpPr/>
            <p:nvPr/>
          </p:nvSpPr>
          <p:spPr>
            <a:xfrm flipH="1" flipV="1">
              <a:off x="0" y="0"/>
              <a:ext cx="164646" cy="219203"/>
            </a:xfrm>
            <a:prstGeom prst="line">
              <a:avLst/>
            </a:prstGeom>
            <a:noFill/>
            <a:ln w="38100" cap="flat">
              <a:solidFill>
                <a:srgbClr val="FFD47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305" name="Scientific but reactive"/>
          <p:cNvSpPr txBox="1"/>
          <p:nvPr/>
        </p:nvSpPr>
        <p:spPr>
          <a:xfrm>
            <a:off x="5046764" y="2447145"/>
            <a:ext cx="2098473" cy="33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800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Scientific but reactive</a:t>
            </a:r>
          </a:p>
        </p:txBody>
      </p:sp>
      <p:sp>
        <p:nvSpPr>
          <p:cNvPr id="306" name="Google Shape;554;p51"/>
          <p:cNvSpPr txBox="1"/>
          <p:nvPr/>
        </p:nvSpPr>
        <p:spPr>
          <a:xfrm>
            <a:off x="1312292" y="2802046"/>
            <a:ext cx="3224370" cy="2278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marL="274026" marR="0" lvl="0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●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Inconsistent terminology</a:t>
            </a:r>
          </a:p>
          <a:p>
            <a:pPr marL="274026" marR="0" lvl="0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●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FUD</a:t>
            </a:r>
          </a:p>
          <a:p>
            <a:pPr marL="274026" marR="0" lvl="0" indent="-242276" algn="l" defTabSz="914400" rtl="0" eaLnBrk="1" fontAlgn="auto" latinLnBrk="0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●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Reliance on “best practice” </a:t>
            </a:r>
          </a:p>
          <a:p>
            <a:pPr marL="274026" marR="0" lvl="0" indent="-242276" algn="l" defTabSz="914400" rtl="0" eaLnBrk="1" fontAlgn="auto" latinLnBrk="0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●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Focus on compliance</a:t>
            </a:r>
          </a:p>
          <a:p>
            <a:pPr marL="274026" marR="0" lvl="0" indent="-242276" algn="l" defTabSz="914400" rtl="0" eaLnBrk="1" fontAlgn="auto" latinLnBrk="0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●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Reliance on mental models</a:t>
            </a:r>
          </a:p>
          <a:p>
            <a:pPr marL="274026" marR="0" lvl="0" indent="-242276" algn="l" defTabSz="914400" rtl="0" eaLnBrk="1" fontAlgn="auto" latinLnBrk="0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●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Reliance on qualitative measurement</a:t>
            </a:r>
          </a:p>
        </p:txBody>
      </p:sp>
      <p:sp>
        <p:nvSpPr>
          <p:cNvPr id="307" name="Google Shape;554;p51"/>
          <p:cNvSpPr txBox="1"/>
          <p:nvPr/>
        </p:nvSpPr>
        <p:spPr>
          <a:xfrm>
            <a:off x="4252131" y="2802046"/>
            <a:ext cx="3911108" cy="3548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Tx/>
              <a:buFont typeface="Helvetica"/>
              <a:buNone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(Focus on diagnosis and treatment)</a:t>
            </a:r>
          </a:p>
          <a:p>
            <a:pPr marL="274026" marR="0" lvl="0" indent="-242276" algn="l" defTabSz="914400" rtl="0" eaLnBrk="1" fontAlgn="auto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●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Diagnosis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Event detection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Malware recognition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Behavioral analysis</a:t>
            </a:r>
          </a:p>
          <a:p>
            <a:pPr marL="274026" marR="0" lvl="0" indent="-242276" algn="l" defTabSz="914400" rtl="0" eaLnBrk="1" fontAlgn="auto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●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Treatment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Accurately prioritized remediation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“Personalized” solution recommendations</a:t>
            </a:r>
          </a:p>
          <a:p>
            <a:pPr marL="274026" marR="0" lvl="0" indent="-242276" algn="l" defTabSz="914400" rtl="0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●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Introduction of science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Formal analytic models (e.g., FAIR)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Quantitative measurement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Use (and sharing) of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AC826-165C-B847-0EDA-D28ADC614CDC}"/>
              </a:ext>
            </a:extLst>
          </p:cNvPr>
          <p:cNvSpPr txBox="1"/>
          <p:nvPr/>
        </p:nvSpPr>
        <p:spPr>
          <a:xfrm>
            <a:off x="3017372" y="587566"/>
            <a:ext cx="856162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We’re not fully in CRM 1.0 until these things are mainstream</a:t>
            </a:r>
          </a:p>
        </p:txBody>
      </p:sp>
    </p:spTree>
    <p:extLst>
      <p:ext uri="{BB962C8B-B14F-4D97-AF65-F5344CB8AC3E}">
        <p14:creationId xmlns:p14="http://schemas.microsoft.com/office/powerpoint/2010/main" val="5252605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Achieving CRM 2.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Achieving CRM 2.0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227;p36"/>
          <p:cNvSpPr/>
          <p:nvPr/>
        </p:nvSpPr>
        <p:spPr>
          <a:xfrm flipV="1">
            <a:off x="7933024" y="1332683"/>
            <a:ext cx="1" cy="994174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34289" tIns="34289" rIns="34289" bIns="3428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Tw Cen MT"/>
                <a:ea typeface="Tw Cen MT"/>
                <a:cs typeface="Tw Cen MT"/>
                <a:sym typeface="Tw Cen MT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sym typeface="Tw Cen MT"/>
            </a:endParaRPr>
          </a:p>
        </p:txBody>
      </p:sp>
      <p:sp>
        <p:nvSpPr>
          <p:cNvPr id="616" name="Google Shape;228;p36"/>
          <p:cNvSpPr/>
          <p:nvPr/>
        </p:nvSpPr>
        <p:spPr>
          <a:xfrm flipV="1">
            <a:off x="4360477" y="1332683"/>
            <a:ext cx="1" cy="994174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34289" tIns="34289" rIns="34289" bIns="3428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Tw Cen MT"/>
                <a:ea typeface="Tw Cen MT"/>
                <a:cs typeface="Tw Cen MT"/>
                <a:sym typeface="Tw Cen MT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sym typeface="Tw Cen MT"/>
            </a:endParaRPr>
          </a:p>
        </p:txBody>
      </p:sp>
      <p:sp>
        <p:nvSpPr>
          <p:cNvPr id="617" name="Google Shape;229;p36"/>
          <p:cNvSpPr txBox="1">
            <a:spLocks noGrp="1"/>
          </p:cNvSpPr>
          <p:nvPr>
            <p:ph type="title"/>
          </p:nvPr>
        </p:nvSpPr>
        <p:spPr>
          <a:xfrm>
            <a:off x="838200" y="1492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Achieving CRM 2.0</a:t>
            </a:r>
          </a:p>
        </p:txBody>
      </p:sp>
      <p:sp>
        <p:nvSpPr>
          <p:cNvPr id="618" name="Google Shape;230;p36"/>
          <p:cNvSpPr/>
          <p:nvPr/>
        </p:nvSpPr>
        <p:spPr>
          <a:xfrm>
            <a:off x="957175" y="1349606"/>
            <a:ext cx="10277650" cy="397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0940" y="0"/>
                </a:lnTo>
                <a:lnTo>
                  <a:pt x="21600" y="10800"/>
                </a:lnTo>
                <a:lnTo>
                  <a:pt x="2094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FF2600"/>
              </a:gs>
              <a:gs pos="49000">
                <a:srgbClr val="FFFF00"/>
              </a:gs>
              <a:gs pos="100000">
                <a:srgbClr val="6AA84F"/>
              </a:gs>
            </a:gsLst>
          </a:gradFill>
          <a:ln w="3175">
            <a:solidFill>
              <a:srgbClr val="000000"/>
            </a:solidFill>
          </a:ln>
        </p:spPr>
        <p:txBody>
          <a:bodyPr lIns="34289" tIns="34289" rIns="34289" bIns="3428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Montserrat"/>
                <a:ea typeface="Montserrat"/>
                <a:cs typeface="Montserrat"/>
                <a:sym typeface="Montserrat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sp>
        <p:nvSpPr>
          <p:cNvPr id="619" name="Google Shape;236;p36"/>
          <p:cNvSpPr txBox="1"/>
          <p:nvPr/>
        </p:nvSpPr>
        <p:spPr>
          <a:xfrm>
            <a:off x="2149322" y="1938348"/>
            <a:ext cx="17361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/>
                <a:sym typeface="Montserrat Medium"/>
              </a:rPr>
              <a:t>CRM 0.x</a:t>
            </a:r>
          </a:p>
        </p:txBody>
      </p:sp>
      <p:sp>
        <p:nvSpPr>
          <p:cNvPr id="620" name="Google Shape;237;p36"/>
          <p:cNvSpPr txBox="1"/>
          <p:nvPr/>
        </p:nvSpPr>
        <p:spPr>
          <a:xfrm>
            <a:off x="5475150" y="1938348"/>
            <a:ext cx="17361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/>
                <a:sym typeface="Montserrat Medium"/>
              </a:rPr>
              <a:t>CRM 1.0</a:t>
            </a:r>
          </a:p>
        </p:txBody>
      </p:sp>
      <p:sp>
        <p:nvSpPr>
          <p:cNvPr id="621" name="Google Shape;238;p36"/>
          <p:cNvSpPr txBox="1"/>
          <p:nvPr/>
        </p:nvSpPr>
        <p:spPr>
          <a:xfrm>
            <a:off x="8800979" y="1938348"/>
            <a:ext cx="17361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/>
                <a:sym typeface="Montserrat Medium"/>
              </a:rPr>
              <a:t>CRM 2.0</a:t>
            </a:r>
          </a:p>
        </p:txBody>
      </p:sp>
      <p:sp>
        <p:nvSpPr>
          <p:cNvPr id="622" name="CRM as craft"/>
          <p:cNvSpPr txBox="1"/>
          <p:nvPr/>
        </p:nvSpPr>
        <p:spPr>
          <a:xfrm>
            <a:off x="2042468" y="2447145"/>
            <a:ext cx="1274039" cy="33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800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CRM as craft</a:t>
            </a:r>
          </a:p>
        </p:txBody>
      </p:sp>
      <p:sp>
        <p:nvSpPr>
          <p:cNvPr id="623" name="Proactive CRM"/>
          <p:cNvSpPr txBox="1"/>
          <p:nvPr/>
        </p:nvSpPr>
        <p:spPr>
          <a:xfrm>
            <a:off x="8701592" y="2447145"/>
            <a:ext cx="1461898" cy="33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800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Proactive CRM</a:t>
            </a:r>
          </a:p>
        </p:txBody>
      </p:sp>
      <p:sp>
        <p:nvSpPr>
          <p:cNvPr id="624" name="Google Shape;555;p51"/>
          <p:cNvSpPr txBox="1"/>
          <p:nvPr/>
        </p:nvSpPr>
        <p:spPr>
          <a:xfrm>
            <a:off x="8032581" y="2775977"/>
            <a:ext cx="4132286" cy="295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Tx/>
              <a:buFont typeface="Helvetica"/>
              <a:buNone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(Focus on preventing “disease”, and improving organization “health-span”)</a:t>
            </a:r>
          </a:p>
          <a:p>
            <a:pPr marL="274026" marR="0" lvl="0" indent="-242276" algn="l" defTabSz="914400" rtl="0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●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Understanding and treating root causes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Organization environmental factors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Organizational “Life style” choices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Organization “genetics” </a:t>
            </a:r>
          </a:p>
          <a:p>
            <a:pPr marL="274026" marR="0" lvl="0" indent="-242276" algn="l" defTabSz="914400" rtl="0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●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Advanced scientific methods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Advanced application of ML and AI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Synthetic risk experimentation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Cyber “genetic engineering”</a:t>
            </a:r>
          </a:p>
        </p:txBody>
      </p:sp>
      <p:sp>
        <p:nvSpPr>
          <p:cNvPr id="625" name="Scientific but reactive"/>
          <p:cNvSpPr txBox="1"/>
          <p:nvPr/>
        </p:nvSpPr>
        <p:spPr>
          <a:xfrm>
            <a:off x="5046764" y="2447145"/>
            <a:ext cx="2098473" cy="33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800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Scientific but reactive</a:t>
            </a:r>
          </a:p>
        </p:txBody>
      </p:sp>
      <p:sp>
        <p:nvSpPr>
          <p:cNvPr id="626" name="Google Shape;554;p51"/>
          <p:cNvSpPr txBox="1"/>
          <p:nvPr/>
        </p:nvSpPr>
        <p:spPr>
          <a:xfrm>
            <a:off x="1312292" y="2802046"/>
            <a:ext cx="3224370" cy="2278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marL="274026" marR="0" lvl="0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●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Inconsistent terminology</a:t>
            </a:r>
          </a:p>
          <a:p>
            <a:pPr marL="274026" marR="0" lvl="0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●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FUD</a:t>
            </a:r>
          </a:p>
          <a:p>
            <a:pPr marL="274026" marR="0" lvl="0" indent="-242276" algn="l" defTabSz="914400" rtl="0" eaLnBrk="1" fontAlgn="auto" latinLnBrk="0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●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Reliance on “best practice” </a:t>
            </a:r>
          </a:p>
          <a:p>
            <a:pPr marL="274026" marR="0" lvl="0" indent="-242276" algn="l" defTabSz="914400" rtl="0" eaLnBrk="1" fontAlgn="auto" latinLnBrk="0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●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Focus on compliance</a:t>
            </a:r>
          </a:p>
          <a:p>
            <a:pPr marL="274026" marR="0" lvl="0" indent="-242276" algn="l" defTabSz="914400" rtl="0" eaLnBrk="1" fontAlgn="auto" latinLnBrk="0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●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Reliance on mental models</a:t>
            </a:r>
          </a:p>
          <a:p>
            <a:pPr marL="274026" marR="0" lvl="0" indent="-242276" algn="l" defTabSz="914400" rtl="0" eaLnBrk="1" fontAlgn="auto" latinLnBrk="0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●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Reliance on qualitative measurement</a:t>
            </a:r>
          </a:p>
        </p:txBody>
      </p:sp>
      <p:sp>
        <p:nvSpPr>
          <p:cNvPr id="627" name="Google Shape;554;p51"/>
          <p:cNvSpPr txBox="1"/>
          <p:nvPr/>
        </p:nvSpPr>
        <p:spPr>
          <a:xfrm>
            <a:off x="4252131" y="2802046"/>
            <a:ext cx="3911108" cy="3548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Tx/>
              <a:buFont typeface="Helvetica"/>
              <a:buNone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(Focus on diagnosis and treatment)</a:t>
            </a:r>
          </a:p>
          <a:p>
            <a:pPr marL="274026" marR="0" lvl="0" indent="-242276" algn="l" defTabSz="914400" rtl="0" eaLnBrk="1" fontAlgn="auto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●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Diagnosis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Event detection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Malware recognition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Behavioral analysis</a:t>
            </a:r>
          </a:p>
          <a:p>
            <a:pPr marL="274026" marR="0" lvl="0" indent="-242276" algn="l" defTabSz="914400" rtl="0" eaLnBrk="1" fontAlgn="auto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●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Treatment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Accurately prioritized remediation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“Personalized” solution recommendations</a:t>
            </a:r>
          </a:p>
          <a:p>
            <a:pPr marL="274026" marR="0" lvl="0" indent="-242276" algn="l" defTabSz="914400" rtl="0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●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Introduction of science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Formal analytic models (e.g., FAIR)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Quantitative measurement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Use (and sharing) of data</a:t>
            </a:r>
          </a:p>
        </p:txBody>
      </p:sp>
      <p:grpSp>
        <p:nvGrpSpPr>
          <p:cNvPr id="631" name="Google Shape;239;p36"/>
          <p:cNvGrpSpPr/>
          <p:nvPr/>
        </p:nvGrpSpPr>
        <p:grpSpPr>
          <a:xfrm>
            <a:off x="8118459" y="1767811"/>
            <a:ext cx="2628166" cy="219203"/>
            <a:chOff x="0" y="0"/>
            <a:chExt cx="2628164" cy="219202"/>
          </a:xfrm>
        </p:grpSpPr>
        <p:sp>
          <p:nvSpPr>
            <p:cNvPr id="628" name="Google Shape;244;p36"/>
            <p:cNvSpPr/>
            <p:nvPr/>
          </p:nvSpPr>
          <p:spPr>
            <a:xfrm>
              <a:off x="164644" y="219201"/>
              <a:ext cx="2309391" cy="1"/>
            </a:xfrm>
            <a:prstGeom prst="line">
              <a:avLst/>
            </a:prstGeom>
            <a:noFill/>
            <a:ln w="38100" cap="flat">
              <a:solidFill>
                <a:srgbClr val="FFD47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245;p36"/>
            <p:cNvSpPr/>
            <p:nvPr/>
          </p:nvSpPr>
          <p:spPr>
            <a:xfrm flipV="1">
              <a:off x="2463520" y="0"/>
              <a:ext cx="164646" cy="219203"/>
            </a:xfrm>
            <a:prstGeom prst="line">
              <a:avLst/>
            </a:prstGeom>
            <a:noFill/>
            <a:ln w="38100" cap="flat">
              <a:solidFill>
                <a:srgbClr val="FFD47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246;p36"/>
            <p:cNvSpPr/>
            <p:nvPr/>
          </p:nvSpPr>
          <p:spPr>
            <a:xfrm flipH="1" flipV="1">
              <a:off x="0" y="0"/>
              <a:ext cx="164646" cy="219203"/>
            </a:xfrm>
            <a:prstGeom prst="line">
              <a:avLst/>
            </a:prstGeom>
            <a:noFill/>
            <a:ln w="38100" cap="flat">
              <a:solidFill>
                <a:srgbClr val="FFD47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632" name="Rectangle"/>
          <p:cNvSpPr/>
          <p:nvPr/>
        </p:nvSpPr>
        <p:spPr>
          <a:xfrm>
            <a:off x="8655313" y="2466195"/>
            <a:ext cx="1554457" cy="294986"/>
          </a:xfrm>
          <a:prstGeom prst="rect">
            <a:avLst/>
          </a:prstGeom>
          <a:ln w="38100">
            <a:solidFill>
              <a:srgbClr val="FF2600"/>
            </a:solidFill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Rectangle"/>
          <p:cNvSpPr/>
          <p:nvPr/>
        </p:nvSpPr>
        <p:spPr>
          <a:xfrm>
            <a:off x="8966303" y="2866522"/>
            <a:ext cx="1913405" cy="236322"/>
          </a:xfrm>
          <a:prstGeom prst="rect">
            <a:avLst/>
          </a:prstGeom>
          <a:ln w="38100">
            <a:solidFill>
              <a:srgbClr val="FF2600"/>
            </a:solidFill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Rectangle"/>
          <p:cNvSpPr/>
          <p:nvPr/>
        </p:nvSpPr>
        <p:spPr>
          <a:xfrm>
            <a:off x="10209769" y="3059845"/>
            <a:ext cx="1267527" cy="236322"/>
          </a:xfrm>
          <a:prstGeom prst="rect">
            <a:avLst/>
          </a:prstGeom>
          <a:ln w="38100">
            <a:solidFill>
              <a:srgbClr val="FF2600"/>
            </a:solidFill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2" grpId="0" animBg="1" advAuto="0"/>
      <p:bldP spid="633" grpId="0" animBg="1" advAuto="0"/>
      <p:bldP spid="634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“Healthy” cyber risk manage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“Healthy” cyber risk management</a:t>
            </a:r>
          </a:p>
        </p:txBody>
      </p:sp>
      <p:sp>
        <p:nvSpPr>
          <p:cNvPr id="637" name="Cost-effective cyber security that’s aligned with an organization’s objectives and risk tolerances"/>
          <p:cNvSpPr txBox="1">
            <a:spLocks noGrp="1"/>
          </p:cNvSpPr>
          <p:nvPr>
            <p:ph type="body" sz="half" idx="1"/>
          </p:nvPr>
        </p:nvSpPr>
        <p:spPr>
          <a:xfrm>
            <a:off x="1772493" y="2448123"/>
            <a:ext cx="8647014" cy="1961754"/>
          </a:xfrm>
          <a:prstGeom prst="rect">
            <a:avLst/>
          </a:prstGeom>
        </p:spPr>
        <p:txBody>
          <a:bodyPr anchor="ctr"/>
          <a:lstStyle>
            <a:lvl1pPr marL="0" indent="0" algn="ctr">
              <a:buClrTx/>
              <a:buSzTx/>
              <a:buFontTx/>
              <a:buNone/>
            </a:lvl1pPr>
          </a:lstStyle>
          <a:p>
            <a:r>
              <a:t>Cost-effective cyber security that’s aligned with an organization’s objectives and risk tolerances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Cybersecurity-related “disease”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Cybersecurity-related “disease”…</a:t>
            </a:r>
          </a:p>
        </p:txBody>
      </p:sp>
      <p:sp>
        <p:nvSpPr>
          <p:cNvPr id="640" name="Wasted resources…"/>
          <p:cNvSpPr txBox="1">
            <a:spLocks noGrp="1"/>
          </p:cNvSpPr>
          <p:nvPr>
            <p:ph type="body" idx="1"/>
          </p:nvPr>
        </p:nvSpPr>
        <p:spPr>
          <a:xfrm>
            <a:off x="838199" y="1707569"/>
            <a:ext cx="10515601" cy="4351339"/>
          </a:xfrm>
          <a:prstGeom prst="rect">
            <a:avLst/>
          </a:prstGeom>
        </p:spPr>
        <p:txBody>
          <a:bodyPr/>
          <a:lstStyle/>
          <a:p>
            <a:r>
              <a:t>Wasted resources</a:t>
            </a:r>
          </a:p>
          <a:p>
            <a:pPr marL="888023" lvl="1" indent="-316523"/>
            <a:r>
              <a:t>Inefficiency</a:t>
            </a:r>
          </a:p>
          <a:p>
            <a:pPr marL="1318846" lvl="2" indent="-290146">
              <a:buChar char="‣"/>
            </a:pPr>
            <a:r>
              <a:t>Repeat findings (whack-a-mole)</a:t>
            </a:r>
          </a:p>
          <a:p>
            <a:pPr marL="1318846" lvl="2" indent="-290146">
              <a:buChar char="‣"/>
            </a:pPr>
            <a:r>
              <a:t>Ineffective/unnecessary cybersecurity solutions</a:t>
            </a:r>
          </a:p>
          <a:p>
            <a:pPr marL="888023" lvl="1" indent="-316523"/>
            <a:r>
              <a:t>Over-controlled risk</a:t>
            </a:r>
          </a:p>
          <a:p>
            <a:pPr>
              <a:spcBef>
                <a:spcPts val="1800"/>
              </a:spcBef>
            </a:pPr>
            <a:r>
              <a:t>Risk levels not aligned with organization tolerances</a:t>
            </a:r>
          </a:p>
          <a:p>
            <a:pPr marL="888023" lvl="1" indent="-316523"/>
            <a:r>
              <a:t>Missed mitigation SLAs</a:t>
            </a:r>
          </a:p>
          <a:p>
            <a:pPr marL="888023" lvl="1" indent="-316523"/>
            <a:r>
              <a:t>Numerous policy exceptions</a:t>
            </a:r>
          </a:p>
          <a:p>
            <a:pPr marL="888023" lvl="1" indent="-316523"/>
            <a:r>
              <a:t>Friction between cybersecurity and the organization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6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6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6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0" grpId="0" build="p" bldLvl="5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Let’s talk medicine…"/>
          <p:cNvSpPr txBox="1">
            <a:spLocks noGrp="1"/>
          </p:cNvSpPr>
          <p:nvPr>
            <p:ph type="body" sz="half" idx="1"/>
          </p:nvPr>
        </p:nvSpPr>
        <p:spPr>
          <a:xfrm>
            <a:off x="838200" y="2367212"/>
            <a:ext cx="10515600" cy="2123576"/>
          </a:xfrm>
          <a:prstGeom prst="rect">
            <a:avLst/>
          </a:prstGeom>
        </p:spPr>
        <p:txBody>
          <a:bodyPr anchor="ctr"/>
          <a:lstStyle>
            <a:lvl1pPr marL="0" indent="0" algn="ctr">
              <a:buClrTx/>
              <a:buSzTx/>
              <a:buFontTx/>
              <a:buNone/>
              <a:defRPr sz="3400"/>
            </a:lvl1pPr>
          </a:lstStyle>
          <a:p>
            <a:r>
              <a:t>Let’s talk medicine…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Being truly proactive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Being truly proactive…</a:t>
            </a:r>
          </a:p>
        </p:txBody>
      </p:sp>
      <p:sp>
        <p:nvSpPr>
          <p:cNvPr id="643" name="Understanding and treating root causes"/>
          <p:cNvSpPr txBox="1">
            <a:spLocks noGrp="1"/>
          </p:cNvSpPr>
          <p:nvPr>
            <p:ph type="body" idx="1"/>
          </p:nvPr>
        </p:nvSpPr>
        <p:spPr>
          <a:xfrm>
            <a:off x="838200" y="1926433"/>
            <a:ext cx="10515600" cy="4132475"/>
          </a:xfrm>
          <a:prstGeom prst="rect">
            <a:avLst/>
          </a:prstGeom>
        </p:spPr>
        <p:txBody>
          <a:bodyPr/>
          <a:lstStyle/>
          <a:p>
            <a:r>
              <a:rPr dirty="0"/>
              <a:t>Understanding and treating root causes</a:t>
            </a:r>
          </a:p>
        </p:txBody>
      </p:sp>
      <p:grpSp>
        <p:nvGrpSpPr>
          <p:cNvPr id="697" name="Group"/>
          <p:cNvGrpSpPr/>
          <p:nvPr/>
        </p:nvGrpSpPr>
        <p:grpSpPr>
          <a:xfrm>
            <a:off x="3187587" y="3000239"/>
            <a:ext cx="6403787" cy="3393737"/>
            <a:chOff x="0" y="0"/>
            <a:chExt cx="6403785" cy="3393736"/>
          </a:xfrm>
        </p:grpSpPr>
        <p:grpSp>
          <p:nvGrpSpPr>
            <p:cNvPr id="695" name="Group"/>
            <p:cNvGrpSpPr/>
            <p:nvPr/>
          </p:nvGrpSpPr>
          <p:grpSpPr>
            <a:xfrm>
              <a:off x="0" y="0"/>
              <a:ext cx="5341775" cy="3393737"/>
              <a:chOff x="0" y="0"/>
              <a:chExt cx="5341774" cy="3393736"/>
            </a:xfrm>
          </p:grpSpPr>
          <p:sp>
            <p:nvSpPr>
              <p:cNvPr id="644" name="Group"/>
              <p:cNvSpPr/>
              <p:nvPr/>
            </p:nvSpPr>
            <p:spPr>
              <a:xfrm>
                <a:off x="3004679" y="735608"/>
                <a:ext cx="1539403" cy="2519894"/>
              </a:xfrm>
              <a:prstGeom prst="rect">
                <a:avLst/>
              </a:prstGeom>
              <a:noFill/>
              <a:ln w="38100" cap="flat">
                <a:solidFill>
                  <a:srgbClr val="296AD3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645" name="Rectangle"/>
              <p:cNvSpPr/>
              <p:nvPr/>
            </p:nvSpPr>
            <p:spPr>
              <a:xfrm>
                <a:off x="0" y="722673"/>
                <a:ext cx="2894874" cy="2671064"/>
              </a:xfrm>
              <a:prstGeom prst="rect">
                <a:avLst/>
              </a:prstGeom>
              <a:noFill/>
              <a:ln w="38100" cap="flat">
                <a:solidFill>
                  <a:srgbClr val="296AD3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pic>
            <p:nvPicPr>
              <p:cNvPr id="646" name="Image" descr="Image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217250" y="1579602"/>
                <a:ext cx="1120359" cy="22868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47" name="Image" descr="Image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5931" y="2749891"/>
                <a:ext cx="946553" cy="3062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48" name="Image" descr="Image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5009" y="1090164"/>
                <a:ext cx="870873" cy="4925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49" name="Arrow"/>
              <p:cNvSpPr/>
              <p:nvPr/>
            </p:nvSpPr>
            <p:spPr>
              <a:xfrm>
                <a:off x="564524" y="1630533"/>
                <a:ext cx="2718588" cy="1123820"/>
              </a:xfrm>
              <a:prstGeom prst="rightArrow">
                <a:avLst>
                  <a:gd name="adj1" fmla="val 32000"/>
                  <a:gd name="adj2" fmla="val 64000"/>
                </a:avLst>
              </a:prstGeom>
              <a:solidFill>
                <a:srgbClr val="FFFFFF">
                  <a:alpha val="26646"/>
                </a:srgbClr>
              </a:solidFill>
              <a:ln w="25400" cap="flat">
                <a:solidFill>
                  <a:schemeClr val="accent2">
                    <a:lumOff val="16690"/>
                    <a:alpha val="26646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>
                    <a:latin typeface="Montserrat"/>
                    <a:ea typeface="Montserrat"/>
                    <a:cs typeface="Montserrat"/>
                    <a:sym typeface="Montserrat"/>
                  </a:defRPr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sym typeface="Montserrat"/>
                </a:endParaRPr>
              </a:p>
            </p:txBody>
          </p:sp>
          <p:grpSp>
            <p:nvGrpSpPr>
              <p:cNvPr id="652" name="Risk"/>
              <p:cNvGrpSpPr/>
              <p:nvPr/>
            </p:nvGrpSpPr>
            <p:grpSpPr>
              <a:xfrm>
                <a:off x="4702526" y="2032048"/>
                <a:ext cx="592010" cy="320788"/>
                <a:chOff x="0" y="0"/>
                <a:chExt cx="592008" cy="320786"/>
              </a:xfrm>
            </p:grpSpPr>
            <p:sp>
              <p:nvSpPr>
                <p:cNvPr id="650" name="Rectangle"/>
                <p:cNvSpPr/>
                <p:nvPr/>
              </p:nvSpPr>
              <p:spPr>
                <a:xfrm>
                  <a:off x="0" y="7251"/>
                  <a:ext cx="592009" cy="306286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4472C4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2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2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1" name="Risk"/>
                <p:cNvSpPr txBox="1"/>
                <p:nvPr/>
              </p:nvSpPr>
              <p:spPr>
                <a:xfrm>
                  <a:off x="8429" y="-1"/>
                  <a:ext cx="575151" cy="32078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34289" tIns="34289" rIns="34289" bIns="34289" numCol="1" anchor="ctr">
                  <a:noAutofit/>
                </a:bodyPr>
                <a:lstStyle>
                  <a:lvl1pPr algn="ctr" defTabSz="1828800">
                    <a:defRPr sz="2200"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 marL="0" marR="0" lvl="0" indent="0" algn="ctr" defTabSz="18288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cs typeface="Calibri"/>
                      <a:sym typeface="Calibri"/>
                    </a:rPr>
                    <a:t>Risk</a:t>
                  </a:r>
                </a:p>
              </p:txBody>
            </p:sp>
          </p:grpSp>
          <p:grpSp>
            <p:nvGrpSpPr>
              <p:cNvPr id="657" name="Group"/>
              <p:cNvGrpSpPr/>
              <p:nvPr/>
            </p:nvGrpSpPr>
            <p:grpSpPr>
              <a:xfrm>
                <a:off x="4655287" y="2326883"/>
                <a:ext cx="686488" cy="697658"/>
                <a:chOff x="0" y="0"/>
                <a:chExt cx="686486" cy="697656"/>
              </a:xfrm>
            </p:grpSpPr>
            <p:grpSp>
              <p:nvGrpSpPr>
                <p:cNvPr id="655" name="Threats"/>
                <p:cNvGrpSpPr/>
                <p:nvPr/>
              </p:nvGrpSpPr>
              <p:grpSpPr>
                <a:xfrm>
                  <a:off x="0" y="391371"/>
                  <a:ext cx="686487" cy="306287"/>
                  <a:chOff x="0" y="0"/>
                  <a:chExt cx="686486" cy="306285"/>
                </a:xfrm>
              </p:grpSpPr>
              <p:sp>
                <p:nvSpPr>
                  <p:cNvPr id="653" name="Rectangle"/>
                  <p:cNvSpPr/>
                  <p:nvPr/>
                </p:nvSpPr>
                <p:spPr>
                  <a:xfrm>
                    <a:off x="-1" y="0"/>
                    <a:ext cx="686488" cy="306286"/>
                  </a:xfrm>
                  <a:prstGeom prst="rect">
                    <a:avLst/>
                  </a:prstGeom>
                  <a:solidFill>
                    <a:srgbClr val="FFFFFF"/>
                  </a:solidFill>
                  <a:ln w="25400" cap="flat">
                    <a:solidFill>
                      <a:srgbClr val="4472C4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8" tIns="45718" rIns="45718" bIns="45718" numCol="1" anchor="ctr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22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kumimoji="0" sz="2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4" name="Threats"/>
                  <p:cNvSpPr txBox="1"/>
                  <p:nvPr/>
                </p:nvSpPr>
                <p:spPr>
                  <a:xfrm>
                    <a:off x="8428" y="25882"/>
                    <a:ext cx="669630" cy="254522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34289" tIns="34289" rIns="34289" bIns="34289" numCol="1" anchor="ctr">
                    <a:noAutofit/>
                  </a:bodyPr>
                  <a:lstStyle>
                    <a:lvl1pPr defTabSz="1828800">
                      <a:defRPr sz="1700">
                        <a:latin typeface="Calibri"/>
                        <a:ea typeface="Calibri"/>
                        <a:cs typeface="Calibri"/>
                        <a:sym typeface="Calibri"/>
                      </a:defRPr>
                    </a:lvl1pPr>
                  </a:lstStyle>
                  <a:p>
                    <a:pPr marL="0" marR="0" lvl="0" indent="0" algn="l" defTabSz="18288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cs typeface="Calibri"/>
                        <a:sym typeface="Calibri"/>
                      </a:rPr>
                      <a:t>Threats</a:t>
                    </a:r>
                    <a:endParaRPr kumimoji="0" sz="1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656" name="Line"/>
                <p:cNvSpPr/>
                <p:nvPr/>
              </p:nvSpPr>
              <p:spPr>
                <a:xfrm flipV="1">
                  <a:off x="343243" y="0"/>
                  <a:ext cx="3" cy="370435"/>
                </a:xfrm>
                <a:prstGeom prst="line">
                  <a:avLst/>
                </a:prstGeom>
                <a:noFill/>
                <a:ln w="63500" cap="flat">
                  <a:solidFill>
                    <a:srgbClr val="4472C4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62" name="Group"/>
              <p:cNvGrpSpPr/>
              <p:nvPr/>
            </p:nvGrpSpPr>
            <p:grpSpPr>
              <a:xfrm>
                <a:off x="4655287" y="1360346"/>
                <a:ext cx="686488" cy="667200"/>
                <a:chOff x="0" y="0"/>
                <a:chExt cx="686486" cy="667198"/>
              </a:xfrm>
            </p:grpSpPr>
            <p:grpSp>
              <p:nvGrpSpPr>
                <p:cNvPr id="660" name="Assets"/>
                <p:cNvGrpSpPr/>
                <p:nvPr/>
              </p:nvGrpSpPr>
              <p:grpSpPr>
                <a:xfrm>
                  <a:off x="0" y="-1"/>
                  <a:ext cx="686487" cy="306285"/>
                  <a:chOff x="0" y="0"/>
                  <a:chExt cx="686486" cy="306283"/>
                </a:xfrm>
              </p:grpSpPr>
              <p:sp>
                <p:nvSpPr>
                  <p:cNvPr id="658" name="Rectangle"/>
                  <p:cNvSpPr/>
                  <p:nvPr/>
                </p:nvSpPr>
                <p:spPr>
                  <a:xfrm>
                    <a:off x="-1" y="-1"/>
                    <a:ext cx="686488" cy="306285"/>
                  </a:xfrm>
                  <a:prstGeom prst="rect">
                    <a:avLst/>
                  </a:prstGeom>
                  <a:solidFill>
                    <a:srgbClr val="FFFFFF"/>
                  </a:solidFill>
                  <a:ln w="25400" cap="flat">
                    <a:solidFill>
                      <a:srgbClr val="4472C4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8" tIns="45718" rIns="45718" bIns="45718" numCol="1" anchor="ctr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22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kumimoji="0" sz="2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9" name="Assets"/>
                  <p:cNvSpPr txBox="1"/>
                  <p:nvPr/>
                </p:nvSpPr>
                <p:spPr>
                  <a:xfrm>
                    <a:off x="8428" y="25881"/>
                    <a:ext cx="669630" cy="254522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34289" tIns="34289" rIns="34289" bIns="34289" numCol="1" anchor="ctr">
                    <a:noAutofit/>
                  </a:bodyPr>
                  <a:lstStyle>
                    <a:lvl1pPr defTabSz="1828800">
                      <a:defRPr sz="1700">
                        <a:latin typeface="Calibri"/>
                        <a:ea typeface="Calibri"/>
                        <a:cs typeface="Calibri"/>
                        <a:sym typeface="Calibri"/>
                      </a:defRPr>
                    </a:lvl1pPr>
                  </a:lstStyle>
                  <a:p>
                    <a:pPr marL="0" marR="0" lvl="0" indent="0" algn="l" defTabSz="18288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cs typeface="Calibri"/>
                        <a:sym typeface="Calibri"/>
                      </a:rPr>
                      <a:t>Assets</a:t>
                    </a:r>
                    <a:endParaRPr kumimoji="0" sz="1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661" name="Line"/>
                <p:cNvSpPr/>
                <p:nvPr/>
              </p:nvSpPr>
              <p:spPr>
                <a:xfrm flipH="1">
                  <a:off x="343243" y="296763"/>
                  <a:ext cx="3" cy="370436"/>
                </a:xfrm>
                <a:prstGeom prst="line">
                  <a:avLst/>
                </a:prstGeom>
                <a:noFill/>
                <a:ln w="63500" cap="flat">
                  <a:solidFill>
                    <a:srgbClr val="4472C4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67" name="Group"/>
              <p:cNvGrpSpPr/>
              <p:nvPr/>
            </p:nvGrpSpPr>
            <p:grpSpPr>
              <a:xfrm>
                <a:off x="3470219" y="2039298"/>
                <a:ext cx="1239891" cy="306290"/>
                <a:chOff x="0" y="0"/>
                <a:chExt cx="1239889" cy="306288"/>
              </a:xfrm>
            </p:grpSpPr>
            <p:grpSp>
              <p:nvGrpSpPr>
                <p:cNvPr id="665" name="Controls"/>
                <p:cNvGrpSpPr/>
                <p:nvPr/>
              </p:nvGrpSpPr>
              <p:grpSpPr>
                <a:xfrm>
                  <a:off x="0" y="0"/>
                  <a:ext cx="751960" cy="306289"/>
                  <a:chOff x="0" y="0"/>
                  <a:chExt cx="751959" cy="306288"/>
                </a:xfrm>
              </p:grpSpPr>
              <p:sp>
                <p:nvSpPr>
                  <p:cNvPr id="663" name="Rectangle"/>
                  <p:cNvSpPr/>
                  <p:nvPr/>
                </p:nvSpPr>
                <p:spPr>
                  <a:xfrm>
                    <a:off x="0" y="0"/>
                    <a:ext cx="751960" cy="306289"/>
                  </a:xfrm>
                  <a:prstGeom prst="rect">
                    <a:avLst/>
                  </a:prstGeom>
                  <a:solidFill>
                    <a:srgbClr val="FFFFFF"/>
                  </a:solidFill>
                  <a:ln w="25400" cap="flat">
                    <a:solidFill>
                      <a:srgbClr val="4472C4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8" tIns="45718" rIns="45718" bIns="45718" numCol="1" anchor="ctr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22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kumimoji="0" sz="2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4" name="Controls"/>
                  <p:cNvSpPr txBox="1"/>
                  <p:nvPr/>
                </p:nvSpPr>
                <p:spPr>
                  <a:xfrm>
                    <a:off x="8428" y="25882"/>
                    <a:ext cx="735103" cy="254522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34289" tIns="34289" rIns="34289" bIns="34289" numCol="1" anchor="ctr">
                    <a:noAutofit/>
                  </a:bodyPr>
                  <a:lstStyle>
                    <a:lvl1pPr defTabSz="1828800">
                      <a:defRPr sz="1700">
                        <a:latin typeface="Calibri"/>
                        <a:ea typeface="Calibri"/>
                        <a:cs typeface="Calibri"/>
                        <a:sym typeface="Calibri"/>
                      </a:defRPr>
                    </a:lvl1pPr>
                  </a:lstStyle>
                  <a:p>
                    <a:pPr marL="0" marR="0" lvl="0" indent="0" algn="l" defTabSz="18288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7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cs typeface="Calibri"/>
                        <a:sym typeface="Calibri"/>
                      </a:rPr>
                      <a:t>Controls</a:t>
                    </a:r>
                  </a:p>
                </p:txBody>
              </p:sp>
            </p:grpSp>
            <p:sp>
              <p:nvSpPr>
                <p:cNvPr id="666" name="Line"/>
                <p:cNvSpPr/>
                <p:nvPr/>
              </p:nvSpPr>
              <p:spPr>
                <a:xfrm>
                  <a:off x="758530" y="179338"/>
                  <a:ext cx="481360" cy="3"/>
                </a:xfrm>
                <a:prstGeom prst="line">
                  <a:avLst/>
                </a:prstGeom>
                <a:noFill/>
                <a:ln w="63500" cap="flat">
                  <a:solidFill>
                    <a:srgbClr val="4472C4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70" name="Loss Event Controls"/>
              <p:cNvGrpSpPr/>
              <p:nvPr/>
            </p:nvGrpSpPr>
            <p:grpSpPr>
              <a:xfrm>
                <a:off x="3349378" y="1952495"/>
                <a:ext cx="870872" cy="532286"/>
                <a:chOff x="0" y="0"/>
                <a:chExt cx="870871" cy="532284"/>
              </a:xfrm>
            </p:grpSpPr>
            <p:sp>
              <p:nvSpPr>
                <p:cNvPr id="668" name="Rectangle"/>
                <p:cNvSpPr/>
                <p:nvPr/>
              </p:nvSpPr>
              <p:spPr>
                <a:xfrm>
                  <a:off x="0" y="41765"/>
                  <a:ext cx="870872" cy="448754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4472C4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0">
                    <a:lnSpc>
                      <a:spcPct val="7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2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2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9" name="Loss Event Controls"/>
                <p:cNvSpPr txBox="1"/>
                <p:nvPr/>
              </p:nvSpPr>
              <p:spPr>
                <a:xfrm>
                  <a:off x="8428" y="0"/>
                  <a:ext cx="854015" cy="53228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34289" tIns="34289" rIns="34289" bIns="34289" numCol="1" anchor="ctr">
                  <a:noAutofit/>
                </a:bodyPr>
                <a:lstStyle>
                  <a:lvl1pPr algn="ctr" defTabSz="1828800">
                    <a:lnSpc>
                      <a:spcPct val="70000"/>
                    </a:lnSpc>
                    <a:defRPr sz="1200"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 marL="0" marR="0" lvl="0" indent="0" algn="ctr" defTabSz="1828800" rtl="0" eaLnBrk="1" fontAlgn="auto" latinLnBrk="0" hangingPunct="0">
                    <a:lnSpc>
                      <a:spcPct val="7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cs typeface="Calibri"/>
                      <a:sym typeface="Calibri"/>
                    </a:rPr>
                    <a:t>Loss Event Control Functions</a:t>
                  </a:r>
                </a:p>
              </p:txBody>
            </p:sp>
          </p:grpSp>
          <p:sp>
            <p:nvSpPr>
              <p:cNvPr id="671" name="Group"/>
              <p:cNvSpPr txBox="1"/>
              <p:nvPr/>
            </p:nvSpPr>
            <p:spPr>
              <a:xfrm>
                <a:off x="3039653" y="0"/>
                <a:ext cx="1475552" cy="6952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4289" tIns="34289" rIns="34289" bIns="34289" numCol="1" anchor="t">
                <a:noAutofit/>
              </a:bodyPr>
              <a:lstStyle>
                <a:lvl1pPr algn="ctr" defTabSz="1828800">
                  <a:defRPr sz="13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marL="0" marR="0" lvl="0" indent="0" algn="ctr" defTabSz="18288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3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rPr>
                  <a:t>Directly affect the frequency or magnitude of loss</a:t>
                </a:r>
              </a:p>
            </p:txBody>
          </p:sp>
          <p:grpSp>
            <p:nvGrpSpPr>
              <p:cNvPr id="678" name="Group"/>
              <p:cNvGrpSpPr/>
              <p:nvPr/>
            </p:nvGrpSpPr>
            <p:grpSpPr>
              <a:xfrm>
                <a:off x="1350611" y="2447947"/>
                <a:ext cx="2449314" cy="731703"/>
                <a:chOff x="0" y="0"/>
                <a:chExt cx="2449313" cy="731701"/>
              </a:xfrm>
            </p:grpSpPr>
            <p:grpSp>
              <p:nvGrpSpPr>
                <p:cNvPr id="674" name="Variance  Controls"/>
                <p:cNvGrpSpPr/>
                <p:nvPr/>
              </p:nvGrpSpPr>
              <p:grpSpPr>
                <a:xfrm>
                  <a:off x="0" y="155348"/>
                  <a:ext cx="1118500" cy="576355"/>
                  <a:chOff x="0" y="0"/>
                  <a:chExt cx="1118499" cy="576354"/>
                </a:xfrm>
              </p:grpSpPr>
              <p:sp>
                <p:nvSpPr>
                  <p:cNvPr id="672" name="Rectangle"/>
                  <p:cNvSpPr/>
                  <p:nvPr/>
                </p:nvSpPr>
                <p:spPr>
                  <a:xfrm>
                    <a:off x="0" y="0"/>
                    <a:ext cx="1118500" cy="576355"/>
                  </a:xfrm>
                  <a:prstGeom prst="rect">
                    <a:avLst/>
                  </a:prstGeom>
                  <a:solidFill>
                    <a:srgbClr val="FFFFFF"/>
                  </a:solidFill>
                  <a:ln w="25400" cap="flat">
                    <a:solidFill>
                      <a:srgbClr val="4472C4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8" tIns="45718" rIns="45718" bIns="45718" numCol="1" anchor="ctr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0">
                      <a:lnSpc>
                        <a:spcPct val="7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22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kumimoji="0" sz="2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3" name="Variance  Controls"/>
                  <p:cNvSpPr txBox="1"/>
                  <p:nvPr/>
                </p:nvSpPr>
                <p:spPr>
                  <a:xfrm>
                    <a:off x="10824" y="22034"/>
                    <a:ext cx="1096851" cy="53228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34289" tIns="34289" rIns="34289" bIns="34289" numCol="1" anchor="ctr">
                    <a:noAutofit/>
                  </a:bodyPr>
                  <a:lstStyle>
                    <a:lvl1pPr algn="ctr" defTabSz="1828800">
                      <a:lnSpc>
                        <a:spcPct val="70000"/>
                      </a:lnSpc>
                      <a:defRPr sz="1200">
                        <a:latin typeface="Calibri"/>
                        <a:ea typeface="Calibri"/>
                        <a:cs typeface="Calibri"/>
                        <a:sym typeface="Calibri"/>
                      </a:defRPr>
                    </a:lvl1pPr>
                  </a:lstStyle>
                  <a:p>
                    <a:pPr marL="0" marR="0" lvl="0" indent="0" algn="ctr" defTabSz="1828800" rtl="0" eaLnBrk="1" fontAlgn="auto" latinLnBrk="0" hangingPunct="0">
                      <a:lnSpc>
                        <a:spcPct val="7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cs typeface="Calibri"/>
                        <a:sym typeface="Calibri"/>
                      </a:rPr>
                      <a:t>Variance  Mgmt. Control Functions</a:t>
                    </a:r>
                  </a:p>
                </p:txBody>
              </p:sp>
            </p:grpSp>
            <p:grpSp>
              <p:nvGrpSpPr>
                <p:cNvPr id="677" name="Group"/>
                <p:cNvGrpSpPr/>
                <p:nvPr/>
              </p:nvGrpSpPr>
              <p:grpSpPr>
                <a:xfrm>
                  <a:off x="1129561" y="0"/>
                  <a:ext cx="1319753" cy="544440"/>
                  <a:chOff x="0" y="0"/>
                  <a:chExt cx="1319751" cy="544439"/>
                </a:xfrm>
              </p:grpSpPr>
              <p:sp>
                <p:nvSpPr>
                  <p:cNvPr id="675" name="Line"/>
                  <p:cNvSpPr/>
                  <p:nvPr/>
                </p:nvSpPr>
                <p:spPr>
                  <a:xfrm flipV="1">
                    <a:off x="1319751" y="0"/>
                    <a:ext cx="1" cy="544440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4472C4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6" name="Line"/>
                  <p:cNvSpPr/>
                  <p:nvPr/>
                </p:nvSpPr>
                <p:spPr>
                  <a:xfrm>
                    <a:off x="-1" y="530215"/>
                    <a:ext cx="1315858" cy="1"/>
                  </a:xfrm>
                  <a:prstGeom prst="line">
                    <a:avLst/>
                  </a:prstGeom>
                  <a:noFill/>
                  <a:ln w="76200" cap="flat">
                    <a:solidFill>
                      <a:srgbClr val="4472C4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84" name="Group"/>
              <p:cNvGrpSpPr/>
              <p:nvPr/>
            </p:nvGrpSpPr>
            <p:grpSpPr>
              <a:xfrm>
                <a:off x="1336845" y="1143363"/>
                <a:ext cx="2002411" cy="1456061"/>
                <a:chOff x="0" y="0"/>
                <a:chExt cx="2002410" cy="1456059"/>
              </a:xfrm>
            </p:grpSpPr>
            <p:grpSp>
              <p:nvGrpSpPr>
                <p:cNvPr id="681" name="Decision  Controls"/>
                <p:cNvGrpSpPr/>
                <p:nvPr/>
              </p:nvGrpSpPr>
              <p:grpSpPr>
                <a:xfrm>
                  <a:off x="0" y="0"/>
                  <a:ext cx="1115818" cy="574972"/>
                  <a:chOff x="0" y="0"/>
                  <a:chExt cx="1115817" cy="574971"/>
                </a:xfrm>
              </p:grpSpPr>
              <p:sp>
                <p:nvSpPr>
                  <p:cNvPr id="679" name="Rectangle"/>
                  <p:cNvSpPr/>
                  <p:nvPr/>
                </p:nvSpPr>
                <p:spPr>
                  <a:xfrm>
                    <a:off x="0" y="0"/>
                    <a:ext cx="1115818" cy="574972"/>
                  </a:xfrm>
                  <a:prstGeom prst="rect">
                    <a:avLst/>
                  </a:prstGeom>
                  <a:solidFill>
                    <a:srgbClr val="FFFFFF"/>
                  </a:solidFill>
                  <a:ln w="25400" cap="flat">
                    <a:solidFill>
                      <a:srgbClr val="4472C4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8" tIns="45718" rIns="45718" bIns="45718" numCol="1" anchor="ctr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0">
                      <a:lnSpc>
                        <a:spcPct val="7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22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kumimoji="0" sz="2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0" name="Decision  Controls"/>
                  <p:cNvSpPr txBox="1"/>
                  <p:nvPr/>
                </p:nvSpPr>
                <p:spPr>
                  <a:xfrm>
                    <a:off x="10799" y="21343"/>
                    <a:ext cx="1094220" cy="53228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34289" tIns="34289" rIns="34289" bIns="34289" numCol="1" anchor="ctr">
                    <a:noAutofit/>
                  </a:bodyPr>
                  <a:lstStyle>
                    <a:lvl1pPr algn="ctr" defTabSz="1828800">
                      <a:lnSpc>
                        <a:spcPct val="70000"/>
                      </a:lnSpc>
                      <a:defRPr sz="1200">
                        <a:latin typeface="Calibri"/>
                        <a:ea typeface="Calibri"/>
                        <a:cs typeface="Calibri"/>
                        <a:sym typeface="Calibri"/>
                      </a:defRPr>
                    </a:lvl1pPr>
                  </a:lstStyle>
                  <a:p>
                    <a:pPr marL="0" marR="0" lvl="0" indent="0" algn="ctr" defTabSz="1828800" rtl="0" eaLnBrk="1" fontAlgn="auto" latinLnBrk="0" hangingPunct="0">
                      <a:lnSpc>
                        <a:spcPct val="7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cs typeface="Calibri"/>
                        <a:sym typeface="Calibri"/>
                      </a:rPr>
                      <a:t>Decision  Support Control Functions</a:t>
                    </a:r>
                  </a:p>
                </p:txBody>
              </p:sp>
            </p:grpSp>
            <p:sp>
              <p:nvSpPr>
                <p:cNvPr id="682" name="Line"/>
                <p:cNvSpPr/>
                <p:nvPr/>
              </p:nvSpPr>
              <p:spPr>
                <a:xfrm flipH="1">
                  <a:off x="762035" y="620779"/>
                  <a:ext cx="3" cy="835281"/>
                </a:xfrm>
                <a:prstGeom prst="line">
                  <a:avLst/>
                </a:prstGeom>
                <a:noFill/>
                <a:ln w="63500" cap="flat">
                  <a:solidFill>
                    <a:srgbClr val="4472C4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3" name="Line"/>
                <p:cNvSpPr/>
                <p:nvPr/>
              </p:nvSpPr>
              <p:spPr>
                <a:xfrm>
                  <a:off x="751975" y="1038419"/>
                  <a:ext cx="1250436" cy="3"/>
                </a:xfrm>
                <a:prstGeom prst="line">
                  <a:avLst/>
                </a:prstGeom>
                <a:noFill/>
                <a:ln w="63500" cap="flat">
                  <a:solidFill>
                    <a:srgbClr val="4472C4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85" name="Line"/>
              <p:cNvSpPr/>
              <p:nvPr/>
            </p:nvSpPr>
            <p:spPr>
              <a:xfrm flipV="1">
                <a:off x="1650766" y="1757945"/>
                <a:ext cx="2" cy="835281"/>
              </a:xfrm>
              <a:prstGeom prst="line">
                <a:avLst/>
              </a:prstGeom>
              <a:noFill/>
              <a:ln w="63500" cap="flat">
                <a:solidFill>
                  <a:srgbClr val="4472C4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686" name="Indirectly affect risk"/>
              <p:cNvSpPr txBox="1"/>
              <p:nvPr/>
            </p:nvSpPr>
            <p:spPr>
              <a:xfrm>
                <a:off x="671062" y="458149"/>
                <a:ext cx="1888026" cy="2239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4289" tIns="34289" rIns="34289" bIns="34289" numCol="1" anchor="t">
                <a:noAutofit/>
              </a:bodyPr>
              <a:lstStyle>
                <a:lvl1pPr defTabSz="1828800"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marL="0" marR="0" lvl="0" indent="0" algn="l" defTabSz="18288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rPr>
                  <a:t>Indirectly affect risk</a:t>
                </a:r>
              </a:p>
            </p:txBody>
          </p:sp>
          <p:grpSp>
            <p:nvGrpSpPr>
              <p:cNvPr id="690" name="Group"/>
              <p:cNvGrpSpPr/>
              <p:nvPr/>
            </p:nvGrpSpPr>
            <p:grpSpPr>
              <a:xfrm>
                <a:off x="2450376" y="1222079"/>
                <a:ext cx="367535" cy="228687"/>
                <a:chOff x="0" y="0"/>
                <a:chExt cx="367534" cy="228686"/>
              </a:xfrm>
            </p:grpSpPr>
            <p:sp>
              <p:nvSpPr>
                <p:cNvPr id="687" name="Line"/>
                <p:cNvSpPr/>
                <p:nvPr/>
              </p:nvSpPr>
              <p:spPr>
                <a:xfrm>
                  <a:off x="2571" y="228686"/>
                  <a:ext cx="362391" cy="1"/>
                </a:xfrm>
                <a:prstGeom prst="line">
                  <a:avLst/>
                </a:prstGeom>
                <a:noFill/>
                <a:ln w="63500" cap="flat">
                  <a:solidFill>
                    <a:srgbClr val="4472C4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8" name="Line"/>
                <p:cNvSpPr/>
                <p:nvPr/>
              </p:nvSpPr>
              <p:spPr>
                <a:xfrm flipV="1">
                  <a:off x="362907" y="343"/>
                  <a:ext cx="1" cy="224766"/>
                </a:xfrm>
                <a:prstGeom prst="line">
                  <a:avLst/>
                </a:prstGeom>
                <a:noFill/>
                <a:ln w="63500" cap="flat">
                  <a:solidFill>
                    <a:srgbClr val="4472C4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9" name="Line"/>
                <p:cNvSpPr/>
                <p:nvPr/>
              </p:nvSpPr>
              <p:spPr>
                <a:xfrm flipH="1" flipV="1">
                  <a:off x="0" y="0"/>
                  <a:ext cx="367535" cy="1"/>
                </a:xfrm>
                <a:prstGeom prst="line">
                  <a:avLst/>
                </a:prstGeom>
                <a:noFill/>
                <a:ln w="63500" cap="flat">
                  <a:solidFill>
                    <a:srgbClr val="4472C4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94" name="Group"/>
              <p:cNvGrpSpPr/>
              <p:nvPr/>
            </p:nvGrpSpPr>
            <p:grpSpPr>
              <a:xfrm>
                <a:off x="2474183" y="2663375"/>
                <a:ext cx="367535" cy="228688"/>
                <a:chOff x="0" y="0"/>
                <a:chExt cx="367534" cy="228686"/>
              </a:xfrm>
            </p:grpSpPr>
            <p:sp>
              <p:nvSpPr>
                <p:cNvPr id="691" name="Line"/>
                <p:cNvSpPr/>
                <p:nvPr/>
              </p:nvSpPr>
              <p:spPr>
                <a:xfrm>
                  <a:off x="2571" y="228686"/>
                  <a:ext cx="362392" cy="1"/>
                </a:xfrm>
                <a:prstGeom prst="line">
                  <a:avLst/>
                </a:prstGeom>
                <a:noFill/>
                <a:ln w="63500" cap="flat">
                  <a:solidFill>
                    <a:srgbClr val="4472C4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2" name="Line"/>
                <p:cNvSpPr/>
                <p:nvPr/>
              </p:nvSpPr>
              <p:spPr>
                <a:xfrm flipV="1">
                  <a:off x="362907" y="343"/>
                  <a:ext cx="1" cy="224766"/>
                </a:xfrm>
                <a:prstGeom prst="line">
                  <a:avLst/>
                </a:prstGeom>
                <a:noFill/>
                <a:ln w="63500" cap="flat">
                  <a:solidFill>
                    <a:srgbClr val="4472C4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3" name="Line"/>
                <p:cNvSpPr/>
                <p:nvPr/>
              </p:nvSpPr>
              <p:spPr>
                <a:xfrm flipH="1" flipV="1">
                  <a:off x="0" y="0"/>
                  <a:ext cx="367535" cy="1"/>
                </a:xfrm>
                <a:prstGeom prst="line">
                  <a:avLst/>
                </a:prstGeom>
                <a:noFill/>
                <a:ln w="63500" cap="flat">
                  <a:solidFill>
                    <a:srgbClr val="4472C4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endParaRPr>
                </a:p>
              </p:txBody>
            </p:sp>
          </p:grpSp>
        </p:grpSp>
        <p:pic>
          <p:nvPicPr>
            <p:cNvPr id="696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81081" y="1998877"/>
              <a:ext cx="922706" cy="3941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98" name="Rectangle"/>
          <p:cNvSpPr/>
          <p:nvPr/>
        </p:nvSpPr>
        <p:spPr>
          <a:xfrm>
            <a:off x="3130550" y="3378200"/>
            <a:ext cx="2997548" cy="3084017"/>
          </a:xfrm>
          <a:prstGeom prst="rect">
            <a:avLst/>
          </a:prstGeom>
          <a:ln w="38100">
            <a:solidFill>
              <a:srgbClr val="FF2600"/>
            </a:solidFill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8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573;p52"/>
          <p:cNvSpPr txBox="1">
            <a:spLocks noGrp="1"/>
          </p:cNvSpPr>
          <p:nvPr>
            <p:ph type="title"/>
          </p:nvPr>
        </p:nvSpPr>
        <p:spPr>
          <a:xfrm>
            <a:off x="838200" y="197758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t>Synthetic experimentation of root cause analysis</a:t>
            </a:r>
          </a:p>
        </p:txBody>
      </p:sp>
      <p:pic>
        <p:nvPicPr>
          <p:cNvPr id="701" name="RCA v2.mov" descr="RCA v2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8946" y="1460205"/>
            <a:ext cx="8334106" cy="43710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82" fill="hold"/>
                                        <p:tgtEl>
                                          <p:spTgt spid="7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7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01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Real-life root cause analysis exampl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Real-life root cause analysis examples</a:t>
            </a:r>
          </a:p>
        </p:txBody>
      </p:sp>
      <p:sp>
        <p:nvSpPr>
          <p:cNvPr id="704" name="Vulnerability managemen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2200"/>
              </a:spcBef>
            </a:pPr>
            <a:r>
              <a:t>Vulnerability management</a:t>
            </a:r>
          </a:p>
          <a:p>
            <a:pPr>
              <a:spcBef>
                <a:spcPts val="2200"/>
              </a:spcBef>
            </a:pPr>
            <a:r>
              <a:t>Access privilege management</a:t>
            </a:r>
          </a:p>
          <a:p>
            <a:pPr>
              <a:spcBef>
                <a:spcPts val="2200"/>
              </a:spcBef>
            </a:pPr>
            <a:r>
              <a:t>Audit finding SLAs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4" grpId="0" build="p" bldLvl="5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What about AI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about AI?</a:t>
            </a:r>
          </a:p>
        </p:txBody>
      </p:sp>
      <p:sp>
        <p:nvSpPr>
          <p:cNvPr id="707" name="How useful would AI have been to medicine in the mid-1800’s?…"/>
          <p:cNvSpPr txBox="1">
            <a:spLocks noGrp="1"/>
          </p:cNvSpPr>
          <p:nvPr>
            <p:ph type="body" idx="1"/>
          </p:nvPr>
        </p:nvSpPr>
        <p:spPr>
          <a:xfrm>
            <a:off x="838200" y="1707569"/>
            <a:ext cx="10515600" cy="4351339"/>
          </a:xfrm>
          <a:prstGeom prst="rect">
            <a:avLst/>
          </a:prstGeom>
        </p:spPr>
        <p:txBody>
          <a:bodyPr>
            <a:noAutofit/>
          </a:bodyPr>
          <a:lstStyle/>
          <a:p>
            <a:pPr marL="443484" indent="-332613" defTabSz="886968">
              <a:spcBef>
                <a:spcPts val="900"/>
              </a:spcBef>
              <a:buSzPts val="2700"/>
              <a:defRPr sz="2716"/>
            </a:pPr>
            <a:r>
              <a:rPr sz="2400" dirty="0"/>
              <a:t>How useful would AI have been to medicine in the mid-1800’s?</a:t>
            </a:r>
          </a:p>
          <a:p>
            <a:pPr marL="839451" lvl="1" indent="-285096" defTabSz="886968">
              <a:spcBef>
                <a:spcPts val="900"/>
              </a:spcBef>
              <a:buSzPts val="2300"/>
              <a:defRPr sz="2328"/>
            </a:pPr>
            <a:r>
              <a:rPr sz="2000" dirty="0"/>
              <a:t>Lack of data</a:t>
            </a:r>
          </a:p>
          <a:p>
            <a:pPr marL="839451" lvl="1" indent="-285096" defTabSz="886968">
              <a:spcBef>
                <a:spcPts val="900"/>
              </a:spcBef>
              <a:buSzPts val="2300"/>
              <a:defRPr sz="2328"/>
            </a:pPr>
            <a:r>
              <a:rPr sz="2000" dirty="0"/>
              <a:t>Insufficient understanding of basic physiology</a:t>
            </a:r>
          </a:p>
          <a:p>
            <a:pPr marL="443484" indent="-332613" defTabSz="886968">
              <a:spcBef>
                <a:spcPts val="2100"/>
              </a:spcBef>
              <a:buSzPts val="2700"/>
              <a:defRPr sz="2716"/>
            </a:pPr>
            <a:r>
              <a:rPr sz="2400" dirty="0"/>
              <a:t>AI can be very helpful in specific use-cases where there’s better data.</a:t>
            </a:r>
          </a:p>
          <a:p>
            <a:pPr marL="942403" lvl="1" indent="-388048" defTabSz="886968">
              <a:spcBef>
                <a:spcPts val="900"/>
              </a:spcBef>
              <a:buSzPts val="2300"/>
              <a:defRPr sz="2328"/>
            </a:pPr>
            <a:r>
              <a:rPr sz="2000" dirty="0"/>
              <a:t>AI is less useful when there’s less data and where the fundamentals aren’t well understood</a:t>
            </a:r>
          </a:p>
          <a:p>
            <a:pPr marL="443484" indent="-332613" defTabSz="886968">
              <a:spcBef>
                <a:spcPts val="2100"/>
              </a:spcBef>
              <a:buSzPts val="2700"/>
              <a:defRPr sz="2716"/>
            </a:pPr>
            <a:r>
              <a:rPr sz="2400" dirty="0"/>
              <a:t>The ability to apply AI broadly and effectively in cyber risk management is going to be limited by the profession’s immaturity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" grpId="0" build="p" bldLvl="5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580;p53"/>
          <p:cNvSpPr txBox="1">
            <a:spLocks noGrp="1"/>
          </p:cNvSpPr>
          <p:nvPr>
            <p:ph type="title"/>
          </p:nvPr>
        </p:nvSpPr>
        <p:spPr>
          <a:xfrm>
            <a:off x="838200" y="13338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t>Exploring cybersecurity “genetics”…</a:t>
            </a:r>
          </a:p>
        </p:txBody>
      </p:sp>
      <p:pic>
        <p:nvPicPr>
          <p:cNvPr id="710" name="Screen Recording 2023-10-12 at 9.12.53 AM.mov" descr="Screen Recording 2023-10-12 at 9.12.53 AM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83934" y="1400243"/>
            <a:ext cx="5224132" cy="45220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09" fill="hold"/>
                                        <p:tgtEl>
                                          <p:spTgt spid="7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7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10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0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Wrapping-u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Wrapping-up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Cyber risk management is a very young and immature discipline…"/>
          <p:cNvSpPr txBox="1">
            <a:spLocks noGrp="1"/>
          </p:cNvSpPr>
          <p:nvPr>
            <p:ph type="body" idx="1"/>
          </p:nvPr>
        </p:nvSpPr>
        <p:spPr>
          <a:xfrm>
            <a:off x="495884" y="1647825"/>
            <a:ext cx="11200232" cy="435133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900"/>
              </a:spcBef>
            </a:pPr>
            <a:r>
              <a:rPr dirty="0"/>
              <a:t>Cyber risk management is a very young and immature discipline</a:t>
            </a:r>
          </a:p>
          <a:p>
            <a:pPr>
              <a:spcBef>
                <a:spcPts val="1900"/>
              </a:spcBef>
            </a:pPr>
            <a:r>
              <a:rPr dirty="0"/>
              <a:t>Advancement begins by acknowledging the current state</a:t>
            </a:r>
          </a:p>
          <a:p>
            <a:pPr>
              <a:spcBef>
                <a:spcPts val="1900"/>
              </a:spcBef>
            </a:pPr>
            <a:r>
              <a:rPr dirty="0"/>
              <a:t>This won’t change overnight</a:t>
            </a:r>
          </a:p>
          <a:p>
            <a:pPr>
              <a:spcBef>
                <a:spcPts val="1900"/>
              </a:spcBef>
            </a:pPr>
            <a:r>
              <a:rPr dirty="0"/>
              <a:t>This presents challenges, opportunities AND a responsibility</a:t>
            </a:r>
          </a:p>
          <a:p>
            <a:pPr marL="0" indent="0" algn="ctr">
              <a:spcBef>
                <a:spcPts val="4400"/>
              </a:spcBef>
              <a:buClrTx/>
              <a:buSzTx/>
              <a:buFontTx/>
              <a:buNone/>
              <a:defRPr sz="3200">
                <a:solidFill>
                  <a:srgbClr val="FFD479"/>
                </a:solidFill>
              </a:defRPr>
            </a:pPr>
            <a:r>
              <a:rPr dirty="0"/>
              <a:t>Commit to being part of the solution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" grpId="0" build="p" bldLvl="5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Thank you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Thank you!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126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Medical “epochs”</a:t>
            </a:r>
          </a:p>
        </p:txBody>
      </p:sp>
      <p:sp>
        <p:nvSpPr>
          <p:cNvPr id="220" name="Google Shape;127;p30"/>
          <p:cNvSpPr txBox="1"/>
          <p:nvPr/>
        </p:nvSpPr>
        <p:spPr>
          <a:xfrm>
            <a:off x="1277350" y="1859700"/>
            <a:ext cx="2314801" cy="548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2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/>
                <a:sym typeface="Montserrat Medium"/>
              </a:rPr>
              <a:t>Medicine 0.x</a:t>
            </a:r>
          </a:p>
        </p:txBody>
      </p:sp>
      <p:sp>
        <p:nvSpPr>
          <p:cNvPr id="221" name="Google Shape;128;p30"/>
          <p:cNvSpPr/>
          <p:nvPr/>
        </p:nvSpPr>
        <p:spPr>
          <a:xfrm flipV="1">
            <a:off x="741150" y="1936234"/>
            <a:ext cx="10401" cy="1279201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229" name="Google Shape;129;p30"/>
          <p:cNvGrpSpPr/>
          <p:nvPr/>
        </p:nvGrpSpPr>
        <p:grpSpPr>
          <a:xfrm>
            <a:off x="6253040" y="589698"/>
            <a:ext cx="3752808" cy="2118871"/>
            <a:chOff x="0" y="0"/>
            <a:chExt cx="3752807" cy="2118870"/>
          </a:xfrm>
        </p:grpSpPr>
        <p:grpSp>
          <p:nvGrpSpPr>
            <p:cNvPr id="224" name="Google Shape;130;p30"/>
            <p:cNvGrpSpPr/>
            <p:nvPr/>
          </p:nvGrpSpPr>
          <p:grpSpPr>
            <a:xfrm>
              <a:off x="600561" y="0"/>
              <a:ext cx="3152247" cy="1881005"/>
              <a:chOff x="0" y="0"/>
              <a:chExt cx="3152245" cy="1881004"/>
            </a:xfrm>
          </p:grpSpPr>
          <p:sp>
            <p:nvSpPr>
              <p:cNvPr id="222" name="Google Shape;131;p30"/>
              <p:cNvSpPr/>
              <p:nvPr/>
            </p:nvSpPr>
            <p:spPr>
              <a:xfrm flipH="1">
                <a:off x="0" y="287399"/>
                <a:ext cx="698401" cy="1593606"/>
              </a:xfrm>
              <a:prstGeom prst="line">
                <a:avLst/>
              </a:prstGeom>
              <a:noFill/>
              <a:ln w="38100" cap="flat">
                <a:solidFill>
                  <a:srgbClr val="FFD47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223" name="Google Shape;132;p30"/>
              <p:cNvSpPr txBox="1"/>
              <p:nvPr/>
            </p:nvSpPr>
            <p:spPr>
              <a:xfrm>
                <a:off x="698400" y="0"/>
                <a:ext cx="2453847" cy="5485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21899" tIns="121899" rIns="121899" bIns="121899" numCol="1" anchor="t">
                <a:spAutoFit/>
              </a:bodyPr>
              <a:lstStyle>
                <a:lvl1pPr>
                  <a:defRPr sz="2000">
                    <a:solidFill>
                      <a:srgbClr val="FFD479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defRPr>
                </a:lvl1pPr>
              </a:lstStyle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FFD479"/>
                    </a:solidFill>
                    <a:effectLst/>
                    <a:uLnTx/>
                    <a:uFillTx/>
                    <a:latin typeface="Montserrat SemiBold"/>
                    <a:sym typeface="Montserrat SemiBold"/>
                  </a:rPr>
                  <a:t>Medicine is here</a:t>
                </a:r>
              </a:p>
            </p:txBody>
          </p:sp>
        </p:grpSp>
        <p:grpSp>
          <p:nvGrpSpPr>
            <p:cNvPr id="228" name="Google Shape;133;p30"/>
            <p:cNvGrpSpPr/>
            <p:nvPr/>
          </p:nvGrpSpPr>
          <p:grpSpPr>
            <a:xfrm>
              <a:off x="0" y="1899667"/>
              <a:ext cx="1154965" cy="219204"/>
              <a:chOff x="0" y="0"/>
              <a:chExt cx="1154963" cy="219202"/>
            </a:xfrm>
          </p:grpSpPr>
          <p:sp>
            <p:nvSpPr>
              <p:cNvPr id="225" name="Google Shape;134;p30"/>
              <p:cNvSpPr/>
              <p:nvPr/>
            </p:nvSpPr>
            <p:spPr>
              <a:xfrm>
                <a:off x="164643" y="1693"/>
                <a:ext cx="825676" cy="1"/>
              </a:xfrm>
              <a:prstGeom prst="line">
                <a:avLst/>
              </a:prstGeom>
              <a:noFill/>
              <a:ln w="38100" cap="flat">
                <a:solidFill>
                  <a:srgbClr val="FFD479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135;p30"/>
              <p:cNvSpPr/>
              <p:nvPr/>
            </p:nvSpPr>
            <p:spPr>
              <a:xfrm>
                <a:off x="990319" y="-1"/>
                <a:ext cx="164646" cy="219202"/>
              </a:xfrm>
              <a:prstGeom prst="line">
                <a:avLst/>
              </a:prstGeom>
              <a:noFill/>
              <a:ln w="38100" cap="flat">
                <a:solidFill>
                  <a:srgbClr val="FFD479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227" name="Google Shape;136;p30"/>
              <p:cNvSpPr/>
              <p:nvPr/>
            </p:nvSpPr>
            <p:spPr>
              <a:xfrm flipH="1">
                <a:off x="0" y="-1"/>
                <a:ext cx="164646" cy="219203"/>
              </a:xfrm>
              <a:prstGeom prst="line">
                <a:avLst/>
              </a:prstGeom>
              <a:noFill/>
              <a:ln w="38100" cap="flat">
                <a:solidFill>
                  <a:srgbClr val="FFD479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30" name="Google Shape;137;p30"/>
          <p:cNvSpPr/>
          <p:nvPr/>
        </p:nvSpPr>
        <p:spPr>
          <a:xfrm flipV="1">
            <a:off x="3794216" y="1936234"/>
            <a:ext cx="10402" cy="1279201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31" name="Google Shape;138;p30"/>
          <p:cNvSpPr/>
          <p:nvPr/>
        </p:nvSpPr>
        <p:spPr>
          <a:xfrm flipV="1">
            <a:off x="7205766" y="1936234"/>
            <a:ext cx="10402" cy="1279201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32" name="Google Shape;139;p30"/>
          <p:cNvSpPr/>
          <p:nvPr/>
        </p:nvSpPr>
        <p:spPr>
          <a:xfrm>
            <a:off x="741166" y="2708566"/>
            <a:ext cx="10290402" cy="530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043" y="0"/>
                </a:lnTo>
                <a:lnTo>
                  <a:pt x="21600" y="10800"/>
                </a:lnTo>
                <a:lnTo>
                  <a:pt x="21043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FF2600"/>
              </a:gs>
              <a:gs pos="49000">
                <a:srgbClr val="FFFF00"/>
              </a:gs>
              <a:gs pos="100000">
                <a:srgbClr val="6AA84F"/>
              </a:gs>
            </a:gsLst>
          </a:gradFill>
          <a:ln w="12700">
            <a:solidFill>
              <a:srgbClr val="000000"/>
            </a:solidFill>
          </a:ln>
        </p:spPr>
        <p:txBody>
          <a:bodyPr lIns="45718" tIns="45718" rIns="45718" bIns="45718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Montserrat"/>
                <a:ea typeface="Montserrat"/>
                <a:cs typeface="Montserrat"/>
                <a:sym typeface="Montserrat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sp>
        <p:nvSpPr>
          <p:cNvPr id="233" name="Google Shape;140;p30"/>
          <p:cNvSpPr txBox="1"/>
          <p:nvPr/>
        </p:nvSpPr>
        <p:spPr>
          <a:xfrm>
            <a:off x="750676" y="3296954"/>
            <a:ext cx="2939334" cy="1780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/>
          <a:p>
            <a:pPr marL="0" marR="0" lvl="1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u="sng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kumimoji="0" sz="1600" b="0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/>
                <a:sym typeface="Montserrat Medium"/>
              </a:rPr>
              <a:t>Medicine as Craft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u="sng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 kumimoji="0" sz="1600" b="0" i="0" u="sng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Medium"/>
              <a:sym typeface="Montserrat Medium"/>
            </a:endParaRPr>
          </a:p>
          <a:p>
            <a:pPr marL="216876" marR="0" lvl="0" indent="-242276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"/>
              <a:buChar char="●"/>
              <a:tabLst/>
              <a:defRPr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Shamanism</a:t>
            </a:r>
          </a:p>
          <a:p>
            <a:pPr marL="216876" marR="0" lvl="0" indent="-242276" algn="l" defTabSz="914400" rtl="0" eaLnBrk="1" fontAlgn="auto" latinLnBrk="0" hangingPunct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"/>
              <a:buChar char="●"/>
              <a:tabLst/>
              <a:defRPr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Reliance on placebo effect</a:t>
            </a:r>
          </a:p>
          <a:p>
            <a:pPr marL="216876" marR="0" lvl="0" indent="-242276" algn="l" defTabSz="914400" rtl="0" eaLnBrk="1" fontAlgn="auto" latinLnBrk="0" hangingPunct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"/>
              <a:buChar char="●"/>
              <a:tabLst/>
              <a:defRPr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Bloodletting</a:t>
            </a:r>
          </a:p>
        </p:txBody>
      </p:sp>
      <p:sp>
        <p:nvSpPr>
          <p:cNvPr id="234" name="Google Shape;142;p30"/>
          <p:cNvSpPr txBox="1"/>
          <p:nvPr/>
        </p:nvSpPr>
        <p:spPr>
          <a:xfrm>
            <a:off x="4799026" y="1859700"/>
            <a:ext cx="2314802" cy="548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2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/>
                <a:sym typeface="Montserrat Medium"/>
              </a:rPr>
              <a:t>Medicine 1.0</a:t>
            </a:r>
          </a:p>
        </p:txBody>
      </p:sp>
      <p:sp>
        <p:nvSpPr>
          <p:cNvPr id="235" name="Google Shape;143;p30"/>
          <p:cNvSpPr txBox="1"/>
          <p:nvPr/>
        </p:nvSpPr>
        <p:spPr>
          <a:xfrm>
            <a:off x="3523439" y="3296501"/>
            <a:ext cx="4195135" cy="2993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1899" tIns="121899" rIns="121899" bIns="121899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u="sng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kumimoji="0" sz="16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/>
                <a:sym typeface="Montserrat Medium"/>
              </a:rPr>
              <a:t>Scientific but Reactive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u="sng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 kumimoji="0" sz="1600" b="0" i="0" u="sng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Medium"/>
              <a:sym typeface="Montserrat Medium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/>
                <a:sym typeface="Montserrat Medium"/>
              </a:rPr>
              <a:t>(Focus is on diagnosis and treatment)</a:t>
            </a:r>
          </a:p>
          <a:p>
            <a:pPr marL="216876" marR="0" lvl="0" indent="-242276" algn="l" defTabSz="914400" rtl="0" eaLnBrk="1" fontAlgn="auto" latinLnBrk="0" hangingPunct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"/>
              <a:buChar char="●"/>
              <a:tabLst/>
              <a:defRPr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Introduction of scientific methods</a:t>
            </a:r>
          </a:p>
          <a:p>
            <a:pPr marL="216876" marR="0" lvl="0" indent="-242276" algn="l" defTabSz="914400" rtl="0" eaLnBrk="1" fontAlgn="auto" latinLnBrk="0" hangingPunct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"/>
              <a:buChar char="●"/>
              <a:tabLst/>
              <a:defRPr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Has given us advanced: 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"/>
              <a:buChar char="○"/>
              <a:tabLst/>
              <a:defRPr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Diagnostics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"/>
              <a:buChar char="○"/>
              <a:tabLst/>
              <a:defRPr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Medicines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"/>
              <a:buChar char="○"/>
              <a:tabLst/>
              <a:defRPr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Surgeries</a:t>
            </a:r>
          </a:p>
          <a:p>
            <a:pPr marL="216876" marR="0" lvl="0" indent="-242276" algn="l" defTabSz="914400" rtl="0" eaLnBrk="1" fontAlgn="auto" latinLnBrk="0" hangingPunct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"/>
              <a:buChar char="●"/>
              <a:tabLst/>
              <a:defRPr sz="1800"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Roughly doubled our </a:t>
            </a:r>
            <a:r>
              <a:rPr kumimoji="0" sz="1800" b="0" i="0" u="sng" strike="noStrike" kern="0" cap="none" spc="0" normalizeH="0" baseline="0" noProof="0" dirty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lifespan</a:t>
            </a:r>
          </a:p>
        </p:txBody>
      </p:sp>
      <p:sp>
        <p:nvSpPr>
          <p:cNvPr id="236" name="Google Shape;145;p30"/>
          <p:cNvSpPr txBox="1"/>
          <p:nvPr/>
        </p:nvSpPr>
        <p:spPr>
          <a:xfrm>
            <a:off x="8101887" y="1849602"/>
            <a:ext cx="2314802" cy="548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2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/>
                <a:sym typeface="Montserrat Medium"/>
              </a:rPr>
              <a:t>Medicine 2.0</a:t>
            </a:r>
          </a:p>
        </p:txBody>
      </p:sp>
      <p:sp>
        <p:nvSpPr>
          <p:cNvPr id="237" name="Google Shape;146;p30"/>
          <p:cNvSpPr txBox="1"/>
          <p:nvPr/>
        </p:nvSpPr>
        <p:spPr>
          <a:xfrm>
            <a:off x="7552002" y="3296501"/>
            <a:ext cx="4692263" cy="2795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1899" tIns="121899" rIns="121899" bIns="121899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u="sng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kumimoji="0" sz="16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/>
                <a:sym typeface="Montserrat Medium"/>
              </a:rPr>
              <a:t>Proactive Medicine</a:t>
            </a:r>
          </a:p>
          <a:p>
            <a:pPr marL="25400" marR="0" lvl="0" indent="-508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sym typeface="Montserrat"/>
            </a:endParaRPr>
          </a:p>
          <a:p>
            <a:pPr marL="25400" marR="0" lvl="0" indent="-508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(Focus is on “</a:t>
            </a:r>
            <a:r>
              <a:rPr kumimoji="0" sz="16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Health-span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” — living longer and healthier)</a:t>
            </a:r>
            <a:endParaRPr kumimoji="0" sz="1600" b="0" i="0" u="sng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216876" marR="0" lvl="0" indent="-242276" algn="l" defTabSz="914400" rtl="0" eaLnBrk="1" fontAlgn="auto" latinLnBrk="0" hangingPunct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"/>
              <a:buChar char="●"/>
              <a:tabLst/>
              <a:defRPr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Reduces medical costs</a:t>
            </a:r>
          </a:p>
          <a:p>
            <a:pPr marL="216876" marR="0" lvl="0" indent="-242276" algn="l" defTabSz="914400" rtl="0" eaLnBrk="1" fontAlgn="auto" latinLnBrk="0" hangingPunct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"/>
              <a:buChar char="●"/>
              <a:tabLst/>
              <a:defRPr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Understanding and treating root causes</a:t>
            </a:r>
          </a:p>
          <a:p>
            <a:pPr marL="586152" marR="0" lvl="1" indent="-382953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"/>
              <a:buChar char="○"/>
              <a:tabLst/>
              <a:defRPr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Genetics</a:t>
            </a:r>
          </a:p>
          <a:p>
            <a:pPr marL="586152" marR="0" lvl="1" indent="-382953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"/>
              <a:buChar char="○"/>
              <a:tabLst/>
              <a:defRPr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Environment</a:t>
            </a:r>
          </a:p>
          <a:p>
            <a:pPr marL="586152" marR="0" lvl="1" indent="-382953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"/>
              <a:buChar char="○"/>
              <a:tabLst/>
              <a:defRPr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Lifestyle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0" animBg="1" advAuto="0"/>
      <p:bldP spid="235" grpId="0" animBg="1" advAuto="0"/>
      <p:bldP spid="237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27;p36"/>
          <p:cNvSpPr/>
          <p:nvPr/>
        </p:nvSpPr>
        <p:spPr>
          <a:xfrm flipH="1" flipV="1">
            <a:off x="7214333" y="2594399"/>
            <a:ext cx="12802" cy="2075602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40" name="Google Shape;228;p36"/>
          <p:cNvSpPr/>
          <p:nvPr/>
        </p:nvSpPr>
        <p:spPr>
          <a:xfrm flipH="1" flipV="1">
            <a:off x="4342533" y="2594399"/>
            <a:ext cx="12802" cy="2075602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41" name="Google Shape;229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Where is cyber risk management maturity-wise?</a:t>
            </a:r>
          </a:p>
        </p:txBody>
      </p:sp>
      <p:sp>
        <p:nvSpPr>
          <p:cNvPr id="242" name="Google Shape;230;p36"/>
          <p:cNvSpPr/>
          <p:nvPr/>
        </p:nvSpPr>
        <p:spPr>
          <a:xfrm>
            <a:off x="1755599" y="3366999"/>
            <a:ext cx="8680802" cy="530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0940" y="0"/>
                </a:lnTo>
                <a:lnTo>
                  <a:pt x="21600" y="10800"/>
                </a:lnTo>
                <a:lnTo>
                  <a:pt x="2094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FF2600"/>
              </a:gs>
              <a:gs pos="49000">
                <a:srgbClr val="FFFF00"/>
              </a:gs>
              <a:gs pos="100000">
                <a:srgbClr val="6AA84F"/>
              </a:gs>
            </a:gsLst>
          </a:gradFill>
          <a:ln w="12700">
            <a:solidFill>
              <a:srgbClr val="000000"/>
            </a:solidFill>
          </a:ln>
        </p:spPr>
        <p:txBody>
          <a:bodyPr lIns="45718" tIns="45718" rIns="45718" bIns="45718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Montserrat"/>
                <a:ea typeface="Montserrat"/>
                <a:cs typeface="Montserrat"/>
                <a:sym typeface="Montserrat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sp>
        <p:nvSpPr>
          <p:cNvPr id="243" name="Google Shape;231;p36"/>
          <p:cNvSpPr txBox="1"/>
          <p:nvPr/>
        </p:nvSpPr>
        <p:spPr>
          <a:xfrm>
            <a:off x="2300912" y="2540622"/>
            <a:ext cx="2314802" cy="548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2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/>
                <a:sym typeface="Montserrat Medium"/>
              </a:rPr>
              <a:t>Medicine 0.x</a:t>
            </a:r>
          </a:p>
        </p:txBody>
      </p:sp>
      <p:sp>
        <p:nvSpPr>
          <p:cNvPr id="244" name="Google Shape;232;p36"/>
          <p:cNvSpPr txBox="1"/>
          <p:nvPr/>
        </p:nvSpPr>
        <p:spPr>
          <a:xfrm>
            <a:off x="4938600" y="2518132"/>
            <a:ext cx="2314802" cy="548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2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/>
                <a:sym typeface="Montserrat Medium"/>
              </a:rPr>
              <a:t>Medicine 1.0</a:t>
            </a:r>
          </a:p>
        </p:txBody>
      </p:sp>
      <p:sp>
        <p:nvSpPr>
          <p:cNvPr id="245" name="Google Shape;233;p36"/>
          <p:cNvSpPr txBox="1"/>
          <p:nvPr/>
        </p:nvSpPr>
        <p:spPr>
          <a:xfrm>
            <a:off x="7688806" y="2518132"/>
            <a:ext cx="2314802" cy="548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2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/>
                <a:sym typeface="Montserrat Medium"/>
              </a:rPr>
              <a:t>Medicine 2.0</a:t>
            </a:r>
          </a:p>
        </p:txBody>
      </p:sp>
      <p:sp>
        <p:nvSpPr>
          <p:cNvPr id="246" name="Google Shape;234;p36"/>
          <p:cNvSpPr/>
          <p:nvPr/>
        </p:nvSpPr>
        <p:spPr>
          <a:xfrm flipH="1" flipV="1">
            <a:off x="1755599" y="2594399"/>
            <a:ext cx="12802" cy="2075602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47" name="Google Shape;236;p36"/>
          <p:cNvSpPr txBox="1"/>
          <p:nvPr/>
        </p:nvSpPr>
        <p:spPr>
          <a:xfrm>
            <a:off x="2466788" y="4171465"/>
            <a:ext cx="2314802" cy="548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2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/>
                <a:sym typeface="Montserrat Medium"/>
              </a:rPr>
              <a:t>CRM 0.x</a:t>
            </a:r>
          </a:p>
        </p:txBody>
      </p:sp>
      <p:sp>
        <p:nvSpPr>
          <p:cNvPr id="248" name="Google Shape;237;p36"/>
          <p:cNvSpPr txBox="1"/>
          <p:nvPr/>
        </p:nvSpPr>
        <p:spPr>
          <a:xfrm>
            <a:off x="5125065" y="4171465"/>
            <a:ext cx="2314802" cy="548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2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/>
                <a:sym typeface="Montserrat Medium"/>
              </a:rPr>
              <a:t>CRM 1.0</a:t>
            </a:r>
          </a:p>
        </p:txBody>
      </p:sp>
      <p:sp>
        <p:nvSpPr>
          <p:cNvPr id="249" name="Google Shape;238;p36"/>
          <p:cNvSpPr txBox="1"/>
          <p:nvPr/>
        </p:nvSpPr>
        <p:spPr>
          <a:xfrm>
            <a:off x="7937613" y="4171465"/>
            <a:ext cx="2314802" cy="548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2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/>
                <a:sym typeface="Montserrat Medium"/>
              </a:rPr>
              <a:t>CRM 2.0</a:t>
            </a:r>
          </a:p>
        </p:txBody>
      </p:sp>
      <p:grpSp>
        <p:nvGrpSpPr>
          <p:cNvPr id="257" name="Google Shape;247;p36"/>
          <p:cNvGrpSpPr/>
          <p:nvPr/>
        </p:nvGrpSpPr>
        <p:grpSpPr>
          <a:xfrm>
            <a:off x="6242656" y="1568038"/>
            <a:ext cx="3773653" cy="1798965"/>
            <a:chOff x="0" y="0"/>
            <a:chExt cx="3773652" cy="1798963"/>
          </a:xfrm>
        </p:grpSpPr>
        <p:grpSp>
          <p:nvGrpSpPr>
            <p:cNvPr id="252" name="Google Shape;248;p36"/>
            <p:cNvGrpSpPr/>
            <p:nvPr/>
          </p:nvGrpSpPr>
          <p:grpSpPr>
            <a:xfrm>
              <a:off x="600560" y="-1"/>
              <a:ext cx="3173093" cy="1561098"/>
              <a:chOff x="0" y="0"/>
              <a:chExt cx="3173092" cy="1561096"/>
            </a:xfrm>
          </p:grpSpPr>
          <p:sp>
            <p:nvSpPr>
              <p:cNvPr id="250" name="Google Shape;249;p36"/>
              <p:cNvSpPr/>
              <p:nvPr/>
            </p:nvSpPr>
            <p:spPr>
              <a:xfrm flipH="1">
                <a:off x="0" y="432681"/>
                <a:ext cx="685212" cy="1128416"/>
              </a:xfrm>
              <a:prstGeom prst="line">
                <a:avLst/>
              </a:prstGeom>
              <a:noFill/>
              <a:ln w="38100" cap="flat">
                <a:solidFill>
                  <a:srgbClr val="FFD47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0;p36"/>
              <p:cNvSpPr txBox="1"/>
              <p:nvPr/>
            </p:nvSpPr>
            <p:spPr>
              <a:xfrm>
                <a:off x="698400" y="-1"/>
                <a:ext cx="2474693" cy="5486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21899" tIns="121899" rIns="121899" bIns="121899" numCol="1" anchor="t">
                <a:spAutoFit/>
              </a:bodyPr>
              <a:lstStyle>
                <a:lvl1pPr>
                  <a:defRPr sz="2000">
                    <a:solidFill>
                      <a:srgbClr val="FFD479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defRPr>
                </a:lvl1pPr>
              </a:lstStyle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FFD479"/>
                    </a:solidFill>
                    <a:effectLst/>
                    <a:uLnTx/>
                    <a:uFillTx/>
                    <a:latin typeface="Montserrat SemiBold"/>
                    <a:sym typeface="Montserrat SemiBold"/>
                  </a:rPr>
                  <a:t>Medicine is here</a:t>
                </a:r>
              </a:p>
            </p:txBody>
          </p:sp>
        </p:grpSp>
        <p:grpSp>
          <p:nvGrpSpPr>
            <p:cNvPr id="256" name="Google Shape;251;p36"/>
            <p:cNvGrpSpPr/>
            <p:nvPr/>
          </p:nvGrpSpPr>
          <p:grpSpPr>
            <a:xfrm>
              <a:off x="0" y="1579760"/>
              <a:ext cx="1154965" cy="219204"/>
              <a:chOff x="0" y="0"/>
              <a:chExt cx="1154963" cy="219202"/>
            </a:xfrm>
          </p:grpSpPr>
          <p:sp>
            <p:nvSpPr>
              <p:cNvPr id="253" name="Google Shape;252;p36"/>
              <p:cNvSpPr/>
              <p:nvPr/>
            </p:nvSpPr>
            <p:spPr>
              <a:xfrm>
                <a:off x="164643" y="1693"/>
                <a:ext cx="825676" cy="1"/>
              </a:xfrm>
              <a:prstGeom prst="line">
                <a:avLst/>
              </a:prstGeom>
              <a:noFill/>
              <a:ln w="38100" cap="flat">
                <a:solidFill>
                  <a:srgbClr val="FFD479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3;p36"/>
              <p:cNvSpPr/>
              <p:nvPr/>
            </p:nvSpPr>
            <p:spPr>
              <a:xfrm>
                <a:off x="990319" y="-1"/>
                <a:ext cx="164646" cy="219202"/>
              </a:xfrm>
              <a:prstGeom prst="line">
                <a:avLst/>
              </a:prstGeom>
              <a:noFill/>
              <a:ln w="38100" cap="flat">
                <a:solidFill>
                  <a:srgbClr val="FFD479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4;p36"/>
              <p:cNvSpPr/>
              <p:nvPr/>
            </p:nvSpPr>
            <p:spPr>
              <a:xfrm flipH="1">
                <a:off x="0" y="-1"/>
                <a:ext cx="164646" cy="219203"/>
              </a:xfrm>
              <a:prstGeom prst="line">
                <a:avLst/>
              </a:prstGeom>
              <a:noFill/>
              <a:ln w="38100" cap="flat">
                <a:solidFill>
                  <a:srgbClr val="FFD479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58" name="Google Shape;255;p36"/>
          <p:cNvSpPr txBox="1"/>
          <p:nvPr/>
        </p:nvSpPr>
        <p:spPr>
          <a:xfrm>
            <a:off x="4021982" y="5356065"/>
            <a:ext cx="7882760" cy="548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2000">
                <a:solidFill>
                  <a:srgbClr val="FFD479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 SemiBold"/>
                <a:sym typeface="Montserrat SemiBold"/>
              </a:rPr>
              <a:t>Do NOT confuse technical sophistication with maturity!</a:t>
            </a:r>
          </a:p>
        </p:txBody>
      </p:sp>
      <p:grpSp>
        <p:nvGrpSpPr>
          <p:cNvPr id="265" name="Group"/>
          <p:cNvGrpSpPr/>
          <p:nvPr/>
        </p:nvGrpSpPr>
        <p:grpSpPr>
          <a:xfrm>
            <a:off x="1699616" y="3924833"/>
            <a:ext cx="2927706" cy="1619271"/>
            <a:chOff x="0" y="0"/>
            <a:chExt cx="2927704" cy="1619270"/>
          </a:xfrm>
        </p:grpSpPr>
        <p:grpSp>
          <p:nvGrpSpPr>
            <p:cNvPr id="262" name="Google Shape;239;p36"/>
            <p:cNvGrpSpPr/>
            <p:nvPr/>
          </p:nvGrpSpPr>
          <p:grpSpPr>
            <a:xfrm>
              <a:off x="1772739" y="0"/>
              <a:ext cx="1154966" cy="219203"/>
              <a:chOff x="0" y="0"/>
              <a:chExt cx="1154964" cy="219202"/>
            </a:xfrm>
          </p:grpSpPr>
          <p:sp>
            <p:nvSpPr>
              <p:cNvPr id="259" name="Google Shape;244;p36"/>
              <p:cNvSpPr/>
              <p:nvPr/>
            </p:nvSpPr>
            <p:spPr>
              <a:xfrm>
                <a:off x="164644" y="219201"/>
                <a:ext cx="825676" cy="2"/>
              </a:xfrm>
              <a:prstGeom prst="line">
                <a:avLst/>
              </a:prstGeom>
              <a:noFill/>
              <a:ln w="38100" cap="flat">
                <a:solidFill>
                  <a:srgbClr val="FFD479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Google Shape;245;p36"/>
              <p:cNvSpPr/>
              <p:nvPr/>
            </p:nvSpPr>
            <p:spPr>
              <a:xfrm flipV="1">
                <a:off x="990320" y="0"/>
                <a:ext cx="164646" cy="219203"/>
              </a:xfrm>
              <a:prstGeom prst="line">
                <a:avLst/>
              </a:prstGeom>
              <a:noFill/>
              <a:ln w="38100" cap="flat">
                <a:solidFill>
                  <a:srgbClr val="FFD479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46;p36"/>
              <p:cNvSpPr/>
              <p:nvPr/>
            </p:nvSpPr>
            <p:spPr>
              <a:xfrm flipH="1" flipV="1">
                <a:off x="0" y="0"/>
                <a:ext cx="164646" cy="219203"/>
              </a:xfrm>
              <a:prstGeom prst="line">
                <a:avLst/>
              </a:prstGeom>
              <a:noFill/>
              <a:ln w="38100" cap="flat">
                <a:solidFill>
                  <a:srgbClr val="FFD479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3" name="Google Shape;249;p36"/>
            <p:cNvSpPr/>
            <p:nvPr/>
          </p:nvSpPr>
          <p:spPr>
            <a:xfrm flipV="1">
              <a:off x="1626343" y="210351"/>
              <a:ext cx="585708" cy="1024712"/>
            </a:xfrm>
            <a:prstGeom prst="line">
              <a:avLst/>
            </a:prstGeom>
            <a:noFill/>
            <a:ln w="38100" cap="flat">
              <a:solidFill>
                <a:srgbClr val="FFD47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50;p36"/>
            <p:cNvSpPr txBox="1"/>
            <p:nvPr/>
          </p:nvSpPr>
          <p:spPr>
            <a:xfrm>
              <a:off x="0" y="1070672"/>
              <a:ext cx="2474692" cy="5485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899" tIns="121899" rIns="121899" bIns="121899" numCol="1" anchor="t">
              <a:spAutoFit/>
            </a:bodyPr>
            <a:lstStyle>
              <a:lvl1pPr>
                <a:defRPr sz="2000">
                  <a:solidFill>
                    <a:srgbClr val="FFD479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FFD479"/>
                  </a:solidFill>
                  <a:effectLst/>
                  <a:uLnTx/>
                  <a:uFillTx/>
                  <a:latin typeface="Montserrat SemiBold"/>
                  <a:sym typeface="Montserrat SemiBold"/>
                </a:rPr>
                <a:t>CRM is here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" grpId="0" animBg="1" advAuto="0"/>
      <p:bldP spid="265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3289246"/>
            <a:ext cx="1371600" cy="1854201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W.V. Quine"/>
          <p:cNvSpPr txBox="1"/>
          <p:nvPr/>
        </p:nvSpPr>
        <p:spPr>
          <a:xfrm>
            <a:off x="5332784" y="5269353"/>
            <a:ext cx="1526432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sym typeface="Helvetica"/>
              </a:rPr>
              <a:t>W.V. Quine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69" name="“The less a science is advanced, the more its terminology rests on an uncritical assumption of mutual understanding.”"/>
          <p:cNvSpPr txBox="1"/>
          <p:nvPr/>
        </p:nvSpPr>
        <p:spPr>
          <a:xfrm>
            <a:off x="1343977" y="1479315"/>
            <a:ext cx="9504046" cy="1817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 defTabSz="457200">
              <a:defRPr sz="3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Helvetica Neue Light"/>
                <a:sym typeface="Helvetica Neue Light"/>
              </a:rPr>
              <a:t>“The less a science is advanced, the more its terminology rests on an uncritical assumption of mutual understanding.”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27;p36"/>
          <p:cNvSpPr/>
          <p:nvPr/>
        </p:nvSpPr>
        <p:spPr>
          <a:xfrm flipV="1">
            <a:off x="7933024" y="1332683"/>
            <a:ext cx="1" cy="994174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34289" tIns="34289" rIns="34289" bIns="3428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Tw Cen MT"/>
                <a:ea typeface="Tw Cen MT"/>
                <a:cs typeface="Tw Cen MT"/>
                <a:sym typeface="Tw Cen MT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sym typeface="Tw Cen MT"/>
            </a:endParaRPr>
          </a:p>
        </p:txBody>
      </p:sp>
      <p:sp>
        <p:nvSpPr>
          <p:cNvPr id="272" name="Google Shape;228;p36"/>
          <p:cNvSpPr/>
          <p:nvPr/>
        </p:nvSpPr>
        <p:spPr>
          <a:xfrm flipV="1">
            <a:off x="4360477" y="1332683"/>
            <a:ext cx="1" cy="994174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34289" tIns="34289" rIns="34289" bIns="3428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Tw Cen MT"/>
                <a:ea typeface="Tw Cen MT"/>
                <a:cs typeface="Tw Cen MT"/>
                <a:sym typeface="Tw Cen MT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sym typeface="Tw Cen MT"/>
            </a:endParaRPr>
          </a:p>
        </p:txBody>
      </p:sp>
      <p:sp>
        <p:nvSpPr>
          <p:cNvPr id="273" name="Google Shape;230;p36"/>
          <p:cNvSpPr/>
          <p:nvPr/>
        </p:nvSpPr>
        <p:spPr>
          <a:xfrm>
            <a:off x="957175" y="1349606"/>
            <a:ext cx="10277650" cy="397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0940" y="0"/>
                </a:lnTo>
                <a:lnTo>
                  <a:pt x="21600" y="10800"/>
                </a:lnTo>
                <a:lnTo>
                  <a:pt x="2094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FF2600"/>
              </a:gs>
              <a:gs pos="49000">
                <a:srgbClr val="FFFF00"/>
              </a:gs>
              <a:gs pos="100000">
                <a:srgbClr val="6AA84F"/>
              </a:gs>
            </a:gsLst>
          </a:gradFill>
          <a:ln w="3175">
            <a:solidFill>
              <a:srgbClr val="000000"/>
            </a:solidFill>
          </a:ln>
        </p:spPr>
        <p:txBody>
          <a:bodyPr lIns="34289" tIns="34289" rIns="34289" bIns="3428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Montserrat"/>
                <a:ea typeface="Montserrat"/>
                <a:cs typeface="Montserrat"/>
                <a:sym typeface="Montserrat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sp>
        <p:nvSpPr>
          <p:cNvPr id="274" name="Google Shape;236;p36"/>
          <p:cNvSpPr txBox="1"/>
          <p:nvPr/>
        </p:nvSpPr>
        <p:spPr>
          <a:xfrm>
            <a:off x="2149322" y="1938348"/>
            <a:ext cx="17361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/>
                <a:sym typeface="Montserrat Medium"/>
              </a:rPr>
              <a:t>CRM 0.x</a:t>
            </a:r>
          </a:p>
        </p:txBody>
      </p:sp>
      <p:sp>
        <p:nvSpPr>
          <p:cNvPr id="275" name="Google Shape;237;p36"/>
          <p:cNvSpPr txBox="1"/>
          <p:nvPr/>
        </p:nvSpPr>
        <p:spPr>
          <a:xfrm>
            <a:off x="5475150" y="1938348"/>
            <a:ext cx="17361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/>
                <a:sym typeface="Montserrat Medium"/>
              </a:rPr>
              <a:t>CRM 1.0</a:t>
            </a:r>
          </a:p>
        </p:txBody>
      </p:sp>
      <p:sp>
        <p:nvSpPr>
          <p:cNvPr id="276" name="Google Shape;238;p36"/>
          <p:cNvSpPr txBox="1"/>
          <p:nvPr/>
        </p:nvSpPr>
        <p:spPr>
          <a:xfrm>
            <a:off x="8800979" y="1938348"/>
            <a:ext cx="17361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/>
                <a:sym typeface="Montserrat Medium"/>
              </a:rPr>
              <a:t>CRM 2.0</a:t>
            </a:r>
          </a:p>
        </p:txBody>
      </p:sp>
      <p:sp>
        <p:nvSpPr>
          <p:cNvPr id="277" name="CRM as craft"/>
          <p:cNvSpPr txBox="1"/>
          <p:nvPr/>
        </p:nvSpPr>
        <p:spPr>
          <a:xfrm>
            <a:off x="2042468" y="2447145"/>
            <a:ext cx="1274039" cy="33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800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CRM as craft</a:t>
            </a:r>
          </a:p>
        </p:txBody>
      </p:sp>
      <p:sp>
        <p:nvSpPr>
          <p:cNvPr id="278" name="Scientific but reactive"/>
          <p:cNvSpPr txBox="1"/>
          <p:nvPr/>
        </p:nvSpPr>
        <p:spPr>
          <a:xfrm>
            <a:off x="5046764" y="2447145"/>
            <a:ext cx="2098473" cy="33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800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Scientific but reactive</a:t>
            </a:r>
          </a:p>
        </p:txBody>
      </p:sp>
      <p:sp>
        <p:nvSpPr>
          <p:cNvPr id="279" name="Proactive CRM"/>
          <p:cNvSpPr txBox="1"/>
          <p:nvPr/>
        </p:nvSpPr>
        <p:spPr>
          <a:xfrm>
            <a:off x="8701592" y="2447145"/>
            <a:ext cx="1461898" cy="33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800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Proactive CRM</a:t>
            </a:r>
          </a:p>
        </p:txBody>
      </p:sp>
      <p:sp>
        <p:nvSpPr>
          <p:cNvPr id="280" name="Google Shape;554;p51"/>
          <p:cNvSpPr txBox="1"/>
          <p:nvPr/>
        </p:nvSpPr>
        <p:spPr>
          <a:xfrm>
            <a:off x="4201331" y="2802046"/>
            <a:ext cx="3911108" cy="3548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Tx/>
              <a:buFont typeface="Helvetica"/>
              <a:buNone/>
              <a:tabLst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(Focus on diagnosis and treatment)</a:t>
            </a:r>
          </a:p>
          <a:p>
            <a:pPr marL="274026" marR="0" lvl="0" indent="-242276" algn="l" defTabSz="914400" rtl="0" eaLnBrk="1" fontAlgn="auto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●"/>
              <a:tabLst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Diagnosis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Event detection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Malware recognition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Behavioral analysis</a:t>
            </a:r>
          </a:p>
          <a:p>
            <a:pPr marL="274026" marR="0" lvl="0" indent="-242276" algn="l" defTabSz="914400" rtl="0" eaLnBrk="1" fontAlgn="auto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●"/>
              <a:tabLst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Treatment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Accurately prioritized remediation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“Personalized” solution recommendations</a:t>
            </a:r>
          </a:p>
          <a:p>
            <a:pPr marL="274026" marR="0" lvl="0" indent="-242276" algn="l" defTabSz="914400" rtl="0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●"/>
              <a:tabLst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Introduction of science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Formal analytic models (e.g., FAIR)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Quantitative measurement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Use (and sharing) of data</a:t>
            </a:r>
          </a:p>
        </p:txBody>
      </p:sp>
      <p:sp>
        <p:nvSpPr>
          <p:cNvPr id="281" name="Google Shape;555;p51"/>
          <p:cNvSpPr txBox="1"/>
          <p:nvPr/>
        </p:nvSpPr>
        <p:spPr>
          <a:xfrm>
            <a:off x="8032581" y="2775977"/>
            <a:ext cx="4132286" cy="295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Tx/>
              <a:buFont typeface="Helvetica"/>
              <a:buNone/>
              <a:tabLst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(Focus on preventing “disease”, and improving organization “health-span”)</a:t>
            </a:r>
          </a:p>
          <a:p>
            <a:pPr marL="274026" marR="0" lvl="0" indent="-242276" algn="l" defTabSz="914400" rtl="0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●"/>
              <a:tabLst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Understanding and treating root causes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Organization environmental factors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Organizational “Life style” choices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Organization “genetics” </a:t>
            </a:r>
          </a:p>
          <a:p>
            <a:pPr marL="274026" marR="0" lvl="0" indent="-242276" algn="l" defTabSz="914400" rtl="0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●"/>
              <a:tabLst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Advanced scientific methods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Advanced application of ML and AI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Synthetic risk experimentation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Cyber “genetic engineering”</a:t>
            </a:r>
          </a:p>
        </p:txBody>
      </p:sp>
      <p:sp>
        <p:nvSpPr>
          <p:cNvPr id="282" name="Google Shape;554;p51"/>
          <p:cNvSpPr txBox="1"/>
          <p:nvPr/>
        </p:nvSpPr>
        <p:spPr>
          <a:xfrm>
            <a:off x="1312292" y="2802046"/>
            <a:ext cx="3224370" cy="2278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marL="274026" marR="0" lvl="0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●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Inconsistent terminology</a:t>
            </a:r>
          </a:p>
          <a:p>
            <a:pPr marL="274026" marR="0" lvl="0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●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FUD</a:t>
            </a:r>
          </a:p>
          <a:p>
            <a:pPr marL="274026" marR="0" lvl="0" indent="-242276" algn="l" defTabSz="914400" rtl="0" eaLnBrk="1" fontAlgn="auto" latinLnBrk="0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●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Reliance on “best practice” </a:t>
            </a:r>
          </a:p>
          <a:p>
            <a:pPr marL="274026" marR="0" lvl="0" indent="-242276" algn="l" defTabSz="914400" rtl="0" eaLnBrk="1" fontAlgn="auto" latinLnBrk="0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●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Focus on compliance</a:t>
            </a:r>
          </a:p>
          <a:p>
            <a:pPr marL="274026" marR="0" lvl="0" indent="-242276" algn="l" defTabSz="914400" rtl="0" eaLnBrk="1" fontAlgn="auto" latinLnBrk="0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●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Reliance on mental models</a:t>
            </a:r>
          </a:p>
          <a:p>
            <a:pPr marL="274026" marR="0" lvl="0" indent="-242276" algn="l" defTabSz="914400" rtl="0" eaLnBrk="1" fontAlgn="auto" latinLnBrk="0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●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Reliance on qualitative measurement</a:t>
            </a:r>
          </a:p>
        </p:txBody>
      </p:sp>
      <p:grpSp>
        <p:nvGrpSpPr>
          <p:cNvPr id="286" name="Google Shape;239;p36"/>
          <p:cNvGrpSpPr/>
          <p:nvPr/>
        </p:nvGrpSpPr>
        <p:grpSpPr>
          <a:xfrm>
            <a:off x="3497756" y="1767811"/>
            <a:ext cx="1154966" cy="219203"/>
            <a:chOff x="0" y="0"/>
            <a:chExt cx="1154964" cy="219202"/>
          </a:xfrm>
        </p:grpSpPr>
        <p:sp>
          <p:nvSpPr>
            <p:cNvPr id="283" name="Google Shape;244;p36"/>
            <p:cNvSpPr/>
            <p:nvPr/>
          </p:nvSpPr>
          <p:spPr>
            <a:xfrm>
              <a:off x="164644" y="219201"/>
              <a:ext cx="825676" cy="2"/>
            </a:xfrm>
            <a:prstGeom prst="line">
              <a:avLst/>
            </a:prstGeom>
            <a:noFill/>
            <a:ln w="38100" cap="flat">
              <a:solidFill>
                <a:srgbClr val="FFD47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45;p36"/>
            <p:cNvSpPr/>
            <p:nvPr/>
          </p:nvSpPr>
          <p:spPr>
            <a:xfrm flipV="1">
              <a:off x="990320" y="0"/>
              <a:ext cx="164646" cy="219203"/>
            </a:xfrm>
            <a:prstGeom prst="line">
              <a:avLst/>
            </a:prstGeom>
            <a:noFill/>
            <a:ln w="38100" cap="flat">
              <a:solidFill>
                <a:srgbClr val="FFD47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46;p36"/>
            <p:cNvSpPr/>
            <p:nvPr/>
          </p:nvSpPr>
          <p:spPr>
            <a:xfrm flipH="1" flipV="1">
              <a:off x="0" y="0"/>
              <a:ext cx="164646" cy="219203"/>
            </a:xfrm>
            <a:prstGeom prst="line">
              <a:avLst/>
            </a:prstGeom>
            <a:noFill/>
            <a:ln w="38100" cap="flat">
              <a:solidFill>
                <a:srgbClr val="FFD47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287" name="Google Shape;229;p36"/>
          <p:cNvSpPr txBox="1">
            <a:spLocks noGrp="1"/>
          </p:cNvSpPr>
          <p:nvPr>
            <p:ph type="title"/>
          </p:nvPr>
        </p:nvSpPr>
        <p:spPr>
          <a:xfrm>
            <a:off x="838200" y="1492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CRM today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2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" grpId="0" build="p" animBg="1" advAuto="0"/>
      <p:bldP spid="281" grpId="0" build="p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Achieving CRM 1.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Achieving CRM 1.0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27;p36"/>
          <p:cNvSpPr/>
          <p:nvPr/>
        </p:nvSpPr>
        <p:spPr>
          <a:xfrm flipV="1">
            <a:off x="7933024" y="1332683"/>
            <a:ext cx="1" cy="994174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34289" tIns="34289" rIns="34289" bIns="3428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Tw Cen MT"/>
                <a:ea typeface="Tw Cen MT"/>
                <a:cs typeface="Tw Cen MT"/>
                <a:sym typeface="Tw Cen MT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sym typeface="Tw Cen MT"/>
            </a:endParaRPr>
          </a:p>
        </p:txBody>
      </p:sp>
      <p:sp>
        <p:nvSpPr>
          <p:cNvPr id="292" name="Google Shape;228;p36"/>
          <p:cNvSpPr/>
          <p:nvPr/>
        </p:nvSpPr>
        <p:spPr>
          <a:xfrm flipV="1">
            <a:off x="4360477" y="1332683"/>
            <a:ext cx="1" cy="994174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34289" tIns="34289" rIns="34289" bIns="3428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Tw Cen MT"/>
                <a:ea typeface="Tw Cen MT"/>
                <a:cs typeface="Tw Cen MT"/>
                <a:sym typeface="Tw Cen MT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sym typeface="Tw Cen MT"/>
            </a:endParaRPr>
          </a:p>
        </p:txBody>
      </p:sp>
      <p:sp>
        <p:nvSpPr>
          <p:cNvPr id="293" name="Google Shape;229;p36"/>
          <p:cNvSpPr txBox="1">
            <a:spLocks noGrp="1"/>
          </p:cNvSpPr>
          <p:nvPr>
            <p:ph type="title"/>
          </p:nvPr>
        </p:nvSpPr>
        <p:spPr>
          <a:xfrm>
            <a:off x="838200" y="1492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CRM 1.0</a:t>
            </a:r>
          </a:p>
        </p:txBody>
      </p:sp>
      <p:sp>
        <p:nvSpPr>
          <p:cNvPr id="294" name="Google Shape;230;p36"/>
          <p:cNvSpPr/>
          <p:nvPr/>
        </p:nvSpPr>
        <p:spPr>
          <a:xfrm>
            <a:off x="957175" y="1349606"/>
            <a:ext cx="10277650" cy="397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0940" y="0"/>
                </a:lnTo>
                <a:lnTo>
                  <a:pt x="21600" y="10800"/>
                </a:lnTo>
                <a:lnTo>
                  <a:pt x="2094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FF2600"/>
              </a:gs>
              <a:gs pos="49000">
                <a:srgbClr val="FFFF00"/>
              </a:gs>
              <a:gs pos="100000">
                <a:srgbClr val="6AA84F"/>
              </a:gs>
            </a:gsLst>
          </a:gradFill>
          <a:ln w="3175">
            <a:solidFill>
              <a:srgbClr val="000000"/>
            </a:solidFill>
          </a:ln>
        </p:spPr>
        <p:txBody>
          <a:bodyPr lIns="34289" tIns="34289" rIns="34289" bIns="3428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Montserrat"/>
                <a:ea typeface="Montserrat"/>
                <a:cs typeface="Montserrat"/>
                <a:sym typeface="Montserrat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sp>
        <p:nvSpPr>
          <p:cNvPr id="295" name="Google Shape;236;p36"/>
          <p:cNvSpPr txBox="1"/>
          <p:nvPr/>
        </p:nvSpPr>
        <p:spPr>
          <a:xfrm>
            <a:off x="2149322" y="1938348"/>
            <a:ext cx="17361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/>
                <a:sym typeface="Montserrat Medium"/>
              </a:rPr>
              <a:t>CRM 0.x</a:t>
            </a:r>
          </a:p>
        </p:txBody>
      </p:sp>
      <p:sp>
        <p:nvSpPr>
          <p:cNvPr id="296" name="Google Shape;237;p36"/>
          <p:cNvSpPr txBox="1"/>
          <p:nvPr/>
        </p:nvSpPr>
        <p:spPr>
          <a:xfrm>
            <a:off x="5475150" y="1938348"/>
            <a:ext cx="17361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/>
                <a:sym typeface="Montserrat Medium"/>
              </a:rPr>
              <a:t>CRM 1.0</a:t>
            </a:r>
          </a:p>
        </p:txBody>
      </p:sp>
      <p:sp>
        <p:nvSpPr>
          <p:cNvPr id="297" name="Google Shape;238;p36"/>
          <p:cNvSpPr txBox="1"/>
          <p:nvPr/>
        </p:nvSpPr>
        <p:spPr>
          <a:xfrm>
            <a:off x="8800979" y="1938348"/>
            <a:ext cx="17361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/>
                <a:sym typeface="Montserrat Medium"/>
              </a:rPr>
              <a:t>CRM 2.0</a:t>
            </a:r>
          </a:p>
        </p:txBody>
      </p:sp>
      <p:sp>
        <p:nvSpPr>
          <p:cNvPr id="298" name="CRM as craft"/>
          <p:cNvSpPr txBox="1"/>
          <p:nvPr/>
        </p:nvSpPr>
        <p:spPr>
          <a:xfrm>
            <a:off x="2042468" y="2447145"/>
            <a:ext cx="1274039" cy="33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800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CRM as craft</a:t>
            </a:r>
          </a:p>
        </p:txBody>
      </p:sp>
      <p:sp>
        <p:nvSpPr>
          <p:cNvPr id="299" name="Proactive CRM"/>
          <p:cNvSpPr txBox="1"/>
          <p:nvPr/>
        </p:nvSpPr>
        <p:spPr>
          <a:xfrm>
            <a:off x="8701592" y="2447145"/>
            <a:ext cx="1461898" cy="33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800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Proactive CRM</a:t>
            </a:r>
          </a:p>
        </p:txBody>
      </p:sp>
      <p:sp>
        <p:nvSpPr>
          <p:cNvPr id="300" name="Google Shape;555;p51"/>
          <p:cNvSpPr txBox="1"/>
          <p:nvPr/>
        </p:nvSpPr>
        <p:spPr>
          <a:xfrm>
            <a:off x="8032581" y="2775977"/>
            <a:ext cx="4132286" cy="295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Tx/>
              <a:buFont typeface="Helvetica"/>
              <a:buNone/>
              <a:tabLst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(Focus on preventing “disease”, and improving organization “health-span”)</a:t>
            </a:r>
          </a:p>
          <a:p>
            <a:pPr marL="274026" marR="0" lvl="0" indent="-242276" algn="l" defTabSz="914400" rtl="0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●"/>
              <a:tabLst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Understanding and treating root causes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Organization environmental factors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Organizational “Life style” choices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Organization “genetics” </a:t>
            </a:r>
          </a:p>
          <a:p>
            <a:pPr marL="274026" marR="0" lvl="0" indent="-242276" algn="l" defTabSz="914400" rtl="0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●"/>
              <a:tabLst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Advanced scientific methods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Advanced application of ML and AI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Synthetic risk experimentation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Cyber “genetic engineering”</a:t>
            </a:r>
          </a:p>
        </p:txBody>
      </p:sp>
      <p:grpSp>
        <p:nvGrpSpPr>
          <p:cNvPr id="304" name="Google Shape;239;p36"/>
          <p:cNvGrpSpPr/>
          <p:nvPr/>
        </p:nvGrpSpPr>
        <p:grpSpPr>
          <a:xfrm>
            <a:off x="4835533" y="1767811"/>
            <a:ext cx="2628165" cy="219203"/>
            <a:chOff x="0" y="0"/>
            <a:chExt cx="2628164" cy="219202"/>
          </a:xfrm>
        </p:grpSpPr>
        <p:sp>
          <p:nvSpPr>
            <p:cNvPr id="301" name="Google Shape;244;p36"/>
            <p:cNvSpPr/>
            <p:nvPr/>
          </p:nvSpPr>
          <p:spPr>
            <a:xfrm>
              <a:off x="164644" y="219201"/>
              <a:ext cx="2309391" cy="1"/>
            </a:xfrm>
            <a:prstGeom prst="line">
              <a:avLst/>
            </a:prstGeom>
            <a:noFill/>
            <a:ln w="38100" cap="flat">
              <a:solidFill>
                <a:srgbClr val="FFD47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245;p36"/>
            <p:cNvSpPr/>
            <p:nvPr/>
          </p:nvSpPr>
          <p:spPr>
            <a:xfrm flipV="1">
              <a:off x="2463520" y="0"/>
              <a:ext cx="164646" cy="219203"/>
            </a:xfrm>
            <a:prstGeom prst="line">
              <a:avLst/>
            </a:prstGeom>
            <a:noFill/>
            <a:ln w="38100" cap="flat">
              <a:solidFill>
                <a:srgbClr val="FFD47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246;p36"/>
            <p:cNvSpPr/>
            <p:nvPr/>
          </p:nvSpPr>
          <p:spPr>
            <a:xfrm flipH="1" flipV="1">
              <a:off x="0" y="0"/>
              <a:ext cx="164646" cy="219203"/>
            </a:xfrm>
            <a:prstGeom prst="line">
              <a:avLst/>
            </a:prstGeom>
            <a:noFill/>
            <a:ln w="38100" cap="flat">
              <a:solidFill>
                <a:srgbClr val="FFD47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305" name="Scientific but reactive"/>
          <p:cNvSpPr txBox="1"/>
          <p:nvPr/>
        </p:nvSpPr>
        <p:spPr>
          <a:xfrm>
            <a:off x="5046764" y="2447145"/>
            <a:ext cx="2098473" cy="33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800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Scientific but reactive</a:t>
            </a:r>
          </a:p>
        </p:txBody>
      </p:sp>
      <p:sp>
        <p:nvSpPr>
          <p:cNvPr id="306" name="Google Shape;554;p51"/>
          <p:cNvSpPr txBox="1"/>
          <p:nvPr/>
        </p:nvSpPr>
        <p:spPr>
          <a:xfrm>
            <a:off x="1312292" y="2802046"/>
            <a:ext cx="3224370" cy="2278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marL="274026" marR="0" lvl="0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●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Inconsistent terminology</a:t>
            </a:r>
          </a:p>
          <a:p>
            <a:pPr marL="274026" marR="0" lvl="0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●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FUD</a:t>
            </a:r>
          </a:p>
          <a:p>
            <a:pPr marL="274026" marR="0" lvl="0" indent="-242276" algn="l" defTabSz="914400" rtl="0" eaLnBrk="1" fontAlgn="auto" latinLnBrk="0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●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Reliance on “best practice” </a:t>
            </a:r>
          </a:p>
          <a:p>
            <a:pPr marL="274026" marR="0" lvl="0" indent="-242276" algn="l" defTabSz="914400" rtl="0" eaLnBrk="1" fontAlgn="auto" latinLnBrk="0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●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Focus on compliance</a:t>
            </a:r>
          </a:p>
          <a:p>
            <a:pPr marL="274026" marR="0" lvl="0" indent="-242276" algn="l" defTabSz="914400" rtl="0" eaLnBrk="1" fontAlgn="auto" latinLnBrk="0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●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Reliance on mental models</a:t>
            </a:r>
          </a:p>
          <a:p>
            <a:pPr marL="274026" marR="0" lvl="0" indent="-242276" algn="l" defTabSz="914400" rtl="0" eaLnBrk="1" fontAlgn="auto" latinLnBrk="0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●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Reliance on qualitative measurement</a:t>
            </a:r>
          </a:p>
        </p:txBody>
      </p:sp>
      <p:sp>
        <p:nvSpPr>
          <p:cNvPr id="307" name="Google Shape;554;p51"/>
          <p:cNvSpPr txBox="1"/>
          <p:nvPr/>
        </p:nvSpPr>
        <p:spPr>
          <a:xfrm>
            <a:off x="4252131" y="2802046"/>
            <a:ext cx="3911108" cy="3548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Tx/>
              <a:buFont typeface="Helvetica"/>
              <a:buNone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(Focus on diagnosis and treatment)</a:t>
            </a:r>
          </a:p>
          <a:p>
            <a:pPr marL="274026" marR="0" lvl="0" indent="-242276" algn="l" defTabSz="914400" rtl="0" eaLnBrk="1" fontAlgn="auto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●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Diagnosis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Event detection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Malware recognition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Behavioral analysis</a:t>
            </a:r>
          </a:p>
          <a:p>
            <a:pPr marL="274026" marR="0" lvl="0" indent="-242276" algn="l" defTabSz="914400" rtl="0" eaLnBrk="1" fontAlgn="auto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●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Treatment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Accurately prioritized remediation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“Personalized” solution recommendations</a:t>
            </a:r>
          </a:p>
          <a:p>
            <a:pPr marL="274026" marR="0" lvl="0" indent="-242276" algn="l" defTabSz="914400" rtl="0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●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Introduction of science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Formal analytic models (e.g., FAIR)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Quantitative measurement</a:t>
            </a:r>
          </a:p>
          <a:p>
            <a:pPr marL="445476" marR="0" lvl="1" indent="-242276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"/>
              <a:buChar char="-"/>
              <a:tabLst/>
              <a:defRPr>
                <a:solidFill>
                  <a:srgbClr val="FFD47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D479"/>
                </a:solidFill>
                <a:effectLst/>
                <a:uLnTx/>
                <a:uFillTx/>
                <a:latin typeface="Montserrat"/>
                <a:sym typeface="Montserrat"/>
              </a:rPr>
              <a:t>Use (and sharing) of data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Achieving CRM 1.0…"/>
          <p:cNvSpPr txBox="1">
            <a:spLocks noGrp="1"/>
          </p:cNvSpPr>
          <p:nvPr>
            <p:ph type="title"/>
          </p:nvPr>
        </p:nvSpPr>
        <p:spPr>
          <a:xfrm>
            <a:off x="838200" y="313627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dirty="0"/>
              <a:t>Achieving CRM 1.0…</a:t>
            </a:r>
          </a:p>
        </p:txBody>
      </p:sp>
      <p:sp>
        <p:nvSpPr>
          <p:cNvPr id="310" name="Normalization of quantitative models and methods…"/>
          <p:cNvSpPr txBox="1">
            <a:spLocks noGrp="1"/>
          </p:cNvSpPr>
          <p:nvPr>
            <p:ph type="body" idx="1"/>
          </p:nvPr>
        </p:nvSpPr>
        <p:spPr>
          <a:xfrm>
            <a:off x="1262676" y="1889996"/>
            <a:ext cx="9666648" cy="435133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2200"/>
              </a:spcBef>
            </a:pPr>
            <a:r>
              <a:t>Normalization of </a:t>
            </a:r>
            <a:r>
              <a:rPr u="sng"/>
              <a:t>quantitative</a:t>
            </a:r>
            <a:r>
              <a:t> models and methods</a:t>
            </a:r>
          </a:p>
          <a:p>
            <a:pPr>
              <a:spcBef>
                <a:spcPts val="2200"/>
              </a:spcBef>
            </a:pPr>
            <a:r>
              <a:t>Changes to standards and regulations </a:t>
            </a:r>
          </a:p>
          <a:p>
            <a:pPr>
              <a:spcBef>
                <a:spcPts val="2200"/>
              </a:spcBef>
            </a:pPr>
            <a:r>
              <a:t>Data sharing</a:t>
            </a:r>
          </a:p>
          <a:p>
            <a:pPr>
              <a:spcBef>
                <a:spcPts val="2200"/>
              </a:spcBef>
            </a:pPr>
            <a:r>
              <a:t>Analysis automation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" grpId="0" build="p" bldLvl="5" animBg="1" advAuto="0"/>
    </p:bldLst>
  </p:timing>
</p:sld>
</file>

<file path=ppt/theme/theme1.xml><?xml version="1.0" encoding="utf-8"?>
<a:theme xmlns:a="http://schemas.openxmlformats.org/drawingml/2006/main" name="2_Office Theme">
  <a:themeElements>
    <a:clrScheme name="Grayscale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1C2B68"/>
      </a:lt1>
      <a:dk2>
        <a:srgbClr val="A7A7A7"/>
      </a:dk2>
      <a:lt2>
        <a:srgbClr val="535353"/>
      </a:lt2>
      <a:accent1>
        <a:srgbClr val="7C7C7C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2">
              <a:lumOff val="16690"/>
            </a:schemeClr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2">
              <a:lumOff val="16690"/>
            </a:schemeClr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1188</Words>
  <Application>Microsoft Macintosh PowerPoint</Application>
  <PresentationFormat>Widescreen</PresentationFormat>
  <Paragraphs>333</Paragraphs>
  <Slides>27</Slides>
  <Notes>1</Notes>
  <HiddenSlides>1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Aptos</vt:lpstr>
      <vt:lpstr>Arial</vt:lpstr>
      <vt:lpstr>Calibri</vt:lpstr>
      <vt:lpstr>DM Sans</vt:lpstr>
      <vt:lpstr>DM Sans Light</vt:lpstr>
      <vt:lpstr>Gill Sans</vt:lpstr>
      <vt:lpstr>Helvetica</vt:lpstr>
      <vt:lpstr>Helvetica Neue</vt:lpstr>
      <vt:lpstr>Helvetica Neue Light</vt:lpstr>
      <vt:lpstr>Helvetica Neue Medium</vt:lpstr>
      <vt:lpstr>Lora</vt:lpstr>
      <vt:lpstr>Lora Medium</vt:lpstr>
      <vt:lpstr>Montserrat</vt:lpstr>
      <vt:lpstr>Montserrat Medium</vt:lpstr>
      <vt:lpstr>Montserrat SemiBold</vt:lpstr>
      <vt:lpstr>Times Roman</vt:lpstr>
      <vt:lpstr>Tw Cen MT</vt:lpstr>
      <vt:lpstr>2_Office Theme</vt:lpstr>
      <vt:lpstr>Office Theme</vt:lpstr>
      <vt:lpstr>The Future of Cyber Risk Management</vt:lpstr>
      <vt:lpstr>PowerPoint Presentation</vt:lpstr>
      <vt:lpstr>Medical “epochs”</vt:lpstr>
      <vt:lpstr>Where is cyber risk management maturity-wise?</vt:lpstr>
      <vt:lpstr>PowerPoint Presentation</vt:lpstr>
      <vt:lpstr>CRM today</vt:lpstr>
      <vt:lpstr>Achieving CRM 1.0</vt:lpstr>
      <vt:lpstr>CRM 1.0</vt:lpstr>
      <vt:lpstr>Achieving CRM 1.0…</vt:lpstr>
      <vt:lpstr>This is NOT quantification…</vt:lpstr>
      <vt:lpstr>Math on colors</vt:lpstr>
      <vt:lpstr>Actual units of measurement…</vt:lpstr>
      <vt:lpstr>Accounting for control functions and dependencies</vt:lpstr>
      <vt:lpstr>Control Anatomy AND Physiology</vt:lpstr>
      <vt:lpstr>CRM 1.0</vt:lpstr>
      <vt:lpstr>Achieving CRM 2.0</vt:lpstr>
      <vt:lpstr>Achieving CRM 2.0</vt:lpstr>
      <vt:lpstr>“Healthy” cyber risk management</vt:lpstr>
      <vt:lpstr>Cybersecurity-related “disease”…</vt:lpstr>
      <vt:lpstr>Being truly proactive…</vt:lpstr>
      <vt:lpstr>Synthetic experimentation of root cause analysis</vt:lpstr>
      <vt:lpstr>Real-life root cause analysis examples</vt:lpstr>
      <vt:lpstr>What about AI?</vt:lpstr>
      <vt:lpstr>Exploring cybersecurity “genetics”…</vt:lpstr>
      <vt:lpstr>Wrapping-up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Meeting Regulatory Compliance - How to Think About Materiality with FAIR™</dc:title>
  <dc:creator>Luke Bader</dc:creator>
  <cp:lastModifiedBy>Luke Bader</cp:lastModifiedBy>
  <cp:revision>4</cp:revision>
  <dcterms:created xsi:type="dcterms:W3CDTF">2024-03-25T12:51:35Z</dcterms:created>
  <dcterms:modified xsi:type="dcterms:W3CDTF">2024-03-25T14:56:01Z</dcterms:modified>
</cp:coreProperties>
</file>