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98" r:id="rId2"/>
    <p:sldMasterId id="2147483720" r:id="rId3"/>
  </p:sldMasterIdLst>
  <p:notesMasterIdLst>
    <p:notesMasterId r:id="rId24"/>
  </p:notesMasterIdLst>
  <p:sldIdLst>
    <p:sldId id="295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65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735"/>
  </p:normalViewPr>
  <p:slideViewPr>
    <p:cSldViewPr snapToGrid="0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7758A-08F5-2E4C-8250-D8C84DEB4AF5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400B0-9F2D-C149-9D30-D4DADD786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78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dcf7012a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g2bdcf7012a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18988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19f2f5e0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c19f2f5e0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c19f2f5e07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c19f2f5e07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2c1a3fe6cae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g2c1a3fe6cae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c19f2f5e07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c19f2f5e07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19f2f5e0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19f2f5e0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19f2f5e07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c19f2f5e07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c19f2f5e0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c19f2f5e0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c19f2f5e0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c19f2f5e0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c19f2f5e07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c19f2f5e07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c19f2f5e07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2c19f2f5e07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19f2f5e0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19f2f5e0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c19f2f5e07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c19f2f5e07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19f2f5e0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19f2f5e0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19f2f5e07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19f2f5e07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c19f2f5e0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c19f2f5e0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c19f2f5e0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c19f2f5e0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19f2f5e0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19f2f5e0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19f2f5e07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19f2f5e07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c19f2f5e07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c19f2f5e07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531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365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;p1" descr="Google Shape;8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Google Shape;10;p2" descr="Google Shape;10;p2"/>
          <p:cNvPicPr>
            <a:picLocks noChangeAspect="1"/>
          </p:cNvPicPr>
          <p:nvPr/>
        </p:nvPicPr>
        <p:blipFill>
          <a:blip r:embed="rId4"/>
          <a:srcRect t="1975" r="19106" b="60099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ln w="12700">
            <a:miter lim="400000"/>
          </a:ln>
          <a:effectLst>
            <a:outerShdw blurRad="63500" dist="1905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406400" indent="-355600" algn="ctr">
              <a:buClrTx/>
              <a:buSzTx/>
              <a:buFontTx/>
              <a:buNone/>
              <a:defRPr sz="2400"/>
            </a:lvl1pPr>
            <a:lvl2pPr marL="406400" indent="127000" algn="ctr">
              <a:buClrTx/>
              <a:buSzTx/>
              <a:buFontTx/>
              <a:buNone/>
            </a:lvl2pPr>
            <a:lvl3pPr marL="406400" indent="609600" algn="ctr">
              <a:buClrTx/>
              <a:buSzTx/>
              <a:buFontTx/>
              <a:buNone/>
              <a:defRPr sz="2400"/>
            </a:lvl3pPr>
            <a:lvl4pPr marL="406400" indent="1079500" algn="ctr">
              <a:buClrTx/>
              <a:buSzTx/>
              <a:buFontTx/>
              <a:buNone/>
              <a:defRPr sz="2400"/>
            </a:lvl4pPr>
            <a:lvl5pPr marL="406400" indent="15367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6" name="Google Shape;13;p2" descr="Google Shape;13;p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22469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07749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buClrTx/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228600" indent="9144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76574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0153203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228600" indent="0">
              <a:buClrTx/>
              <a:buSzTx/>
              <a:buFontTx/>
              <a:buNone/>
              <a:defRPr sz="2400" b="1"/>
            </a:lvl1pPr>
            <a:lvl2pPr marL="228600" indent="457200">
              <a:buClrTx/>
              <a:buSzTx/>
              <a:buFontTx/>
              <a:buNone/>
              <a:defRPr b="1"/>
            </a:lvl2pPr>
            <a:lvl3pPr marL="228600" indent="914400">
              <a:buClrTx/>
              <a:buSzTx/>
              <a:buFontTx/>
              <a:buNone/>
              <a:defRPr sz="2400" b="1"/>
            </a:lvl3pPr>
            <a:lvl4pPr marL="228600" indent="1371600">
              <a:buClrTx/>
              <a:buSzTx/>
              <a:buFontTx/>
              <a:buNone/>
              <a:defRPr sz="2400" b="1"/>
            </a:lvl4pPr>
            <a:lvl5pPr marL="228600" indent="18288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27;p6"/>
          <p:cNvSpPr txBox="1">
            <a:spLocks noGrp="1"/>
          </p:cNvSpPr>
          <p:nvPr>
            <p:ph type="body" sz="half" idx="21"/>
          </p:nvPr>
        </p:nvSpPr>
        <p:spPr>
          <a:xfrm>
            <a:off x="839787" y="2505075"/>
            <a:ext cx="51577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5" name="Google Shape;28;p6"/>
          <p:cNvSpPr txBox="1">
            <a:spLocks noGrp="1"/>
          </p:cNvSpPr>
          <p:nvPr>
            <p:ph type="body" sz="quarter" idx="22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228600" indent="0">
              <a:buClrTx/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6" name="Google Shape;29;p6"/>
          <p:cNvSpPr txBox="1">
            <a:spLocks noGrp="1"/>
          </p:cNvSpPr>
          <p:nvPr>
            <p:ph type="body" sz="half" idx="23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022016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4277417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5259381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9012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marL="972457" indent="-464457">
              <a:buSzPts val="3200"/>
              <a:buChar char="•"/>
              <a:defRPr sz="3200"/>
            </a:lvl2pPr>
            <a:lvl3pPr marL="1498600" indent="-508000">
              <a:buSzPts val="3200"/>
              <a:buChar char="•"/>
              <a:defRPr sz="3200"/>
            </a:lvl3pPr>
            <a:lvl4pPr marL="2042160" indent="-568960">
              <a:buSzPts val="3200"/>
              <a:defRPr sz="3200"/>
            </a:lvl4pPr>
            <a:lvl5pPr marL="2499360" indent="-56896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Google Shape;37;p10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228600" indent="0">
              <a:buClrTx/>
              <a:buSzTx/>
              <a:buFontTx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1513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07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9" name="Google Shape;40;p11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228600" indent="0">
              <a:buClrTx/>
              <a:buSzTx/>
              <a:buFontTx/>
              <a:buNone/>
              <a:defRPr sz="1600"/>
            </a:lvl1pPr>
            <a:lvl2pPr marL="228600" indent="457200">
              <a:buClrTx/>
              <a:buSzTx/>
              <a:buFontTx/>
              <a:buNone/>
              <a:defRPr sz="1600"/>
            </a:lvl2pPr>
            <a:lvl3pPr marL="228600" indent="914400">
              <a:buClrTx/>
              <a:buSzTx/>
              <a:buFontTx/>
              <a:buNone/>
              <a:defRPr sz="1600"/>
            </a:lvl3pPr>
            <a:lvl4pPr marL="228600" indent="1371600">
              <a:buClrTx/>
              <a:buSzTx/>
              <a:buFontTx/>
              <a:buNone/>
              <a:defRPr sz="1600"/>
            </a:lvl4pPr>
            <a:lvl5pPr marL="228600" indent="18288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9800854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3920330" y="-1256506"/>
            <a:ext cx="4351339" cy="105156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0605230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8;p1" descr="Google Shape;8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150" y="5815298"/>
            <a:ext cx="2023051" cy="7379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7"/>
            <a:ext cx="5811838" cy="7734301"/>
          </a:xfrm>
          <a:prstGeom prst="rect">
            <a:avLst/>
          </a:prstGeom>
        </p:spPr>
        <p:txBody>
          <a:bodyPr/>
          <a:lstStyle>
            <a:lvl2pPr>
              <a:buSzPts val="2800"/>
              <a:buChar char="•"/>
              <a:defRPr sz="2800"/>
            </a:lvl2pPr>
            <a:lvl3pPr>
              <a:buSzPts val="2800"/>
              <a:buChar char="•"/>
              <a:defRPr sz="2800"/>
            </a:lvl3pPr>
            <a:lvl4pPr>
              <a:buSzPts val="2800"/>
              <a:defRPr sz="2800"/>
            </a:lvl4pPr>
            <a:lvl5pPr>
              <a:buSzPts val="2800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323842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28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2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62000" indent="-3048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41118" indent="-426718">
              <a:spcBef>
                <a:spcPts val="2000"/>
              </a:spcBef>
              <a:buClrTx/>
              <a:buSzPct val="100000"/>
              <a:buFont typeface="Arial"/>
              <a:buChar char="‣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88836" indent="-517236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397760" indent="-568960">
              <a:spcBef>
                <a:spcPts val="2000"/>
              </a:spcBef>
              <a:buClrTx/>
              <a:buSzPct val="100000"/>
              <a:buFont typeface="Arial"/>
              <a:buChar char="-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03892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4"/>
          <p:cNvSpPr/>
          <p:nvPr/>
        </p:nvSpPr>
        <p:spPr>
          <a:xfrm>
            <a:off x="182879" y="6074228"/>
            <a:ext cx="1658985" cy="653144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39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4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72" y="6231020"/>
            <a:ext cx="356402" cy="3327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6776270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49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50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814803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9" name="Rectangle"/>
          <p:cNvSpPr/>
          <p:nvPr/>
        </p:nvSpPr>
        <p:spPr>
          <a:xfrm>
            <a:off x="9890124" y="6024452"/>
            <a:ext cx="2008281" cy="63511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60" name="TextBox 5"/>
          <p:cNvSpPr txBox="1"/>
          <p:nvPr/>
        </p:nvSpPr>
        <p:spPr>
          <a:xfrm>
            <a:off x="788669" y="6215877"/>
            <a:ext cx="3680462" cy="205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62" y="6231020"/>
            <a:ext cx="358411" cy="370839"/>
          </a:xfrm>
          <a:prstGeom prst="rect">
            <a:avLst/>
          </a:prstGeom>
        </p:spPr>
        <p:txBody>
          <a:bodyPr lIns="45718" tIns="45718" rIns="45718" bIns="45718"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83515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16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7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2023 FAIR Institute, Inc.</a:t>
            </a:r>
          </a:p>
        </p:txBody>
      </p:sp>
    </p:spTree>
    <p:extLst>
      <p:ext uri="{BB962C8B-B14F-4D97-AF65-F5344CB8AC3E}">
        <p14:creationId xmlns:p14="http://schemas.microsoft.com/office/powerpoint/2010/main" val="214041059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80" name="Rectangle"/>
          <p:cNvSpPr/>
          <p:nvPr/>
        </p:nvSpPr>
        <p:spPr>
          <a:xfrm>
            <a:off x="9890124" y="6024453"/>
            <a:ext cx="2008281" cy="635110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defRPr sz="1800">
                <a:latin typeface="Montserrat"/>
                <a:ea typeface="Montserrat"/>
                <a:cs typeface="Montserrat"/>
                <a:sym typeface="Montserrat"/>
              </a:defRPr>
            </a:pPr>
            <a:endParaRPr/>
          </a:p>
        </p:txBody>
      </p:sp>
      <p:sp>
        <p:nvSpPr>
          <p:cNvPr id="181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482459" y="6231020"/>
            <a:ext cx="358414" cy="3708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8177118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85"/>
          <p:cNvSpPr/>
          <p:nvPr/>
        </p:nvSpPr>
        <p:spPr>
          <a:xfrm>
            <a:off x="1524000" y="6488112"/>
            <a:ext cx="9144000" cy="369889"/>
          </a:xfrm>
          <a:prstGeom prst="rect">
            <a:avLst/>
          </a:prstGeom>
          <a:solidFill>
            <a:schemeClr val="accent2">
              <a:lumOff val="16690"/>
            </a:scheme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800"/>
            </a:pPr>
            <a:endParaRPr/>
          </a:p>
        </p:txBody>
      </p:sp>
      <p:sp>
        <p:nvSpPr>
          <p:cNvPr id="190" name="Line 84"/>
          <p:cNvSpPr/>
          <p:nvPr/>
        </p:nvSpPr>
        <p:spPr>
          <a:xfrm>
            <a:off x="1828800" y="977901"/>
            <a:ext cx="8458200" cy="1586"/>
          </a:xfrm>
          <a:prstGeom prst="line">
            <a:avLst/>
          </a:prstGeom>
          <a:ln w="12700">
            <a:solidFill>
              <a:schemeClr val="accent4">
                <a:lumOff val="-10039"/>
              </a:schemeClr>
            </a:solidFill>
            <a:prstDash val="sysDot"/>
          </a:ln>
        </p:spPr>
        <p:txBody>
          <a:bodyPr lIns="45718" tIns="45718" rIns="45718" bIns="45718"/>
          <a:lstStyle/>
          <a:p>
            <a:pPr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1784350" y="228600"/>
            <a:ext cx="8474075" cy="71437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b="1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1828800" y="1143000"/>
            <a:ext cx="8458200" cy="5105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800"/>
              </a:spcBef>
              <a:buClrTx/>
              <a:buSzTx/>
              <a:buFontTx/>
              <a:buNone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1pPr>
            <a:lvl2pPr marL="790575" indent="-333375">
              <a:lnSpc>
                <a:spcPct val="100000"/>
              </a:lnSpc>
              <a:spcBef>
                <a:spcPts val="800"/>
              </a:spcBef>
              <a:buClrTx/>
              <a:buSzPct val="90000"/>
              <a:buFontTx/>
              <a:buChar char="•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2pPr>
            <a:lvl3pPr marL="12192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—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3pPr>
            <a:lvl4pPr marL="16764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o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4pPr>
            <a:lvl5pPr marL="2133600" indent="-304800">
              <a:lnSpc>
                <a:spcPct val="100000"/>
              </a:lnSpc>
              <a:spcBef>
                <a:spcPts val="800"/>
              </a:spcBef>
              <a:buClrTx/>
              <a:buSzPct val="70000"/>
              <a:buFontTx/>
              <a:buChar char="–"/>
              <a:defRPr sz="2800">
                <a:solidFill>
                  <a:srgbClr val="000000"/>
                </a:solidFill>
                <a:latin typeface="+mj-lt"/>
                <a:ea typeface="+mj-ea"/>
                <a:cs typeface="+mj-cs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3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4961"/>
            <a:ext cx="9144000" cy="686792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128501" y="6588725"/>
            <a:ext cx="231276" cy="214700"/>
          </a:xfrm>
          <a:prstGeom prst="rect">
            <a:avLst/>
          </a:prstGeom>
        </p:spPr>
        <p:txBody>
          <a:bodyPr lIns="45718" tIns="45718" rIns="45718" bIns="45718"/>
          <a:lstStyle>
            <a:lvl1pPr algn="ctr">
              <a:defRPr sz="900" b="1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8749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620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4"/>
          <p:cNvSpPr/>
          <p:nvPr/>
        </p:nvSpPr>
        <p:spPr>
          <a:xfrm>
            <a:off x="182879" y="6074228"/>
            <a:ext cx="1658985" cy="653143"/>
          </a:xfrm>
          <a:prstGeom prst="rect">
            <a:avLst/>
          </a:prstGeom>
          <a:solidFill>
            <a:srgbClr val="03002B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pPr>
            <a:endParaRPr/>
          </a:p>
        </p:txBody>
      </p:sp>
      <p:sp>
        <p:nvSpPr>
          <p:cNvPr id="202" name="TextBox 5"/>
          <p:cNvSpPr txBox="1"/>
          <p:nvPr/>
        </p:nvSpPr>
        <p:spPr>
          <a:xfrm>
            <a:off x="788669" y="6215876"/>
            <a:ext cx="3680461" cy="205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r>
              <a:t>Copyright 2024 FAIR Institute, Inc.</a:t>
            </a:r>
          </a:p>
        </p:txBody>
      </p:sp>
      <p:sp>
        <p:nvSpPr>
          <p:cNvPr id="203" name="CLICK TO EDIT MASTER TITLE STY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>
              <a:defRPr sz="3800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0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719" tIns="45719" rIns="45719" bIns="45719"/>
          <a:lstStyle>
            <a:lvl1pPr marL="228600" indent="-228600">
              <a:spcBef>
                <a:spcPts val="2000"/>
              </a:spcBef>
              <a:buClrTx/>
              <a:buSzPct val="100000"/>
              <a:buFont typeface="Arial"/>
              <a:defRPr sz="3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723900" indent="-266700">
              <a:buClrTx/>
              <a:buSzPct val="100000"/>
              <a:buFont typeface="Arial"/>
              <a:defRPr sz="28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234439" indent="-320039">
              <a:buClrTx/>
              <a:buSzPct val="100000"/>
              <a:buFont typeface="Arial"/>
              <a:buChar char="‣"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727200" indent="-355600">
              <a:buClrTx/>
              <a:buSzPct val="100000"/>
              <a:buFont typeface="Arial"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184400" indent="-355600">
              <a:buClrTx/>
              <a:buSzPct val="100000"/>
              <a:buFont typeface="Arial"/>
              <a:buChar char="-"/>
              <a:defRPr sz="20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41868" y="6231020"/>
            <a:ext cx="356405" cy="332741"/>
          </a:xfrm>
          <a:prstGeom prst="rect">
            <a:avLst/>
          </a:prstGeom>
        </p:spPr>
        <p:txBody>
          <a:bodyPr anchor="t"/>
          <a:lstStyle>
            <a:lvl1pPr>
              <a:defRPr sz="1800">
                <a:solidFill>
                  <a:srgbClr val="FFFFFF"/>
                </a:solidFill>
                <a:latin typeface="Tw Cen MT"/>
                <a:ea typeface="Tw Cen MT"/>
                <a:cs typeface="Tw Cen MT"/>
                <a:sym typeface="Tw Cen M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91576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4_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51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3">
            <a:alphaModFix/>
          </a:blip>
          <a:srcRect t="1975" r="19106" b="60099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None/>
              <a:defRPr sz="2400"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None/>
              <a:defRPr sz="1800">
                <a:latin typeface="DM Sans"/>
                <a:ea typeface="DM Sans"/>
                <a:cs typeface="DM Sans"/>
                <a:sym typeface="DM Sans"/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  <a:defRPr sz="1600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278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bg>
      <p:bgPr>
        <a:solidFill>
          <a:srgbClr val="1C2B68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84663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ontserrat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5729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5356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7576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391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57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729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0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716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0738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5123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298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566772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8447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>
  <p:cSld name="Title and Content 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365125" y="1311161"/>
            <a:ext cx="11460000" cy="4484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180000" rIns="91425" bIns="91425" anchor="t" anchorCtr="0">
            <a:noAutofit/>
          </a:bodyPr>
          <a:lstStyle>
            <a:lvl1pPr marL="609585" lvl="0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2"/>
          </p:nvPr>
        </p:nvSpPr>
        <p:spPr>
          <a:xfrm>
            <a:off x="365125" y="5792439"/>
            <a:ext cx="114600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0" bIns="72000" anchor="b" anchorCtr="0">
            <a:noAutofit/>
          </a:bodyPr>
          <a:lstStyle>
            <a:lvl1pPr marL="609585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marL="1219170" lvl="1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2pPr>
            <a:lvl3pPr marL="1828754" lvl="2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3pPr>
            <a:lvl4pPr marL="2438339" lvl="3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4pPr>
            <a:lvl5pPr marL="3047924" lvl="4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/>
            </a:lvl5pPr>
            <a:lvl6pPr marL="3657509" lvl="5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365125" y="242888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3"/>
          </p:nvPr>
        </p:nvSpPr>
        <p:spPr>
          <a:xfrm>
            <a:off x="365125" y="694951"/>
            <a:ext cx="11460000" cy="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2" y="184646"/>
            <a:ext cx="262892" cy="556959"/>
          </a:xfrm>
          <a:custGeom>
            <a:avLst/>
            <a:gdLst/>
            <a:ahLst/>
            <a:cxnLst/>
            <a:rect l="l" t="t" r="r" b="b"/>
            <a:pathLst>
              <a:path w="857257" h="1816170" extrusionOk="0">
                <a:moveTo>
                  <a:pt x="0" y="0"/>
                </a:moveTo>
                <a:cubicBezTo>
                  <a:pt x="0" y="462811"/>
                  <a:pt x="301523" y="743293"/>
                  <a:pt x="841477" y="890550"/>
                </a:cubicBezTo>
                <a:cubicBezTo>
                  <a:pt x="862517" y="897560"/>
                  <a:pt x="862517" y="918601"/>
                  <a:pt x="841477" y="925611"/>
                </a:cubicBezTo>
                <a:cubicBezTo>
                  <a:pt x="301523" y="1072868"/>
                  <a:pt x="0" y="1353360"/>
                  <a:pt x="0" y="181617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590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8838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286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bg>
      <p:bgPr>
        <a:solidFill>
          <a:srgbClr val="091F4B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4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14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108963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2" name="Google Shape;52;p14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14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EFEFEF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EFEFE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2583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5"/>
          <p:cNvCxnSpPr/>
          <p:nvPr/>
        </p:nvCxnSpPr>
        <p:spPr>
          <a:xfrm>
            <a:off x="508000" y="933267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376300" y="336733"/>
            <a:ext cx="9642000" cy="72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61B29"/>
              </a:buClr>
              <a:buSzPts val="3200"/>
              <a:buNone/>
              <a:defRPr sz="3200">
                <a:solidFill>
                  <a:srgbClr val="061B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5078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6099467" y="1838000"/>
            <a:ext cx="4876800" cy="348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defRPr sz="1600">
                <a:solidFill>
                  <a:srgbClr val="061B29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10672810" y="638118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algn="r" rtl="0">
              <a:buNone/>
              <a:defRPr sz="1100">
                <a:solidFill>
                  <a:schemeClr val="dk2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0" name="Google Shape;60;p15"/>
          <p:cNvCxnSpPr/>
          <p:nvPr/>
        </p:nvCxnSpPr>
        <p:spPr>
          <a:xfrm>
            <a:off x="508000" y="6519200"/>
            <a:ext cx="10896300" cy="0"/>
          </a:xfrm>
          <a:prstGeom prst="straightConnector1">
            <a:avLst/>
          </a:prstGeom>
          <a:noFill/>
          <a:ln w="9525" cap="flat" cmpd="sng">
            <a:solidFill>
              <a:srgbClr val="EFEFE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5"/>
          <p:cNvSpPr txBox="1"/>
          <p:nvPr/>
        </p:nvSpPr>
        <p:spPr>
          <a:xfrm>
            <a:off x="9743333" y="6500000"/>
            <a:ext cx="10647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lvl="0" indent="0" algn="r" rtl="0">
              <a:lnSpc>
                <a:spcPct val="200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rgbClr val="666666"/>
                </a:solidFill>
                <a:latin typeface="DM Sans"/>
                <a:ea typeface="DM Sans"/>
                <a:cs typeface="DM Sans"/>
                <a:sym typeface="DM Sans"/>
              </a:rPr>
              <a:t>FAIR Institute</a:t>
            </a:r>
            <a:endParaRPr sz="1100">
              <a:solidFill>
                <a:srgbClr val="666666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783808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">
          <p15:clr>
            <a:srgbClr val="E46962"/>
          </p15:clr>
        </p15:guide>
        <p15:guide id="2" pos="320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8878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699" tIns="45699" rIns="45699" bIns="45699">
            <a:normAutofit/>
          </a:bodyPr>
          <a:lstStyle>
            <a:lvl2pPr>
              <a:buSzPts val="2400"/>
              <a:buChar char="-"/>
              <a:defRPr sz="2400"/>
            </a:lvl2pPr>
            <a:lvl3pPr>
              <a:buSzPts val="2200"/>
              <a:buChar char="-"/>
              <a:defRPr sz="2200"/>
            </a:lvl3pPr>
            <a:lvl4pPr>
              <a:buSzPts val="2000"/>
              <a:defRPr sz="2000"/>
            </a:lvl4pPr>
            <a:lvl5pPr>
              <a:buSzPts val="1800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" name="Google Shape;8;p1" descr="Google Shape;8;p1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488839" y="6075789"/>
            <a:ext cx="1234415" cy="450249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68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Lora"/>
          <a:ea typeface="Lora"/>
          <a:cs typeface="Lora"/>
          <a:sym typeface="Lora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1pPr>
      <a:lvl2pPr marL="971550" marR="0" indent="-4000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2pPr>
      <a:lvl3pPr marL="1508760" marR="0" indent="-48006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3pPr>
      <a:lvl4pPr marL="2019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4pPr>
      <a:lvl5pPr marL="24765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5pPr>
      <a:lvl6pPr marL="29337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6pPr>
      <a:lvl7pPr marL="33909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7pPr>
      <a:lvl8pPr marL="38481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8pPr>
      <a:lvl9pPr marL="4305300" marR="0" indent="-5334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FFFFFF"/>
        </a:buClr>
        <a:buSzPts val="2800"/>
        <a:buFont typeface="Helvetica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DM Sans"/>
          <a:ea typeface="DM Sans"/>
          <a:cs typeface="DM Sans"/>
          <a:sym typeface="DM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2B68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ora"/>
              <a:buNone/>
              <a:defRPr sz="3600" b="0" i="0" u="none" strike="noStrike" cap="none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Char char="•"/>
              <a:defRPr sz="2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DM Sans"/>
              <a:buChar char="•"/>
              <a:defRPr sz="24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DM Sans"/>
              <a:buChar char="•"/>
              <a:defRPr sz="20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M Sans"/>
              <a:buChar char="•"/>
              <a:defRPr sz="1800" i="0" u="none" strike="noStrike" cap="none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9864151" y="5815298"/>
            <a:ext cx="2023050" cy="73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7917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ctrTitle"/>
          </p:nvPr>
        </p:nvSpPr>
        <p:spPr>
          <a:xfrm>
            <a:off x="925950" y="2676506"/>
            <a:ext cx="10340100" cy="1504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l">
              <a:buClr>
                <a:schemeClr val="lt1"/>
              </a:buClr>
              <a:buSzPts val="4800"/>
            </a:pPr>
            <a:r>
              <a:rPr lang="en-US" sz="5100" dirty="0">
                <a:latin typeface="Lora Medium"/>
                <a:ea typeface="Lora Medium"/>
                <a:cs typeface="Lora Medium"/>
                <a:sym typeface="Lora Medium"/>
              </a:rPr>
              <a:t>Re-thinking Third Party Risk Management</a:t>
            </a:r>
          </a:p>
        </p:txBody>
      </p:sp>
    </p:spTree>
    <p:extLst>
      <p:ext uri="{BB962C8B-B14F-4D97-AF65-F5344CB8AC3E}">
        <p14:creationId xmlns:p14="http://schemas.microsoft.com/office/powerpoint/2010/main" val="2405745430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838200" y="699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Supplier Risk Index (</a:t>
            </a:r>
            <a:r>
              <a:rPr lang="en-US" b="1" dirty="0" err="1"/>
              <a:t>SyRex</a:t>
            </a:r>
            <a:r>
              <a:rPr lang="en-US" b="1" dirty="0"/>
              <a:t>)</a:t>
            </a:r>
            <a:endParaRPr b="1" dirty="0"/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3058" y="2729177"/>
            <a:ext cx="3887700" cy="2157900"/>
          </a:xfrm>
          <a:prstGeom prst="roundRect">
            <a:avLst>
              <a:gd name="adj" fmla="val 3762"/>
            </a:avLst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3" name="Google Shape;18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0662" y="1555106"/>
            <a:ext cx="3728700" cy="2115900"/>
          </a:xfrm>
          <a:prstGeom prst="roundRect">
            <a:avLst>
              <a:gd name="adj" fmla="val 3884"/>
            </a:avLst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31"/>
          <p:cNvSpPr txBox="1"/>
          <p:nvPr/>
        </p:nvSpPr>
        <p:spPr>
          <a:xfrm>
            <a:off x="5440662" y="1220000"/>
            <a:ext cx="37287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240000" rIns="240000" bIns="24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Mono"/>
                <a:ea typeface="DM Mono"/>
                <a:cs typeface="DM Mono"/>
                <a:sym typeface="DM Mono"/>
              </a:rPr>
              <a:t>Vendor Profile and Access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Mono"/>
              <a:ea typeface="DM Mono"/>
              <a:cs typeface="DM Mono"/>
              <a:sym typeface="DM Mono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>
            <a:off x="9169467" y="2302400"/>
            <a:ext cx="27612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240000" rIns="240000" bIns="24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Mono"/>
                <a:ea typeface="DM Mono"/>
                <a:cs typeface="DM Mono"/>
                <a:sym typeface="DM Mono"/>
              </a:rPr>
              <a:t>Behaviour - Phishing Simulation Insights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Mono"/>
              <a:ea typeface="DM Mono"/>
              <a:cs typeface="DM Mono"/>
              <a:sym typeface="DM Mono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22899" y="4242087"/>
            <a:ext cx="4211700" cy="2170800"/>
          </a:xfrm>
          <a:prstGeom prst="roundRect">
            <a:avLst>
              <a:gd name="adj" fmla="val 3578"/>
            </a:avLst>
          </a:prstGeom>
          <a:noFill/>
          <a:ln w="127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7" name="Google Shape;187;p31"/>
          <p:cNvSpPr txBox="1"/>
          <p:nvPr/>
        </p:nvSpPr>
        <p:spPr>
          <a:xfrm>
            <a:off x="5122900" y="3906967"/>
            <a:ext cx="2919900" cy="2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0000" tIns="240000" rIns="240000" bIns="2400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Mono"/>
                <a:ea typeface="DM Mono"/>
                <a:cs typeface="DM Mono"/>
                <a:sym typeface="DM Mono"/>
              </a:rPr>
              <a:t>Behaviour - DLP Insights</a:t>
            </a:r>
            <a:endParaRPr kumimoji="0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Mono"/>
              <a:ea typeface="DM Mono"/>
              <a:cs typeface="DM Mono"/>
              <a:sym typeface="DM Mono"/>
            </a:endParaRPr>
          </a:p>
        </p:txBody>
      </p:sp>
      <p:graphicFrame>
        <p:nvGraphicFramePr>
          <p:cNvPr id="188" name="Google Shape;188;p31"/>
          <p:cNvGraphicFramePr/>
          <p:nvPr/>
        </p:nvGraphicFramePr>
        <p:xfrm>
          <a:off x="385233" y="1157228"/>
          <a:ext cx="4536975" cy="5323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94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Data Source Name</a:t>
                      </a:r>
                      <a:endParaRPr sz="13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A3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Scope</a:t>
                      </a:r>
                      <a:endParaRPr sz="13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0A3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425"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2023</a:t>
                      </a:r>
                      <a:r>
                        <a:rPr lang="en-US" sz="1100" b="1"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</a:t>
                      </a: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Q1</a:t>
                      </a:r>
                      <a:endParaRPr sz="1100"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100"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2023 Q2</a:t>
                      </a:r>
                      <a:endParaRPr sz="11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HR Operational Data    Store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Basic attributes &amp; Leavers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Microsoft Defender for Cloud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HR People Insights Ecosystem (PIE) &amp; Code Orange Enterprise Node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ESG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Malicious Emails &amp; Clicks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Removable Media Exemptions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USB/CD/HDD exemptions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700">
                <a:tc rowSpan="6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2023 Q3</a:t>
                      </a:r>
                      <a:endParaRPr sz="1100"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-</a:t>
                      </a:r>
                      <a:endParaRPr sz="1100" b="1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2023 Q4 </a:t>
                      </a:r>
                      <a:endParaRPr sz="11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Web Blocking Exceptions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Exception details pertaining to web  mail, cloud storage/file transfer, and  personal instant messaging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Local Admin Exceptions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Local admin exception requests from ServiceNow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Incident Management tool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All cases with DFIR involvement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ServiceNow (Data Forensics)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All tasks assigned to/created by Data forensics teams 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Phishing Simulation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Phishing simulation data for last  2 years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DLP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All alerts from Forcepoint On-Prem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7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2024 Q1</a:t>
                      </a:r>
                      <a:endParaRPr sz="11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DLP Cloud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 All alerts from Forcepoint Cloud</a:t>
                      </a:r>
                      <a:endParaRPr sz="900"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Access Controls</a:t>
                      </a:r>
                      <a:endParaRPr sz="900" b="1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i="0" u="none" strike="noStrike" cap="none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Type of access including privileged access</a:t>
                      </a:r>
                      <a:endParaRPr sz="900" i="0" u="none" strike="noStrike" cap="none">
                        <a:solidFill>
                          <a:srgbClr val="000000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L="60925" marR="60925" marT="60925" marB="609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2"/>
          <p:cNvSpPr/>
          <p:nvPr/>
        </p:nvSpPr>
        <p:spPr>
          <a:xfrm>
            <a:off x="9157900" y="4392423"/>
            <a:ext cx="2850900" cy="2202300"/>
          </a:xfrm>
          <a:prstGeom prst="roundRect">
            <a:avLst>
              <a:gd name="adj" fmla="val 2199"/>
            </a:avLst>
          </a:prstGeom>
          <a:solidFill>
            <a:schemeClr val="lt1"/>
          </a:solidFill>
          <a:ln w="9525" cap="flat" cmpd="sng">
            <a:solidFill>
              <a:srgbClr val="30A3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838200" y="3855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Supplier Risk Index (</a:t>
            </a:r>
            <a:r>
              <a:rPr lang="en-US" b="1" dirty="0" err="1"/>
              <a:t>SyRex</a:t>
            </a:r>
            <a:r>
              <a:rPr lang="en-US" b="1" dirty="0"/>
              <a:t>)</a:t>
            </a:r>
            <a:endParaRPr b="1" dirty="0"/>
          </a:p>
        </p:txBody>
      </p:sp>
      <p:sp>
        <p:nvSpPr>
          <p:cNvPr id="195" name="Google Shape;195;p32"/>
          <p:cNvSpPr/>
          <p:nvPr/>
        </p:nvSpPr>
        <p:spPr>
          <a:xfrm>
            <a:off x="9098600" y="1752500"/>
            <a:ext cx="2634300" cy="2444400"/>
          </a:xfrm>
          <a:prstGeom prst="roundRect">
            <a:avLst>
              <a:gd name="adj" fmla="val 3406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Method: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Statistical comparative analysis.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Target Population: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Users with behavioral events like phishing clicks, DLP alerts etc.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Model Results: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Initial results align with our expectation of risk classification and identifying high risk individuals that could be focused upon for risk mitigation.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6" name="Google Shape;196;p32"/>
          <p:cNvSpPr/>
          <p:nvPr/>
        </p:nvSpPr>
        <p:spPr>
          <a:xfrm>
            <a:off x="459067" y="1752500"/>
            <a:ext cx="2634300" cy="4628700"/>
          </a:xfrm>
          <a:prstGeom prst="roundRect">
            <a:avLst>
              <a:gd name="adj" fmla="val 3406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Explainable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(What factors are influencing the score)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Reproducible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(Simple to calculate)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Interpretable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(Usually single number with higher score indicating higher risk)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Monotonicity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(Risk increases with increase in the influencing factors or inverse)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Science based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(ISO/IEC 27005: Risk for Information Security should be evaluated along the 3 key requirements: Confidentiality, Integrity, Availability)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p32"/>
          <p:cNvSpPr txBox="1"/>
          <p:nvPr/>
        </p:nvSpPr>
        <p:spPr>
          <a:xfrm>
            <a:off x="350865" y="1086752"/>
            <a:ext cx="285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Key requirements for an index:</a:t>
            </a:r>
            <a:endParaRPr kumimoji="0" sz="1900" b="1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8" name="Google Shape;198;p32"/>
          <p:cNvSpPr/>
          <p:nvPr/>
        </p:nvSpPr>
        <p:spPr>
          <a:xfrm>
            <a:off x="3338913" y="1752500"/>
            <a:ext cx="2634300" cy="4628700"/>
          </a:xfrm>
          <a:prstGeom prst="roundRect">
            <a:avLst>
              <a:gd name="adj" fmla="val 3406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Calculate Impact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Impact of a user is measured on a 5-point scale across the 3 pillars (Confidentiality, Integrity, Availability) based on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their role, grade, access levels and exemptions, privileges etc.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Impact is dependent on attributes that are either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static or change infrequently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, for ex with role change or new privileges.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Calculate Likelihood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Likelihood of a user is also measured on a 5-point scale across the 3 pillars (Confidentiality, Integrity, Availability) based on their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behavior like phishing clicks, DLP alerts, intent to leave etc.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Likelihood is dependent on behavioral attributes which are more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DM Sans"/>
                <a:ea typeface="DM Sans"/>
                <a:cs typeface="DM Sans"/>
                <a:sym typeface="DM Sans"/>
              </a:rPr>
              <a:t>dynamic in nature with frequent changes.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3230631" y="1086752"/>
            <a:ext cx="285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Calculate Impact &amp; Likelihood</a:t>
            </a:r>
            <a:endParaRPr kumimoji="0" sz="1900" b="1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0" name="Google Shape;200;p32"/>
          <p:cNvSpPr/>
          <p:nvPr/>
        </p:nvSpPr>
        <p:spPr>
          <a:xfrm>
            <a:off x="6218760" y="1752500"/>
            <a:ext cx="2634300" cy="4628700"/>
          </a:xfrm>
          <a:prstGeom prst="roundRect">
            <a:avLst>
              <a:gd name="adj" fmla="val 3406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41300" marR="127000" lvl="0" indent="-18415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300"/>
              </a:spcAft>
              <a:buClr>
                <a:srgbClr val="FFFFFF"/>
              </a:buClr>
              <a:buSzPts val="1100"/>
              <a:buFont typeface="DM Sans"/>
              <a:buChar char="●"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Vendor Risk Group Determination:</a:t>
            </a: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 Each vendor is evaluated for Risk level across the 3 pillars (Confidentiality, Integrity, Availability) based on Risk Mapping. Final Risk level for a user is determined as maximum Risk level of the 3 pillars.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6110483" y="1086752"/>
            <a:ext cx="2850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Vendor Risk Group Determination</a:t>
            </a:r>
            <a:endParaRPr kumimoji="0" sz="1900" b="1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2" name="Google Shape;202;p32"/>
          <p:cNvSpPr txBox="1"/>
          <p:nvPr/>
        </p:nvSpPr>
        <p:spPr>
          <a:xfrm>
            <a:off x="8990335" y="1086752"/>
            <a:ext cx="2850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Concept Validation</a:t>
            </a:r>
            <a:endParaRPr kumimoji="0" sz="1900" b="1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203" name="Google Shape;203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38564" y="4568888"/>
            <a:ext cx="2689575" cy="1849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32"/>
          <p:cNvCxnSpPr/>
          <p:nvPr/>
        </p:nvCxnSpPr>
        <p:spPr>
          <a:xfrm>
            <a:off x="11928158" y="4626875"/>
            <a:ext cx="0" cy="158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96ACF9-2CF6-AB3A-8CD1-22AB55143A25}"/>
              </a:ext>
            </a:extLst>
          </p:cNvPr>
          <p:cNvSpPr/>
          <p:nvPr/>
        </p:nvSpPr>
        <p:spPr>
          <a:xfrm>
            <a:off x="179540" y="1762716"/>
            <a:ext cx="4110320" cy="43875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47" name="Google Shape;347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41" y="1762716"/>
            <a:ext cx="4110320" cy="2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40" y="3957495"/>
            <a:ext cx="4073887" cy="2192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9" name="Google Shape;349;p45"/>
          <p:cNvGrpSpPr/>
          <p:nvPr/>
        </p:nvGrpSpPr>
        <p:grpSpPr>
          <a:xfrm>
            <a:off x="7018942" y="1654428"/>
            <a:ext cx="4993518" cy="4959221"/>
            <a:chOff x="8452349" y="1900722"/>
            <a:chExt cx="3558540" cy="3657600"/>
          </a:xfrm>
        </p:grpSpPr>
        <p:grpSp>
          <p:nvGrpSpPr>
            <p:cNvPr id="350" name="Google Shape;350;p45"/>
            <p:cNvGrpSpPr/>
            <p:nvPr/>
          </p:nvGrpSpPr>
          <p:grpSpPr>
            <a:xfrm>
              <a:off x="8452349" y="1900722"/>
              <a:ext cx="3558540" cy="3657600"/>
              <a:chOff x="7343250" y="2462038"/>
              <a:chExt cx="3558540" cy="3657600"/>
            </a:xfrm>
          </p:grpSpPr>
          <p:pic>
            <p:nvPicPr>
              <p:cNvPr id="351" name="Google Shape;351;p45" descr="SYSTEM: Faculty Laptop with no protected data &#10;Threat Event &#10;I. Loss of Confidentiality &#10;2. Loss of Integrity &#10;3. Loss of Availability &#10;Likelihood &#10;Possible &#10;Unlikely &#10;Possible &#10;Impact &#10;Minor &#10;Minor &#10;Negligible &#10;OVERALL RISK: &#10;Risk Level &#10;LOW &#10;LOW &#10;LOW &#10;SYSTEM: Employee Office Computer with UI institutional data &#10;Threat Event &#10;1. Loss of Confidentiality &#10;2. Loss of Integrity &#10;3. Loss of Availability &#10;Likelihood &#10;Possible &#10;Unlikely &#10;Possible &#10;Impact &#10;Significant &#10;Minor &#10;Moderate &#10;OVERALL RISK: &#10;Risk Level &#10;MODERATE &#10;LOW &#10;MODERATE &#10;MODERATE &#10;SYSTEM: Employee Office Computer with UI Payment Account Data &#10;Threat Event &#10;1. Loss of Confidentiality &#10;2. Loss of Integrity &#10;3. Loss of Availability &#10;Likelihood &#10;Likely &#10;Possible &#10;Unlikely &#10;Impact &#10;Severe &#10;Significant &#10;Moderate &#10;OVERALL RISK: &#10;Risk Level &#10;HIGH &#10;MODERATE &#10;MODERATE &#10;HIGH 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43250" y="2462038"/>
                <a:ext cx="3558540" cy="36576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52" name="Google Shape;352;p45"/>
              <p:cNvSpPr/>
              <p:nvPr/>
            </p:nvSpPr>
            <p:spPr>
              <a:xfrm>
                <a:off x="7817124" y="2568381"/>
                <a:ext cx="2631300" cy="164100"/>
              </a:xfrm>
              <a:prstGeom prst="rect">
                <a:avLst/>
              </a:prstGeom>
              <a:solidFill>
                <a:srgbClr val="FEEDD8"/>
              </a:solidFill>
              <a:ln>
                <a:noFill/>
              </a:ln>
            </p:spPr>
            <p:txBody>
              <a:bodyPr spcFirstLastPara="1" wrap="square" lIns="180000" tIns="180000" rIns="180000" bIns="1800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" sz="1100" b="1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USER 1</a:t>
                </a: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j-ea"/>
                  <a:cs typeface="+mj-cs"/>
                  <a:sym typeface="Arial"/>
                </a:endParaRPr>
              </a:p>
            </p:txBody>
          </p:sp>
        </p:grpSp>
        <p:sp>
          <p:nvSpPr>
            <p:cNvPr id="353" name="Google Shape;353;p45"/>
            <p:cNvSpPr/>
            <p:nvPr/>
          </p:nvSpPr>
          <p:spPr>
            <a:xfrm>
              <a:off x="8836027" y="3204491"/>
              <a:ext cx="2881500" cy="164100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180000" tIns="180000" rIns="180000" bIns="180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USER 2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endParaRPr>
            </a:p>
          </p:txBody>
        </p:sp>
        <p:sp>
          <p:nvSpPr>
            <p:cNvPr id="354" name="Google Shape;354;p45"/>
            <p:cNvSpPr/>
            <p:nvPr/>
          </p:nvSpPr>
          <p:spPr>
            <a:xfrm>
              <a:off x="8695396" y="4405497"/>
              <a:ext cx="3022200" cy="164100"/>
            </a:xfrm>
            <a:prstGeom prst="rect">
              <a:avLst/>
            </a:prstGeom>
            <a:solidFill>
              <a:srgbClr val="FEEDD8"/>
            </a:solidFill>
            <a:ln>
              <a:noFill/>
            </a:ln>
          </p:spPr>
          <p:txBody>
            <a:bodyPr spcFirstLastPara="1" wrap="square" lIns="180000" tIns="180000" rIns="180000" bIns="1800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USER 3</a:t>
              </a: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  <a:sym typeface="Arial"/>
              </a:endParaRPr>
            </a:p>
          </p:txBody>
        </p:sp>
      </p:grpSp>
      <p:cxnSp>
        <p:nvCxnSpPr>
          <p:cNvPr id="355" name="Google Shape;355;p45"/>
          <p:cNvCxnSpPr>
            <a:cxnSpLocks/>
            <a:stCxn id="347" idx="3"/>
            <a:endCxn id="351" idx="1"/>
          </p:cNvCxnSpPr>
          <p:nvPr/>
        </p:nvCxnSpPr>
        <p:spPr>
          <a:xfrm>
            <a:off x="4289861" y="2836824"/>
            <a:ext cx="2729081" cy="1297215"/>
          </a:xfrm>
          <a:prstGeom prst="bentConnector3">
            <a:avLst>
              <a:gd name="adj1" fmla="val 50000"/>
            </a:avLst>
          </a:prstGeom>
          <a:noFill/>
          <a:ln w="5715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cxnSp>
        <p:nvCxnSpPr>
          <p:cNvPr id="356" name="Google Shape;356;p45"/>
          <p:cNvCxnSpPr>
            <a:cxnSpLocks/>
            <a:stCxn id="348" idx="3"/>
          </p:cNvCxnSpPr>
          <p:nvPr/>
        </p:nvCxnSpPr>
        <p:spPr>
          <a:xfrm flipV="1">
            <a:off x="4253427" y="3910932"/>
            <a:ext cx="1400801" cy="1142955"/>
          </a:xfrm>
          <a:prstGeom prst="bentConnector3">
            <a:avLst>
              <a:gd name="adj1" fmla="val 100686"/>
            </a:avLst>
          </a:prstGeom>
          <a:noFill/>
          <a:ln w="5715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</p:cxnSp>
      <p:sp>
        <p:nvSpPr>
          <p:cNvPr id="357" name="Google Shape;357;p45"/>
          <p:cNvSpPr txBox="1"/>
          <p:nvPr/>
        </p:nvSpPr>
        <p:spPr>
          <a:xfrm>
            <a:off x="366000" y="924146"/>
            <a:ext cx="10834800" cy="6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155"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User Risk Group Determination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: </a:t>
            </a: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Each User is evaluated for Risk level across the 3 pillars (C,I,A) based on Risk Mapping. Final Risk level for a user is determined as maximum Risk level of the 3 pillars. 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155"/>
              <a:buFontTx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Below are 3 example profiles showcasing risk evaluation for the 3 pillars and final risk determination.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58" name="Google Shape;358;p45"/>
          <p:cNvSpPr txBox="1"/>
          <p:nvPr/>
        </p:nvSpPr>
        <p:spPr>
          <a:xfrm>
            <a:off x="1522507" y="6343649"/>
            <a:ext cx="3113200" cy="27432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8F8"/>
              </a:buClr>
              <a:buSzPts val="1155"/>
              <a:buFontTx/>
              <a:buNone/>
              <a:tabLst/>
              <a:defRPr/>
            </a:pP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 *</a:t>
            </a:r>
            <a:r>
              <a:rPr kumimoji="0" lang="en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(C,I,A): Confidentiality, Integrity, Availability</a:t>
            </a: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359" name="Google Shape;359;p45"/>
          <p:cNvSpPr txBox="1"/>
          <p:nvPr/>
        </p:nvSpPr>
        <p:spPr>
          <a:xfrm>
            <a:off x="763904" y="298731"/>
            <a:ext cx="11460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Tx/>
              <a:buNone/>
              <a:tabLst/>
              <a:defRPr/>
            </a:pP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Supplier Risk Index (</a:t>
            </a:r>
            <a:r>
              <a:rPr kumimoji="0" lang="en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SyRex</a:t>
            </a:r>
            <a:r>
              <a:rPr kumimoji="0" lang="en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" pitchFamily="2" charset="77"/>
                <a:ea typeface="DM Sans"/>
                <a:cs typeface="DM Sans"/>
                <a:sym typeface="DM Sans"/>
              </a:rPr>
              <a:t>)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" pitchFamily="2" charset="77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33"/>
          <p:cNvPicPr preferRelativeResize="0"/>
          <p:nvPr/>
        </p:nvPicPr>
        <p:blipFill rotWithShape="1">
          <a:blip r:embed="rId3">
            <a:alphaModFix/>
          </a:blip>
          <a:srcRect l="18628" t="21632" r="15172" b="9406"/>
          <a:stretch/>
        </p:blipFill>
        <p:spPr>
          <a:xfrm>
            <a:off x="233346" y="0"/>
            <a:ext cx="11703000" cy="6858000"/>
          </a:xfrm>
          <a:prstGeom prst="roundRect">
            <a:avLst>
              <a:gd name="adj" fmla="val 1337"/>
            </a:avLst>
          </a:prstGeom>
          <a:noFill/>
          <a:ln>
            <a:noFill/>
          </a:ln>
          <a:effectLst>
            <a:outerShdw blurRad="200025" algn="bl" rotWithShape="0">
              <a:srgbClr val="000000">
                <a:alpha val="40000"/>
              </a:srgbClr>
            </a:outerShdw>
          </a:effectLst>
        </p:spPr>
      </p:pic>
      <p:sp>
        <p:nvSpPr>
          <p:cNvPr id="210" name="Google Shape;210;p33"/>
          <p:cNvSpPr/>
          <p:nvPr/>
        </p:nvSpPr>
        <p:spPr>
          <a:xfrm>
            <a:off x="255654" y="118769"/>
            <a:ext cx="918900" cy="3477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3"/>
          <p:cNvSpPr/>
          <p:nvPr/>
        </p:nvSpPr>
        <p:spPr>
          <a:xfrm>
            <a:off x="2062506" y="118769"/>
            <a:ext cx="1269300" cy="3477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2" name="Google Shape;212;p33"/>
          <p:cNvCxnSpPr/>
          <p:nvPr/>
        </p:nvCxnSpPr>
        <p:spPr>
          <a:xfrm>
            <a:off x="360184" y="1780892"/>
            <a:ext cx="770100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3" name="Google Shape;213;p33"/>
          <p:cNvCxnSpPr/>
          <p:nvPr/>
        </p:nvCxnSpPr>
        <p:spPr>
          <a:xfrm>
            <a:off x="1673136" y="1780892"/>
            <a:ext cx="770100" cy="0"/>
          </a:xfrm>
          <a:prstGeom prst="straightConnector1">
            <a:avLst/>
          </a:prstGeom>
          <a:noFill/>
          <a:ln w="158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oogle Shape;218;p34"/>
          <p:cNvGrpSpPr/>
          <p:nvPr/>
        </p:nvGrpSpPr>
        <p:grpSpPr>
          <a:xfrm>
            <a:off x="243840" y="0"/>
            <a:ext cx="11704320" cy="6858000"/>
            <a:chOff x="902500" y="398500"/>
            <a:chExt cx="10220400" cy="5923500"/>
          </a:xfrm>
        </p:grpSpPr>
        <p:pic>
          <p:nvPicPr>
            <p:cNvPr id="219" name="Google Shape;219;p34"/>
            <p:cNvPicPr preferRelativeResize="0"/>
            <p:nvPr/>
          </p:nvPicPr>
          <p:blipFill rotWithShape="1">
            <a:blip r:embed="rId3">
              <a:alphaModFix/>
            </a:blip>
            <a:srcRect l="25928" t="21647" r="7776" b="10041"/>
            <a:stretch/>
          </p:blipFill>
          <p:spPr>
            <a:xfrm>
              <a:off x="902500" y="398500"/>
              <a:ext cx="10220400" cy="5923500"/>
            </a:xfrm>
            <a:prstGeom prst="roundRect">
              <a:avLst>
                <a:gd name="adj" fmla="val 1537"/>
              </a:avLst>
            </a:prstGeom>
            <a:noFill/>
            <a:ln>
              <a:noFill/>
            </a:ln>
            <a:effectLst>
              <a:outerShdw blurRad="200025" algn="bl" rotWithShape="0">
                <a:srgbClr val="000000">
                  <a:alpha val="50000"/>
                </a:srgbClr>
              </a:outerShdw>
            </a:effectLst>
          </p:spPr>
        </p:pic>
        <p:sp>
          <p:nvSpPr>
            <p:cNvPr id="220" name="Google Shape;220;p34"/>
            <p:cNvSpPr/>
            <p:nvPr/>
          </p:nvSpPr>
          <p:spPr>
            <a:xfrm>
              <a:off x="902504" y="466469"/>
              <a:ext cx="918900" cy="3477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2499281" y="466469"/>
              <a:ext cx="1269300" cy="347700"/>
            </a:xfrm>
            <a:prstGeom prst="ellipse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  <a:sym typeface="Arial"/>
              </a:endParaRPr>
            </a:p>
          </p:txBody>
        </p:sp>
        <p:cxnSp>
          <p:nvCxnSpPr>
            <p:cNvPr id="222" name="Google Shape;222;p34"/>
            <p:cNvCxnSpPr/>
            <p:nvPr/>
          </p:nvCxnSpPr>
          <p:spPr>
            <a:xfrm>
              <a:off x="1051009" y="1944167"/>
              <a:ext cx="770100" cy="0"/>
            </a:xfrm>
            <a:prstGeom prst="straightConnector1">
              <a:avLst/>
            </a:pr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3" name="Google Shape;223;p34"/>
            <p:cNvCxnSpPr/>
            <p:nvPr/>
          </p:nvCxnSpPr>
          <p:spPr>
            <a:xfrm>
              <a:off x="2062511" y="1944167"/>
              <a:ext cx="770100" cy="0"/>
            </a:xfrm>
            <a:prstGeom prst="straightConnector1">
              <a:avLst/>
            </a:prstGeom>
            <a:noFill/>
            <a:ln w="158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192297" y="201000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Supplier Risk Index (</a:t>
            </a:r>
            <a:r>
              <a:rPr lang="en-US" dirty="0" err="1"/>
              <a:t>SyRex</a:t>
            </a:r>
            <a:r>
              <a:rPr lang="en-US" dirty="0"/>
              <a:t>) - Potential use cases</a:t>
            </a:r>
            <a:endParaRPr dirty="0"/>
          </a:p>
        </p:txBody>
      </p:sp>
      <p:sp>
        <p:nvSpPr>
          <p:cNvPr id="229" name="Google Shape;229;p35"/>
          <p:cNvSpPr/>
          <p:nvPr/>
        </p:nvSpPr>
        <p:spPr>
          <a:xfrm>
            <a:off x="476100" y="1854100"/>
            <a:ext cx="5570100" cy="3886500"/>
          </a:xfrm>
          <a:prstGeom prst="roundRect">
            <a:avLst>
              <a:gd name="adj" fmla="val 340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21900" rIns="243825" bIns="121900" anchor="t" anchorCtr="0">
            <a:noAutofit/>
          </a:bodyPr>
          <a:lstStyle/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Identify high risk vendors based on cyber behavior profile and prioritize for risk mitigation.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Index explanation offers insights into key drivers of risk thereby enabling tailored mitigation plans like learning modules, privilege re-assessment etc.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Understand the patterns over time in risk evolution and implement early intervention protocols to prevent vendors from crossing the high-risk threshold.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Monitor risk and alert upon elevation, for custom groups like leavers, CWs, special projects etc.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6278175" y="1854100"/>
            <a:ext cx="4943100" cy="3886500"/>
          </a:xfrm>
          <a:prstGeom prst="roundRect">
            <a:avLst>
              <a:gd name="adj" fmla="val 340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121900" rIns="243825" bIns="121900" anchor="t" anchorCtr="0">
            <a:noAutofit/>
          </a:bodyPr>
          <a:lstStyle/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Prioritize Incident Response, security tool alerts/notifications, vendor reported cybersecurity incidents and concerns etc., based on risk and impact.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Assist investigations and incident triages by supplying critical cyber behavioral indicators.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241300" marR="127000" lvl="0" indent="-20955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500"/>
              <a:buFont typeface="DM Sans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Evaluate effectiveness of risk mitigation plans by monitoring pre and post implementation risk statistics.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35"/>
          <p:cNvSpPr txBox="1"/>
          <p:nvPr/>
        </p:nvSpPr>
        <p:spPr>
          <a:xfrm>
            <a:off x="1484103" y="1218900"/>
            <a:ext cx="355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Proactive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2" name="Google Shape;232;p35"/>
          <p:cNvSpPr txBox="1"/>
          <p:nvPr/>
        </p:nvSpPr>
        <p:spPr>
          <a:xfrm>
            <a:off x="6972678" y="1218900"/>
            <a:ext cx="3554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Reactive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6"/>
          <p:cNvSpPr txBox="1">
            <a:spLocks noGrp="1"/>
          </p:cNvSpPr>
          <p:nvPr>
            <p:ph type="title"/>
          </p:nvPr>
        </p:nvSpPr>
        <p:spPr>
          <a:xfrm>
            <a:off x="332591" y="143842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FAIR Approach for TPRM</a:t>
            </a:r>
            <a:endParaRPr dirty="0"/>
          </a:p>
        </p:txBody>
      </p:sp>
      <p:sp>
        <p:nvSpPr>
          <p:cNvPr id="238" name="Google Shape;238;p36"/>
          <p:cNvSpPr/>
          <p:nvPr/>
        </p:nvSpPr>
        <p:spPr>
          <a:xfrm>
            <a:off x="7086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Risk based prioritization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39" name="Google Shape;239;p36"/>
          <p:cNvSpPr/>
          <p:nvPr/>
        </p:nvSpPr>
        <p:spPr>
          <a:xfrm>
            <a:off x="4499600" y="2700367"/>
            <a:ext cx="31929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Comprehensive continuous monitoring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0" name="Google Shape;240;p36"/>
          <p:cNvSpPr/>
          <p:nvPr/>
        </p:nvSpPr>
        <p:spPr>
          <a:xfrm>
            <a:off x="87350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Actionable mitigations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41" name="Google Shape;241;p36"/>
          <p:cNvSpPr txBox="1"/>
          <p:nvPr/>
        </p:nvSpPr>
        <p:spPr>
          <a:xfrm>
            <a:off x="4319000" y="1537267"/>
            <a:ext cx="355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FAIR-TAM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" name="Google Shape;400;p49">
            <a:extLst>
              <a:ext uri="{FF2B5EF4-FFF2-40B4-BE49-F238E27FC236}">
                <a16:creationId xmlns:a16="http://schemas.microsoft.com/office/drawing/2014/main" id="{1C58AB27-AA0D-E33E-4D98-F76E17CA20C0}"/>
              </a:ext>
            </a:extLst>
          </p:cNvPr>
          <p:cNvCxnSpPr>
            <a:cxnSpLocks/>
            <a:endCxn id="239" idx="1"/>
          </p:cNvCxnSpPr>
          <p:nvPr/>
        </p:nvCxnSpPr>
        <p:spPr>
          <a:xfrm>
            <a:off x="3456900" y="3535117"/>
            <a:ext cx="104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" name="Google Shape;401;p49">
            <a:extLst>
              <a:ext uri="{FF2B5EF4-FFF2-40B4-BE49-F238E27FC236}">
                <a16:creationId xmlns:a16="http://schemas.microsoft.com/office/drawing/2014/main" id="{DE7C896F-7FCE-C4D9-C22C-B3EB6203C832}"/>
              </a:ext>
            </a:extLst>
          </p:cNvPr>
          <p:cNvCxnSpPr>
            <a:cxnSpLocks/>
            <a:stCxn id="239" idx="3"/>
            <a:endCxn id="240" idx="1"/>
          </p:cNvCxnSpPr>
          <p:nvPr/>
        </p:nvCxnSpPr>
        <p:spPr>
          <a:xfrm>
            <a:off x="7692500" y="3535117"/>
            <a:ext cx="1042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FAIR-TAM</a:t>
            </a:r>
            <a:endParaRPr/>
          </a:p>
        </p:txBody>
      </p:sp>
      <p:sp>
        <p:nvSpPr>
          <p:cNvPr id="247" name="Google Shape;247;p37"/>
          <p:cNvSpPr/>
          <p:nvPr/>
        </p:nvSpPr>
        <p:spPr>
          <a:xfrm>
            <a:off x="4198233" y="1348067"/>
            <a:ext cx="5992500" cy="1598700"/>
          </a:xfrm>
          <a:prstGeom prst="roundRect">
            <a:avLst>
              <a:gd name="adj" fmla="val 3406"/>
            </a:avLst>
          </a:prstGeom>
          <a:solidFill>
            <a:srgbClr val="091F4B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FF0000">
                <a:alpha val="60000"/>
              </a:srgbClr>
            </a:outerShdw>
          </a:effectLst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1270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Prioritization based on contract value, size of the vendor…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8" name="Google Shape;248;p37"/>
          <p:cNvSpPr/>
          <p:nvPr/>
        </p:nvSpPr>
        <p:spPr>
          <a:xfrm>
            <a:off x="4198233" y="3559933"/>
            <a:ext cx="5992500" cy="2153100"/>
          </a:xfrm>
          <a:prstGeom prst="roundRect">
            <a:avLst>
              <a:gd name="adj" fmla="val 3406"/>
            </a:avLst>
          </a:prstGeom>
          <a:solidFill>
            <a:srgbClr val="091F4B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00FF00">
                <a:alpha val="60000"/>
              </a:srgbClr>
            </a:outerShdw>
          </a:effectLst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0" marR="12700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Prioritization based on risk to YOUR business - data, network, revenue access - using FAIR-MAM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10520067" y="1811600"/>
            <a:ext cx="7317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❌</a:t>
            </a:r>
            <a:endParaRPr kumimoji="0" sz="3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0" name="Google Shape;250;p37"/>
          <p:cNvSpPr/>
          <p:nvPr/>
        </p:nvSpPr>
        <p:spPr>
          <a:xfrm>
            <a:off x="7086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Risk based prioritization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1" name="Google Shape;251;p37"/>
          <p:cNvSpPr txBox="1"/>
          <p:nvPr/>
        </p:nvSpPr>
        <p:spPr>
          <a:xfrm>
            <a:off x="10520067" y="4246540"/>
            <a:ext cx="7317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✅</a:t>
            </a:r>
            <a:endParaRPr kumimoji="0" sz="3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FAIR-TAM</a:t>
            </a:r>
            <a:endParaRPr/>
          </a:p>
        </p:txBody>
      </p:sp>
      <p:sp>
        <p:nvSpPr>
          <p:cNvPr id="257" name="Google Shape;257;p38"/>
          <p:cNvSpPr/>
          <p:nvPr/>
        </p:nvSpPr>
        <p:spPr>
          <a:xfrm>
            <a:off x="4198233" y="1348067"/>
            <a:ext cx="5992500" cy="1598700"/>
          </a:xfrm>
          <a:prstGeom prst="roundRect">
            <a:avLst>
              <a:gd name="adj" fmla="val 3406"/>
            </a:avLst>
          </a:prstGeom>
          <a:solidFill>
            <a:srgbClr val="091F4B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FF0000">
                <a:alpha val="60000"/>
              </a:srgbClr>
            </a:outerShdw>
          </a:effectLst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Just outside-in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One-time manual questionnaires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8" name="Google Shape;258;p38"/>
          <p:cNvSpPr/>
          <p:nvPr/>
        </p:nvSpPr>
        <p:spPr>
          <a:xfrm>
            <a:off x="4198233" y="3559940"/>
            <a:ext cx="5992500" cy="2153100"/>
          </a:xfrm>
          <a:prstGeom prst="roundRect">
            <a:avLst>
              <a:gd name="adj" fmla="val 3406"/>
            </a:avLst>
          </a:prstGeom>
          <a:solidFill>
            <a:srgbClr val="091F4B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00FF00">
                <a:alpha val="60000"/>
              </a:srgbClr>
            </a:outerShdw>
          </a:effectLst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Inside-out telemetry from first and third parties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Likelihood using FAIR-CAM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9" name="Google Shape;259;p38"/>
          <p:cNvSpPr txBox="1"/>
          <p:nvPr/>
        </p:nvSpPr>
        <p:spPr>
          <a:xfrm>
            <a:off x="10241267" y="1696067"/>
            <a:ext cx="12891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Not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enough</a:t>
            </a:r>
            <a:endParaRPr kumimoji="0" sz="21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10520067" y="4246540"/>
            <a:ext cx="7317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5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✅</a:t>
            </a:r>
            <a:endParaRPr kumimoji="0" sz="3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1" name="Google Shape;261;p38"/>
          <p:cNvSpPr/>
          <p:nvPr/>
        </p:nvSpPr>
        <p:spPr>
          <a:xfrm>
            <a:off x="486400" y="2700367"/>
            <a:ext cx="31929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Comprehensive continuous monitoring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FAIR-TAM</a:t>
            </a:r>
            <a:endParaRPr/>
          </a:p>
        </p:txBody>
      </p:sp>
      <p:sp>
        <p:nvSpPr>
          <p:cNvPr id="267" name="Google Shape;267;p39"/>
          <p:cNvSpPr/>
          <p:nvPr/>
        </p:nvSpPr>
        <p:spPr>
          <a:xfrm>
            <a:off x="4198233" y="2142967"/>
            <a:ext cx="7206000" cy="2784300"/>
          </a:xfrm>
          <a:prstGeom prst="roundRect">
            <a:avLst>
              <a:gd name="adj" fmla="val 3406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43825" tIns="243825" rIns="243825" bIns="243825" anchor="ctr" anchorCtr="0">
            <a:noAutofit/>
          </a:bodyPr>
          <a:lstStyle/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‘You have more control than you think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’ – actively fix and build your controls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Active collaboration with vendors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127000" lvl="0" indent="-45720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2400"/>
              <a:buFont typeface="DM Sans"/>
              <a:buChar char="●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Open dialogue and sharing of data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7086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Actionable mitigations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/>
          <p:nvPr/>
        </p:nvSpPr>
        <p:spPr>
          <a:xfrm>
            <a:off x="2055108" y="1651442"/>
            <a:ext cx="2625300" cy="262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9" name="Google Shape;119;p23"/>
          <p:cNvSpPr/>
          <p:nvPr/>
        </p:nvSpPr>
        <p:spPr>
          <a:xfrm>
            <a:off x="7511708" y="1651442"/>
            <a:ext cx="2625300" cy="26253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85775" algn="bl" rotWithShape="0">
              <a:srgbClr val="30A3DA">
                <a:alpha val="8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Speakers</a:t>
            </a: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7191508" y="4433815"/>
            <a:ext cx="32655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Pankaj Goyal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 Medium"/>
              <a:ea typeface="Lora Medium"/>
              <a:cs typeface="Lora Medium"/>
              <a:sym typeface="Lora Medium"/>
            </a:endParaRPr>
          </a:p>
        </p:txBody>
      </p:sp>
      <p:sp>
        <p:nvSpPr>
          <p:cNvPr id="122" name="Google Shape;122;p23"/>
          <p:cNvSpPr txBox="1"/>
          <p:nvPr/>
        </p:nvSpPr>
        <p:spPr>
          <a:xfrm>
            <a:off x="7094108" y="5049431"/>
            <a:ext cx="3460500" cy="93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Director, Standards &amp; Research, </a:t>
            </a:r>
            <a:b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</a:b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FAIR Institute</a:t>
            </a:r>
          </a:p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(</a:t>
            </a:r>
            <a:r>
              <a:rPr kumimoji="0" lang="en-US" sz="13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pankaj@fairinstitute.org</a:t>
            </a:r>
            <a:r>
              <a:rPr kumimoji="0" lang="en-US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rPr>
              <a:t>)</a:t>
            </a:r>
            <a:endParaRPr kumimoji="0" sz="13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ora Medium"/>
              <a:ea typeface="Lora Medium"/>
              <a:cs typeface="Lora Medium"/>
              <a:sym typeface="Lora Medium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1575" y="1671561"/>
            <a:ext cx="2625300" cy="2624328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83C6995-93CB-8A99-E89B-74D17D18BACA}"/>
              </a:ext>
            </a:extLst>
          </p:cNvPr>
          <p:cNvGrpSpPr/>
          <p:nvPr/>
        </p:nvGrpSpPr>
        <p:grpSpPr>
          <a:xfrm>
            <a:off x="1637492" y="1651458"/>
            <a:ext cx="3460500" cy="4074473"/>
            <a:chOff x="1637492" y="1651458"/>
            <a:chExt cx="3460500" cy="4074473"/>
          </a:xfrm>
        </p:grpSpPr>
        <p:sp>
          <p:nvSpPr>
            <p:cNvPr id="124" name="Google Shape;124;p23"/>
            <p:cNvSpPr txBox="1"/>
            <p:nvPr/>
          </p:nvSpPr>
          <p:spPr>
            <a:xfrm>
              <a:off x="1734892" y="4433815"/>
              <a:ext cx="3265500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Meena Martin</a:t>
              </a:r>
              <a:endParaRPr kumimoji="0" sz="2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sp>
          <p:nvSpPr>
            <p:cNvPr id="125" name="Google Shape;125;p23"/>
            <p:cNvSpPr txBox="1"/>
            <p:nvPr/>
          </p:nvSpPr>
          <p:spPr>
            <a:xfrm>
              <a:off x="1637492" y="5049431"/>
              <a:ext cx="3460500" cy="67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VP, Cyber Risk and Assurance, </a:t>
              </a:r>
              <a:b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</a:b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ora Medium"/>
                  <a:ea typeface="Lora Medium"/>
                  <a:cs typeface="Lora Medium"/>
                  <a:sym typeface="Lora Medium"/>
                </a:rPr>
                <a:t>GSK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ora Medium"/>
                <a:ea typeface="Lora Medium"/>
                <a:cs typeface="Lora Medium"/>
                <a:sym typeface="Lora Medium"/>
              </a:endParaRPr>
            </a:p>
          </p:txBody>
        </p:sp>
        <p:pic>
          <p:nvPicPr>
            <p:cNvPr id="126" name="Google Shape;126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55108" y="1651458"/>
              <a:ext cx="2625167" cy="2625167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0"/>
          <p:cNvSpPr txBox="1">
            <a:spLocks noGrp="1"/>
          </p:cNvSpPr>
          <p:nvPr>
            <p:ph type="title"/>
          </p:nvPr>
        </p:nvSpPr>
        <p:spPr>
          <a:xfrm>
            <a:off x="192741" y="21156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FAIR Approach for TPRM</a:t>
            </a:r>
            <a:endParaRPr dirty="0"/>
          </a:p>
        </p:txBody>
      </p:sp>
      <p:sp>
        <p:nvSpPr>
          <p:cNvPr id="274" name="Google Shape;274;p40"/>
          <p:cNvSpPr/>
          <p:nvPr/>
        </p:nvSpPr>
        <p:spPr>
          <a:xfrm>
            <a:off x="7086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Risk based prioritization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5" name="Google Shape;275;p40"/>
          <p:cNvSpPr/>
          <p:nvPr/>
        </p:nvSpPr>
        <p:spPr>
          <a:xfrm>
            <a:off x="4499600" y="2700367"/>
            <a:ext cx="31929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Comprehensive continuous monitoring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6" name="Google Shape;276;p40"/>
          <p:cNvSpPr/>
          <p:nvPr/>
        </p:nvSpPr>
        <p:spPr>
          <a:xfrm>
            <a:off x="8735000" y="2700367"/>
            <a:ext cx="2748300" cy="1669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Actionable mitigations</a:t>
            </a:r>
            <a:endParaRPr kumimoji="0" sz="27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77" name="Google Shape;277;p40"/>
          <p:cNvSpPr txBox="1"/>
          <p:nvPr/>
        </p:nvSpPr>
        <p:spPr>
          <a:xfrm>
            <a:off x="4319000" y="1537267"/>
            <a:ext cx="3554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30A3DA"/>
                </a:solidFill>
                <a:effectLst/>
                <a:uLnTx/>
                <a:uFillTx/>
                <a:latin typeface="Lora"/>
                <a:ea typeface="Lora"/>
                <a:cs typeface="Lora"/>
                <a:sym typeface="Lora"/>
              </a:rPr>
              <a:t>FAIR-TAM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30A3DA"/>
              </a:solidFill>
              <a:effectLst/>
              <a:uLnTx/>
              <a:uFillTx/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2" name="Google Shape;400;p49">
            <a:extLst>
              <a:ext uri="{FF2B5EF4-FFF2-40B4-BE49-F238E27FC236}">
                <a16:creationId xmlns:a16="http://schemas.microsoft.com/office/drawing/2014/main" id="{AD05B130-D1E2-72D9-D73A-85977E7920B4}"/>
              </a:ext>
            </a:extLst>
          </p:cNvPr>
          <p:cNvCxnSpPr>
            <a:cxnSpLocks/>
          </p:cNvCxnSpPr>
          <p:nvPr/>
        </p:nvCxnSpPr>
        <p:spPr>
          <a:xfrm>
            <a:off x="3456900" y="3535117"/>
            <a:ext cx="1042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" name="Google Shape;401;p49">
            <a:extLst>
              <a:ext uri="{FF2B5EF4-FFF2-40B4-BE49-F238E27FC236}">
                <a16:creationId xmlns:a16="http://schemas.microsoft.com/office/drawing/2014/main" id="{38BCEA03-DBD9-CF65-F9E0-DB70D2901527}"/>
              </a:ext>
            </a:extLst>
          </p:cNvPr>
          <p:cNvCxnSpPr>
            <a:cxnSpLocks/>
          </p:cNvCxnSpPr>
          <p:nvPr/>
        </p:nvCxnSpPr>
        <p:spPr>
          <a:xfrm>
            <a:off x="7692500" y="3535117"/>
            <a:ext cx="10425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/>
          <p:nvPr/>
        </p:nvSpPr>
        <p:spPr>
          <a:xfrm>
            <a:off x="1134433" y="2371950"/>
            <a:ext cx="9923100" cy="2114100"/>
          </a:xfrm>
          <a:prstGeom prst="roundRect">
            <a:avLst>
              <a:gd name="adj" fmla="val 6277"/>
            </a:avLst>
          </a:prstGeom>
          <a:solidFill>
            <a:schemeClr val="lt1"/>
          </a:solidFill>
          <a:ln w="9525" cap="flat" cmpd="sng">
            <a:solidFill>
              <a:srgbClr val="30A3DA"/>
            </a:solidFill>
            <a:prstDash val="solid"/>
            <a:round/>
            <a:headEnd type="none" w="sm" len="sm"/>
            <a:tailEnd type="none" w="sm" len="sm"/>
          </a:ln>
          <a:effectLst>
            <a:outerShdw blurRad="342900" algn="bl" rotWithShape="0">
              <a:srgbClr val="30A3DA">
                <a:alpha val="9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838183" y="7942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We are in the middle of a crisis!</a:t>
            </a:r>
            <a:endParaRPr b="0" dirty="0"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5967" y="2764800"/>
            <a:ext cx="2678700" cy="1418100"/>
          </a:xfrm>
          <a:prstGeom prst="roundRect">
            <a:avLst>
              <a:gd name="adj" fmla="val 6509"/>
            </a:avLst>
          </a:prstGeom>
          <a:noFill/>
          <a:ln>
            <a:noFill/>
          </a:ln>
        </p:spPr>
      </p:pic>
      <p:pic>
        <p:nvPicPr>
          <p:cNvPr id="134" name="Google Shape;1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633" y="2759000"/>
            <a:ext cx="2678700" cy="1429500"/>
          </a:xfrm>
          <a:prstGeom prst="roundRect">
            <a:avLst>
              <a:gd name="adj" fmla="val 5104"/>
            </a:avLst>
          </a:prstGeom>
          <a:noFill/>
          <a:ln>
            <a:noFill/>
          </a:ln>
        </p:spPr>
      </p:pic>
      <p:pic>
        <p:nvPicPr>
          <p:cNvPr id="135" name="Google Shape;135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30900" y="2759000"/>
            <a:ext cx="1429500" cy="1429500"/>
          </a:xfrm>
          <a:prstGeom prst="roundRect">
            <a:avLst>
              <a:gd name="adj" fmla="val 4431"/>
            </a:avLst>
          </a:prstGeom>
          <a:noFill/>
          <a:ln>
            <a:noFill/>
          </a:ln>
        </p:spPr>
      </p:pic>
      <p:sp>
        <p:nvSpPr>
          <p:cNvPr id="136" name="Google Shape;136;p24"/>
          <p:cNvSpPr txBox="1">
            <a:spLocks noGrp="1"/>
          </p:cNvSpPr>
          <p:nvPr>
            <p:ph type="title"/>
          </p:nvPr>
        </p:nvSpPr>
        <p:spPr>
          <a:xfrm>
            <a:off x="316783" y="4990000"/>
            <a:ext cx="11558400" cy="738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dirty="0"/>
              <a:t>The current risk management approach is </a:t>
            </a:r>
            <a:r>
              <a:rPr lang="en-US" sz="3200" b="1" dirty="0"/>
              <a:t>NOT</a:t>
            </a:r>
            <a:r>
              <a:rPr lang="en-US" sz="3200" dirty="0"/>
              <a:t> </a:t>
            </a:r>
            <a:r>
              <a:rPr lang="en-US" sz="3200" b="0" dirty="0"/>
              <a:t>working!</a:t>
            </a:r>
            <a:endParaRPr sz="3200" b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8200" y="2052900"/>
            <a:ext cx="10515600" cy="2752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0" dirty="0">
                <a:latin typeface="DM Sans"/>
                <a:ea typeface="DM Sans"/>
                <a:cs typeface="DM Sans"/>
                <a:sym typeface="DM Sans"/>
              </a:rPr>
              <a:t>Third Party Risk Management needs a </a:t>
            </a:r>
            <a:r>
              <a:rPr lang="en-US" sz="6400" b="1" dirty="0">
                <a:latin typeface="DM Sans"/>
                <a:ea typeface="DM Sans"/>
                <a:cs typeface="DM Sans"/>
                <a:sym typeface="DM Sans"/>
              </a:rPr>
              <a:t>RESET!</a:t>
            </a:r>
            <a:endParaRPr sz="6400" b="1" dirty="0"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838200" y="204487"/>
            <a:ext cx="11209638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Why does TPRM matter in a cyber risk program?</a:t>
            </a:r>
            <a:endParaRPr b="1" dirty="0"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lvl="0" indent="-482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Dependencies on suppliers are increasing as we can get things done faster, cheaper and will dedicate SMEs</a:t>
            </a:r>
            <a:endParaRPr sz="2400" dirty="0"/>
          </a:p>
          <a:p>
            <a:pPr marL="609600" lvl="0" indent="-4826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Increase in the footprint with 4</a:t>
            </a:r>
            <a:r>
              <a:rPr lang="en-US" sz="2400" baseline="30000" dirty="0"/>
              <a:t>th</a:t>
            </a:r>
            <a:r>
              <a:rPr lang="en-US" sz="2400" dirty="0"/>
              <a:t>/5</a:t>
            </a:r>
            <a:r>
              <a:rPr lang="en-US" sz="2400" baseline="30000" dirty="0"/>
              <a:t>th</a:t>
            </a:r>
            <a:r>
              <a:rPr lang="en-US" sz="2400" dirty="0"/>
              <a:t> parties</a:t>
            </a:r>
            <a:endParaRPr sz="2400" dirty="0"/>
          </a:p>
          <a:p>
            <a:pPr marL="609600" lvl="0" indent="-482600" algn="l" rtl="0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Increase in M&amp;As on third party side</a:t>
            </a:r>
            <a:endParaRPr sz="2400" dirty="0"/>
          </a:p>
          <a:p>
            <a:pPr marL="609600" lvl="0" indent="-482600" algn="l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Backdoor or blind spot for </a:t>
            </a:r>
            <a:r>
              <a:rPr lang="en-US" sz="2400" dirty="0" err="1"/>
              <a:t>organisations</a:t>
            </a:r>
            <a:r>
              <a:rPr lang="en-US" sz="2400" dirty="0"/>
              <a:t> 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>
            <a:spLocks noGrp="1"/>
          </p:cNvSpPr>
          <p:nvPr>
            <p:ph type="title"/>
          </p:nvPr>
        </p:nvSpPr>
        <p:spPr>
          <a:xfrm>
            <a:off x="838200" y="179774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working? What is NOT working?</a:t>
            </a:r>
            <a:endParaRPr b="1" dirty="0"/>
          </a:p>
        </p:txBody>
      </p:sp>
      <p:sp>
        <p:nvSpPr>
          <p:cNvPr id="153" name="Google Shape;153;p27"/>
          <p:cNvSpPr/>
          <p:nvPr/>
        </p:nvSpPr>
        <p:spPr>
          <a:xfrm>
            <a:off x="654038" y="1735059"/>
            <a:ext cx="5232884" cy="3986700"/>
          </a:xfrm>
          <a:prstGeom prst="roundRect">
            <a:avLst>
              <a:gd name="adj" fmla="val 1789"/>
            </a:avLst>
          </a:prstGeom>
          <a:solidFill>
            <a:srgbClr val="091F4B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FF0000">
                <a:alpha val="50000"/>
              </a:srgbClr>
            </a:outerShdw>
          </a:effectLst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Questionnaire based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Time consuming (avg 2-4 weeks)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Point in time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Not 100% reliable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Tools that scan the external presence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Too many false positives 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No actionable insights based on risks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Don’t want to become vendor’s security department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No strong partnership with vendors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4" name="Google Shape;154;p27"/>
          <p:cNvSpPr/>
          <p:nvPr/>
        </p:nvSpPr>
        <p:spPr>
          <a:xfrm>
            <a:off x="6513564" y="1735059"/>
            <a:ext cx="5024400" cy="3986700"/>
          </a:xfrm>
          <a:prstGeom prst="roundRect">
            <a:avLst>
              <a:gd name="adj" fmla="val 2106"/>
            </a:avLst>
          </a:prstGeom>
          <a:solidFill>
            <a:srgbClr val="091F4B"/>
          </a:solidFill>
          <a:ln w="952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algn="bl" rotWithShape="0">
              <a:srgbClr val="00FF00">
                <a:alpha val="50000"/>
              </a:srgbClr>
            </a:outerShdw>
          </a:effectLst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Vendor classification (Critical, high, medium, low)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  <a:p>
            <a:pPr marL="609600" marR="241300" lvl="0" indent="-406400" algn="l" defTabSz="914400" rtl="0" eaLnBrk="1" fontAlgn="auto" latinLnBrk="0" hangingPunct="1">
              <a:lnSpc>
                <a:spcPct val="150000"/>
              </a:lnSpc>
              <a:spcBef>
                <a:spcPts val="1300"/>
              </a:spcBef>
              <a:spcAft>
                <a:spcPts val="1300"/>
              </a:spcAft>
              <a:buClr>
                <a:srgbClr val="FFFFFF"/>
              </a:buClr>
              <a:buSzPts val="1600"/>
              <a:buFont typeface="DM Sans"/>
              <a:buChar char="●"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Vendor relationships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1363217" y="1136250"/>
            <a:ext cx="36060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NOT Working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7222744" y="1136250"/>
            <a:ext cx="36060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rPr>
              <a:t>Working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>
            <a:spLocks noGrp="1"/>
          </p:cNvSpPr>
          <p:nvPr>
            <p:ph type="title"/>
          </p:nvPr>
        </p:nvSpPr>
        <p:spPr>
          <a:xfrm>
            <a:off x="838200" y="167417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Next Gen TPRM has to be…</a:t>
            </a:r>
            <a:endParaRPr b="1" dirty="0"/>
          </a:p>
        </p:txBody>
      </p:sp>
      <p:sp>
        <p:nvSpPr>
          <p:cNvPr id="162" name="Google Shape;162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Data driven decisions</a:t>
            </a:r>
            <a:endParaRPr sz="2400" dirty="0">
              <a:solidFill>
                <a:schemeClr val="lt1"/>
              </a:solidFill>
            </a:endParaRPr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Risk based</a:t>
            </a:r>
            <a:endParaRPr sz="2400" dirty="0">
              <a:solidFill>
                <a:schemeClr val="lt1"/>
              </a:solidFill>
            </a:endParaRPr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Continuous</a:t>
            </a:r>
            <a:endParaRPr sz="2400" dirty="0">
              <a:solidFill>
                <a:schemeClr val="lt1"/>
              </a:solidFill>
            </a:endParaRPr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Correlate between multiple data points to give a risk score</a:t>
            </a:r>
            <a:endParaRPr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title"/>
          </p:nvPr>
        </p:nvSpPr>
        <p:spPr>
          <a:xfrm>
            <a:off x="838200" y="266271"/>
            <a:ext cx="113538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How is GSK building its next gen TPRM program?</a:t>
            </a:r>
            <a:endParaRPr b="1" dirty="0"/>
          </a:p>
        </p:txBody>
      </p:sp>
      <p:sp>
        <p:nvSpPr>
          <p:cNvPr id="168" name="Google Shape;168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Third parties that are within GSK (Infra mgt, consultancy etc.)</a:t>
            </a:r>
            <a:endParaRPr sz="2400" dirty="0"/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Third parties that provide services from outside (e.g. Performing clinical trials)</a:t>
            </a:r>
            <a:endParaRPr sz="2400" dirty="0"/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Data flow</a:t>
            </a:r>
            <a:endParaRPr sz="2400" dirty="0"/>
          </a:p>
          <a:p>
            <a:pPr marL="609600" lvl="0" indent="-482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400" dirty="0"/>
              <a:t>Access controls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1AA1F0-6C25-AB5C-7580-0455301875D2}"/>
              </a:ext>
            </a:extLst>
          </p:cNvPr>
          <p:cNvSpPr/>
          <p:nvPr/>
        </p:nvSpPr>
        <p:spPr>
          <a:xfrm>
            <a:off x="9743090" y="5654566"/>
            <a:ext cx="2249213" cy="1008993"/>
          </a:xfrm>
          <a:prstGeom prst="rect">
            <a:avLst/>
          </a:prstGeom>
          <a:solidFill>
            <a:srgbClr val="1C2A6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3" name="Google Shape;173;p30"/>
          <p:cNvSpPr txBox="1">
            <a:spLocks noGrp="1"/>
          </p:cNvSpPr>
          <p:nvPr>
            <p:ph type="title"/>
          </p:nvPr>
        </p:nvSpPr>
        <p:spPr>
          <a:xfrm>
            <a:off x="838200" y="112012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Supplier Risk Index (</a:t>
            </a:r>
            <a:r>
              <a:rPr lang="en-US" b="1" dirty="0" err="1"/>
              <a:t>SyRex</a:t>
            </a:r>
            <a:r>
              <a:rPr lang="en-US" b="1" dirty="0"/>
              <a:t>)</a:t>
            </a:r>
            <a:endParaRPr b="1" dirty="0"/>
          </a:p>
        </p:txBody>
      </p:sp>
      <p:sp>
        <p:nvSpPr>
          <p:cNvPr id="174" name="Google Shape;174;p30"/>
          <p:cNvSpPr txBox="1">
            <a:spLocks noGrp="1"/>
          </p:cNvSpPr>
          <p:nvPr>
            <p:ph type="body" idx="1"/>
          </p:nvPr>
        </p:nvSpPr>
        <p:spPr>
          <a:xfrm>
            <a:off x="838200" y="1346247"/>
            <a:ext cx="10515600" cy="4351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09600" lvl="0" indent="-438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b="1" dirty="0"/>
              <a:t>Who you are </a:t>
            </a:r>
            <a:r>
              <a:rPr lang="en-US" sz="2100" dirty="0"/>
              <a:t>(engagement type)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b="1" dirty="0"/>
              <a:t>Access</a:t>
            </a:r>
            <a:r>
              <a:rPr lang="en-US" sz="2100" dirty="0"/>
              <a:t> (connectivity, access rights, exceptions </a:t>
            </a:r>
            <a:r>
              <a:rPr lang="en-US" sz="2100" dirty="0" err="1"/>
              <a:t>etc</a:t>
            </a:r>
            <a:r>
              <a:rPr lang="en-US" sz="2100" dirty="0"/>
              <a:t>)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b="1" dirty="0" err="1"/>
              <a:t>Behaviour</a:t>
            </a:r>
            <a:r>
              <a:rPr lang="en-US" sz="2100" dirty="0"/>
              <a:t> (Phishing/DLP/offboarding leavers </a:t>
            </a:r>
            <a:r>
              <a:rPr lang="en-US" sz="2100" dirty="0" err="1"/>
              <a:t>etc</a:t>
            </a:r>
            <a:r>
              <a:rPr lang="en-US" sz="2100" dirty="0"/>
              <a:t>)</a:t>
            </a:r>
            <a:endParaRPr sz="2100" dirty="0"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4294967295"/>
          </p:nvPr>
        </p:nvSpPr>
        <p:spPr>
          <a:xfrm>
            <a:off x="838200" y="3138231"/>
            <a:ext cx="11553825" cy="325437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30A3DA"/>
                </a:solidFill>
                <a:latin typeface="DM Sans ExtraBold"/>
                <a:ea typeface="DM Sans ExtraBold"/>
                <a:cs typeface="DM Sans ExtraBold"/>
                <a:sym typeface="DM Sans ExtraBold"/>
              </a:rPr>
              <a:t>Plus</a:t>
            </a:r>
            <a:endParaRPr sz="3200" b="1" dirty="0">
              <a:solidFill>
                <a:srgbClr val="30A3DA"/>
              </a:solidFill>
              <a:latin typeface="DM Sans ExtraBold"/>
              <a:ea typeface="DM Sans ExtraBold"/>
              <a:cs typeface="DM Sans ExtraBold"/>
              <a:sym typeface="DM Sans ExtraBold"/>
            </a:endParaRPr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/>
              <a:t>External presence scans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/>
              <a:t>Threat intel (GSK TIP + other threat intel sources)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/>
              <a:t>Incidents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/>
              <a:t>M&amp;As</a:t>
            </a:r>
            <a:endParaRPr sz="2100" dirty="0"/>
          </a:p>
          <a:p>
            <a:pPr marL="609600" lvl="0" indent="-4381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</a:pPr>
            <a:r>
              <a:rPr lang="en-US" sz="2100" dirty="0"/>
              <a:t>Risk profile based on </a:t>
            </a:r>
            <a:r>
              <a:rPr lang="en-US" sz="2100" b="1" dirty="0"/>
              <a:t>individual/vendor peer groups </a:t>
            </a:r>
            <a:r>
              <a:rPr lang="en-US" sz="2100" dirty="0"/>
              <a:t>with events, issues &amp; incidents</a:t>
            </a:r>
            <a:endParaRPr sz="2100" dirty="0"/>
          </a:p>
        </p:txBody>
      </p:sp>
      <p:cxnSp>
        <p:nvCxnSpPr>
          <p:cNvPr id="176" name="Google Shape;176;p30"/>
          <p:cNvCxnSpPr/>
          <p:nvPr/>
        </p:nvCxnSpPr>
        <p:spPr>
          <a:xfrm>
            <a:off x="1836123" y="3620771"/>
            <a:ext cx="1867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1C2B68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1121</Words>
  <Application>Microsoft Macintosh PowerPoint</Application>
  <PresentationFormat>Widescreen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Aptos</vt:lpstr>
      <vt:lpstr>Arial</vt:lpstr>
      <vt:lpstr>DM Mono</vt:lpstr>
      <vt:lpstr>DM Sans</vt:lpstr>
      <vt:lpstr>DM Sans ExtraBold</vt:lpstr>
      <vt:lpstr>Helvetica</vt:lpstr>
      <vt:lpstr>Helvetica Neue</vt:lpstr>
      <vt:lpstr>Helvetica Neue Light</vt:lpstr>
      <vt:lpstr>Lora</vt:lpstr>
      <vt:lpstr>Lora Medium</vt:lpstr>
      <vt:lpstr>Montserrat</vt:lpstr>
      <vt:lpstr>Tw Cen MT</vt:lpstr>
      <vt:lpstr>2_Office Theme</vt:lpstr>
      <vt:lpstr>Office Theme</vt:lpstr>
      <vt:lpstr>1_Office Theme</vt:lpstr>
      <vt:lpstr>Re-thinking Third Party Risk Management</vt:lpstr>
      <vt:lpstr>Speakers</vt:lpstr>
      <vt:lpstr>We are in the middle of a crisis!</vt:lpstr>
      <vt:lpstr>Third Party Risk Management needs a RESET!</vt:lpstr>
      <vt:lpstr>Why does TPRM matter in a cyber risk program?</vt:lpstr>
      <vt:lpstr>What is working? What is NOT working?</vt:lpstr>
      <vt:lpstr>The Next Gen TPRM has to be…</vt:lpstr>
      <vt:lpstr>How is GSK building its next gen TPRM program?</vt:lpstr>
      <vt:lpstr>Supplier Risk Index (SyRex)</vt:lpstr>
      <vt:lpstr>Supplier Risk Index (SyRex)</vt:lpstr>
      <vt:lpstr>Supplier Risk Index (SyRex)</vt:lpstr>
      <vt:lpstr>PowerPoint Presentation</vt:lpstr>
      <vt:lpstr>PowerPoint Presentation</vt:lpstr>
      <vt:lpstr>PowerPoint Presentation</vt:lpstr>
      <vt:lpstr>Supplier Risk Index (SyRex) - Potential use cases</vt:lpstr>
      <vt:lpstr>FAIR Approach for TPRM</vt:lpstr>
      <vt:lpstr>FAIR-TAM</vt:lpstr>
      <vt:lpstr>FAIR-TAM</vt:lpstr>
      <vt:lpstr>FAIR-TAM</vt:lpstr>
      <vt:lpstr>FAIR Approach for TPRM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Regulatory Compliance - How to Think About Materiality with FAIR™</dc:title>
  <dc:creator>Luke Bader</dc:creator>
  <cp:lastModifiedBy>Luke Bader</cp:lastModifiedBy>
  <cp:revision>3</cp:revision>
  <dcterms:created xsi:type="dcterms:W3CDTF">2024-03-25T12:51:35Z</dcterms:created>
  <dcterms:modified xsi:type="dcterms:W3CDTF">2024-03-25T14:55:26Z</dcterms:modified>
</cp:coreProperties>
</file>