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2" r:id="rId2"/>
  </p:sldMasterIdLst>
  <p:notesMasterIdLst>
    <p:notesMasterId r:id="rId18"/>
  </p:notesMasterIdLst>
  <p:sldIdLst>
    <p:sldId id="293" r:id="rId3"/>
    <p:sldId id="360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2147476705" r:id="rId14"/>
    <p:sldId id="375" r:id="rId15"/>
    <p:sldId id="2147476706" r:id="rId16"/>
    <p:sldId id="214747670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35"/>
  </p:normalViewPr>
  <p:slideViewPr>
    <p:cSldViewPr snapToGrid="0">
      <p:cViewPr varScale="1"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7758A-08F5-2E4C-8250-D8C84DEB4AF5}" type="datetimeFigureOut">
              <a:rPr lang="en-US" smtClean="0"/>
              <a:t>3/25/24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400B0-9F2D-C149-9D30-D4DADD786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78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dcf7012a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g2bdcf7012a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5197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f3c4bcc07d_0_1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f3c4bcc07d_0_1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f3c4bcc07d_0_9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f3c4bcc07d_0_9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f3c4bcc07d_0_1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f3c4bcc07d_0_1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c19f2f5e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c19f2f5e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7786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f3c4bcc07d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f3c4bcc07d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f3c4bcc07d_0_9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f3c4bcc07d_0_9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f3c4bcc07d_0_9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f3c4bcc07d_0_9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f3c4bcc07d_0_10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f3c4bcc07d_0_10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f3c4bcc07d_0_1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f3c4bcc07d_0_1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f3c4bcc07d_0_10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f3c4bcc07d_0_10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f3c4bcc07d_0_1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f3c4bcc07d_0_1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8;p1" descr="Google Shape;8;p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150" y="5815298"/>
            <a:ext cx="2023051" cy="73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Google Shape;10;p2" descr="Google Shape;10;p2"/>
          <p:cNvPicPr>
            <a:picLocks noChangeAspect="1"/>
          </p:cNvPicPr>
          <p:nvPr/>
        </p:nvPicPr>
        <p:blipFill>
          <a:blip r:embed="rId4"/>
          <a:srcRect t="1975" r="19106" b="60099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  <a:effectLst>
            <a:outerShdw blurRad="63500" dist="1905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406400" indent="-355600" algn="ctr">
              <a:buClrTx/>
              <a:buSzTx/>
              <a:buFontTx/>
              <a:buNone/>
              <a:defRPr sz="2400"/>
            </a:lvl1pPr>
            <a:lvl2pPr marL="406400" indent="127000" algn="ctr">
              <a:buClrTx/>
              <a:buSzTx/>
              <a:buFontTx/>
              <a:buNone/>
            </a:lvl2pPr>
            <a:lvl3pPr marL="406400" indent="609600" algn="ctr">
              <a:buClrTx/>
              <a:buSzTx/>
              <a:buFontTx/>
              <a:buNone/>
              <a:defRPr sz="2400"/>
            </a:lvl3pPr>
            <a:lvl4pPr marL="406400" indent="1079500" algn="ctr">
              <a:buClrTx/>
              <a:buSzTx/>
              <a:buFontTx/>
              <a:buNone/>
              <a:defRPr sz="2400"/>
            </a:lvl4pPr>
            <a:lvl5pPr marL="406400" indent="1536700" algn="ctr"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6" name="Google Shape;13;p2" descr="Google Shape;13;p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150" y="5815298"/>
            <a:ext cx="2023051" cy="7379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59159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8;p1" descr="Google Shape;8;p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150" y="5815298"/>
            <a:ext cx="2023051" cy="737901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9" name="Google Shape;40;p11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1600"/>
            </a:lvl1pPr>
            <a:lvl2pPr marL="228600" indent="457200">
              <a:buClrTx/>
              <a:buSzTx/>
              <a:buFontTx/>
              <a:buNone/>
              <a:defRPr sz="1600"/>
            </a:lvl2pPr>
            <a:lvl3pPr marL="228600" indent="914400">
              <a:buClrTx/>
              <a:buSzTx/>
              <a:buFontTx/>
              <a:buNone/>
              <a:defRPr sz="1600"/>
            </a:lvl3pPr>
            <a:lvl4pPr marL="228600" indent="1371600">
              <a:buClrTx/>
              <a:buSzTx/>
              <a:buFontTx/>
              <a:buNone/>
              <a:defRPr sz="1600"/>
            </a:lvl4pPr>
            <a:lvl5pPr marL="228600" indent="1828800">
              <a:buClrTx/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487268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8;p1" descr="Google Shape;8;p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150" y="5815298"/>
            <a:ext cx="2023051" cy="737901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6"/>
            <a:ext cx="4351339" cy="10515601"/>
          </a:xfrm>
          <a:prstGeom prst="rect">
            <a:avLst/>
          </a:prstGeom>
        </p:spPr>
        <p:txBody>
          <a:bodyPr/>
          <a:lstStyle>
            <a:lvl2pPr>
              <a:buSzPts val="2800"/>
              <a:buChar char="•"/>
              <a:defRPr sz="2800"/>
            </a:lvl2pPr>
            <a:lvl3pPr>
              <a:buSzPts val="2800"/>
              <a:buChar char="•"/>
              <a:defRPr sz="2800"/>
            </a:lvl3pPr>
            <a:lvl4pPr>
              <a:buSzPts val="2800"/>
              <a:defRPr sz="2800"/>
            </a:lvl4pPr>
            <a:lvl5pPr>
              <a:buSzPts val="2800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517861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8;p1" descr="Google Shape;8;p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150" y="5815298"/>
            <a:ext cx="2023051" cy="737901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</p:spPr>
        <p:txBody>
          <a:bodyPr/>
          <a:lstStyle>
            <a:lvl2pPr>
              <a:buSzPts val="2800"/>
              <a:buChar char="•"/>
              <a:defRPr sz="2800"/>
            </a:lvl2pPr>
            <a:lvl3pPr>
              <a:buSzPts val="2800"/>
              <a:buChar char="•"/>
              <a:defRPr sz="2800"/>
            </a:lvl3pPr>
            <a:lvl4pPr>
              <a:buSzPts val="2800"/>
              <a:defRPr sz="2800"/>
            </a:lvl4pPr>
            <a:lvl5pPr>
              <a:buSzPts val="2800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170091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4"/>
          <p:cNvSpPr/>
          <p:nvPr/>
        </p:nvSpPr>
        <p:spPr>
          <a:xfrm>
            <a:off x="182879" y="6074228"/>
            <a:ext cx="1658985" cy="653144"/>
          </a:xfrm>
          <a:prstGeom prst="rect">
            <a:avLst/>
          </a:prstGeom>
          <a:solidFill>
            <a:srgbClr val="03002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28" name="TextBox 5"/>
          <p:cNvSpPr txBox="1"/>
          <p:nvPr/>
        </p:nvSpPr>
        <p:spPr>
          <a:xfrm>
            <a:off x="788669" y="6215877"/>
            <a:ext cx="3680462" cy="205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Copyright 2024 FAIR Institute, Inc.</a:t>
            </a:r>
          </a:p>
        </p:txBody>
      </p:sp>
      <p:sp>
        <p:nvSpPr>
          <p:cNvPr id="129" name="CLICK TO EDIT MASTER TITLE STY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>
              <a:defRPr sz="3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 marL="228600" indent="-228600">
              <a:spcBef>
                <a:spcPts val="2000"/>
              </a:spcBef>
              <a:buClrTx/>
              <a:buSzPct val="100000"/>
              <a:buFont typeface="Arial"/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62000" indent="-304800">
              <a:spcBef>
                <a:spcPts val="2000"/>
              </a:spcBef>
              <a:buClrTx/>
              <a:buSzPct val="100000"/>
              <a:buFont typeface="Arial"/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41118" indent="-426718">
              <a:spcBef>
                <a:spcPts val="2000"/>
              </a:spcBef>
              <a:buClrTx/>
              <a:buSzPct val="100000"/>
              <a:buFont typeface="Arial"/>
              <a:buChar char="‣"/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88836" indent="-517236">
              <a:spcBef>
                <a:spcPts val="2000"/>
              </a:spcBef>
              <a:buClrTx/>
              <a:buSzPct val="100000"/>
              <a:buFont typeface="Arial"/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397760" indent="-568960">
              <a:spcBef>
                <a:spcPts val="2000"/>
              </a:spcBef>
              <a:buClrTx/>
              <a:buSzPct val="100000"/>
              <a:buFont typeface="Arial"/>
              <a:buChar char="-"/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41872" y="6231020"/>
            <a:ext cx="356402" cy="332739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071722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4"/>
          <p:cNvSpPr/>
          <p:nvPr/>
        </p:nvSpPr>
        <p:spPr>
          <a:xfrm>
            <a:off x="182879" y="6074228"/>
            <a:ext cx="1658985" cy="653144"/>
          </a:xfrm>
          <a:prstGeom prst="rect">
            <a:avLst/>
          </a:prstGeom>
          <a:solidFill>
            <a:srgbClr val="03002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39" name="TextBox 5"/>
          <p:cNvSpPr txBox="1"/>
          <p:nvPr/>
        </p:nvSpPr>
        <p:spPr>
          <a:xfrm>
            <a:off x="788669" y="6215877"/>
            <a:ext cx="3680462" cy="205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Copyright 2024 FAIR Institute, Inc.</a:t>
            </a:r>
          </a:p>
        </p:txBody>
      </p:sp>
      <p:sp>
        <p:nvSpPr>
          <p:cNvPr id="140" name="CLICK TO EDIT MASTER TITLE STY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>
              <a:defRPr sz="3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41872" y="6231020"/>
            <a:ext cx="356402" cy="332739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34501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/>
          <p:cNvSpPr/>
          <p:nvPr/>
        </p:nvSpPr>
        <p:spPr>
          <a:xfrm>
            <a:off x="182879" y="6074228"/>
            <a:ext cx="1658985" cy="653143"/>
          </a:xfrm>
          <a:prstGeom prst="rect">
            <a:avLst/>
          </a:prstGeom>
          <a:solidFill>
            <a:srgbClr val="03002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49" name="TextBox 5"/>
          <p:cNvSpPr txBox="1"/>
          <p:nvPr/>
        </p:nvSpPr>
        <p:spPr>
          <a:xfrm>
            <a:off x="788669" y="6215876"/>
            <a:ext cx="3680461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Copyright 2024 FAIR Institute, Inc.</a:t>
            </a:r>
          </a:p>
        </p:txBody>
      </p:sp>
      <p:sp>
        <p:nvSpPr>
          <p:cNvPr id="150" name="CLICK TO EDIT MASTER TITLE STY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1pPr>
              <a:defRPr sz="3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41868" y="6231020"/>
            <a:ext cx="356405" cy="332741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089588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LICK TO EDIT MASTER TITLE STY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59" name="Rectangle"/>
          <p:cNvSpPr/>
          <p:nvPr/>
        </p:nvSpPr>
        <p:spPr>
          <a:xfrm>
            <a:off x="9890124" y="6024452"/>
            <a:ext cx="2008281" cy="63511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800"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160" name="TextBox 5"/>
          <p:cNvSpPr txBox="1"/>
          <p:nvPr/>
        </p:nvSpPr>
        <p:spPr>
          <a:xfrm>
            <a:off x="788669" y="6215877"/>
            <a:ext cx="3680462" cy="205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Copyright 2024 FAIR Institute, Inc.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482462" y="6231020"/>
            <a:ext cx="358411" cy="370839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859060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4"/>
          <p:cNvSpPr/>
          <p:nvPr/>
        </p:nvSpPr>
        <p:spPr>
          <a:xfrm>
            <a:off x="182879" y="6074228"/>
            <a:ext cx="1658985" cy="653143"/>
          </a:xfrm>
          <a:prstGeom prst="rect">
            <a:avLst/>
          </a:prstGeom>
          <a:solidFill>
            <a:srgbClr val="03002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69" name="CLICK TO EDIT MASTER TITLE STY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1pPr>
              <a:defRPr sz="3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7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1pPr marL="228600" indent="-228600">
              <a:spcBef>
                <a:spcPts val="2000"/>
              </a:spcBef>
              <a:buClrTx/>
              <a:buSzPct val="100000"/>
              <a:buFont typeface="Arial"/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23900" indent="-266700">
              <a:buClrTx/>
              <a:buSzPct val="100000"/>
              <a:buFont typeface="Arial"/>
              <a:defRPr sz="28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34439" indent="-320039">
              <a:buClrTx/>
              <a:buSzPct val="100000"/>
              <a:buFont typeface="Arial"/>
              <a:buChar char="‣"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27200" indent="-355600">
              <a:buClrTx/>
              <a:buSzPct val="100000"/>
              <a:buFont typeface="Arial"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indent="-355600">
              <a:buClrTx/>
              <a:buSzPct val="100000"/>
              <a:buFont typeface="Arial"/>
              <a:buChar char="-"/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41868" y="6231020"/>
            <a:ext cx="356405" cy="332741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2" name="TextBox 5"/>
          <p:cNvSpPr txBox="1"/>
          <p:nvPr/>
        </p:nvSpPr>
        <p:spPr>
          <a:xfrm>
            <a:off x="788669" y="6215876"/>
            <a:ext cx="3680461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Copyright 2023 FAIR Institute, Inc.</a:t>
            </a:r>
          </a:p>
        </p:txBody>
      </p:sp>
    </p:spTree>
    <p:extLst>
      <p:ext uri="{BB962C8B-B14F-4D97-AF65-F5344CB8AC3E}">
        <p14:creationId xmlns:p14="http://schemas.microsoft.com/office/powerpoint/2010/main" val="46681822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LICK TO EDIT MASTER TITLE STY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80" name="Rectangle"/>
          <p:cNvSpPr/>
          <p:nvPr/>
        </p:nvSpPr>
        <p:spPr>
          <a:xfrm>
            <a:off x="9890124" y="6024453"/>
            <a:ext cx="2008281" cy="635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181" name="TextBox 5"/>
          <p:cNvSpPr txBox="1"/>
          <p:nvPr/>
        </p:nvSpPr>
        <p:spPr>
          <a:xfrm>
            <a:off x="788669" y="6215876"/>
            <a:ext cx="3680461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Copyright 2024 FAIR Institute, Inc.</a:t>
            </a:r>
          </a:p>
        </p:txBody>
      </p:sp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482459" y="6231020"/>
            <a:ext cx="358414" cy="370841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768009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85"/>
          <p:cNvSpPr/>
          <p:nvPr/>
        </p:nvSpPr>
        <p:spPr>
          <a:xfrm>
            <a:off x="1524000" y="6488112"/>
            <a:ext cx="9144000" cy="369889"/>
          </a:xfrm>
          <a:prstGeom prst="rect">
            <a:avLst/>
          </a:prstGeom>
          <a:solidFill>
            <a:schemeClr val="accent2">
              <a:lumOff val="1669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800"/>
            </a:pPr>
            <a:endParaRPr/>
          </a:p>
        </p:txBody>
      </p:sp>
      <p:sp>
        <p:nvSpPr>
          <p:cNvPr id="190" name="Line 84"/>
          <p:cNvSpPr/>
          <p:nvPr/>
        </p:nvSpPr>
        <p:spPr>
          <a:xfrm>
            <a:off x="1828800" y="977901"/>
            <a:ext cx="8458200" cy="1586"/>
          </a:xfrm>
          <a:prstGeom prst="line">
            <a:avLst/>
          </a:prstGeom>
          <a:ln w="12700">
            <a:solidFill>
              <a:schemeClr val="accent4">
                <a:lumOff val="-10039"/>
              </a:schemeClr>
            </a:solidFill>
            <a:prstDash val="sysDot"/>
          </a:ln>
        </p:spPr>
        <p:txBody>
          <a:bodyPr lIns="45718" tIns="45718" rIns="45718" bIns="45718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1" name="Title Text"/>
          <p:cNvSpPr txBox="1">
            <a:spLocks noGrp="1"/>
          </p:cNvSpPr>
          <p:nvPr>
            <p:ph type="title"/>
          </p:nvPr>
        </p:nvSpPr>
        <p:spPr>
          <a:xfrm>
            <a:off x="1784350" y="228600"/>
            <a:ext cx="8474075" cy="71437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b="1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92" name="Body Level One…"/>
          <p:cNvSpPr txBox="1">
            <a:spLocks noGrp="1"/>
          </p:cNvSpPr>
          <p:nvPr>
            <p:ph type="body" idx="1"/>
          </p:nvPr>
        </p:nvSpPr>
        <p:spPr>
          <a:xfrm>
            <a:off x="1828800" y="1143000"/>
            <a:ext cx="8458200" cy="5105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8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790575" indent="-333375">
              <a:lnSpc>
                <a:spcPct val="100000"/>
              </a:lnSpc>
              <a:spcBef>
                <a:spcPts val="800"/>
              </a:spcBef>
              <a:buClrTx/>
              <a:buSzPct val="90000"/>
              <a:buFontTx/>
              <a:buChar char="•"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1219200" indent="-304800">
              <a:lnSpc>
                <a:spcPct val="100000"/>
              </a:lnSpc>
              <a:spcBef>
                <a:spcPts val="800"/>
              </a:spcBef>
              <a:buClrTx/>
              <a:buSzPct val="70000"/>
              <a:buFontTx/>
              <a:buChar char="—"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676400" indent="-304800">
              <a:lnSpc>
                <a:spcPct val="100000"/>
              </a:lnSpc>
              <a:spcBef>
                <a:spcPts val="800"/>
              </a:spcBef>
              <a:buClrTx/>
              <a:buSzPct val="70000"/>
              <a:buFontTx/>
              <a:buChar char="o"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2133600" indent="-304800">
              <a:lnSpc>
                <a:spcPct val="100000"/>
              </a:lnSpc>
              <a:spcBef>
                <a:spcPts val="800"/>
              </a:spcBef>
              <a:buClrTx/>
              <a:buSzPct val="70000"/>
              <a:buFontTx/>
              <a:buChar char="–"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9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4961"/>
            <a:ext cx="9144000" cy="6867922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128501" y="6588725"/>
            <a:ext cx="231276" cy="214700"/>
          </a:xfrm>
          <a:prstGeom prst="rect">
            <a:avLst/>
          </a:prstGeom>
        </p:spPr>
        <p:txBody>
          <a:bodyPr lIns="45718" tIns="45718" rIns="45718" bIns="45718"/>
          <a:lstStyle>
            <a:lvl1pPr algn="ctr">
              <a:defRPr sz="900" b="1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65201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441142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angle 4"/>
          <p:cNvSpPr/>
          <p:nvPr/>
        </p:nvSpPr>
        <p:spPr>
          <a:xfrm>
            <a:off x="182879" y="6074228"/>
            <a:ext cx="1658985" cy="653143"/>
          </a:xfrm>
          <a:prstGeom prst="rect">
            <a:avLst/>
          </a:prstGeom>
          <a:solidFill>
            <a:srgbClr val="03002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202" name="TextBox 5"/>
          <p:cNvSpPr txBox="1"/>
          <p:nvPr/>
        </p:nvSpPr>
        <p:spPr>
          <a:xfrm>
            <a:off x="788669" y="6215876"/>
            <a:ext cx="3680461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Copyright 2024 FAIR Institute, Inc.</a:t>
            </a:r>
          </a:p>
        </p:txBody>
      </p:sp>
      <p:sp>
        <p:nvSpPr>
          <p:cNvPr id="203" name="CLICK TO EDIT MASTER TITLE STY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1pPr>
              <a:defRPr sz="3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0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1pPr marL="228600" indent="-228600">
              <a:spcBef>
                <a:spcPts val="2000"/>
              </a:spcBef>
              <a:buClrTx/>
              <a:buSzPct val="100000"/>
              <a:buFont typeface="Arial"/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23900" indent="-266700">
              <a:buClrTx/>
              <a:buSzPct val="100000"/>
              <a:buFont typeface="Arial"/>
              <a:defRPr sz="28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34439" indent="-320039">
              <a:buClrTx/>
              <a:buSzPct val="100000"/>
              <a:buFont typeface="Arial"/>
              <a:buChar char="‣"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27200" indent="-355600">
              <a:buClrTx/>
              <a:buSzPct val="100000"/>
              <a:buFont typeface="Arial"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indent="-355600">
              <a:buClrTx/>
              <a:buSzPct val="100000"/>
              <a:buFont typeface="Arial"/>
              <a:buChar char="-"/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41868" y="6231020"/>
            <a:ext cx="356405" cy="332741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191575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4_Title and Content">
    <p:bg>
      <p:bgPr>
        <a:solidFill>
          <a:srgbClr val="1C2B68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4581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t="1975" r="19106" b="60099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None/>
              <a:defRPr sz="2000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64151" y="5815298"/>
            <a:ext cx="2023050" cy="73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246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bg>
      <p:bgPr>
        <a:solidFill>
          <a:srgbClr val="1C2B68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1959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5319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720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107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8655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8929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62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228600" indent="457200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228600" indent="9144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228600" indent="1371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228600" indent="18288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8789092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461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5901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8838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2865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 Layout 3">
    <p:bg>
      <p:bgPr>
        <a:solidFill>
          <a:srgbClr val="091F4B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14"/>
          <p:cNvCxnSpPr/>
          <p:nvPr/>
        </p:nvCxnSpPr>
        <p:spPr>
          <a:xfrm>
            <a:off x="508000" y="933267"/>
            <a:ext cx="108963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14"/>
          <p:cNvSpPr txBox="1">
            <a:spLocks noGrp="1"/>
          </p:cNvSpPr>
          <p:nvPr>
            <p:ph type="title"/>
          </p:nvPr>
        </p:nvSpPr>
        <p:spPr>
          <a:xfrm>
            <a:off x="376300" y="336733"/>
            <a:ext cx="9642000" cy="72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body" idx="1"/>
          </p:nvPr>
        </p:nvSpPr>
        <p:spPr>
          <a:xfrm>
            <a:off x="507867" y="1838000"/>
            <a:ext cx="10896300" cy="348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ldNum" idx="12"/>
          </p:nvPr>
        </p:nvSpPr>
        <p:spPr>
          <a:xfrm>
            <a:off x="10672810" y="638118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2" name="Google Shape;52;p14"/>
          <p:cNvCxnSpPr/>
          <p:nvPr/>
        </p:nvCxnSpPr>
        <p:spPr>
          <a:xfrm>
            <a:off x="508000" y="6519200"/>
            <a:ext cx="108963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14"/>
          <p:cNvSpPr txBox="1"/>
          <p:nvPr/>
        </p:nvSpPr>
        <p:spPr>
          <a:xfrm>
            <a:off x="9743333" y="6500000"/>
            <a:ext cx="10647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lvl="0" indent="0" algn="r" rtl="0">
              <a:lnSpc>
                <a:spcPct val="2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rPr>
              <a:t>FAIR Institute</a:t>
            </a:r>
            <a:endParaRPr sz="1100">
              <a:solidFill>
                <a:srgbClr val="EFEFE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3258305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 Layout 1 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5"/>
          <p:cNvCxnSpPr/>
          <p:nvPr/>
        </p:nvCxnSpPr>
        <p:spPr>
          <a:xfrm>
            <a:off x="508000" y="933267"/>
            <a:ext cx="108963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15"/>
          <p:cNvSpPr txBox="1">
            <a:spLocks noGrp="1"/>
          </p:cNvSpPr>
          <p:nvPr>
            <p:ph type="title"/>
          </p:nvPr>
        </p:nvSpPr>
        <p:spPr>
          <a:xfrm>
            <a:off x="376300" y="336733"/>
            <a:ext cx="9642000" cy="72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61B29"/>
              </a:buClr>
              <a:buSzPts val="3200"/>
              <a:buNone/>
              <a:defRPr sz="3200">
                <a:solidFill>
                  <a:srgbClr val="061B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1"/>
          </p:nvPr>
        </p:nvSpPr>
        <p:spPr>
          <a:xfrm>
            <a:off x="507867" y="1838000"/>
            <a:ext cx="4876800" cy="348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2"/>
          </p:nvPr>
        </p:nvSpPr>
        <p:spPr>
          <a:xfrm>
            <a:off x="6099467" y="1838000"/>
            <a:ext cx="4876800" cy="348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ldNum" idx="12"/>
          </p:nvPr>
        </p:nvSpPr>
        <p:spPr>
          <a:xfrm>
            <a:off x="10672810" y="638118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0" name="Google Shape;60;p15"/>
          <p:cNvCxnSpPr/>
          <p:nvPr/>
        </p:nvCxnSpPr>
        <p:spPr>
          <a:xfrm>
            <a:off x="508000" y="6519200"/>
            <a:ext cx="108963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61;p15"/>
          <p:cNvSpPr txBox="1"/>
          <p:nvPr/>
        </p:nvSpPr>
        <p:spPr>
          <a:xfrm>
            <a:off x="9743333" y="6500000"/>
            <a:ext cx="10647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lvl="0" indent="0" algn="r" rtl="0">
              <a:lnSpc>
                <a:spcPct val="2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FAIR Institute</a:t>
            </a:r>
            <a:endParaRPr sz="11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2783808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E46962"/>
          </p15:clr>
        </p15:guide>
        <p15:guide id="2" pos="320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">
  <p:cSld name="Title and Content 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365125" y="1311161"/>
            <a:ext cx="11460000" cy="448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180000" rIns="91425" bIns="91425" anchor="t" anchorCtr="0">
            <a:noAutofit/>
          </a:bodyPr>
          <a:lstStyle>
            <a:lvl1pPr marL="609585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2"/>
          </p:nvPr>
        </p:nvSpPr>
        <p:spPr>
          <a:xfrm>
            <a:off x="365125" y="5792439"/>
            <a:ext cx="114600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b" anchorCtr="0">
            <a:noAutofit/>
          </a:bodyPr>
          <a:lstStyle>
            <a:lvl1pPr marL="609585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marL="1219170" lvl="1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67"/>
            </a:lvl2pPr>
            <a:lvl3pPr marL="1828754" lvl="2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67"/>
            </a:lvl3pPr>
            <a:lvl4pPr marL="2438339" lvl="3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67"/>
            </a:lvl4pPr>
            <a:lvl5pPr marL="3047924" lvl="4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67"/>
            </a:lvl5pPr>
            <a:lvl6pPr marL="3657509" lvl="5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365125" y="242888"/>
            <a:ext cx="11460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subTitle" idx="3"/>
          </p:nvPr>
        </p:nvSpPr>
        <p:spPr>
          <a:xfrm>
            <a:off x="365125" y="694951"/>
            <a:ext cx="114600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21"/>
          <p:cNvSpPr/>
          <p:nvPr/>
        </p:nvSpPr>
        <p:spPr>
          <a:xfrm>
            <a:off x="2" y="184646"/>
            <a:ext cx="262892" cy="556959"/>
          </a:xfrm>
          <a:custGeom>
            <a:avLst/>
            <a:gdLst/>
            <a:ahLst/>
            <a:cxnLst/>
            <a:rect l="l" t="t" r="r" b="b"/>
            <a:pathLst>
              <a:path w="857257" h="1816170" extrusionOk="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365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2pPr>
              <a:buSzPts val="2800"/>
              <a:buChar char="•"/>
              <a:defRPr sz="2800"/>
            </a:lvl2pPr>
            <a:lvl3pPr>
              <a:buSzPts val="2800"/>
              <a:buChar char="•"/>
              <a:defRPr sz="2800"/>
            </a:lvl3pPr>
            <a:lvl4pPr>
              <a:buSzPts val="2800"/>
              <a:defRPr sz="2800"/>
            </a:lvl4pPr>
            <a:lvl5pPr>
              <a:buSzPts val="2800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962783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228600" indent="0">
              <a:buClrTx/>
              <a:buSzTx/>
              <a:buFontTx/>
              <a:buNone/>
              <a:defRPr sz="2400" b="1"/>
            </a:lvl1pPr>
            <a:lvl2pPr marL="228600" indent="457200">
              <a:buClrTx/>
              <a:buSzTx/>
              <a:buFontTx/>
              <a:buNone/>
              <a:defRPr b="1"/>
            </a:lvl2pPr>
            <a:lvl3pPr marL="228600" indent="914400">
              <a:buClrTx/>
              <a:buSzTx/>
              <a:buFontTx/>
              <a:buNone/>
              <a:defRPr sz="2400" b="1"/>
            </a:lvl3pPr>
            <a:lvl4pPr marL="228600" indent="1371600">
              <a:buClrTx/>
              <a:buSzTx/>
              <a:buFontTx/>
              <a:buNone/>
              <a:defRPr sz="2400" b="1"/>
            </a:lvl4pPr>
            <a:lvl5pPr marL="228600" indent="1828800">
              <a:buClrTx/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Google Shape;27;p6"/>
          <p:cNvSpPr txBox="1">
            <a:spLocks noGrp="1"/>
          </p:cNvSpPr>
          <p:nvPr>
            <p:ph type="body" sz="half" idx="21"/>
          </p:nvPr>
        </p:nvSpPr>
        <p:spPr>
          <a:xfrm>
            <a:off x="839787" y="2505075"/>
            <a:ext cx="5157788" cy="3684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" name="Google Shape;28;p6"/>
          <p:cNvSpPr txBox="1">
            <a:spLocks noGrp="1"/>
          </p:cNvSpPr>
          <p:nvPr>
            <p:ph type="body" sz="quarter" idx="2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228600" indent="0">
              <a:buClrTx/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6" name="Google Shape;29;p6"/>
          <p:cNvSpPr txBox="1">
            <a:spLocks noGrp="1"/>
          </p:cNvSpPr>
          <p:nvPr>
            <p:ph type="body" sz="half" idx="23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617770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585213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587866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542591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;p1" descr="Google Shape;8;p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150" y="5815298"/>
            <a:ext cx="2023051" cy="737901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 indent="-431800">
              <a:buSzPts val="3200"/>
              <a:defRPr sz="3200"/>
            </a:lvl1pPr>
            <a:lvl2pPr marL="972457" indent="-464457">
              <a:buSzPts val="3200"/>
              <a:buChar char="•"/>
              <a:defRPr sz="3200"/>
            </a:lvl2pPr>
            <a:lvl3pPr marL="1498600" indent="-508000">
              <a:buSzPts val="3200"/>
              <a:buChar char="•"/>
              <a:defRPr sz="3200"/>
            </a:lvl3pPr>
            <a:lvl4pPr marL="2042160" indent="-568960">
              <a:buSzPts val="3200"/>
              <a:defRPr sz="3200"/>
            </a:lvl4pPr>
            <a:lvl5pPr marL="2499360" indent="-568960">
              <a:buSzPts val="3200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Google Shape;37;p10"/>
          <p:cNvSpPr txBox="1"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228600" indent="0">
              <a:buClrTx/>
              <a:buSzTx/>
              <a:buFontTx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768482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B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>
            <a:lvl2pPr>
              <a:buSzPts val="2400"/>
              <a:buChar char="-"/>
              <a:defRPr sz="2400"/>
            </a:lvl2pPr>
            <a:lvl3pPr>
              <a:buSzPts val="2200"/>
              <a:buChar char="-"/>
              <a:defRPr sz="2200"/>
            </a:lvl3pPr>
            <a:lvl4pPr>
              <a:buSzPts val="2000"/>
              <a:defRPr sz="2000"/>
            </a:lvl4pPr>
            <a:lvl5pPr>
              <a:buSzPts val="1800"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" name="Google Shape;8;p1" descr="Google Shape;8;p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488839" y="6075789"/>
            <a:ext cx="1234415" cy="45024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59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Lora"/>
          <a:ea typeface="Lora"/>
          <a:cs typeface="Lora"/>
          <a:sym typeface="Lora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Lora"/>
          <a:ea typeface="Lora"/>
          <a:cs typeface="Lora"/>
          <a:sym typeface="Lora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Lora"/>
          <a:ea typeface="Lora"/>
          <a:cs typeface="Lora"/>
          <a:sym typeface="Lora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Lora"/>
          <a:ea typeface="Lora"/>
          <a:cs typeface="Lora"/>
          <a:sym typeface="Lora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Lora"/>
          <a:ea typeface="Lora"/>
          <a:cs typeface="Lora"/>
          <a:sym typeface="Lora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Lora"/>
          <a:ea typeface="Lora"/>
          <a:cs typeface="Lora"/>
          <a:sym typeface="Lora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Lora"/>
          <a:ea typeface="Lora"/>
          <a:cs typeface="Lora"/>
          <a:sym typeface="Lora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Lora"/>
          <a:ea typeface="Lora"/>
          <a:cs typeface="Lora"/>
          <a:sym typeface="Lora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Lora"/>
          <a:ea typeface="Lora"/>
          <a:cs typeface="Lora"/>
          <a:sym typeface="Lora"/>
        </a:defRPr>
      </a:lvl9pPr>
    </p:titleStyle>
    <p:bodyStyle>
      <a:lvl1pPr marL="4572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8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DM Sans"/>
          <a:ea typeface="DM Sans"/>
          <a:cs typeface="DM Sans"/>
          <a:sym typeface="DM Sans"/>
        </a:defRPr>
      </a:lvl1pPr>
      <a:lvl2pPr marL="971550" marR="0" indent="-4000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8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DM Sans"/>
          <a:ea typeface="DM Sans"/>
          <a:cs typeface="DM Sans"/>
          <a:sym typeface="DM Sans"/>
        </a:defRPr>
      </a:lvl2pPr>
      <a:lvl3pPr marL="1508760" marR="0" indent="-4800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8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DM Sans"/>
          <a:ea typeface="DM Sans"/>
          <a:cs typeface="DM Sans"/>
          <a:sym typeface="DM Sans"/>
        </a:defRPr>
      </a:lvl3pPr>
      <a:lvl4pPr marL="2019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8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DM Sans"/>
          <a:ea typeface="DM Sans"/>
          <a:cs typeface="DM Sans"/>
          <a:sym typeface="DM Sans"/>
        </a:defRPr>
      </a:lvl4pPr>
      <a:lvl5pPr marL="24765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8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DM Sans"/>
          <a:ea typeface="DM Sans"/>
          <a:cs typeface="DM Sans"/>
          <a:sym typeface="DM Sans"/>
        </a:defRPr>
      </a:lvl5pPr>
      <a:lvl6pPr marL="29337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8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DM Sans"/>
          <a:ea typeface="DM Sans"/>
          <a:cs typeface="DM Sans"/>
          <a:sym typeface="DM Sans"/>
        </a:defRPr>
      </a:lvl6pPr>
      <a:lvl7pPr marL="33909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8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DM Sans"/>
          <a:ea typeface="DM Sans"/>
          <a:cs typeface="DM Sans"/>
          <a:sym typeface="DM Sans"/>
        </a:defRPr>
      </a:lvl7pPr>
      <a:lvl8pPr marL="38481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8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DM Sans"/>
          <a:ea typeface="DM Sans"/>
          <a:cs typeface="DM Sans"/>
          <a:sym typeface="DM Sans"/>
        </a:defRPr>
      </a:lvl8pPr>
      <a:lvl9pPr marL="4305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8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DM Sans"/>
          <a:ea typeface="DM Sans"/>
          <a:cs typeface="DM Sans"/>
          <a:sym typeface="DM San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B6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ora"/>
              <a:buNone/>
              <a:defRPr sz="3600" b="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ans"/>
              <a:buChar char="•"/>
              <a:defRPr sz="28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•"/>
              <a:defRPr sz="24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•"/>
              <a:defRPr sz="20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9864151" y="5815298"/>
            <a:ext cx="2023050" cy="73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88878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ctrTitle"/>
          </p:nvPr>
        </p:nvSpPr>
        <p:spPr>
          <a:xfrm>
            <a:off x="762000" y="2370816"/>
            <a:ext cx="10649100" cy="221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</a:pPr>
            <a:r>
              <a:rPr lang="en-US" sz="5100" dirty="0">
                <a:latin typeface="Lora Medium"/>
                <a:ea typeface="Lora Medium"/>
                <a:cs typeface="Lora Medium"/>
                <a:sym typeface="Lora Medium"/>
              </a:rPr>
              <a:t>Meeting Regulatory Compliance - How to Think About Materiality with FAIR™</a:t>
            </a:r>
            <a:endParaRPr sz="5100" dirty="0">
              <a:latin typeface="Lora Medium"/>
              <a:ea typeface="Lora Medium"/>
              <a:cs typeface="Lora Medium"/>
              <a:sym typeface="Lora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0615958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>
            <a:spLocks noGrp="1"/>
          </p:cNvSpPr>
          <p:nvPr>
            <p:ph type="title" idx="4294967295"/>
          </p:nvPr>
        </p:nvSpPr>
        <p:spPr>
          <a:xfrm>
            <a:off x="570155" y="537244"/>
            <a:ext cx="10515600" cy="74477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b="1" dirty="0"/>
              <a:t>Discussion</a:t>
            </a:r>
            <a:endParaRPr b="1" dirty="0"/>
          </a:p>
        </p:txBody>
      </p:sp>
      <p:sp>
        <p:nvSpPr>
          <p:cNvPr id="212" name="Google Shape;212;p26"/>
          <p:cNvSpPr txBox="1">
            <a:spLocks noGrp="1"/>
          </p:cNvSpPr>
          <p:nvPr>
            <p:ph type="sldNum" idx="4294967295"/>
          </p:nvPr>
        </p:nvSpPr>
        <p:spPr>
          <a:xfrm>
            <a:off x="11460163" y="6381750"/>
            <a:ext cx="731837" cy="52387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13" name="Google Shape;213;p26"/>
          <p:cNvSpPr txBox="1"/>
          <p:nvPr/>
        </p:nvSpPr>
        <p:spPr>
          <a:xfrm>
            <a:off x="4175417" y="4205145"/>
            <a:ext cx="4216000" cy="670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ExtraBold"/>
                <a:ea typeface="Poppins ExtraBold"/>
                <a:cs typeface="Poppins ExtraBold"/>
                <a:sym typeface="Poppins ExtraBold"/>
              </a:rPr>
              <a:t>Mouhamad el Houssaini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214" name="Google Shape;214;p26"/>
          <p:cNvSpPr txBox="1"/>
          <p:nvPr/>
        </p:nvSpPr>
        <p:spPr>
          <a:xfrm>
            <a:off x="4553217" y="4858000"/>
            <a:ext cx="3460400" cy="717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Risk Director </a:t>
            </a:r>
            <a:b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</a:b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Light"/>
                <a:ea typeface="Poppins Light"/>
                <a:cs typeface="Poppins Light"/>
                <a:sym typeface="Poppins Light"/>
              </a:rPr>
              <a:t>ADP</a:t>
            </a:r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215" name="Google Shape;21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6417" y="1718821"/>
            <a:ext cx="2514000" cy="25140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AE8AA1-3696-DE7A-835E-326356C9B0AB}"/>
              </a:ext>
            </a:extLst>
          </p:cNvPr>
          <p:cNvSpPr/>
          <p:nvPr/>
        </p:nvSpPr>
        <p:spPr>
          <a:xfrm>
            <a:off x="9810974" y="5809129"/>
            <a:ext cx="2259106" cy="871370"/>
          </a:xfrm>
          <a:prstGeom prst="rect">
            <a:avLst/>
          </a:prstGeom>
          <a:solidFill>
            <a:srgbClr val="1C2A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612" y="1094719"/>
            <a:ext cx="9847931" cy="5544247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/>
        </p:nvSpPr>
        <p:spPr>
          <a:xfrm>
            <a:off x="3121579" y="1972233"/>
            <a:ext cx="976000" cy="2457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3" name="Google Shape;223;p27"/>
          <p:cNvSpPr/>
          <p:nvPr/>
        </p:nvSpPr>
        <p:spPr>
          <a:xfrm>
            <a:off x="5107179" y="1972233"/>
            <a:ext cx="976000" cy="1706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4" name="Google Shape;224;p27"/>
          <p:cNvSpPr/>
          <p:nvPr/>
        </p:nvSpPr>
        <p:spPr>
          <a:xfrm>
            <a:off x="4097579" y="1972233"/>
            <a:ext cx="1009600" cy="1484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5" name="Google Shape;225;p27"/>
          <p:cNvSpPr txBox="1"/>
          <p:nvPr/>
        </p:nvSpPr>
        <p:spPr>
          <a:xfrm>
            <a:off x="292400" y="202694"/>
            <a:ext cx="116052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" pitchFamily="2" charset="77"/>
                <a:ea typeface="DM Sans"/>
                <a:cs typeface="DM Sans"/>
                <a:sym typeface="DM Sans"/>
              </a:rPr>
              <a:t>FAIR-MAM for specific Risk scenarios (Ransomware example below)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ora" pitchFamily="2" charset="77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A3C72-EE51-16F5-803E-D5A0570BA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Using FAIR-MAM for pre and post incident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40497-EA04-E752-C548-390B5D8B2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647" y="1825624"/>
            <a:ext cx="5568208" cy="4636959"/>
          </a:xfrm>
        </p:spPr>
        <p:txBody>
          <a:bodyPr>
            <a:noAutofit/>
          </a:bodyPr>
          <a:lstStyle/>
          <a:p>
            <a:pPr marL="6286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Define ‘Materiality thresholds’ for the organization</a:t>
            </a:r>
          </a:p>
          <a:p>
            <a:pPr marL="6286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Identify Top Cyber Risk Scenarios</a:t>
            </a:r>
          </a:p>
          <a:p>
            <a:pPr marL="6286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Quantify potential Materiality of these risk scenarios using FAIR-MAM</a:t>
            </a:r>
          </a:p>
          <a:p>
            <a:pPr marL="6286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Assess effectiveness of Post-incident response controls</a:t>
            </a:r>
          </a:p>
          <a:p>
            <a:pPr marL="6286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Agree on all of the above with stakeholders: GC, Finance, Cyber, IT, Board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582F03-E272-AC75-B341-88243E31FDA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199" y="1825625"/>
            <a:ext cx="5690277" cy="4636958"/>
          </a:xfrm>
        </p:spPr>
        <p:txBody>
          <a:bodyPr>
            <a:noAutofit/>
          </a:bodyPr>
          <a:lstStyle/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Understand the extent of the loss in real time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Update the cost drivers in the pre-incident model as new information flows in from IT, Ops and other departments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Real time comparison of losses vs. the materiality thresholds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As the risked categories become known, revert the loss category to an unrisked financial 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98B80A-29C3-8127-D0E1-BB1762764815}"/>
              </a:ext>
            </a:extLst>
          </p:cNvPr>
          <p:cNvSpPr txBox="1"/>
          <p:nvPr/>
        </p:nvSpPr>
        <p:spPr>
          <a:xfrm>
            <a:off x="1621642" y="1214726"/>
            <a:ext cx="2646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+mj-cs"/>
                <a:sym typeface="Arial"/>
              </a:rPr>
              <a:t>Pre-incident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7D4F44-6C45-DBCF-5A05-5B154ED8C238}"/>
              </a:ext>
            </a:extLst>
          </p:cNvPr>
          <p:cNvSpPr txBox="1"/>
          <p:nvPr/>
        </p:nvSpPr>
        <p:spPr>
          <a:xfrm>
            <a:off x="7924140" y="1214726"/>
            <a:ext cx="2646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+mj-cs"/>
                <a:sym typeface="Arial"/>
              </a:rPr>
              <a:t>Post-incident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3366D7-1470-6F35-D02B-2CB6B1F6709A}"/>
              </a:ext>
            </a:extLst>
          </p:cNvPr>
          <p:cNvCxnSpPr>
            <a:cxnSpLocks/>
          </p:cNvCxnSpPr>
          <p:nvPr/>
        </p:nvCxnSpPr>
        <p:spPr>
          <a:xfrm>
            <a:off x="5972432" y="1325563"/>
            <a:ext cx="0" cy="500063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605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E4F0B3-F48A-6A21-723A-83471B1CE5D3}"/>
              </a:ext>
            </a:extLst>
          </p:cNvPr>
          <p:cNvSpPr/>
          <p:nvPr/>
        </p:nvSpPr>
        <p:spPr>
          <a:xfrm>
            <a:off x="9810974" y="5809129"/>
            <a:ext cx="2259106" cy="871370"/>
          </a:xfrm>
          <a:prstGeom prst="rect">
            <a:avLst/>
          </a:prstGeom>
          <a:solidFill>
            <a:srgbClr val="1C2A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1" name="Google Shape;231;p28"/>
          <p:cNvSpPr txBox="1"/>
          <p:nvPr/>
        </p:nvSpPr>
        <p:spPr>
          <a:xfrm>
            <a:off x="111211" y="2895478"/>
            <a:ext cx="6340956" cy="106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More publications on </a:t>
            </a:r>
            <a:r>
              <a:rPr kumimoji="0" lang="en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Mono" panose="020B0509040201040103" pitchFamily="49" charset="77"/>
                <a:ea typeface="DM Sans"/>
                <a:cs typeface="DM Sans"/>
                <a:sym typeface="DM Sans"/>
              </a:rPr>
              <a:t>www.howmaterialisthathack.org</a:t>
            </a:r>
            <a:endParaRPr kumimoji="0" sz="26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Mono" panose="020B0509040201040103" pitchFamily="49" charset="77"/>
              <a:ea typeface="DM Sans"/>
              <a:cs typeface="DM Sans"/>
              <a:sym typeface="DM Sans"/>
            </a:endParaRPr>
          </a:p>
        </p:txBody>
      </p:sp>
      <p:pic>
        <p:nvPicPr>
          <p:cNvPr id="232" name="Google Shape;23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9527" y="182563"/>
            <a:ext cx="4688968" cy="6492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848D4-8517-49E6-47D7-51712EA90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91" y="365125"/>
            <a:ext cx="11485418" cy="1325563"/>
          </a:xfrm>
        </p:spPr>
        <p:txBody>
          <a:bodyPr/>
          <a:lstStyle/>
          <a:p>
            <a:r>
              <a:rPr lang="en-US" dirty="0"/>
              <a:t>Collaboration with the Cyber Insurers on FAIR-MAM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6A014ED-FE2A-4CA5-4A77-55EABD55B6C5}"/>
              </a:ext>
            </a:extLst>
          </p:cNvPr>
          <p:cNvGrpSpPr/>
          <p:nvPr/>
        </p:nvGrpSpPr>
        <p:grpSpPr>
          <a:xfrm>
            <a:off x="680795" y="2960370"/>
            <a:ext cx="5111496" cy="1720543"/>
            <a:chOff x="522975" y="1850123"/>
            <a:chExt cx="3650100" cy="1253565"/>
          </a:xfrm>
        </p:grpSpPr>
        <p:grpSp>
          <p:nvGrpSpPr>
            <p:cNvPr id="5" name="Google Shape;257;p31">
              <a:extLst>
                <a:ext uri="{FF2B5EF4-FFF2-40B4-BE49-F238E27FC236}">
                  <a16:creationId xmlns:a16="http://schemas.microsoft.com/office/drawing/2014/main" id="{2C2410D9-BC05-47B2-6897-C548A538D011}"/>
                </a:ext>
              </a:extLst>
            </p:cNvPr>
            <p:cNvGrpSpPr/>
            <p:nvPr/>
          </p:nvGrpSpPr>
          <p:grpSpPr>
            <a:xfrm>
              <a:off x="522975" y="1850123"/>
              <a:ext cx="3650100" cy="1253565"/>
              <a:chOff x="522975" y="783325"/>
              <a:chExt cx="3650100" cy="1178494"/>
            </a:xfrm>
          </p:grpSpPr>
          <p:sp>
            <p:nvSpPr>
              <p:cNvPr id="6" name="Google Shape;258;p31">
                <a:extLst>
                  <a:ext uri="{FF2B5EF4-FFF2-40B4-BE49-F238E27FC236}">
                    <a16:creationId xmlns:a16="http://schemas.microsoft.com/office/drawing/2014/main" id="{34B130F5-93E7-AE59-F747-1AC69AC775FF}"/>
                  </a:ext>
                </a:extLst>
              </p:cNvPr>
              <p:cNvSpPr/>
              <p:nvPr/>
            </p:nvSpPr>
            <p:spPr>
              <a:xfrm>
                <a:off x="522975" y="1053869"/>
                <a:ext cx="3650100" cy="907950"/>
              </a:xfrm>
              <a:prstGeom prst="roundRect">
                <a:avLst>
                  <a:gd name="adj" fmla="val 4425"/>
                </a:avLst>
              </a:prstGeom>
              <a:solidFill>
                <a:srgbClr val="FFFFFF"/>
              </a:solidFill>
              <a:ln w="28575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2F8CFB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7" name="Google Shape;259;p31">
                <a:extLst>
                  <a:ext uri="{FF2B5EF4-FFF2-40B4-BE49-F238E27FC236}">
                    <a16:creationId xmlns:a16="http://schemas.microsoft.com/office/drawing/2014/main" id="{A45E1EC9-B51B-BB4E-22E4-D3C1D1885A00}"/>
                  </a:ext>
                </a:extLst>
              </p:cNvPr>
              <p:cNvSpPr txBox="1"/>
              <p:nvPr/>
            </p:nvSpPr>
            <p:spPr>
              <a:xfrm>
                <a:off x="1486863" y="783325"/>
                <a:ext cx="1722300" cy="16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DM Sans" pitchFamily="2" charset="77"/>
                    <a:ea typeface="Poppins Medium"/>
                    <a:cs typeface="Poppins Medium"/>
                    <a:sym typeface="Poppins Medium"/>
                  </a:rPr>
                  <a:t>BROKERS</a:t>
                </a:r>
                <a:endParaRPr kumimoji="0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" pitchFamily="2" charset="77"/>
                  <a:ea typeface="Poppins Medium"/>
                  <a:cs typeface="Poppins Medium"/>
                  <a:sym typeface="Poppins Medium"/>
                </a:endParaRPr>
              </a:p>
            </p:txBody>
          </p:sp>
          <p:pic>
            <p:nvPicPr>
              <p:cNvPr id="8" name="Google Shape;260;p31">
                <a:extLst>
                  <a:ext uri="{FF2B5EF4-FFF2-40B4-BE49-F238E27FC236}">
                    <a16:creationId xmlns:a16="http://schemas.microsoft.com/office/drawing/2014/main" id="{86E8F0CC-8B1C-4B3B-475C-C18BAD6F8720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8087" t="11703" r="10052" b="10639"/>
              <a:stretch/>
            </p:blipFill>
            <p:spPr>
              <a:xfrm>
                <a:off x="1955317" y="1118700"/>
                <a:ext cx="931200" cy="317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Google Shape;261;p31">
                <a:extLst>
                  <a:ext uri="{FF2B5EF4-FFF2-40B4-BE49-F238E27FC236}">
                    <a16:creationId xmlns:a16="http://schemas.microsoft.com/office/drawing/2014/main" id="{11BE934F-38DA-847F-0822-C9B866D19D19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010237" y="1412455"/>
                <a:ext cx="1057414" cy="384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Google Shape;262;p31">
                <a:extLst>
                  <a:ext uri="{FF2B5EF4-FFF2-40B4-BE49-F238E27FC236}">
                    <a16:creationId xmlns:a16="http://schemas.microsoft.com/office/drawing/2014/main" id="{D2FC9F98-900D-5043-EF6E-80005A22324C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8163" t="31197" r="7420" b="30429"/>
              <a:stretch/>
            </p:blipFill>
            <p:spPr>
              <a:xfrm>
                <a:off x="604673" y="1363493"/>
                <a:ext cx="1226924" cy="2887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0" name="Google Shape;263;p31">
              <a:extLst>
                <a:ext uri="{FF2B5EF4-FFF2-40B4-BE49-F238E27FC236}">
                  <a16:creationId xmlns:a16="http://schemas.microsoft.com/office/drawing/2014/main" id="{EB7832EC-FD33-6253-FA48-D93380BCD71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25798" b="24825"/>
            <a:stretch/>
          </p:blipFill>
          <p:spPr>
            <a:xfrm>
              <a:off x="2119274" y="2701854"/>
              <a:ext cx="603311" cy="2978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001750-BD0E-F5EA-259F-D4166C972D51}"/>
              </a:ext>
            </a:extLst>
          </p:cNvPr>
          <p:cNvGrpSpPr/>
          <p:nvPr/>
        </p:nvGrpSpPr>
        <p:grpSpPr>
          <a:xfrm>
            <a:off x="6448267" y="2960370"/>
            <a:ext cx="5109284" cy="1720543"/>
            <a:chOff x="4856275" y="1850143"/>
            <a:chExt cx="3650100" cy="1253068"/>
          </a:xfrm>
        </p:grpSpPr>
        <p:grpSp>
          <p:nvGrpSpPr>
            <p:cNvPr id="17" name="Google Shape;253;p31">
              <a:extLst>
                <a:ext uri="{FF2B5EF4-FFF2-40B4-BE49-F238E27FC236}">
                  <a16:creationId xmlns:a16="http://schemas.microsoft.com/office/drawing/2014/main" id="{BEB34BDD-91EF-1108-1B4B-2C8248319D8A}"/>
                </a:ext>
              </a:extLst>
            </p:cNvPr>
            <p:cNvGrpSpPr/>
            <p:nvPr/>
          </p:nvGrpSpPr>
          <p:grpSpPr>
            <a:xfrm>
              <a:off x="4856275" y="1850143"/>
              <a:ext cx="3650100" cy="1253068"/>
              <a:chOff x="4856275" y="783325"/>
              <a:chExt cx="3650100" cy="1178028"/>
            </a:xfrm>
          </p:grpSpPr>
          <p:sp>
            <p:nvSpPr>
              <p:cNvPr id="18" name="Google Shape;254;p31">
                <a:extLst>
                  <a:ext uri="{FF2B5EF4-FFF2-40B4-BE49-F238E27FC236}">
                    <a16:creationId xmlns:a16="http://schemas.microsoft.com/office/drawing/2014/main" id="{A7357C00-D1E7-C9DE-1ECD-D4D7B8A5EFED}"/>
                  </a:ext>
                </a:extLst>
              </p:cNvPr>
              <p:cNvSpPr/>
              <p:nvPr/>
            </p:nvSpPr>
            <p:spPr>
              <a:xfrm>
                <a:off x="4856275" y="1053869"/>
                <a:ext cx="3650100" cy="907484"/>
              </a:xfrm>
              <a:prstGeom prst="roundRect">
                <a:avLst>
                  <a:gd name="adj" fmla="val 4425"/>
                </a:avLst>
              </a:prstGeom>
              <a:solidFill>
                <a:srgbClr val="FFFFFF"/>
              </a:solidFill>
              <a:ln w="28575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rgbClr val="2F8CFB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j-ea"/>
                  <a:cs typeface="Arial"/>
                  <a:sym typeface="Arial"/>
                </a:endParaRPr>
              </a:p>
            </p:txBody>
          </p:sp>
          <p:sp>
            <p:nvSpPr>
              <p:cNvPr id="19" name="Google Shape;255;p31">
                <a:extLst>
                  <a:ext uri="{FF2B5EF4-FFF2-40B4-BE49-F238E27FC236}">
                    <a16:creationId xmlns:a16="http://schemas.microsoft.com/office/drawing/2014/main" id="{E053E6F5-D254-AF10-A2A1-421831630A3E}"/>
                  </a:ext>
                </a:extLst>
              </p:cNvPr>
              <p:cNvSpPr txBox="1"/>
              <p:nvPr/>
            </p:nvSpPr>
            <p:spPr>
              <a:xfrm>
                <a:off x="5820163" y="783325"/>
                <a:ext cx="1722300" cy="16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DM Sans" pitchFamily="2" charset="77"/>
                    <a:ea typeface="Poppins Medium"/>
                    <a:cs typeface="Poppins Medium"/>
                    <a:sym typeface="Poppins Medium"/>
                  </a:rPr>
                  <a:t>CARRIERS</a:t>
                </a:r>
                <a:endParaRPr kumimoji="0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" pitchFamily="2" charset="77"/>
                  <a:ea typeface="Poppins Medium"/>
                  <a:cs typeface="Poppins Medium"/>
                  <a:sym typeface="Poppins Medium"/>
                </a:endParaRPr>
              </a:p>
            </p:txBody>
          </p:sp>
        </p:grpSp>
        <p:pic>
          <p:nvPicPr>
            <p:cNvPr id="21" name="Google Shape;256;p31">
              <a:extLst>
                <a:ext uri="{FF2B5EF4-FFF2-40B4-BE49-F238E27FC236}">
                  <a16:creationId xmlns:a16="http://schemas.microsoft.com/office/drawing/2014/main" id="{AFD65B93-A37E-9B4A-A2B1-1C383A2BCD33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187423" y="2412113"/>
              <a:ext cx="1252968" cy="416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64;p31">
              <a:extLst>
                <a:ext uri="{FF2B5EF4-FFF2-40B4-BE49-F238E27FC236}">
                  <a16:creationId xmlns:a16="http://schemas.microsoft.com/office/drawing/2014/main" id="{152E8825-4547-12A1-3A14-C3AE5D0CE57A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771539" y="2395206"/>
              <a:ext cx="1544853" cy="42672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20475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D6ABBC-B74F-84AC-F629-9C8C9A68C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16B60-81A2-BBF7-642F-92FB5C5914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FFFFFF"/>
                </a:solidFill>
                <a:effectLst/>
                <a:latin typeface="DM Sans" pitchFamily="2" charset="77"/>
              </a:rPr>
              <a:t>We are still learning about ‘materiality’ in the cyber world</a:t>
            </a:r>
          </a:p>
          <a:p>
            <a:pPr marL="114300" indent="0" rtl="0" fontAlgn="base">
              <a:spcBef>
                <a:spcPts val="0"/>
              </a:spcBef>
              <a:spcAft>
                <a:spcPts val="1000"/>
              </a:spcAft>
              <a:buNone/>
            </a:pPr>
            <a:endParaRPr lang="en-US" b="0" i="0" u="none" strike="noStrike" dirty="0">
              <a:solidFill>
                <a:srgbClr val="FFFFFF"/>
              </a:solidFill>
              <a:effectLst/>
              <a:latin typeface="DM Sans" pitchFamily="2" charset="77"/>
            </a:endParaRPr>
          </a:p>
          <a:p>
            <a:pPr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FFFFFF"/>
                </a:solidFill>
                <a:effectLst/>
                <a:latin typeface="DM Sans" pitchFamily="2" charset="77"/>
              </a:rPr>
              <a:t>We are seeing more proactive transparency and reporting from the organizations</a:t>
            </a:r>
          </a:p>
          <a:p>
            <a:pPr marL="114300" indent="0" rtl="0" fontAlgn="base">
              <a:spcBef>
                <a:spcPts val="0"/>
              </a:spcBef>
              <a:spcAft>
                <a:spcPts val="1000"/>
              </a:spcAft>
              <a:buNone/>
            </a:pPr>
            <a:endParaRPr lang="en-US" b="0" i="0" u="none" strike="noStrike" dirty="0">
              <a:solidFill>
                <a:srgbClr val="FFFFFF"/>
              </a:solidFill>
              <a:effectLst/>
              <a:latin typeface="DM Sans" pitchFamily="2" charset="77"/>
            </a:endParaRPr>
          </a:p>
          <a:p>
            <a:pPr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FFFFFF"/>
                </a:solidFill>
                <a:effectLst/>
                <a:latin typeface="DM Sans" pitchFamily="2" charset="77"/>
              </a:rPr>
              <a:t>FAIR-MAM can be a strong analytics foundation to build a materiality framework for your organization - pre and post incident</a:t>
            </a:r>
          </a:p>
        </p:txBody>
      </p:sp>
    </p:spTree>
    <p:extLst>
      <p:ext uri="{BB962C8B-B14F-4D97-AF65-F5344CB8AC3E}">
        <p14:creationId xmlns:p14="http://schemas.microsoft.com/office/powerpoint/2010/main" val="3671040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/>
          <p:nvPr/>
        </p:nvSpPr>
        <p:spPr>
          <a:xfrm>
            <a:off x="2055108" y="1651442"/>
            <a:ext cx="2625300" cy="2625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85775" algn="bl" rotWithShape="0">
              <a:srgbClr val="30A3DA">
                <a:alpha val="8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9" name="Google Shape;119;p23"/>
          <p:cNvSpPr/>
          <p:nvPr/>
        </p:nvSpPr>
        <p:spPr>
          <a:xfrm>
            <a:off x="7511708" y="1651442"/>
            <a:ext cx="2625300" cy="2625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85775" algn="bl" rotWithShape="0">
              <a:srgbClr val="30A3DA">
                <a:alpha val="8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Speakers</a:t>
            </a:r>
            <a:endParaRPr dirty="0"/>
          </a:p>
        </p:txBody>
      </p:sp>
      <p:sp>
        <p:nvSpPr>
          <p:cNvPr id="121" name="Google Shape;121;p23"/>
          <p:cNvSpPr txBox="1"/>
          <p:nvPr/>
        </p:nvSpPr>
        <p:spPr>
          <a:xfrm>
            <a:off x="7191508" y="4433815"/>
            <a:ext cx="32655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 Medium"/>
                <a:ea typeface="Lora Medium"/>
                <a:cs typeface="Lora Medium"/>
                <a:sym typeface="Lora Medium"/>
              </a:rPr>
              <a:t>Pankaj Goyal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122" name="Google Shape;122;p23"/>
          <p:cNvSpPr txBox="1"/>
          <p:nvPr/>
        </p:nvSpPr>
        <p:spPr>
          <a:xfrm>
            <a:off x="7094108" y="5049431"/>
            <a:ext cx="3460500" cy="936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 Medium"/>
                <a:ea typeface="Lora Medium"/>
                <a:cs typeface="Lora Medium"/>
                <a:sym typeface="Lora Medium"/>
              </a:rPr>
              <a:t>Director, Standards &amp; Research, </a:t>
            </a:r>
            <a:b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 Medium"/>
                <a:ea typeface="Lora Medium"/>
                <a:cs typeface="Lora Medium"/>
                <a:sym typeface="Lora Medium"/>
              </a:rPr>
            </a:b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 Medium"/>
                <a:ea typeface="Lora Medium"/>
                <a:cs typeface="Lora Medium"/>
                <a:sym typeface="Lora Medium"/>
              </a:rPr>
              <a:t>FAIR Institute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 Medium"/>
                <a:ea typeface="Lora Medium"/>
                <a:cs typeface="Lora Medium"/>
                <a:sym typeface="Lora Medium"/>
              </a:rPr>
              <a:t>(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 Medium"/>
                <a:ea typeface="Lora Medium"/>
                <a:cs typeface="Lora Medium"/>
                <a:sym typeface="Lora Medium"/>
              </a:rPr>
              <a:t>pankaj@fairinstitute.org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 Medium"/>
                <a:ea typeface="Lora Medium"/>
                <a:cs typeface="Lora Medium"/>
                <a:sym typeface="Lora Medium"/>
              </a:rPr>
              <a:t>)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ora Medium"/>
              <a:ea typeface="Lora Medium"/>
              <a:cs typeface="Lora Medium"/>
              <a:sym typeface="Lora Medium"/>
            </a:endParaRPr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1575" y="1671561"/>
            <a:ext cx="2625300" cy="2624328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83C6995-93CB-8A99-E89B-74D17D18BACA}"/>
              </a:ext>
            </a:extLst>
          </p:cNvPr>
          <p:cNvGrpSpPr/>
          <p:nvPr/>
        </p:nvGrpSpPr>
        <p:grpSpPr>
          <a:xfrm>
            <a:off x="1042570" y="4402713"/>
            <a:ext cx="4650376" cy="1354126"/>
            <a:chOff x="1042570" y="4402713"/>
            <a:chExt cx="4650376" cy="1354126"/>
          </a:xfrm>
        </p:grpSpPr>
        <p:sp>
          <p:nvSpPr>
            <p:cNvPr id="124" name="Google Shape;124;p23"/>
            <p:cNvSpPr txBox="1"/>
            <p:nvPr/>
          </p:nvSpPr>
          <p:spPr>
            <a:xfrm>
              <a:off x="1042570" y="4402713"/>
              <a:ext cx="4650376" cy="7240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ra Medium"/>
                  <a:ea typeface="Lora Medium"/>
                  <a:cs typeface="Lora Medium"/>
                  <a:sym typeface="Lora Medium"/>
                </a:rPr>
                <a:t>Mouhamad el Houssaini</a:t>
              </a:r>
              <a:endParaRPr kumimoji="0" sz="2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 Medium"/>
                <a:ea typeface="Lora Medium"/>
                <a:cs typeface="Lora Medium"/>
                <a:sym typeface="Lora Medium"/>
              </a:endParaRPr>
            </a:p>
          </p:txBody>
        </p:sp>
        <p:sp>
          <p:nvSpPr>
            <p:cNvPr id="125" name="Google Shape;125;p23"/>
            <p:cNvSpPr txBox="1"/>
            <p:nvPr/>
          </p:nvSpPr>
          <p:spPr>
            <a:xfrm>
              <a:off x="1637508" y="5050532"/>
              <a:ext cx="3460500" cy="7063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ra Medium"/>
                  <a:ea typeface="Lora Medium"/>
                  <a:cs typeface="Lora Medium"/>
                  <a:sym typeface="Lora Medium"/>
                </a:rPr>
                <a:t>Risk Director</a:t>
              </a:r>
              <a:b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ra Medium"/>
                  <a:ea typeface="Lora Medium"/>
                  <a:cs typeface="Lora Medium"/>
                  <a:sym typeface="Lora Medium"/>
                </a:rPr>
              </a:b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ra Medium"/>
                  <a:ea typeface="Lora Medium"/>
                  <a:cs typeface="Lora Medium"/>
                  <a:sym typeface="Lora Medium"/>
                </a:rPr>
                <a:t>ADP</a:t>
              </a: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 Medium"/>
                <a:ea typeface="Lora Medium"/>
                <a:cs typeface="Lora Medium"/>
                <a:sym typeface="Lora Medium"/>
              </a:endParaRPr>
            </a:p>
          </p:txBody>
        </p:sp>
      </p:grpSp>
      <p:pic>
        <p:nvPicPr>
          <p:cNvPr id="4" name="Picture 3" descr="A person in a suit&#10;&#10;Description automatically generated">
            <a:extLst>
              <a:ext uri="{FF2B5EF4-FFF2-40B4-BE49-F238E27FC236}">
                <a16:creationId xmlns:a16="http://schemas.microsoft.com/office/drawing/2014/main" id="{63A4E74E-6984-D2CA-05A4-ED1CDA977D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r="11458"/>
          <a:stretch/>
        </p:blipFill>
        <p:spPr>
          <a:xfrm>
            <a:off x="2056080" y="1652414"/>
            <a:ext cx="2624328" cy="2624328"/>
          </a:xfrm>
          <a:prstGeom prst="ellipse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16828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/>
        </p:nvSpPr>
        <p:spPr>
          <a:xfrm>
            <a:off x="597200" y="1135603"/>
            <a:ext cx="10997600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" pitchFamily="2" charset="77"/>
                <a:ea typeface="DM Sans"/>
                <a:cs typeface="DM Sans"/>
                <a:sym typeface="DM Sans"/>
              </a:rPr>
              <a:t>A lot has been happening in the the world of Cyber Materiality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ora" pitchFamily="2" charset="77"/>
              <a:ea typeface="DM Sans"/>
              <a:cs typeface="DM Sans"/>
              <a:sym typeface="DM Sans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1854131" y="3634600"/>
            <a:ext cx="8483738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0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ora" pitchFamily="2" charset="77"/>
                <a:ea typeface="DM Sans"/>
                <a:cs typeface="DM Sans"/>
                <a:sym typeface="DM Sans"/>
              </a:rPr>
              <a:t>… and FAIR Institute has been driving the dialogue research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Lora" pitchFamily="2" charset="77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F0B6B7-5A51-718D-4DAD-6A1506A1E96B}"/>
              </a:ext>
            </a:extLst>
          </p:cNvPr>
          <p:cNvSpPr/>
          <p:nvPr/>
        </p:nvSpPr>
        <p:spPr>
          <a:xfrm>
            <a:off x="9810974" y="5809129"/>
            <a:ext cx="2259106" cy="871370"/>
          </a:xfrm>
          <a:prstGeom prst="rect">
            <a:avLst/>
          </a:prstGeom>
          <a:solidFill>
            <a:srgbClr val="1C2A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46" name="Google Shape;14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7586" y="826476"/>
            <a:ext cx="8976824" cy="520504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 txBox="1"/>
          <p:nvPr/>
        </p:nvSpPr>
        <p:spPr>
          <a:xfrm>
            <a:off x="-55920" y="101090"/>
            <a:ext cx="12303837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" pitchFamily="2" charset="77"/>
                <a:ea typeface="DM Sans"/>
                <a:cs typeface="DM Sans"/>
                <a:sym typeface="DM Sans"/>
              </a:rPr>
              <a:t>AT FAIRCON23 in Washington, DC - we published FAIR-MAM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ora" pitchFamily="2" charset="77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8C40CA-9F4A-883B-53E0-95D5BE7F8A78}"/>
              </a:ext>
            </a:extLst>
          </p:cNvPr>
          <p:cNvSpPr/>
          <p:nvPr/>
        </p:nvSpPr>
        <p:spPr>
          <a:xfrm>
            <a:off x="9810974" y="5809129"/>
            <a:ext cx="2259106" cy="871370"/>
          </a:xfrm>
          <a:prstGeom prst="rect">
            <a:avLst/>
          </a:prstGeom>
          <a:solidFill>
            <a:srgbClr val="1C2A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115400" y="168557"/>
            <a:ext cx="119612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" pitchFamily="2" charset="77"/>
                <a:ea typeface="DM Sans"/>
                <a:cs typeface="DM Sans"/>
                <a:sym typeface="DM Sans"/>
              </a:rPr>
              <a:t>We launched howmaterialisthathack.org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ora" pitchFamily="2" charset="77"/>
              <a:ea typeface="DM Sans"/>
              <a:cs typeface="DM Sans"/>
              <a:sym typeface="DM Sans"/>
            </a:endParaRPr>
          </a:p>
        </p:txBody>
      </p:sp>
      <p:pic>
        <p:nvPicPr>
          <p:cNvPr id="154" name="Google Shape;15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462" y="875934"/>
            <a:ext cx="11113076" cy="5106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B24F57-FFD0-6CE4-0BF7-D8A8480B040C}"/>
              </a:ext>
            </a:extLst>
          </p:cNvPr>
          <p:cNvSpPr/>
          <p:nvPr/>
        </p:nvSpPr>
        <p:spPr>
          <a:xfrm>
            <a:off x="9810974" y="5809129"/>
            <a:ext cx="2259106" cy="871370"/>
          </a:xfrm>
          <a:prstGeom prst="rect">
            <a:avLst/>
          </a:prstGeom>
          <a:solidFill>
            <a:srgbClr val="1C2A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292400" y="202694"/>
            <a:ext cx="116052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" pitchFamily="2" charset="77"/>
                <a:ea typeface="DM Sans"/>
                <a:cs typeface="DM Sans"/>
                <a:sym typeface="DM Sans"/>
              </a:rPr>
              <a:t>Cybersecurity 8-Ks can have a significant impact on stock price</a:t>
            </a:r>
            <a:endParaRPr kumimoji="0" sz="26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ora" pitchFamily="2" charset="77"/>
              <a:ea typeface="DM Sans"/>
              <a:cs typeface="DM Sans"/>
              <a:sym typeface="DM Sans"/>
            </a:endParaRPr>
          </a:p>
        </p:txBody>
      </p:sp>
      <p:pic>
        <p:nvPicPr>
          <p:cNvPr id="161" name="Google Shape;16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2567" y="1941000"/>
            <a:ext cx="4543299" cy="3964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367" y="1941001"/>
            <a:ext cx="4543299" cy="394761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 txBox="1"/>
          <p:nvPr/>
        </p:nvSpPr>
        <p:spPr>
          <a:xfrm>
            <a:off x="1023367" y="1042868"/>
            <a:ext cx="45432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Bellota Text"/>
                <a:cs typeface="Bellota Text"/>
                <a:sym typeface="Bellota Text"/>
              </a:rPr>
              <a:t>When you declare event is Material </a:t>
            </a:r>
            <a:r>
              <a:rPr kumimoji="0" lang="en" sz="16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Bellota Text"/>
                <a:cs typeface="Bellota Text"/>
                <a:sym typeface="Bellota Text"/>
              </a:rPr>
              <a:t>OR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Bellota Text"/>
                <a:cs typeface="Bellota Text"/>
                <a:sym typeface="Bellota Text"/>
              </a:rPr>
              <a:t> ‘We don’t know if the event will be material’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Bellota Text"/>
              <a:cs typeface="Bellota Text"/>
              <a:sym typeface="Bellota Text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6611367" y="1166067"/>
            <a:ext cx="4543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Bellota Text"/>
                <a:cs typeface="Bellota Text"/>
                <a:sym typeface="Bellota Text"/>
              </a:rPr>
              <a:t>When you declare the event is NOT material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Bellota Text"/>
              <a:cs typeface="Bellota Text"/>
              <a:sym typeface="Bellota Text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1023367" y="6021267"/>
            <a:ext cx="4543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M Sans" pitchFamily="2" charset="77"/>
                <a:ea typeface="Bellota Text"/>
                <a:cs typeface="Bellota Text"/>
                <a:sym typeface="Bellota Text"/>
              </a:rPr>
              <a:t>&gt;12% drop in Stock price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M Sans" pitchFamily="2" charset="77"/>
              <a:ea typeface="Bellota Text"/>
              <a:cs typeface="Bellota Text"/>
              <a:sym typeface="Bellota Text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6611367" y="6031467"/>
            <a:ext cx="4543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6AA84F"/>
                </a:solidFill>
                <a:effectLst/>
                <a:uLnTx/>
                <a:uFillTx/>
                <a:latin typeface="DM Sans" pitchFamily="2" charset="77"/>
                <a:ea typeface="Bellota Text"/>
                <a:cs typeface="Bellota Text"/>
                <a:sym typeface="Bellota Text"/>
              </a:rPr>
              <a:t>No Drop in Stock price!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6AA84F"/>
              </a:solidFill>
              <a:effectLst/>
              <a:uLnTx/>
              <a:uFillTx/>
              <a:latin typeface="DM Sans" pitchFamily="2" charset="77"/>
              <a:ea typeface="Bellota Text"/>
              <a:cs typeface="Bellota Text"/>
              <a:sym typeface="Bellota Tex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/>
        </p:nvSpPr>
        <p:spPr>
          <a:xfrm>
            <a:off x="292400" y="202694"/>
            <a:ext cx="116052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" pitchFamily="2" charset="77"/>
                <a:ea typeface="DM Sans"/>
                <a:cs typeface="DM Sans"/>
                <a:sym typeface="DM Sans"/>
              </a:rPr>
              <a:t>But long term impact is still debatable</a:t>
            </a:r>
            <a:endParaRPr kumimoji="0" sz="26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ora" pitchFamily="2" charset="77"/>
              <a:ea typeface="DM Sans"/>
              <a:cs typeface="DM Sans"/>
              <a:sym typeface="DM Sans"/>
            </a:endParaRPr>
          </a:p>
        </p:txBody>
      </p:sp>
      <p:pic>
        <p:nvPicPr>
          <p:cNvPr id="173" name="Google Shape;17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208" y="966780"/>
            <a:ext cx="5487584" cy="5414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>
            <a:spLocks noGrp="1"/>
          </p:cNvSpPr>
          <p:nvPr>
            <p:ph type="title" idx="4294967295"/>
          </p:nvPr>
        </p:nvSpPr>
        <p:spPr>
          <a:xfrm>
            <a:off x="957733" y="5611099"/>
            <a:ext cx="10515600" cy="49548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algn="ctr"/>
            <a:r>
              <a:rPr lang="en" sz="1800" b="1" dirty="0">
                <a:solidFill>
                  <a:srgbClr val="00B0F0"/>
                </a:solidFill>
                <a:latin typeface="DM Sans" pitchFamily="2" charset="77"/>
                <a:ea typeface="Bellota Text"/>
                <a:cs typeface="Bellota Text"/>
                <a:sym typeface="Bellota Text"/>
              </a:rPr>
              <a:t>As per FAIR-MAM based assessments done by FAIR Institute</a:t>
            </a:r>
            <a:endParaRPr sz="1800" b="1" dirty="0">
              <a:solidFill>
                <a:srgbClr val="00B0F0"/>
              </a:solidFill>
              <a:latin typeface="DM Sans" pitchFamily="2" charset="77"/>
              <a:ea typeface="Bellota Text"/>
              <a:cs typeface="Bellota Text"/>
              <a:sym typeface="Bellota Text"/>
            </a:endParaRPr>
          </a:p>
        </p:txBody>
      </p:sp>
      <p:sp>
        <p:nvSpPr>
          <p:cNvPr id="179" name="Google Shape;179;p24"/>
          <p:cNvSpPr txBox="1"/>
          <p:nvPr/>
        </p:nvSpPr>
        <p:spPr>
          <a:xfrm>
            <a:off x="293400" y="367538"/>
            <a:ext cx="116052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" pitchFamily="2" charset="77"/>
                <a:ea typeface="DM Sans"/>
                <a:cs typeface="DM Sans"/>
                <a:sym typeface="DM Sans"/>
              </a:rPr>
              <a:t>Cyber attacks have had material $ impact</a:t>
            </a:r>
            <a:endParaRPr kumimoji="0" sz="26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ora" pitchFamily="2" charset="77"/>
              <a:ea typeface="DM Sans"/>
              <a:cs typeface="DM Sans"/>
              <a:sym typeface="DM Sans"/>
            </a:endParaRPr>
          </a:p>
        </p:txBody>
      </p:sp>
      <p:sp>
        <p:nvSpPr>
          <p:cNvPr id="180" name="Google Shape;180;p24"/>
          <p:cNvSpPr txBox="1"/>
          <p:nvPr/>
        </p:nvSpPr>
        <p:spPr>
          <a:xfrm>
            <a:off x="2485700" y="3619882"/>
            <a:ext cx="3426400" cy="1969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lota Text"/>
                <a:ea typeface="Bellota Text"/>
                <a:cs typeface="Bellota Text"/>
                <a:sym typeface="Bellota Text"/>
              </a:rPr>
              <a:t>Clorox</a:t>
            </a:r>
            <a:endParaRPr kumimoji="0" sz="26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llota Text"/>
              <a:ea typeface="Bellota Text"/>
              <a:cs typeface="Bellota Text"/>
              <a:sym typeface="Bellota Text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llota Text"/>
              <a:ea typeface="Bellota Text"/>
              <a:cs typeface="Bellota Text"/>
              <a:sym typeface="Bellota Text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" sz="26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ExtraBold"/>
                <a:ea typeface="Poppins ExtraBold"/>
                <a:cs typeface="Poppins ExtraBold"/>
                <a:sym typeface="Poppins ExtraBold"/>
              </a:rPr>
            </a:br>
            <a:r>
              <a:rPr kumimoji="0" lang="en" sz="26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Poppins ExtraBold"/>
                <a:cs typeface="Poppins ExtraBold"/>
                <a:sym typeface="Poppins ExtraBold"/>
              </a:rPr>
              <a:t>~$225M</a:t>
            </a:r>
            <a:r>
              <a:rPr kumimoji="0" lang="en" sz="26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Bellota Text"/>
                <a:cs typeface="Bellota Text"/>
                <a:sym typeface="Bellota Text"/>
              </a:rPr>
              <a:t> </a:t>
            </a:r>
            <a:b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Bellota Text"/>
                <a:cs typeface="Bellota Text"/>
                <a:sym typeface="Bellota Text"/>
              </a:rPr>
            </a:b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Bellota Text"/>
                <a:cs typeface="Bellota Text"/>
                <a:sym typeface="Bellota Text"/>
              </a:rPr>
              <a:t>Impact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Bellota Text"/>
              <a:cs typeface="Bellota Text"/>
              <a:sym typeface="Bellota Text"/>
            </a:endParaRPr>
          </a:p>
        </p:txBody>
      </p:sp>
      <p:sp>
        <p:nvSpPr>
          <p:cNvPr id="181" name="Google Shape;181;p24"/>
          <p:cNvSpPr txBox="1"/>
          <p:nvPr/>
        </p:nvSpPr>
        <p:spPr>
          <a:xfrm>
            <a:off x="6475633" y="3619882"/>
            <a:ext cx="3426400" cy="1969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llota Text"/>
              <a:ea typeface="Bellota Text"/>
              <a:cs typeface="Bellota Text"/>
              <a:sym typeface="Bellota Text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llota Text"/>
              <a:ea typeface="Bellota Text"/>
              <a:cs typeface="Bellota Text"/>
              <a:sym typeface="Bellota Text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" sz="26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ExtraBold"/>
                <a:ea typeface="Poppins ExtraBold"/>
                <a:cs typeface="Poppins ExtraBold"/>
                <a:sym typeface="Poppins ExtraBold"/>
              </a:rPr>
            </a:br>
            <a:r>
              <a:rPr kumimoji="0" lang="en" sz="26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Poppins ExtraBold"/>
                <a:cs typeface="Poppins ExtraBold"/>
                <a:sym typeface="Poppins ExtraBold"/>
              </a:rPr>
              <a:t>~$110M</a:t>
            </a: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Bellota Text"/>
                <a:cs typeface="Bellota Text"/>
                <a:sym typeface="Bellota Text"/>
              </a:rPr>
              <a:t> </a:t>
            </a:r>
            <a:b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Bellota Text"/>
                <a:cs typeface="Bellota Text"/>
                <a:sym typeface="Bellota Text"/>
              </a:rPr>
            </a:b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Bellota Text"/>
                <a:cs typeface="Bellota Text"/>
                <a:sym typeface="Bellota Text"/>
              </a:rPr>
              <a:t>Impact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183" name="Google Shape;183;p24"/>
          <p:cNvCxnSpPr/>
          <p:nvPr/>
        </p:nvCxnSpPr>
        <p:spPr>
          <a:xfrm>
            <a:off x="5357333" y="2820100"/>
            <a:ext cx="1716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4" name="Google Shape;18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3332" y="3427749"/>
            <a:ext cx="1491157" cy="872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5634" y="3363678"/>
            <a:ext cx="1906396" cy="100083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4"/>
          <p:cNvSpPr txBox="1"/>
          <p:nvPr/>
        </p:nvSpPr>
        <p:spPr>
          <a:xfrm>
            <a:off x="517200" y="1219201"/>
            <a:ext cx="11223600" cy="129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2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Bellota Text"/>
                <a:cs typeface="Bellota Text"/>
                <a:sym typeface="Bellota Text"/>
              </a:rPr>
              <a:t>The SEC cybersecurity rules describe a material incident as a matter</a:t>
            </a:r>
            <a:r>
              <a:rPr kumimoji="0" lang="en" sz="2267" b="0" i="1" u="none" strike="noStrike" kern="0" cap="none" spc="0" normalizeH="0" baseline="0" noProof="0" dirty="0">
                <a:ln>
                  <a:noFill/>
                </a:ln>
                <a:solidFill>
                  <a:srgbClr val="52C7FF"/>
                </a:solidFill>
                <a:effectLst/>
                <a:uLnTx/>
                <a:uFillTx/>
                <a:latin typeface="DM Sans" pitchFamily="2" charset="77"/>
                <a:ea typeface="Bellota Text"/>
                <a:cs typeface="Bellota Text"/>
                <a:sym typeface="Bellota Text"/>
              </a:rPr>
              <a:t> </a:t>
            </a:r>
            <a:endParaRPr kumimoji="0" sz="2267" b="0" i="1" u="none" strike="noStrike" kern="0" cap="none" spc="0" normalizeH="0" baseline="0" noProof="0" dirty="0">
              <a:ln>
                <a:noFill/>
              </a:ln>
              <a:solidFill>
                <a:srgbClr val="52C7FF"/>
              </a:solidFill>
              <a:effectLst/>
              <a:uLnTx/>
              <a:uFillTx/>
              <a:latin typeface="DM Sans" pitchFamily="2" charset="77"/>
              <a:ea typeface="Bellota Text"/>
              <a:cs typeface="Bellota Text"/>
              <a:sym typeface="Bellota Text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267" b="0" i="1" u="none" strike="noStrike" kern="0" cap="none" spc="0" normalizeH="0" baseline="0" noProof="0" dirty="0">
                <a:ln>
                  <a:noFill/>
                </a:ln>
                <a:solidFill>
                  <a:srgbClr val="52C7FF"/>
                </a:solidFill>
                <a:effectLst/>
                <a:uLnTx/>
                <a:uFillTx/>
                <a:latin typeface="DM Sans" pitchFamily="2" charset="77"/>
                <a:ea typeface="Bellota Text"/>
                <a:cs typeface="Bellota Text"/>
                <a:sym typeface="Bellota Text"/>
              </a:rPr>
              <a:t>”to which there is a substantial likelihood that a reasonable investor would attach importance” </a:t>
            </a:r>
            <a:r>
              <a:rPr kumimoji="0" lang="en" sz="22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Bellota Text"/>
                <a:cs typeface="Bellota Text"/>
                <a:sym typeface="Bellota Text"/>
              </a:rPr>
              <a:t>in an investment decision.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 pitchFamily="2" charset="77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5878B4-726B-836D-4367-01EABBBF5F66}"/>
              </a:ext>
            </a:extLst>
          </p:cNvPr>
          <p:cNvSpPr/>
          <p:nvPr/>
        </p:nvSpPr>
        <p:spPr>
          <a:xfrm>
            <a:off x="9810974" y="5809129"/>
            <a:ext cx="2259106" cy="871370"/>
          </a:xfrm>
          <a:prstGeom prst="rect">
            <a:avLst/>
          </a:prstGeom>
          <a:solidFill>
            <a:srgbClr val="1C2A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2" name="Google Shape;192;p25"/>
          <p:cNvSpPr txBox="1"/>
          <p:nvPr/>
        </p:nvSpPr>
        <p:spPr>
          <a:xfrm>
            <a:off x="293400" y="205149"/>
            <a:ext cx="11605200" cy="106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" pitchFamily="2" charset="77"/>
                <a:ea typeface="DM Sans"/>
                <a:cs typeface="DM Sans"/>
                <a:sym typeface="DM Sans"/>
              </a:rPr>
              <a:t>It is NOT easy to say that an Event is NOT material. Hence the problem of ‘False Negatives’</a:t>
            </a:r>
            <a:endParaRPr kumimoji="0" sz="26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ora" pitchFamily="2" charset="77"/>
              <a:ea typeface="DM Sans"/>
              <a:cs typeface="DM Sans"/>
              <a:sym typeface="DM Sans"/>
            </a:endParaRPr>
          </a:p>
        </p:txBody>
      </p:sp>
      <p:sp>
        <p:nvSpPr>
          <p:cNvPr id="193" name="Google Shape;193;p25"/>
          <p:cNvSpPr/>
          <p:nvPr/>
        </p:nvSpPr>
        <p:spPr>
          <a:xfrm>
            <a:off x="3623500" y="2105868"/>
            <a:ext cx="2861867" cy="2443033"/>
          </a:xfrm>
          <a:prstGeom prst="flowChartDecision">
            <a:avLst/>
          </a:prstGeom>
          <a:solidFill>
            <a:schemeClr val="bg2">
              <a:lumMod val="85000"/>
              <a:lumOff val="1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Poppins"/>
                <a:cs typeface="Poppins"/>
                <a:sym typeface="Poppins"/>
              </a:rPr>
              <a:t>Is it Material?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Poppins"/>
              <a:cs typeface="Poppins"/>
              <a:sym typeface="Poppins"/>
            </a:endParaRPr>
          </a:p>
        </p:txBody>
      </p:sp>
      <p:sp>
        <p:nvSpPr>
          <p:cNvPr id="194" name="Google Shape;194;p25"/>
          <p:cNvSpPr/>
          <p:nvPr/>
        </p:nvSpPr>
        <p:spPr>
          <a:xfrm>
            <a:off x="415600" y="2681800"/>
            <a:ext cx="2530400" cy="1291200"/>
          </a:xfrm>
          <a:prstGeom prst="roundRect">
            <a:avLst>
              <a:gd name="adj" fmla="val 16667"/>
            </a:avLst>
          </a:prstGeom>
          <a:solidFill>
            <a:schemeClr val="bg2">
              <a:lumMod val="85000"/>
              <a:lumOff val="1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Poppins"/>
                <a:cs typeface="Poppins"/>
                <a:sym typeface="Poppins"/>
              </a:rPr>
              <a:t>An Event happens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Poppins"/>
              <a:cs typeface="Poppins"/>
              <a:sym typeface="Poppins"/>
            </a:endParaRPr>
          </a:p>
        </p:txBody>
      </p:sp>
      <p:cxnSp>
        <p:nvCxnSpPr>
          <p:cNvPr id="195" name="Google Shape;195;p25"/>
          <p:cNvCxnSpPr>
            <a:stCxn id="194" idx="3"/>
            <a:endCxn id="193" idx="1"/>
          </p:cNvCxnSpPr>
          <p:nvPr/>
        </p:nvCxnSpPr>
        <p:spPr>
          <a:xfrm>
            <a:off x="2946000" y="3327400"/>
            <a:ext cx="677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6" name="Google Shape;196;p25"/>
          <p:cNvCxnSpPr/>
          <p:nvPr/>
        </p:nvCxnSpPr>
        <p:spPr>
          <a:xfrm>
            <a:off x="6467867" y="3327384"/>
            <a:ext cx="1367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7" name="Google Shape;197;p25"/>
          <p:cNvSpPr txBox="1"/>
          <p:nvPr/>
        </p:nvSpPr>
        <p:spPr>
          <a:xfrm>
            <a:off x="6738267" y="2783401"/>
            <a:ext cx="826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Bellota Text"/>
                <a:cs typeface="Bellota Text"/>
                <a:sym typeface="Bellota Text"/>
              </a:rPr>
              <a:t>Yes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Bellota Text"/>
              <a:cs typeface="Bellota Text"/>
              <a:sym typeface="Bellota Text"/>
            </a:endParaRPr>
          </a:p>
        </p:txBody>
      </p:sp>
      <p:sp>
        <p:nvSpPr>
          <p:cNvPr id="198" name="Google Shape;198;p25"/>
          <p:cNvSpPr txBox="1"/>
          <p:nvPr/>
        </p:nvSpPr>
        <p:spPr>
          <a:xfrm>
            <a:off x="5043233" y="4743301"/>
            <a:ext cx="826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Bellota Text"/>
                <a:cs typeface="Bellota Text"/>
                <a:sym typeface="Bellota Text"/>
              </a:rPr>
              <a:t>No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199" name="Google Shape;199;p25"/>
          <p:cNvCxnSpPr>
            <a:stCxn id="193" idx="2"/>
          </p:cNvCxnSpPr>
          <p:nvPr/>
        </p:nvCxnSpPr>
        <p:spPr>
          <a:xfrm flipH="1">
            <a:off x="5043233" y="4548900"/>
            <a:ext cx="11200" cy="881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0" name="Google Shape;200;p25"/>
          <p:cNvSpPr txBox="1"/>
          <p:nvPr/>
        </p:nvSpPr>
        <p:spPr>
          <a:xfrm>
            <a:off x="7817567" y="2943501"/>
            <a:ext cx="20331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M Sans" pitchFamily="2" charset="77"/>
                <a:ea typeface="Bellota Text"/>
                <a:cs typeface="Bellota Text"/>
                <a:sym typeface="Bellota Text"/>
              </a:rPr>
              <a:t>&gt;10% drop in Stock price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M Sans" pitchFamily="2" charset="77"/>
              <a:ea typeface="Bellota Text"/>
              <a:cs typeface="Bellota Text"/>
              <a:sym typeface="Bellota Text"/>
            </a:endParaRPr>
          </a:p>
        </p:txBody>
      </p:sp>
      <p:sp>
        <p:nvSpPr>
          <p:cNvPr id="201" name="Google Shape;201;p25"/>
          <p:cNvSpPr txBox="1"/>
          <p:nvPr/>
        </p:nvSpPr>
        <p:spPr>
          <a:xfrm>
            <a:off x="3575443" y="5547539"/>
            <a:ext cx="295797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DM Sans" pitchFamily="2" charset="77"/>
                <a:ea typeface="Bellota Text"/>
                <a:cs typeface="Bellota Text"/>
                <a:sym typeface="Bellota Text"/>
              </a:rPr>
              <a:t>No Drop in Stock price!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DM Sans" pitchFamily="2" charset="77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202" name="Google Shape;202;p25"/>
          <p:cNvCxnSpPr>
            <a:stCxn id="193" idx="0"/>
          </p:cNvCxnSpPr>
          <p:nvPr/>
        </p:nvCxnSpPr>
        <p:spPr>
          <a:xfrm rot="10800000" flipH="1">
            <a:off x="5054433" y="1573467"/>
            <a:ext cx="6000" cy="532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3" name="Google Shape;203;p25"/>
          <p:cNvSpPr txBox="1"/>
          <p:nvPr/>
        </p:nvSpPr>
        <p:spPr>
          <a:xfrm>
            <a:off x="4124533" y="1161822"/>
            <a:ext cx="1859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Bellota Text"/>
                <a:cs typeface="Bellota Text"/>
                <a:sym typeface="Bellota Text"/>
              </a:rPr>
              <a:t>Don’t know?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204" name="Google Shape;204;p25"/>
          <p:cNvCxnSpPr>
            <a:cxnSpLocks/>
            <a:endCxn id="200" idx="0"/>
          </p:cNvCxnSpPr>
          <p:nvPr/>
        </p:nvCxnSpPr>
        <p:spPr>
          <a:xfrm>
            <a:off x="5054433" y="1653075"/>
            <a:ext cx="3779684" cy="1290426"/>
          </a:xfrm>
          <a:prstGeom prst="curvedConnector2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5" name="Google Shape;205;p25"/>
          <p:cNvSpPr txBox="1"/>
          <p:nvPr/>
        </p:nvSpPr>
        <p:spPr>
          <a:xfrm>
            <a:off x="6831633" y="1095234"/>
            <a:ext cx="22860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M Sans" pitchFamily="2" charset="77"/>
                <a:ea typeface="Bellota Text"/>
                <a:cs typeface="Bellota Text"/>
                <a:sym typeface="Bellota Text"/>
              </a:rPr>
              <a:t>Can be a False Negative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M Sans" pitchFamily="2" charset="77"/>
              <a:ea typeface="Bellota Text"/>
              <a:cs typeface="Bellota Text"/>
              <a:sym typeface="Bellota Text"/>
            </a:endParaRPr>
          </a:p>
        </p:txBody>
      </p:sp>
      <p:sp>
        <p:nvSpPr>
          <p:cNvPr id="206" name="Google Shape;206;p25"/>
          <p:cNvSpPr/>
          <p:nvPr/>
        </p:nvSpPr>
        <p:spPr>
          <a:xfrm>
            <a:off x="8387984" y="3960863"/>
            <a:ext cx="3509616" cy="236695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Poppins"/>
                <a:cs typeface="Poppins"/>
                <a:sym typeface="Poppins"/>
              </a:rPr>
              <a:t>Most historical cyber events are not material. A company should be able to confidently say that the event is NOT material.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1C2B68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455</Words>
  <Application>Microsoft Macintosh PowerPoint</Application>
  <PresentationFormat>Widescreen</PresentationFormat>
  <Paragraphs>64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Aptos</vt:lpstr>
      <vt:lpstr>Arial</vt:lpstr>
      <vt:lpstr>Bellota Text</vt:lpstr>
      <vt:lpstr>DM Mono</vt:lpstr>
      <vt:lpstr>DM Sans</vt:lpstr>
      <vt:lpstr>Helvetica</vt:lpstr>
      <vt:lpstr>Helvetica Neue</vt:lpstr>
      <vt:lpstr>Helvetica Neue Light</vt:lpstr>
      <vt:lpstr>Lora</vt:lpstr>
      <vt:lpstr>Lora Medium</vt:lpstr>
      <vt:lpstr>Montserrat</vt:lpstr>
      <vt:lpstr>Poppins</vt:lpstr>
      <vt:lpstr>Poppins ExtraBold</vt:lpstr>
      <vt:lpstr>Poppins Light</vt:lpstr>
      <vt:lpstr>Tw Cen MT</vt:lpstr>
      <vt:lpstr>1_Office Theme</vt:lpstr>
      <vt:lpstr>2_Office Theme</vt:lpstr>
      <vt:lpstr>Meeting Regulatory Compliance - How to Think About Materiality with FAIR™</vt:lpstr>
      <vt:lpstr>Speakers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 per FAIR-MAM based assessments done by FAIR Institute</vt:lpstr>
      <vt:lpstr>PowerPoint Presentation</vt:lpstr>
      <vt:lpstr>Discussion</vt:lpstr>
      <vt:lpstr>PowerPoint Presentation</vt:lpstr>
      <vt:lpstr>Using FAIR-MAM for pre and post incident analysis</vt:lpstr>
      <vt:lpstr>PowerPoint Presentation</vt:lpstr>
      <vt:lpstr>Collaboration with the Cyber Insurers on FAIR-MAM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Regulatory Compliance - How to Think About Materiality with FAIR™</dc:title>
  <dc:creator>Luke Bader</dc:creator>
  <cp:lastModifiedBy>Luke Bader</cp:lastModifiedBy>
  <cp:revision>1</cp:revision>
  <dcterms:created xsi:type="dcterms:W3CDTF">2024-03-25T12:51:35Z</dcterms:created>
  <dcterms:modified xsi:type="dcterms:W3CDTF">2024-03-25T12:56:13Z</dcterms:modified>
</cp:coreProperties>
</file>