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3"/>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Lora Medium"/>
      <p:regular r:id="rId26"/>
      <p:bold r:id="rId27"/>
      <p:italic r:id="rId28"/>
      <p:boldItalic r:id="rId29"/>
    </p:embeddedFont>
    <p:embeddedFont>
      <p:font typeface="Raleway"/>
      <p:regular r:id="rId30"/>
      <p:bold r:id="rId31"/>
      <p:italic r:id="rId32"/>
      <p:boldItalic r:id="rId33"/>
    </p:embeddedFont>
    <p:embeddedFont>
      <p:font typeface="Roboto"/>
      <p:regular r:id="rId34"/>
      <p:bold r:id="rId35"/>
      <p:italic r:id="rId36"/>
      <p:boldItalic r:id="rId37"/>
    </p:embeddedFont>
    <p:embeddedFont>
      <p:font typeface="Montserrat"/>
      <p:regular r:id="rId38"/>
      <p:bold r:id="rId39"/>
      <p:italic r:id="rId40"/>
      <p:boldItalic r:id="rId41"/>
    </p:embeddedFont>
    <p:embeddedFont>
      <p:font typeface="Lora"/>
      <p:regular r:id="rId42"/>
      <p:bold r:id="rId43"/>
      <p:italic r:id="rId44"/>
      <p:boldItalic r:id="rId45"/>
    </p:embeddedFont>
    <p:embeddedFont>
      <p:font typeface="DM Sans Light"/>
      <p:regular r:id="rId46"/>
      <p:bold r:id="rId47"/>
      <p:italic r:id="rId48"/>
      <p:boldItalic r:id="rId49"/>
    </p:embeddedFont>
    <p:embeddedFont>
      <p:font typeface="DM San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Lora-regular.fntdata"/><Relationship Id="rId41" Type="http://schemas.openxmlformats.org/officeDocument/2006/relationships/font" Target="fonts/Montserrat-boldItalic.fntdata"/><Relationship Id="rId44" Type="http://schemas.openxmlformats.org/officeDocument/2006/relationships/font" Target="fonts/Lora-italic.fntdata"/><Relationship Id="rId43" Type="http://schemas.openxmlformats.org/officeDocument/2006/relationships/font" Target="fonts/Lora-bold.fntdata"/><Relationship Id="rId46" Type="http://schemas.openxmlformats.org/officeDocument/2006/relationships/font" Target="fonts/DMSansLight-regular.fntdata"/><Relationship Id="rId45" Type="http://schemas.openxmlformats.org/officeDocument/2006/relationships/font" Target="fonts/Lora-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DMSansLight-italic.fntdata"/><Relationship Id="rId47" Type="http://schemas.openxmlformats.org/officeDocument/2006/relationships/font" Target="fonts/DMSansLight-bold.fntdata"/><Relationship Id="rId49" Type="http://schemas.openxmlformats.org/officeDocument/2006/relationships/font" Target="fonts/DMSansLigh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fntdata"/><Relationship Id="rId30" Type="http://schemas.openxmlformats.org/officeDocument/2006/relationships/font" Target="fonts/Raleway-regular.fntdata"/><Relationship Id="rId33" Type="http://schemas.openxmlformats.org/officeDocument/2006/relationships/font" Target="fonts/Raleway-boldItalic.fntdata"/><Relationship Id="rId32" Type="http://schemas.openxmlformats.org/officeDocument/2006/relationships/font" Target="fonts/Raleway-italic.fntdata"/><Relationship Id="rId35" Type="http://schemas.openxmlformats.org/officeDocument/2006/relationships/font" Target="fonts/Roboto-bold.fntdata"/><Relationship Id="rId34" Type="http://schemas.openxmlformats.org/officeDocument/2006/relationships/font" Target="fonts/Roboto-regular.fntdata"/><Relationship Id="rId37" Type="http://schemas.openxmlformats.org/officeDocument/2006/relationships/font" Target="fonts/Roboto-boldItalic.fntdata"/><Relationship Id="rId36" Type="http://schemas.openxmlformats.org/officeDocument/2006/relationships/font" Target="fonts/Robo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LoraMedium-regular.fntdata"/><Relationship Id="rId25" Type="http://schemas.openxmlformats.org/officeDocument/2006/relationships/slide" Target="slides/slide20.xml"/><Relationship Id="rId28" Type="http://schemas.openxmlformats.org/officeDocument/2006/relationships/font" Target="fonts/LoraMedium-italic.fntdata"/><Relationship Id="rId27" Type="http://schemas.openxmlformats.org/officeDocument/2006/relationships/font" Target="fonts/LoraMedium-bold.fntdata"/><Relationship Id="rId29" Type="http://schemas.openxmlformats.org/officeDocument/2006/relationships/font" Target="fonts/LoraMedium-boldItalic.fntdata"/><Relationship Id="rId51" Type="http://schemas.openxmlformats.org/officeDocument/2006/relationships/font" Target="fonts/DMSans-bold.fntdata"/><Relationship Id="rId50" Type="http://schemas.openxmlformats.org/officeDocument/2006/relationships/font" Target="fonts/DMSans-regular.fntdata"/><Relationship Id="rId53" Type="http://schemas.openxmlformats.org/officeDocument/2006/relationships/font" Target="fonts/DMSans-boldItalic.fntdata"/><Relationship Id="rId52" Type="http://schemas.openxmlformats.org/officeDocument/2006/relationships/font" Target="fonts/DM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haredassessments.org/wp-content/uploads/2019/11/Third-Party-Risk-Management-Benchmarking-Study-Final-Report.pdf" TargetMode="External"/><Relationship Id="rId3" Type="http://schemas.openxmlformats.org/officeDocument/2006/relationships/hyperlink" Target="https://tech.co/news/t-mobile-massive-security-breach" TargetMode="External"/><Relationship Id="rId4" Type="http://schemas.openxmlformats.org/officeDocument/2006/relationships/hyperlink" Target="https://www.securityweek.com/millions-of-att-customers-notified-of-data-breach-at-third-party-vendor/" TargetMode="External"/><Relationship Id="rId5" Type="http://schemas.openxmlformats.org/officeDocument/2006/relationships/hyperlink" Target="https://techcrunch.com/2023/07/06/more-organizations-confirm-moveit-related-breaches-as-hackers-claim-to-publish-stolen-data/"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haredassessments.org/wp-content/uploads/2019/11/Third-Party-Risk-Management-Benchmarking-Study-Final-Report.pdf" TargetMode="External"/><Relationship Id="rId3" Type="http://schemas.openxmlformats.org/officeDocument/2006/relationships/hyperlink" Target="https://tech.co/news/t-mobile-massive-security-breach" TargetMode="External"/><Relationship Id="rId4" Type="http://schemas.openxmlformats.org/officeDocument/2006/relationships/hyperlink" Target="https://www.securityweek.com/millions-of-att-customers-notified-of-data-breach-at-third-party-vendor/" TargetMode="External"/><Relationship Id="rId5" Type="http://schemas.openxmlformats.org/officeDocument/2006/relationships/hyperlink" Target="https://techcrunch.com/2023/07/06/more-organizations-confirm-moveit-related-breaches-as-hackers-claim-to-publish-stolen-data/"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 name="Google Shape;8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c16a4ef081_0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2c16a4ef081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One of the 5 pillars of the Jordanian cybersecurity framework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c16a4ef081_0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2c16a4ef081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How is the Institute responding to these new developments? </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By undergoing its most significant transformation since I started </a:t>
            </a:r>
            <a:r>
              <a:rPr lang="en-US">
                <a:solidFill>
                  <a:srgbClr val="222222"/>
                </a:solidFill>
              </a:rPr>
              <a:t>the Institute</a:t>
            </a:r>
            <a:r>
              <a:rPr b="0" i="0" lang="en-US">
                <a:solidFill>
                  <a:srgbClr val="222222"/>
                </a:solidFill>
                <a:latin typeface="Arial"/>
                <a:ea typeface="Arial"/>
                <a:cs typeface="Arial"/>
                <a:sym typeface="Arial"/>
              </a:rPr>
              <a:t> in 2016</a:t>
            </a:r>
            <a:endParaRPr/>
          </a:p>
          <a:p>
            <a:pPr indent="-285750" lvl="1" marL="742950" marR="0" rtl="0" algn="l">
              <a:lnSpc>
                <a:spcPct val="100000"/>
              </a:lnSpc>
              <a:spcBef>
                <a:spcPts val="0"/>
              </a:spcBef>
              <a:spcAft>
                <a:spcPts val="0"/>
              </a:spcAft>
              <a:buClr>
                <a:srgbClr val="000000"/>
              </a:buClr>
              <a:buSzPts val="1100"/>
              <a:buFont typeface="Arial"/>
              <a:buChar char="•"/>
            </a:pPr>
            <a:r>
              <a:rPr b="0" i="0" lang="en-US">
                <a:solidFill>
                  <a:srgbClr val="222222"/>
                </a:solidFill>
                <a:latin typeface="Arial"/>
                <a:ea typeface="Arial"/>
                <a:cs typeface="Arial"/>
                <a:sym typeface="Arial"/>
              </a:rPr>
              <a:t>Turning into a more explicitly research-driven organization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16a4ef081_0_2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2c16a4ef081_0_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Our about statement now reads…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c16a4ef081_0_3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c16a4ef081_0_3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Agenda 2023-2024</a:t>
            </a:r>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A research that will focus on the most important risk analysis and modeling challenges of our times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c16a4ef081_0_3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2c16a4ef081_0_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a:solidFill>
                  <a:srgbClr val="222222"/>
                </a:solidFill>
                <a:latin typeface="Arial"/>
                <a:ea typeface="Arial"/>
                <a:cs typeface="Arial"/>
                <a:sym typeface="Arial"/>
              </a:rPr>
              <a:t>A research that will lead to a plurality of FAIR standards; There will be multiple ancillary standards off the main FAIR standard</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b45e9823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bb45e982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c16a4ef081_0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c16a4ef081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16a4ef081_0_4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c16a4ef081_0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 2</a:t>
            </a:r>
            <a:r>
              <a:rPr b="0" baseline="30000" i="0" lang="en-US">
                <a:solidFill>
                  <a:srgbClr val="222222"/>
                </a:solidFill>
                <a:latin typeface="Arial"/>
                <a:ea typeface="Arial"/>
                <a:cs typeface="Arial"/>
                <a:sym typeface="Arial"/>
              </a:rPr>
              <a:t>nd</a:t>
            </a:r>
            <a:r>
              <a:rPr b="0" i="0" lang="en-US">
                <a:solidFill>
                  <a:srgbClr val="222222"/>
                </a:solidFill>
                <a:latin typeface="Arial"/>
                <a:ea typeface="Arial"/>
                <a:cs typeface="Arial"/>
                <a:sym typeface="Arial"/>
              </a:rPr>
              <a:t> key development is the advent of Generative AI </a:t>
            </a:r>
            <a:endParaRPr/>
          </a:p>
          <a:p>
            <a:pPr indent="-228600" lvl="0" marL="4572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Market interest has exploded and Gartner survey says that close to 60% of CIOs and Tech Leaders are experimenting with AI. </a:t>
            </a:r>
            <a:endParaRPr b="0" i="0">
              <a:solidFill>
                <a:srgbClr val="222222"/>
              </a:solidFill>
              <a:latin typeface="Arial"/>
              <a:ea typeface="Arial"/>
              <a:cs typeface="Arial"/>
              <a:sym typeface="Arial"/>
            </a:endParaRPr>
          </a:p>
          <a:p>
            <a:pPr indent="-228600" lvl="0" marL="4572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i="0" lang="en-US" sz="1100">
                <a:solidFill>
                  <a:srgbClr val="000000"/>
                </a:solidFill>
                <a:latin typeface="Arial"/>
                <a:ea typeface="Arial"/>
                <a:cs typeface="Arial"/>
                <a:sym typeface="Arial"/>
              </a:rPr>
              <a:t>“Generative AI technologies can generate new derived versions of content, strategies, designs, and methods by learning from large repositories of original source content. Generative AI has profound impacts on business including content discovery, creation, authenticity, and regulations; automation of human work, and the customer and employee experience.”</a:t>
            </a:r>
            <a:endParaRPr/>
          </a:p>
          <a:p>
            <a:pPr indent="-228600" lvl="0" marL="4572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28600" lvl="0" marL="4572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What is gen AI &amp; benefits</a:t>
            </a:r>
            <a:endParaRPr/>
          </a:p>
          <a:p>
            <a:pPr indent="-298450" lvl="1" marL="9144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Generative AI is a type of artificial intelligence that produces new content that is often creative and realistic, and its uses include:</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Content creation (Text, image and music)</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Personalization (generate personal recommendations)</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Automation (automates content generation)</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Fostering creativity (assists in generating innovative ideas)</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Natural language processing </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Data augmentation</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Research and exploration (discovering patterns in large datasets)</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Personal assistance (helping with Q&amp;A) </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Cost savings </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Art and entertainment (create art, music and interactive experiences. </a:t>
            </a:r>
            <a:endParaRPr/>
          </a:p>
          <a:p>
            <a:pPr indent="-228600" lvl="1" marL="9144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u="none" strike="noStrike">
                <a:solidFill>
                  <a:srgbClr val="D1D5DB"/>
                </a:solidFill>
                <a:latin typeface="Arial"/>
                <a:ea typeface="Arial"/>
                <a:cs typeface="Arial"/>
                <a:sym typeface="Arial"/>
              </a:rPr>
              <a:t>Generative AI has a wide range of applications and offers the potential to enhance productivity, creativity, and user experiences in many domains.</a:t>
            </a:r>
            <a:endParaRPr/>
          </a:p>
          <a:p>
            <a:pPr indent="-228600" lvl="0" marL="457200" rtl="0" algn="l">
              <a:lnSpc>
                <a:spcPct val="100000"/>
              </a:lnSpc>
              <a:spcBef>
                <a:spcPts val="0"/>
              </a:spcBef>
              <a:spcAft>
                <a:spcPts val="0"/>
              </a:spcAft>
              <a:buSzPts val="1100"/>
              <a:buFont typeface="Arial"/>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a:solidFill>
                  <a:srgbClr val="222222"/>
                </a:solidFill>
                <a:latin typeface="Arial"/>
                <a:ea typeface="Arial"/>
                <a:cs typeface="Arial"/>
                <a:sym typeface="Arial"/>
              </a:rPr>
              <a:t>However, </a:t>
            </a:r>
            <a:r>
              <a:rPr b="0" i="0" lang="en-US" u="none" strike="noStrike">
                <a:solidFill>
                  <a:srgbClr val="D1D5DB"/>
                </a:solidFill>
                <a:latin typeface="Arial"/>
                <a:ea typeface="Arial"/>
                <a:cs typeface="Arial"/>
                <a:sym typeface="Arial"/>
              </a:rPr>
              <a:t>he use of generative AI also comes with certain risks and challenges:</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Misinformation: Generative AI can be used to create fake news, deepfakes, and other misleading content, which can have serious consequences for public trust and decision-making.</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Privacy Concerns: The technology can be used to generate sensitive or personal information, potentially violating privacy and security.</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Bias and Discrimination: Generative AI models trained on biased data may produce content that perpetuates stereotypes or discrimination.</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Intellectual Property Issues: Content generated by AI can raise legal questions regarding copyright and intellectual property rights.</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Security Threats: Malicious actors can use generative AI for cyberattacks, phishing, and other security threats.</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Algorithmic Fairness: Ensuring fairness and equity in AI-generated content can be a complex and ongoing challenge.</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Regulatory and Legal Concerns: The legal and regulatory landscape for generative AI is still evolving, creating uncertainty and potential compliance issues..</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The reactions from organization have varied across the full spectrum of possibilities: some organizations have banned any possible use of Gen AI, while others have asked their teams to experiment widely and quickly adopt it when they saw a big economic advantage</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Now management in most companies is asking risk officers to help them assess the significance of those risk and identify effective risk mitigations when possible. </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This is the new emerging risk du jour, similarly to ransomware in the last 2-3 years</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No wonder that we had our very first workshop yesterday teaching how to scope, quantify and possibly manage gen AI risk scenarios, that we have a CISO workshop this afternoon and and multiple other session on this topic tomorrow afternoon. </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We, as a community,  have a big role to play as a community to help management and the board balance the opportunities that gen AI can bring with the associated risk risks.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c16a4ef081_0_4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c16a4ef081_0_4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third key development is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Third-Party Risk remains a big problem,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0" i="0" lang="en-US">
                <a:solidFill>
                  <a:srgbClr val="373E4A"/>
                </a:solidFill>
                <a:latin typeface="Arial"/>
                <a:ea typeface="Arial"/>
                <a:cs typeface="Arial"/>
                <a:sym typeface="Arial"/>
              </a:rPr>
              <a:t>third parties are increasingly the source of significant cyber risk to an organization. Fueled by the accelerated digital transformation and the shift to the cloud, organizations are turning to more third party vendors to increase efficiency, innovation, and competitive advantage. However, the risk of experiencing a cybersecurity incident introduced by a third party has also risen dramatically.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a:t>
            </a:r>
            <a:r>
              <a:rPr b="0" i="0" lang="en-US" u="sng" strike="noStrike">
                <a:solidFill>
                  <a:schemeClr val="hlink"/>
                </a:solidFill>
                <a:latin typeface="Raleway"/>
                <a:ea typeface="Raleway"/>
                <a:cs typeface="Raleway"/>
                <a:sym typeface="Raleway"/>
                <a:hlinkClick r:id="rId2"/>
              </a:rPr>
              <a:t>according to a survey</a:t>
            </a:r>
            <a:r>
              <a:rPr b="0" i="0" lang="en-US">
                <a:solidFill>
                  <a:srgbClr val="284E89"/>
                </a:solidFill>
                <a:latin typeface="Raleway"/>
                <a:ea typeface="Raleway"/>
                <a:cs typeface="Raleway"/>
                <a:sym typeface="Raleway"/>
              </a:rPr>
              <a:t> by the Ponemon Institute and Shared Assessments, 62% of organizations do not monitor the cybersecurity and privacy practices of their third-party vendors.</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b="1" i="0" lang="en-US">
                <a:solidFill>
                  <a:srgbClr val="284E89"/>
                </a:solidFill>
                <a:latin typeface="Raleway"/>
                <a:ea typeface="Raleway"/>
                <a:cs typeface="Raleway"/>
                <a:sym typeface="Raleway"/>
              </a:rPr>
              <a:t>T-Mobile</a:t>
            </a:r>
            <a:r>
              <a:rPr b="0" i="0" lang="en-US">
                <a:solidFill>
                  <a:srgbClr val="284E89"/>
                </a:solidFill>
                <a:latin typeface="Raleway"/>
                <a:ea typeface="Raleway"/>
                <a:cs typeface="Raleway"/>
                <a:sym typeface="Raleway"/>
              </a:rPr>
              <a:t> In January 2023, </a:t>
            </a:r>
            <a:r>
              <a:rPr b="0" i="0" lang="en-US" u="sng" strike="noStrike">
                <a:solidFill>
                  <a:srgbClr val="284E89"/>
                </a:solidFill>
                <a:latin typeface="Raleway"/>
                <a:ea typeface="Raleway"/>
                <a:cs typeface="Raleway"/>
                <a:sym typeface="Raleway"/>
                <a:hlinkClick r:id="rId3">
                  <a:extLst>
                    <a:ext uri="{A12FA001-AC4F-418D-AE19-62706E023703}">
                      <ahyp:hlinkClr val="tx"/>
                    </a:ext>
                  </a:extLst>
                </a:hlinkClick>
              </a:rPr>
              <a:t>T-Mobile suffered a data breach</a:t>
            </a:r>
            <a:r>
              <a:rPr b="0" i="0" lang="en-US">
                <a:solidFill>
                  <a:srgbClr val="284E89"/>
                </a:solidFill>
                <a:latin typeface="Raleway"/>
                <a:ea typeface="Raleway"/>
                <a:cs typeface="Raleway"/>
                <a:sym typeface="Raleway"/>
              </a:rPr>
              <a:t> that exposed the personal information of over 40 million customers. The breach occurred when hackers gained access to the company’s systems through a third-party vendor. The stolen data included customers’ names, phone numbers, and addresses, as well as their Social Security numbers and driver’s license information. T-Mobile has since offered free credit monitoring to affected customers and implemented additional security measures to prevent future breaches.</a:t>
            </a:r>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1" i="0" lang="en-US">
                <a:solidFill>
                  <a:srgbClr val="284E89"/>
                </a:solidFill>
                <a:latin typeface="Raleway"/>
                <a:ea typeface="Raleway"/>
                <a:cs typeface="Raleway"/>
                <a:sym typeface="Raleway"/>
              </a:rPr>
              <a:t>AT&amp;T </a:t>
            </a:r>
            <a:r>
              <a:rPr b="0" i="0" lang="en-US">
                <a:solidFill>
                  <a:srgbClr val="284E89"/>
                </a:solidFill>
                <a:latin typeface="Raleway"/>
                <a:ea typeface="Raleway"/>
                <a:cs typeface="Raleway"/>
                <a:sym typeface="Raleway"/>
              </a:rPr>
              <a:t>In March 2023, </a:t>
            </a:r>
            <a:r>
              <a:rPr b="0" i="0" lang="en-US" u="sng" strike="noStrike">
                <a:solidFill>
                  <a:schemeClr val="hlink"/>
                </a:solidFill>
                <a:latin typeface="Raleway"/>
                <a:ea typeface="Raleway"/>
                <a:cs typeface="Raleway"/>
                <a:sym typeface="Raleway"/>
                <a:hlinkClick r:id="rId4"/>
              </a:rPr>
              <a:t>AT&amp;T announced</a:t>
            </a:r>
            <a:r>
              <a:rPr b="0" i="0" lang="en-US">
                <a:solidFill>
                  <a:srgbClr val="284E89"/>
                </a:solidFill>
                <a:latin typeface="Raleway"/>
                <a:ea typeface="Raleway"/>
                <a:cs typeface="Raleway"/>
                <a:sym typeface="Raleway"/>
              </a:rPr>
              <a:t> that approximately 9 million wireless accounts had their customer proprietary network information accessed when an unauthorized person breached a third-party vendor’s system. The vendor, who wasn’t named, provides marketing services.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0" i="0" lang="en-US">
                <a:latin typeface="Roboto"/>
                <a:ea typeface="Roboto"/>
                <a:cs typeface="Roboto"/>
                <a:sym typeface="Roboto"/>
              </a:rPr>
              <a:t>The mass hack of file transfer tool, MOVEit, has impacted </a:t>
            </a:r>
            <a:r>
              <a:rPr b="0" i="0" lang="en-US" u="sng">
                <a:solidFill>
                  <a:schemeClr val="hlink"/>
                </a:solidFill>
                <a:latin typeface="Roboto"/>
                <a:ea typeface="Roboto"/>
                <a:cs typeface="Roboto"/>
                <a:sym typeface="Roboto"/>
                <a:hlinkClick r:id="rId5"/>
              </a:rPr>
              <a:t>more than 200 organizations</a:t>
            </a:r>
            <a:r>
              <a:rPr b="0" i="0" lang="en-US">
                <a:latin typeface="Roboto"/>
                <a:ea typeface="Roboto"/>
                <a:cs typeface="Roboto"/>
                <a:sym typeface="Roboto"/>
              </a:rPr>
              <a:t> and up to 17.5million individuals as of July 2023. Multiple federal agencies are among those affected. breaches have been confirmed at Shell, Siemens Energy, Schneider Electric, First Merchants Bank, City National Bank, and a number of international targets. the attack originated with a security vulnerability in MOVEit’s software. While MOVEit patched the flaw once identified, hackers had already gained access to hordes of sensitive data.</a:t>
            </a:r>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0" i="0" lang="en-US">
                <a:solidFill>
                  <a:srgbClr val="284E89"/>
                </a:solidFill>
                <a:latin typeface="Raleway"/>
                <a:ea typeface="Raleway"/>
                <a:cs typeface="Raleway"/>
                <a:sym typeface="Raleway"/>
              </a:rPr>
              <a:t>Regulators are taking notice: </a:t>
            </a:r>
            <a:r>
              <a:rPr b="0" i="0" lang="en-US">
                <a:solidFill>
                  <a:srgbClr val="373E4A"/>
                </a:solidFill>
                <a:latin typeface="Arial"/>
                <a:ea typeface="Arial"/>
                <a:cs typeface="Arial"/>
                <a:sym typeface="Arial"/>
              </a:rPr>
              <a:t>Although the SEC cybersecurity disclosure requirements are drafted relatively broadly, there is one particular area in which the SEC requires specific disclosure: </a:t>
            </a:r>
            <a:r>
              <a:rPr b="1" i="0" lang="en-US">
                <a:solidFill>
                  <a:srgbClr val="373E4A"/>
                </a:solidFill>
                <a:latin typeface="Arial"/>
                <a:ea typeface="Arial"/>
                <a:cs typeface="Arial"/>
                <a:sym typeface="Arial"/>
              </a:rPr>
              <a:t>third party risk</a:t>
            </a:r>
            <a:r>
              <a:rPr b="0" i="0" lang="en-US">
                <a:solidFill>
                  <a:srgbClr val="373E4A"/>
                </a:solidFill>
                <a:latin typeface="Arial"/>
                <a:ea typeface="Arial"/>
                <a:cs typeface="Arial"/>
                <a:sym typeface="Arial"/>
              </a:rPr>
              <a:t>. In fact, the SEC clearly states in its regulation that companies should disclose whether they have “processes to oversee and identify such risks from cybersecurity threats associated with its use of any third-party service provider.”</a:t>
            </a:r>
            <a:endParaRPr b="0" i="0">
              <a:solidFill>
                <a:srgbClr val="284E89"/>
              </a:solidFill>
              <a:latin typeface="Raleway"/>
              <a:ea typeface="Raleway"/>
              <a:cs typeface="Raleway"/>
              <a:sym typeface="Raleway"/>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16a4ef081_0_4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2c16a4ef081_0_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third key development is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Third-Party Risk remains a big problem,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0" i="0" lang="en-US">
                <a:solidFill>
                  <a:srgbClr val="373E4A"/>
                </a:solidFill>
                <a:latin typeface="Arial"/>
                <a:ea typeface="Arial"/>
                <a:cs typeface="Arial"/>
                <a:sym typeface="Arial"/>
              </a:rPr>
              <a:t>third parties are increasingly the source of significant cyber risk to an organization. Fueled by the accelerated digital transformation and the shift to the cloud, organizations are turning to more third party vendors to increase efficiency, innovation, and competitive advantage. However, the risk of experiencing a cybersecurity incident introduced by a third party has also risen dramatically.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a:t>
            </a:r>
            <a:r>
              <a:rPr b="0" i="0" lang="en-US" u="sng" strike="noStrike">
                <a:solidFill>
                  <a:schemeClr val="hlink"/>
                </a:solidFill>
                <a:latin typeface="Raleway"/>
                <a:ea typeface="Raleway"/>
                <a:cs typeface="Raleway"/>
                <a:sym typeface="Raleway"/>
                <a:hlinkClick r:id="rId2"/>
              </a:rPr>
              <a:t>according to a survey</a:t>
            </a:r>
            <a:r>
              <a:rPr b="0" i="0" lang="en-US">
                <a:solidFill>
                  <a:srgbClr val="284E89"/>
                </a:solidFill>
                <a:latin typeface="Raleway"/>
                <a:ea typeface="Raleway"/>
                <a:cs typeface="Raleway"/>
                <a:sym typeface="Raleway"/>
              </a:rPr>
              <a:t> by the Ponemon Institute and Shared Assessments, 62% of organizations do not monitor the cybersecurity and privacy practices of their third-party vendors.</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b="1" i="0" lang="en-US">
                <a:solidFill>
                  <a:srgbClr val="284E89"/>
                </a:solidFill>
                <a:latin typeface="Raleway"/>
                <a:ea typeface="Raleway"/>
                <a:cs typeface="Raleway"/>
                <a:sym typeface="Raleway"/>
              </a:rPr>
              <a:t>T-Mobile</a:t>
            </a:r>
            <a:r>
              <a:rPr b="0" i="0" lang="en-US">
                <a:solidFill>
                  <a:srgbClr val="284E89"/>
                </a:solidFill>
                <a:latin typeface="Raleway"/>
                <a:ea typeface="Raleway"/>
                <a:cs typeface="Raleway"/>
                <a:sym typeface="Raleway"/>
              </a:rPr>
              <a:t> In January 2023, </a:t>
            </a:r>
            <a:r>
              <a:rPr b="0" i="0" lang="en-US" u="sng" strike="noStrike">
                <a:solidFill>
                  <a:srgbClr val="284E89"/>
                </a:solidFill>
                <a:latin typeface="Raleway"/>
                <a:ea typeface="Raleway"/>
                <a:cs typeface="Raleway"/>
                <a:sym typeface="Raleway"/>
                <a:hlinkClick r:id="rId3">
                  <a:extLst>
                    <a:ext uri="{A12FA001-AC4F-418D-AE19-62706E023703}">
                      <ahyp:hlinkClr val="tx"/>
                    </a:ext>
                  </a:extLst>
                </a:hlinkClick>
              </a:rPr>
              <a:t>T-Mobile suffered a data breach</a:t>
            </a:r>
            <a:r>
              <a:rPr b="0" i="0" lang="en-US">
                <a:solidFill>
                  <a:srgbClr val="284E89"/>
                </a:solidFill>
                <a:latin typeface="Raleway"/>
                <a:ea typeface="Raleway"/>
                <a:cs typeface="Raleway"/>
                <a:sym typeface="Raleway"/>
              </a:rPr>
              <a:t> that exposed the personal information of over 40 million customers. The breach occurred when hackers gained access to the company’s systems through a third-party vendor. The stolen data included customers’ names, phone numbers, and addresses, as well as their Social Security numbers and driver’s license information. T-Mobile has since offered free credit monitoring to affected customers and implemented additional security measures to prevent future breaches.</a:t>
            </a:r>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1" i="0" lang="en-US">
                <a:solidFill>
                  <a:srgbClr val="284E89"/>
                </a:solidFill>
                <a:latin typeface="Raleway"/>
                <a:ea typeface="Raleway"/>
                <a:cs typeface="Raleway"/>
                <a:sym typeface="Raleway"/>
              </a:rPr>
              <a:t>AT&amp;T </a:t>
            </a:r>
            <a:r>
              <a:rPr b="0" i="0" lang="en-US">
                <a:solidFill>
                  <a:srgbClr val="284E89"/>
                </a:solidFill>
                <a:latin typeface="Raleway"/>
                <a:ea typeface="Raleway"/>
                <a:cs typeface="Raleway"/>
                <a:sym typeface="Raleway"/>
              </a:rPr>
              <a:t>In March 2023, </a:t>
            </a:r>
            <a:r>
              <a:rPr b="0" i="0" lang="en-US" u="sng" strike="noStrike">
                <a:solidFill>
                  <a:schemeClr val="hlink"/>
                </a:solidFill>
                <a:latin typeface="Raleway"/>
                <a:ea typeface="Raleway"/>
                <a:cs typeface="Raleway"/>
                <a:sym typeface="Raleway"/>
                <a:hlinkClick r:id="rId4"/>
              </a:rPr>
              <a:t>AT&amp;T announced</a:t>
            </a:r>
            <a:r>
              <a:rPr b="0" i="0" lang="en-US">
                <a:solidFill>
                  <a:srgbClr val="284E89"/>
                </a:solidFill>
                <a:latin typeface="Raleway"/>
                <a:ea typeface="Raleway"/>
                <a:cs typeface="Raleway"/>
                <a:sym typeface="Raleway"/>
              </a:rPr>
              <a:t> that approximately 9 million wireless accounts had their customer proprietary network information accessed when an unauthorized person breached a third-party vendor’s system. The vendor, who wasn’t named, provides marketing services.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0" i="0" lang="en-US">
                <a:latin typeface="Roboto"/>
                <a:ea typeface="Roboto"/>
                <a:cs typeface="Roboto"/>
                <a:sym typeface="Roboto"/>
              </a:rPr>
              <a:t>The mass hack of file transfer tool, MOVEit, has impacted </a:t>
            </a:r>
            <a:r>
              <a:rPr b="0" i="0" lang="en-US" u="sng">
                <a:solidFill>
                  <a:schemeClr val="hlink"/>
                </a:solidFill>
                <a:latin typeface="Roboto"/>
                <a:ea typeface="Roboto"/>
                <a:cs typeface="Roboto"/>
                <a:sym typeface="Roboto"/>
                <a:hlinkClick r:id="rId5"/>
              </a:rPr>
              <a:t>more than 200 organizations</a:t>
            </a:r>
            <a:r>
              <a:rPr b="0" i="0" lang="en-US">
                <a:latin typeface="Roboto"/>
                <a:ea typeface="Roboto"/>
                <a:cs typeface="Roboto"/>
                <a:sym typeface="Roboto"/>
              </a:rPr>
              <a:t> and up to 17.5million individuals as of July 2023. Multiple federal agencies are among those affected. breaches have been confirmed at Shell, Siemens Energy, Schneider Electric, First Merchants Bank, City National Bank, and a number of international targets. the attack originated with a security vulnerability in MOVEit’s software. While MOVEit patched the flaw once identified, hackers had already gained access to hordes of sensitive data.</a:t>
            </a:r>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0" i="0" lang="en-US">
                <a:solidFill>
                  <a:srgbClr val="284E89"/>
                </a:solidFill>
                <a:latin typeface="Raleway"/>
                <a:ea typeface="Raleway"/>
                <a:cs typeface="Raleway"/>
                <a:sym typeface="Raleway"/>
              </a:rPr>
              <a:t>Regulators are taking notice: </a:t>
            </a:r>
            <a:r>
              <a:rPr b="0" i="0" lang="en-US">
                <a:solidFill>
                  <a:srgbClr val="373E4A"/>
                </a:solidFill>
                <a:latin typeface="Arial"/>
                <a:ea typeface="Arial"/>
                <a:cs typeface="Arial"/>
                <a:sym typeface="Arial"/>
              </a:rPr>
              <a:t>Although the SEC cybersecurity disclosure requirements are drafted relatively broadly, there is one particular area in which the SEC requires specific disclosure: </a:t>
            </a:r>
            <a:r>
              <a:rPr b="1" i="0" lang="en-US">
                <a:solidFill>
                  <a:srgbClr val="373E4A"/>
                </a:solidFill>
                <a:latin typeface="Arial"/>
                <a:ea typeface="Arial"/>
                <a:cs typeface="Arial"/>
                <a:sym typeface="Arial"/>
              </a:rPr>
              <a:t>third party risk</a:t>
            </a:r>
            <a:r>
              <a:rPr b="0" i="0" lang="en-US">
                <a:solidFill>
                  <a:srgbClr val="373E4A"/>
                </a:solidFill>
                <a:latin typeface="Arial"/>
                <a:ea typeface="Arial"/>
                <a:cs typeface="Arial"/>
                <a:sym typeface="Arial"/>
              </a:rPr>
              <a:t>. In fact, the SEC clearly states in its regulation that companies should disclose whether they have “processes to oversee and identify such risks from cybersecurity threats associated with its use of any third-party service provider.”</a:t>
            </a:r>
            <a:endParaRPr b="0" i="0">
              <a:solidFill>
                <a:srgbClr val="284E89"/>
              </a:solidFill>
              <a:latin typeface="Raleway"/>
              <a:ea typeface="Raleway"/>
              <a:cs typeface="Raleway"/>
              <a:sym typeface="Ralewa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b8a295a8cf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b8a295a8c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Cyber risk has become a strategic business risk, according to the WEF second only to climate induced risks</a:t>
            </a:r>
            <a:endParaRPr/>
          </a:p>
          <a:p>
            <a:pPr indent="-298450" lvl="0" marL="457200" rtl="0" algn="l">
              <a:spcBef>
                <a:spcPts val="0"/>
              </a:spcBef>
              <a:spcAft>
                <a:spcPts val="0"/>
              </a:spcAft>
              <a:buSzPts val="1100"/>
              <a:buChar char="●"/>
            </a:pPr>
            <a:r>
              <a:rPr lang="en-US"/>
              <a:t>Global annual losses from cyber crime are estimated at $8 trillion in 2023 and projected to rise to $10.5 trillion by 2025</a:t>
            </a:r>
            <a:endParaRPr/>
          </a:p>
          <a:p>
            <a:pPr indent="-298450" lvl="0" marL="457200" rtl="0" algn="l">
              <a:spcBef>
                <a:spcPts val="0"/>
              </a:spcBef>
              <a:spcAft>
                <a:spcPts val="0"/>
              </a:spcAft>
              <a:buSzPts val="1100"/>
              <a:buChar char="●"/>
            </a:pPr>
            <a:r>
              <a:rPr lang="en-US"/>
              <a:t>Examples</a:t>
            </a:r>
            <a:endParaRPr/>
          </a:p>
          <a:p>
            <a:pPr indent="-298450" lvl="1" marL="914400" rtl="0" algn="l">
              <a:spcBef>
                <a:spcPts val="0"/>
              </a:spcBef>
              <a:spcAft>
                <a:spcPts val="0"/>
              </a:spcAft>
              <a:buSzPts val="1100"/>
              <a:buChar char="○"/>
            </a:pPr>
            <a:r>
              <a:rPr lang="en-US"/>
              <a:t>United HC</a:t>
            </a:r>
            <a:endParaRPr/>
          </a:p>
          <a:p>
            <a:pPr indent="-298450" lvl="0" marL="457200" rtl="0" algn="l">
              <a:spcBef>
                <a:spcPts val="0"/>
              </a:spcBef>
              <a:spcAft>
                <a:spcPts val="0"/>
              </a:spcAft>
              <a:buSzPts val="1100"/>
              <a:buChar char="●"/>
            </a:pPr>
            <a:r>
              <a:rPr lang="en-US"/>
              <a:t>But is this how most organizations are treating it? </a:t>
            </a:r>
            <a:endParaRPr/>
          </a:p>
          <a:p>
            <a:pPr indent="-298450" lvl="0" marL="457200" rtl="0" algn="l">
              <a:spcBef>
                <a:spcPts val="0"/>
              </a:spcBef>
              <a:spcAft>
                <a:spcPts val="0"/>
              </a:spcAft>
              <a:buSzPts val="1100"/>
              <a:buChar char="●"/>
            </a:pPr>
            <a:r>
              <a:rPr lang="en-US"/>
              <a:t>We’re throwing more money at cybersecurity, but are still treating cyber risk for the most part as a technology risk </a:t>
            </a:r>
            <a:endParaRPr/>
          </a:p>
          <a:p>
            <a:pPr indent="-298450" lvl="0" marL="457200" rtl="0" algn="l">
              <a:spcBef>
                <a:spcPts val="0"/>
              </a:spcBef>
              <a:spcAft>
                <a:spcPts val="0"/>
              </a:spcAft>
              <a:buSzPts val="1100"/>
              <a:buChar char="●"/>
            </a:pPr>
            <a:r>
              <a:rPr lang="en-US"/>
              <a:t>Which often results in losing the war against cybersecurity by incurring losses that are larger than expected, that have a material impact on the </a:t>
            </a:r>
            <a:r>
              <a:rPr lang="en-US"/>
              <a:t>company</a:t>
            </a:r>
            <a:r>
              <a:rPr lang="en-US"/>
              <a:t>’s financial results</a:t>
            </a:r>
            <a:endParaRPr/>
          </a:p>
          <a:p>
            <a:pPr indent="-298450" lvl="0" marL="457200" rtl="0" algn="l">
              <a:spcBef>
                <a:spcPts val="0"/>
              </a:spcBef>
              <a:spcAft>
                <a:spcPts val="0"/>
              </a:spcAft>
              <a:buSzPts val="1100"/>
              <a:buChar char="●"/>
            </a:pPr>
            <a:r>
              <a:rPr lang="en-US"/>
              <a:t>Why is that? We are treating cybersecurity as a technical compliance issue… </a:t>
            </a:r>
            <a:endParaRPr/>
          </a:p>
          <a:p>
            <a:pPr indent="-298450" lvl="0" marL="457200" rtl="0" algn="l">
              <a:spcBef>
                <a:spcPts val="0"/>
              </a:spcBef>
              <a:spcAft>
                <a:spcPts val="0"/>
              </a:spcAft>
              <a:buSzPts val="1100"/>
              <a:buChar char="●"/>
            </a:pPr>
            <a:r>
              <a:rPr lang="en-US"/>
              <a:t>How well has that served us… not very well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c16a4ef081_0_4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c16a4ef081_0_4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How is the Institute responding to these new developments? </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By undergoing its most significant transformation since I started </a:t>
            </a:r>
            <a:r>
              <a:rPr lang="en-US">
                <a:solidFill>
                  <a:srgbClr val="222222"/>
                </a:solidFill>
              </a:rPr>
              <a:t>the Institute</a:t>
            </a:r>
            <a:r>
              <a:rPr b="0" i="0" lang="en-US">
                <a:solidFill>
                  <a:srgbClr val="222222"/>
                </a:solidFill>
                <a:latin typeface="Arial"/>
                <a:ea typeface="Arial"/>
                <a:cs typeface="Arial"/>
                <a:sym typeface="Arial"/>
              </a:rPr>
              <a:t> in 2016</a:t>
            </a:r>
            <a:endParaRPr/>
          </a:p>
          <a:p>
            <a:pPr indent="-285750" lvl="1" marL="742950" marR="0" rtl="0" algn="l">
              <a:lnSpc>
                <a:spcPct val="100000"/>
              </a:lnSpc>
              <a:spcBef>
                <a:spcPts val="0"/>
              </a:spcBef>
              <a:spcAft>
                <a:spcPts val="0"/>
              </a:spcAft>
              <a:buClr>
                <a:srgbClr val="000000"/>
              </a:buClr>
              <a:buSzPts val="1100"/>
              <a:buFont typeface="Arial"/>
              <a:buChar char="•"/>
            </a:pPr>
            <a:r>
              <a:rPr b="0" i="0" lang="en-US">
                <a:solidFill>
                  <a:srgbClr val="222222"/>
                </a:solidFill>
                <a:latin typeface="Arial"/>
                <a:ea typeface="Arial"/>
                <a:cs typeface="Arial"/>
                <a:sym typeface="Arial"/>
              </a:rPr>
              <a:t>Turning into a more explicitly research-driven organization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16a4ef081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c16a4ef08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Threat Actors have first mover advantage</a:t>
            </a:r>
            <a:endParaRPr/>
          </a:p>
          <a:p>
            <a:pPr indent="-298450" lvl="0" marL="457200" rtl="0" algn="l">
              <a:spcBef>
                <a:spcPts val="0"/>
              </a:spcBef>
              <a:spcAft>
                <a:spcPts val="0"/>
              </a:spcAft>
              <a:buSzPts val="1100"/>
              <a:buChar char="●"/>
            </a:pPr>
            <a:r>
              <a:rPr lang="en-US"/>
              <a:t>As the Internet was built as an open system without </a:t>
            </a:r>
            <a:r>
              <a:rPr lang="en-US"/>
              <a:t>security</a:t>
            </a:r>
            <a:r>
              <a:rPr lang="en-US"/>
              <a:t> in mind</a:t>
            </a:r>
            <a:endParaRPr/>
          </a:p>
          <a:p>
            <a:pPr indent="-298450" lvl="0" marL="457200" rtl="0" algn="l">
              <a:spcBef>
                <a:spcPts val="0"/>
              </a:spcBef>
              <a:spcAft>
                <a:spcPts val="0"/>
              </a:spcAft>
              <a:buSzPts val="1100"/>
              <a:buChar char="●"/>
            </a:pPr>
            <a:r>
              <a:rPr lang="en-US"/>
              <a:t>The business model for threat actors is attractive, as it’s relatively inexpensive to buy hacking tools and launch attacks</a:t>
            </a:r>
            <a:endParaRPr/>
          </a:p>
          <a:p>
            <a:pPr indent="-298450" lvl="0" marL="457200" rtl="0" algn="l">
              <a:spcBef>
                <a:spcPts val="0"/>
              </a:spcBef>
              <a:spcAft>
                <a:spcPts val="0"/>
              </a:spcAft>
              <a:buSzPts val="1100"/>
              <a:buChar char="●"/>
            </a:pPr>
            <a:r>
              <a:rPr lang="en-US"/>
              <a:t>When it comes to defense, the economics model is reversed</a:t>
            </a:r>
            <a:endParaRPr/>
          </a:p>
          <a:p>
            <a:pPr indent="-298450" lvl="0" marL="457200" rtl="0" algn="l">
              <a:spcBef>
                <a:spcPts val="0"/>
              </a:spcBef>
              <a:spcAft>
                <a:spcPts val="0"/>
              </a:spcAft>
              <a:buSzPts val="1100"/>
              <a:buChar char="●"/>
            </a:pPr>
            <a:r>
              <a:rPr lang="en-US"/>
              <a:t>Cybersecurity is expensive and ROI is difficult to demonstrate</a:t>
            </a:r>
            <a:endParaRPr/>
          </a:p>
          <a:p>
            <a:pPr indent="-298450" lvl="0" marL="457200" rtl="0" algn="l">
              <a:spcBef>
                <a:spcPts val="0"/>
              </a:spcBef>
              <a:spcAft>
                <a:spcPts val="0"/>
              </a:spcAft>
              <a:buSzPts val="1100"/>
              <a:buChar char="●"/>
            </a:pPr>
            <a:r>
              <a:rPr lang="en-US"/>
              <a:t>But there is some hope as new models such as FAIR are emerging making it easier to prioritize on what matters, automatically measure controls effectiveness and assess ROI</a:t>
            </a:r>
            <a:endParaRPr/>
          </a:p>
          <a:p>
            <a:pPr indent="-298450" lvl="0" marL="457200" rtl="0" algn="l">
              <a:spcBef>
                <a:spcPts val="0"/>
              </a:spcBef>
              <a:spcAft>
                <a:spcPts val="0"/>
              </a:spcAft>
              <a:buSzPts val="1100"/>
              <a:buChar char="●"/>
            </a:pPr>
            <a:r>
              <a:rPr lang="en-US"/>
              <a:t>There are costs associated with implementing an effective cyber risk management program, but the cost of inaction is greater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c16a4ef081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c16a4ef08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c16a4ef081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c16a4ef081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a:solidFill>
                  <a:srgbClr val="222222"/>
                </a:solidFill>
                <a:latin typeface="Arial"/>
                <a:ea typeface="Arial"/>
                <a:cs typeface="Arial"/>
                <a:sym typeface="Arial"/>
              </a:rPr>
              <a:t>This is a unique conference in cyber risk management. There are a lot of cybersecurity conferences, but we uniquely fill in a gap </a:t>
            </a:r>
            <a:endParaRPr/>
          </a:p>
          <a:p>
            <a:pPr indent="-298450" lvl="0" marL="457200" rtl="0" algn="l">
              <a:lnSpc>
                <a:spcPct val="100000"/>
              </a:lnSpc>
              <a:spcBef>
                <a:spcPts val="0"/>
              </a:spcBef>
              <a:spcAft>
                <a:spcPts val="0"/>
              </a:spcAft>
              <a:buSzPts val="1100"/>
              <a:buChar char="●"/>
            </a:pPr>
            <a:r>
              <a:rPr b="0" i="0" lang="en-US">
                <a:solidFill>
                  <a:srgbClr val="222222"/>
                </a:solidFill>
                <a:latin typeface="Arial"/>
                <a:ea typeface="Arial"/>
                <a:cs typeface="Arial"/>
                <a:sym typeface="Arial"/>
              </a:rPr>
              <a:t>FAIRCON a truly future shaping conference over the years</a:t>
            </a:r>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Every year we dare to stretch the limits of what is possible in risk management, we provide a vision for what is possible, and then along with all of you work in the pursuit of that</a:t>
            </a:r>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This year might be even more significant given 4 key new developments in our industry</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c16a4ef081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2c16a4ef081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first new development is the advent of regulations, in the US with the SEC rule, in Europe with NIS2 and DORA, in Australia as well.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Many of you commented in the past that we needed new types of regulation in cybersecurity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Note ones that focused on mandating compliance to lists of cybersecurity practices, which have been useful as a list of best practices but that did not allow to focus on what matters most for organizations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have advocated since the day 1 of the FAIR Institute that we needed to incentivize the adoption of advanced, quantitative risk assessment practices that would allow to measure, prioritize and manage risk from the economic perspective, based on what matters most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Some organizations, many of whom are members of the FAIR Institute, have been leading the way because they saw this as a possible way to cost-effectively manage cyber risk and as a possible competitive advantage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And I remember vividly that we commented how other risk management disciplines such as insurance really took off once government stepped in and required everyone to do the most prudent thing.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saw our discipline  really taking off when the right type of regulation would be put into place and where the non early adopters would be forced to do the right thing. I believe that we are starting to see that happen in our industry.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 remember the Disney example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That is very likely to change now</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c16a4ef081_0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2c16a4ef081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Here in the US, we saw the SEC rule on cyber reporting being approved in July and coming into effect at the end of the year.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The SEC regulations state that both Quantitative and Qualitative Materiality factors must be considered when assessing the material impact of a cyber incident.</a:t>
            </a:r>
            <a:endParaRPr b="0" i="0" sz="1100" u="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One should note, however, that if Qualitative factors materialize, then they become Quantitative factors.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For example, sensitive personal data is exfiltrated as part of a cyber incident. Therefore, the possibility of a lawsuit settlement is accounted for as a risked Qualitative loss factor. Soon after the incident, a class action lawsuit related to the breach of sensitive personal data is filed. The risked likelihood – Qualitative loss factor – of a lawsuit settlement increases. Eventually, the parties agree to settle. Again, the lawsuit settlement Qualitative loss factor increases. As losses related to that settlement are finalized, they become Quantitative loss factors.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Tomorrow we’ll have the chance to hear from the SEC itself… and.. </a:t>
            </a:r>
            <a:br>
              <a:rPr lang="en-US"/>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16a4ef081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2c16a4ef081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https://www.ey.com/en_be/cybersecurity/how-to-prepare-for-the-nis2-directive</a:t>
            </a:r>
            <a:endParaRPr/>
          </a:p>
          <a:p>
            <a:pPr indent="0" lvl="0" marL="0" rtl="0" algn="l">
              <a:lnSpc>
                <a:spcPct val="100000"/>
              </a:lnSpc>
              <a:spcBef>
                <a:spcPts val="0"/>
              </a:spcBef>
              <a:spcAft>
                <a:spcPts val="0"/>
              </a:spcAft>
              <a:buSzPts val="1100"/>
              <a:buNone/>
            </a:pPr>
            <a:r>
              <a:t/>
            </a:r>
            <a:endParaRPr/>
          </a:p>
          <a:p>
            <a:pPr indent="-101600" lvl="0" marL="17145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Network and Information Security Directive from the EU is the first piece of EU-wide legislation on cybersecurity and its specific aim is to achieve a high common level of cybersecurity across the member states.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This directive entered into force in January 2023 and the member states have until Oct 2024 to transpose its measure in to national law.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Among its requirements for large organization is incident reporting, similarly to the SEC Rule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c16a4ef081_0_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c16a4ef081_0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0.jp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60099" l="0" r="19106" t="1975"/>
          <a:stretch/>
        </p:blipFill>
        <p:spPr>
          <a:xfrm>
            <a:off x="0" y="0"/>
            <a:ext cx="12192000" cy="6857999"/>
          </a:xfrm>
          <a:prstGeom prst="rect">
            <a:avLst/>
          </a:prstGeom>
          <a:noFill/>
          <a:ln>
            <a:noFill/>
          </a:ln>
          <a:effectLst>
            <a:outerShdw blurRad="57150" rotWithShape="0" algn="bl" dir="5400000" dist="19050">
              <a:srgbClr val="000000">
                <a:alpha val="50000"/>
              </a:srgbClr>
            </a:outerShdw>
          </a:effectLst>
        </p:spPr>
      </p:pic>
      <p:sp>
        <p:nvSpPr>
          <p:cNvPr id="11" name="Google Shape;11;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800"/>
              <a:buFont typeface="Montserra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Font typeface="DM Sans"/>
              <a:buNone/>
              <a:defRPr sz="2400">
                <a:latin typeface="DM Sans"/>
                <a:ea typeface="DM Sans"/>
                <a:cs typeface="DM Sans"/>
                <a:sym typeface="DM Sans"/>
              </a:defRPr>
            </a:lvl1pPr>
            <a:lvl2pPr lvl="1" algn="ctr">
              <a:lnSpc>
                <a:spcPct val="90000"/>
              </a:lnSpc>
              <a:spcBef>
                <a:spcPts val="500"/>
              </a:spcBef>
              <a:spcAft>
                <a:spcPts val="0"/>
              </a:spcAft>
              <a:buClr>
                <a:schemeClr val="lt1"/>
              </a:buClr>
              <a:buSzPts val="2000"/>
              <a:buFont typeface="DM Sans"/>
              <a:buNone/>
              <a:defRPr sz="2000">
                <a:latin typeface="DM Sans"/>
                <a:ea typeface="DM Sans"/>
                <a:cs typeface="DM Sans"/>
                <a:sym typeface="DM Sans"/>
              </a:defRPr>
            </a:lvl2pPr>
            <a:lvl3pPr lvl="2" algn="ctr">
              <a:lnSpc>
                <a:spcPct val="90000"/>
              </a:lnSpc>
              <a:spcBef>
                <a:spcPts val="500"/>
              </a:spcBef>
              <a:spcAft>
                <a:spcPts val="0"/>
              </a:spcAft>
              <a:buClr>
                <a:schemeClr val="lt1"/>
              </a:buClr>
              <a:buSzPts val="1800"/>
              <a:buFont typeface="DM Sans"/>
              <a:buNone/>
              <a:defRPr sz="1800">
                <a:latin typeface="DM Sans"/>
                <a:ea typeface="DM Sans"/>
                <a:cs typeface="DM Sans"/>
                <a:sym typeface="DM Sans"/>
              </a:defRPr>
            </a:lvl3pPr>
            <a:lvl4pPr lvl="3" algn="ctr">
              <a:lnSpc>
                <a:spcPct val="90000"/>
              </a:lnSpc>
              <a:spcBef>
                <a:spcPts val="500"/>
              </a:spcBef>
              <a:spcAft>
                <a:spcPts val="0"/>
              </a:spcAft>
              <a:buClr>
                <a:schemeClr val="lt1"/>
              </a:buClr>
              <a:buSzPts val="1600"/>
              <a:buFont typeface="DM Sans"/>
              <a:buNone/>
              <a:defRPr sz="1600">
                <a:latin typeface="DM Sans"/>
                <a:ea typeface="DM Sans"/>
                <a:cs typeface="DM Sans"/>
                <a:sym typeface="DM Sans"/>
              </a:defRPr>
            </a:lvl4pPr>
            <a:lvl5pPr lvl="4" algn="ctr">
              <a:lnSpc>
                <a:spcPct val="90000"/>
              </a:lnSpc>
              <a:spcBef>
                <a:spcPts val="500"/>
              </a:spcBef>
              <a:spcAft>
                <a:spcPts val="0"/>
              </a:spcAft>
              <a:buClr>
                <a:schemeClr val="lt1"/>
              </a:buClr>
              <a:buSzPts val="1600"/>
              <a:buFont typeface="DM Sans"/>
              <a:buNone/>
              <a:defRPr sz="1600">
                <a:latin typeface="DM Sans"/>
                <a:ea typeface="DM Sans"/>
                <a:cs typeface="DM Sans"/>
                <a:sym typeface="DM Sans"/>
              </a:defRPr>
            </a:lvl5pPr>
            <a:lvl6pPr lvl="5" algn="ctr">
              <a:lnSpc>
                <a:spcPct val="90000"/>
              </a:lnSpc>
              <a:spcBef>
                <a:spcPts val="500"/>
              </a:spcBef>
              <a:spcAft>
                <a:spcPts val="0"/>
              </a:spcAft>
              <a:buClr>
                <a:schemeClr val="dk1"/>
              </a:buClr>
              <a:buSzPts val="1600"/>
              <a:buFont typeface="DM Sans"/>
              <a:buNone/>
              <a:defRPr sz="1600">
                <a:latin typeface="DM Sans"/>
                <a:ea typeface="DM Sans"/>
                <a:cs typeface="DM Sans"/>
                <a:sym typeface="DM Sans"/>
              </a:defRPr>
            </a:lvl6pPr>
            <a:lvl7pPr lvl="6" algn="ctr">
              <a:lnSpc>
                <a:spcPct val="90000"/>
              </a:lnSpc>
              <a:spcBef>
                <a:spcPts val="500"/>
              </a:spcBef>
              <a:spcAft>
                <a:spcPts val="0"/>
              </a:spcAft>
              <a:buClr>
                <a:schemeClr val="dk1"/>
              </a:buClr>
              <a:buSzPts val="1600"/>
              <a:buFont typeface="DM Sans"/>
              <a:buNone/>
              <a:defRPr sz="1600">
                <a:latin typeface="DM Sans"/>
                <a:ea typeface="DM Sans"/>
                <a:cs typeface="DM Sans"/>
                <a:sym typeface="DM Sans"/>
              </a:defRPr>
            </a:lvl7pPr>
            <a:lvl8pPr lvl="7" algn="ctr">
              <a:lnSpc>
                <a:spcPct val="90000"/>
              </a:lnSpc>
              <a:spcBef>
                <a:spcPts val="500"/>
              </a:spcBef>
              <a:spcAft>
                <a:spcPts val="0"/>
              </a:spcAft>
              <a:buClr>
                <a:schemeClr val="dk1"/>
              </a:buClr>
              <a:buSzPts val="1600"/>
              <a:buFont typeface="DM Sans"/>
              <a:buNone/>
              <a:defRPr sz="1600">
                <a:latin typeface="DM Sans"/>
                <a:ea typeface="DM Sans"/>
                <a:cs typeface="DM Sans"/>
                <a:sym typeface="DM Sans"/>
              </a:defRPr>
            </a:lvl8pPr>
            <a:lvl9pPr lvl="8" algn="ctr">
              <a:lnSpc>
                <a:spcPct val="90000"/>
              </a:lnSpc>
              <a:spcBef>
                <a:spcPts val="500"/>
              </a:spcBef>
              <a:spcAft>
                <a:spcPts val="0"/>
              </a:spcAft>
              <a:buClr>
                <a:schemeClr val="dk1"/>
              </a:buClr>
              <a:buSzPts val="1600"/>
              <a:buFont typeface="DM Sans"/>
              <a:buNone/>
              <a:defRPr sz="1600">
                <a:latin typeface="DM Sans"/>
                <a:ea typeface="DM Sans"/>
                <a:cs typeface="DM Sans"/>
                <a:sym typeface="DM Sans"/>
              </a:defRPr>
            </a:lvl9pPr>
          </a:lstStyle>
          <a:p/>
        </p:txBody>
      </p:sp>
      <p:pic>
        <p:nvPicPr>
          <p:cNvPr id="13" name="Google Shape;13;p2"/>
          <p:cNvPicPr preferRelativeResize="0"/>
          <p:nvPr/>
        </p:nvPicPr>
        <p:blipFill>
          <a:blip r:embed="rId4">
            <a:alphaModFix/>
          </a:blip>
          <a:stretch>
            <a:fillRect/>
          </a:stretch>
        </p:blipFill>
        <p:spPr>
          <a:xfrm>
            <a:off x="9864151" y="5815298"/>
            <a:ext cx="2023050" cy="737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Montserra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1"/>
          <p:cNvSpPr/>
          <p:nvPr>
            <p:ph idx="2" type="pic"/>
          </p:nvPr>
        </p:nvSpPr>
        <p:spPr>
          <a:xfrm>
            <a:off x="5183188" y="987425"/>
            <a:ext cx="6172200" cy="4873625"/>
          </a:xfrm>
          <a:prstGeom prst="rect">
            <a:avLst/>
          </a:prstGeom>
          <a:noFill/>
          <a:ln>
            <a:noFill/>
          </a:ln>
        </p:spPr>
      </p:sp>
      <p:sp>
        <p:nvSpPr>
          <p:cNvPr id="41" name="Google Shape;41;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 name="Shape 42"/>
        <p:cNvGrpSpPr/>
        <p:nvPr/>
      </p:nvGrpSpPr>
      <p:grpSpPr>
        <a:xfrm>
          <a:off x="0" y="0"/>
          <a:ext cx="0" cy="0"/>
          <a:chOff x="0" y="0"/>
          <a:chExt cx="0" cy="0"/>
        </a:xfrm>
      </p:grpSpPr>
      <p:sp>
        <p:nvSpPr>
          <p:cNvPr id="43" name="Google Shape;43;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45" name="Shape 45"/>
        <p:cNvGrpSpPr/>
        <p:nvPr/>
      </p:nvGrpSpPr>
      <p:grpSpPr>
        <a:xfrm>
          <a:off x="0" y="0"/>
          <a:ext cx="0" cy="0"/>
          <a:chOff x="0" y="0"/>
          <a:chExt cx="0" cy="0"/>
        </a:xfrm>
      </p:grpSpPr>
      <p:sp>
        <p:nvSpPr>
          <p:cNvPr id="46" name="Google Shape;46;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lt1"/>
              </a:buClr>
              <a:buSzPts val="4800"/>
              <a:buFont typeface="Montserrat"/>
              <a:buNone/>
              <a:defRPr sz="48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lt1"/>
              </a:buClr>
              <a:buSzPts val="2400"/>
              <a:buNone/>
              <a:defRPr sz="2400"/>
            </a:lvl1pPr>
            <a:lvl2pPr lvl="1" rtl="0" algn="ctr">
              <a:lnSpc>
                <a:spcPct val="90000"/>
              </a:lnSpc>
              <a:spcBef>
                <a:spcPts val="500"/>
              </a:spcBef>
              <a:spcAft>
                <a:spcPts val="0"/>
              </a:spcAft>
              <a:buClr>
                <a:schemeClr val="lt1"/>
              </a:buClr>
              <a:buSzPts val="2000"/>
              <a:buNone/>
              <a:defRPr sz="2000"/>
            </a:lvl2pPr>
            <a:lvl3pPr lvl="2" rtl="0" algn="ctr">
              <a:lnSpc>
                <a:spcPct val="90000"/>
              </a:lnSpc>
              <a:spcBef>
                <a:spcPts val="500"/>
              </a:spcBef>
              <a:spcAft>
                <a:spcPts val="0"/>
              </a:spcAft>
              <a:buClr>
                <a:schemeClr val="lt1"/>
              </a:buClr>
              <a:buSzPts val="1800"/>
              <a:buNone/>
              <a:defRPr sz="1800"/>
            </a:lvl3pPr>
            <a:lvl4pPr lvl="3" rtl="0" algn="ctr">
              <a:lnSpc>
                <a:spcPct val="90000"/>
              </a:lnSpc>
              <a:spcBef>
                <a:spcPts val="500"/>
              </a:spcBef>
              <a:spcAft>
                <a:spcPts val="0"/>
              </a:spcAft>
              <a:buClr>
                <a:schemeClr val="lt1"/>
              </a:buClr>
              <a:buSzPts val="1600"/>
              <a:buNone/>
              <a:defRPr sz="1600"/>
            </a:lvl4pPr>
            <a:lvl5pPr lvl="4" rtl="0" algn="ctr">
              <a:lnSpc>
                <a:spcPct val="90000"/>
              </a:lnSpc>
              <a:spcBef>
                <a:spcPts val="500"/>
              </a:spcBef>
              <a:spcAft>
                <a:spcPts val="0"/>
              </a:spcAft>
              <a:buClr>
                <a:schemeClr val="lt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 name="Shape 53"/>
        <p:cNvGrpSpPr/>
        <p:nvPr/>
      </p:nvGrpSpPr>
      <p:grpSpPr>
        <a:xfrm>
          <a:off x="0" y="0"/>
          <a:ext cx="0" cy="0"/>
          <a:chOff x="0" y="0"/>
          <a:chExt cx="0" cy="0"/>
        </a:xfrm>
      </p:grpSpPr>
      <p:sp>
        <p:nvSpPr>
          <p:cNvPr id="54" name="Google Shape;54;p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1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sp>
        <p:nvSpPr>
          <p:cNvPr id="57" name="Google Shape;57;p1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800"/>
              <a:buFont typeface="Montserrat"/>
              <a:buNone/>
              <a:defRPr sz="48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1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 name="Google Shape;61;p1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2" name="Google Shape;62;p1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1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p1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b="1" sz="2400"/>
            </a:lvl1pPr>
            <a:lvl2pPr indent="-228600" lvl="1" marL="914400" rtl="0" algn="l">
              <a:lnSpc>
                <a:spcPct val="90000"/>
              </a:lnSpc>
              <a:spcBef>
                <a:spcPts val="500"/>
              </a:spcBef>
              <a:spcAft>
                <a:spcPts val="0"/>
              </a:spcAft>
              <a:buClr>
                <a:schemeClr val="lt1"/>
              </a:buClr>
              <a:buSzPts val="2000"/>
              <a:buNone/>
              <a:defRPr b="1" sz="2000"/>
            </a:lvl2pPr>
            <a:lvl3pPr indent="-228600" lvl="2" marL="1371600" rtl="0" algn="l">
              <a:lnSpc>
                <a:spcPct val="90000"/>
              </a:lnSpc>
              <a:spcBef>
                <a:spcPts val="500"/>
              </a:spcBef>
              <a:spcAft>
                <a:spcPts val="0"/>
              </a:spcAft>
              <a:buClr>
                <a:schemeClr val="lt1"/>
              </a:buClr>
              <a:buSzPts val="1800"/>
              <a:buNone/>
              <a:defRPr b="1" sz="1800"/>
            </a:lvl3pPr>
            <a:lvl4pPr indent="-228600" lvl="3" marL="1828800" rtl="0" algn="l">
              <a:lnSpc>
                <a:spcPct val="90000"/>
              </a:lnSpc>
              <a:spcBef>
                <a:spcPts val="500"/>
              </a:spcBef>
              <a:spcAft>
                <a:spcPts val="0"/>
              </a:spcAft>
              <a:buClr>
                <a:schemeClr val="lt1"/>
              </a:buClr>
              <a:buSzPts val="1600"/>
              <a:buNone/>
              <a:defRPr b="1" sz="1600"/>
            </a:lvl4pPr>
            <a:lvl5pPr indent="-228600" lvl="4" marL="2286000" rtl="0" algn="l">
              <a:lnSpc>
                <a:spcPct val="90000"/>
              </a:lnSpc>
              <a:spcBef>
                <a:spcPts val="500"/>
              </a:spcBef>
              <a:spcAft>
                <a:spcPts val="0"/>
              </a:spcAft>
              <a:buClr>
                <a:schemeClr val="lt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66" name="Google Shape;66;p1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7" name="Google Shape;67;p1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b="1" sz="2400"/>
            </a:lvl1pPr>
            <a:lvl2pPr indent="-228600" lvl="1" marL="914400" rtl="0" algn="l">
              <a:lnSpc>
                <a:spcPct val="90000"/>
              </a:lnSpc>
              <a:spcBef>
                <a:spcPts val="500"/>
              </a:spcBef>
              <a:spcAft>
                <a:spcPts val="0"/>
              </a:spcAft>
              <a:buClr>
                <a:schemeClr val="lt1"/>
              </a:buClr>
              <a:buSzPts val="2000"/>
              <a:buNone/>
              <a:defRPr b="1" sz="2000"/>
            </a:lvl2pPr>
            <a:lvl3pPr indent="-228600" lvl="2" marL="1371600" rtl="0" algn="l">
              <a:lnSpc>
                <a:spcPct val="90000"/>
              </a:lnSpc>
              <a:spcBef>
                <a:spcPts val="500"/>
              </a:spcBef>
              <a:spcAft>
                <a:spcPts val="0"/>
              </a:spcAft>
              <a:buClr>
                <a:schemeClr val="lt1"/>
              </a:buClr>
              <a:buSzPts val="1800"/>
              <a:buNone/>
              <a:defRPr b="1" sz="1800"/>
            </a:lvl3pPr>
            <a:lvl4pPr indent="-228600" lvl="3" marL="1828800" rtl="0" algn="l">
              <a:lnSpc>
                <a:spcPct val="90000"/>
              </a:lnSpc>
              <a:spcBef>
                <a:spcPts val="500"/>
              </a:spcBef>
              <a:spcAft>
                <a:spcPts val="0"/>
              </a:spcAft>
              <a:buClr>
                <a:schemeClr val="lt1"/>
              </a:buClr>
              <a:buSzPts val="1600"/>
              <a:buNone/>
              <a:defRPr b="1" sz="1600"/>
            </a:lvl4pPr>
            <a:lvl5pPr indent="-228600" lvl="4" marL="2286000" rtl="0" algn="l">
              <a:lnSpc>
                <a:spcPct val="90000"/>
              </a:lnSpc>
              <a:spcBef>
                <a:spcPts val="500"/>
              </a:spcBef>
              <a:spcAft>
                <a:spcPts val="0"/>
              </a:spcAft>
              <a:buClr>
                <a:schemeClr val="lt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68" name="Google Shape;68;p1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1C2B68"/>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72" name="Shape 72"/>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2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200"/>
              <a:buFont typeface="Montserrat"/>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 name="Google Shape;75;p23"/>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lt1"/>
              </a:buClr>
              <a:buSzPts val="3200"/>
              <a:buChar char="•"/>
              <a:defRPr sz="3200"/>
            </a:lvl1pPr>
            <a:lvl2pPr indent="-406400" lvl="1" marL="914400" rtl="0" algn="l">
              <a:lnSpc>
                <a:spcPct val="90000"/>
              </a:lnSpc>
              <a:spcBef>
                <a:spcPts val="500"/>
              </a:spcBef>
              <a:spcAft>
                <a:spcPts val="0"/>
              </a:spcAft>
              <a:buClr>
                <a:schemeClr val="lt1"/>
              </a:buClr>
              <a:buSzPts val="2800"/>
              <a:buChar char="•"/>
              <a:defRPr sz="2800"/>
            </a:lvl2pPr>
            <a:lvl3pPr indent="-381000" lvl="2" marL="1371600" rtl="0" algn="l">
              <a:lnSpc>
                <a:spcPct val="90000"/>
              </a:lnSpc>
              <a:spcBef>
                <a:spcPts val="500"/>
              </a:spcBef>
              <a:spcAft>
                <a:spcPts val="0"/>
              </a:spcAft>
              <a:buClr>
                <a:schemeClr val="lt1"/>
              </a:buClr>
              <a:buSzPts val="2400"/>
              <a:buChar char="•"/>
              <a:defRPr sz="2400"/>
            </a:lvl3pPr>
            <a:lvl4pPr indent="-355600" lvl="3" marL="1828800" rtl="0" algn="l">
              <a:lnSpc>
                <a:spcPct val="90000"/>
              </a:lnSpc>
              <a:spcBef>
                <a:spcPts val="500"/>
              </a:spcBef>
              <a:spcAft>
                <a:spcPts val="0"/>
              </a:spcAft>
              <a:buClr>
                <a:schemeClr val="lt1"/>
              </a:buClr>
              <a:buSzPts val="2000"/>
              <a:buChar char="•"/>
              <a:defRPr sz="2000"/>
            </a:lvl4pPr>
            <a:lvl5pPr indent="-355600" lvl="4" marL="2286000" rtl="0" algn="l">
              <a:lnSpc>
                <a:spcPct val="90000"/>
              </a:lnSpc>
              <a:spcBef>
                <a:spcPts val="500"/>
              </a:spcBef>
              <a:spcAft>
                <a:spcPts val="0"/>
              </a:spcAft>
              <a:buClr>
                <a:schemeClr val="lt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76" name="Google Shape;76;p2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sz="1600">
                <a:latin typeface="Montserrat"/>
                <a:ea typeface="Montserrat"/>
                <a:cs typeface="Montserrat"/>
                <a:sym typeface="Montserrat"/>
              </a:defRPr>
            </a:lvl1pPr>
            <a:lvl2pPr indent="-228600" lvl="1" marL="914400" rtl="0" algn="l">
              <a:lnSpc>
                <a:spcPct val="90000"/>
              </a:lnSpc>
              <a:spcBef>
                <a:spcPts val="500"/>
              </a:spcBef>
              <a:spcAft>
                <a:spcPts val="0"/>
              </a:spcAft>
              <a:buClr>
                <a:schemeClr val="lt1"/>
              </a:buClr>
              <a:buSzPts val="1400"/>
              <a:buNone/>
              <a:defRPr sz="1400"/>
            </a:lvl2pPr>
            <a:lvl3pPr indent="-228600" lvl="2" marL="1371600" rtl="0" algn="l">
              <a:lnSpc>
                <a:spcPct val="90000"/>
              </a:lnSpc>
              <a:spcBef>
                <a:spcPts val="500"/>
              </a:spcBef>
              <a:spcAft>
                <a:spcPts val="0"/>
              </a:spcAft>
              <a:buClr>
                <a:schemeClr val="lt1"/>
              </a:buClr>
              <a:buSzPts val="1200"/>
              <a:buNone/>
              <a:defRPr sz="1200"/>
            </a:lvl3pPr>
            <a:lvl4pPr indent="-228600" lvl="3" marL="1828800" rtl="0" algn="l">
              <a:lnSpc>
                <a:spcPct val="90000"/>
              </a:lnSpc>
              <a:spcBef>
                <a:spcPts val="500"/>
              </a:spcBef>
              <a:spcAft>
                <a:spcPts val="0"/>
              </a:spcAft>
              <a:buClr>
                <a:schemeClr val="lt1"/>
              </a:buClr>
              <a:buSzPts val="1000"/>
              <a:buNone/>
              <a:defRPr sz="1000"/>
            </a:lvl4pPr>
            <a:lvl5pPr indent="-228600" lvl="4" marL="2286000" rtl="0" algn="l">
              <a:lnSpc>
                <a:spcPct val="90000"/>
              </a:lnSpc>
              <a:spcBef>
                <a:spcPts val="500"/>
              </a:spcBef>
              <a:spcAft>
                <a:spcPts val="0"/>
              </a:spcAft>
              <a:buClr>
                <a:schemeClr val="lt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2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200"/>
              <a:buFont typeface="Montserrat"/>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 name="Google Shape;79;p24"/>
          <p:cNvSpPr/>
          <p:nvPr>
            <p:ph idx="2" type="pic"/>
          </p:nvPr>
        </p:nvSpPr>
        <p:spPr>
          <a:xfrm>
            <a:off x="5183188" y="987425"/>
            <a:ext cx="6172200" cy="4873500"/>
          </a:xfrm>
          <a:prstGeom prst="rect">
            <a:avLst/>
          </a:prstGeom>
          <a:noFill/>
          <a:ln>
            <a:noFill/>
          </a:ln>
        </p:spPr>
      </p:sp>
      <p:sp>
        <p:nvSpPr>
          <p:cNvPr id="80" name="Google Shape;80;p2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sz="1600"/>
            </a:lvl1pPr>
            <a:lvl2pPr indent="-228600" lvl="1" marL="914400" rtl="0" algn="l">
              <a:lnSpc>
                <a:spcPct val="90000"/>
              </a:lnSpc>
              <a:spcBef>
                <a:spcPts val="500"/>
              </a:spcBef>
              <a:spcAft>
                <a:spcPts val="0"/>
              </a:spcAft>
              <a:buClr>
                <a:schemeClr val="lt1"/>
              </a:buClr>
              <a:buSzPts val="1400"/>
              <a:buNone/>
              <a:defRPr sz="1400"/>
            </a:lvl2pPr>
            <a:lvl3pPr indent="-228600" lvl="2" marL="1371600" rtl="0" algn="l">
              <a:lnSpc>
                <a:spcPct val="90000"/>
              </a:lnSpc>
              <a:spcBef>
                <a:spcPts val="500"/>
              </a:spcBef>
              <a:spcAft>
                <a:spcPts val="0"/>
              </a:spcAft>
              <a:buClr>
                <a:schemeClr val="lt1"/>
              </a:buClr>
              <a:buSzPts val="1200"/>
              <a:buNone/>
              <a:defRPr sz="1200"/>
            </a:lvl3pPr>
            <a:lvl4pPr indent="-228600" lvl="3" marL="1828800" rtl="0" algn="l">
              <a:lnSpc>
                <a:spcPct val="90000"/>
              </a:lnSpc>
              <a:spcBef>
                <a:spcPts val="500"/>
              </a:spcBef>
              <a:spcAft>
                <a:spcPts val="0"/>
              </a:spcAft>
              <a:buClr>
                <a:schemeClr val="lt1"/>
              </a:buClr>
              <a:buSzPts val="1000"/>
              <a:buNone/>
              <a:defRPr sz="1000"/>
            </a:lvl4pPr>
            <a:lvl5pPr indent="-228600" lvl="4" marL="2286000" rtl="0" algn="l">
              <a:lnSpc>
                <a:spcPct val="90000"/>
              </a:lnSpc>
              <a:spcBef>
                <a:spcPts val="500"/>
              </a:spcBef>
              <a:spcAft>
                <a:spcPts val="0"/>
              </a:spcAft>
              <a:buClr>
                <a:schemeClr val="lt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2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84" name="Shape 84"/>
        <p:cNvGrpSpPr/>
        <p:nvPr/>
      </p:nvGrpSpPr>
      <p:grpSpPr>
        <a:xfrm>
          <a:off x="0" y="0"/>
          <a:ext cx="0" cy="0"/>
          <a:chOff x="0" y="0"/>
          <a:chExt cx="0" cy="0"/>
        </a:xfrm>
      </p:grpSpPr>
      <p:sp>
        <p:nvSpPr>
          <p:cNvPr id="85" name="Google Shape;85;p2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Montserra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sp>
        <p:nvSpPr>
          <p:cNvPr id="21" name="Google Shape;2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 name="Shape 24"/>
        <p:cNvGrpSpPr/>
        <p:nvPr/>
      </p:nvGrpSpPr>
      <p:grpSpPr>
        <a:xfrm>
          <a:off x="0" y="0"/>
          <a:ext cx="0" cy="0"/>
          <a:chOff x="0" y="0"/>
          <a:chExt cx="0" cy="0"/>
        </a:xfrm>
      </p:grpSpPr>
      <p:sp>
        <p:nvSpPr>
          <p:cNvPr id="25" name="Google Shape;25;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 name="Google Shape;27;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 name="Google Shape;29;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3" name="Shape 3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Montserra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7" name="Google Shape;37;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B6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Lora"/>
              <a:buNone/>
              <a:defRPr b="0" i="0" sz="3600" u="none" cap="none" strike="noStrike">
                <a:solidFill>
                  <a:schemeClr val="lt1"/>
                </a:solidFill>
                <a:latin typeface="Lora"/>
                <a:ea typeface="Lora"/>
                <a:cs typeface="Lora"/>
                <a:sym typeface="Lo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DM Sans"/>
              <a:buChar char="•"/>
              <a:defRPr i="0" sz="2800" u="none" cap="none" strike="noStrike">
                <a:solidFill>
                  <a:schemeClr val="lt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lt1"/>
              </a:buClr>
              <a:buSzPts val="2400"/>
              <a:buFont typeface="DM Sans"/>
              <a:buChar char="•"/>
              <a:defRPr i="0" sz="2400" u="none" cap="none" strike="noStrike">
                <a:solidFill>
                  <a:schemeClr val="lt1"/>
                </a:solidFill>
                <a:latin typeface="DM Sans"/>
                <a:ea typeface="DM Sans"/>
                <a:cs typeface="DM Sans"/>
                <a:sym typeface="DM Sans"/>
              </a:defRPr>
            </a:lvl2pPr>
            <a:lvl3pPr indent="-355600" lvl="2" marL="1371600" marR="0" rtl="0" algn="l">
              <a:lnSpc>
                <a:spcPct val="90000"/>
              </a:lnSpc>
              <a:spcBef>
                <a:spcPts val="5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3pPr>
            <a:lvl4pPr indent="-342900" lvl="3" marL="1828800" marR="0" rtl="0" algn="l">
              <a:lnSpc>
                <a:spcPct val="90000"/>
              </a:lnSpc>
              <a:spcBef>
                <a:spcPts val="500"/>
              </a:spcBef>
              <a:spcAft>
                <a:spcPts val="0"/>
              </a:spcAft>
              <a:buClr>
                <a:schemeClr val="lt1"/>
              </a:buClr>
              <a:buSzPts val="1800"/>
              <a:buFont typeface="DM Sans"/>
              <a:buChar char="•"/>
              <a:defRPr i="0" sz="1800" u="none" cap="none" strike="noStrike">
                <a:solidFill>
                  <a:schemeClr val="lt1"/>
                </a:solidFill>
                <a:latin typeface="DM Sans"/>
                <a:ea typeface="DM Sans"/>
                <a:cs typeface="DM Sans"/>
                <a:sym typeface="DM Sans"/>
              </a:defRPr>
            </a:lvl4pPr>
            <a:lvl5pPr indent="-342900" lvl="4" marL="2286000" marR="0" rtl="0" algn="l">
              <a:lnSpc>
                <a:spcPct val="90000"/>
              </a:lnSpc>
              <a:spcBef>
                <a:spcPts val="500"/>
              </a:spcBef>
              <a:spcAft>
                <a:spcPts val="0"/>
              </a:spcAft>
              <a:buClr>
                <a:schemeClr val="lt1"/>
              </a:buClr>
              <a:buSzPts val="1800"/>
              <a:buFont typeface="DM Sans"/>
              <a:buChar char="•"/>
              <a:defRPr i="0" sz="1800" u="none" cap="none" strike="noStrike">
                <a:solidFill>
                  <a:schemeClr val="lt1"/>
                </a:solidFill>
                <a:latin typeface="DM Sans"/>
                <a:ea typeface="DM Sans"/>
                <a:cs typeface="DM Sans"/>
                <a:sym typeface="DM Sans"/>
              </a:defRPr>
            </a:lvl5pPr>
            <a:lvl6pPr indent="-342900" lvl="5" marL="2743200" marR="0" rtl="0" algn="l">
              <a:lnSpc>
                <a:spcPct val="90000"/>
              </a:lnSpc>
              <a:spcBef>
                <a:spcPts val="500"/>
              </a:spcBef>
              <a:spcAft>
                <a:spcPts val="0"/>
              </a:spcAft>
              <a:buClr>
                <a:schemeClr val="dk1"/>
              </a:buClr>
              <a:buSzPts val="1800"/>
              <a:buFont typeface="DM Sans"/>
              <a:buChar char="•"/>
              <a:defRPr i="0" sz="1800" u="none" cap="none" strike="noStrike">
                <a:solidFill>
                  <a:schemeClr val="dk1"/>
                </a:solidFill>
                <a:latin typeface="DM Sans"/>
                <a:ea typeface="DM Sans"/>
                <a:cs typeface="DM Sans"/>
                <a:sym typeface="DM Sans"/>
              </a:defRPr>
            </a:lvl6pPr>
            <a:lvl7pPr indent="-342900" lvl="6" marL="3200400" marR="0" rtl="0" algn="l">
              <a:lnSpc>
                <a:spcPct val="90000"/>
              </a:lnSpc>
              <a:spcBef>
                <a:spcPts val="500"/>
              </a:spcBef>
              <a:spcAft>
                <a:spcPts val="0"/>
              </a:spcAft>
              <a:buClr>
                <a:schemeClr val="dk1"/>
              </a:buClr>
              <a:buSzPts val="1800"/>
              <a:buFont typeface="DM Sans"/>
              <a:buChar char="•"/>
              <a:defRPr i="0" sz="1800" u="none" cap="none" strike="noStrike">
                <a:solidFill>
                  <a:schemeClr val="dk1"/>
                </a:solidFill>
                <a:latin typeface="DM Sans"/>
                <a:ea typeface="DM Sans"/>
                <a:cs typeface="DM Sans"/>
                <a:sym typeface="DM Sans"/>
              </a:defRPr>
            </a:lvl7pPr>
            <a:lvl8pPr indent="-342900" lvl="7" marL="3657600" marR="0" rtl="0" algn="l">
              <a:lnSpc>
                <a:spcPct val="90000"/>
              </a:lnSpc>
              <a:spcBef>
                <a:spcPts val="500"/>
              </a:spcBef>
              <a:spcAft>
                <a:spcPts val="0"/>
              </a:spcAft>
              <a:buClr>
                <a:schemeClr val="dk1"/>
              </a:buClr>
              <a:buSzPts val="1800"/>
              <a:buFont typeface="DM Sans"/>
              <a:buChar char="•"/>
              <a:defRPr i="0" sz="1800" u="none" cap="none" strike="noStrike">
                <a:solidFill>
                  <a:schemeClr val="dk1"/>
                </a:solidFill>
                <a:latin typeface="DM Sans"/>
                <a:ea typeface="DM Sans"/>
                <a:cs typeface="DM Sans"/>
                <a:sym typeface="DM Sans"/>
              </a:defRPr>
            </a:lvl8pPr>
            <a:lvl9pPr indent="-342900" lvl="8" marL="4114800" marR="0" rtl="0" algn="l">
              <a:lnSpc>
                <a:spcPct val="90000"/>
              </a:lnSpc>
              <a:spcBef>
                <a:spcPts val="500"/>
              </a:spcBef>
              <a:spcAft>
                <a:spcPts val="0"/>
              </a:spcAft>
              <a:buClr>
                <a:schemeClr val="dk1"/>
              </a:buClr>
              <a:buSzPts val="1800"/>
              <a:buFont typeface="DM Sans"/>
              <a:buChar char="•"/>
              <a:defRPr i="0" sz="1800" u="none" cap="none" strike="noStrike">
                <a:solidFill>
                  <a:schemeClr val="dk1"/>
                </a:solidFill>
                <a:latin typeface="DM Sans"/>
                <a:ea typeface="DM Sans"/>
                <a:cs typeface="DM Sans"/>
                <a:sym typeface="DM Sans"/>
              </a:defRPr>
            </a:lvl9pPr>
          </a:lstStyle>
          <a:p/>
        </p:txBody>
      </p:sp>
      <p:pic>
        <p:nvPicPr>
          <p:cNvPr id="8" name="Google Shape;8;p1"/>
          <p:cNvPicPr preferRelativeResize="0"/>
          <p:nvPr/>
        </p:nvPicPr>
        <p:blipFill>
          <a:blip r:embed="rId1">
            <a:alphaModFix/>
          </a:blip>
          <a:stretch>
            <a:fillRect/>
          </a:stretch>
        </p:blipFill>
        <p:spPr>
          <a:xfrm>
            <a:off x="9864151" y="5815298"/>
            <a:ext cx="2023050" cy="737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7" name="Shape 47"/>
        <p:cNvGrpSpPr/>
        <p:nvPr/>
      </p:nvGrpSpPr>
      <p:grpSpPr>
        <a:xfrm>
          <a:off x="0" y="0"/>
          <a:ext cx="0" cy="0"/>
          <a:chOff x="0" y="0"/>
          <a:chExt cx="0" cy="0"/>
        </a:xfrm>
      </p:grpSpPr>
      <p:sp>
        <p:nvSpPr>
          <p:cNvPr id="48" name="Google Shape;48;p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Lora"/>
              <a:buNone/>
              <a:defRPr b="0" i="0" sz="3600" u="none" cap="none" strike="noStrike">
                <a:solidFill>
                  <a:schemeClr val="lt1"/>
                </a:solidFill>
                <a:latin typeface="Lora"/>
                <a:ea typeface="Lora"/>
                <a:cs typeface="Lora"/>
                <a:sym typeface="Lo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p1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Lora"/>
              <a:buChar char="•"/>
              <a:defRPr b="0" i="0" sz="2800" u="none" cap="none" strike="noStrike">
                <a:solidFill>
                  <a:schemeClr val="lt1"/>
                </a:solidFill>
                <a:latin typeface="Lora"/>
                <a:ea typeface="Lora"/>
                <a:cs typeface="Lora"/>
                <a:sym typeface="Lora"/>
              </a:defRPr>
            </a:lvl1pPr>
            <a:lvl2pPr indent="-381000" lvl="1" marL="914400" marR="0" rtl="0" algn="l">
              <a:lnSpc>
                <a:spcPct val="90000"/>
              </a:lnSpc>
              <a:spcBef>
                <a:spcPts val="500"/>
              </a:spcBef>
              <a:spcAft>
                <a:spcPts val="0"/>
              </a:spcAft>
              <a:buClr>
                <a:schemeClr val="lt1"/>
              </a:buClr>
              <a:buSzPts val="2400"/>
              <a:buFont typeface="Lora"/>
              <a:buChar char="•"/>
              <a:defRPr b="0" i="0" sz="2400" u="none" cap="none" strike="noStrike">
                <a:solidFill>
                  <a:schemeClr val="lt1"/>
                </a:solidFill>
                <a:latin typeface="Lora"/>
                <a:ea typeface="Lora"/>
                <a:cs typeface="Lora"/>
                <a:sym typeface="Lora"/>
              </a:defRPr>
            </a:lvl2pPr>
            <a:lvl3pPr indent="-355600" lvl="2" marL="1371600" marR="0" rtl="0" algn="l">
              <a:lnSpc>
                <a:spcPct val="90000"/>
              </a:lnSpc>
              <a:spcBef>
                <a:spcPts val="500"/>
              </a:spcBef>
              <a:spcAft>
                <a:spcPts val="0"/>
              </a:spcAft>
              <a:buClr>
                <a:schemeClr val="lt1"/>
              </a:buClr>
              <a:buSzPts val="2000"/>
              <a:buFont typeface="Lora"/>
              <a:buChar char="•"/>
              <a:defRPr b="0" i="0" sz="2000" u="none" cap="none" strike="noStrike">
                <a:solidFill>
                  <a:schemeClr val="lt1"/>
                </a:solidFill>
                <a:latin typeface="Lora"/>
                <a:ea typeface="Lora"/>
                <a:cs typeface="Lora"/>
                <a:sym typeface="Lora"/>
              </a:defRPr>
            </a:lvl3pPr>
            <a:lvl4pPr indent="-342900" lvl="3" marL="1828800" marR="0" rtl="0" algn="l">
              <a:lnSpc>
                <a:spcPct val="90000"/>
              </a:lnSpc>
              <a:spcBef>
                <a:spcPts val="500"/>
              </a:spcBef>
              <a:spcAft>
                <a:spcPts val="0"/>
              </a:spcAft>
              <a:buClr>
                <a:schemeClr val="lt1"/>
              </a:buClr>
              <a:buSzPts val="1800"/>
              <a:buFont typeface="Lora"/>
              <a:buChar char="•"/>
              <a:defRPr b="0" i="0" sz="1800" u="none" cap="none" strike="noStrike">
                <a:solidFill>
                  <a:schemeClr val="lt1"/>
                </a:solidFill>
                <a:latin typeface="Lora"/>
                <a:ea typeface="Lora"/>
                <a:cs typeface="Lora"/>
                <a:sym typeface="Lora"/>
              </a:defRPr>
            </a:lvl4pPr>
            <a:lvl5pPr indent="-342900" lvl="4" marL="2286000" marR="0" rtl="0" algn="l">
              <a:lnSpc>
                <a:spcPct val="90000"/>
              </a:lnSpc>
              <a:spcBef>
                <a:spcPts val="500"/>
              </a:spcBef>
              <a:spcAft>
                <a:spcPts val="0"/>
              </a:spcAft>
              <a:buClr>
                <a:schemeClr val="lt1"/>
              </a:buClr>
              <a:buSzPts val="1800"/>
              <a:buFont typeface="Lora"/>
              <a:buChar char="•"/>
              <a:defRPr b="0" i="0" sz="1800" u="none" cap="none" strike="noStrike">
                <a:solidFill>
                  <a:schemeClr val="lt1"/>
                </a:solidFill>
                <a:latin typeface="Lora"/>
                <a:ea typeface="Lora"/>
                <a:cs typeface="Lora"/>
                <a:sym typeface="Lora"/>
              </a:defRPr>
            </a:lvl5pPr>
            <a:lvl6pPr indent="-342900" lvl="5" marL="2743200" marR="0" rtl="0" algn="l">
              <a:lnSpc>
                <a:spcPct val="90000"/>
              </a:lnSpc>
              <a:spcBef>
                <a:spcPts val="500"/>
              </a:spcBef>
              <a:spcAft>
                <a:spcPts val="0"/>
              </a:spcAft>
              <a:buClr>
                <a:schemeClr val="dk1"/>
              </a:buClr>
              <a:buSzPts val="1800"/>
              <a:buFont typeface="Lora"/>
              <a:buChar char="•"/>
              <a:defRPr b="0" i="0" sz="1800" u="none" cap="none" strike="noStrike">
                <a:solidFill>
                  <a:schemeClr val="dk1"/>
                </a:solidFill>
                <a:latin typeface="Lora"/>
                <a:ea typeface="Lora"/>
                <a:cs typeface="Lora"/>
                <a:sym typeface="Lora"/>
              </a:defRPr>
            </a:lvl6pPr>
            <a:lvl7pPr indent="-342900" lvl="6" marL="3200400" marR="0" rtl="0" algn="l">
              <a:lnSpc>
                <a:spcPct val="90000"/>
              </a:lnSpc>
              <a:spcBef>
                <a:spcPts val="500"/>
              </a:spcBef>
              <a:spcAft>
                <a:spcPts val="0"/>
              </a:spcAft>
              <a:buClr>
                <a:schemeClr val="dk1"/>
              </a:buClr>
              <a:buSzPts val="1800"/>
              <a:buFont typeface="Lora"/>
              <a:buChar char="•"/>
              <a:defRPr b="0" i="0" sz="1800" u="none" cap="none" strike="noStrike">
                <a:solidFill>
                  <a:schemeClr val="dk1"/>
                </a:solidFill>
                <a:latin typeface="Lora"/>
                <a:ea typeface="Lora"/>
                <a:cs typeface="Lora"/>
                <a:sym typeface="Lora"/>
              </a:defRPr>
            </a:lvl7pPr>
            <a:lvl8pPr indent="-342900" lvl="7" marL="3657600" marR="0" rtl="0" algn="l">
              <a:lnSpc>
                <a:spcPct val="90000"/>
              </a:lnSpc>
              <a:spcBef>
                <a:spcPts val="500"/>
              </a:spcBef>
              <a:spcAft>
                <a:spcPts val="0"/>
              </a:spcAft>
              <a:buClr>
                <a:schemeClr val="dk1"/>
              </a:buClr>
              <a:buSzPts val="1800"/>
              <a:buFont typeface="Lora"/>
              <a:buChar char="•"/>
              <a:defRPr b="0" i="0" sz="1800" u="none" cap="none" strike="noStrike">
                <a:solidFill>
                  <a:schemeClr val="dk1"/>
                </a:solidFill>
                <a:latin typeface="Lora"/>
                <a:ea typeface="Lora"/>
                <a:cs typeface="Lora"/>
                <a:sym typeface="Lora"/>
              </a:defRPr>
            </a:lvl8pPr>
            <a:lvl9pPr indent="-342900" lvl="8" marL="4114800" marR="0" rtl="0" algn="l">
              <a:lnSpc>
                <a:spcPct val="90000"/>
              </a:lnSpc>
              <a:spcBef>
                <a:spcPts val="500"/>
              </a:spcBef>
              <a:spcAft>
                <a:spcPts val="0"/>
              </a:spcAft>
              <a:buClr>
                <a:schemeClr val="dk1"/>
              </a:buClr>
              <a:buSzPts val="1800"/>
              <a:buFont typeface="Lora"/>
              <a:buChar char="•"/>
              <a:defRPr b="0" i="0" sz="1800" u="none" cap="none" strike="noStrike">
                <a:solidFill>
                  <a:schemeClr val="dk1"/>
                </a:solidFill>
                <a:latin typeface="Lora"/>
                <a:ea typeface="Lora"/>
                <a:cs typeface="Lora"/>
                <a:sym typeface="Lora"/>
              </a:defRPr>
            </a:lvl9pPr>
          </a:lstStyle>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7"/>
          <p:cNvSpPr txBox="1"/>
          <p:nvPr>
            <p:ph type="ctrTitle"/>
          </p:nvPr>
        </p:nvSpPr>
        <p:spPr>
          <a:xfrm>
            <a:off x="762000" y="2699675"/>
            <a:ext cx="10467900" cy="1297500"/>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Clr>
                <a:schemeClr val="lt1"/>
              </a:buClr>
              <a:buSzPts val="4800"/>
              <a:buFont typeface="Montserrat"/>
              <a:buNone/>
            </a:pPr>
            <a:r>
              <a:rPr lang="en-US" sz="5700">
                <a:latin typeface="Lora Medium"/>
                <a:ea typeface="Lora Medium"/>
                <a:cs typeface="Lora Medium"/>
                <a:sym typeface="Lora Medium"/>
              </a:rPr>
              <a:t>Mastering Cyber Risk</a:t>
            </a:r>
            <a:br>
              <a:rPr lang="en-US" sz="5700">
                <a:latin typeface="Lora Medium"/>
                <a:ea typeface="Lora Medium"/>
                <a:cs typeface="Lora Medium"/>
                <a:sym typeface="Lora Medium"/>
              </a:rPr>
            </a:br>
            <a:r>
              <a:rPr lang="en-US" sz="3000">
                <a:latin typeface="Lora Medium"/>
                <a:ea typeface="Lora Medium"/>
                <a:cs typeface="Lora Medium"/>
                <a:sym typeface="Lora Medium"/>
              </a:rPr>
              <a:t>Navigating the Era of New Incident Disclosure Rules</a:t>
            </a:r>
            <a:r>
              <a:rPr lang="en-US" sz="3000">
                <a:latin typeface="Lora Medium"/>
                <a:ea typeface="Lora Medium"/>
                <a:cs typeface="Lora Medium"/>
                <a:sym typeface="Lora Medium"/>
              </a:rPr>
              <a:t> </a:t>
            </a:r>
            <a:endParaRPr sz="3000">
              <a:latin typeface="Lora Medium"/>
              <a:ea typeface="Lora Medium"/>
              <a:cs typeface="Lora Medium"/>
              <a:sym typeface="Lora Medium"/>
            </a:endParaRPr>
          </a:p>
        </p:txBody>
      </p:sp>
      <p:sp>
        <p:nvSpPr>
          <p:cNvPr id="91" name="Google Shape;91;p27"/>
          <p:cNvSpPr txBox="1"/>
          <p:nvPr>
            <p:ph idx="1" type="subTitle"/>
          </p:nvPr>
        </p:nvSpPr>
        <p:spPr>
          <a:xfrm>
            <a:off x="762000" y="5177111"/>
            <a:ext cx="9144000" cy="1158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lt1"/>
              </a:buClr>
              <a:buSzPts val="2400"/>
              <a:buFont typeface="Arial"/>
              <a:buNone/>
            </a:pPr>
            <a:r>
              <a:rPr b="1" lang="en-US" sz="2100"/>
              <a:t>Nicola (Nick) Sanna</a:t>
            </a:r>
            <a:r>
              <a:rPr b="1" lang="en-US" sz="2100"/>
              <a:t> </a:t>
            </a:r>
            <a:br>
              <a:rPr b="1" lang="en-US" sz="2100"/>
            </a:br>
            <a:r>
              <a:rPr lang="en-US" sz="2100">
                <a:latin typeface="DM Sans Light"/>
                <a:ea typeface="DM Sans Light"/>
                <a:cs typeface="DM Sans Light"/>
                <a:sym typeface="DM Sans Light"/>
              </a:rPr>
              <a:t>Founder</a:t>
            </a:r>
            <a:r>
              <a:rPr lang="en-US" sz="2100">
                <a:latin typeface="DM Sans Light"/>
                <a:ea typeface="DM Sans Light"/>
                <a:cs typeface="DM Sans Light"/>
                <a:sym typeface="DM Sans Light"/>
              </a:rPr>
              <a:t>, </a:t>
            </a:r>
            <a:r>
              <a:rPr lang="en-US" sz="2100">
                <a:latin typeface="DM Sans Light"/>
                <a:ea typeface="DM Sans Light"/>
                <a:cs typeface="DM Sans Light"/>
                <a:sym typeface="DM Sans Light"/>
              </a:rPr>
              <a:t>FAIR Institute</a:t>
            </a:r>
            <a:br>
              <a:rPr lang="en-US" sz="2100">
                <a:latin typeface="DM Sans Light"/>
                <a:ea typeface="DM Sans Light"/>
                <a:cs typeface="DM Sans Light"/>
                <a:sym typeface="DM Sans Light"/>
              </a:rPr>
            </a:br>
            <a:r>
              <a:rPr lang="en-US" sz="2100">
                <a:latin typeface="DM Sans Light"/>
                <a:ea typeface="DM Sans Light"/>
                <a:cs typeface="DM Sans Light"/>
                <a:sym typeface="DM Sans Light"/>
              </a:rPr>
              <a:t>President, SAFE Security</a:t>
            </a:r>
            <a:endParaRPr sz="2100">
              <a:latin typeface="DM Sans Light"/>
              <a:ea typeface="DM Sans Light"/>
              <a:cs typeface="DM Sans Light"/>
              <a:sym typeface="DM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3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53" name="Google Shape;153;p36"/>
          <p:cNvSpPr/>
          <p:nvPr/>
        </p:nvSpPr>
        <p:spPr>
          <a:xfrm>
            <a:off x="2650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4" name="Google Shape;154;p36"/>
          <p:cNvSpPr txBox="1"/>
          <p:nvPr>
            <p:ph idx="1" type="body"/>
          </p:nvPr>
        </p:nvSpPr>
        <p:spPr>
          <a:xfrm>
            <a:off x="305775" y="2603925"/>
            <a:ext cx="4764000" cy="3799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000"/>
              </a:spcBef>
              <a:spcAft>
                <a:spcPts val="0"/>
              </a:spcAft>
              <a:buSzPts val="1800"/>
              <a:buNone/>
            </a:pPr>
            <a:r>
              <a:rPr lang="en-US">
                <a:latin typeface="DM Sans"/>
                <a:ea typeface="DM Sans"/>
                <a:cs typeface="DM Sans"/>
                <a:sym typeface="DM Sans"/>
              </a:rPr>
              <a:t>Jordan NCSC - “Promote the concept of Cyber Security Economics to help organizations develop sophisticated, economically-driven cyber risk measurements that blend into their </a:t>
            </a:r>
            <a:r>
              <a:rPr lang="en-US">
                <a:latin typeface="DM Sans"/>
                <a:ea typeface="DM Sans"/>
                <a:cs typeface="DM Sans"/>
                <a:sym typeface="DM Sans"/>
              </a:rPr>
              <a:t>business</a:t>
            </a:r>
            <a:r>
              <a:rPr lang="en-US">
                <a:latin typeface="DM Sans"/>
                <a:ea typeface="DM Sans"/>
                <a:cs typeface="DM Sans"/>
                <a:sym typeface="DM Sans"/>
              </a:rPr>
              <a:t> plans”</a:t>
            </a:r>
            <a:endParaRPr>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37"/>
          <p:cNvPicPr preferRelativeResize="0"/>
          <p:nvPr/>
        </p:nvPicPr>
        <p:blipFill rotWithShape="1">
          <a:blip r:embed="rId3">
            <a:alphaModFix/>
          </a:blip>
          <a:srcRect b="0" l="0" r="0" t="0"/>
          <a:stretch/>
        </p:blipFill>
        <p:spPr>
          <a:xfrm>
            <a:off x="20" y="1282"/>
            <a:ext cx="12191982" cy="6856719"/>
          </a:xfrm>
          <a:prstGeom prst="rect">
            <a:avLst/>
          </a:prstGeom>
          <a:noFill/>
          <a:ln>
            <a:noFill/>
          </a:ln>
        </p:spPr>
      </p:pic>
      <p:sp>
        <p:nvSpPr>
          <p:cNvPr id="160" name="Google Shape;160;p37"/>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1" name="Google Shape;161;p37"/>
          <p:cNvSpPr txBox="1"/>
          <p:nvPr>
            <p:ph idx="1" type="body"/>
          </p:nvPr>
        </p:nvSpPr>
        <p:spPr>
          <a:xfrm>
            <a:off x="745603" y="5081286"/>
            <a:ext cx="10515600" cy="133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Our Mission</a:t>
            </a:r>
            <a:endParaRPr sz="5400">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8"/>
          <p:cNvPicPr preferRelativeResize="0"/>
          <p:nvPr/>
        </p:nvPicPr>
        <p:blipFill rotWithShape="1">
          <a:blip r:embed="rId3">
            <a:alphaModFix/>
          </a:blip>
          <a:srcRect b="0" l="0" r="0" t="0"/>
          <a:stretch/>
        </p:blipFill>
        <p:spPr>
          <a:xfrm>
            <a:off x="20" y="1282"/>
            <a:ext cx="12191982" cy="6856719"/>
          </a:xfrm>
          <a:prstGeom prst="rect">
            <a:avLst/>
          </a:prstGeom>
          <a:noFill/>
          <a:ln>
            <a:noFill/>
          </a:ln>
        </p:spPr>
      </p:pic>
      <p:sp>
        <p:nvSpPr>
          <p:cNvPr id="167" name="Google Shape;167;p38"/>
          <p:cNvSpPr/>
          <p:nvPr/>
        </p:nvSpPr>
        <p:spPr>
          <a:xfrm>
            <a:off x="0" y="0"/>
            <a:ext cx="12192000" cy="6858000"/>
          </a:xfrm>
          <a:prstGeom prst="rect">
            <a:avLst/>
          </a:prstGeom>
          <a:gradFill>
            <a:gsLst>
              <a:gs pos="0">
                <a:srgbClr val="0A21FF"/>
              </a:gs>
              <a:gs pos="87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screenshot of a website&#10;&#10;Description automatically generated" id="168" name="Google Shape;168;p38"/>
          <p:cNvPicPr preferRelativeResize="0"/>
          <p:nvPr/>
        </p:nvPicPr>
        <p:blipFill rotWithShape="1">
          <a:blip r:embed="rId4">
            <a:alphaModFix/>
          </a:blip>
          <a:srcRect b="0" l="0" r="0" t="0"/>
          <a:stretch/>
        </p:blipFill>
        <p:spPr>
          <a:xfrm>
            <a:off x="802640" y="819673"/>
            <a:ext cx="10556238" cy="52337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39"/>
          <p:cNvPicPr preferRelativeResize="0"/>
          <p:nvPr/>
        </p:nvPicPr>
        <p:blipFill rotWithShape="1">
          <a:blip r:embed="rId3">
            <a:alphaModFix/>
          </a:blip>
          <a:srcRect b="0" l="0" r="0" t="0"/>
          <a:stretch/>
        </p:blipFill>
        <p:spPr>
          <a:xfrm>
            <a:off x="20" y="1282"/>
            <a:ext cx="12191982" cy="6856719"/>
          </a:xfrm>
          <a:prstGeom prst="rect">
            <a:avLst/>
          </a:prstGeom>
          <a:noFill/>
          <a:ln>
            <a:noFill/>
          </a:ln>
        </p:spPr>
      </p:pic>
      <p:sp>
        <p:nvSpPr>
          <p:cNvPr id="174" name="Google Shape;174;p39"/>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black and white text on a black background&#10;&#10;Description automatically generated" id="175" name="Google Shape;175;p39"/>
          <p:cNvPicPr preferRelativeResize="0"/>
          <p:nvPr/>
        </p:nvPicPr>
        <p:blipFill rotWithShape="1">
          <a:blip r:embed="rId4">
            <a:alphaModFix/>
          </a:blip>
          <a:srcRect b="0" l="0" r="0" t="0"/>
          <a:stretch/>
        </p:blipFill>
        <p:spPr>
          <a:xfrm>
            <a:off x="482599" y="1596862"/>
            <a:ext cx="11127212" cy="37676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40"/>
          <p:cNvPicPr preferRelativeResize="0"/>
          <p:nvPr/>
        </p:nvPicPr>
        <p:blipFill rotWithShape="1">
          <a:blip r:embed="rId3">
            <a:alphaModFix/>
          </a:blip>
          <a:srcRect b="0" l="0" r="0" t="0"/>
          <a:stretch/>
        </p:blipFill>
        <p:spPr>
          <a:xfrm>
            <a:off x="20" y="1282"/>
            <a:ext cx="12191977" cy="6856716"/>
          </a:xfrm>
          <a:prstGeom prst="rect">
            <a:avLst/>
          </a:prstGeom>
          <a:noFill/>
          <a:ln>
            <a:noFill/>
          </a:ln>
        </p:spPr>
      </p:pic>
      <p:sp>
        <p:nvSpPr>
          <p:cNvPr id="181" name="Google Shape;181;p40"/>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82" name="Google Shape;182;p40"/>
          <p:cNvPicPr preferRelativeResize="0"/>
          <p:nvPr/>
        </p:nvPicPr>
        <p:blipFill>
          <a:blip r:embed="rId4">
            <a:alphaModFix/>
          </a:blip>
          <a:stretch>
            <a:fillRect/>
          </a:stretch>
        </p:blipFill>
        <p:spPr>
          <a:xfrm>
            <a:off x="2090738" y="1028700"/>
            <a:ext cx="8010525" cy="4800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41"/>
          <p:cNvPicPr preferRelativeResize="0"/>
          <p:nvPr/>
        </p:nvPicPr>
        <p:blipFill>
          <a:blip r:embed="rId3">
            <a:alphaModFix/>
          </a:blip>
          <a:stretch>
            <a:fillRect/>
          </a:stretch>
        </p:blipFill>
        <p:spPr>
          <a:xfrm>
            <a:off x="7736" y="0"/>
            <a:ext cx="12184265" cy="6858000"/>
          </a:xfrm>
          <a:prstGeom prst="rect">
            <a:avLst/>
          </a:prstGeom>
          <a:noFill/>
          <a:ln>
            <a:noFill/>
          </a:ln>
        </p:spPr>
      </p:pic>
      <p:sp>
        <p:nvSpPr>
          <p:cNvPr id="188" name="Google Shape;188;p41"/>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9" name="Google Shape;189;p41"/>
          <p:cNvSpPr txBox="1"/>
          <p:nvPr>
            <p:ph idx="1" type="body"/>
          </p:nvPr>
        </p:nvSpPr>
        <p:spPr>
          <a:xfrm>
            <a:off x="745600" y="4450647"/>
            <a:ext cx="10515600" cy="1960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Materiality</a:t>
            </a:r>
            <a:endParaRPr sz="5400">
              <a:latin typeface="Lora"/>
              <a:ea typeface="Lora"/>
              <a:cs typeface="Lora"/>
              <a:sym typeface="Lora"/>
            </a:endParaRPr>
          </a:p>
          <a:p>
            <a:pPr indent="0" lvl="0" marL="0" rtl="0" algn="l">
              <a:lnSpc>
                <a:spcPct val="90000"/>
              </a:lnSpc>
              <a:spcBef>
                <a:spcPts val="1000"/>
              </a:spcBef>
              <a:spcAft>
                <a:spcPts val="0"/>
              </a:spcAft>
              <a:buSzPts val="1800"/>
              <a:buNone/>
            </a:pPr>
            <a:r>
              <a:rPr lang="en-US" sz="4267">
                <a:latin typeface="DM Sans"/>
                <a:ea typeface="DM Sans"/>
                <a:cs typeface="DM Sans"/>
                <a:sym typeface="DM Sans"/>
              </a:rPr>
              <a:t>FAIR-</a:t>
            </a:r>
            <a:r>
              <a:rPr lang="en-US" sz="4267"/>
              <a:t>MAM</a:t>
            </a:r>
            <a:endParaRPr sz="4267">
              <a:latin typeface="DM Sans"/>
              <a:ea typeface="DM Sans"/>
              <a:cs typeface="DM Sans"/>
              <a:sym typeface="DM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4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95" name="Google Shape;195;p42"/>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6" name="Google Shape;196;p42"/>
          <p:cNvSpPr txBox="1"/>
          <p:nvPr>
            <p:ph idx="1" type="body"/>
          </p:nvPr>
        </p:nvSpPr>
        <p:spPr>
          <a:xfrm>
            <a:off x="745600" y="4450647"/>
            <a:ext cx="10515600" cy="1960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Controls Effectiveness</a:t>
            </a:r>
            <a:endParaRPr sz="5400">
              <a:latin typeface="Lora"/>
              <a:ea typeface="Lora"/>
              <a:cs typeface="Lora"/>
              <a:sym typeface="Lora"/>
            </a:endParaRPr>
          </a:p>
          <a:p>
            <a:pPr indent="0" lvl="0" marL="0" rtl="0" algn="l">
              <a:lnSpc>
                <a:spcPct val="90000"/>
              </a:lnSpc>
              <a:spcBef>
                <a:spcPts val="1000"/>
              </a:spcBef>
              <a:spcAft>
                <a:spcPts val="0"/>
              </a:spcAft>
              <a:buSzPts val="1800"/>
              <a:buNone/>
            </a:pPr>
            <a:r>
              <a:rPr lang="en-US" sz="4267">
                <a:latin typeface="DM Sans"/>
                <a:ea typeface="DM Sans"/>
                <a:cs typeface="DM Sans"/>
                <a:sym typeface="DM Sans"/>
              </a:rPr>
              <a:t>FAIR-</a:t>
            </a:r>
            <a:r>
              <a:rPr lang="en-US" sz="4267"/>
              <a:t>C</a:t>
            </a:r>
            <a:r>
              <a:rPr lang="en-US" sz="4267"/>
              <a:t>AM</a:t>
            </a:r>
            <a:endParaRPr sz="4267">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A person using a mouse&#10;&#10;Description automatically generated" id="201" name="Google Shape;201;p43"/>
          <p:cNvPicPr preferRelativeResize="0"/>
          <p:nvPr/>
        </p:nvPicPr>
        <p:blipFill rotWithShape="1">
          <a:blip r:embed="rId3">
            <a:alphaModFix/>
          </a:blip>
          <a:srcRect b="0" l="0" r="0" t="0"/>
          <a:stretch/>
        </p:blipFill>
        <p:spPr>
          <a:xfrm>
            <a:off x="20" y="1282"/>
            <a:ext cx="12191978" cy="6856718"/>
          </a:xfrm>
          <a:prstGeom prst="rect">
            <a:avLst/>
          </a:prstGeom>
          <a:noFill/>
          <a:ln>
            <a:noFill/>
          </a:ln>
        </p:spPr>
      </p:pic>
      <p:sp>
        <p:nvSpPr>
          <p:cNvPr id="202" name="Google Shape;202;p43"/>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3" name="Google Shape;203;p43"/>
          <p:cNvSpPr txBox="1"/>
          <p:nvPr>
            <p:ph idx="1" type="body"/>
          </p:nvPr>
        </p:nvSpPr>
        <p:spPr>
          <a:xfrm>
            <a:off x="745600" y="4450647"/>
            <a:ext cx="10515600" cy="1960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Generative AI</a:t>
            </a:r>
            <a:endParaRPr sz="5400">
              <a:latin typeface="Lora"/>
              <a:ea typeface="Lora"/>
              <a:cs typeface="Lora"/>
              <a:sym typeface="Lora"/>
            </a:endParaRPr>
          </a:p>
          <a:p>
            <a:pPr indent="0" lvl="0" marL="0" rtl="0" algn="l">
              <a:lnSpc>
                <a:spcPct val="90000"/>
              </a:lnSpc>
              <a:spcBef>
                <a:spcPts val="1000"/>
              </a:spcBef>
              <a:spcAft>
                <a:spcPts val="0"/>
              </a:spcAft>
              <a:buSzPts val="1800"/>
              <a:buNone/>
            </a:pPr>
            <a:r>
              <a:rPr lang="en-US" sz="4267">
                <a:latin typeface="DM Sans"/>
                <a:ea typeface="DM Sans"/>
                <a:cs typeface="DM Sans"/>
                <a:sym typeface="DM Sans"/>
              </a:rPr>
              <a:t>FAIR-AIR</a:t>
            </a:r>
            <a:endParaRPr sz="4267">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44"/>
          <p:cNvPicPr preferRelativeResize="0"/>
          <p:nvPr/>
        </p:nvPicPr>
        <p:blipFill rotWithShape="1">
          <a:blip r:embed="rId3">
            <a:alphaModFix/>
          </a:blip>
          <a:srcRect b="0" l="0" r="0" t="0"/>
          <a:stretch/>
        </p:blipFill>
        <p:spPr>
          <a:xfrm>
            <a:off x="20" y="1282"/>
            <a:ext cx="12191978" cy="6856719"/>
          </a:xfrm>
          <a:prstGeom prst="rect">
            <a:avLst/>
          </a:prstGeom>
          <a:noFill/>
          <a:ln>
            <a:noFill/>
          </a:ln>
        </p:spPr>
      </p:pic>
      <p:sp>
        <p:nvSpPr>
          <p:cNvPr id="209" name="Google Shape;209;p44"/>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0" name="Google Shape;210;p44"/>
          <p:cNvSpPr txBox="1"/>
          <p:nvPr>
            <p:ph idx="1" type="body"/>
          </p:nvPr>
        </p:nvSpPr>
        <p:spPr>
          <a:xfrm>
            <a:off x="745600" y="4450647"/>
            <a:ext cx="10515600" cy="1960800"/>
          </a:xfrm>
          <a:prstGeom prst="rect">
            <a:avLst/>
          </a:prstGeom>
          <a:noFill/>
          <a:ln>
            <a:noFill/>
          </a:ln>
        </p:spPr>
        <p:txBody>
          <a:bodyPr anchorCtr="0" anchor="t" bIns="45700" lIns="91425" spcFirstLastPara="1" rIns="91425" wrap="square" tIns="45700">
            <a:normAutofit/>
          </a:bodyPr>
          <a:lstStyle/>
          <a:p>
            <a:pPr indent="0" lvl="0" marL="0" rtl="0" algn="l">
              <a:spcBef>
                <a:spcPts val="1000"/>
              </a:spcBef>
              <a:spcAft>
                <a:spcPts val="0"/>
              </a:spcAft>
              <a:buSzPts val="1800"/>
              <a:buNone/>
            </a:pPr>
            <a:r>
              <a:rPr lang="en-US" sz="5400"/>
              <a:t>Third-Party Risk</a:t>
            </a:r>
            <a:endParaRPr sz="5400"/>
          </a:p>
          <a:p>
            <a:pPr indent="0" lvl="0" marL="0" rtl="0" algn="l">
              <a:lnSpc>
                <a:spcPct val="90000"/>
              </a:lnSpc>
              <a:spcBef>
                <a:spcPts val="1000"/>
              </a:spcBef>
              <a:spcAft>
                <a:spcPts val="0"/>
              </a:spcAft>
              <a:buSzPts val="1800"/>
              <a:buNone/>
            </a:pPr>
            <a:r>
              <a:rPr lang="en-US" sz="4267">
                <a:latin typeface="DM Sans"/>
                <a:ea typeface="DM Sans"/>
                <a:cs typeface="DM Sans"/>
                <a:sym typeface="DM Sans"/>
              </a:rPr>
              <a:t>FAIR-TAM</a:t>
            </a:r>
            <a:endParaRPr sz="4267">
              <a:latin typeface="DM Sans"/>
              <a:ea typeface="DM Sans"/>
              <a:cs typeface="DM Sans"/>
              <a:sym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45"/>
          <p:cNvPicPr preferRelativeResize="0"/>
          <p:nvPr/>
        </p:nvPicPr>
        <p:blipFill rotWithShape="1">
          <a:blip r:embed="rId3">
            <a:alphaModFix/>
          </a:blip>
          <a:srcRect b="5882" l="0" r="5882" t="0"/>
          <a:stretch/>
        </p:blipFill>
        <p:spPr>
          <a:xfrm>
            <a:off x="0" y="0"/>
            <a:ext cx="12192000" cy="6858000"/>
          </a:xfrm>
          <a:prstGeom prst="rect">
            <a:avLst/>
          </a:prstGeom>
          <a:noFill/>
          <a:ln>
            <a:noFill/>
          </a:ln>
        </p:spPr>
      </p:pic>
      <p:sp>
        <p:nvSpPr>
          <p:cNvPr id="216" name="Google Shape;216;p45"/>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7" name="Google Shape;217;p45"/>
          <p:cNvSpPr txBox="1"/>
          <p:nvPr>
            <p:ph idx="1" type="body"/>
          </p:nvPr>
        </p:nvSpPr>
        <p:spPr>
          <a:xfrm>
            <a:off x="745603" y="5081286"/>
            <a:ext cx="10515600" cy="133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t>Cyber Insurance</a:t>
            </a:r>
            <a:endParaRPr sz="5400">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8"/>
          <p:cNvPicPr preferRelativeResize="0"/>
          <p:nvPr/>
        </p:nvPicPr>
        <p:blipFill>
          <a:blip r:embed="rId3">
            <a:alphaModFix/>
          </a:blip>
          <a:stretch>
            <a:fillRect/>
          </a:stretch>
        </p:blipFill>
        <p:spPr>
          <a:xfrm>
            <a:off x="0" y="0"/>
            <a:ext cx="12192000" cy="6857999"/>
          </a:xfrm>
          <a:prstGeom prst="rect">
            <a:avLst/>
          </a:prstGeom>
          <a:noFill/>
          <a:ln>
            <a:noFill/>
          </a:ln>
        </p:spPr>
      </p:pic>
      <p:sp>
        <p:nvSpPr>
          <p:cNvPr id="97" name="Google Shape;97;p28"/>
          <p:cNvSpPr/>
          <p:nvPr/>
        </p:nvSpPr>
        <p:spPr>
          <a:xfrm>
            <a:off x="0" y="0"/>
            <a:ext cx="12192000" cy="68715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98" name="Google Shape;98;p28"/>
          <p:cNvSpPr txBox="1"/>
          <p:nvPr/>
        </p:nvSpPr>
        <p:spPr>
          <a:xfrm>
            <a:off x="745603" y="4560426"/>
            <a:ext cx="10515600" cy="1851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lang="en-US" sz="5400">
                <a:solidFill>
                  <a:srgbClr val="FFFFFF"/>
                </a:solidFill>
                <a:latin typeface="Lora"/>
                <a:ea typeface="Lora"/>
                <a:cs typeface="Lora"/>
                <a:sym typeface="Lora"/>
              </a:rPr>
              <a:t>Cyber Risk </a:t>
            </a:r>
            <a:br>
              <a:rPr lang="en-US" sz="5400">
                <a:solidFill>
                  <a:srgbClr val="FFFFFF"/>
                </a:solidFill>
                <a:latin typeface="Lora"/>
                <a:ea typeface="Lora"/>
                <a:cs typeface="Lora"/>
                <a:sym typeface="Lora"/>
              </a:rPr>
            </a:br>
            <a:r>
              <a:rPr lang="en-US" sz="5400">
                <a:solidFill>
                  <a:srgbClr val="FFFFFF"/>
                </a:solidFill>
                <a:latin typeface="Lora"/>
                <a:ea typeface="Lora"/>
                <a:cs typeface="Lora"/>
                <a:sym typeface="Lora"/>
              </a:rPr>
              <a:t>is Business Risk</a:t>
            </a:r>
            <a:endParaRPr sz="5400">
              <a:solidFill>
                <a:srgbClr val="FFFFFF"/>
              </a:solidFill>
              <a:latin typeface="Lora"/>
              <a:ea typeface="Lora"/>
              <a:cs typeface="Lora"/>
              <a:sym typeface="Lor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46"/>
          <p:cNvPicPr preferRelativeResize="0"/>
          <p:nvPr/>
        </p:nvPicPr>
        <p:blipFill rotWithShape="1">
          <a:blip r:embed="rId3">
            <a:alphaModFix/>
          </a:blip>
          <a:srcRect b="0" l="0" r="0" t="0"/>
          <a:stretch/>
        </p:blipFill>
        <p:spPr>
          <a:xfrm>
            <a:off x="20" y="1282"/>
            <a:ext cx="12191982" cy="6856719"/>
          </a:xfrm>
          <a:prstGeom prst="rect">
            <a:avLst/>
          </a:prstGeom>
          <a:noFill/>
          <a:ln>
            <a:noFill/>
          </a:ln>
        </p:spPr>
      </p:pic>
      <p:sp>
        <p:nvSpPr>
          <p:cNvPr id="223" name="Google Shape;223;p46"/>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4" name="Google Shape;224;p46"/>
          <p:cNvSpPr txBox="1"/>
          <p:nvPr>
            <p:ph idx="1" type="body"/>
          </p:nvPr>
        </p:nvSpPr>
        <p:spPr>
          <a:xfrm>
            <a:off x="1370500" y="3604050"/>
            <a:ext cx="9475800" cy="273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1800"/>
              <a:buNone/>
            </a:pPr>
            <a:r>
              <a:rPr lang="en-US" sz="4200"/>
              <a:t>Turning cyber risk management</a:t>
            </a:r>
            <a:br>
              <a:rPr lang="en-US" sz="4200"/>
            </a:br>
            <a:r>
              <a:rPr lang="en-US" sz="4200"/>
              <a:t>into a true business science</a:t>
            </a:r>
            <a:br>
              <a:rPr lang="en-US" sz="5700"/>
            </a:br>
            <a:r>
              <a:rPr lang="en-US" sz="4200"/>
              <a:t>Together</a:t>
            </a:r>
            <a:endParaRPr sz="4200"/>
          </a:p>
        </p:txBody>
      </p:sp>
      <p:pic>
        <p:nvPicPr>
          <p:cNvPr id="225" name="Google Shape;225;p46"/>
          <p:cNvPicPr preferRelativeResize="0"/>
          <p:nvPr/>
        </p:nvPicPr>
        <p:blipFill>
          <a:blip r:embed="rId4">
            <a:alphaModFix/>
          </a:blip>
          <a:stretch>
            <a:fillRect/>
          </a:stretch>
        </p:blipFill>
        <p:spPr>
          <a:xfrm>
            <a:off x="4008625" y="951650"/>
            <a:ext cx="3727875" cy="1447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9"/>
          <p:cNvPicPr preferRelativeResize="0"/>
          <p:nvPr/>
        </p:nvPicPr>
        <p:blipFill>
          <a:blip r:embed="rId3">
            <a:alphaModFix/>
          </a:blip>
          <a:stretch>
            <a:fillRect/>
          </a:stretch>
        </p:blipFill>
        <p:spPr>
          <a:xfrm>
            <a:off x="0" y="-25"/>
            <a:ext cx="12192000" cy="6858013"/>
          </a:xfrm>
          <a:prstGeom prst="rect">
            <a:avLst/>
          </a:prstGeom>
          <a:noFill/>
          <a:ln>
            <a:noFill/>
          </a:ln>
        </p:spPr>
      </p:pic>
      <p:sp>
        <p:nvSpPr>
          <p:cNvPr id="104" name="Google Shape;104;p29"/>
          <p:cNvSpPr/>
          <p:nvPr/>
        </p:nvSpPr>
        <p:spPr>
          <a:xfrm>
            <a:off x="0" y="0"/>
            <a:ext cx="12192000" cy="68715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05" name="Google Shape;105;p29"/>
          <p:cNvSpPr txBox="1"/>
          <p:nvPr/>
        </p:nvSpPr>
        <p:spPr>
          <a:xfrm>
            <a:off x="745603" y="4560426"/>
            <a:ext cx="10515600" cy="1851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lang="en-US" sz="5400">
                <a:solidFill>
                  <a:srgbClr val="FFFFFF"/>
                </a:solidFill>
                <a:latin typeface="Lora"/>
                <a:ea typeface="Lora"/>
                <a:cs typeface="Lora"/>
                <a:sym typeface="Lora"/>
              </a:rPr>
              <a:t>The Economics</a:t>
            </a:r>
            <a:br>
              <a:rPr lang="en-US" sz="5400">
                <a:solidFill>
                  <a:srgbClr val="FFFFFF"/>
                </a:solidFill>
                <a:latin typeface="Lora"/>
                <a:ea typeface="Lora"/>
                <a:cs typeface="Lora"/>
                <a:sym typeface="Lora"/>
              </a:rPr>
            </a:br>
            <a:r>
              <a:rPr lang="en-US" sz="5400">
                <a:solidFill>
                  <a:srgbClr val="FFFFFF"/>
                </a:solidFill>
                <a:latin typeface="Lora"/>
                <a:ea typeface="Lora"/>
                <a:cs typeface="Lora"/>
                <a:sym typeface="Lora"/>
              </a:rPr>
              <a:t>Are Evolving</a:t>
            </a:r>
            <a:endParaRPr sz="5400">
              <a:solidFill>
                <a:srgbClr val="FFFFFF"/>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30"/>
          <p:cNvSpPr/>
          <p:nvPr/>
        </p:nvSpPr>
        <p:spPr>
          <a:xfrm>
            <a:off x="0" y="0"/>
            <a:ext cx="12192000" cy="68715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11" name="Google Shape;111;p30"/>
          <p:cNvSpPr txBox="1"/>
          <p:nvPr/>
        </p:nvSpPr>
        <p:spPr>
          <a:xfrm>
            <a:off x="745603" y="4560426"/>
            <a:ext cx="10515600" cy="1851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lang="en-US" sz="5400">
                <a:solidFill>
                  <a:srgbClr val="FFFFFF"/>
                </a:solidFill>
                <a:latin typeface="Lora"/>
                <a:ea typeface="Lora"/>
                <a:cs typeface="Lora"/>
                <a:sym typeface="Lora"/>
              </a:rPr>
              <a:t>Boards are </a:t>
            </a:r>
            <a:br>
              <a:rPr lang="en-US" sz="5400">
                <a:solidFill>
                  <a:srgbClr val="FFFFFF"/>
                </a:solidFill>
                <a:latin typeface="Lora"/>
                <a:ea typeface="Lora"/>
                <a:cs typeface="Lora"/>
                <a:sym typeface="Lora"/>
              </a:rPr>
            </a:br>
            <a:r>
              <a:rPr lang="en-US" sz="5400">
                <a:solidFill>
                  <a:srgbClr val="FFFFFF"/>
                </a:solidFill>
                <a:latin typeface="Lora"/>
                <a:ea typeface="Lora"/>
                <a:cs typeface="Lora"/>
                <a:sym typeface="Lora"/>
              </a:rPr>
              <a:t>Taking Notice</a:t>
            </a:r>
            <a:endParaRPr sz="5400">
              <a:solidFill>
                <a:srgbClr val="FFFFFF"/>
              </a:solidFill>
              <a:latin typeface="Lora"/>
              <a:ea typeface="Lora"/>
              <a:cs typeface="Lora"/>
              <a:sym typeface="Lora"/>
            </a:endParaRPr>
          </a:p>
        </p:txBody>
      </p:sp>
      <p:pic>
        <p:nvPicPr>
          <p:cNvPr id="112" name="Google Shape;112;p30"/>
          <p:cNvPicPr preferRelativeResize="0"/>
          <p:nvPr/>
        </p:nvPicPr>
        <p:blipFill>
          <a:blip r:embed="rId3">
            <a:alphaModFix/>
          </a:blip>
          <a:stretch>
            <a:fillRect/>
          </a:stretch>
        </p:blipFill>
        <p:spPr>
          <a:xfrm>
            <a:off x="6907275" y="0"/>
            <a:ext cx="5295418"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3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18" name="Google Shape;118;p31"/>
          <p:cNvSpPr/>
          <p:nvPr/>
        </p:nvSpPr>
        <p:spPr>
          <a:xfrm>
            <a:off x="25078" y="13502"/>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9" name="Google Shape;119;p31"/>
          <p:cNvSpPr txBox="1"/>
          <p:nvPr>
            <p:ph idx="1" type="body"/>
          </p:nvPr>
        </p:nvSpPr>
        <p:spPr>
          <a:xfrm>
            <a:off x="745600" y="4459225"/>
            <a:ext cx="10515600" cy="19527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1000"/>
              </a:spcBef>
              <a:spcAft>
                <a:spcPts val="0"/>
              </a:spcAft>
              <a:buSzPts val="1800"/>
              <a:buNone/>
            </a:pPr>
            <a:r>
              <a:rPr lang="en-US" sz="4800">
                <a:latin typeface="Lora"/>
                <a:ea typeface="Lora"/>
                <a:cs typeface="Lora"/>
                <a:sym typeface="Lora"/>
              </a:rPr>
              <a:t>Business</a:t>
            </a:r>
            <a:r>
              <a:rPr lang="en-US" sz="4800">
                <a:latin typeface="Lora"/>
                <a:ea typeface="Lora"/>
                <a:cs typeface="Lora"/>
                <a:sym typeface="Lora"/>
              </a:rPr>
              <a:t> demanding </a:t>
            </a:r>
            <a:endParaRPr sz="4800">
              <a:latin typeface="Lora"/>
              <a:ea typeface="Lora"/>
              <a:cs typeface="Lora"/>
              <a:sym typeface="Lora"/>
            </a:endParaRPr>
          </a:p>
          <a:p>
            <a:pPr indent="0" lvl="0" marL="0" rtl="0" algn="l">
              <a:lnSpc>
                <a:spcPct val="70000"/>
              </a:lnSpc>
              <a:spcBef>
                <a:spcPts val="1000"/>
              </a:spcBef>
              <a:spcAft>
                <a:spcPts val="0"/>
              </a:spcAft>
              <a:buSzPts val="1800"/>
              <a:buNone/>
            </a:pPr>
            <a:r>
              <a:rPr lang="en-US" sz="4800">
                <a:latin typeface="Lora"/>
                <a:ea typeface="Lora"/>
                <a:cs typeface="Lora"/>
                <a:sym typeface="Lora"/>
              </a:rPr>
              <a:t>cybersecurity to move </a:t>
            </a:r>
            <a:endParaRPr sz="4800">
              <a:latin typeface="Lora"/>
              <a:ea typeface="Lora"/>
              <a:cs typeface="Lora"/>
              <a:sym typeface="Lora"/>
            </a:endParaRPr>
          </a:p>
          <a:p>
            <a:pPr indent="0" lvl="0" marL="0" rtl="0" algn="l">
              <a:lnSpc>
                <a:spcPct val="70000"/>
              </a:lnSpc>
              <a:spcBef>
                <a:spcPts val="1000"/>
              </a:spcBef>
              <a:spcAft>
                <a:spcPts val="0"/>
              </a:spcAft>
              <a:buSzPts val="1800"/>
              <a:buNone/>
            </a:pPr>
            <a:r>
              <a:rPr lang="en-US" sz="4800">
                <a:latin typeface="Lora"/>
                <a:ea typeface="Lora"/>
                <a:cs typeface="Lora"/>
                <a:sym typeface="Lora"/>
              </a:rPr>
              <a:t>at the pace of the business</a:t>
            </a:r>
            <a:endParaRPr sz="4800">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32"/>
          <p:cNvPicPr preferRelativeResize="0"/>
          <p:nvPr/>
        </p:nvPicPr>
        <p:blipFill rotWithShape="1">
          <a:blip r:embed="rId3">
            <a:alphaModFix/>
          </a:blip>
          <a:srcRect b="0" l="0" r="0" t="0"/>
          <a:stretch/>
        </p:blipFill>
        <p:spPr>
          <a:xfrm>
            <a:off x="20" y="1282"/>
            <a:ext cx="12191983" cy="6856719"/>
          </a:xfrm>
          <a:prstGeom prst="rect">
            <a:avLst/>
          </a:prstGeom>
          <a:noFill/>
          <a:ln>
            <a:noFill/>
          </a:ln>
        </p:spPr>
      </p:pic>
      <p:sp>
        <p:nvSpPr>
          <p:cNvPr id="125" name="Google Shape;125;p32"/>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6" name="Google Shape;126;p32"/>
          <p:cNvSpPr txBox="1"/>
          <p:nvPr>
            <p:ph idx="1" type="body"/>
          </p:nvPr>
        </p:nvSpPr>
        <p:spPr>
          <a:xfrm>
            <a:off x="745603" y="5081286"/>
            <a:ext cx="10515600" cy="133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New Regulations</a:t>
            </a:r>
            <a:endParaRPr sz="5400">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33"/>
          <p:cNvPicPr preferRelativeResize="0"/>
          <p:nvPr/>
        </p:nvPicPr>
        <p:blipFill rotWithShape="1">
          <a:blip r:embed="rId3">
            <a:alphaModFix/>
          </a:blip>
          <a:srcRect b="0" l="0" r="0" t="0"/>
          <a:stretch/>
        </p:blipFill>
        <p:spPr>
          <a:xfrm>
            <a:off x="20" y="1282"/>
            <a:ext cx="12191983" cy="6856719"/>
          </a:xfrm>
          <a:prstGeom prst="rect">
            <a:avLst/>
          </a:prstGeom>
          <a:noFill/>
          <a:ln>
            <a:noFill/>
          </a:ln>
        </p:spPr>
      </p:pic>
      <p:sp>
        <p:nvSpPr>
          <p:cNvPr id="132" name="Google Shape;132;p33"/>
          <p:cNvSpPr/>
          <p:nvPr/>
        </p:nvSpPr>
        <p:spPr>
          <a:xfrm>
            <a:off x="0" y="0"/>
            <a:ext cx="12192000" cy="6858000"/>
          </a:xfrm>
          <a:prstGeom prst="rect">
            <a:avLst/>
          </a:prstGeom>
          <a:gradFill>
            <a:gsLst>
              <a:gs pos="0">
                <a:srgbClr val="0A21FF"/>
              </a:gs>
              <a:gs pos="7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3" name="Google Shape;133;p33"/>
          <p:cNvSpPr txBox="1"/>
          <p:nvPr>
            <p:ph idx="1" type="body"/>
          </p:nvPr>
        </p:nvSpPr>
        <p:spPr>
          <a:xfrm>
            <a:off x="305776" y="2071875"/>
            <a:ext cx="5129100" cy="427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800"/>
              <a:buNone/>
            </a:pPr>
            <a:r>
              <a:rPr lang="en-US">
                <a:latin typeface="DM Sans"/>
                <a:ea typeface="DM Sans"/>
                <a:cs typeface="DM Sans"/>
                <a:sym typeface="DM Sans"/>
              </a:rPr>
              <a:t>SEC - </a:t>
            </a:r>
            <a:r>
              <a:rPr lang="en-US">
                <a:latin typeface="DM Sans"/>
                <a:ea typeface="DM Sans"/>
                <a:cs typeface="DM Sans"/>
                <a:sym typeface="DM Sans"/>
              </a:rPr>
              <a:t>“…require registrants to disclose any cybersecurity incident they determine to be material and to describe the material aspects of the incident's nature, scope, and timing, as well as its material impact or reasonably likely material impact on the registrant.”</a:t>
            </a:r>
            <a:endParaRPr>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A flag next to a book&#10;&#10;Description automatically generated" id="138" name="Google Shape;138;p34"/>
          <p:cNvPicPr preferRelativeResize="0"/>
          <p:nvPr/>
        </p:nvPicPr>
        <p:blipFill rotWithShape="1">
          <a:blip r:embed="rId3">
            <a:alphaModFix/>
          </a:blip>
          <a:srcRect b="0" l="0" r="0" t="0"/>
          <a:stretch/>
        </p:blipFill>
        <p:spPr>
          <a:xfrm>
            <a:off x="20" y="1282"/>
            <a:ext cx="12191978" cy="6856719"/>
          </a:xfrm>
          <a:prstGeom prst="rect">
            <a:avLst/>
          </a:prstGeom>
          <a:noFill/>
          <a:ln>
            <a:noFill/>
          </a:ln>
        </p:spPr>
      </p:pic>
      <p:sp>
        <p:nvSpPr>
          <p:cNvPr id="139" name="Google Shape;139;p34"/>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0" name="Google Shape;140;p34"/>
          <p:cNvSpPr txBox="1"/>
          <p:nvPr>
            <p:ph idx="1" type="body"/>
          </p:nvPr>
        </p:nvSpPr>
        <p:spPr>
          <a:xfrm>
            <a:off x="305764" y="3159888"/>
            <a:ext cx="4764000" cy="347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000"/>
              </a:spcBef>
              <a:spcAft>
                <a:spcPts val="0"/>
              </a:spcAft>
              <a:buSzPts val="1800"/>
              <a:buNone/>
            </a:pPr>
            <a:r>
              <a:rPr lang="en-US">
                <a:latin typeface="DM Sans"/>
                <a:ea typeface="DM Sans"/>
                <a:cs typeface="DM Sans"/>
                <a:sym typeface="DM Sans"/>
              </a:rPr>
              <a:t>NIS2 – “After 72 hours, a full notification report must be communicated, containing the assessment of the incident, severity and impact and indicators of compromise…”</a:t>
            </a:r>
            <a:endParaRPr>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A flag next to a book&#10;&#10;Description automatically generated" id="145" name="Google Shape;145;p35"/>
          <p:cNvPicPr preferRelativeResize="0"/>
          <p:nvPr/>
        </p:nvPicPr>
        <p:blipFill rotWithShape="1">
          <a:blip r:embed="rId3">
            <a:alphaModFix/>
          </a:blip>
          <a:srcRect b="0" l="0" r="0" t="0"/>
          <a:stretch/>
        </p:blipFill>
        <p:spPr>
          <a:xfrm>
            <a:off x="20" y="1282"/>
            <a:ext cx="12191978" cy="6856719"/>
          </a:xfrm>
          <a:prstGeom prst="rect">
            <a:avLst/>
          </a:prstGeom>
          <a:noFill/>
          <a:ln>
            <a:noFill/>
          </a:ln>
        </p:spPr>
      </p:pic>
      <p:sp>
        <p:nvSpPr>
          <p:cNvPr id="146" name="Google Shape;146;p35"/>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44"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7" name="Google Shape;147;p35"/>
          <p:cNvSpPr txBox="1"/>
          <p:nvPr>
            <p:ph idx="1" type="body"/>
          </p:nvPr>
        </p:nvSpPr>
        <p:spPr>
          <a:xfrm>
            <a:off x="305764" y="3159888"/>
            <a:ext cx="4764000" cy="347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800"/>
              <a:buNone/>
            </a:pPr>
            <a:r>
              <a:rPr lang="en-US"/>
              <a:t>DORA</a:t>
            </a:r>
            <a:r>
              <a:rPr lang="en-US">
                <a:latin typeface="Lora"/>
                <a:ea typeface="Lora"/>
                <a:cs typeface="Lora"/>
                <a:sym typeface="Lora"/>
              </a:rPr>
              <a:t> – </a:t>
            </a:r>
            <a:r>
              <a:rPr lang="en-US"/>
              <a:t>Entities must implement stringent governance structures and risk management processes to identify, manage, and mitigate ICT risks effectively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