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3698" r:id="rId2"/>
    <p:sldMasterId id="2147483720" r:id="rId3"/>
  </p:sldMasterIdLst>
  <p:notesMasterIdLst>
    <p:notesMasterId r:id="rId16"/>
  </p:notesMasterIdLst>
  <p:sldIdLst>
    <p:sldId id="304" r:id="rId4"/>
    <p:sldId id="362" r:id="rId5"/>
    <p:sldId id="2147476695" r:id="rId6"/>
    <p:sldId id="2147476696" r:id="rId7"/>
    <p:sldId id="2147476697" r:id="rId8"/>
    <p:sldId id="2147476668" r:id="rId9"/>
    <p:sldId id="2147476669" r:id="rId10"/>
    <p:sldId id="2147476667" r:id="rId11"/>
    <p:sldId id="2147476675" r:id="rId12"/>
    <p:sldId id="2147476676" r:id="rId13"/>
    <p:sldId id="2147476677" r:id="rId14"/>
    <p:sldId id="21474766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735"/>
  </p:normalViewPr>
  <p:slideViewPr>
    <p:cSldViewPr snapToGrid="0">
      <p:cViewPr varScale="1">
        <p:scale>
          <a:sx n="109" d="100"/>
          <a:sy n="109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7758A-08F5-2E4C-8250-D8C84DEB4AF5}" type="datetimeFigureOut">
              <a:rPr lang="en-US" smtClean="0"/>
              <a:t>3/25/24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400B0-9F2D-C149-9D30-D4DADD786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78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bdcf7012a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" name="Google Shape;79;g2bdcf7012a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65684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395CDE2-6361-3D44-ACB8-A54D17FFFE73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7360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bb45e982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bb45e982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6189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019FD66F-96DC-39A6-BFD7-6BE87C71B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bb45e9823d_0_0:notes">
            <a:extLst>
              <a:ext uri="{FF2B5EF4-FFF2-40B4-BE49-F238E27FC236}">
                <a16:creationId xmlns:a16="http://schemas.microsoft.com/office/drawing/2014/main" id="{4FE44C2F-33CA-980C-A922-A01777A5D2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bb45e9823d_0_0:notes">
            <a:extLst>
              <a:ext uri="{FF2B5EF4-FFF2-40B4-BE49-F238E27FC236}">
                <a16:creationId xmlns:a16="http://schemas.microsoft.com/office/drawing/2014/main" id="{0FB481AE-FBA3-7781-9B91-34CCFFB989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157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16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b8a295a8c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2b8a295a8c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0408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bb45e982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bb45e982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5395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bb45e982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bb45e982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bb45e982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bb45e982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3395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bb45e982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bb45e982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5538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bb45e982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bb45e982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519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bb45e982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bb45e982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2040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5319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">
  <p:cSld name="Title and Content 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>
            <a:spLocks noGrp="1"/>
          </p:cNvSpPr>
          <p:nvPr>
            <p:ph type="body" idx="1"/>
          </p:nvPr>
        </p:nvSpPr>
        <p:spPr>
          <a:xfrm>
            <a:off x="365125" y="1311161"/>
            <a:ext cx="11460000" cy="448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180000" rIns="91425" bIns="91425" anchor="t" anchorCtr="0">
            <a:noAutofit/>
          </a:bodyPr>
          <a:lstStyle>
            <a:lvl1pPr marL="609585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2"/>
          </p:nvPr>
        </p:nvSpPr>
        <p:spPr>
          <a:xfrm>
            <a:off x="365125" y="5792439"/>
            <a:ext cx="114600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b" anchorCtr="0">
            <a:noAutofit/>
          </a:bodyPr>
          <a:lstStyle>
            <a:lvl1pPr marL="609585" lvl="0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marL="1219170" lvl="1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67"/>
            </a:lvl2pPr>
            <a:lvl3pPr marL="1828754" lvl="2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67"/>
            </a:lvl3pPr>
            <a:lvl4pPr marL="2438339" lvl="3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67"/>
            </a:lvl4pPr>
            <a:lvl5pPr marL="3047924" lvl="4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67"/>
            </a:lvl5pPr>
            <a:lvl6pPr marL="3657509" lvl="5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365125" y="242888"/>
            <a:ext cx="11460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subTitle" idx="3"/>
          </p:nvPr>
        </p:nvSpPr>
        <p:spPr>
          <a:xfrm>
            <a:off x="365125" y="694951"/>
            <a:ext cx="114600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21"/>
          <p:cNvSpPr/>
          <p:nvPr/>
        </p:nvSpPr>
        <p:spPr>
          <a:xfrm>
            <a:off x="2" y="184646"/>
            <a:ext cx="262892" cy="556959"/>
          </a:xfrm>
          <a:custGeom>
            <a:avLst/>
            <a:gdLst/>
            <a:ahLst/>
            <a:cxnLst/>
            <a:rect l="l" t="t" r="r" b="b"/>
            <a:pathLst>
              <a:path w="857257" h="1816170" extrusionOk="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365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8;p1" descr="Google Shape;8;p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4150" y="5815298"/>
            <a:ext cx="2023051" cy="73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Google Shape;10;p2" descr="Google Shape;10;p2"/>
          <p:cNvPicPr>
            <a:picLocks noChangeAspect="1"/>
          </p:cNvPicPr>
          <p:nvPr/>
        </p:nvPicPr>
        <p:blipFill>
          <a:blip r:embed="rId4"/>
          <a:srcRect t="1975" r="19106" b="60099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 w="12700">
            <a:miter lim="400000"/>
          </a:ln>
          <a:effectLst>
            <a:outerShdw blurRad="63500" dist="1905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406400" indent="-355600" algn="ctr">
              <a:buClrTx/>
              <a:buSzTx/>
              <a:buFontTx/>
              <a:buNone/>
              <a:defRPr sz="2400"/>
            </a:lvl1pPr>
            <a:lvl2pPr marL="406400" indent="127000" algn="ctr">
              <a:buClrTx/>
              <a:buSzTx/>
              <a:buFontTx/>
              <a:buNone/>
            </a:lvl2pPr>
            <a:lvl3pPr marL="406400" indent="609600" algn="ctr">
              <a:buClrTx/>
              <a:buSzTx/>
              <a:buFontTx/>
              <a:buNone/>
              <a:defRPr sz="2400"/>
            </a:lvl3pPr>
            <a:lvl4pPr marL="406400" indent="1079500" algn="ctr">
              <a:buClrTx/>
              <a:buSzTx/>
              <a:buFontTx/>
              <a:buNone/>
              <a:defRPr sz="2400"/>
            </a:lvl4pPr>
            <a:lvl5pPr marL="406400" indent="1536700" algn="ctr">
              <a:buClrTx/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6" name="Google Shape;13;p2" descr="Google Shape;13;p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4150" y="5815298"/>
            <a:ext cx="2023051" cy="73790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602716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210668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228600" indent="457200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228600" indent="9144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228600" indent="13716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228600" indent="18288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18916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2pPr>
              <a:buSzPts val="2800"/>
              <a:buChar char="•"/>
              <a:defRPr sz="2800"/>
            </a:lvl2pPr>
            <a:lvl3pPr>
              <a:buSzPts val="2800"/>
              <a:buChar char="•"/>
              <a:defRPr sz="2800"/>
            </a:lvl3pPr>
            <a:lvl4pPr>
              <a:buSzPts val="2800"/>
              <a:defRPr sz="2800"/>
            </a:lvl4pPr>
            <a:lvl5pPr>
              <a:buSzPts val="2800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385685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228600" indent="0">
              <a:buClrTx/>
              <a:buSzTx/>
              <a:buFontTx/>
              <a:buNone/>
              <a:defRPr sz="2400" b="1"/>
            </a:lvl1pPr>
            <a:lvl2pPr marL="228600" indent="457200">
              <a:buClrTx/>
              <a:buSzTx/>
              <a:buFontTx/>
              <a:buNone/>
              <a:defRPr b="1"/>
            </a:lvl2pPr>
            <a:lvl3pPr marL="228600" indent="914400">
              <a:buClrTx/>
              <a:buSzTx/>
              <a:buFontTx/>
              <a:buNone/>
              <a:defRPr sz="2400" b="1"/>
            </a:lvl3pPr>
            <a:lvl4pPr marL="228600" indent="1371600">
              <a:buClrTx/>
              <a:buSzTx/>
              <a:buFontTx/>
              <a:buNone/>
              <a:defRPr sz="2400" b="1"/>
            </a:lvl4pPr>
            <a:lvl5pPr marL="228600" indent="1828800">
              <a:buClrTx/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Google Shape;27;p6"/>
          <p:cNvSpPr txBox="1">
            <a:spLocks noGrp="1"/>
          </p:cNvSpPr>
          <p:nvPr>
            <p:ph type="body" sz="half" idx="21"/>
          </p:nvPr>
        </p:nvSpPr>
        <p:spPr>
          <a:xfrm>
            <a:off x="839787" y="2505075"/>
            <a:ext cx="5157788" cy="3684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" name="Google Shape;28;p6"/>
          <p:cNvSpPr txBox="1">
            <a:spLocks noGrp="1"/>
          </p:cNvSpPr>
          <p:nvPr>
            <p:ph type="body" sz="quarter" idx="22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228600" indent="0">
              <a:buClrTx/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6" name="Google Shape;29;p6"/>
          <p:cNvSpPr txBox="1">
            <a:spLocks noGrp="1"/>
          </p:cNvSpPr>
          <p:nvPr>
            <p:ph type="body" sz="half" idx="23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488634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8432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149018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308904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;p1" descr="Google Shape;8;p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150" y="5815298"/>
            <a:ext cx="2023051" cy="737901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 indent="-431800">
              <a:buSzPts val="3200"/>
              <a:defRPr sz="3200"/>
            </a:lvl1pPr>
            <a:lvl2pPr marL="972457" indent="-464457">
              <a:buSzPts val="3200"/>
              <a:buChar char="•"/>
              <a:defRPr sz="3200"/>
            </a:lvl2pPr>
            <a:lvl3pPr marL="1498600" indent="-508000">
              <a:buSzPts val="3200"/>
              <a:buChar char="•"/>
              <a:defRPr sz="3200"/>
            </a:lvl3pPr>
            <a:lvl4pPr marL="2042160" indent="-568960">
              <a:buSzPts val="3200"/>
              <a:defRPr sz="3200"/>
            </a:lvl4pPr>
            <a:lvl5pPr marL="2499360" indent="-568960">
              <a:buSzPts val="3200"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Google Shape;37;p10"/>
          <p:cNvSpPr txBox="1"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228600" indent="0">
              <a:buClrTx/>
              <a:buSzTx/>
              <a:buFontTx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471215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8107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8;p1" descr="Google Shape;8;p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150" y="5815298"/>
            <a:ext cx="2023051" cy="737901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9" name="Google Shape;40;p11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1600"/>
            </a:lvl1pPr>
            <a:lvl2pPr marL="228600" indent="457200">
              <a:buClrTx/>
              <a:buSzTx/>
              <a:buFontTx/>
              <a:buNone/>
              <a:defRPr sz="1600"/>
            </a:lvl2pPr>
            <a:lvl3pPr marL="228600" indent="914400">
              <a:buClrTx/>
              <a:buSzTx/>
              <a:buFontTx/>
              <a:buNone/>
              <a:defRPr sz="1600"/>
            </a:lvl3pPr>
            <a:lvl4pPr marL="228600" indent="1371600">
              <a:buClrTx/>
              <a:buSzTx/>
              <a:buFontTx/>
              <a:buNone/>
              <a:defRPr sz="1600"/>
            </a:lvl4pPr>
            <a:lvl5pPr marL="228600" indent="1828800">
              <a:buClrTx/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805153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8;p1" descr="Google Shape;8;p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150" y="5815298"/>
            <a:ext cx="2023051" cy="737901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/>
          </p:nvPr>
        </p:nvSpPr>
        <p:spPr>
          <a:xfrm rot="5400000">
            <a:off x="3920330" y="-1256506"/>
            <a:ext cx="4351339" cy="10515601"/>
          </a:xfrm>
          <a:prstGeom prst="rect">
            <a:avLst/>
          </a:prstGeom>
        </p:spPr>
        <p:txBody>
          <a:bodyPr/>
          <a:lstStyle>
            <a:lvl2pPr>
              <a:buSzPts val="2800"/>
              <a:buChar char="•"/>
              <a:defRPr sz="2800"/>
            </a:lvl2pPr>
            <a:lvl3pPr>
              <a:buSzPts val="2800"/>
              <a:buChar char="•"/>
              <a:defRPr sz="2800"/>
            </a:lvl3pPr>
            <a:lvl4pPr>
              <a:buSzPts val="2800"/>
              <a:defRPr sz="2800"/>
            </a:lvl4pPr>
            <a:lvl5pPr>
              <a:buSzPts val="2800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457721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8;p1" descr="Google Shape;8;p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150" y="5815298"/>
            <a:ext cx="2023051" cy="737901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Body Level One…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7"/>
            <a:ext cx="5811838" cy="7734301"/>
          </a:xfrm>
          <a:prstGeom prst="rect">
            <a:avLst/>
          </a:prstGeom>
        </p:spPr>
        <p:txBody>
          <a:bodyPr/>
          <a:lstStyle>
            <a:lvl2pPr>
              <a:buSzPts val="2800"/>
              <a:buChar char="•"/>
              <a:defRPr sz="2800"/>
            </a:lvl2pPr>
            <a:lvl3pPr>
              <a:buSzPts val="2800"/>
              <a:buChar char="•"/>
              <a:defRPr sz="2800"/>
            </a:lvl3pPr>
            <a:lvl4pPr>
              <a:buSzPts val="2800"/>
              <a:defRPr sz="2800"/>
            </a:lvl4pPr>
            <a:lvl5pPr>
              <a:buSzPts val="2800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764155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4"/>
          <p:cNvSpPr/>
          <p:nvPr/>
        </p:nvSpPr>
        <p:spPr>
          <a:xfrm>
            <a:off x="182879" y="6074228"/>
            <a:ext cx="1658985" cy="653144"/>
          </a:xfrm>
          <a:prstGeom prst="rect">
            <a:avLst/>
          </a:prstGeom>
          <a:solidFill>
            <a:srgbClr val="03002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128" name="TextBox 5"/>
          <p:cNvSpPr txBox="1"/>
          <p:nvPr/>
        </p:nvSpPr>
        <p:spPr>
          <a:xfrm>
            <a:off x="788669" y="6215877"/>
            <a:ext cx="3680462" cy="205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Copyright 2024 FAIR Institute, Inc.</a:t>
            </a:r>
          </a:p>
        </p:txBody>
      </p:sp>
      <p:sp>
        <p:nvSpPr>
          <p:cNvPr id="129" name="CLICK TO EDIT MASTER TITLE STY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1pPr>
              <a:defRPr sz="3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3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1pPr marL="228600" indent="-228600">
              <a:spcBef>
                <a:spcPts val="2000"/>
              </a:spcBef>
              <a:buClrTx/>
              <a:buSzPct val="100000"/>
              <a:buFont typeface="Arial"/>
              <a:defRPr sz="3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62000" indent="-304800">
              <a:spcBef>
                <a:spcPts val="2000"/>
              </a:spcBef>
              <a:buClrTx/>
              <a:buSzPct val="100000"/>
              <a:buFont typeface="Arial"/>
              <a:defRPr sz="3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41118" indent="-426718">
              <a:spcBef>
                <a:spcPts val="2000"/>
              </a:spcBef>
              <a:buClrTx/>
              <a:buSzPct val="100000"/>
              <a:buFont typeface="Arial"/>
              <a:buChar char="‣"/>
              <a:defRPr sz="3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88836" indent="-517236">
              <a:spcBef>
                <a:spcPts val="2000"/>
              </a:spcBef>
              <a:buClrTx/>
              <a:buSzPct val="100000"/>
              <a:buFont typeface="Arial"/>
              <a:defRPr sz="3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397760" indent="-568960">
              <a:spcBef>
                <a:spcPts val="2000"/>
              </a:spcBef>
              <a:buClrTx/>
              <a:buSzPct val="100000"/>
              <a:buFont typeface="Arial"/>
              <a:buChar char="-"/>
              <a:defRPr sz="3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41872" y="6231020"/>
            <a:ext cx="356402" cy="332739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sz="1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657500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4"/>
          <p:cNvSpPr/>
          <p:nvPr/>
        </p:nvSpPr>
        <p:spPr>
          <a:xfrm>
            <a:off x="182879" y="6074228"/>
            <a:ext cx="1658985" cy="653144"/>
          </a:xfrm>
          <a:prstGeom prst="rect">
            <a:avLst/>
          </a:prstGeom>
          <a:solidFill>
            <a:srgbClr val="03002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139" name="TextBox 5"/>
          <p:cNvSpPr txBox="1"/>
          <p:nvPr/>
        </p:nvSpPr>
        <p:spPr>
          <a:xfrm>
            <a:off x="788669" y="6215877"/>
            <a:ext cx="3680462" cy="205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Copyright 2024 FAIR Institute, Inc.</a:t>
            </a:r>
          </a:p>
        </p:txBody>
      </p:sp>
      <p:sp>
        <p:nvSpPr>
          <p:cNvPr id="140" name="CLICK TO EDIT MASTER TITLE STY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1pPr>
              <a:defRPr sz="3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41872" y="6231020"/>
            <a:ext cx="356402" cy="332739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sz="1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753349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/>
          <p:cNvSpPr/>
          <p:nvPr/>
        </p:nvSpPr>
        <p:spPr>
          <a:xfrm>
            <a:off x="182879" y="6074228"/>
            <a:ext cx="1658985" cy="653143"/>
          </a:xfrm>
          <a:prstGeom prst="rect">
            <a:avLst/>
          </a:prstGeom>
          <a:solidFill>
            <a:srgbClr val="03002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149" name="TextBox 5"/>
          <p:cNvSpPr txBox="1"/>
          <p:nvPr/>
        </p:nvSpPr>
        <p:spPr>
          <a:xfrm>
            <a:off x="788669" y="6215876"/>
            <a:ext cx="3680461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Copyright 2024 FAIR Institute, Inc.</a:t>
            </a:r>
          </a:p>
        </p:txBody>
      </p:sp>
      <p:sp>
        <p:nvSpPr>
          <p:cNvPr id="150" name="CLICK TO EDIT MASTER TITLE STY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1pPr>
              <a:defRPr sz="3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41868" y="6231020"/>
            <a:ext cx="356405" cy="332741"/>
          </a:xfrm>
          <a:prstGeom prst="rect">
            <a:avLst/>
          </a:prstGeom>
        </p:spPr>
        <p:txBody>
          <a:bodyPr anchor="t"/>
          <a:lstStyle>
            <a:lvl1pPr>
              <a:defRPr sz="1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17811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LICK TO EDIT MASTER TITLE STY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59" name="Rectangle"/>
          <p:cNvSpPr/>
          <p:nvPr/>
        </p:nvSpPr>
        <p:spPr>
          <a:xfrm>
            <a:off x="9890124" y="6024452"/>
            <a:ext cx="2008281" cy="63511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800"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160" name="TextBox 5"/>
          <p:cNvSpPr txBox="1"/>
          <p:nvPr/>
        </p:nvSpPr>
        <p:spPr>
          <a:xfrm>
            <a:off x="788669" y="6215877"/>
            <a:ext cx="3680462" cy="205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Copyright 2024 FAIR Institute, Inc.</a:t>
            </a:r>
          </a:p>
        </p:txBody>
      </p:sp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482462" y="6231020"/>
            <a:ext cx="358411" cy="370839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9504556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 4"/>
          <p:cNvSpPr/>
          <p:nvPr/>
        </p:nvSpPr>
        <p:spPr>
          <a:xfrm>
            <a:off x="182879" y="6074228"/>
            <a:ext cx="1658985" cy="653143"/>
          </a:xfrm>
          <a:prstGeom prst="rect">
            <a:avLst/>
          </a:prstGeom>
          <a:solidFill>
            <a:srgbClr val="03002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169" name="CLICK TO EDIT MASTER TITLE STY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1pPr>
              <a:defRPr sz="3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7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1pPr marL="228600" indent="-228600">
              <a:spcBef>
                <a:spcPts val="2000"/>
              </a:spcBef>
              <a:buClrTx/>
              <a:buSzPct val="100000"/>
              <a:buFont typeface="Arial"/>
              <a:defRPr sz="3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23900" indent="-266700">
              <a:buClrTx/>
              <a:buSzPct val="100000"/>
              <a:buFont typeface="Arial"/>
              <a:defRPr sz="28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234439" indent="-320039">
              <a:buClrTx/>
              <a:buSzPct val="100000"/>
              <a:buFont typeface="Arial"/>
              <a:buChar char="‣"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727200" indent="-355600">
              <a:buClrTx/>
              <a:buSzPct val="100000"/>
              <a:buFont typeface="Arial"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184400" indent="-355600">
              <a:buClrTx/>
              <a:buSzPct val="100000"/>
              <a:buFont typeface="Arial"/>
              <a:buChar char="-"/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41868" y="6231020"/>
            <a:ext cx="356405" cy="332741"/>
          </a:xfrm>
          <a:prstGeom prst="rect">
            <a:avLst/>
          </a:prstGeom>
        </p:spPr>
        <p:txBody>
          <a:bodyPr anchor="t"/>
          <a:lstStyle>
            <a:lvl1pPr>
              <a:defRPr sz="1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72" name="TextBox 5"/>
          <p:cNvSpPr txBox="1"/>
          <p:nvPr/>
        </p:nvSpPr>
        <p:spPr>
          <a:xfrm>
            <a:off x="788669" y="6215876"/>
            <a:ext cx="3680461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Copyright 2023 FAIR Institute, Inc.</a:t>
            </a:r>
          </a:p>
        </p:txBody>
      </p:sp>
    </p:spTree>
    <p:extLst>
      <p:ext uri="{BB962C8B-B14F-4D97-AF65-F5344CB8AC3E}">
        <p14:creationId xmlns:p14="http://schemas.microsoft.com/office/powerpoint/2010/main" val="1888191904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LICK TO EDIT MASTER TITLE STY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80" name="Rectangle"/>
          <p:cNvSpPr/>
          <p:nvPr/>
        </p:nvSpPr>
        <p:spPr>
          <a:xfrm>
            <a:off x="9890124" y="6024453"/>
            <a:ext cx="2008281" cy="635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181" name="TextBox 5"/>
          <p:cNvSpPr txBox="1"/>
          <p:nvPr/>
        </p:nvSpPr>
        <p:spPr>
          <a:xfrm>
            <a:off x="788669" y="6215876"/>
            <a:ext cx="3680461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Copyright 2024 FAIR Institute, Inc.</a:t>
            </a:r>
          </a:p>
        </p:txBody>
      </p:sp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482459" y="6231020"/>
            <a:ext cx="358414" cy="370841"/>
          </a:xfrm>
          <a:prstGeom prst="rect">
            <a:avLst/>
          </a:prstGeom>
        </p:spPr>
        <p:txBody>
          <a:bodyPr anchor="t"/>
          <a:lstStyle>
            <a:lvl1pPr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44458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85"/>
          <p:cNvSpPr/>
          <p:nvPr/>
        </p:nvSpPr>
        <p:spPr>
          <a:xfrm>
            <a:off x="1524000" y="6488112"/>
            <a:ext cx="9144000" cy="369889"/>
          </a:xfrm>
          <a:prstGeom prst="rect">
            <a:avLst/>
          </a:prstGeom>
          <a:solidFill>
            <a:schemeClr val="accent2">
              <a:lumOff val="1669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800"/>
            </a:pPr>
            <a:endParaRPr/>
          </a:p>
        </p:txBody>
      </p:sp>
      <p:sp>
        <p:nvSpPr>
          <p:cNvPr id="190" name="Line 84"/>
          <p:cNvSpPr/>
          <p:nvPr/>
        </p:nvSpPr>
        <p:spPr>
          <a:xfrm>
            <a:off x="1828800" y="977901"/>
            <a:ext cx="8458200" cy="1586"/>
          </a:xfrm>
          <a:prstGeom prst="line">
            <a:avLst/>
          </a:prstGeom>
          <a:ln w="12700">
            <a:solidFill>
              <a:schemeClr val="accent4">
                <a:lumOff val="-10039"/>
              </a:schemeClr>
            </a:solidFill>
            <a:prstDash val="sysDot"/>
          </a:ln>
        </p:spPr>
        <p:txBody>
          <a:bodyPr lIns="45718" tIns="45718" rIns="45718" bIns="45718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1" name="Title Text"/>
          <p:cNvSpPr txBox="1">
            <a:spLocks noGrp="1"/>
          </p:cNvSpPr>
          <p:nvPr>
            <p:ph type="title"/>
          </p:nvPr>
        </p:nvSpPr>
        <p:spPr>
          <a:xfrm>
            <a:off x="1784350" y="228600"/>
            <a:ext cx="8474075" cy="71437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0000"/>
              </a:lnSpc>
              <a:defRPr b="1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92" name="Body Level One…"/>
          <p:cNvSpPr txBox="1">
            <a:spLocks noGrp="1"/>
          </p:cNvSpPr>
          <p:nvPr>
            <p:ph type="body" idx="1"/>
          </p:nvPr>
        </p:nvSpPr>
        <p:spPr>
          <a:xfrm>
            <a:off x="1828800" y="1143000"/>
            <a:ext cx="8458200" cy="5105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8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790575" indent="-333375">
              <a:lnSpc>
                <a:spcPct val="100000"/>
              </a:lnSpc>
              <a:spcBef>
                <a:spcPts val="800"/>
              </a:spcBef>
              <a:buClrTx/>
              <a:buSzPct val="90000"/>
              <a:buFontTx/>
              <a:buChar char="•"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1219200" indent="-304800">
              <a:lnSpc>
                <a:spcPct val="100000"/>
              </a:lnSpc>
              <a:spcBef>
                <a:spcPts val="800"/>
              </a:spcBef>
              <a:buClrTx/>
              <a:buSzPct val="70000"/>
              <a:buFontTx/>
              <a:buChar char="—"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1676400" indent="-304800">
              <a:lnSpc>
                <a:spcPct val="100000"/>
              </a:lnSpc>
              <a:spcBef>
                <a:spcPts val="800"/>
              </a:spcBef>
              <a:buClrTx/>
              <a:buSzPct val="70000"/>
              <a:buFontTx/>
              <a:buChar char="o"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2133600" indent="-304800">
              <a:lnSpc>
                <a:spcPct val="100000"/>
              </a:lnSpc>
              <a:spcBef>
                <a:spcPts val="800"/>
              </a:spcBef>
              <a:buClrTx/>
              <a:buSzPct val="70000"/>
              <a:buFontTx/>
              <a:buChar char="–"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9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4961"/>
            <a:ext cx="9144000" cy="6867922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128501" y="6588725"/>
            <a:ext cx="231276" cy="214700"/>
          </a:xfrm>
          <a:prstGeom prst="rect">
            <a:avLst/>
          </a:prstGeom>
        </p:spPr>
        <p:txBody>
          <a:bodyPr lIns="45718" tIns="45718" rIns="45718" bIns="45718"/>
          <a:lstStyle>
            <a:lvl1pPr algn="ctr">
              <a:defRPr sz="900" b="1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259995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620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ectangle 4"/>
          <p:cNvSpPr/>
          <p:nvPr/>
        </p:nvSpPr>
        <p:spPr>
          <a:xfrm>
            <a:off x="182879" y="6074228"/>
            <a:ext cx="1658985" cy="653143"/>
          </a:xfrm>
          <a:prstGeom prst="rect">
            <a:avLst/>
          </a:prstGeom>
          <a:solidFill>
            <a:srgbClr val="03002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202" name="TextBox 5"/>
          <p:cNvSpPr txBox="1"/>
          <p:nvPr/>
        </p:nvSpPr>
        <p:spPr>
          <a:xfrm>
            <a:off x="788669" y="6215876"/>
            <a:ext cx="3680461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Copyright 2024 FAIR Institute, Inc.</a:t>
            </a:r>
          </a:p>
        </p:txBody>
      </p:sp>
      <p:sp>
        <p:nvSpPr>
          <p:cNvPr id="203" name="CLICK TO EDIT MASTER TITLE STY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1pPr>
              <a:defRPr sz="3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20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1pPr marL="228600" indent="-228600">
              <a:spcBef>
                <a:spcPts val="2000"/>
              </a:spcBef>
              <a:buClrTx/>
              <a:buSzPct val="100000"/>
              <a:buFont typeface="Arial"/>
              <a:defRPr sz="3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23900" indent="-266700">
              <a:buClrTx/>
              <a:buSzPct val="100000"/>
              <a:buFont typeface="Arial"/>
              <a:defRPr sz="28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234439" indent="-320039">
              <a:buClrTx/>
              <a:buSzPct val="100000"/>
              <a:buFont typeface="Arial"/>
              <a:buChar char="‣"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727200" indent="-355600">
              <a:buClrTx/>
              <a:buSzPct val="100000"/>
              <a:buFont typeface="Arial"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184400" indent="-355600">
              <a:buClrTx/>
              <a:buSzPct val="100000"/>
              <a:buFont typeface="Arial"/>
              <a:buChar char="-"/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41868" y="6231020"/>
            <a:ext cx="356405" cy="332741"/>
          </a:xfrm>
          <a:prstGeom prst="rect">
            <a:avLst/>
          </a:prstGeom>
        </p:spPr>
        <p:txBody>
          <a:bodyPr anchor="t"/>
          <a:lstStyle>
            <a:lvl1pPr>
              <a:defRPr sz="1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771675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4_Title and Content">
    <p:bg>
      <p:bgPr>
        <a:solidFill>
          <a:srgbClr val="1C2B68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2059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bg>
      <p:bgPr>
        <a:solidFill>
          <a:srgbClr val="1C2B68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0029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7837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19597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04152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86472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88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7644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9074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4610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58611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3678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5901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883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2865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Custom Layout 3">
    <p:bg>
      <p:bgPr>
        <a:solidFill>
          <a:srgbClr val="091F4B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Google Shape;48;p14"/>
          <p:cNvCxnSpPr/>
          <p:nvPr/>
        </p:nvCxnSpPr>
        <p:spPr>
          <a:xfrm>
            <a:off x="508000" y="933267"/>
            <a:ext cx="108963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Google Shape;49;p14"/>
          <p:cNvSpPr txBox="1">
            <a:spLocks noGrp="1"/>
          </p:cNvSpPr>
          <p:nvPr>
            <p:ph type="title"/>
          </p:nvPr>
        </p:nvSpPr>
        <p:spPr>
          <a:xfrm>
            <a:off x="376300" y="336733"/>
            <a:ext cx="9642000" cy="72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body" idx="1"/>
          </p:nvPr>
        </p:nvSpPr>
        <p:spPr>
          <a:xfrm>
            <a:off x="507867" y="1838000"/>
            <a:ext cx="10896300" cy="348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sldNum" idx="12"/>
          </p:nvPr>
        </p:nvSpPr>
        <p:spPr>
          <a:xfrm>
            <a:off x="10672810" y="638118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2" name="Google Shape;52;p14"/>
          <p:cNvCxnSpPr/>
          <p:nvPr/>
        </p:nvCxnSpPr>
        <p:spPr>
          <a:xfrm>
            <a:off x="508000" y="6519200"/>
            <a:ext cx="108963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" name="Google Shape;53;p14"/>
          <p:cNvSpPr txBox="1"/>
          <p:nvPr/>
        </p:nvSpPr>
        <p:spPr>
          <a:xfrm>
            <a:off x="9743333" y="6500000"/>
            <a:ext cx="10647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lvl="0" indent="0" algn="r" rtl="0">
              <a:lnSpc>
                <a:spcPct val="20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rPr>
              <a:t>FAIR Institute</a:t>
            </a:r>
            <a:endParaRPr sz="1100">
              <a:solidFill>
                <a:srgbClr val="EFEFE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325830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 Layout 1 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5"/>
          <p:cNvCxnSpPr/>
          <p:nvPr/>
        </p:nvCxnSpPr>
        <p:spPr>
          <a:xfrm>
            <a:off x="508000" y="933267"/>
            <a:ext cx="108963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56;p15"/>
          <p:cNvSpPr txBox="1">
            <a:spLocks noGrp="1"/>
          </p:cNvSpPr>
          <p:nvPr>
            <p:ph type="title"/>
          </p:nvPr>
        </p:nvSpPr>
        <p:spPr>
          <a:xfrm>
            <a:off x="376300" y="336733"/>
            <a:ext cx="9642000" cy="72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61B29"/>
              </a:buClr>
              <a:buSzPts val="3200"/>
              <a:buNone/>
              <a:defRPr sz="3200">
                <a:solidFill>
                  <a:srgbClr val="061B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1"/>
          </p:nvPr>
        </p:nvSpPr>
        <p:spPr>
          <a:xfrm>
            <a:off x="507867" y="1838000"/>
            <a:ext cx="4876800" cy="348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2"/>
          </p:nvPr>
        </p:nvSpPr>
        <p:spPr>
          <a:xfrm>
            <a:off x="6099467" y="1838000"/>
            <a:ext cx="4876800" cy="348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ldNum" idx="12"/>
          </p:nvPr>
        </p:nvSpPr>
        <p:spPr>
          <a:xfrm>
            <a:off x="10672810" y="638118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0" name="Google Shape;60;p15"/>
          <p:cNvCxnSpPr/>
          <p:nvPr/>
        </p:nvCxnSpPr>
        <p:spPr>
          <a:xfrm>
            <a:off x="508000" y="6519200"/>
            <a:ext cx="108963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Google Shape;61;p15"/>
          <p:cNvSpPr txBox="1"/>
          <p:nvPr/>
        </p:nvSpPr>
        <p:spPr>
          <a:xfrm>
            <a:off x="9743333" y="6500000"/>
            <a:ext cx="10647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lvl="0" indent="0" algn="r" rtl="0">
              <a:lnSpc>
                <a:spcPct val="20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FAIR Institute</a:t>
            </a:r>
            <a:endParaRPr sz="11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2783808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>
          <p15:clr>
            <a:srgbClr val="E46962"/>
          </p15:clr>
        </p15:guide>
        <p15:guide id="2" pos="320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B6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ora"/>
              <a:buNone/>
              <a:defRPr sz="3600" b="0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ans"/>
              <a:buChar char="•"/>
              <a:defRPr sz="28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Char char="•"/>
              <a:defRPr sz="24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"/>
              <a:buChar char="•"/>
              <a:defRPr sz="20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864151" y="5815298"/>
            <a:ext cx="2023050" cy="73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88878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B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normAutofit/>
          </a:bodyPr>
          <a:lstStyle>
            <a:lvl2pPr>
              <a:buSzPts val="2400"/>
              <a:buChar char="-"/>
              <a:defRPr sz="2400"/>
            </a:lvl2pPr>
            <a:lvl3pPr>
              <a:buSzPts val="2200"/>
              <a:buChar char="-"/>
              <a:defRPr sz="2200"/>
            </a:lvl3pPr>
            <a:lvl4pPr>
              <a:buSzPts val="2000"/>
              <a:defRPr sz="2000"/>
            </a:lvl4pPr>
            <a:lvl5pPr>
              <a:buSzPts val="1800"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" name="Google Shape;8;p1" descr="Google Shape;8;p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488839" y="6075789"/>
            <a:ext cx="1234415" cy="45024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70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Lora"/>
          <a:ea typeface="Lora"/>
          <a:cs typeface="Lora"/>
          <a:sym typeface="Lora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Lora"/>
          <a:ea typeface="Lora"/>
          <a:cs typeface="Lora"/>
          <a:sym typeface="Lora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Lora"/>
          <a:ea typeface="Lora"/>
          <a:cs typeface="Lora"/>
          <a:sym typeface="Lora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Lora"/>
          <a:ea typeface="Lora"/>
          <a:cs typeface="Lora"/>
          <a:sym typeface="Lora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Lora"/>
          <a:ea typeface="Lora"/>
          <a:cs typeface="Lora"/>
          <a:sym typeface="Lora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Lora"/>
          <a:ea typeface="Lora"/>
          <a:cs typeface="Lora"/>
          <a:sym typeface="Lora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Lora"/>
          <a:ea typeface="Lora"/>
          <a:cs typeface="Lora"/>
          <a:sym typeface="Lora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Lora"/>
          <a:ea typeface="Lora"/>
          <a:cs typeface="Lora"/>
          <a:sym typeface="Lora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Lora"/>
          <a:ea typeface="Lora"/>
          <a:cs typeface="Lora"/>
          <a:sym typeface="Lora"/>
        </a:defRPr>
      </a:lvl9pPr>
    </p:titleStyle>
    <p:bodyStyle>
      <a:lvl1pPr marL="4572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800"/>
        <a:buFont typeface="Helvetica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DM Sans"/>
          <a:ea typeface="DM Sans"/>
          <a:cs typeface="DM Sans"/>
          <a:sym typeface="DM Sans"/>
        </a:defRPr>
      </a:lvl1pPr>
      <a:lvl2pPr marL="971550" marR="0" indent="-4000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800"/>
        <a:buFont typeface="Helvetica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DM Sans"/>
          <a:ea typeface="DM Sans"/>
          <a:cs typeface="DM Sans"/>
          <a:sym typeface="DM Sans"/>
        </a:defRPr>
      </a:lvl2pPr>
      <a:lvl3pPr marL="1508760" marR="0" indent="-4800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800"/>
        <a:buFont typeface="Helvetica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DM Sans"/>
          <a:ea typeface="DM Sans"/>
          <a:cs typeface="DM Sans"/>
          <a:sym typeface="DM Sans"/>
        </a:defRPr>
      </a:lvl3pPr>
      <a:lvl4pPr marL="2019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800"/>
        <a:buFont typeface="Helvetica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DM Sans"/>
          <a:ea typeface="DM Sans"/>
          <a:cs typeface="DM Sans"/>
          <a:sym typeface="DM Sans"/>
        </a:defRPr>
      </a:lvl4pPr>
      <a:lvl5pPr marL="24765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800"/>
        <a:buFont typeface="Helvetica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DM Sans"/>
          <a:ea typeface="DM Sans"/>
          <a:cs typeface="DM Sans"/>
          <a:sym typeface="DM Sans"/>
        </a:defRPr>
      </a:lvl5pPr>
      <a:lvl6pPr marL="29337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800"/>
        <a:buFont typeface="Helvetica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DM Sans"/>
          <a:ea typeface="DM Sans"/>
          <a:cs typeface="DM Sans"/>
          <a:sym typeface="DM Sans"/>
        </a:defRPr>
      </a:lvl6pPr>
      <a:lvl7pPr marL="33909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800"/>
        <a:buFont typeface="Helvetica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DM Sans"/>
          <a:ea typeface="DM Sans"/>
          <a:cs typeface="DM Sans"/>
          <a:sym typeface="DM Sans"/>
        </a:defRPr>
      </a:lvl7pPr>
      <a:lvl8pPr marL="38481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800"/>
        <a:buFont typeface="Helvetica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DM Sans"/>
          <a:ea typeface="DM Sans"/>
          <a:cs typeface="DM Sans"/>
          <a:sym typeface="DM Sans"/>
        </a:defRPr>
      </a:lvl8pPr>
      <a:lvl9pPr marL="4305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800"/>
        <a:buFont typeface="Helvetica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DM Sans"/>
          <a:ea typeface="DM Sans"/>
          <a:cs typeface="DM Sans"/>
          <a:sym typeface="DM San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B6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ora"/>
              <a:buNone/>
              <a:defRPr sz="3600" b="0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ans"/>
              <a:buChar char="•"/>
              <a:defRPr sz="28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Char char="•"/>
              <a:defRPr sz="24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"/>
              <a:buChar char="•"/>
              <a:defRPr sz="20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>
          <a:blip r:embed="rId1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4151" y="5815298"/>
            <a:ext cx="2023050" cy="73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80598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2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ctrTitle"/>
          </p:nvPr>
        </p:nvSpPr>
        <p:spPr>
          <a:xfrm>
            <a:off x="925950" y="2676506"/>
            <a:ext cx="10340100" cy="150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</a:pPr>
            <a:r>
              <a:rPr lang="en-US" sz="5100" dirty="0">
                <a:latin typeface="Lora Medium"/>
                <a:ea typeface="Lora Medium"/>
                <a:cs typeface="Lora Medium"/>
                <a:sym typeface="Lora Medium"/>
              </a:rPr>
              <a:t>Case Study Panorama</a:t>
            </a:r>
            <a:br>
              <a:rPr lang="en-US" sz="5100" dirty="0">
                <a:latin typeface="Lora Medium"/>
                <a:ea typeface="Lora Medium"/>
                <a:cs typeface="Lora Medium"/>
                <a:sym typeface="Lora Medium"/>
              </a:rPr>
            </a:br>
            <a:r>
              <a:rPr lang="en-US" sz="5100" dirty="0">
                <a:latin typeface="Lora Medium"/>
                <a:ea typeface="Lora Medium"/>
                <a:cs typeface="Lora Medium"/>
                <a:sym typeface="Lora Medium"/>
              </a:rPr>
              <a:t>Mastercard and Fresenius</a:t>
            </a:r>
            <a:endParaRPr sz="5100" dirty="0">
              <a:latin typeface="Lora Medium"/>
              <a:ea typeface="Lora Medium"/>
              <a:cs typeface="Lora Medium"/>
              <a:sym typeface="Lora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4030629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object 20">
            <a:extLst>
              <a:ext uri="{FF2B5EF4-FFF2-40B4-BE49-F238E27FC236}">
                <a16:creationId xmlns:a16="http://schemas.microsoft.com/office/drawing/2014/main" id="{99A0C64E-DAB3-7E91-F09B-368A96CB96C6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243806" y="10534829"/>
            <a:ext cx="2672715" cy="253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650" b="0" i="0">
                <a:solidFill>
                  <a:srgbClr val="978859"/>
                </a:solidFill>
                <a:latin typeface="Century Gothic Pro"/>
                <a:cs typeface="Century Gothic Pro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sym typeface="Arial"/>
              </a:rPr>
              <a:t>RICHEMONT</a:t>
            </a:r>
            <a:r>
              <a:rPr kumimoji="0" lang="en-GB" sz="165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sym typeface="Arial"/>
              </a:rPr>
              <a:t> </a:t>
            </a:r>
            <a:r>
              <a:rPr kumimoji="0" lang="en-GB" sz="165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sym typeface="Arial"/>
              </a:rPr>
              <a:t>AT</a:t>
            </a:r>
            <a:r>
              <a:rPr kumimoji="0" lang="en-GB" sz="165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sym typeface="Arial"/>
              </a:rPr>
              <a:t> </a:t>
            </a:r>
            <a:r>
              <a:rPr kumimoji="0" lang="en-GB" sz="16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sym typeface="Arial"/>
              </a:rPr>
              <a:t>A</a:t>
            </a:r>
            <a:r>
              <a:rPr kumimoji="0" lang="en-GB" sz="165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sym typeface="Arial"/>
              </a:rPr>
              <a:t> </a:t>
            </a:r>
            <a:r>
              <a:rPr kumimoji="0" lang="en-GB" sz="165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sym typeface="Arial"/>
              </a:rPr>
              <a:t>GLANCE</a:t>
            </a:r>
            <a:endParaRPr kumimoji="0" sz="1650" b="0" i="0" u="none" strike="noStrike" kern="0" cap="none" spc="-6" normalizeH="0" baseline="0" noProof="0" dirty="0">
              <a:ln>
                <a:noFill/>
              </a:ln>
              <a:solidFill>
                <a:srgbClr val="978859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sym typeface="Arial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AAECC1AF-A488-4112-4568-345C38424B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5897" y="-9290"/>
            <a:ext cx="6020203" cy="6867290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D9917906-99B4-C764-5618-58DB1FEF813E}"/>
              </a:ext>
            </a:extLst>
          </p:cNvPr>
          <p:cNvSpPr/>
          <p:nvPr/>
        </p:nvSpPr>
        <p:spPr>
          <a:xfrm>
            <a:off x="3505200" y="-9290"/>
            <a:ext cx="2808065" cy="587416"/>
          </a:xfrm>
          <a:prstGeom prst="rect">
            <a:avLst/>
          </a:prstGeom>
          <a:solidFill>
            <a:srgbClr val="FEF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E0071F42-D599-A8DE-1F97-0CAFEBFE3D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224190"/>
            <a:ext cx="2688771" cy="492810"/>
          </a:xfrm>
          <a:prstGeom prst="rect">
            <a:avLst/>
          </a:prstGeom>
        </p:spPr>
      </p:pic>
      <p:pic>
        <p:nvPicPr>
          <p:cNvPr id="74" name="Picture 11">
            <a:extLst>
              <a:ext uri="{FF2B5EF4-FFF2-40B4-BE49-F238E27FC236}">
                <a16:creationId xmlns:a16="http://schemas.microsoft.com/office/drawing/2014/main" id="{C6EA29B4-A834-10F8-5F7B-B7A4E640C7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1"/>
          <a:stretch>
            <a:fillRect/>
          </a:stretch>
        </p:blipFill>
        <p:spPr>
          <a:xfrm>
            <a:off x="371475" y="1096154"/>
            <a:ext cx="2549300" cy="109356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6F657F0E-D56E-E4ED-ADF5-BE5F39A9D2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2548190"/>
            <a:ext cx="2549301" cy="1093564"/>
          </a:xfrm>
          <a:prstGeom prst="rect">
            <a:avLst/>
          </a:prstGeom>
        </p:spPr>
      </p:pic>
      <p:pic>
        <p:nvPicPr>
          <p:cNvPr id="77" name="Picture 5">
            <a:extLst>
              <a:ext uri="{FF2B5EF4-FFF2-40B4-BE49-F238E27FC236}">
                <a16:creationId xmlns:a16="http://schemas.microsoft.com/office/drawing/2014/main" id="{AB4C2DEB-8BBB-41E1-FCD8-F1C4EEC82F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224" y="5452264"/>
            <a:ext cx="2549301" cy="109356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8" name="Content Placeholder 11">
            <a:extLst>
              <a:ext uri="{FF2B5EF4-FFF2-40B4-BE49-F238E27FC236}">
                <a16:creationId xmlns:a16="http://schemas.microsoft.com/office/drawing/2014/main" id="{401E3F54-28F8-1D9A-1776-D883B2550C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224" y="4000227"/>
            <a:ext cx="2549301" cy="1093563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BDF1515E-4CF9-CBF0-B5B8-237B76A4D13D}"/>
              </a:ext>
            </a:extLst>
          </p:cNvPr>
          <p:cNvGrpSpPr/>
          <p:nvPr/>
        </p:nvGrpSpPr>
        <p:grpSpPr>
          <a:xfrm>
            <a:off x="363725" y="293181"/>
            <a:ext cx="2557050" cy="444500"/>
            <a:chOff x="363725" y="546100"/>
            <a:chExt cx="2557050" cy="444500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C78B756F-6AAE-FCE6-E1BF-AA93A1DCC248}"/>
                </a:ext>
              </a:extLst>
            </p:cNvPr>
            <p:cNvSpPr/>
            <p:nvPr/>
          </p:nvSpPr>
          <p:spPr>
            <a:xfrm>
              <a:off x="363725" y="546100"/>
              <a:ext cx="2557050" cy="444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82" name="Grafik 4">
              <a:extLst>
                <a:ext uri="{FF2B5EF4-FFF2-40B4-BE49-F238E27FC236}">
                  <a16:creationId xmlns:a16="http://schemas.microsoft.com/office/drawing/2014/main" id="{63B2F879-77E0-D189-1A62-92BFB8BE8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1923" y="647700"/>
              <a:ext cx="2459628" cy="2610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8105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177A5CEF-4D6E-7FED-E27C-0A1B1CA4374B}"/>
              </a:ext>
            </a:extLst>
          </p:cNvPr>
          <p:cNvSpPr txBox="1">
            <a:spLocks/>
          </p:cNvSpPr>
          <p:nvPr/>
        </p:nvSpPr>
        <p:spPr>
          <a:xfrm>
            <a:off x="379224" y="288148"/>
            <a:ext cx="4635219" cy="5781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ra" pitchFamily="2" charset="77"/>
                <a:ea typeface="+mj-ea"/>
                <a:cs typeface="+mj-cs"/>
                <a:sym typeface="Arial"/>
              </a:rPr>
              <a:t>FAIR at Fresenius</a:t>
            </a:r>
          </a:p>
        </p:txBody>
      </p:sp>
      <p:sp>
        <p:nvSpPr>
          <p:cNvPr id="30" name="Text Box 11">
            <a:extLst>
              <a:ext uri="{FF2B5EF4-FFF2-40B4-BE49-F238E27FC236}">
                <a16:creationId xmlns:a16="http://schemas.microsoft.com/office/drawing/2014/main" id="{24242AC8-DB8A-C81B-92BD-77995DF40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211" y="1569051"/>
            <a:ext cx="2883107" cy="10926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 b="0" i="0"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2019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 b="0" i="0"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First experiments with FAIR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 b="0" i="0"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Establishing the foundation for strategic cyber risk mgmt.</a:t>
            </a:r>
          </a:p>
        </p:txBody>
      </p:sp>
      <p:cxnSp>
        <p:nvCxnSpPr>
          <p:cNvPr id="82" name="Gerade Verbindung 53">
            <a:extLst>
              <a:ext uri="{FF2B5EF4-FFF2-40B4-BE49-F238E27FC236}">
                <a16:creationId xmlns:a16="http://schemas.microsoft.com/office/drawing/2014/main" id="{109550B2-33E4-96E8-850F-6FDF5606C023}"/>
              </a:ext>
            </a:extLst>
          </p:cNvPr>
          <p:cNvCxnSpPr>
            <a:cxnSpLocks/>
          </p:cNvCxnSpPr>
          <p:nvPr/>
        </p:nvCxnSpPr>
        <p:spPr>
          <a:xfrm flipV="1">
            <a:off x="1051202" y="1559293"/>
            <a:ext cx="0" cy="1827001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hteck 102">
            <a:extLst>
              <a:ext uri="{FF2B5EF4-FFF2-40B4-BE49-F238E27FC236}">
                <a16:creationId xmlns:a16="http://schemas.microsoft.com/office/drawing/2014/main" id="{601C44FB-F17D-8818-28F4-52E6453A9DE4}"/>
              </a:ext>
            </a:extLst>
          </p:cNvPr>
          <p:cNvSpPr/>
          <p:nvPr/>
        </p:nvSpPr>
        <p:spPr>
          <a:xfrm>
            <a:off x="469074" y="3350290"/>
            <a:ext cx="289041" cy="21600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5" name="Richtungspfeil 103">
            <a:extLst>
              <a:ext uri="{FF2B5EF4-FFF2-40B4-BE49-F238E27FC236}">
                <a16:creationId xmlns:a16="http://schemas.microsoft.com/office/drawing/2014/main" id="{809B3C5B-4FD4-2FC2-0C1B-A5F0C95A37B4}"/>
              </a:ext>
            </a:extLst>
          </p:cNvPr>
          <p:cNvSpPr/>
          <p:nvPr/>
        </p:nvSpPr>
        <p:spPr>
          <a:xfrm>
            <a:off x="910009" y="3349047"/>
            <a:ext cx="10802209" cy="216000"/>
          </a:xfrm>
          <a:prstGeom prst="homePlate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105" name="Gerade Verbindung 53">
            <a:extLst>
              <a:ext uri="{FF2B5EF4-FFF2-40B4-BE49-F238E27FC236}">
                <a16:creationId xmlns:a16="http://schemas.microsoft.com/office/drawing/2014/main" id="{467F3EE3-B5FD-DBBA-76C2-F1481631CFC2}"/>
              </a:ext>
            </a:extLst>
          </p:cNvPr>
          <p:cNvCxnSpPr>
            <a:cxnSpLocks/>
          </p:cNvCxnSpPr>
          <p:nvPr/>
        </p:nvCxnSpPr>
        <p:spPr>
          <a:xfrm flipV="1">
            <a:off x="4545114" y="1569051"/>
            <a:ext cx="0" cy="1827001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 Box 11">
            <a:extLst>
              <a:ext uri="{FF2B5EF4-FFF2-40B4-BE49-F238E27FC236}">
                <a16:creationId xmlns:a16="http://schemas.microsoft.com/office/drawing/2014/main" id="{0459238C-D555-CC42-F420-A33483D89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5768" y="4083441"/>
            <a:ext cx="2883107" cy="10926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 b="0" i="0"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2020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 b="0" i="0"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Top CRQ for Corp. functions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 b="0" i="0"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Integrating FAIR principles into cyber &amp; enterprise risk mgmt. </a:t>
            </a:r>
          </a:p>
        </p:txBody>
      </p:sp>
      <p:sp>
        <p:nvSpPr>
          <p:cNvPr id="107" name="Text Box 11">
            <a:extLst>
              <a:ext uri="{FF2B5EF4-FFF2-40B4-BE49-F238E27FC236}">
                <a16:creationId xmlns:a16="http://schemas.microsoft.com/office/drawing/2014/main" id="{AC893FB5-6AB0-D66B-1C9B-2C692EB72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450" y="1578809"/>
            <a:ext cx="2883107" cy="14619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 b="0" i="0"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2021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 b="0" i="0"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Defining scenario catalogue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 b="0" i="0"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Top CRQ for first BU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 b="0" i="0"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Cyber insurance use case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 b="0" i="0"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+mj-ea"/>
              <a:cs typeface="Arial"/>
              <a:sym typeface="Arial"/>
            </a:endParaRPr>
          </a:p>
        </p:txBody>
      </p:sp>
      <p:cxnSp>
        <p:nvCxnSpPr>
          <p:cNvPr id="109" name="Gerade Verbindung 58">
            <a:extLst>
              <a:ext uri="{FF2B5EF4-FFF2-40B4-BE49-F238E27FC236}">
                <a16:creationId xmlns:a16="http://schemas.microsoft.com/office/drawing/2014/main" id="{698770EE-7EE2-46BC-F100-DEA3731B9CED}"/>
              </a:ext>
            </a:extLst>
          </p:cNvPr>
          <p:cNvCxnSpPr>
            <a:cxnSpLocks/>
          </p:cNvCxnSpPr>
          <p:nvPr/>
        </p:nvCxnSpPr>
        <p:spPr>
          <a:xfrm flipV="1">
            <a:off x="5967953" y="3563096"/>
            <a:ext cx="0" cy="186118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 Box 11">
            <a:extLst>
              <a:ext uri="{FF2B5EF4-FFF2-40B4-BE49-F238E27FC236}">
                <a16:creationId xmlns:a16="http://schemas.microsoft.com/office/drawing/2014/main" id="{DF6060CA-86B2-54ED-7652-EC9E22775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6003" y="4127377"/>
            <a:ext cx="3110298" cy="13080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 b="0" i="0"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2022-2023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 b="0" i="0"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Operationalizing CRQ for strategic cyber risk mgmt.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 b="0" i="0"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Bi-annual executive reporting on “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EBIT@Risk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” (95</a:t>
            </a:r>
            <a:r>
              <a:rPr kumimoji="0" lang="en-US" sz="14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th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VaR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)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3A29131-B557-A021-9CD7-73ED557739C4}"/>
              </a:ext>
            </a:extLst>
          </p:cNvPr>
          <p:cNvSpPr txBox="1"/>
          <p:nvPr/>
        </p:nvSpPr>
        <p:spPr>
          <a:xfrm>
            <a:off x="0" y="6527921"/>
            <a:ext cx="7407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Note: Timeline is not representative due to simultaneous establishment of the cybersecurity function</a:t>
            </a:r>
          </a:p>
        </p:txBody>
      </p:sp>
      <p:cxnSp>
        <p:nvCxnSpPr>
          <p:cNvPr id="112" name="Gerade Verbindung 53">
            <a:extLst>
              <a:ext uri="{FF2B5EF4-FFF2-40B4-BE49-F238E27FC236}">
                <a16:creationId xmlns:a16="http://schemas.microsoft.com/office/drawing/2014/main" id="{946057B2-3920-223A-1344-F21E831E13C2}"/>
              </a:ext>
            </a:extLst>
          </p:cNvPr>
          <p:cNvCxnSpPr>
            <a:cxnSpLocks/>
          </p:cNvCxnSpPr>
          <p:nvPr/>
        </p:nvCxnSpPr>
        <p:spPr>
          <a:xfrm flipV="1">
            <a:off x="7969690" y="1597340"/>
            <a:ext cx="0" cy="1827001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 Box 11">
            <a:extLst>
              <a:ext uri="{FF2B5EF4-FFF2-40B4-BE49-F238E27FC236}">
                <a16:creationId xmlns:a16="http://schemas.microsoft.com/office/drawing/2014/main" id="{1EE2D43B-30E4-9A2A-E148-69EA4E894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9026" y="1607098"/>
            <a:ext cx="2883107" cy="14619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 b="0" i="0"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2024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 b="0" i="0"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Integrating TPRM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 b="0" i="0"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Implementing CRQ solution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 b="0" i="0"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Scaling CRQ across all BU‘s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 b="0" i="0"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+mj-ea"/>
              <a:cs typeface="Arial"/>
              <a:sym typeface="Arial"/>
            </a:endParaRPr>
          </a:p>
        </p:txBody>
      </p:sp>
      <p:cxnSp>
        <p:nvCxnSpPr>
          <p:cNvPr id="115" name="Gerade Verbindung 58">
            <a:extLst>
              <a:ext uri="{FF2B5EF4-FFF2-40B4-BE49-F238E27FC236}">
                <a16:creationId xmlns:a16="http://schemas.microsoft.com/office/drawing/2014/main" id="{428D0070-4D9E-A508-4F9F-F10D1EDCC486}"/>
              </a:ext>
            </a:extLst>
          </p:cNvPr>
          <p:cNvCxnSpPr>
            <a:cxnSpLocks/>
          </p:cNvCxnSpPr>
          <p:nvPr/>
        </p:nvCxnSpPr>
        <p:spPr>
          <a:xfrm flipV="1">
            <a:off x="2318345" y="3535274"/>
            <a:ext cx="0" cy="186118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Graphic 117" descr="Arrow circle with solid fill">
            <a:extLst>
              <a:ext uri="{FF2B5EF4-FFF2-40B4-BE49-F238E27FC236}">
                <a16:creationId xmlns:a16="http://schemas.microsoft.com/office/drawing/2014/main" id="{9367C350-B859-E505-C8BB-3F15030A4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01287" y="134296"/>
            <a:ext cx="1424997" cy="1424997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id="{1A86A73B-EE5C-3719-2485-AB29BB5192F3}"/>
              </a:ext>
            </a:extLst>
          </p:cNvPr>
          <p:cNvSpPr txBox="1"/>
          <p:nvPr/>
        </p:nvSpPr>
        <p:spPr>
          <a:xfrm>
            <a:off x="10383378" y="713947"/>
            <a:ext cx="660814" cy="21544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eaLnBrk="1" hangingPunct="1">
              <a:spcAft>
                <a:spcPts val="1200"/>
              </a:spcAft>
              <a:defRPr b="1" kern="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j-ea"/>
                <a:cs typeface="Arial"/>
                <a:sym typeface="Arial"/>
              </a:rPr>
              <a:t>PDCA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j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8288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0D780351-FD1C-EDAF-B577-3DCB330F4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88132EB0-10B9-FDB7-9677-19882043744A}"/>
              </a:ext>
            </a:extLst>
          </p:cNvPr>
          <p:cNvSpPr txBox="1">
            <a:spLocks/>
          </p:cNvSpPr>
          <p:nvPr/>
        </p:nvSpPr>
        <p:spPr>
          <a:xfrm>
            <a:off x="379224" y="288148"/>
            <a:ext cx="10646128" cy="5781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ra" pitchFamily="2" charset="77"/>
                <a:ea typeface="+mj-ea"/>
                <a:cs typeface="+mj-cs"/>
                <a:sym typeface="Arial"/>
              </a:rPr>
              <a:t>Use Cases Insights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B72049-E1D5-D861-B22A-ACC3D97BAF21}"/>
              </a:ext>
            </a:extLst>
          </p:cNvPr>
          <p:cNvSpPr txBox="1"/>
          <p:nvPr/>
        </p:nvSpPr>
        <p:spPr>
          <a:xfrm>
            <a:off x="546538" y="1524000"/>
            <a:ext cx="93050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Use cases and benefits in the early stages of your program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+mj-ea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Tips for presenting CRQ output to stakeholders?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+mj-ea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Greatest Challenges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+mj-ea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Advice to scale and industrialize a CRQ program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+mj-ea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ERM Framework integration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+mj-ea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CRQ supporting Regulatory requirements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+mj-ea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+mj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6342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9;p23">
            <a:extLst>
              <a:ext uri="{FF2B5EF4-FFF2-40B4-BE49-F238E27FC236}">
                <a16:creationId xmlns:a16="http://schemas.microsoft.com/office/drawing/2014/main" id="{782BC502-43AA-043F-0FEC-4849CD5EB894}"/>
              </a:ext>
            </a:extLst>
          </p:cNvPr>
          <p:cNvSpPr>
            <a:spLocks noChangeAspect="1"/>
          </p:cNvSpPr>
          <p:nvPr/>
        </p:nvSpPr>
        <p:spPr>
          <a:xfrm>
            <a:off x="5104667" y="1952090"/>
            <a:ext cx="1764792" cy="1764792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485775" algn="bl" rotWithShape="0">
              <a:srgbClr val="30A3DA">
                <a:alpha val="8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" name="Google Shape;119;p23">
            <a:extLst>
              <a:ext uri="{FF2B5EF4-FFF2-40B4-BE49-F238E27FC236}">
                <a16:creationId xmlns:a16="http://schemas.microsoft.com/office/drawing/2014/main" id="{EC1CAB48-3736-E19A-37C3-FEE9A1EE8960}"/>
              </a:ext>
            </a:extLst>
          </p:cNvPr>
          <p:cNvSpPr>
            <a:spLocks noChangeAspect="1"/>
          </p:cNvSpPr>
          <p:nvPr/>
        </p:nvSpPr>
        <p:spPr>
          <a:xfrm>
            <a:off x="8674452" y="1947787"/>
            <a:ext cx="1764792" cy="1764792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485775" algn="bl" rotWithShape="0">
              <a:srgbClr val="30A3DA">
                <a:alpha val="8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" name="Google Shape;119;p23">
            <a:extLst>
              <a:ext uri="{FF2B5EF4-FFF2-40B4-BE49-F238E27FC236}">
                <a16:creationId xmlns:a16="http://schemas.microsoft.com/office/drawing/2014/main" id="{8C9ADDD9-22AD-79B3-7CD8-AF4B5E91AC4A}"/>
              </a:ext>
            </a:extLst>
          </p:cNvPr>
          <p:cNvSpPr>
            <a:spLocks noChangeAspect="1"/>
          </p:cNvSpPr>
          <p:nvPr/>
        </p:nvSpPr>
        <p:spPr>
          <a:xfrm>
            <a:off x="1571199" y="1986336"/>
            <a:ext cx="1764792" cy="1764792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485775" algn="bl" rotWithShape="0">
              <a:srgbClr val="30A3DA">
                <a:alpha val="8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F4F992-6152-A749-9DC4-167D55BF1D18}"/>
              </a:ext>
            </a:extLst>
          </p:cNvPr>
          <p:cNvGrpSpPr/>
          <p:nvPr/>
        </p:nvGrpSpPr>
        <p:grpSpPr>
          <a:xfrm>
            <a:off x="4326448" y="1952523"/>
            <a:ext cx="3342686" cy="2952954"/>
            <a:chOff x="877286" y="1654557"/>
            <a:chExt cx="4980806" cy="4389691"/>
          </a:xfrm>
        </p:grpSpPr>
        <p:sp>
          <p:nvSpPr>
            <p:cNvPr id="15" name="Google Shape;124;p23">
              <a:extLst>
                <a:ext uri="{FF2B5EF4-FFF2-40B4-BE49-F238E27FC236}">
                  <a16:creationId xmlns:a16="http://schemas.microsoft.com/office/drawing/2014/main" id="{3246833F-074A-6A15-F154-6280848395BA}"/>
                </a:ext>
              </a:extLst>
            </p:cNvPr>
            <p:cNvSpPr txBox="1"/>
            <p:nvPr/>
          </p:nvSpPr>
          <p:spPr>
            <a:xfrm>
              <a:off x="877286" y="4173265"/>
              <a:ext cx="4948837" cy="1102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ra Medium"/>
                  <a:ea typeface="Lora Medium"/>
                  <a:cs typeface="Lora Medium"/>
                  <a:sym typeface="Lora Medium"/>
                </a:rPr>
                <a:t>David Steng</a:t>
              </a:r>
              <a:endParaRPr kumimoji="0" sz="2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 Medium"/>
                <a:ea typeface="Lora Medium"/>
                <a:cs typeface="Lora Medium"/>
                <a:sym typeface="Lora Medium"/>
              </a:endParaRPr>
            </a:p>
          </p:txBody>
        </p:sp>
        <p:sp>
          <p:nvSpPr>
            <p:cNvPr id="16" name="Google Shape;125;p23">
              <a:extLst>
                <a:ext uri="{FF2B5EF4-FFF2-40B4-BE49-F238E27FC236}">
                  <a16:creationId xmlns:a16="http://schemas.microsoft.com/office/drawing/2014/main" id="{FF443889-7F12-205E-D2D0-81208B60AB04}"/>
                </a:ext>
              </a:extLst>
            </p:cNvPr>
            <p:cNvSpPr txBox="1"/>
            <p:nvPr/>
          </p:nvSpPr>
          <p:spPr>
            <a:xfrm>
              <a:off x="877286" y="4994293"/>
              <a:ext cx="4980806" cy="1049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ra Medium"/>
                  <a:ea typeface="Lora Medium"/>
                  <a:cs typeface="Lora Medium"/>
                  <a:sym typeface="Lora Medium"/>
                </a:rPr>
                <a:t>Director, Cyber Risk &amp; Economics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ra Medium"/>
                  <a:ea typeface="Lora Medium"/>
                  <a:cs typeface="Lora Medium"/>
                  <a:sym typeface="Lora Medium"/>
                </a:rPr>
                <a:t>Fresenius Group</a:t>
              </a:r>
              <a:endPara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 Medium"/>
                <a:ea typeface="Lora Medium"/>
                <a:cs typeface="Lora Medium"/>
                <a:sym typeface="Lora Medium"/>
              </a:endParaRPr>
            </a:p>
          </p:txBody>
        </p:sp>
        <p:pic>
          <p:nvPicPr>
            <p:cNvPr id="17" name="Google Shape;126;p23">
              <a:extLst>
                <a:ext uri="{FF2B5EF4-FFF2-40B4-BE49-F238E27FC236}">
                  <a16:creationId xmlns:a16="http://schemas.microsoft.com/office/drawing/2014/main" id="{C8CF4AE8-987C-8FD3-1789-899E532775A7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55108" y="1654557"/>
              <a:ext cx="2625167" cy="2618968"/>
            </a:xfrm>
            <a:prstGeom prst="ellipse">
              <a:avLst/>
            </a:prstGeom>
            <a:no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05A2586-3A62-61F4-1E35-24A48E2F8D82}"/>
              </a:ext>
            </a:extLst>
          </p:cNvPr>
          <p:cNvGrpSpPr/>
          <p:nvPr/>
        </p:nvGrpSpPr>
        <p:grpSpPr>
          <a:xfrm>
            <a:off x="7887007" y="1950794"/>
            <a:ext cx="3342686" cy="2952954"/>
            <a:chOff x="877286" y="1654557"/>
            <a:chExt cx="4980806" cy="4389691"/>
          </a:xfrm>
        </p:grpSpPr>
        <p:sp>
          <p:nvSpPr>
            <p:cNvPr id="19" name="Google Shape;124;p23">
              <a:extLst>
                <a:ext uri="{FF2B5EF4-FFF2-40B4-BE49-F238E27FC236}">
                  <a16:creationId xmlns:a16="http://schemas.microsoft.com/office/drawing/2014/main" id="{ED164F81-D3DE-8ECB-3A02-1F4A7484B79C}"/>
                </a:ext>
              </a:extLst>
            </p:cNvPr>
            <p:cNvSpPr txBox="1"/>
            <p:nvPr/>
          </p:nvSpPr>
          <p:spPr>
            <a:xfrm>
              <a:off x="1209446" y="4199575"/>
              <a:ext cx="4316488" cy="1049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ra Medium"/>
                  <a:ea typeface="Lora Medium"/>
                  <a:cs typeface="Lora Medium"/>
                  <a:sym typeface="Lora Medium"/>
                </a:rPr>
                <a:t>Greg Spicer</a:t>
              </a:r>
              <a:endPara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 Medium"/>
                <a:ea typeface="Lora Medium"/>
                <a:cs typeface="Lora Medium"/>
                <a:sym typeface="Lora Medium"/>
              </a:endParaRPr>
            </a:p>
          </p:txBody>
        </p:sp>
        <p:sp>
          <p:nvSpPr>
            <p:cNvPr id="20" name="Google Shape;125;p23">
              <a:extLst>
                <a:ext uri="{FF2B5EF4-FFF2-40B4-BE49-F238E27FC236}">
                  <a16:creationId xmlns:a16="http://schemas.microsoft.com/office/drawing/2014/main" id="{F67D1EC7-6ECF-C082-851E-E2F9FAB59C82}"/>
                </a:ext>
              </a:extLst>
            </p:cNvPr>
            <p:cNvSpPr txBox="1"/>
            <p:nvPr/>
          </p:nvSpPr>
          <p:spPr>
            <a:xfrm>
              <a:off x="877286" y="4994293"/>
              <a:ext cx="4980806" cy="1049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ra Medium"/>
                  <a:ea typeface="Lora Medium"/>
                  <a:cs typeface="Lora Medium"/>
                  <a:sym typeface="Lora Medium"/>
                </a:rPr>
                <a:t>Co-Founder &amp; CRO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ra Medium"/>
                  <a:ea typeface="Lora Medium"/>
                  <a:cs typeface="Lora Medium"/>
                  <a:sym typeface="Lora Medium"/>
                </a:rPr>
                <a:t>Ostrich Cyber-Risk</a:t>
              </a:r>
              <a:endPara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 Medium"/>
                <a:ea typeface="Lora Medium"/>
                <a:cs typeface="Lora Medium"/>
                <a:sym typeface="Lora Medium"/>
              </a:endParaRPr>
            </a:p>
          </p:txBody>
        </p:sp>
        <p:pic>
          <p:nvPicPr>
            <p:cNvPr id="21" name="Google Shape;126;p23">
              <a:extLst>
                <a:ext uri="{FF2B5EF4-FFF2-40B4-BE49-F238E27FC236}">
                  <a16:creationId xmlns:a16="http://schemas.microsoft.com/office/drawing/2014/main" id="{290126F1-4269-D7F5-6361-11C1FF7A35FB}"/>
                </a:ext>
              </a:extLst>
            </p:cNvPr>
            <p:cNvPicPr preferRelativeResize="0"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55108" y="1654557"/>
              <a:ext cx="2625167" cy="2618968"/>
            </a:xfrm>
            <a:prstGeom prst="ellipse">
              <a:avLst/>
            </a:prstGeom>
            <a:no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1584D41-1238-A8DA-52DD-CECE699409B4}"/>
              </a:ext>
            </a:extLst>
          </p:cNvPr>
          <p:cNvGrpSpPr/>
          <p:nvPr/>
        </p:nvGrpSpPr>
        <p:grpSpPr>
          <a:xfrm>
            <a:off x="763367" y="1986336"/>
            <a:ext cx="3342686" cy="2919141"/>
            <a:chOff x="-155032" y="1978196"/>
            <a:chExt cx="3342686" cy="291914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AF48B73-1DB0-651D-0C8C-E3B3F1ABDC61}"/>
                </a:ext>
              </a:extLst>
            </p:cNvPr>
            <p:cNvGrpSpPr/>
            <p:nvPr/>
          </p:nvGrpSpPr>
          <p:grpSpPr>
            <a:xfrm>
              <a:off x="-155032" y="3629426"/>
              <a:ext cx="3342686" cy="1267911"/>
              <a:chOff x="877286" y="4235341"/>
              <a:chExt cx="4980806" cy="1713456"/>
            </a:xfrm>
          </p:grpSpPr>
          <p:sp>
            <p:nvSpPr>
              <p:cNvPr id="5" name="Google Shape;124;p23">
                <a:extLst>
                  <a:ext uri="{FF2B5EF4-FFF2-40B4-BE49-F238E27FC236}">
                    <a16:creationId xmlns:a16="http://schemas.microsoft.com/office/drawing/2014/main" id="{D99BABFD-1183-D10F-C404-A6F2115ADAF7}"/>
                  </a:ext>
                </a:extLst>
              </p:cNvPr>
              <p:cNvSpPr txBox="1"/>
              <p:nvPr/>
            </p:nvSpPr>
            <p:spPr>
              <a:xfrm>
                <a:off x="1209446" y="4235341"/>
                <a:ext cx="4316488" cy="9784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ora Medium"/>
                    <a:ea typeface="Lora Medium"/>
                    <a:cs typeface="Lora Medium"/>
                    <a:sym typeface="Lora Medium"/>
                  </a:rPr>
                  <a:t>Rob Moore</a:t>
                </a:r>
                <a:endParaRPr kumimoji="0" sz="2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ra Medium"/>
                  <a:ea typeface="Lora Medium"/>
                  <a:cs typeface="Lora Medium"/>
                  <a:sym typeface="Lora Medium"/>
                </a:endParaRPr>
              </a:p>
            </p:txBody>
          </p:sp>
          <p:sp>
            <p:nvSpPr>
              <p:cNvPr id="6" name="Google Shape;125;p23">
                <a:extLst>
                  <a:ext uri="{FF2B5EF4-FFF2-40B4-BE49-F238E27FC236}">
                    <a16:creationId xmlns:a16="http://schemas.microsoft.com/office/drawing/2014/main" id="{7C4FFDAF-BD6C-FDF5-8A4D-70EECBBB4E35}"/>
                  </a:ext>
                </a:extLst>
              </p:cNvPr>
              <p:cNvSpPr txBox="1"/>
              <p:nvPr/>
            </p:nvSpPr>
            <p:spPr>
              <a:xfrm>
                <a:off x="877286" y="4994293"/>
                <a:ext cx="4980806" cy="9545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ora Medium"/>
                    <a:ea typeface="Lora Medium"/>
                    <a:cs typeface="Lora Medium"/>
                    <a:sym typeface="Lora Medium"/>
                  </a:rPr>
                  <a:t>VP, Technology Risk Management</a:t>
                </a:r>
                <a:br>
                  <a:rPr kumimoji="0" 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ora Medium"/>
                    <a:ea typeface="Lora Medium"/>
                    <a:cs typeface="Lora Medium"/>
                    <a:sym typeface="Lora Medium"/>
                  </a:rPr>
                </a:br>
                <a:r>
                  <a:rPr kumimoji="0" 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ora Medium"/>
                    <a:ea typeface="Lora Medium"/>
                    <a:cs typeface="Lora Medium"/>
                    <a:sym typeface="Lora Medium"/>
                  </a:rPr>
                  <a:t>Mastercard</a:t>
                </a:r>
                <a:endParaRPr kumimoji="0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ra Medium"/>
                  <a:ea typeface="Lora Medium"/>
                  <a:cs typeface="Lora Medium"/>
                  <a:sym typeface="Lora Medium"/>
                </a:endParaRPr>
              </a:p>
            </p:txBody>
          </p:sp>
        </p:grpSp>
        <p:pic>
          <p:nvPicPr>
            <p:cNvPr id="2" name="Google Shape;123;p23">
              <a:extLst>
                <a:ext uri="{FF2B5EF4-FFF2-40B4-BE49-F238E27FC236}">
                  <a16:creationId xmlns:a16="http://schemas.microsoft.com/office/drawing/2014/main" id="{4AFB37E7-9A13-B628-B74A-E5A1D8537022}"/>
                </a:ext>
              </a:extLst>
            </p:cNvPr>
            <p:cNvPicPr preferRelativeResize="0"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3574" y="1978196"/>
              <a:ext cx="1764792" cy="1764792"/>
            </a:xfrm>
            <a:prstGeom prst="ellipse">
              <a:avLst/>
            </a:prstGeom>
            <a:noFill/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0" name="Google Shape;120;p23">
            <a:extLst>
              <a:ext uri="{FF2B5EF4-FFF2-40B4-BE49-F238E27FC236}">
                <a16:creationId xmlns:a16="http://schemas.microsoft.com/office/drawing/2014/main" id="{7CD38B65-9BEE-FAE0-ED50-C1A606F7AE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Speakers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926345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260C-7844-07B7-25D7-0B8DE69DA8A3}"/>
              </a:ext>
            </a:extLst>
          </p:cNvPr>
          <p:cNvSpPr txBox="1">
            <a:spLocks/>
          </p:cNvSpPr>
          <p:nvPr/>
        </p:nvSpPr>
        <p:spPr>
          <a:xfrm>
            <a:off x="379224" y="288148"/>
            <a:ext cx="3932237" cy="5781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ra" pitchFamily="2" charset="77"/>
                <a:cs typeface="Arial"/>
                <a:sym typeface="Arial"/>
              </a:rPr>
              <a:t>Agenda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D5803B3-F6BC-AFF0-A8F0-8E47A22C4ABB}"/>
              </a:ext>
            </a:extLst>
          </p:cNvPr>
          <p:cNvSpPr/>
          <p:nvPr/>
        </p:nvSpPr>
        <p:spPr>
          <a:xfrm>
            <a:off x="716311" y="1118708"/>
            <a:ext cx="5057371" cy="5057371"/>
          </a:xfrm>
          <a:prstGeom prst="ellipse">
            <a:avLst/>
          </a:prstGeom>
          <a:solidFill>
            <a:srgbClr val="F1F1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437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BD3BE4F7-412D-44C6-3217-64D780ACF470}"/>
              </a:ext>
            </a:extLst>
          </p:cNvPr>
          <p:cNvSpPr/>
          <p:nvPr/>
        </p:nvSpPr>
        <p:spPr>
          <a:xfrm>
            <a:off x="379224" y="787172"/>
            <a:ext cx="5720443" cy="5720443"/>
          </a:xfrm>
          <a:prstGeom prst="arc">
            <a:avLst>
              <a:gd name="adj1" fmla="val 16200000"/>
              <a:gd name="adj2" fmla="val 5392325"/>
            </a:avLst>
          </a:prstGeom>
          <a:noFill/>
          <a:ln w="1270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437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" name="Shape 834">
            <a:extLst>
              <a:ext uri="{FF2B5EF4-FFF2-40B4-BE49-F238E27FC236}">
                <a16:creationId xmlns:a16="http://schemas.microsoft.com/office/drawing/2014/main" id="{C1444DB6-E89F-0FFB-26CD-1BCCC9DFB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953" y="1385653"/>
            <a:ext cx="235200" cy="235200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95249" tIns="95249" rIns="95249" bIns="95249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437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altLang="ru-RU" sz="4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Poppins Medium" pitchFamily="2" charset="77"/>
              <a:sym typeface="Helvetica Light" panose="020B0403020202020204" pitchFamily="34" charset="0"/>
            </a:endParaRPr>
          </a:p>
        </p:txBody>
      </p:sp>
      <p:sp>
        <p:nvSpPr>
          <p:cNvPr id="6" name="Shape 834">
            <a:extLst>
              <a:ext uri="{FF2B5EF4-FFF2-40B4-BE49-F238E27FC236}">
                <a16:creationId xmlns:a16="http://schemas.microsoft.com/office/drawing/2014/main" id="{B16A308C-8698-3E4C-E947-B3275BE31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4849" y="3176849"/>
            <a:ext cx="235200" cy="235200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95249" tIns="95249" rIns="95249" bIns="95249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437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altLang="ru-RU" sz="4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Poppins Medium" pitchFamily="2" charset="77"/>
              <a:sym typeface="Helvetica Light" panose="020B0403020202020204" pitchFamily="34" charset="0"/>
            </a:endParaRPr>
          </a:p>
        </p:txBody>
      </p:sp>
      <p:sp>
        <p:nvSpPr>
          <p:cNvPr id="7" name="Shape 834">
            <a:extLst>
              <a:ext uri="{FF2B5EF4-FFF2-40B4-BE49-F238E27FC236}">
                <a16:creationId xmlns:a16="http://schemas.microsoft.com/office/drawing/2014/main" id="{5D50C0F4-C7B1-3CA8-F66F-9494484E9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5461" y="4782715"/>
            <a:ext cx="235200" cy="235200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95249" tIns="95249" rIns="95249" bIns="95249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437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altLang="ru-RU" sz="4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Poppins Medium" pitchFamily="2" charset="77"/>
              <a:sym typeface="Helvetica Light" panose="020B0403020202020204" pitchFamily="34" charset="0"/>
            </a:endParaRPr>
          </a:p>
        </p:txBody>
      </p:sp>
      <p:sp>
        <p:nvSpPr>
          <p:cNvPr id="8" name="CuadroTexto 395">
            <a:extLst>
              <a:ext uri="{FF2B5EF4-FFF2-40B4-BE49-F238E27FC236}">
                <a16:creationId xmlns:a16="http://schemas.microsoft.com/office/drawing/2014/main" id="{05C53D87-6D3C-819E-8B0A-92CE4B3E89A0}"/>
              </a:ext>
            </a:extLst>
          </p:cNvPr>
          <p:cNvSpPr txBox="1"/>
          <p:nvPr/>
        </p:nvSpPr>
        <p:spPr>
          <a:xfrm>
            <a:off x="6096000" y="4696355"/>
            <a:ext cx="4180429" cy="449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437851" rtl="0" eaLnBrk="1" fontAlgn="auto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Roboto Medium" panose="02000000000000000000" pitchFamily="2" charset="0"/>
                <a:cs typeface="Poppins SemiBold" pitchFamily="2" charset="77"/>
                <a:sym typeface="Arial"/>
              </a:rPr>
              <a:t>Insights</a:t>
            </a:r>
          </a:p>
        </p:txBody>
      </p:sp>
      <p:sp>
        <p:nvSpPr>
          <p:cNvPr id="9" name="CuadroTexto 395">
            <a:extLst>
              <a:ext uri="{FF2B5EF4-FFF2-40B4-BE49-F238E27FC236}">
                <a16:creationId xmlns:a16="http://schemas.microsoft.com/office/drawing/2014/main" id="{02C8A69F-9C49-D8B3-3887-D3E95C180F36}"/>
              </a:ext>
            </a:extLst>
          </p:cNvPr>
          <p:cNvSpPr txBox="1"/>
          <p:nvPr/>
        </p:nvSpPr>
        <p:spPr>
          <a:xfrm>
            <a:off x="6377609" y="3104386"/>
            <a:ext cx="5736132" cy="449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437851" rtl="0" eaLnBrk="1" fontAlgn="auto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Roboto Medium" panose="02000000000000000000" pitchFamily="2" charset="0"/>
                <a:cs typeface="Poppins SemiBold" pitchFamily="2" charset="77"/>
                <a:sym typeface="Arial"/>
              </a:rPr>
              <a:t>CRQ Journey</a:t>
            </a:r>
          </a:p>
        </p:txBody>
      </p:sp>
      <p:sp>
        <p:nvSpPr>
          <p:cNvPr id="10" name="CuadroTexto 395">
            <a:extLst>
              <a:ext uri="{FF2B5EF4-FFF2-40B4-BE49-F238E27FC236}">
                <a16:creationId xmlns:a16="http://schemas.microsoft.com/office/drawing/2014/main" id="{2F67025B-82F3-A2B9-9A37-39206DE19989}"/>
              </a:ext>
            </a:extLst>
          </p:cNvPr>
          <p:cNvSpPr txBox="1"/>
          <p:nvPr/>
        </p:nvSpPr>
        <p:spPr>
          <a:xfrm>
            <a:off x="5533468" y="1126936"/>
            <a:ext cx="5505483" cy="449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437851" rtl="0" eaLnBrk="1" fontAlgn="auto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Roboto Medium" panose="02000000000000000000" pitchFamily="2" charset="0"/>
                <a:cs typeface="Poppins SemiBold" pitchFamily="2" charset="77"/>
                <a:sym typeface="Arial"/>
              </a:rPr>
              <a:t>Introductions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6B6D20-D45B-0E7F-94C2-07DA654BB256}"/>
              </a:ext>
            </a:extLst>
          </p:cNvPr>
          <p:cNvGrpSpPr/>
          <p:nvPr/>
        </p:nvGrpSpPr>
        <p:grpSpPr>
          <a:xfrm>
            <a:off x="994253" y="1897283"/>
            <a:ext cx="4364575" cy="2847959"/>
            <a:chOff x="718393" y="1422962"/>
            <a:chExt cx="3273431" cy="2135969"/>
          </a:xfrm>
        </p:grpSpPr>
        <p:sp>
          <p:nvSpPr>
            <p:cNvPr id="12" name="Freeform 65">
              <a:extLst>
                <a:ext uri="{FF2B5EF4-FFF2-40B4-BE49-F238E27FC236}">
                  <a16:creationId xmlns:a16="http://schemas.microsoft.com/office/drawing/2014/main" id="{6618F284-44EB-8895-6A48-DE1801EDAB2A}"/>
                </a:ext>
              </a:extLst>
            </p:cNvPr>
            <p:cNvSpPr/>
            <p:nvPr/>
          </p:nvSpPr>
          <p:spPr>
            <a:xfrm>
              <a:off x="1833223" y="1422962"/>
              <a:ext cx="1044217" cy="251992"/>
            </a:xfrm>
            <a:prstGeom prst="roundRect">
              <a:avLst>
                <a:gd name="adj" fmla="val 13717"/>
              </a:avLst>
            </a:prstGeom>
            <a:solidFill>
              <a:srgbClr val="0020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48023" tIns="48023" rIns="48023" bIns="48023" numCol="1" spcCol="1270" anchor="ctr" anchorCtr="0">
              <a:noAutofit/>
            </a:bodyPr>
            <a:lstStyle/>
            <a:p>
              <a:pPr marL="0" marR="0" lvl="0" indent="0" algn="ctr" defTabSz="41485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M Sans" pitchFamily="2" charset="77"/>
                  <a:ea typeface="+mn-ea"/>
                  <a:cs typeface="Arial"/>
                  <a:sym typeface="Arial"/>
                </a:rPr>
                <a:t>RISK EXPOSURE</a:t>
              </a:r>
            </a:p>
          </p:txBody>
        </p:sp>
        <p:sp>
          <p:nvSpPr>
            <p:cNvPr id="13" name="Freeform 67">
              <a:extLst>
                <a:ext uri="{FF2B5EF4-FFF2-40B4-BE49-F238E27FC236}">
                  <a16:creationId xmlns:a16="http://schemas.microsoft.com/office/drawing/2014/main" id="{79CCB252-0887-EB9A-32E8-1D63C2445B5A}"/>
                </a:ext>
              </a:extLst>
            </p:cNvPr>
            <p:cNvSpPr/>
            <p:nvPr/>
          </p:nvSpPr>
          <p:spPr>
            <a:xfrm>
              <a:off x="1026717" y="2002263"/>
              <a:ext cx="1131287" cy="251992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48023" tIns="48023" rIns="48023" bIns="48023" numCol="1" spcCol="1270" anchor="ctr" anchorCtr="0">
              <a:noAutofit/>
            </a:bodyPr>
            <a:lstStyle/>
            <a:p>
              <a:pPr marL="0" marR="0" lvl="0" indent="0" algn="ctr" defTabSz="41485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M Sans" pitchFamily="2" charset="77"/>
                  <a:ea typeface="+mn-ea"/>
                  <a:cs typeface="Arial"/>
                  <a:sym typeface="Arial"/>
                </a:rPr>
                <a:t>Loss Event Frequency</a:t>
              </a: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EFE1990A-E8D1-426A-F408-7AE1849CBDFC}"/>
                </a:ext>
              </a:extLst>
            </p:cNvPr>
            <p:cNvSpPr/>
            <p:nvPr/>
          </p:nvSpPr>
          <p:spPr>
            <a:xfrm>
              <a:off x="718393" y="2585027"/>
              <a:ext cx="755187" cy="329055"/>
            </a:xfrm>
            <a:prstGeom prst="roundRect">
              <a:avLst>
                <a:gd name="adj" fmla="val 11197"/>
              </a:avLst>
            </a:prstGeom>
            <a:solidFill>
              <a:srgbClr val="171717">
                <a:lumMod val="75000"/>
                <a:lumOff val="2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48023" tIns="48023" rIns="48023" bIns="48023" numCol="1" spcCol="1270" anchor="ctr" anchorCtr="0">
              <a:noAutofit/>
            </a:bodyPr>
            <a:lstStyle/>
            <a:p>
              <a:pPr marL="0" marR="0" lvl="0" indent="0" algn="ctr" defTabSz="41485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M Sans" pitchFamily="2" charset="77"/>
                  <a:ea typeface="+mn-ea"/>
                  <a:cs typeface="Arial"/>
                  <a:sym typeface="Arial"/>
                </a:rPr>
                <a:t>Threat Event Frequency</a:t>
              </a:r>
            </a:p>
          </p:txBody>
        </p:sp>
        <p:sp>
          <p:nvSpPr>
            <p:cNvPr id="15" name="Freeform 71">
              <a:extLst>
                <a:ext uri="{FF2B5EF4-FFF2-40B4-BE49-F238E27FC236}">
                  <a16:creationId xmlns:a16="http://schemas.microsoft.com/office/drawing/2014/main" id="{8379706E-8F50-0F31-869F-52B782185FAF}"/>
                </a:ext>
              </a:extLst>
            </p:cNvPr>
            <p:cNvSpPr/>
            <p:nvPr/>
          </p:nvSpPr>
          <p:spPr>
            <a:xfrm>
              <a:off x="1531436" y="2581564"/>
              <a:ext cx="755187" cy="329055"/>
            </a:xfrm>
            <a:prstGeom prst="roundRect">
              <a:avLst>
                <a:gd name="adj" fmla="val 8880"/>
              </a:avLst>
            </a:prstGeom>
            <a:solidFill>
              <a:srgbClr val="171717">
                <a:lumMod val="75000"/>
                <a:lumOff val="2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48023" tIns="48023" rIns="48023" bIns="48023" numCol="1" spcCol="1270" anchor="ctr" anchorCtr="0">
              <a:noAutofit/>
            </a:bodyPr>
            <a:lstStyle/>
            <a:p>
              <a:pPr marL="0" marR="0" lvl="0" indent="0" algn="ctr" defTabSz="41485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M Sans" pitchFamily="2" charset="77"/>
                  <a:ea typeface="+mn-ea"/>
                  <a:cs typeface="Arial"/>
                  <a:sym typeface="Arial"/>
                </a:rPr>
                <a:t>Susceptibility</a:t>
              </a:r>
            </a:p>
          </p:txBody>
        </p:sp>
        <p:sp>
          <p:nvSpPr>
            <p:cNvPr id="16" name="Freeform 73">
              <a:extLst>
                <a:ext uri="{FF2B5EF4-FFF2-40B4-BE49-F238E27FC236}">
                  <a16:creationId xmlns:a16="http://schemas.microsoft.com/office/drawing/2014/main" id="{CBB0E662-3EEA-9255-3F96-B1FCB68B359D}"/>
                </a:ext>
              </a:extLst>
            </p:cNvPr>
            <p:cNvSpPr/>
            <p:nvPr/>
          </p:nvSpPr>
          <p:spPr>
            <a:xfrm>
              <a:off x="2603480" y="2002263"/>
              <a:ext cx="1131286" cy="251992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48023" tIns="48023" rIns="48023" bIns="48023" numCol="1" spcCol="1270" anchor="ctr" anchorCtr="0">
              <a:noAutofit/>
            </a:bodyPr>
            <a:lstStyle/>
            <a:p>
              <a:pPr marL="0" marR="0" lvl="0" indent="0" algn="ctr" defTabSz="41485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M Sans" pitchFamily="2" charset="77"/>
                  <a:ea typeface="+mn-ea"/>
                  <a:cs typeface="Arial"/>
                  <a:sym typeface="Arial"/>
                </a:rPr>
                <a:t>Loss Magnitude</a:t>
              </a:r>
            </a:p>
          </p:txBody>
        </p:sp>
        <p:sp>
          <p:nvSpPr>
            <p:cNvPr id="17" name="Freeform 75">
              <a:extLst>
                <a:ext uri="{FF2B5EF4-FFF2-40B4-BE49-F238E27FC236}">
                  <a16:creationId xmlns:a16="http://schemas.microsoft.com/office/drawing/2014/main" id="{7EF18EF0-5F62-09D6-28C9-30451DAE8009}"/>
                </a:ext>
              </a:extLst>
            </p:cNvPr>
            <p:cNvSpPr/>
            <p:nvPr/>
          </p:nvSpPr>
          <p:spPr>
            <a:xfrm>
              <a:off x="2444293" y="2581564"/>
              <a:ext cx="714558" cy="329055"/>
            </a:xfrm>
            <a:prstGeom prst="roundRect">
              <a:avLst>
                <a:gd name="adj" fmla="val 8880"/>
              </a:avLst>
            </a:prstGeom>
            <a:solidFill>
              <a:srgbClr val="F7F7F7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48023" tIns="48023" rIns="48023" bIns="48023" numCol="1" spcCol="1270" anchor="ctr" anchorCtr="0">
              <a:noAutofit/>
            </a:bodyPr>
            <a:lstStyle/>
            <a:p>
              <a:pPr marL="0" marR="0" lvl="0" indent="0" algn="ctr" defTabSz="41485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M Sans" pitchFamily="2" charset="77"/>
                  <a:ea typeface="+mn-ea"/>
                  <a:cs typeface="Arial"/>
                  <a:sym typeface="Arial"/>
                </a:rPr>
                <a:t>Primary </a:t>
              </a:r>
              <a:br>
                <a: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M Sans" pitchFamily="2" charset="77"/>
                  <a:ea typeface="+mn-ea"/>
                  <a:cs typeface="Arial"/>
                  <a:sym typeface="Arial"/>
                </a:rPr>
              </a:b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M Sans" pitchFamily="2" charset="77"/>
                  <a:ea typeface="+mn-ea"/>
                  <a:cs typeface="Arial"/>
                  <a:sym typeface="Arial"/>
                </a:rPr>
                <a:t>Loss</a:t>
              </a:r>
            </a:p>
          </p:txBody>
        </p:sp>
        <p:sp>
          <p:nvSpPr>
            <p:cNvPr id="18" name="Freeform 77">
              <a:extLst>
                <a:ext uri="{FF2B5EF4-FFF2-40B4-BE49-F238E27FC236}">
                  <a16:creationId xmlns:a16="http://schemas.microsoft.com/office/drawing/2014/main" id="{44A899AB-1774-A72C-61D3-C157043BCB81}"/>
                </a:ext>
              </a:extLst>
            </p:cNvPr>
            <p:cNvSpPr/>
            <p:nvPr/>
          </p:nvSpPr>
          <p:spPr>
            <a:xfrm>
              <a:off x="3224375" y="2583756"/>
              <a:ext cx="767449" cy="326863"/>
            </a:xfrm>
            <a:prstGeom prst="roundRect">
              <a:avLst>
                <a:gd name="adj" fmla="val 7709"/>
              </a:avLst>
            </a:prstGeom>
            <a:solidFill>
              <a:srgbClr val="F7F7F7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48023" tIns="48023" rIns="48023" bIns="48023" numCol="1" spcCol="1270" anchor="ctr" anchorCtr="0">
              <a:noAutofit/>
            </a:bodyPr>
            <a:lstStyle/>
            <a:p>
              <a:pPr marL="0" marR="0" lvl="0" indent="0" algn="ctr" defTabSz="41485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M Sans" pitchFamily="2" charset="77"/>
                  <a:ea typeface="+mn-ea"/>
                  <a:cs typeface="Arial"/>
                  <a:sym typeface="Arial"/>
                </a:rPr>
                <a:t>Secondary </a:t>
              </a:r>
              <a:br>
                <a: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M Sans" pitchFamily="2" charset="77"/>
                  <a:ea typeface="+mn-ea"/>
                  <a:cs typeface="Arial"/>
                  <a:sym typeface="Arial"/>
                </a:rPr>
              </a:b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M Sans" pitchFamily="2" charset="77"/>
                  <a:ea typeface="+mn-ea"/>
                  <a:cs typeface="Arial"/>
                  <a:sym typeface="Arial"/>
                </a:rPr>
                <a:t>Loss</a:t>
              </a:r>
            </a:p>
          </p:txBody>
        </p:sp>
        <p:sp>
          <p:nvSpPr>
            <p:cNvPr id="19" name="Freeform 79">
              <a:extLst>
                <a:ext uri="{FF2B5EF4-FFF2-40B4-BE49-F238E27FC236}">
                  <a16:creationId xmlns:a16="http://schemas.microsoft.com/office/drawing/2014/main" id="{8678597E-9584-C930-3E5A-6902070938F3}"/>
                </a:ext>
              </a:extLst>
            </p:cNvPr>
            <p:cNvSpPr/>
            <p:nvPr/>
          </p:nvSpPr>
          <p:spPr>
            <a:xfrm>
              <a:off x="2433811" y="3151179"/>
              <a:ext cx="719877" cy="407752"/>
            </a:xfrm>
            <a:prstGeom prst="roundRect">
              <a:avLst>
                <a:gd name="adj" fmla="val 8880"/>
              </a:avLst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48023" tIns="48023" rIns="48023" bIns="48023" numCol="1" spcCol="1270" anchor="ctr" anchorCtr="0">
              <a:noAutofit/>
            </a:bodyPr>
            <a:lstStyle/>
            <a:p>
              <a:pPr marL="0" marR="0" lvl="0" indent="0" algn="ctr" defTabSz="41485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M Sans" pitchFamily="2" charset="77"/>
                  <a:ea typeface="+mn-ea"/>
                  <a:cs typeface="Arial"/>
                  <a:sym typeface="Arial"/>
                </a:rPr>
                <a:t>Secondary </a:t>
              </a:r>
              <a:br>
                <a: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M Sans" pitchFamily="2" charset="77"/>
                  <a:ea typeface="+mn-ea"/>
                  <a:cs typeface="Arial"/>
                  <a:sym typeface="Arial"/>
                </a:rPr>
              </a:b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M Sans" pitchFamily="2" charset="77"/>
                  <a:ea typeface="+mn-ea"/>
                  <a:cs typeface="Arial"/>
                  <a:sym typeface="Arial"/>
                </a:rPr>
                <a:t>Loss Event Frequency</a:t>
              </a:r>
            </a:p>
          </p:txBody>
        </p:sp>
        <p:sp>
          <p:nvSpPr>
            <p:cNvPr id="20" name="Freeform 81">
              <a:extLst>
                <a:ext uri="{FF2B5EF4-FFF2-40B4-BE49-F238E27FC236}">
                  <a16:creationId xmlns:a16="http://schemas.microsoft.com/office/drawing/2014/main" id="{0916F1E6-69D6-9557-873B-CBA4002DF0E8}"/>
                </a:ext>
              </a:extLst>
            </p:cNvPr>
            <p:cNvSpPr/>
            <p:nvPr/>
          </p:nvSpPr>
          <p:spPr>
            <a:xfrm>
              <a:off x="3224374" y="3151179"/>
              <a:ext cx="767449" cy="407752"/>
            </a:xfrm>
            <a:prstGeom prst="roundRect">
              <a:avLst>
                <a:gd name="adj" fmla="val 8102"/>
              </a:avLst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48023" tIns="48023" rIns="48023" bIns="48023" numCol="1" spcCol="1270" anchor="ctr" anchorCtr="0">
              <a:noAutofit/>
            </a:bodyPr>
            <a:lstStyle/>
            <a:p>
              <a:pPr marL="0" marR="0" lvl="0" indent="0" algn="ctr" defTabSz="41485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M Sans" pitchFamily="2" charset="77"/>
                  <a:ea typeface="+mn-ea"/>
                  <a:cs typeface="Arial"/>
                  <a:sym typeface="Arial"/>
                </a:rPr>
                <a:t>Secondary Loss</a:t>
              </a:r>
            </a:p>
          </p:txBody>
        </p:sp>
        <p:sp>
          <p:nvSpPr>
            <p:cNvPr id="21" name="Left Brace 20">
              <a:extLst>
                <a:ext uri="{FF2B5EF4-FFF2-40B4-BE49-F238E27FC236}">
                  <a16:creationId xmlns:a16="http://schemas.microsoft.com/office/drawing/2014/main" id="{3DE002A5-5572-6526-F6FA-DD7D87B7BD32}"/>
                </a:ext>
              </a:extLst>
            </p:cNvPr>
            <p:cNvSpPr/>
            <p:nvPr/>
          </p:nvSpPr>
          <p:spPr>
            <a:xfrm rot="5400000">
              <a:off x="2196681" y="1025220"/>
              <a:ext cx="326170" cy="1618713"/>
            </a:xfrm>
            <a:prstGeom prst="leftBrace">
              <a:avLst>
                <a:gd name="adj1" fmla="val 0"/>
                <a:gd name="adj2" fmla="val 50000"/>
              </a:avLst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" pitchFamily="2" charset="77"/>
                <a:sym typeface="Arial"/>
              </a:endParaRPr>
            </a:p>
          </p:txBody>
        </p:sp>
        <p:sp>
          <p:nvSpPr>
            <p:cNvPr id="22" name="Left Brace 21">
              <a:extLst>
                <a:ext uri="{FF2B5EF4-FFF2-40B4-BE49-F238E27FC236}">
                  <a16:creationId xmlns:a16="http://schemas.microsoft.com/office/drawing/2014/main" id="{E002D1F4-ACE5-F75E-27B6-70DE0FCD39F5}"/>
                </a:ext>
              </a:extLst>
            </p:cNvPr>
            <p:cNvSpPr/>
            <p:nvPr/>
          </p:nvSpPr>
          <p:spPr>
            <a:xfrm rot="5400000">
              <a:off x="1386104" y="1943068"/>
              <a:ext cx="326170" cy="950825"/>
            </a:xfrm>
            <a:prstGeom prst="leftBrace">
              <a:avLst>
                <a:gd name="adj1" fmla="val 0"/>
                <a:gd name="adj2" fmla="val 50000"/>
              </a:avLst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" pitchFamily="2" charset="77"/>
                <a:sym typeface="Arial"/>
              </a:endParaRPr>
            </a:p>
          </p:txBody>
        </p:sp>
        <p:sp>
          <p:nvSpPr>
            <p:cNvPr id="23" name="Left Brace 22">
              <a:extLst>
                <a:ext uri="{FF2B5EF4-FFF2-40B4-BE49-F238E27FC236}">
                  <a16:creationId xmlns:a16="http://schemas.microsoft.com/office/drawing/2014/main" id="{F3A72B66-5278-479A-26EA-5B820D1FCB08}"/>
                </a:ext>
              </a:extLst>
            </p:cNvPr>
            <p:cNvSpPr/>
            <p:nvPr/>
          </p:nvSpPr>
          <p:spPr>
            <a:xfrm rot="5400000">
              <a:off x="3021746" y="1941337"/>
              <a:ext cx="326170" cy="950825"/>
            </a:xfrm>
            <a:prstGeom prst="leftBrace">
              <a:avLst>
                <a:gd name="adj1" fmla="val 0"/>
                <a:gd name="adj2" fmla="val 50000"/>
              </a:avLst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" pitchFamily="2" charset="77"/>
                <a:sym typeface="Arial"/>
              </a:endParaRPr>
            </a:p>
          </p:txBody>
        </p:sp>
        <p:sp>
          <p:nvSpPr>
            <p:cNvPr id="24" name="Left Brace 23">
              <a:extLst>
                <a:ext uri="{FF2B5EF4-FFF2-40B4-BE49-F238E27FC236}">
                  <a16:creationId xmlns:a16="http://schemas.microsoft.com/office/drawing/2014/main" id="{77C76787-53BD-E8ED-AE06-8F06EABE5EDE}"/>
                </a:ext>
              </a:extLst>
            </p:cNvPr>
            <p:cNvSpPr/>
            <p:nvPr/>
          </p:nvSpPr>
          <p:spPr>
            <a:xfrm rot="5400000">
              <a:off x="3129134" y="2553639"/>
              <a:ext cx="247511" cy="963751"/>
            </a:xfrm>
            <a:prstGeom prst="leftBrace">
              <a:avLst>
                <a:gd name="adj1" fmla="val 0"/>
                <a:gd name="adj2" fmla="val 16720"/>
              </a:avLst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" pitchFamily="2" charset="77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6537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DF03BF7-9920-800B-C849-E8062262707B}"/>
              </a:ext>
            </a:extLst>
          </p:cNvPr>
          <p:cNvSpPr txBox="1">
            <a:spLocks/>
          </p:cNvSpPr>
          <p:nvPr/>
        </p:nvSpPr>
        <p:spPr>
          <a:xfrm>
            <a:off x="379223" y="320421"/>
            <a:ext cx="10108155" cy="578125"/>
          </a:xfrm>
          <a:prstGeom prst="rect">
            <a:avLst/>
          </a:prstGeom>
        </p:spPr>
        <p:txBody>
          <a:bodyPr lIns="121920" tIns="60960" rIns="121920" bIns="6096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ra" pitchFamily="2" charset="77"/>
                <a:ea typeface="+mj-ea"/>
                <a:cs typeface="+mj-cs"/>
                <a:sym typeface="Arial"/>
              </a:rPr>
              <a:t>Greg Spicer | Ostrich Cyber-Risk</a:t>
            </a:r>
          </a:p>
        </p:txBody>
      </p:sp>
      <p:sp>
        <p:nvSpPr>
          <p:cNvPr id="7" name="object 59">
            <a:extLst>
              <a:ext uri="{FF2B5EF4-FFF2-40B4-BE49-F238E27FC236}">
                <a16:creationId xmlns:a16="http://schemas.microsoft.com/office/drawing/2014/main" id="{5D723640-2980-A02D-CA97-9A7E7B4DEA19}"/>
              </a:ext>
            </a:extLst>
          </p:cNvPr>
          <p:cNvSpPr txBox="1"/>
          <p:nvPr/>
        </p:nvSpPr>
        <p:spPr>
          <a:xfrm>
            <a:off x="4323617" y="2327760"/>
            <a:ext cx="7445249" cy="25263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MarkForMC Nrw O"/>
                <a:sym typeface="Arial"/>
              </a:rPr>
              <a:t>Co-founded Ostrich Cyber-Risk in 2021. CRO of Ostrich.</a:t>
            </a: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-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+mj-ea"/>
              <a:cs typeface="MarkForMC Nrw O"/>
              <a:sym typeface="Arial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MarkForMC Nrw O"/>
                <a:sym typeface="Arial"/>
              </a:rPr>
              <a:t>Overseeing the development of the Southern California (USA) FAIR Chapter.</a:t>
            </a: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-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+mj-ea"/>
              <a:cs typeface="MarkForMC Nrw O"/>
              <a:sym typeface="Arial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MarkForMC Nrw O"/>
                <a:sym typeface="Arial"/>
              </a:rPr>
              <a:t>20 years of experience in technology, cybersecurity, and risk management across various industries, including finance, healthcare, and insurance.</a:t>
            </a:r>
          </a:p>
        </p:txBody>
      </p:sp>
      <p:pic>
        <p:nvPicPr>
          <p:cNvPr id="3" name="Picture 2" descr="A person in a suit&#10;&#10;Description automatically generated">
            <a:extLst>
              <a:ext uri="{FF2B5EF4-FFF2-40B4-BE49-F238E27FC236}">
                <a16:creationId xmlns:a16="http://schemas.microsoft.com/office/drawing/2014/main" id="{2E2EF081-3C5F-9244-F3E0-F33B7A917D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400" y="1826110"/>
            <a:ext cx="2815353" cy="2896497"/>
          </a:xfrm>
          <a:prstGeom prst="ellipse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76371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181AA7-3574-0790-46E4-559540DDAEA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715" y="1948331"/>
            <a:ext cx="2963448" cy="2963448"/>
          </a:xfrm>
          <a:prstGeom prst="ellipse">
            <a:avLst/>
          </a:prstGeom>
          <a:ln w="19050">
            <a:solidFill>
              <a:schemeClr val="tx2">
                <a:lumMod val="90000"/>
              </a:schemeClr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DF03BF7-9920-800B-C849-E8062262707B}"/>
              </a:ext>
            </a:extLst>
          </p:cNvPr>
          <p:cNvSpPr txBox="1">
            <a:spLocks/>
          </p:cNvSpPr>
          <p:nvPr/>
        </p:nvSpPr>
        <p:spPr>
          <a:xfrm>
            <a:off x="379223" y="288148"/>
            <a:ext cx="10108155" cy="578125"/>
          </a:xfrm>
          <a:prstGeom prst="rect">
            <a:avLst/>
          </a:prstGeom>
        </p:spPr>
        <p:txBody>
          <a:bodyPr lIns="121920" tIns="60960" rIns="121920" bIns="6096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ra" pitchFamily="2" charset="77"/>
                <a:ea typeface="+mj-ea"/>
                <a:cs typeface="+mj-cs"/>
                <a:sym typeface="Arial"/>
              </a:rPr>
              <a:t>Rob Moore | Mastercard</a:t>
            </a:r>
          </a:p>
        </p:txBody>
      </p:sp>
      <p:sp>
        <p:nvSpPr>
          <p:cNvPr id="7" name="object 59">
            <a:extLst>
              <a:ext uri="{FF2B5EF4-FFF2-40B4-BE49-F238E27FC236}">
                <a16:creationId xmlns:a16="http://schemas.microsoft.com/office/drawing/2014/main" id="{5D723640-2980-A02D-CA97-9A7E7B4DEA19}"/>
              </a:ext>
            </a:extLst>
          </p:cNvPr>
          <p:cNvSpPr txBox="1"/>
          <p:nvPr/>
        </p:nvSpPr>
        <p:spPr>
          <a:xfrm>
            <a:off x="4437920" y="1948331"/>
            <a:ext cx="7324291" cy="34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MarkForMC Nrw O"/>
                <a:sym typeface="Arial"/>
              </a:rPr>
              <a:t>Joined Mastercard in 2018 and built Security and Operational Risk Assessment function around the FAIR Methodology</a:t>
            </a:r>
          </a:p>
          <a:p>
            <a:pPr marL="298450" marR="508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-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+mj-ea"/>
              <a:cs typeface="MarkForMC Nrw O"/>
              <a:sym typeface="Arial"/>
            </a:endParaRPr>
          </a:p>
          <a:p>
            <a:pPr marL="298450" marR="508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MarkForMC Nrw O"/>
                <a:sym typeface="Arial"/>
              </a:rPr>
              <a:t>Chair of the FAIR Institute London Chapter and Member of the Cyber Risk Institute Standards Committee.</a:t>
            </a:r>
          </a:p>
          <a:p>
            <a:pPr marL="298450" marR="508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-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+mj-ea"/>
              <a:cs typeface="MarkForMC Nrw O"/>
              <a:sym typeface="Arial"/>
            </a:endParaRPr>
          </a:p>
          <a:p>
            <a:pPr marL="298450" marR="508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MarkForMC Nrw O"/>
                <a:sym typeface="Arial"/>
              </a:rPr>
              <a:t>16 years’ experience across risk management and security within the payments and banking sectors</a:t>
            </a:r>
          </a:p>
          <a:p>
            <a:pPr marL="298450" marR="508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-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+mj-ea"/>
              <a:cs typeface="MarkForMC Nrw O"/>
              <a:sym typeface="Arial"/>
            </a:endParaRPr>
          </a:p>
          <a:p>
            <a:pPr marL="298450" marR="508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MarkForMC Nrw O"/>
                <a:sym typeface="Arial"/>
              </a:rPr>
              <a:t>Masters in Risk Management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FEBA1-B975-B1A2-A413-C3D823C4E4B8}"/>
              </a:ext>
            </a:extLst>
          </p:cNvPr>
          <p:cNvSpPr txBox="1">
            <a:spLocks/>
          </p:cNvSpPr>
          <p:nvPr/>
        </p:nvSpPr>
        <p:spPr>
          <a:xfrm>
            <a:off x="379224" y="288148"/>
            <a:ext cx="4635219" cy="5781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ra" pitchFamily="2" charset="77"/>
                <a:ea typeface="+mj-ea"/>
                <a:cs typeface="+mj-cs"/>
                <a:sym typeface="Arial"/>
              </a:rPr>
              <a:t>About Mastercard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82EEAA-3393-3B32-9E7D-E3575D56EC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"/>
          <a:stretch/>
        </p:blipFill>
        <p:spPr>
          <a:xfrm>
            <a:off x="757978" y="1026695"/>
            <a:ext cx="3174729" cy="51698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7C429B-219D-6E9C-2AB3-B74939865E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0490" y="1160807"/>
            <a:ext cx="1108247" cy="11082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8EFEFD-8785-55AF-CC4C-A15B84F95F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661" y="1193371"/>
            <a:ext cx="1010799" cy="10107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417CFF-5825-41A0-B047-AB16907B69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7759" y="1193371"/>
            <a:ext cx="965071" cy="965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AA5020-6452-964B-7707-1AB50733986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354" y="1263518"/>
            <a:ext cx="876111" cy="8761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9A0E4C-B94F-CAB5-DF3F-821A7EB94035}"/>
              </a:ext>
            </a:extLst>
          </p:cNvPr>
          <p:cNvSpPr txBox="1"/>
          <p:nvPr/>
        </p:nvSpPr>
        <p:spPr>
          <a:xfrm>
            <a:off x="6799576" y="2123684"/>
            <a:ext cx="866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82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77B478-48A8-69BF-BB41-E8F11F9ED831}"/>
              </a:ext>
            </a:extLst>
          </p:cNvPr>
          <p:cNvSpPr txBox="1"/>
          <p:nvPr/>
        </p:nvSpPr>
        <p:spPr>
          <a:xfrm>
            <a:off x="5014443" y="2123684"/>
            <a:ext cx="604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FC892E-C317-7E9D-3EC6-30D796491C0B}"/>
              </a:ext>
            </a:extLst>
          </p:cNvPr>
          <p:cNvSpPr txBox="1"/>
          <p:nvPr/>
        </p:nvSpPr>
        <p:spPr>
          <a:xfrm>
            <a:off x="8403986" y="2123684"/>
            <a:ext cx="132924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130+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9FB3D6-5703-8287-AB58-BD39E75AE9A1}"/>
              </a:ext>
            </a:extLst>
          </p:cNvPr>
          <p:cNvSpPr txBox="1"/>
          <p:nvPr/>
        </p:nvSpPr>
        <p:spPr>
          <a:xfrm>
            <a:off x="9803779" y="2123684"/>
            <a:ext cx="2104156" cy="369332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26,000+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BEB9D-BB7D-0B42-DD31-2DE30B4BCF47}"/>
              </a:ext>
            </a:extLst>
          </p:cNvPr>
          <p:cNvSpPr/>
          <p:nvPr/>
        </p:nvSpPr>
        <p:spPr>
          <a:xfrm>
            <a:off x="6634701" y="2449406"/>
            <a:ext cx="1282715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Countries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295563-71FE-D275-87BC-9A41E209A007}"/>
              </a:ext>
            </a:extLst>
          </p:cNvPr>
          <p:cNvSpPr/>
          <p:nvPr/>
        </p:nvSpPr>
        <p:spPr>
          <a:xfrm>
            <a:off x="8276587" y="2463761"/>
            <a:ext cx="1567787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Office locations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31E033-4AF3-A222-B2A8-49A00C660B81}"/>
              </a:ext>
            </a:extLst>
          </p:cNvPr>
          <p:cNvSpPr/>
          <p:nvPr/>
        </p:nvSpPr>
        <p:spPr>
          <a:xfrm>
            <a:off x="4673643" y="2449406"/>
            <a:ext cx="124629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Continents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DFF2CA-4A66-C194-27A7-8D77AB1E04D1}"/>
              </a:ext>
            </a:extLst>
          </p:cNvPr>
          <p:cNvSpPr/>
          <p:nvPr/>
        </p:nvSpPr>
        <p:spPr>
          <a:xfrm>
            <a:off x="10078086" y="2449406"/>
            <a:ext cx="1472753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Employees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19F65E-9BEA-177E-28BC-ACAFD9A9C30C}"/>
              </a:ext>
            </a:extLst>
          </p:cNvPr>
          <p:cNvSpPr txBox="1"/>
          <p:nvPr/>
        </p:nvSpPr>
        <p:spPr>
          <a:xfrm>
            <a:off x="6481790" y="4509004"/>
            <a:ext cx="1588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$90.1 Billion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220554-3E52-49E5-C546-61C1C1CD3D65}"/>
              </a:ext>
            </a:extLst>
          </p:cNvPr>
          <p:cNvSpPr txBox="1"/>
          <p:nvPr/>
        </p:nvSpPr>
        <p:spPr>
          <a:xfrm>
            <a:off x="4074734" y="4985708"/>
            <a:ext cx="2499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150 currencies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and 210 countries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BE1E4A-40EE-AAB4-DA85-A93AF6C6C998}"/>
              </a:ext>
            </a:extLst>
          </p:cNvPr>
          <p:cNvSpPr txBox="1"/>
          <p:nvPr/>
        </p:nvSpPr>
        <p:spPr>
          <a:xfrm>
            <a:off x="8137614" y="4509004"/>
            <a:ext cx="1774623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$6.5 trillion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FBACD7-B121-8B6E-3ECE-CF559E452759}"/>
              </a:ext>
            </a:extLst>
          </p:cNvPr>
          <p:cNvSpPr/>
          <p:nvPr/>
        </p:nvSpPr>
        <p:spPr>
          <a:xfrm>
            <a:off x="6634701" y="4968160"/>
            <a:ext cx="1329247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Transactions switched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C464E6-316B-BAD7-533E-E561883B3B04}"/>
              </a:ext>
            </a:extLst>
          </p:cNvPr>
          <p:cNvSpPr/>
          <p:nvPr/>
        </p:nvSpPr>
        <p:spPr>
          <a:xfrm>
            <a:off x="8213364" y="4990688"/>
            <a:ext cx="1567787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Gross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dollar volume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8788F20-774E-695C-54B2-563E5411693F}"/>
              </a:ext>
            </a:extLst>
          </p:cNvPr>
          <p:cNvSpPr/>
          <p:nvPr/>
        </p:nvSpPr>
        <p:spPr>
          <a:xfrm>
            <a:off x="4250387" y="4338459"/>
            <a:ext cx="21484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We power transactions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 in more than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B30517-3D3E-1968-8067-C654E5DBF45E}"/>
              </a:ext>
            </a:extLst>
          </p:cNvPr>
          <p:cNvSpPr/>
          <p:nvPr/>
        </p:nvSpPr>
        <p:spPr>
          <a:xfrm>
            <a:off x="10030568" y="4330402"/>
            <a:ext cx="15677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One of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the world’s largest data sets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3BDE562-CF85-CEFA-6838-E6D77913550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7297" y="3405132"/>
            <a:ext cx="1071371" cy="10713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7D53C84-436D-8F54-4DD4-8816699E474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3792" y="3454331"/>
            <a:ext cx="884128" cy="88412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C266363-5033-72CC-C087-7292A97FC76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5216" y="3496816"/>
            <a:ext cx="799161" cy="7991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8AB56EA-1E3E-396D-00FA-D6BBB183E87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6468" y="3489507"/>
            <a:ext cx="860029" cy="86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70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177A5CEF-4D6E-7FED-E27C-0A1B1CA4374B}"/>
              </a:ext>
            </a:extLst>
          </p:cNvPr>
          <p:cNvSpPr txBox="1">
            <a:spLocks/>
          </p:cNvSpPr>
          <p:nvPr/>
        </p:nvSpPr>
        <p:spPr>
          <a:xfrm>
            <a:off x="379224" y="288148"/>
            <a:ext cx="4635219" cy="5781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ra" pitchFamily="2" charset="77"/>
                <a:ea typeface="+mj-ea"/>
                <a:cs typeface="+mj-cs"/>
                <a:sym typeface="Arial"/>
              </a:rPr>
              <a:t>FAIR at Mastercard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253C418-A316-534E-C9D6-4FE73917B474}"/>
              </a:ext>
            </a:extLst>
          </p:cNvPr>
          <p:cNvSpPr txBox="1">
            <a:spLocks/>
          </p:cNvSpPr>
          <p:nvPr/>
        </p:nvSpPr>
        <p:spPr>
          <a:xfrm>
            <a:off x="606245" y="975078"/>
            <a:ext cx="3599993" cy="522202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5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rkForMC Nrw Light" panose="020B0506020201010104" pitchFamily="34" charset="77"/>
              <a:ea typeface="+mn-ea"/>
              <a:cs typeface="+mn-cs"/>
              <a:sym typeface="Arial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76AF0D4-A245-F1F1-06EA-8F3CC4056B59}"/>
              </a:ext>
            </a:extLst>
          </p:cNvPr>
          <p:cNvGrpSpPr/>
          <p:nvPr/>
        </p:nvGrpSpPr>
        <p:grpSpPr>
          <a:xfrm>
            <a:off x="5014443" y="866273"/>
            <a:ext cx="6226015" cy="5330840"/>
            <a:chOff x="3760832" y="649705"/>
            <a:chExt cx="4669511" cy="399813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1E8C4D7-E8A5-99EA-960A-2C143EF82CEC}"/>
                </a:ext>
              </a:extLst>
            </p:cNvPr>
            <p:cNvCxnSpPr/>
            <p:nvPr/>
          </p:nvCxnSpPr>
          <p:spPr>
            <a:xfrm>
              <a:off x="4401002" y="2122864"/>
              <a:ext cx="0" cy="5824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47BEC64-5B03-2C3B-6BBD-0B9837F9CF78}"/>
                </a:ext>
              </a:extLst>
            </p:cNvPr>
            <p:cNvCxnSpPr>
              <a:cxnSpLocks/>
            </p:cNvCxnSpPr>
            <p:nvPr/>
          </p:nvCxnSpPr>
          <p:spPr>
            <a:xfrm>
              <a:off x="4401002" y="2703484"/>
              <a:ext cx="351197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79389F9-3970-40EE-D65B-EAEFF4B22A2D}"/>
                </a:ext>
              </a:extLst>
            </p:cNvPr>
            <p:cNvGrpSpPr/>
            <p:nvPr/>
          </p:nvGrpSpPr>
          <p:grpSpPr>
            <a:xfrm>
              <a:off x="3760832" y="2583533"/>
              <a:ext cx="3163599" cy="2064302"/>
              <a:chOff x="3592710" y="2309988"/>
              <a:chExt cx="3273431" cy="2135969"/>
            </a:xfrm>
          </p:grpSpPr>
          <p:sp>
            <p:nvSpPr>
              <p:cNvPr id="52" name="Freeform 65">
                <a:extLst>
                  <a:ext uri="{FF2B5EF4-FFF2-40B4-BE49-F238E27FC236}">
                    <a16:creationId xmlns:a16="http://schemas.microsoft.com/office/drawing/2014/main" id="{429002EB-CEBB-95A1-FC1D-2839788A3EDA}"/>
                  </a:ext>
                </a:extLst>
              </p:cNvPr>
              <p:cNvSpPr/>
              <p:nvPr/>
            </p:nvSpPr>
            <p:spPr>
              <a:xfrm>
                <a:off x="4707540" y="2309988"/>
                <a:ext cx="1044217" cy="251992"/>
              </a:xfrm>
              <a:prstGeom prst="roundRect">
                <a:avLst>
                  <a:gd name="adj" fmla="val 13717"/>
                </a:avLst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spcFirstLastPara="0" vert="horz" wrap="square" lIns="48023" tIns="48023" rIns="48023" bIns="48023" numCol="1" spcCol="1270" anchor="ctr" anchorCtr="0">
                <a:noAutofit/>
              </a:bodyPr>
              <a:lstStyle/>
              <a:p>
                <a:pPr marL="0" marR="0" lvl="0" indent="0" algn="ctr" defTabSz="414856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GB" sz="1333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arkForMC Nrw Light" panose="020B0506020201010104" pitchFamily="34" charset="77"/>
                    <a:ea typeface="+mj-ea"/>
                    <a:cs typeface="Arial"/>
                    <a:sym typeface="Arial"/>
                  </a:rPr>
                  <a:t>Risk Exposure</a:t>
                </a:r>
              </a:p>
            </p:txBody>
          </p:sp>
          <p:sp>
            <p:nvSpPr>
              <p:cNvPr id="53" name="Freeform 67">
                <a:extLst>
                  <a:ext uri="{FF2B5EF4-FFF2-40B4-BE49-F238E27FC236}">
                    <a16:creationId xmlns:a16="http://schemas.microsoft.com/office/drawing/2014/main" id="{77273A80-83E4-B0A8-62CB-D71A723010CA}"/>
                  </a:ext>
                </a:extLst>
              </p:cNvPr>
              <p:cNvSpPr/>
              <p:nvPr/>
            </p:nvSpPr>
            <p:spPr>
              <a:xfrm>
                <a:off x="3901034" y="2889289"/>
                <a:ext cx="1131287" cy="251992"/>
              </a:xfrm>
              <a:prstGeom prst="roundRect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spcFirstLastPara="0" vert="horz" wrap="square" lIns="48023" tIns="48023" rIns="48023" bIns="48023" numCol="1" spcCol="1270" anchor="ctr" anchorCtr="0">
                <a:noAutofit/>
              </a:bodyPr>
              <a:lstStyle/>
              <a:p>
                <a:pPr marL="0" marR="0" lvl="0" indent="0" algn="ctr" defTabSz="414856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GB" sz="10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arkForMC Nrw Book" panose="020B0506020201010104" pitchFamily="34" charset="77"/>
                    <a:ea typeface="+mj-ea"/>
                    <a:cs typeface="Arial"/>
                    <a:sym typeface="Arial"/>
                  </a:rPr>
                  <a:t>Loss Event Frequency</a:t>
                </a:r>
              </a:p>
            </p:txBody>
          </p:sp>
          <p:sp>
            <p:nvSpPr>
              <p:cNvPr id="54" name="Freeform 69">
                <a:extLst>
                  <a:ext uri="{FF2B5EF4-FFF2-40B4-BE49-F238E27FC236}">
                    <a16:creationId xmlns:a16="http://schemas.microsoft.com/office/drawing/2014/main" id="{132DED56-AA9C-0705-4151-CAE578995C09}"/>
                  </a:ext>
                </a:extLst>
              </p:cNvPr>
              <p:cNvSpPr/>
              <p:nvPr/>
            </p:nvSpPr>
            <p:spPr>
              <a:xfrm>
                <a:off x="3592710" y="3472053"/>
                <a:ext cx="755187" cy="329055"/>
              </a:xfrm>
              <a:prstGeom prst="roundRect">
                <a:avLst>
                  <a:gd name="adj" fmla="val 11197"/>
                </a:avLst>
              </a:prstGeom>
              <a:solidFill>
                <a:srgbClr val="171717">
                  <a:lumMod val="75000"/>
                  <a:lumOff val="2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spcFirstLastPara="0" vert="horz" wrap="square" lIns="48023" tIns="48023" rIns="48023" bIns="48023" numCol="1" spcCol="1270" anchor="ctr" anchorCtr="0">
                <a:noAutofit/>
              </a:bodyPr>
              <a:lstStyle/>
              <a:p>
                <a:pPr marL="0" marR="0" lvl="0" indent="0" algn="ctr" defTabSz="414856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GB" sz="10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arkForMC Nrw" panose="020B0506020201010104" pitchFamily="34" charset="77"/>
                    <a:ea typeface="+mj-ea"/>
                    <a:cs typeface="Arial"/>
                    <a:sym typeface="Arial"/>
                  </a:rPr>
                  <a:t>Threat Event Frequency</a:t>
                </a:r>
              </a:p>
            </p:txBody>
          </p:sp>
          <p:sp>
            <p:nvSpPr>
              <p:cNvPr id="55" name="Freeform 71">
                <a:extLst>
                  <a:ext uri="{FF2B5EF4-FFF2-40B4-BE49-F238E27FC236}">
                    <a16:creationId xmlns:a16="http://schemas.microsoft.com/office/drawing/2014/main" id="{1724762A-C8C7-21FA-A33B-5CF121EBBE40}"/>
                  </a:ext>
                </a:extLst>
              </p:cNvPr>
              <p:cNvSpPr/>
              <p:nvPr/>
            </p:nvSpPr>
            <p:spPr>
              <a:xfrm>
                <a:off x="4405753" y="3468590"/>
                <a:ext cx="755187" cy="329055"/>
              </a:xfrm>
              <a:prstGeom prst="roundRect">
                <a:avLst>
                  <a:gd name="adj" fmla="val 8880"/>
                </a:avLst>
              </a:prstGeom>
              <a:solidFill>
                <a:srgbClr val="171717">
                  <a:lumMod val="75000"/>
                  <a:lumOff val="2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spcFirstLastPara="0" vert="horz" wrap="square" lIns="48023" tIns="48023" rIns="48023" bIns="48023" numCol="1" spcCol="1270" anchor="ctr" anchorCtr="0">
                <a:noAutofit/>
              </a:bodyPr>
              <a:lstStyle/>
              <a:p>
                <a:pPr marL="0" marR="0" lvl="0" indent="0" algn="ctr" defTabSz="414856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GB" sz="10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arkForMC Nrw" panose="020B0506020201010104" pitchFamily="34" charset="77"/>
                    <a:ea typeface="+mj-ea"/>
                    <a:cs typeface="Arial"/>
                    <a:sym typeface="Arial"/>
                  </a:rPr>
                  <a:t>Susceptibility</a:t>
                </a:r>
              </a:p>
            </p:txBody>
          </p:sp>
          <p:sp>
            <p:nvSpPr>
              <p:cNvPr id="56" name="Freeform 73">
                <a:extLst>
                  <a:ext uri="{FF2B5EF4-FFF2-40B4-BE49-F238E27FC236}">
                    <a16:creationId xmlns:a16="http://schemas.microsoft.com/office/drawing/2014/main" id="{4E548C35-8BE2-9938-CDB7-E4E331C8C003}"/>
                  </a:ext>
                </a:extLst>
              </p:cNvPr>
              <p:cNvSpPr/>
              <p:nvPr/>
            </p:nvSpPr>
            <p:spPr>
              <a:xfrm>
                <a:off x="5477797" y="2889289"/>
                <a:ext cx="1131286" cy="251992"/>
              </a:xfrm>
              <a:prstGeom prst="roundRect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spcFirstLastPara="0" vert="horz" wrap="square" lIns="48023" tIns="48023" rIns="48023" bIns="48023" numCol="1" spcCol="1270" anchor="ctr" anchorCtr="0">
                <a:noAutofit/>
              </a:bodyPr>
              <a:lstStyle/>
              <a:p>
                <a:pPr marL="0" marR="0" lvl="0" indent="0" algn="ctr" defTabSz="414856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GB" sz="10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arkForMC Nrw Book" panose="020B0506020201010104" pitchFamily="34" charset="77"/>
                    <a:ea typeface="+mj-ea"/>
                    <a:cs typeface="Arial"/>
                    <a:sym typeface="Arial"/>
                  </a:rPr>
                  <a:t>Loss Magnitude</a:t>
                </a:r>
              </a:p>
            </p:txBody>
          </p:sp>
          <p:sp>
            <p:nvSpPr>
              <p:cNvPr id="57" name="Freeform 75">
                <a:extLst>
                  <a:ext uri="{FF2B5EF4-FFF2-40B4-BE49-F238E27FC236}">
                    <a16:creationId xmlns:a16="http://schemas.microsoft.com/office/drawing/2014/main" id="{B2DD40BC-55EE-5E7B-2C5C-E0C04B9E91D4}"/>
                  </a:ext>
                </a:extLst>
              </p:cNvPr>
              <p:cNvSpPr/>
              <p:nvPr/>
            </p:nvSpPr>
            <p:spPr>
              <a:xfrm>
                <a:off x="5318610" y="3468590"/>
                <a:ext cx="714558" cy="329055"/>
              </a:xfrm>
              <a:prstGeom prst="roundRect">
                <a:avLst>
                  <a:gd name="adj" fmla="val 8880"/>
                </a:avLst>
              </a:prstGeom>
              <a:solidFill>
                <a:srgbClr val="F7F7F7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spcFirstLastPara="0" vert="horz" wrap="square" lIns="48023" tIns="48023" rIns="48023" bIns="48023" numCol="1" spcCol="1270" anchor="ctr" anchorCtr="0">
                <a:noAutofit/>
              </a:bodyPr>
              <a:lstStyle/>
              <a:p>
                <a:pPr marL="0" marR="0" lvl="0" indent="0" algn="ctr" defTabSz="414856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GB" sz="10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arkForMC Nrw" panose="020B0506020201010104" pitchFamily="34" charset="77"/>
                    <a:ea typeface="+mj-ea"/>
                    <a:cs typeface="Arial"/>
                    <a:sym typeface="Arial"/>
                  </a:rPr>
                  <a:t>Primary </a:t>
                </a:r>
                <a:br>
                  <a:rPr kumimoji="0" lang="en-GB" sz="10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arkForMC Nrw" panose="020B0506020201010104" pitchFamily="34" charset="77"/>
                    <a:ea typeface="+mj-ea"/>
                    <a:cs typeface="Arial"/>
                    <a:sym typeface="Arial"/>
                  </a:rPr>
                </a:br>
                <a:r>
                  <a:rPr kumimoji="0" lang="en-GB" sz="10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arkForMC Nrw" panose="020B0506020201010104" pitchFamily="34" charset="77"/>
                    <a:ea typeface="+mj-ea"/>
                    <a:cs typeface="Arial"/>
                    <a:sym typeface="Arial"/>
                  </a:rPr>
                  <a:t>Loss</a:t>
                </a:r>
              </a:p>
            </p:txBody>
          </p:sp>
          <p:sp>
            <p:nvSpPr>
              <p:cNvPr id="58" name="Freeform 77">
                <a:extLst>
                  <a:ext uri="{FF2B5EF4-FFF2-40B4-BE49-F238E27FC236}">
                    <a16:creationId xmlns:a16="http://schemas.microsoft.com/office/drawing/2014/main" id="{854BA3C8-CCE7-4049-E863-939AE695D5B1}"/>
                  </a:ext>
                </a:extLst>
              </p:cNvPr>
              <p:cNvSpPr/>
              <p:nvPr/>
            </p:nvSpPr>
            <p:spPr>
              <a:xfrm>
                <a:off x="6098692" y="3470782"/>
                <a:ext cx="767449" cy="326863"/>
              </a:xfrm>
              <a:prstGeom prst="roundRect">
                <a:avLst>
                  <a:gd name="adj" fmla="val 7709"/>
                </a:avLst>
              </a:prstGeom>
              <a:solidFill>
                <a:srgbClr val="F7F7F7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spcFirstLastPara="0" vert="horz" wrap="square" lIns="48023" tIns="48023" rIns="48023" bIns="48023" numCol="1" spcCol="1270" anchor="ctr" anchorCtr="0">
                <a:noAutofit/>
              </a:bodyPr>
              <a:lstStyle/>
              <a:p>
                <a:pPr marL="0" marR="0" lvl="0" indent="0" algn="ctr" defTabSz="414856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GB" sz="10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arkForMC Nrw" panose="020B0506020201010104" pitchFamily="34" charset="77"/>
                    <a:ea typeface="+mj-ea"/>
                    <a:cs typeface="Arial"/>
                    <a:sym typeface="Arial"/>
                  </a:rPr>
                  <a:t>Secondary </a:t>
                </a:r>
                <a:br>
                  <a:rPr kumimoji="0" lang="en-GB" sz="10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arkForMC Nrw" panose="020B0506020201010104" pitchFamily="34" charset="77"/>
                    <a:ea typeface="+mj-ea"/>
                    <a:cs typeface="Arial"/>
                    <a:sym typeface="Arial"/>
                  </a:rPr>
                </a:br>
                <a:r>
                  <a:rPr kumimoji="0" lang="en-GB" sz="10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arkForMC Nrw" panose="020B0506020201010104" pitchFamily="34" charset="77"/>
                    <a:ea typeface="+mj-ea"/>
                    <a:cs typeface="Arial"/>
                    <a:sym typeface="Arial"/>
                  </a:rPr>
                  <a:t>Loss</a:t>
                </a:r>
              </a:p>
            </p:txBody>
          </p:sp>
          <p:sp>
            <p:nvSpPr>
              <p:cNvPr id="59" name="Freeform 79">
                <a:extLst>
                  <a:ext uri="{FF2B5EF4-FFF2-40B4-BE49-F238E27FC236}">
                    <a16:creationId xmlns:a16="http://schemas.microsoft.com/office/drawing/2014/main" id="{D91CC964-57C2-D983-6844-986CAC147CBA}"/>
                  </a:ext>
                </a:extLst>
              </p:cNvPr>
              <p:cNvSpPr/>
              <p:nvPr/>
            </p:nvSpPr>
            <p:spPr>
              <a:xfrm>
                <a:off x="5308128" y="4038205"/>
                <a:ext cx="719877" cy="407752"/>
              </a:xfrm>
              <a:prstGeom prst="roundRect">
                <a:avLst>
                  <a:gd name="adj" fmla="val 8880"/>
                </a:avLst>
              </a:prstGeom>
              <a:solidFill>
                <a:srgbClr val="00206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spcFirstLastPara="0" vert="horz" wrap="square" lIns="48023" tIns="48023" rIns="48023" bIns="48023" numCol="1" spcCol="1270" anchor="ctr" anchorCtr="0">
                <a:noAutofit/>
              </a:bodyPr>
              <a:lstStyle/>
              <a:p>
                <a:pPr marL="0" marR="0" lvl="0" indent="0" algn="ctr" defTabSz="414856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GB" sz="10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arkForMC Nrw" panose="020B0506020201010104" pitchFamily="34" charset="77"/>
                    <a:ea typeface="+mj-ea"/>
                    <a:cs typeface="Arial"/>
                    <a:sym typeface="Arial"/>
                  </a:rPr>
                  <a:t>Secondary </a:t>
                </a:r>
                <a:br>
                  <a:rPr kumimoji="0" lang="en-GB" sz="10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arkForMC Nrw" panose="020B0506020201010104" pitchFamily="34" charset="77"/>
                    <a:ea typeface="+mj-ea"/>
                    <a:cs typeface="Arial"/>
                    <a:sym typeface="Arial"/>
                  </a:rPr>
                </a:br>
                <a:r>
                  <a:rPr kumimoji="0" lang="en-GB" sz="10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arkForMC Nrw" panose="020B0506020201010104" pitchFamily="34" charset="77"/>
                    <a:ea typeface="+mj-ea"/>
                    <a:cs typeface="Arial"/>
                    <a:sym typeface="Arial"/>
                  </a:rPr>
                  <a:t>Loss Event Frequency</a:t>
                </a:r>
              </a:p>
            </p:txBody>
          </p:sp>
          <p:sp>
            <p:nvSpPr>
              <p:cNvPr id="60" name="Freeform 81">
                <a:extLst>
                  <a:ext uri="{FF2B5EF4-FFF2-40B4-BE49-F238E27FC236}">
                    <a16:creationId xmlns:a16="http://schemas.microsoft.com/office/drawing/2014/main" id="{5B566439-C1A1-2A99-5268-220846ABE98C}"/>
                  </a:ext>
                </a:extLst>
              </p:cNvPr>
              <p:cNvSpPr/>
              <p:nvPr/>
            </p:nvSpPr>
            <p:spPr>
              <a:xfrm>
                <a:off x="6098691" y="4038205"/>
                <a:ext cx="767449" cy="407752"/>
              </a:xfrm>
              <a:prstGeom prst="roundRect">
                <a:avLst>
                  <a:gd name="adj" fmla="val 8102"/>
                </a:avLst>
              </a:prstGeom>
              <a:solidFill>
                <a:srgbClr val="00206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spcFirstLastPara="0" vert="horz" wrap="square" lIns="48023" tIns="48023" rIns="48023" bIns="48023" numCol="1" spcCol="1270" anchor="ctr" anchorCtr="0">
                <a:noAutofit/>
              </a:bodyPr>
              <a:lstStyle/>
              <a:p>
                <a:pPr marL="0" marR="0" lvl="0" indent="0" algn="ctr" defTabSz="414856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GB" sz="10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arkForMC Nrw" panose="020B0506020201010104" pitchFamily="34" charset="77"/>
                    <a:ea typeface="+mj-ea"/>
                    <a:cs typeface="Arial"/>
                    <a:sym typeface="Arial"/>
                  </a:rPr>
                  <a:t>Secondary Loss</a:t>
                </a:r>
              </a:p>
            </p:txBody>
          </p:sp>
          <p:sp>
            <p:nvSpPr>
              <p:cNvPr id="61" name="Left Brace 60">
                <a:extLst>
                  <a:ext uri="{FF2B5EF4-FFF2-40B4-BE49-F238E27FC236}">
                    <a16:creationId xmlns:a16="http://schemas.microsoft.com/office/drawing/2014/main" id="{B25C9C13-3484-B721-B6E2-00FE0CD68DE1}"/>
                  </a:ext>
                </a:extLst>
              </p:cNvPr>
              <p:cNvSpPr/>
              <p:nvPr/>
            </p:nvSpPr>
            <p:spPr>
              <a:xfrm rot="5400000">
                <a:off x="5070998" y="1912246"/>
                <a:ext cx="326170" cy="1618713"/>
              </a:xfrm>
              <a:prstGeom prst="leftBrace">
                <a:avLst>
                  <a:gd name="adj1" fmla="val 0"/>
                  <a:gd name="adj2" fmla="val 50000"/>
                </a:avLst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2" name="Left Brace 61">
                <a:extLst>
                  <a:ext uri="{FF2B5EF4-FFF2-40B4-BE49-F238E27FC236}">
                    <a16:creationId xmlns:a16="http://schemas.microsoft.com/office/drawing/2014/main" id="{3FC404E6-BA89-03CE-3503-29C00BBEA26D}"/>
                  </a:ext>
                </a:extLst>
              </p:cNvPr>
              <p:cNvSpPr/>
              <p:nvPr/>
            </p:nvSpPr>
            <p:spPr>
              <a:xfrm rot="5400000">
                <a:off x="4260421" y="2830094"/>
                <a:ext cx="326170" cy="950825"/>
              </a:xfrm>
              <a:prstGeom prst="leftBrace">
                <a:avLst>
                  <a:gd name="adj1" fmla="val 0"/>
                  <a:gd name="adj2" fmla="val 50000"/>
                </a:avLst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3" name="Left Brace 62">
                <a:extLst>
                  <a:ext uri="{FF2B5EF4-FFF2-40B4-BE49-F238E27FC236}">
                    <a16:creationId xmlns:a16="http://schemas.microsoft.com/office/drawing/2014/main" id="{2CC925C0-AD6C-DC6B-7E4B-CAA59D0629A8}"/>
                  </a:ext>
                </a:extLst>
              </p:cNvPr>
              <p:cNvSpPr/>
              <p:nvPr/>
            </p:nvSpPr>
            <p:spPr>
              <a:xfrm rot="5400000">
                <a:off x="5896063" y="2828363"/>
                <a:ext cx="326170" cy="950825"/>
              </a:xfrm>
              <a:prstGeom prst="leftBrace">
                <a:avLst>
                  <a:gd name="adj1" fmla="val 0"/>
                  <a:gd name="adj2" fmla="val 50000"/>
                </a:avLst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4" name="Left Brace 63">
                <a:extLst>
                  <a:ext uri="{FF2B5EF4-FFF2-40B4-BE49-F238E27FC236}">
                    <a16:creationId xmlns:a16="http://schemas.microsoft.com/office/drawing/2014/main" id="{1B8DBB18-B279-CED7-6DAC-BD54966AA4D6}"/>
                  </a:ext>
                </a:extLst>
              </p:cNvPr>
              <p:cNvSpPr/>
              <p:nvPr/>
            </p:nvSpPr>
            <p:spPr>
              <a:xfrm rot="5400000">
                <a:off x="6003451" y="3440665"/>
                <a:ext cx="247511" cy="963751"/>
              </a:xfrm>
              <a:prstGeom prst="leftBrace">
                <a:avLst>
                  <a:gd name="adj1" fmla="val 0"/>
                  <a:gd name="adj2" fmla="val 16720"/>
                </a:avLst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33" name="Rounded Rectangle 28">
              <a:extLst>
                <a:ext uri="{FF2B5EF4-FFF2-40B4-BE49-F238E27FC236}">
                  <a16:creationId xmlns:a16="http://schemas.microsoft.com/office/drawing/2014/main" id="{09DAF31E-B14A-FBFB-FA07-C31801AA6591}"/>
                </a:ext>
              </a:extLst>
            </p:cNvPr>
            <p:cNvSpPr/>
            <p:nvPr/>
          </p:nvSpPr>
          <p:spPr bwMode="gray">
            <a:xfrm>
              <a:off x="3923313" y="1257157"/>
              <a:ext cx="4507030" cy="216132"/>
            </a:xfrm>
            <a:prstGeom prst="roundRect">
              <a:avLst>
                <a:gd name="adj" fmla="val 10579"/>
              </a:avLst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rkForMC Nrw Book" panose="020B0506020201010104" pitchFamily="34" charset="77"/>
                  <a:ea typeface="+mn-ea"/>
                  <a:cs typeface="+mn-cs"/>
                  <a:sym typeface="Arial"/>
                </a:rPr>
                <a:t>Risk governance structure (3 lines of defense)</a:t>
              </a:r>
            </a:p>
          </p:txBody>
        </p:sp>
        <p:sp>
          <p:nvSpPr>
            <p:cNvPr id="34" name="Rounded Rectangle 29">
              <a:extLst>
                <a:ext uri="{FF2B5EF4-FFF2-40B4-BE49-F238E27FC236}">
                  <a16:creationId xmlns:a16="http://schemas.microsoft.com/office/drawing/2014/main" id="{DA2BAB6F-1335-FBC0-F816-19BAAD1D6788}"/>
                </a:ext>
              </a:extLst>
            </p:cNvPr>
            <p:cNvSpPr/>
            <p:nvPr/>
          </p:nvSpPr>
          <p:spPr bwMode="gray">
            <a:xfrm>
              <a:off x="3923313" y="1004372"/>
              <a:ext cx="4507030" cy="216132"/>
            </a:xfrm>
            <a:prstGeom prst="roundRect">
              <a:avLst>
                <a:gd name="adj" fmla="val 10784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rkForMC Nrw Book" panose="020B0506020201010104" pitchFamily="34" charset="77"/>
                  <a:ea typeface="+mn-ea"/>
                  <a:cs typeface="+mn-cs"/>
                  <a:sym typeface="Arial"/>
                </a:rPr>
                <a:t>Strategy</a:t>
              </a:r>
            </a:p>
          </p:txBody>
        </p:sp>
        <p:sp>
          <p:nvSpPr>
            <p:cNvPr id="35" name="Freeform 65">
              <a:extLst>
                <a:ext uri="{FF2B5EF4-FFF2-40B4-BE49-F238E27FC236}">
                  <a16:creationId xmlns:a16="http://schemas.microsoft.com/office/drawing/2014/main" id="{7A71C0E4-B9A4-1AC7-0306-98DB6BC03377}"/>
                </a:ext>
              </a:extLst>
            </p:cNvPr>
            <p:cNvSpPr/>
            <p:nvPr/>
          </p:nvSpPr>
          <p:spPr>
            <a:xfrm>
              <a:off x="3925219" y="649705"/>
              <a:ext cx="4497474" cy="318014"/>
            </a:xfrm>
            <a:prstGeom prst="round2SameRect">
              <a:avLst>
                <a:gd name="adj1" fmla="val 9678"/>
                <a:gd name="adj2" fmla="val 0"/>
              </a:avLst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48023" tIns="48023" rIns="48023" bIns="48023" numCol="1" spcCol="1270" anchor="ctr" anchorCtr="0"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333" b="0" i="0" u="none" strike="noStrike" kern="120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MarkForMC Nrw Book" panose="020B0506020201010104" pitchFamily="34" charset="77"/>
                  <a:ea typeface="+mj-ea"/>
                  <a:cs typeface="Arial"/>
                  <a:sym typeface="Arial"/>
                </a:rPr>
                <a:t>Risk oversight: </a:t>
              </a:r>
              <a:br>
                <a:rPr kumimoji="0" lang="en-US" sz="1333" b="0" i="0" u="none" strike="noStrike" kern="120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MarkForMC Nrw Book" panose="020B0506020201010104" pitchFamily="34" charset="77"/>
                  <a:ea typeface="+mj-ea"/>
                  <a:cs typeface="Arial"/>
                  <a:sym typeface="Arial"/>
                </a:rPr>
              </a:br>
              <a:r>
                <a:rPr kumimoji="0" lang="en-US" sz="1067" b="0" i="0" u="none" strike="noStrike" kern="120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MarkForMC Nrw Light" panose="020B0506020201010104" pitchFamily="34" charset="77"/>
                  <a:ea typeface="+mj-ea"/>
                  <a:cs typeface="Arial"/>
                  <a:sym typeface="Arial"/>
                </a:rPr>
                <a:t>Board and committees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5575B08C-D4C8-A4B3-9A50-97D21882327C}"/>
                </a:ext>
              </a:extLst>
            </p:cNvPr>
            <p:cNvSpPr/>
            <p:nvPr/>
          </p:nvSpPr>
          <p:spPr>
            <a:xfrm>
              <a:off x="3923313" y="1514484"/>
              <a:ext cx="1007708" cy="954911"/>
            </a:xfrm>
            <a:prstGeom prst="roundRect">
              <a:avLst>
                <a:gd name="adj" fmla="val 238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endParaRP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D64AD2AC-90F7-B09D-3BFA-AE0B4A7671F3}"/>
                </a:ext>
              </a:extLst>
            </p:cNvPr>
            <p:cNvSpPr/>
            <p:nvPr/>
          </p:nvSpPr>
          <p:spPr>
            <a:xfrm>
              <a:off x="5088551" y="1514485"/>
              <a:ext cx="1007708" cy="958593"/>
            </a:xfrm>
            <a:prstGeom prst="roundRect">
              <a:avLst>
                <a:gd name="adj" fmla="val 238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" name="Rounded Rectangle 41">
              <a:extLst>
                <a:ext uri="{FF2B5EF4-FFF2-40B4-BE49-F238E27FC236}">
                  <a16:creationId xmlns:a16="http://schemas.microsoft.com/office/drawing/2014/main" id="{D0C39EBB-24FD-9BAD-39AB-86F2B7763867}"/>
                </a:ext>
              </a:extLst>
            </p:cNvPr>
            <p:cNvSpPr/>
            <p:nvPr/>
          </p:nvSpPr>
          <p:spPr>
            <a:xfrm>
              <a:off x="6253789" y="1514485"/>
              <a:ext cx="1007708" cy="958593"/>
            </a:xfrm>
            <a:prstGeom prst="roundRect">
              <a:avLst>
                <a:gd name="adj" fmla="val 238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endParaRPr>
            </a:p>
          </p:txBody>
        </p:sp>
        <p:sp>
          <p:nvSpPr>
            <p:cNvPr id="39" name="Rounded Rectangle 42">
              <a:extLst>
                <a:ext uri="{FF2B5EF4-FFF2-40B4-BE49-F238E27FC236}">
                  <a16:creationId xmlns:a16="http://schemas.microsoft.com/office/drawing/2014/main" id="{D9BAEBAD-9464-0A55-60D1-23A88752083A}"/>
                </a:ext>
              </a:extLst>
            </p:cNvPr>
            <p:cNvSpPr/>
            <p:nvPr/>
          </p:nvSpPr>
          <p:spPr>
            <a:xfrm>
              <a:off x="7419028" y="1514485"/>
              <a:ext cx="1007708" cy="958593"/>
            </a:xfrm>
            <a:prstGeom prst="roundRect">
              <a:avLst>
                <a:gd name="adj" fmla="val 238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endParaRPr>
            </a:p>
          </p:txBody>
        </p:sp>
        <p:sp>
          <p:nvSpPr>
            <p:cNvPr id="40" name="Text Placeholder 3">
              <a:extLst>
                <a:ext uri="{FF2B5EF4-FFF2-40B4-BE49-F238E27FC236}">
                  <a16:creationId xmlns:a16="http://schemas.microsoft.com/office/drawing/2014/main" id="{ADD840A2-0726-0C33-6328-41695627731B}"/>
                </a:ext>
              </a:extLst>
            </p:cNvPr>
            <p:cNvSpPr txBox="1">
              <a:spLocks/>
            </p:cNvSpPr>
            <p:nvPr/>
          </p:nvSpPr>
          <p:spPr>
            <a:xfrm>
              <a:off x="3939170" y="1786791"/>
              <a:ext cx="980446" cy="367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rkForMC Nrw Book" panose="020B0506020201010104" pitchFamily="34" charset="77"/>
                  <a:ea typeface="+mn-ea"/>
                  <a:cs typeface="+mn-cs"/>
                  <a:sym typeface="Arial"/>
                </a:rPr>
                <a:t>Approach to identify,</a:t>
              </a:r>
              <a:b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rkForMC Nrw Book" panose="020B0506020201010104" pitchFamily="34" charset="77"/>
                  <a:ea typeface="+mn-ea"/>
                  <a:cs typeface="+mn-cs"/>
                  <a:sym typeface="Arial"/>
                </a:rPr>
              </a:b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rkForMC Nrw Book" panose="020B0506020201010104" pitchFamily="34" charset="77"/>
                  <a:ea typeface="+mn-ea"/>
                  <a:cs typeface="+mn-cs"/>
                  <a:sym typeface="Arial"/>
                </a:rPr>
                <a:t>measure, respond, </a:t>
              </a:r>
              <a:b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rkForMC Nrw Book" panose="020B0506020201010104" pitchFamily="34" charset="77"/>
                  <a:ea typeface="+mn-ea"/>
                  <a:cs typeface="+mn-cs"/>
                  <a:sym typeface="Arial"/>
                </a:rPr>
              </a:b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rkForMC Nrw Book" panose="020B0506020201010104" pitchFamily="34" charset="77"/>
                  <a:ea typeface="+mn-ea"/>
                  <a:cs typeface="+mn-cs"/>
                  <a:sym typeface="Arial"/>
                </a:rPr>
                <a:t>monitor and report risks</a:t>
              </a:r>
            </a:p>
          </p:txBody>
        </p:sp>
        <p:sp>
          <p:nvSpPr>
            <p:cNvPr id="41" name="Text Placeholder 3">
              <a:extLst>
                <a:ext uri="{FF2B5EF4-FFF2-40B4-BE49-F238E27FC236}">
                  <a16:creationId xmlns:a16="http://schemas.microsoft.com/office/drawing/2014/main" id="{FA394F27-7CD3-AB7D-134E-987577B283E9}"/>
                </a:ext>
              </a:extLst>
            </p:cNvPr>
            <p:cNvSpPr txBox="1">
              <a:spLocks/>
            </p:cNvSpPr>
            <p:nvPr/>
          </p:nvSpPr>
          <p:spPr>
            <a:xfrm>
              <a:off x="5090571" y="1653283"/>
              <a:ext cx="974811" cy="47285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ts val="173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rkForMC Nrw Book" panose="020B0506020201010104" pitchFamily="34" charset="77"/>
                  <a:ea typeface="+mn-ea"/>
                  <a:cs typeface="+mn-cs"/>
                  <a:sym typeface="Arial"/>
                </a:rPr>
                <a:t>Strategic</a:t>
              </a:r>
              <a:b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rkForMC Nrw Book" panose="020B0506020201010104" pitchFamily="34" charset="77"/>
                  <a:ea typeface="+mn-ea"/>
                  <a:cs typeface="+mn-cs"/>
                  <a:sym typeface="Arial"/>
                </a:rPr>
              </a:b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rkForMC Nrw Book" panose="020B0506020201010104" pitchFamily="34" charset="77"/>
                  <a:ea typeface="+mn-ea"/>
                  <a:cs typeface="+mn-cs"/>
                  <a:sym typeface="Arial"/>
                </a:rPr>
                <a:t>Operational</a:t>
              </a:r>
              <a:b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rkForMC Nrw Book" panose="020B0506020201010104" pitchFamily="34" charset="77"/>
                  <a:ea typeface="+mn-ea"/>
                  <a:cs typeface="+mn-cs"/>
                  <a:sym typeface="Arial"/>
                </a:rPr>
              </a:b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rkForMC Nrw Book" panose="020B0506020201010104" pitchFamily="34" charset="77"/>
                  <a:ea typeface="+mn-ea"/>
                  <a:cs typeface="+mn-cs"/>
                  <a:sym typeface="Arial"/>
                </a:rPr>
                <a:t>Legal/Regulatory</a:t>
              </a:r>
              <a:b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rkForMC Nrw Book" panose="020B0506020201010104" pitchFamily="34" charset="77"/>
                  <a:ea typeface="+mn-ea"/>
                  <a:cs typeface="+mn-cs"/>
                  <a:sym typeface="Arial"/>
                </a:rPr>
              </a:b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rkForMC Nrw Book" panose="020B0506020201010104" pitchFamily="34" charset="77"/>
                  <a:ea typeface="+mn-ea"/>
                  <a:cs typeface="+mn-cs"/>
                  <a:sym typeface="Arial"/>
                </a:rPr>
                <a:t>Financial</a:t>
              </a:r>
            </a:p>
          </p:txBody>
        </p:sp>
        <p:sp>
          <p:nvSpPr>
            <p:cNvPr id="42" name="Text Placeholder 3">
              <a:extLst>
                <a:ext uri="{FF2B5EF4-FFF2-40B4-BE49-F238E27FC236}">
                  <a16:creationId xmlns:a16="http://schemas.microsoft.com/office/drawing/2014/main" id="{D6804900-634D-7C61-3C7C-B7FF04192CBC}"/>
                </a:ext>
              </a:extLst>
            </p:cNvPr>
            <p:cNvSpPr txBox="1">
              <a:spLocks/>
            </p:cNvSpPr>
            <p:nvPr/>
          </p:nvSpPr>
          <p:spPr>
            <a:xfrm>
              <a:off x="6226069" y="1686814"/>
              <a:ext cx="1058554" cy="166066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667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rkForMC Nrw Book" panose="020B0506020201010104" pitchFamily="34" charset="77"/>
                  <a:ea typeface="+mn-ea"/>
                  <a:cs typeface="+mn-cs"/>
                  <a:sym typeface="Arial"/>
                </a:rPr>
                <a:t>Risk Appetite Statement</a:t>
              </a:r>
            </a:p>
          </p:txBody>
        </p:sp>
        <p:sp>
          <p:nvSpPr>
            <p:cNvPr id="43" name="Text Placeholder 3">
              <a:extLst>
                <a:ext uri="{FF2B5EF4-FFF2-40B4-BE49-F238E27FC236}">
                  <a16:creationId xmlns:a16="http://schemas.microsoft.com/office/drawing/2014/main" id="{EC14E6E6-4E70-BBF6-6F81-023C584F0652}"/>
                </a:ext>
              </a:extLst>
            </p:cNvPr>
            <p:cNvSpPr txBox="1">
              <a:spLocks/>
            </p:cNvSpPr>
            <p:nvPr/>
          </p:nvSpPr>
          <p:spPr>
            <a:xfrm>
              <a:off x="3865057" y="1519819"/>
              <a:ext cx="1109617" cy="297421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ts val="10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06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rkForMC Nrw Medium" panose="020B0506020201010104" pitchFamily="34" charset="77"/>
                  <a:ea typeface="+mn-ea"/>
                  <a:cs typeface="+mn-cs"/>
                  <a:sym typeface="Arial"/>
                </a:rPr>
                <a:t>Risk Identification/ Risk Assessment</a:t>
              </a:r>
            </a:p>
          </p:txBody>
        </p:sp>
        <p:sp>
          <p:nvSpPr>
            <p:cNvPr id="44" name="Text Placeholder 3">
              <a:extLst>
                <a:ext uri="{FF2B5EF4-FFF2-40B4-BE49-F238E27FC236}">
                  <a16:creationId xmlns:a16="http://schemas.microsoft.com/office/drawing/2014/main" id="{3034602F-BD1B-D0A7-36F7-E4C43048B613}"/>
                </a:ext>
              </a:extLst>
            </p:cNvPr>
            <p:cNvSpPr txBox="1">
              <a:spLocks/>
            </p:cNvSpPr>
            <p:nvPr/>
          </p:nvSpPr>
          <p:spPr>
            <a:xfrm>
              <a:off x="5088551" y="1519819"/>
              <a:ext cx="1013140" cy="185996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06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rkForMC Nrw Medium" panose="020B0506020201010104" pitchFamily="34" charset="77"/>
                  <a:ea typeface="+mn-ea"/>
                  <a:cs typeface="+mn-cs"/>
                  <a:sym typeface="Arial"/>
                </a:rPr>
                <a:t>Risk Taxonomy</a:t>
              </a:r>
            </a:p>
          </p:txBody>
        </p:sp>
        <p:sp>
          <p:nvSpPr>
            <p:cNvPr id="45" name="Text Placeholder 3">
              <a:extLst>
                <a:ext uri="{FF2B5EF4-FFF2-40B4-BE49-F238E27FC236}">
                  <a16:creationId xmlns:a16="http://schemas.microsoft.com/office/drawing/2014/main" id="{92BAB498-76F0-C00A-72C3-5F0744EA33D4}"/>
                </a:ext>
              </a:extLst>
            </p:cNvPr>
            <p:cNvSpPr txBox="1">
              <a:spLocks/>
            </p:cNvSpPr>
            <p:nvPr/>
          </p:nvSpPr>
          <p:spPr>
            <a:xfrm>
              <a:off x="6259221" y="1519819"/>
              <a:ext cx="1002276" cy="185996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06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rkForMC Nrw Medium" panose="020B0506020201010104" pitchFamily="34" charset="77"/>
                  <a:ea typeface="+mn-ea"/>
                  <a:cs typeface="+mn-cs"/>
                  <a:sym typeface="Arial"/>
                </a:rPr>
                <a:t>Risk Appetite</a:t>
              </a:r>
            </a:p>
          </p:txBody>
        </p:sp>
        <p:sp>
          <p:nvSpPr>
            <p:cNvPr id="46" name="Text Placeholder 3">
              <a:extLst>
                <a:ext uri="{FF2B5EF4-FFF2-40B4-BE49-F238E27FC236}">
                  <a16:creationId xmlns:a16="http://schemas.microsoft.com/office/drawing/2014/main" id="{8881CD02-8B3B-DA6E-0ABD-80C6725F8CE8}"/>
                </a:ext>
              </a:extLst>
            </p:cNvPr>
            <p:cNvSpPr txBox="1">
              <a:spLocks/>
            </p:cNvSpPr>
            <p:nvPr/>
          </p:nvSpPr>
          <p:spPr>
            <a:xfrm>
              <a:off x="7413595" y="1575531"/>
              <a:ext cx="1009098" cy="185996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ts val="10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06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rkForMC Nrw Medium" panose="020B0506020201010104" pitchFamily="34" charset="77"/>
                  <a:ea typeface="+mn-ea"/>
                  <a:cs typeface="+mn-cs"/>
                  <a:sym typeface="Arial"/>
                </a:rPr>
                <a:t>Policies and Procedures</a:t>
              </a:r>
            </a:p>
          </p:txBody>
        </p:sp>
        <p:sp>
          <p:nvSpPr>
            <p:cNvPr id="47" name="Text Placeholder 3">
              <a:extLst>
                <a:ext uri="{FF2B5EF4-FFF2-40B4-BE49-F238E27FC236}">
                  <a16:creationId xmlns:a16="http://schemas.microsoft.com/office/drawing/2014/main" id="{5BA186E2-42A1-7BF5-DCC1-A30CECDC5271}"/>
                </a:ext>
              </a:extLst>
            </p:cNvPr>
            <p:cNvSpPr txBox="1">
              <a:spLocks/>
            </p:cNvSpPr>
            <p:nvPr/>
          </p:nvSpPr>
          <p:spPr>
            <a:xfrm>
              <a:off x="7419027" y="1764253"/>
              <a:ext cx="1003666" cy="2693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66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rkForMC Nrw Medium" panose="020B0506020201010104" pitchFamily="34" charset="77"/>
                  <a:ea typeface="+mn-ea"/>
                  <a:cs typeface="+mn-cs"/>
                  <a:sym typeface="Arial"/>
                </a:rPr>
                <a:t>Corporate Policies/</a:t>
              </a:r>
              <a:br>
                <a:rPr kumimoji="0" lang="en-GB" sz="66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rkForMC Nrw Medium" panose="020B0506020201010104" pitchFamily="34" charset="77"/>
                  <a:ea typeface="+mn-ea"/>
                  <a:cs typeface="+mn-cs"/>
                  <a:sym typeface="Arial"/>
                </a:rPr>
              </a:br>
              <a:r>
                <a:rPr kumimoji="0" lang="en-GB" sz="66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rkForMC Nrw Medium" panose="020B0506020201010104" pitchFamily="34" charset="77"/>
                  <a:ea typeface="+mn-ea"/>
                  <a:cs typeface="+mn-cs"/>
                  <a:sym typeface="Arial"/>
                </a:rPr>
                <a:t>Procedures</a:t>
              </a:r>
            </a:p>
          </p:txBody>
        </p:sp>
        <p:sp>
          <p:nvSpPr>
            <p:cNvPr id="48" name="Text Placeholder 3">
              <a:extLst>
                <a:ext uri="{FF2B5EF4-FFF2-40B4-BE49-F238E27FC236}">
                  <a16:creationId xmlns:a16="http://schemas.microsoft.com/office/drawing/2014/main" id="{663664A2-470C-0B9B-D699-D17B19DFAFC1}"/>
                </a:ext>
              </a:extLst>
            </p:cNvPr>
            <p:cNvSpPr txBox="1">
              <a:spLocks/>
            </p:cNvSpPr>
            <p:nvPr/>
          </p:nvSpPr>
          <p:spPr>
            <a:xfrm>
              <a:off x="6271338" y="1986352"/>
              <a:ext cx="972610" cy="13782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66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rkForMC Nrw Medium" panose="020B0506020201010104" pitchFamily="34" charset="77"/>
                  <a:ea typeface="+mn-ea"/>
                  <a:cs typeface="+mn-cs"/>
                  <a:sym typeface="Arial"/>
                </a:rPr>
                <a:t>Risk Appetite Metrics </a:t>
              </a:r>
              <a:br>
                <a:rPr kumimoji="0" lang="en-GB" sz="66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rkForMC Nrw Medium" panose="020B0506020201010104" pitchFamily="34" charset="77"/>
                  <a:ea typeface="+mn-ea"/>
                  <a:cs typeface="+mn-cs"/>
                  <a:sym typeface="Arial"/>
                </a:rPr>
              </a:br>
              <a:r>
                <a:rPr kumimoji="0" lang="en-GB" sz="66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rkForMC Nrw Medium" panose="020B0506020201010104" pitchFamily="34" charset="77"/>
                  <a:ea typeface="+mn-ea"/>
                  <a:cs typeface="+mn-cs"/>
                  <a:sym typeface="Arial"/>
                </a:rPr>
                <a:t>and Limits</a:t>
              </a:r>
            </a:p>
          </p:txBody>
        </p:sp>
        <p:sp>
          <p:nvSpPr>
            <p:cNvPr id="49" name="Text Placeholder 3">
              <a:extLst>
                <a:ext uri="{FF2B5EF4-FFF2-40B4-BE49-F238E27FC236}">
                  <a16:creationId xmlns:a16="http://schemas.microsoft.com/office/drawing/2014/main" id="{34103E7D-E913-6021-2A76-1D86376CCEC9}"/>
                </a:ext>
              </a:extLst>
            </p:cNvPr>
            <p:cNvSpPr txBox="1">
              <a:spLocks/>
            </p:cNvSpPr>
            <p:nvPr/>
          </p:nvSpPr>
          <p:spPr>
            <a:xfrm>
              <a:off x="7419027" y="1945071"/>
              <a:ext cx="1011316" cy="2693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66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rkForMC Nrw Book" panose="020B0506020201010104" pitchFamily="34" charset="77"/>
                  <a:ea typeface="+mn-ea"/>
                  <a:cs typeface="+mn-cs"/>
                  <a:sym typeface="Arial"/>
                </a:rPr>
                <a:t>(Establish risk management principles and controls </a:t>
              </a:r>
              <a:br>
                <a:rPr kumimoji="0" lang="en-GB" sz="66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rkForMC Nrw Book" panose="020B0506020201010104" pitchFamily="34" charset="77"/>
                  <a:ea typeface="+mn-ea"/>
                  <a:cs typeface="+mn-cs"/>
                  <a:sym typeface="Arial"/>
                </a:rPr>
              </a:br>
              <a:r>
                <a:rPr kumimoji="0" lang="en-GB" sz="66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rkForMC Nrw Book" panose="020B0506020201010104" pitchFamily="34" charset="77"/>
                  <a:ea typeface="+mn-ea"/>
                  <a:cs typeface="+mn-cs"/>
                  <a:sym typeface="Arial"/>
                </a:rPr>
                <a:t>to manage our risks)</a:t>
              </a:r>
            </a:p>
          </p:txBody>
        </p:sp>
        <p:sp>
          <p:nvSpPr>
            <p:cNvPr id="50" name="Text Placeholder 3">
              <a:extLst>
                <a:ext uri="{FF2B5EF4-FFF2-40B4-BE49-F238E27FC236}">
                  <a16:creationId xmlns:a16="http://schemas.microsoft.com/office/drawing/2014/main" id="{F3C24E4F-3B70-9326-D8FE-D227F786CC0B}"/>
                </a:ext>
              </a:extLst>
            </p:cNvPr>
            <p:cNvSpPr txBox="1">
              <a:spLocks/>
            </p:cNvSpPr>
            <p:nvPr/>
          </p:nvSpPr>
          <p:spPr>
            <a:xfrm>
              <a:off x="6293059" y="1783912"/>
              <a:ext cx="946930" cy="2116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66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rkForMC Nrw Book" panose="020B0506020201010104" pitchFamily="34" charset="77"/>
                  <a:ea typeface="+mn-ea"/>
                  <a:cs typeface="+mn-cs"/>
                  <a:sym typeface="Arial"/>
                </a:rPr>
                <a:t>(Principles by each key area </a:t>
              </a:r>
              <a:br>
                <a:rPr kumimoji="0" lang="en-GB" sz="66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rkForMC Nrw Book" panose="020B0506020201010104" pitchFamily="34" charset="77"/>
                  <a:ea typeface="+mn-ea"/>
                  <a:cs typeface="+mn-cs"/>
                  <a:sym typeface="Arial"/>
                </a:rPr>
              </a:br>
              <a:r>
                <a:rPr kumimoji="0" lang="en-GB" sz="66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rkForMC Nrw Book" panose="020B0506020201010104" pitchFamily="34" charset="77"/>
                  <a:ea typeface="+mn-ea"/>
                  <a:cs typeface="+mn-cs"/>
                  <a:sym typeface="Arial"/>
                </a:rPr>
                <a:t>of risk company faces)</a:t>
              </a:r>
            </a:p>
          </p:txBody>
        </p:sp>
        <p:sp>
          <p:nvSpPr>
            <p:cNvPr id="51" name="Text Placeholder 3">
              <a:extLst>
                <a:ext uri="{FF2B5EF4-FFF2-40B4-BE49-F238E27FC236}">
                  <a16:creationId xmlns:a16="http://schemas.microsoft.com/office/drawing/2014/main" id="{A5CB74E8-A198-80AB-3246-CEA4A872376C}"/>
                </a:ext>
              </a:extLst>
            </p:cNvPr>
            <p:cNvSpPr txBox="1">
              <a:spLocks/>
            </p:cNvSpPr>
            <p:nvPr/>
          </p:nvSpPr>
          <p:spPr>
            <a:xfrm>
              <a:off x="6224433" y="2150384"/>
              <a:ext cx="1058555" cy="2116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66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rkForMC Nrw Book" panose="020B0506020201010104" pitchFamily="34" charset="77"/>
                  <a:ea typeface="+mn-ea"/>
                  <a:cs typeface="+mn-cs"/>
                  <a:sym typeface="Arial"/>
                </a:rPr>
                <a:t>(Quantitative articulation of level of risk the company is willing to take by category)</a:t>
              </a: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DDB454B1-52C3-CD96-66BB-E29FF784BF6F}"/>
              </a:ext>
            </a:extLst>
          </p:cNvPr>
          <p:cNvSpPr txBox="1"/>
          <p:nvPr/>
        </p:nvSpPr>
        <p:spPr>
          <a:xfrm>
            <a:off x="581143" y="1110507"/>
            <a:ext cx="4216991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4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Global team of FAIR certified risk professionals</a:t>
            </a:r>
          </a:p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4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Integrated process with Mastercard's ERM Framework (right)</a:t>
            </a:r>
          </a:p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4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C-Level reporting that informs Mastercard Board</a:t>
            </a:r>
          </a:p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4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Supports regulatory obligations</a:t>
            </a:r>
          </a:p>
        </p:txBody>
      </p:sp>
    </p:spTree>
    <p:extLst>
      <p:ext uri="{BB962C8B-B14F-4D97-AF65-F5344CB8AC3E}">
        <p14:creationId xmlns:p14="http://schemas.microsoft.com/office/powerpoint/2010/main" val="820096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28E5C2-7B5F-A144-836E-535272D4799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77091">
            <a:off x="822880" y="1484537"/>
            <a:ext cx="2963448" cy="2963448"/>
          </a:xfrm>
          <a:prstGeom prst="ellipse">
            <a:avLst/>
          </a:prstGeom>
          <a:ln w="19050">
            <a:solidFill>
              <a:schemeClr val="tx2"/>
            </a:solidFill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2909ED5-D928-DEED-96F6-0A070E5B0B2C}"/>
              </a:ext>
            </a:extLst>
          </p:cNvPr>
          <p:cNvSpPr txBox="1">
            <a:spLocks/>
          </p:cNvSpPr>
          <p:nvPr/>
        </p:nvSpPr>
        <p:spPr>
          <a:xfrm>
            <a:off x="379223" y="288148"/>
            <a:ext cx="10108155" cy="578125"/>
          </a:xfrm>
          <a:prstGeom prst="rect">
            <a:avLst/>
          </a:prstGeom>
        </p:spPr>
        <p:txBody>
          <a:bodyPr lIns="121920" tIns="60960" rIns="121920" bIns="6096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ra" pitchFamily="2" charset="77"/>
                <a:ea typeface="+mj-ea"/>
                <a:cs typeface="+mj-cs"/>
                <a:sym typeface="Arial"/>
              </a:rPr>
              <a:t>Building Risk Assessment Capability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54808C-BF5A-6590-B367-2DA378880A0B}"/>
              </a:ext>
            </a:extLst>
          </p:cNvPr>
          <p:cNvSpPr txBox="1"/>
          <p:nvPr/>
        </p:nvSpPr>
        <p:spPr>
          <a:xfrm>
            <a:off x="567790" y="4560683"/>
            <a:ext cx="34678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FAIR can be a starting point for building risk management maturity not the end goal.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0D2A0E-C5E8-26F0-B4E1-987F71A843B7}"/>
              </a:ext>
            </a:extLst>
          </p:cNvPr>
          <p:cNvSpPr txBox="1"/>
          <p:nvPr/>
        </p:nvSpPr>
        <p:spPr>
          <a:xfrm>
            <a:off x="4740675" y="1525946"/>
            <a:ext cx="7144204" cy="3642023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Being a risk manager can mean different things to different people - this makes  recruitment of the right capabilities difficult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77"/>
              <a:ea typeface="+mj-ea"/>
              <a:cs typeface="Arial"/>
              <a:sym typeface="Arial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Introducing FAIR Methodology as the first step in building a risk function can embed a baseline set of skills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77"/>
              <a:ea typeface="+mj-ea"/>
              <a:cs typeface="Arial"/>
              <a:sym typeface="Arial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From a recruitment perspective, promoting FAIR certification can help differentiate risk analysts in the market.</a:t>
            </a:r>
          </a:p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77"/>
              <a:ea typeface="+mj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3781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DF03BF7-9920-800B-C849-E8062262707B}"/>
              </a:ext>
            </a:extLst>
          </p:cNvPr>
          <p:cNvSpPr txBox="1">
            <a:spLocks/>
          </p:cNvSpPr>
          <p:nvPr/>
        </p:nvSpPr>
        <p:spPr>
          <a:xfrm>
            <a:off x="379223" y="288148"/>
            <a:ext cx="10108155" cy="578125"/>
          </a:xfrm>
          <a:prstGeom prst="rect">
            <a:avLst/>
          </a:prstGeom>
        </p:spPr>
        <p:txBody>
          <a:bodyPr lIns="121920" tIns="60960" rIns="121920" bIns="6096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ra" pitchFamily="2" charset="77"/>
                <a:ea typeface="+mj-ea"/>
                <a:cs typeface="+mj-cs"/>
                <a:sym typeface="Arial"/>
              </a:rPr>
              <a:t>David Steng | Fresenius</a:t>
            </a:r>
          </a:p>
        </p:txBody>
      </p:sp>
      <p:sp>
        <p:nvSpPr>
          <p:cNvPr id="7" name="object 59">
            <a:extLst>
              <a:ext uri="{FF2B5EF4-FFF2-40B4-BE49-F238E27FC236}">
                <a16:creationId xmlns:a16="http://schemas.microsoft.com/office/drawing/2014/main" id="{5D723640-2980-A02D-CA97-9A7E7B4DEA19}"/>
              </a:ext>
            </a:extLst>
          </p:cNvPr>
          <p:cNvSpPr txBox="1"/>
          <p:nvPr/>
        </p:nvSpPr>
        <p:spPr>
          <a:xfrm>
            <a:off x="4350833" y="1704293"/>
            <a:ext cx="7324291" cy="37830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MarkForMC Nrw O"/>
                <a:sym typeface="Arial"/>
              </a:rPr>
              <a:t>Joined Fresenius in 2018 to build the Group Cybersecurity Office</a:t>
            </a: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-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+mj-ea"/>
              <a:cs typeface="MarkForMC Nrw O"/>
              <a:sym typeface="Arial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MarkForMC Nrw O"/>
                <a:sym typeface="Arial"/>
              </a:rPr>
              <a:t>Leads the Group Cyber Risk &amp; Economics function as “</a:t>
            </a:r>
            <a:r>
              <a:rPr kumimoji="0" lang="en-GB" sz="2000" b="0" i="1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MarkForMC Nrw O"/>
                <a:sym typeface="Arial"/>
              </a:rPr>
              <a:t>Cyber CFO</a:t>
            </a:r>
            <a:r>
              <a:rPr kumimoji="0" lang="en-GB" sz="20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MarkForMC Nrw O"/>
                <a:sym typeface="Arial"/>
              </a:rPr>
              <a:t>” (risk management, cyber investments, financial management)</a:t>
            </a: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-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+mj-ea"/>
              <a:cs typeface="MarkForMC Nrw O"/>
              <a:sym typeface="Arial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MarkForMC Nrw O"/>
                <a:sym typeface="Arial"/>
              </a:rPr>
              <a:t>Co-Chairs the FAIR Institute Germany Chapter with Sebastian Hoffmann &amp; Gideon Knocke</a:t>
            </a: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-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+mj-ea"/>
              <a:cs typeface="MarkForMC Nrw O"/>
              <a:sym typeface="Arial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MarkForMC Nrw O"/>
                <a:sym typeface="Arial"/>
              </a:rPr>
              <a:t>Background in computer science and business administration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FC41A9-8315-903D-D6F4-45F98021B9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7140">
            <a:off x="986162" y="1785324"/>
            <a:ext cx="2900038" cy="2900038"/>
          </a:xfrm>
          <a:prstGeom prst="ellipse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46525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1C2B68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650</Words>
  <Application>Microsoft Macintosh PowerPoint</Application>
  <PresentationFormat>Widescreen</PresentationFormat>
  <Paragraphs>131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33" baseType="lpstr">
      <vt:lpstr>Aptos</vt:lpstr>
      <vt:lpstr>Arial</vt:lpstr>
      <vt:lpstr>Calibri</vt:lpstr>
      <vt:lpstr>Century Gothic</vt:lpstr>
      <vt:lpstr>DM Sans</vt:lpstr>
      <vt:lpstr>Helvetica</vt:lpstr>
      <vt:lpstr>Helvetica Neue</vt:lpstr>
      <vt:lpstr>Helvetica Neue Light</vt:lpstr>
      <vt:lpstr>Lato</vt:lpstr>
      <vt:lpstr>Lora</vt:lpstr>
      <vt:lpstr>Lora Medium</vt:lpstr>
      <vt:lpstr>MarkForMC Nrw</vt:lpstr>
      <vt:lpstr>MarkForMC Nrw Book</vt:lpstr>
      <vt:lpstr>MarkForMC Nrw Light</vt:lpstr>
      <vt:lpstr>MarkForMC Nrw Medium</vt:lpstr>
      <vt:lpstr>Montserrat</vt:lpstr>
      <vt:lpstr>Tw Cen MT</vt:lpstr>
      <vt:lpstr>Verdana</vt:lpstr>
      <vt:lpstr>2_Office Theme</vt:lpstr>
      <vt:lpstr>Office Theme</vt:lpstr>
      <vt:lpstr>3_Office Theme</vt:lpstr>
      <vt:lpstr>Case Study Panorama Mastercard and Fresenius</vt:lpstr>
      <vt:lpstr>Speakers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Regulatory Compliance - How to Think About Materiality with FAIR™</dc:title>
  <dc:creator>Luke Bader</dc:creator>
  <cp:lastModifiedBy>Luke Bader</cp:lastModifiedBy>
  <cp:revision>6</cp:revision>
  <dcterms:created xsi:type="dcterms:W3CDTF">2024-03-25T12:51:35Z</dcterms:created>
  <dcterms:modified xsi:type="dcterms:W3CDTF">2024-03-25T14:57:05Z</dcterms:modified>
</cp:coreProperties>
</file>