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3"/>
  </p:notesMasterIdLst>
  <p:sldIdLst>
    <p:sldId id="294" r:id="rId2"/>
    <p:sldId id="361" r:id="rId3"/>
    <p:sldId id="376" r:id="rId4"/>
    <p:sldId id="2147476678" r:id="rId5"/>
    <p:sldId id="2147476692" r:id="rId6"/>
    <p:sldId id="2147476693" r:id="rId7"/>
    <p:sldId id="2147476694" r:id="rId8"/>
    <p:sldId id="2147476688" r:id="rId9"/>
    <p:sldId id="2147476689" r:id="rId10"/>
    <p:sldId id="2147476690" r:id="rId11"/>
    <p:sldId id="21474766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35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E2E55-F5EA-4F3D-BA5E-62573DCE0EE5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90814-3819-491A-B064-240FF0E813C6}" type="pres">
      <dgm:prSet presAssocID="{472E2E55-F5EA-4F3D-BA5E-62573DCE0EE5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158FE691-1C0B-466D-A4BD-658FC53D00CE}" type="presOf" srcId="{472E2E55-F5EA-4F3D-BA5E-62573DCE0EE5}" destId="{CB990814-3819-491A-B064-240FF0E813C6}" srcOrd="0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7758A-08F5-2E4C-8250-D8C84DEB4AF5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400B0-9F2D-C149-9D30-D4DADD786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7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dcf7012a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2bdcf7012a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9078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3BE8E596-E1D7-4F0A-BFA8-9CA840BCB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b45e9823d_0_0:notes">
            <a:extLst>
              <a:ext uri="{FF2B5EF4-FFF2-40B4-BE49-F238E27FC236}">
                <a16:creationId xmlns:a16="http://schemas.microsoft.com/office/drawing/2014/main" id="{31F62E2A-A9AD-B04F-EF1D-AFA75DF085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b45e9823d_0_0:notes">
            <a:extLst>
              <a:ext uri="{FF2B5EF4-FFF2-40B4-BE49-F238E27FC236}">
                <a16:creationId xmlns:a16="http://schemas.microsoft.com/office/drawing/2014/main" id="{54886238-D21D-558C-449F-5EAFB195AF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66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70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b8a295a8c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b8a295a8c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8EE8CC1C-CB68-3E85-25E2-00FA986D9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b45e9823d_0_0:notes">
            <a:extLst>
              <a:ext uri="{FF2B5EF4-FFF2-40B4-BE49-F238E27FC236}">
                <a16:creationId xmlns:a16="http://schemas.microsoft.com/office/drawing/2014/main" id="{7DF69BB9-8487-DF8E-4A49-E287A45D35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b45e9823d_0_0:notes">
            <a:extLst>
              <a:ext uri="{FF2B5EF4-FFF2-40B4-BE49-F238E27FC236}">
                <a16:creationId xmlns:a16="http://schemas.microsoft.com/office/drawing/2014/main" id="{D323487C-9A38-7181-4CDE-D94C8FAC2A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930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b45e982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b45e982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286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ID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ID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696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BDA39768-DF91-DB85-3A5D-4FB533034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b45e9823d_0_0:notes">
            <a:extLst>
              <a:ext uri="{FF2B5EF4-FFF2-40B4-BE49-F238E27FC236}">
                <a16:creationId xmlns:a16="http://schemas.microsoft.com/office/drawing/2014/main" id="{1BE537CD-AA37-0F48-E491-331B33CD5F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b45e9823d_0_0:notes">
            <a:extLst>
              <a:ext uri="{FF2B5EF4-FFF2-40B4-BE49-F238E27FC236}">
                <a16:creationId xmlns:a16="http://schemas.microsoft.com/office/drawing/2014/main" id="{5787A0E8-744D-8A4B-3BB3-CD78985A37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868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395CDE2-6361-3D44-ACB8-A54D17FFFE73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916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4EF8873E-D1F0-3C5E-0711-3C2F670AB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b45e9823d_0_0:notes">
            <a:extLst>
              <a:ext uri="{FF2B5EF4-FFF2-40B4-BE49-F238E27FC236}">
                <a16:creationId xmlns:a16="http://schemas.microsoft.com/office/drawing/2014/main" id="{ED265AD7-8394-E517-85ED-E995166BFE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b45e9823d_0_0:notes">
            <a:extLst>
              <a:ext uri="{FF2B5EF4-FFF2-40B4-BE49-F238E27FC236}">
                <a16:creationId xmlns:a16="http://schemas.microsoft.com/office/drawing/2014/main" id="{645EFD23-BD85-624B-C8BA-E9C84D99F2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72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t="1975" r="19106" b="60099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None/>
              <a:defRPr sz="20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64151" y="5815298"/>
            <a:ext cx="2023050" cy="73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4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 Layout 1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5"/>
          <p:cNvCxnSpPr/>
          <p:nvPr/>
        </p:nvCxnSpPr>
        <p:spPr>
          <a:xfrm>
            <a:off x="508000" y="933267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376300" y="336733"/>
            <a:ext cx="9642000" cy="72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1B29"/>
              </a:buClr>
              <a:buSzPts val="3200"/>
              <a:buNone/>
              <a:defRPr sz="3200">
                <a:solidFill>
                  <a:srgbClr val="061B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507867" y="1838000"/>
            <a:ext cx="4876800" cy="348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2"/>
          </p:nvPr>
        </p:nvSpPr>
        <p:spPr>
          <a:xfrm>
            <a:off x="6099467" y="1838000"/>
            <a:ext cx="4876800" cy="348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10672810" y="63811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0" name="Google Shape;60;p15"/>
          <p:cNvCxnSpPr/>
          <p:nvPr/>
        </p:nvCxnSpPr>
        <p:spPr>
          <a:xfrm>
            <a:off x="508000" y="6519200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5"/>
          <p:cNvSpPr txBox="1"/>
          <p:nvPr/>
        </p:nvSpPr>
        <p:spPr>
          <a:xfrm>
            <a:off x="9743333" y="6500000"/>
            <a:ext cx="106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lvl="0" indent="0" algn="r" rtl="0">
              <a:lnSpc>
                <a:spcPct val="2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FAIR Institute</a:t>
            </a:r>
            <a:endParaRPr sz="11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783808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E46962"/>
          </p15:clr>
        </p15:guide>
        <p15:guide id="2" pos="320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">
  <p:cSld name="Title and Content 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365125" y="1311161"/>
            <a:ext cx="11460000" cy="448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180000" rIns="91425" bIns="91425" anchor="t" anchorCtr="0">
            <a:noAutofit/>
          </a:bodyPr>
          <a:lstStyle>
            <a:lvl1pPr marL="609585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2"/>
          </p:nvPr>
        </p:nvSpPr>
        <p:spPr>
          <a:xfrm>
            <a:off x="365125" y="5792439"/>
            <a:ext cx="114600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b" anchorCtr="0">
            <a:noAutofit/>
          </a:bodyPr>
          <a:lstStyle>
            <a:lvl1pPr marL="609585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marL="1219170" lvl="1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2pPr>
            <a:lvl3pPr marL="1828754" lvl="2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3pPr>
            <a:lvl4pPr marL="2438339" lvl="3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4pPr>
            <a:lvl5pPr marL="3047924" lvl="4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5pPr>
            <a:lvl6pPr marL="3657509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365125" y="242888"/>
            <a:ext cx="11460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3"/>
          </p:nvPr>
        </p:nvSpPr>
        <p:spPr>
          <a:xfrm>
            <a:off x="365125" y="694951"/>
            <a:ext cx="114600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2" y="184646"/>
            <a:ext cx="262892" cy="556959"/>
          </a:xfrm>
          <a:custGeom>
            <a:avLst/>
            <a:gdLst/>
            <a:ahLst/>
            <a:cxnLst/>
            <a:rect l="l" t="t" r="r" b="b"/>
            <a:pathLst>
              <a:path w="857257" h="1816170" extrusionOk="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6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7358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solidFill>
          <a:srgbClr val="1C2B68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83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75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531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0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62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6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590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883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286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 Layout 3">
    <p:bg>
      <p:bgPr>
        <a:solidFill>
          <a:srgbClr val="091F4B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14"/>
          <p:cNvCxnSpPr/>
          <p:nvPr/>
        </p:nvCxnSpPr>
        <p:spPr>
          <a:xfrm>
            <a:off x="508000" y="933267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376300" y="336733"/>
            <a:ext cx="9642000" cy="72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1"/>
          </p:nvPr>
        </p:nvSpPr>
        <p:spPr>
          <a:xfrm>
            <a:off x="507867" y="1838000"/>
            <a:ext cx="10896300" cy="348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10672810" y="63811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14"/>
          <p:cNvCxnSpPr/>
          <p:nvPr/>
        </p:nvCxnSpPr>
        <p:spPr>
          <a:xfrm>
            <a:off x="508000" y="6519200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14"/>
          <p:cNvSpPr txBox="1"/>
          <p:nvPr/>
        </p:nvSpPr>
        <p:spPr>
          <a:xfrm>
            <a:off x="9743333" y="6500000"/>
            <a:ext cx="106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lvl="0" indent="0" algn="r" rtl="0">
              <a:lnSpc>
                <a:spcPct val="2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rPr>
              <a:t>FAIR Institute</a:t>
            </a:r>
            <a:endParaRPr sz="1100">
              <a:solidFill>
                <a:srgbClr val="EFEFE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2583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6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sz="3600" b="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ans"/>
              <a:buChar char="•"/>
              <a:defRPr sz="2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•"/>
              <a:defRPr sz="24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•"/>
              <a:defRPr sz="20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864151" y="5815298"/>
            <a:ext cx="2023050" cy="73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8878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7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76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sv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svg"/><Relationship Id="rId4" Type="http://schemas.openxmlformats.org/officeDocument/2006/relationships/image" Target="../media/image64.svg"/><Relationship Id="rId9" Type="http://schemas.openxmlformats.org/officeDocument/2006/relationships/image" Target="../media/image69.png"/><Relationship Id="rId14" Type="http://schemas.openxmlformats.org/officeDocument/2006/relationships/image" Target="../media/image7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32.svg"/><Relationship Id="rId26" Type="http://schemas.openxmlformats.org/officeDocument/2006/relationships/image" Target="../media/image40.svg"/><Relationship Id="rId39" Type="http://schemas.openxmlformats.org/officeDocument/2006/relationships/image" Target="../media/image53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emf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svg"/><Relationship Id="rId29" Type="http://schemas.openxmlformats.org/officeDocument/2006/relationships/image" Target="../media/image43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24" Type="http://schemas.openxmlformats.org/officeDocument/2006/relationships/image" Target="../media/image38.svg"/><Relationship Id="rId32" Type="http://schemas.openxmlformats.org/officeDocument/2006/relationships/image" Target="../media/image46.png"/><Relationship Id="rId37" Type="http://schemas.openxmlformats.org/officeDocument/2006/relationships/image" Target="../media/image51.sv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" Type="http://schemas.openxmlformats.org/officeDocument/2006/relationships/image" Target="../media/image19.sv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svg"/><Relationship Id="rId44" Type="http://schemas.openxmlformats.org/officeDocument/2006/relationships/image" Target="../media/image58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sv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svg"/><Relationship Id="rId43" Type="http://schemas.openxmlformats.org/officeDocument/2006/relationships/image" Target="../media/image57.svg"/><Relationship Id="rId48" Type="http://schemas.openxmlformats.org/officeDocument/2006/relationships/image" Target="../media/image62.png"/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sv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20" Type="http://schemas.openxmlformats.org/officeDocument/2006/relationships/image" Target="../media/image34.svg"/><Relationship Id="rId41" Type="http://schemas.openxmlformats.org/officeDocument/2006/relationships/image" Target="../media/image5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ctrTitle"/>
          </p:nvPr>
        </p:nvSpPr>
        <p:spPr>
          <a:xfrm>
            <a:off x="925950" y="2676506"/>
            <a:ext cx="10340100" cy="150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l">
              <a:buClr>
                <a:schemeClr val="lt1"/>
              </a:buClr>
              <a:buSzPts val="4800"/>
            </a:pPr>
            <a:r>
              <a:rPr lang="en-US" sz="5100" dirty="0">
                <a:latin typeface="Lora Medium"/>
                <a:ea typeface="Lora Medium"/>
                <a:cs typeface="Lora Medium"/>
                <a:sym typeface="Lora Medium"/>
              </a:rPr>
              <a:t>Case Study Panorama</a:t>
            </a:r>
            <a:br>
              <a:rPr lang="en-US" sz="5100" dirty="0">
                <a:latin typeface="Lora Medium"/>
                <a:ea typeface="Lora Medium"/>
                <a:cs typeface="Lora Medium"/>
                <a:sym typeface="Lora Medium"/>
              </a:rPr>
            </a:br>
            <a:r>
              <a:rPr lang="en-US" sz="5100" dirty="0">
                <a:latin typeface="Lora Medium"/>
                <a:ea typeface="Lora Medium"/>
                <a:cs typeface="Lora Medium"/>
                <a:sym typeface="Lora Medium"/>
              </a:rPr>
              <a:t>Econocom and Richemont</a:t>
            </a:r>
          </a:p>
        </p:txBody>
      </p:sp>
    </p:spTree>
    <p:extLst>
      <p:ext uri="{BB962C8B-B14F-4D97-AF65-F5344CB8AC3E}">
        <p14:creationId xmlns:p14="http://schemas.microsoft.com/office/powerpoint/2010/main" val="489752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711532C6-1BA9-444F-813B-FDFBFD85C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39CF37E4-D4E4-0ABC-5FE3-DD73B3707DB4}"/>
              </a:ext>
            </a:extLst>
          </p:cNvPr>
          <p:cNvSpPr txBox="1">
            <a:spLocks/>
          </p:cNvSpPr>
          <p:nvPr/>
        </p:nvSpPr>
        <p:spPr>
          <a:xfrm>
            <a:off x="379224" y="288148"/>
            <a:ext cx="4635219" cy="5781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sym typeface="Arial"/>
              </a:rPr>
              <a:t>FAIR at Richemont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2E8ACB-8610-D732-5A8B-92457D8DC345}"/>
              </a:ext>
            </a:extLst>
          </p:cNvPr>
          <p:cNvSpPr txBox="1">
            <a:spLocks/>
          </p:cNvSpPr>
          <p:nvPr/>
        </p:nvSpPr>
        <p:spPr>
          <a:xfrm rot="16200000">
            <a:off x="2070211" y="3713081"/>
            <a:ext cx="1357100" cy="3521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3200" b="0" i="0" u="none" kern="1200" cap="all" baseline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CH" sz="105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j-ea"/>
                <a:cs typeface="+mj-cs"/>
                <a:sym typeface="Arial"/>
              </a:rPr>
              <a:t>data lake</a:t>
            </a:r>
            <a:endParaRPr kumimoji="0" lang="en-US" sz="1050" b="1" i="0" u="none" strike="noStrike" kern="1200" cap="all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j-ea"/>
              <a:cs typeface="+mj-cs"/>
              <a:sym typeface="Arial"/>
            </a:endParaRPr>
          </a:p>
        </p:txBody>
      </p:sp>
      <p:sp>
        <p:nvSpPr>
          <p:cNvPr id="4" name="Callout: Down Arrow 23">
            <a:extLst>
              <a:ext uri="{FF2B5EF4-FFF2-40B4-BE49-F238E27FC236}">
                <a16:creationId xmlns:a16="http://schemas.microsoft.com/office/drawing/2014/main" id="{86462379-FBA5-B431-007B-FD01E4CFD3AD}"/>
              </a:ext>
            </a:extLst>
          </p:cNvPr>
          <p:cNvSpPr/>
          <p:nvPr/>
        </p:nvSpPr>
        <p:spPr>
          <a:xfrm rot="16200000">
            <a:off x="1362950" y="3476959"/>
            <a:ext cx="1357100" cy="881278"/>
          </a:xfrm>
          <a:prstGeom prst="downArrowCallout">
            <a:avLst>
              <a:gd name="adj1" fmla="val 10407"/>
              <a:gd name="adj2" fmla="val 19325"/>
              <a:gd name="adj3" fmla="val 25000"/>
              <a:gd name="adj4" fmla="val 56199"/>
            </a:avLst>
          </a:prstGeom>
          <a:solidFill>
            <a:srgbClr val="F3A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Graphic 4" descr="Database with solid fill">
            <a:extLst>
              <a:ext uri="{FF2B5EF4-FFF2-40B4-BE49-F238E27FC236}">
                <a16:creationId xmlns:a16="http://schemas.microsoft.com/office/drawing/2014/main" id="{C9FDF562-9E59-CC2D-ABFD-D2504C85E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9837" y="3785443"/>
            <a:ext cx="473656" cy="425363"/>
          </a:xfrm>
          <a:prstGeom prst="rect">
            <a:avLst/>
          </a:prstGeom>
        </p:spPr>
      </p:pic>
      <p:pic>
        <p:nvPicPr>
          <p:cNvPr id="6" name="Graphic 5" descr="Database outline">
            <a:extLst>
              <a:ext uri="{FF2B5EF4-FFF2-40B4-BE49-F238E27FC236}">
                <a16:creationId xmlns:a16="http://schemas.microsoft.com/office/drawing/2014/main" id="{73AE4D27-DCBB-46AE-585B-BC07250F4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57536" y="3855221"/>
            <a:ext cx="473656" cy="425363"/>
          </a:xfrm>
          <a:prstGeom prst="rect">
            <a:avLst/>
          </a:prstGeom>
        </p:spPr>
      </p:pic>
      <p:pic>
        <p:nvPicPr>
          <p:cNvPr id="7" name="Graphic 6" descr="Database with solid fill">
            <a:extLst>
              <a:ext uri="{FF2B5EF4-FFF2-40B4-BE49-F238E27FC236}">
                <a16:creationId xmlns:a16="http://schemas.microsoft.com/office/drawing/2014/main" id="{1FD4255C-A23C-90DB-A244-74C7DB866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87611" y="4067903"/>
            <a:ext cx="473656" cy="425363"/>
          </a:xfrm>
          <a:prstGeom prst="rect">
            <a:avLst/>
          </a:prstGeom>
        </p:spPr>
      </p:pic>
      <p:pic>
        <p:nvPicPr>
          <p:cNvPr id="8" name="Graphic 7" descr="Database outline">
            <a:extLst>
              <a:ext uri="{FF2B5EF4-FFF2-40B4-BE49-F238E27FC236}">
                <a16:creationId xmlns:a16="http://schemas.microsoft.com/office/drawing/2014/main" id="{8E1E7E29-2971-BF3D-AA6C-33C0D1856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65310" y="4137680"/>
            <a:ext cx="473656" cy="425363"/>
          </a:xfrm>
          <a:prstGeom prst="rect">
            <a:avLst/>
          </a:prstGeom>
        </p:spPr>
      </p:pic>
      <p:pic>
        <p:nvPicPr>
          <p:cNvPr id="9" name="Graphic 8" descr="Database with solid fill">
            <a:extLst>
              <a:ext uri="{FF2B5EF4-FFF2-40B4-BE49-F238E27FC236}">
                <a16:creationId xmlns:a16="http://schemas.microsoft.com/office/drawing/2014/main" id="{9BB125FB-04E6-223E-AD97-89C5E3C5C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168" y="4067903"/>
            <a:ext cx="473656" cy="425363"/>
          </a:xfrm>
          <a:prstGeom prst="rect">
            <a:avLst/>
          </a:prstGeom>
        </p:spPr>
      </p:pic>
      <p:pic>
        <p:nvPicPr>
          <p:cNvPr id="10" name="Graphic 9" descr="Database outline">
            <a:extLst>
              <a:ext uri="{FF2B5EF4-FFF2-40B4-BE49-F238E27FC236}">
                <a16:creationId xmlns:a16="http://schemas.microsoft.com/office/drawing/2014/main" id="{10E9C227-3DCF-7B31-9B04-7946F36EA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5868" y="4137680"/>
            <a:ext cx="473656" cy="425363"/>
          </a:xfrm>
          <a:prstGeom prst="rect">
            <a:avLst/>
          </a:prstGeom>
        </p:spPr>
      </p:pic>
      <p:pic>
        <p:nvPicPr>
          <p:cNvPr id="11" name="Graphic 10" descr="Database with solid fill">
            <a:extLst>
              <a:ext uri="{FF2B5EF4-FFF2-40B4-BE49-F238E27FC236}">
                <a16:creationId xmlns:a16="http://schemas.microsoft.com/office/drawing/2014/main" id="{24ED0557-B760-AD9B-72B6-DD7329F9C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5793" y="3605977"/>
            <a:ext cx="473656" cy="425363"/>
          </a:xfrm>
          <a:prstGeom prst="rect">
            <a:avLst/>
          </a:prstGeom>
        </p:spPr>
      </p:pic>
      <p:pic>
        <p:nvPicPr>
          <p:cNvPr id="12" name="Graphic 11" descr="Database outline">
            <a:extLst>
              <a:ext uri="{FF2B5EF4-FFF2-40B4-BE49-F238E27FC236}">
                <a16:creationId xmlns:a16="http://schemas.microsoft.com/office/drawing/2014/main" id="{D5292165-6044-8951-06FD-38BA65E79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53493" y="3675754"/>
            <a:ext cx="473656" cy="425363"/>
          </a:xfrm>
          <a:prstGeom prst="rect">
            <a:avLst/>
          </a:prstGeom>
        </p:spPr>
      </p:pic>
      <p:pic>
        <p:nvPicPr>
          <p:cNvPr id="13" name="Graphic 12" descr="Database with solid fill">
            <a:extLst>
              <a:ext uri="{FF2B5EF4-FFF2-40B4-BE49-F238E27FC236}">
                <a16:creationId xmlns:a16="http://schemas.microsoft.com/office/drawing/2014/main" id="{6B9EAB49-A1B2-A542-0E67-33083F2B8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49731" y="3572763"/>
            <a:ext cx="473656" cy="425363"/>
          </a:xfrm>
          <a:prstGeom prst="rect">
            <a:avLst/>
          </a:prstGeom>
        </p:spPr>
      </p:pic>
      <p:pic>
        <p:nvPicPr>
          <p:cNvPr id="14" name="Graphic 13" descr="Database outline">
            <a:extLst>
              <a:ext uri="{FF2B5EF4-FFF2-40B4-BE49-F238E27FC236}">
                <a16:creationId xmlns:a16="http://schemas.microsoft.com/office/drawing/2014/main" id="{EA36946C-4E19-0E16-4349-41E38D48E3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27431" y="3642540"/>
            <a:ext cx="473656" cy="425363"/>
          </a:xfrm>
          <a:prstGeom prst="rect">
            <a:avLst/>
          </a:prstGeom>
        </p:spPr>
      </p:pic>
      <p:pic>
        <p:nvPicPr>
          <p:cNvPr id="15" name="Graphic 14" descr="Database with solid fill">
            <a:extLst>
              <a:ext uri="{FF2B5EF4-FFF2-40B4-BE49-F238E27FC236}">
                <a16:creationId xmlns:a16="http://schemas.microsoft.com/office/drawing/2014/main" id="{73F9D20E-9619-9DE3-E566-103ADED9F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35757" y="3279070"/>
            <a:ext cx="473656" cy="425363"/>
          </a:xfrm>
          <a:prstGeom prst="rect">
            <a:avLst/>
          </a:prstGeom>
        </p:spPr>
      </p:pic>
      <p:pic>
        <p:nvPicPr>
          <p:cNvPr id="16" name="Graphic 15" descr="Database outline">
            <a:extLst>
              <a:ext uri="{FF2B5EF4-FFF2-40B4-BE49-F238E27FC236}">
                <a16:creationId xmlns:a16="http://schemas.microsoft.com/office/drawing/2014/main" id="{274A4120-683D-F9F5-F89E-107EA5BCB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3456" y="3348848"/>
            <a:ext cx="473656" cy="42536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858DD3E-5848-B6D3-72C2-96290F12B268}"/>
              </a:ext>
            </a:extLst>
          </p:cNvPr>
          <p:cNvSpPr txBox="1">
            <a:spLocks/>
          </p:cNvSpPr>
          <p:nvPr/>
        </p:nvSpPr>
        <p:spPr>
          <a:xfrm rot="16200000">
            <a:off x="1413310" y="3714076"/>
            <a:ext cx="914936" cy="4407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3200" b="0" i="0" u="none" kern="1200" cap="all" baseline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CH" sz="11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Arial"/>
              </a:rPr>
              <a:t>REGION PII RECORDS</a:t>
            </a:r>
            <a:endParaRPr kumimoji="0" lang="en-US" sz="11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C0B16C2C-811F-6ED9-4DB7-BD0534038B3D}"/>
              </a:ext>
            </a:extLst>
          </p:cNvPr>
          <p:cNvSpPr/>
          <p:nvPr/>
        </p:nvSpPr>
        <p:spPr>
          <a:xfrm>
            <a:off x="2609635" y="3243331"/>
            <a:ext cx="1532284" cy="1357100"/>
          </a:xfrm>
          <a:prstGeom prst="roundRect">
            <a:avLst>
              <a:gd name="adj" fmla="val 6942"/>
            </a:avLst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Callout: Down Arrow 58">
            <a:extLst>
              <a:ext uri="{FF2B5EF4-FFF2-40B4-BE49-F238E27FC236}">
                <a16:creationId xmlns:a16="http://schemas.microsoft.com/office/drawing/2014/main" id="{7B7518F2-45FF-630F-32E0-E9C988F79314}"/>
              </a:ext>
            </a:extLst>
          </p:cNvPr>
          <p:cNvSpPr/>
          <p:nvPr/>
        </p:nvSpPr>
        <p:spPr>
          <a:xfrm rot="5400000">
            <a:off x="4046858" y="3488017"/>
            <a:ext cx="1357100" cy="881278"/>
          </a:xfrm>
          <a:prstGeom prst="downArrowCallout">
            <a:avLst>
              <a:gd name="adj1" fmla="val 10407"/>
              <a:gd name="adj2" fmla="val 19325"/>
              <a:gd name="adj3" fmla="val 25000"/>
              <a:gd name="adj4" fmla="val 56199"/>
            </a:avLst>
          </a:prstGeom>
          <a:solidFill>
            <a:srgbClr val="F3A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24987E5-FB7D-41BF-676F-F5EBB0CFFDCD}"/>
              </a:ext>
            </a:extLst>
          </p:cNvPr>
          <p:cNvSpPr txBox="1">
            <a:spLocks/>
          </p:cNvSpPr>
          <p:nvPr/>
        </p:nvSpPr>
        <p:spPr>
          <a:xfrm rot="5400000">
            <a:off x="4448949" y="3676182"/>
            <a:ext cx="914936" cy="4407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1000"/>
              </a:spcBef>
              <a:buNone/>
              <a:defRPr sz="3200" b="0" i="0" u="none" kern="1200" cap="all" baseline="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CH" sz="1100" b="1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Arial"/>
              </a:rPr>
              <a:t>REGION PII RECORDS</a:t>
            </a:r>
            <a:endParaRPr kumimoji="0" lang="en-US" sz="11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  <a:sym typeface="Arial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43F62ED-8871-BFED-92FF-25E42F2C3560}"/>
              </a:ext>
            </a:extLst>
          </p:cNvPr>
          <p:cNvSpPr txBox="1">
            <a:spLocks/>
          </p:cNvSpPr>
          <p:nvPr/>
        </p:nvSpPr>
        <p:spPr>
          <a:xfrm>
            <a:off x="1236541" y="1379089"/>
            <a:ext cx="4501309" cy="9722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28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24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20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18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1800" b="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M Sans" pitchFamily="2" charset="77"/>
                <a:cs typeface="Arial" panose="020B0604020202020204" pitchFamily="34" charset="0"/>
                <a:sym typeface="DM Sans"/>
              </a:rPr>
              <a:t>Business-oriented Initiative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Arial" panose="020B0604020202020204" pitchFamily="34" charset="0"/>
                <a:sym typeface="DM Sans"/>
              </a:rPr>
              <a:t>Data Lake implementation in a specific region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cs typeface="Arial" panose="020B0604020202020204" pitchFamily="34" charset="0"/>
              <a:sym typeface="DM Sans"/>
            </a:endParaRPr>
          </a:p>
          <a:p>
            <a:pPr marL="914400" marR="0" lvl="1" indent="-34290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DM Sans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sym typeface="DM San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8BCD78-E1A0-7EEA-8290-62F36EA814B0}"/>
              </a:ext>
            </a:extLst>
          </p:cNvPr>
          <p:cNvSpPr txBox="1">
            <a:spLocks/>
          </p:cNvSpPr>
          <p:nvPr/>
        </p:nvSpPr>
        <p:spPr>
          <a:xfrm>
            <a:off x="6354699" y="1428076"/>
            <a:ext cx="45137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M Sans" pitchFamily="2" charset="77"/>
                <a:cs typeface="Arial"/>
                <a:sym typeface="Arial"/>
              </a:rPr>
              <a:t>Technology-oriented Initiative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CB64F"/>
                </a:solidFill>
                <a:effectLst/>
                <a:uLnTx/>
                <a:uFillTx/>
                <a:latin typeface="DM Sans" pitchFamily="2" charset="77"/>
                <a:cs typeface="Arial"/>
                <a:sym typeface="Arial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Arial"/>
                <a:sym typeface="Arial"/>
              </a:rPr>
              <a:t>Email gateway change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46EC0D-A50E-3310-DC0C-0DD8EF273EF9}"/>
              </a:ext>
            </a:extLst>
          </p:cNvPr>
          <p:cNvSpPr/>
          <p:nvPr/>
        </p:nvSpPr>
        <p:spPr>
          <a:xfrm>
            <a:off x="1191994" y="1311634"/>
            <a:ext cx="4545857" cy="39894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00" b="1" i="0" u="none" strike="noStrike" kern="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D00E86-1DB2-DA68-0D20-3E807AB57A4E}"/>
              </a:ext>
            </a:extLst>
          </p:cNvPr>
          <p:cNvSpPr/>
          <p:nvPr/>
        </p:nvSpPr>
        <p:spPr>
          <a:xfrm>
            <a:off x="6322566" y="1311633"/>
            <a:ext cx="4545857" cy="39894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36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00" b="1" i="0" u="none" strike="noStrike" kern="0" cap="all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5" name="Graphic 24" descr="Warning with solid fill">
            <a:extLst>
              <a:ext uri="{FF2B5EF4-FFF2-40B4-BE49-F238E27FC236}">
                <a16:creationId xmlns:a16="http://schemas.microsoft.com/office/drawing/2014/main" id="{A31A2A8F-55E2-E8BD-189D-681F63EB27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71844" y="3208871"/>
            <a:ext cx="529991" cy="529991"/>
          </a:xfrm>
          <a:prstGeom prst="rect">
            <a:avLst/>
          </a:prstGeom>
        </p:spPr>
      </p:pic>
      <p:pic>
        <p:nvPicPr>
          <p:cNvPr id="26" name="Graphic 25" descr="Computer outline">
            <a:extLst>
              <a:ext uri="{FF2B5EF4-FFF2-40B4-BE49-F238E27FC236}">
                <a16:creationId xmlns:a16="http://schemas.microsoft.com/office/drawing/2014/main" id="{DEE39737-33B5-4342-47B0-1C94A9276B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56334" y="3046825"/>
            <a:ext cx="914400" cy="914400"/>
          </a:xfrm>
          <a:prstGeom prst="rect">
            <a:avLst/>
          </a:prstGeom>
        </p:spPr>
      </p:pic>
      <p:pic>
        <p:nvPicPr>
          <p:cNvPr id="66" name="Graphic 65" descr="Devil face outline outline">
            <a:extLst>
              <a:ext uri="{FF2B5EF4-FFF2-40B4-BE49-F238E27FC236}">
                <a16:creationId xmlns:a16="http://schemas.microsoft.com/office/drawing/2014/main" id="{7D4F650B-09D8-F686-687E-58F8877B84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73844" y="3166666"/>
            <a:ext cx="548512" cy="54851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257CD593-B490-305D-3F16-3C3145015315}"/>
              </a:ext>
            </a:extLst>
          </p:cNvPr>
          <p:cNvGrpSpPr/>
          <p:nvPr/>
        </p:nvGrpSpPr>
        <p:grpSpPr>
          <a:xfrm>
            <a:off x="7154132" y="2824462"/>
            <a:ext cx="687295" cy="914400"/>
            <a:chOff x="8345869" y="4804268"/>
            <a:chExt cx="1122188" cy="1501131"/>
          </a:xfrm>
          <a:solidFill>
            <a:srgbClr val="F3A175"/>
          </a:solidFill>
        </p:grpSpPr>
        <p:pic>
          <p:nvPicPr>
            <p:cNvPr id="68" name="Graphic 67" descr="Envelope outline">
              <a:extLst>
                <a:ext uri="{FF2B5EF4-FFF2-40B4-BE49-F238E27FC236}">
                  <a16:creationId xmlns:a16="http://schemas.microsoft.com/office/drawing/2014/main" id="{6B21D17A-45C5-C2AA-05EE-094986866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345869" y="5390999"/>
              <a:ext cx="914400" cy="914400"/>
            </a:xfrm>
            <a:prstGeom prst="rect">
              <a:avLst/>
            </a:prstGeom>
          </p:spPr>
        </p:pic>
        <p:pic>
          <p:nvPicPr>
            <p:cNvPr id="69" name="Graphic 68" descr="Fishing outline">
              <a:extLst>
                <a:ext uri="{FF2B5EF4-FFF2-40B4-BE49-F238E27FC236}">
                  <a16:creationId xmlns:a16="http://schemas.microsoft.com/office/drawing/2014/main" id="{21D3B801-D45A-AFC3-8EA9-7F4B330CC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62528" t="-15181" r="-62531" b="-447"/>
            <a:stretch/>
          </p:blipFill>
          <p:spPr>
            <a:xfrm>
              <a:off x="8553657" y="4804268"/>
              <a:ext cx="914400" cy="1057304"/>
            </a:xfrm>
            <a:prstGeom prst="parallelogram">
              <a:avLst/>
            </a:prstGeom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4690A7E-A732-822D-E72E-A89EE6A6DED1}"/>
              </a:ext>
            </a:extLst>
          </p:cNvPr>
          <p:cNvSpPr txBox="1"/>
          <p:nvPr/>
        </p:nvSpPr>
        <p:spPr>
          <a:xfrm>
            <a:off x="6131827" y="3805239"/>
            <a:ext cx="191568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External malicious </a:t>
            </a:r>
            <a:b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actor sends social engineering emails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1F3BCFB-E12E-8B1F-6D02-FF49FAF3A339}"/>
              </a:ext>
            </a:extLst>
          </p:cNvPr>
          <p:cNvCxnSpPr/>
          <p:nvPr/>
        </p:nvCxnSpPr>
        <p:spPr>
          <a:xfrm>
            <a:off x="8022992" y="2836127"/>
            <a:ext cx="0" cy="1726916"/>
          </a:xfrm>
          <a:prstGeom prst="line">
            <a:avLst/>
          </a:prstGeom>
          <a:ln w="38100">
            <a:solidFill>
              <a:srgbClr val="ECB64F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3987534-8CF5-0ADC-C7B6-991C07CD0982}"/>
              </a:ext>
            </a:extLst>
          </p:cNvPr>
          <p:cNvSpPr txBox="1"/>
          <p:nvPr/>
        </p:nvSpPr>
        <p:spPr>
          <a:xfrm>
            <a:off x="7302635" y="4640425"/>
            <a:ext cx="14407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CH" sz="1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Perimeter</a:t>
            </a:r>
            <a:r>
              <a:rPr kumimoji="0" lang="fr-CH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CH" sz="1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controls</a:t>
            </a:r>
            <a:r>
              <a:rPr kumimoji="0" lang="fr-CH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/ Email </a:t>
            </a:r>
            <a:r>
              <a:rPr kumimoji="0" lang="fr-CH" sz="1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filtering</a:t>
            </a: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EB43140-1D1F-A816-361D-1C9CD9A9A52F}"/>
              </a:ext>
            </a:extLst>
          </p:cNvPr>
          <p:cNvSpPr txBox="1"/>
          <p:nvPr/>
        </p:nvSpPr>
        <p:spPr>
          <a:xfrm>
            <a:off x="8050640" y="3860945"/>
            <a:ext cx="1440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CH" sz="1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Malicious</a:t>
            </a:r>
            <a:r>
              <a:rPr kumimoji="0" lang="fr-CH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email in </a:t>
            </a:r>
            <a:r>
              <a:rPr kumimoji="0" lang="fr-CH" sz="1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inbox</a:t>
            </a:r>
            <a:endParaRPr kumimoji="0" lang="fr-CH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89438A-7D58-8E5F-471A-1C9E5D279B8D}"/>
              </a:ext>
            </a:extLst>
          </p:cNvPr>
          <p:cNvSpPr txBox="1"/>
          <p:nvPr/>
        </p:nvSpPr>
        <p:spPr>
          <a:xfrm>
            <a:off x="9419953" y="3838955"/>
            <a:ext cx="1502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CH" sz="1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Successful</a:t>
            </a:r>
            <a:r>
              <a:rPr kumimoji="0" lang="fr-CH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CH" sz="1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foothold</a:t>
            </a:r>
            <a:r>
              <a:rPr kumimoji="0" lang="fr-CH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 network and </a:t>
            </a:r>
            <a:r>
              <a:rPr kumimoji="0" lang="fr-CH" sz="1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then</a:t>
            </a:r>
            <a:r>
              <a:rPr kumimoji="0" lang="fr-CH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fr-CH" sz="10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successful</a:t>
            </a:r>
            <a:r>
              <a:rPr kumimoji="0" lang="fr-CH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compromise  of PII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3FC618B-D3BD-A3D3-113A-5C6B0A9136E0}"/>
              </a:ext>
            </a:extLst>
          </p:cNvPr>
          <p:cNvCxnSpPr/>
          <p:nvPr/>
        </p:nvCxnSpPr>
        <p:spPr>
          <a:xfrm>
            <a:off x="7849862" y="3566345"/>
            <a:ext cx="352642" cy="6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99FE1A8-6093-ACBC-489B-2BB76DE3F4DA}"/>
              </a:ext>
            </a:extLst>
          </p:cNvPr>
          <p:cNvCxnSpPr/>
          <p:nvPr/>
        </p:nvCxnSpPr>
        <p:spPr>
          <a:xfrm>
            <a:off x="9372078" y="3561529"/>
            <a:ext cx="352642" cy="6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4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A96798BB-7AA6-B114-4675-B467EFF9A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46C522C0-B220-4206-6021-4817500D6EDD}"/>
              </a:ext>
            </a:extLst>
          </p:cNvPr>
          <p:cNvSpPr txBox="1">
            <a:spLocks/>
          </p:cNvSpPr>
          <p:nvPr/>
        </p:nvSpPr>
        <p:spPr>
          <a:xfrm>
            <a:off x="379224" y="524816"/>
            <a:ext cx="10646128" cy="5781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sym typeface="Arial"/>
              </a:rPr>
              <a:t>Use Cases Insights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9B4B8-24AB-9848-4BC4-79045FF922A8}"/>
              </a:ext>
            </a:extLst>
          </p:cNvPr>
          <p:cNvSpPr txBox="1"/>
          <p:nvPr/>
        </p:nvSpPr>
        <p:spPr>
          <a:xfrm>
            <a:off x="546538" y="1524000"/>
            <a:ext cx="93050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6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Arial"/>
                <a:sym typeface="Arial"/>
              </a:rPr>
              <a:t>Use cases and benefits in the early stages of your program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6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6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Arial"/>
                <a:sym typeface="Arial"/>
              </a:rPr>
              <a:t>Greatest Challenges?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6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6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Arial"/>
                <a:sym typeface="Arial"/>
              </a:rPr>
              <a:t>Advice to scale and industrialize a CRQ program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6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6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Arial"/>
                <a:sym typeface="Arial"/>
              </a:rPr>
              <a:t>Insights on tooling and integration of multiple data sources?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6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6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Arial"/>
                <a:sym typeface="Arial"/>
              </a:rPr>
              <a:t>Adoption beyond traditional Infosec</a:t>
            </a:r>
          </a:p>
        </p:txBody>
      </p:sp>
    </p:spTree>
    <p:extLst>
      <p:ext uri="{BB962C8B-B14F-4D97-AF65-F5344CB8AC3E}">
        <p14:creationId xmlns:p14="http://schemas.microsoft.com/office/powerpoint/2010/main" val="285793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9;p23">
            <a:extLst>
              <a:ext uri="{FF2B5EF4-FFF2-40B4-BE49-F238E27FC236}">
                <a16:creationId xmlns:a16="http://schemas.microsoft.com/office/drawing/2014/main" id="{782BC502-43AA-043F-0FEC-4849CD5EB894}"/>
              </a:ext>
            </a:extLst>
          </p:cNvPr>
          <p:cNvSpPr>
            <a:spLocks noChangeAspect="1"/>
          </p:cNvSpPr>
          <p:nvPr/>
        </p:nvSpPr>
        <p:spPr>
          <a:xfrm>
            <a:off x="5104667" y="1952090"/>
            <a:ext cx="1764792" cy="1764792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algn="bl" rotWithShape="0">
              <a:srgbClr val="30A3DA">
                <a:alpha val="8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" name="Google Shape;119;p23">
            <a:extLst>
              <a:ext uri="{FF2B5EF4-FFF2-40B4-BE49-F238E27FC236}">
                <a16:creationId xmlns:a16="http://schemas.microsoft.com/office/drawing/2014/main" id="{EC1CAB48-3736-E19A-37C3-FEE9A1EE8960}"/>
              </a:ext>
            </a:extLst>
          </p:cNvPr>
          <p:cNvSpPr>
            <a:spLocks noChangeAspect="1"/>
          </p:cNvSpPr>
          <p:nvPr/>
        </p:nvSpPr>
        <p:spPr>
          <a:xfrm>
            <a:off x="8674452" y="1947787"/>
            <a:ext cx="1764792" cy="1764792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algn="bl" rotWithShape="0">
              <a:srgbClr val="30A3DA">
                <a:alpha val="8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" name="Google Shape;119;p23">
            <a:extLst>
              <a:ext uri="{FF2B5EF4-FFF2-40B4-BE49-F238E27FC236}">
                <a16:creationId xmlns:a16="http://schemas.microsoft.com/office/drawing/2014/main" id="{8C9ADDD9-22AD-79B3-7CD8-AF4B5E91AC4A}"/>
              </a:ext>
            </a:extLst>
          </p:cNvPr>
          <p:cNvSpPr>
            <a:spLocks noChangeAspect="1"/>
          </p:cNvSpPr>
          <p:nvPr/>
        </p:nvSpPr>
        <p:spPr>
          <a:xfrm>
            <a:off x="1571199" y="1986336"/>
            <a:ext cx="1764792" cy="1764792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algn="bl" rotWithShape="0">
              <a:srgbClr val="30A3DA">
                <a:alpha val="8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F4F992-6152-A749-9DC4-167D55BF1D18}"/>
              </a:ext>
            </a:extLst>
          </p:cNvPr>
          <p:cNvGrpSpPr/>
          <p:nvPr/>
        </p:nvGrpSpPr>
        <p:grpSpPr>
          <a:xfrm>
            <a:off x="782252" y="1986336"/>
            <a:ext cx="3342686" cy="2952954"/>
            <a:chOff x="877286" y="1654557"/>
            <a:chExt cx="4980806" cy="4389691"/>
          </a:xfrm>
        </p:grpSpPr>
        <p:sp>
          <p:nvSpPr>
            <p:cNvPr id="15" name="Google Shape;124;p23">
              <a:extLst>
                <a:ext uri="{FF2B5EF4-FFF2-40B4-BE49-F238E27FC236}">
                  <a16:creationId xmlns:a16="http://schemas.microsoft.com/office/drawing/2014/main" id="{3246833F-074A-6A15-F154-6280848395BA}"/>
                </a:ext>
              </a:extLst>
            </p:cNvPr>
            <p:cNvSpPr txBox="1"/>
            <p:nvPr/>
          </p:nvSpPr>
          <p:spPr>
            <a:xfrm>
              <a:off x="877286" y="4173265"/>
              <a:ext cx="4948837" cy="1102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Anne Lupfer</a:t>
              </a:r>
              <a:endPara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  <p:sp>
          <p:nvSpPr>
            <p:cNvPr id="16" name="Google Shape;125;p23">
              <a:extLst>
                <a:ext uri="{FF2B5EF4-FFF2-40B4-BE49-F238E27FC236}">
                  <a16:creationId xmlns:a16="http://schemas.microsoft.com/office/drawing/2014/main" id="{FF443889-7F12-205E-D2D0-81208B60AB04}"/>
                </a:ext>
              </a:extLst>
            </p:cNvPr>
            <p:cNvSpPr txBox="1"/>
            <p:nvPr/>
          </p:nvSpPr>
          <p:spPr>
            <a:xfrm>
              <a:off x="877286" y="4994293"/>
              <a:ext cx="4980806" cy="104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Deputy CSO</a:t>
              </a:r>
              <a:b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</a:b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Econocom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  <p:pic>
          <p:nvPicPr>
            <p:cNvPr id="17" name="Google Shape;126;p23">
              <a:extLst>
                <a:ext uri="{FF2B5EF4-FFF2-40B4-BE49-F238E27FC236}">
                  <a16:creationId xmlns:a16="http://schemas.microsoft.com/office/drawing/2014/main" id="{C8CF4AE8-987C-8FD3-1789-899E532775A7}"/>
                </a:ext>
              </a:extLst>
            </p:cNvPr>
            <p:cNvPicPr preferRelativeResize="0"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55108" y="1654557"/>
              <a:ext cx="2625167" cy="2618968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5A2586-3A62-61F4-1E35-24A48E2F8D82}"/>
              </a:ext>
            </a:extLst>
          </p:cNvPr>
          <p:cNvGrpSpPr/>
          <p:nvPr/>
        </p:nvGrpSpPr>
        <p:grpSpPr>
          <a:xfrm>
            <a:off x="7887007" y="1950794"/>
            <a:ext cx="3342686" cy="2952954"/>
            <a:chOff x="877286" y="1654557"/>
            <a:chExt cx="4980806" cy="4389691"/>
          </a:xfrm>
        </p:grpSpPr>
        <p:sp>
          <p:nvSpPr>
            <p:cNvPr id="19" name="Google Shape;124;p23">
              <a:extLst>
                <a:ext uri="{FF2B5EF4-FFF2-40B4-BE49-F238E27FC236}">
                  <a16:creationId xmlns:a16="http://schemas.microsoft.com/office/drawing/2014/main" id="{ED164F81-D3DE-8ECB-3A02-1F4A7484B79C}"/>
                </a:ext>
              </a:extLst>
            </p:cNvPr>
            <p:cNvSpPr txBox="1"/>
            <p:nvPr/>
          </p:nvSpPr>
          <p:spPr>
            <a:xfrm>
              <a:off x="1209446" y="4199575"/>
              <a:ext cx="4316488" cy="104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Tom Callaghan</a:t>
              </a:r>
              <a:endParaRPr kumimoji="0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  <p:sp>
          <p:nvSpPr>
            <p:cNvPr id="20" name="Google Shape;125;p23">
              <a:extLst>
                <a:ext uri="{FF2B5EF4-FFF2-40B4-BE49-F238E27FC236}">
                  <a16:creationId xmlns:a16="http://schemas.microsoft.com/office/drawing/2014/main" id="{F67D1EC7-6ECF-C082-851E-E2F9FAB59C82}"/>
                </a:ext>
              </a:extLst>
            </p:cNvPr>
            <p:cNvSpPr txBox="1"/>
            <p:nvPr/>
          </p:nvSpPr>
          <p:spPr>
            <a:xfrm>
              <a:off x="877286" y="4994293"/>
              <a:ext cx="4980806" cy="10499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Co-Founder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300" dirty="0">
                  <a:solidFill>
                    <a:srgbClr val="FFFFFF"/>
                  </a:solidFill>
                  <a:latin typeface="Lora Medium"/>
                  <a:ea typeface="Lora Medium"/>
                  <a:cs typeface="Lora Medium"/>
                  <a:sym typeface="Lora Medium"/>
                </a:rPr>
                <a:t>C-Risk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  <p:pic>
          <p:nvPicPr>
            <p:cNvPr id="21" name="Google Shape;126;p23">
              <a:extLst>
                <a:ext uri="{FF2B5EF4-FFF2-40B4-BE49-F238E27FC236}">
                  <a16:creationId xmlns:a16="http://schemas.microsoft.com/office/drawing/2014/main" id="{290126F1-4269-D7F5-6361-11C1FF7A35FB}"/>
                </a:ext>
              </a:extLst>
            </p:cNvPr>
            <p:cNvPicPr preferRelativeResize="0"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55108" y="1654557"/>
              <a:ext cx="2625167" cy="2618968"/>
            </a:xfrm>
            <a:prstGeom prst="ellipse">
              <a:avLst/>
            </a:prstGeom>
            <a:no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1584D41-1238-A8DA-52DD-CECE699409B4}"/>
              </a:ext>
            </a:extLst>
          </p:cNvPr>
          <p:cNvGrpSpPr/>
          <p:nvPr/>
        </p:nvGrpSpPr>
        <p:grpSpPr>
          <a:xfrm>
            <a:off x="4329603" y="1947787"/>
            <a:ext cx="3342686" cy="2944814"/>
            <a:chOff x="-155032" y="1952523"/>
            <a:chExt cx="3342686" cy="294481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F48B73-1DB0-651D-0C8C-E3B3F1ABDC61}"/>
                </a:ext>
              </a:extLst>
            </p:cNvPr>
            <p:cNvGrpSpPr/>
            <p:nvPr/>
          </p:nvGrpSpPr>
          <p:grpSpPr>
            <a:xfrm>
              <a:off x="-155032" y="3629426"/>
              <a:ext cx="3342686" cy="1267911"/>
              <a:chOff x="877286" y="4235341"/>
              <a:chExt cx="4980806" cy="1713456"/>
            </a:xfrm>
          </p:grpSpPr>
          <p:sp>
            <p:nvSpPr>
              <p:cNvPr id="5" name="Google Shape;124;p23">
                <a:extLst>
                  <a:ext uri="{FF2B5EF4-FFF2-40B4-BE49-F238E27FC236}">
                    <a16:creationId xmlns:a16="http://schemas.microsoft.com/office/drawing/2014/main" id="{D99BABFD-1183-D10F-C404-A6F2115ADAF7}"/>
                  </a:ext>
                </a:extLst>
              </p:cNvPr>
              <p:cNvSpPr txBox="1"/>
              <p:nvPr/>
            </p:nvSpPr>
            <p:spPr>
              <a:xfrm>
                <a:off x="1209446" y="4235341"/>
                <a:ext cx="4316488" cy="9784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ora Medium"/>
                    <a:ea typeface="Lora Medium"/>
                    <a:cs typeface="Lora Medium"/>
                    <a:sym typeface="Lora Medium"/>
                  </a:rPr>
                  <a:t>Pierre Olodo</a:t>
                </a:r>
                <a:endParaRPr kumimoji="0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endParaRPr>
              </a:p>
            </p:txBody>
          </p:sp>
          <p:sp>
            <p:nvSpPr>
              <p:cNvPr id="6" name="Google Shape;125;p23">
                <a:extLst>
                  <a:ext uri="{FF2B5EF4-FFF2-40B4-BE49-F238E27FC236}">
                    <a16:creationId xmlns:a16="http://schemas.microsoft.com/office/drawing/2014/main" id="{7C4FFDAF-BD6C-FDF5-8A4D-70EECBBB4E35}"/>
                  </a:ext>
                </a:extLst>
              </p:cNvPr>
              <p:cNvSpPr txBox="1"/>
              <p:nvPr/>
            </p:nvSpPr>
            <p:spPr>
              <a:xfrm>
                <a:off x="877286" y="4994293"/>
                <a:ext cx="4980806" cy="9545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1300" dirty="0">
                    <a:solidFill>
                      <a:srgbClr val="FFFFFF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Senior Lead Cyber Risk</a:t>
                </a:r>
                <a:br>
                  <a:rPr lang="en-US" sz="1300" dirty="0">
                    <a:solidFill>
                      <a:srgbClr val="FFFFFF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</a:br>
                <a:r>
                  <a:rPr lang="en-US" sz="1300" dirty="0">
                    <a:solidFill>
                      <a:srgbClr val="FFFFFF"/>
                    </a:solidFill>
                    <a:latin typeface="Lora Medium"/>
                    <a:ea typeface="Lora Medium"/>
                    <a:cs typeface="Lora Medium"/>
                    <a:sym typeface="Lora Medium"/>
                  </a:rPr>
                  <a:t>Richemont</a:t>
                </a:r>
                <a:endPara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endParaRPr>
              </a:p>
            </p:txBody>
          </p:sp>
        </p:grpSp>
        <p:pic>
          <p:nvPicPr>
            <p:cNvPr id="2" name="Google Shape;123;p23">
              <a:extLst>
                <a:ext uri="{FF2B5EF4-FFF2-40B4-BE49-F238E27FC236}">
                  <a16:creationId xmlns:a16="http://schemas.microsoft.com/office/drawing/2014/main" id="{4AFB37E7-9A13-B628-B74A-E5A1D8537022}"/>
                </a:ext>
              </a:extLst>
            </p:cNvPr>
            <p:cNvPicPr preferRelativeResize="0"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3776" y="1952523"/>
              <a:ext cx="1764792" cy="1764792"/>
            </a:xfrm>
            <a:prstGeom prst="ellipse">
              <a:avLst/>
            </a:prstGeom>
            <a:noFill/>
            <a:ln w="190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4" name="Google Shape;120;p23">
            <a:extLst>
              <a:ext uri="{FF2B5EF4-FFF2-40B4-BE49-F238E27FC236}">
                <a16:creationId xmlns:a16="http://schemas.microsoft.com/office/drawing/2014/main" id="{6A62B0C8-B049-4D97-B019-4BBB0A1C94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Speakers</a:t>
            </a:r>
            <a:endParaRPr dirty="0"/>
          </a:p>
        </p:txBody>
      </p:sp>
      <p:pic>
        <p:nvPicPr>
          <p:cNvPr id="25" name="Espace réservé pour une image  2">
            <a:extLst>
              <a:ext uri="{FF2B5EF4-FFF2-40B4-BE49-F238E27FC236}">
                <a16:creationId xmlns:a16="http://schemas.microsoft.com/office/drawing/2014/main" id="{AB1361D1-2DD8-B4C7-FEB3-37BE630BF7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5226" y="1947787"/>
            <a:ext cx="1764792" cy="1764792"/>
          </a:xfrm>
          <a:prstGeom prst="flowChartConnector">
            <a:avLst/>
          </a:prstGeom>
          <a:solidFill>
            <a:srgbClr val="D8D8D8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617171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260C-7844-07B7-25D7-0B8DE69DA8A3}"/>
              </a:ext>
            </a:extLst>
          </p:cNvPr>
          <p:cNvSpPr txBox="1">
            <a:spLocks/>
          </p:cNvSpPr>
          <p:nvPr/>
        </p:nvSpPr>
        <p:spPr>
          <a:xfrm>
            <a:off x="379224" y="288148"/>
            <a:ext cx="3932237" cy="5781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sym typeface="Arial"/>
              </a:rPr>
              <a:t>Agenda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5803B3-F6BC-AFF0-A8F0-8E47A22C4ABB}"/>
              </a:ext>
            </a:extLst>
          </p:cNvPr>
          <p:cNvSpPr/>
          <p:nvPr/>
        </p:nvSpPr>
        <p:spPr>
          <a:xfrm>
            <a:off x="716311" y="1118708"/>
            <a:ext cx="5057371" cy="5057371"/>
          </a:xfrm>
          <a:prstGeom prst="ellipse">
            <a:avLst/>
          </a:prstGeom>
          <a:solidFill>
            <a:srgbClr val="F1F1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437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BD3BE4F7-412D-44C6-3217-64D780ACF470}"/>
              </a:ext>
            </a:extLst>
          </p:cNvPr>
          <p:cNvSpPr/>
          <p:nvPr/>
        </p:nvSpPr>
        <p:spPr>
          <a:xfrm>
            <a:off x="379224" y="787172"/>
            <a:ext cx="5720443" cy="5720443"/>
          </a:xfrm>
          <a:prstGeom prst="arc">
            <a:avLst>
              <a:gd name="adj1" fmla="val 16200000"/>
              <a:gd name="adj2" fmla="val 5392325"/>
            </a:avLst>
          </a:prstGeom>
          <a:noFill/>
          <a:ln w="127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oval" w="med" len="med"/>
            <a:tailEnd type="oval" w="med" len="me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437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Shape 834">
            <a:extLst>
              <a:ext uri="{FF2B5EF4-FFF2-40B4-BE49-F238E27FC236}">
                <a16:creationId xmlns:a16="http://schemas.microsoft.com/office/drawing/2014/main" id="{C1444DB6-E89F-0FFB-26CD-1BCCC9DFB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953" y="1385653"/>
            <a:ext cx="235200" cy="2352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5249" tIns="95249" rIns="95249" bIns="95249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437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altLang="ru-RU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Poppins Medium" pitchFamily="2" charset="77"/>
              <a:sym typeface="Helvetica Light" panose="020B0403020202020204" pitchFamily="34" charset="0"/>
            </a:endParaRPr>
          </a:p>
        </p:txBody>
      </p:sp>
      <p:sp>
        <p:nvSpPr>
          <p:cNvPr id="6" name="Shape 834">
            <a:extLst>
              <a:ext uri="{FF2B5EF4-FFF2-40B4-BE49-F238E27FC236}">
                <a16:creationId xmlns:a16="http://schemas.microsoft.com/office/drawing/2014/main" id="{B16A308C-8698-3E4C-E947-B3275BE31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849" y="3176849"/>
            <a:ext cx="235200" cy="2352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5249" tIns="95249" rIns="95249" bIns="95249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437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altLang="ru-RU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Poppins Medium" pitchFamily="2" charset="77"/>
              <a:sym typeface="Helvetica Light" panose="020B0403020202020204" pitchFamily="34" charset="0"/>
            </a:endParaRPr>
          </a:p>
        </p:txBody>
      </p:sp>
      <p:sp>
        <p:nvSpPr>
          <p:cNvPr id="7" name="Shape 834">
            <a:extLst>
              <a:ext uri="{FF2B5EF4-FFF2-40B4-BE49-F238E27FC236}">
                <a16:creationId xmlns:a16="http://schemas.microsoft.com/office/drawing/2014/main" id="{5D50C0F4-C7B1-3CA8-F66F-9494484E9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5461" y="4782715"/>
            <a:ext cx="235200" cy="2352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5249" tIns="95249" rIns="95249" bIns="95249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437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ru-RU" altLang="ru-RU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Poppins Medium" pitchFamily="2" charset="77"/>
              <a:sym typeface="Helvetica Light" panose="020B0403020202020204" pitchFamily="34" charset="0"/>
            </a:endParaRPr>
          </a:p>
        </p:txBody>
      </p:sp>
      <p:sp>
        <p:nvSpPr>
          <p:cNvPr id="8" name="CuadroTexto 395">
            <a:extLst>
              <a:ext uri="{FF2B5EF4-FFF2-40B4-BE49-F238E27FC236}">
                <a16:creationId xmlns:a16="http://schemas.microsoft.com/office/drawing/2014/main" id="{05C53D87-6D3C-819E-8B0A-92CE4B3E89A0}"/>
              </a:ext>
            </a:extLst>
          </p:cNvPr>
          <p:cNvSpPr txBox="1"/>
          <p:nvPr/>
        </p:nvSpPr>
        <p:spPr>
          <a:xfrm>
            <a:off x="6096000" y="4696355"/>
            <a:ext cx="4180429" cy="44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 Medium" panose="02000000000000000000" pitchFamily="2" charset="0"/>
                <a:cs typeface="Poppins SemiBold" pitchFamily="2" charset="77"/>
                <a:sym typeface="Arial"/>
              </a:rPr>
              <a:t>Insights</a:t>
            </a:r>
          </a:p>
        </p:txBody>
      </p:sp>
      <p:sp>
        <p:nvSpPr>
          <p:cNvPr id="9" name="CuadroTexto 395">
            <a:extLst>
              <a:ext uri="{FF2B5EF4-FFF2-40B4-BE49-F238E27FC236}">
                <a16:creationId xmlns:a16="http://schemas.microsoft.com/office/drawing/2014/main" id="{02C8A69F-9C49-D8B3-3887-D3E95C180F36}"/>
              </a:ext>
            </a:extLst>
          </p:cNvPr>
          <p:cNvSpPr txBox="1"/>
          <p:nvPr/>
        </p:nvSpPr>
        <p:spPr>
          <a:xfrm>
            <a:off x="6377609" y="3104386"/>
            <a:ext cx="5736132" cy="44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 Medium" panose="02000000000000000000" pitchFamily="2" charset="0"/>
                <a:cs typeface="Poppins SemiBold" pitchFamily="2" charset="77"/>
                <a:sym typeface="Arial"/>
              </a:rPr>
              <a:t>CRQ Journey</a:t>
            </a:r>
          </a:p>
        </p:txBody>
      </p:sp>
      <p:sp>
        <p:nvSpPr>
          <p:cNvPr id="10" name="CuadroTexto 395">
            <a:extLst>
              <a:ext uri="{FF2B5EF4-FFF2-40B4-BE49-F238E27FC236}">
                <a16:creationId xmlns:a16="http://schemas.microsoft.com/office/drawing/2014/main" id="{2F67025B-82F3-A2B9-9A37-39206DE19989}"/>
              </a:ext>
            </a:extLst>
          </p:cNvPr>
          <p:cNvSpPr txBox="1"/>
          <p:nvPr/>
        </p:nvSpPr>
        <p:spPr>
          <a:xfrm>
            <a:off x="5533468" y="1126936"/>
            <a:ext cx="5505483" cy="44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2437851" rtl="0" eaLnBrk="1" fontAlgn="auto" latinLnBrk="0" hangingPunct="1">
              <a:lnSpc>
                <a:spcPts val="2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Roboto Medium" panose="02000000000000000000" pitchFamily="2" charset="0"/>
                <a:cs typeface="Poppins SemiBold" pitchFamily="2" charset="77"/>
                <a:sym typeface="Arial"/>
              </a:rPr>
              <a:t>Introductions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6B6D20-D45B-0E7F-94C2-07DA654BB256}"/>
              </a:ext>
            </a:extLst>
          </p:cNvPr>
          <p:cNvGrpSpPr/>
          <p:nvPr/>
        </p:nvGrpSpPr>
        <p:grpSpPr>
          <a:xfrm>
            <a:off x="994253" y="1897283"/>
            <a:ext cx="4364575" cy="2847959"/>
            <a:chOff x="718393" y="1422962"/>
            <a:chExt cx="3273431" cy="2135969"/>
          </a:xfrm>
        </p:grpSpPr>
        <p:sp>
          <p:nvSpPr>
            <p:cNvPr id="12" name="Freeform 65">
              <a:extLst>
                <a:ext uri="{FF2B5EF4-FFF2-40B4-BE49-F238E27FC236}">
                  <a16:creationId xmlns:a16="http://schemas.microsoft.com/office/drawing/2014/main" id="{6618F284-44EB-8895-6A48-DE1801EDAB2A}"/>
                </a:ext>
              </a:extLst>
            </p:cNvPr>
            <p:cNvSpPr/>
            <p:nvPr/>
          </p:nvSpPr>
          <p:spPr>
            <a:xfrm>
              <a:off x="1833223" y="1422962"/>
              <a:ext cx="1044217" cy="251992"/>
            </a:xfrm>
            <a:prstGeom prst="roundRect">
              <a:avLst>
                <a:gd name="adj" fmla="val 13717"/>
              </a:avLst>
            </a:prstGeom>
            <a:solidFill>
              <a:srgbClr val="0020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48023" tIns="48023" rIns="48023" bIns="48023" numCol="1" spcCol="1270" anchor="ctr" anchorCtr="0">
              <a:noAutofit/>
            </a:bodyPr>
            <a:lstStyle/>
            <a:p>
              <a:pPr marL="0" marR="0" lvl="0" indent="0" algn="ctr" defTabSz="4148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RISK EXPOSURE</a:t>
              </a:r>
            </a:p>
          </p:txBody>
        </p:sp>
        <p:sp>
          <p:nvSpPr>
            <p:cNvPr id="13" name="Freeform 67">
              <a:extLst>
                <a:ext uri="{FF2B5EF4-FFF2-40B4-BE49-F238E27FC236}">
                  <a16:creationId xmlns:a16="http://schemas.microsoft.com/office/drawing/2014/main" id="{79CCB252-0887-EB9A-32E8-1D63C2445B5A}"/>
                </a:ext>
              </a:extLst>
            </p:cNvPr>
            <p:cNvSpPr/>
            <p:nvPr/>
          </p:nvSpPr>
          <p:spPr>
            <a:xfrm>
              <a:off x="1026717" y="2002263"/>
              <a:ext cx="1131287" cy="251992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48023" tIns="48023" rIns="48023" bIns="48023" numCol="1" spcCol="1270" anchor="ctr" anchorCtr="0">
              <a:noAutofit/>
            </a:bodyPr>
            <a:lstStyle/>
            <a:p>
              <a:pPr marL="0" marR="0" lvl="0" indent="0" algn="ctr" defTabSz="4148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Loss Event Frequency</a:t>
              </a: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EFE1990A-E8D1-426A-F408-7AE1849CBDFC}"/>
                </a:ext>
              </a:extLst>
            </p:cNvPr>
            <p:cNvSpPr/>
            <p:nvPr/>
          </p:nvSpPr>
          <p:spPr>
            <a:xfrm>
              <a:off x="718393" y="2585027"/>
              <a:ext cx="755187" cy="329055"/>
            </a:xfrm>
            <a:prstGeom prst="roundRect">
              <a:avLst>
                <a:gd name="adj" fmla="val 11197"/>
              </a:avLst>
            </a:prstGeom>
            <a:solidFill>
              <a:srgbClr val="171717">
                <a:lumMod val="75000"/>
                <a:lumOff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48023" tIns="48023" rIns="48023" bIns="48023" numCol="1" spcCol="1270" anchor="ctr" anchorCtr="0">
              <a:noAutofit/>
            </a:bodyPr>
            <a:lstStyle/>
            <a:p>
              <a:pPr marL="0" marR="0" lvl="0" indent="0" algn="ctr" defTabSz="4148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Threat Event Frequency</a:t>
              </a:r>
            </a:p>
          </p:txBody>
        </p:sp>
        <p:sp>
          <p:nvSpPr>
            <p:cNvPr id="15" name="Freeform 71">
              <a:extLst>
                <a:ext uri="{FF2B5EF4-FFF2-40B4-BE49-F238E27FC236}">
                  <a16:creationId xmlns:a16="http://schemas.microsoft.com/office/drawing/2014/main" id="{8379706E-8F50-0F31-869F-52B782185FAF}"/>
                </a:ext>
              </a:extLst>
            </p:cNvPr>
            <p:cNvSpPr/>
            <p:nvPr/>
          </p:nvSpPr>
          <p:spPr>
            <a:xfrm>
              <a:off x="1531436" y="2581564"/>
              <a:ext cx="755187" cy="329055"/>
            </a:xfrm>
            <a:prstGeom prst="roundRect">
              <a:avLst>
                <a:gd name="adj" fmla="val 8880"/>
              </a:avLst>
            </a:prstGeom>
            <a:solidFill>
              <a:srgbClr val="171717">
                <a:lumMod val="75000"/>
                <a:lumOff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48023" tIns="48023" rIns="48023" bIns="48023" numCol="1" spcCol="1270" anchor="ctr" anchorCtr="0">
              <a:noAutofit/>
            </a:bodyPr>
            <a:lstStyle/>
            <a:p>
              <a:pPr marL="0" marR="0" lvl="0" indent="0" algn="ctr" defTabSz="4148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Susceptibility</a:t>
              </a:r>
            </a:p>
          </p:txBody>
        </p:sp>
        <p:sp>
          <p:nvSpPr>
            <p:cNvPr id="16" name="Freeform 73">
              <a:extLst>
                <a:ext uri="{FF2B5EF4-FFF2-40B4-BE49-F238E27FC236}">
                  <a16:creationId xmlns:a16="http://schemas.microsoft.com/office/drawing/2014/main" id="{CBB0E662-3EEA-9255-3F96-B1FCB68B359D}"/>
                </a:ext>
              </a:extLst>
            </p:cNvPr>
            <p:cNvSpPr/>
            <p:nvPr/>
          </p:nvSpPr>
          <p:spPr>
            <a:xfrm>
              <a:off x="2603480" y="2002263"/>
              <a:ext cx="1131286" cy="251992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48023" tIns="48023" rIns="48023" bIns="48023" numCol="1" spcCol="1270" anchor="ctr" anchorCtr="0">
              <a:noAutofit/>
            </a:bodyPr>
            <a:lstStyle/>
            <a:p>
              <a:pPr marL="0" marR="0" lvl="0" indent="0" algn="ctr" defTabSz="4148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Loss Magnitude</a:t>
              </a:r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7EF18EF0-5F62-09D6-28C9-30451DAE8009}"/>
                </a:ext>
              </a:extLst>
            </p:cNvPr>
            <p:cNvSpPr/>
            <p:nvPr/>
          </p:nvSpPr>
          <p:spPr>
            <a:xfrm>
              <a:off x="2444293" y="2581564"/>
              <a:ext cx="714558" cy="329055"/>
            </a:xfrm>
            <a:prstGeom prst="roundRect">
              <a:avLst>
                <a:gd name="adj" fmla="val 8880"/>
              </a:avLst>
            </a:prstGeom>
            <a:solidFill>
              <a:srgbClr val="F7F7F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48023" tIns="48023" rIns="48023" bIns="48023" numCol="1" spcCol="1270" anchor="ctr" anchorCtr="0">
              <a:noAutofit/>
            </a:bodyPr>
            <a:lstStyle/>
            <a:p>
              <a:pPr marL="0" marR="0" lvl="0" indent="0" algn="ctr" defTabSz="4148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Primary </a:t>
              </a:r>
              <a:b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</a:b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Loss</a:t>
              </a:r>
            </a:p>
          </p:txBody>
        </p:sp>
        <p:sp>
          <p:nvSpPr>
            <p:cNvPr id="18" name="Freeform 77">
              <a:extLst>
                <a:ext uri="{FF2B5EF4-FFF2-40B4-BE49-F238E27FC236}">
                  <a16:creationId xmlns:a16="http://schemas.microsoft.com/office/drawing/2014/main" id="{44A899AB-1774-A72C-61D3-C157043BCB81}"/>
                </a:ext>
              </a:extLst>
            </p:cNvPr>
            <p:cNvSpPr/>
            <p:nvPr/>
          </p:nvSpPr>
          <p:spPr>
            <a:xfrm>
              <a:off x="3224375" y="2583756"/>
              <a:ext cx="767449" cy="326863"/>
            </a:xfrm>
            <a:prstGeom prst="roundRect">
              <a:avLst>
                <a:gd name="adj" fmla="val 7709"/>
              </a:avLst>
            </a:prstGeom>
            <a:solidFill>
              <a:srgbClr val="F7F7F7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48023" tIns="48023" rIns="48023" bIns="48023" numCol="1" spcCol="1270" anchor="ctr" anchorCtr="0">
              <a:noAutofit/>
            </a:bodyPr>
            <a:lstStyle/>
            <a:p>
              <a:pPr marL="0" marR="0" lvl="0" indent="0" algn="ctr" defTabSz="4148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Secondary </a:t>
              </a:r>
              <a:b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</a:b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Loss</a:t>
              </a:r>
            </a:p>
          </p:txBody>
        </p:sp>
        <p:sp>
          <p:nvSpPr>
            <p:cNvPr id="19" name="Freeform 79">
              <a:extLst>
                <a:ext uri="{FF2B5EF4-FFF2-40B4-BE49-F238E27FC236}">
                  <a16:creationId xmlns:a16="http://schemas.microsoft.com/office/drawing/2014/main" id="{8678597E-9584-C930-3E5A-6902070938F3}"/>
                </a:ext>
              </a:extLst>
            </p:cNvPr>
            <p:cNvSpPr/>
            <p:nvPr/>
          </p:nvSpPr>
          <p:spPr>
            <a:xfrm>
              <a:off x="2433811" y="3151179"/>
              <a:ext cx="719877" cy="407752"/>
            </a:xfrm>
            <a:prstGeom prst="roundRect">
              <a:avLst>
                <a:gd name="adj" fmla="val 8880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48023" tIns="48023" rIns="48023" bIns="48023" numCol="1" spcCol="1270" anchor="ctr" anchorCtr="0">
              <a:noAutofit/>
            </a:bodyPr>
            <a:lstStyle/>
            <a:p>
              <a:pPr marL="0" marR="0" lvl="0" indent="0" algn="ctr" defTabSz="4148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Secondary </a:t>
              </a:r>
              <a:b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</a:b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Loss Event Frequency</a:t>
              </a:r>
            </a:p>
          </p:txBody>
        </p:sp>
        <p:sp>
          <p:nvSpPr>
            <p:cNvPr id="20" name="Freeform 81">
              <a:extLst>
                <a:ext uri="{FF2B5EF4-FFF2-40B4-BE49-F238E27FC236}">
                  <a16:creationId xmlns:a16="http://schemas.microsoft.com/office/drawing/2014/main" id="{0916F1E6-69D6-9557-873B-CBA4002DF0E8}"/>
                </a:ext>
              </a:extLst>
            </p:cNvPr>
            <p:cNvSpPr/>
            <p:nvPr/>
          </p:nvSpPr>
          <p:spPr>
            <a:xfrm>
              <a:off x="3224374" y="3151179"/>
              <a:ext cx="767449" cy="407752"/>
            </a:xfrm>
            <a:prstGeom prst="roundRect">
              <a:avLst>
                <a:gd name="adj" fmla="val 8102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horz" wrap="square" lIns="48023" tIns="48023" rIns="48023" bIns="48023" numCol="1" spcCol="1270" anchor="ctr" anchorCtr="0">
              <a:noAutofit/>
            </a:bodyPr>
            <a:lstStyle/>
            <a:p>
              <a:pPr marL="0" marR="0" lvl="0" indent="0" algn="ctr" defTabSz="414856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M Sans" pitchFamily="2" charset="77"/>
                  <a:ea typeface="+mn-ea"/>
                  <a:cs typeface="Arial"/>
                  <a:sym typeface="Arial"/>
                </a:rPr>
                <a:t>Secondary Loss</a:t>
              </a: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3DE002A5-5572-6526-F6FA-DD7D87B7BD32}"/>
                </a:ext>
              </a:extLst>
            </p:cNvPr>
            <p:cNvSpPr/>
            <p:nvPr/>
          </p:nvSpPr>
          <p:spPr>
            <a:xfrm rot="5400000">
              <a:off x="2196681" y="1025220"/>
              <a:ext cx="326170" cy="1618713"/>
            </a:xfrm>
            <a:prstGeom prst="leftBrace">
              <a:avLst>
                <a:gd name="adj1" fmla="val 0"/>
                <a:gd name="adj2" fmla="val 50000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sym typeface="Arial"/>
              </a:endParaRPr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E002D1F4-ACE5-F75E-27B6-70DE0FCD39F5}"/>
                </a:ext>
              </a:extLst>
            </p:cNvPr>
            <p:cNvSpPr/>
            <p:nvPr/>
          </p:nvSpPr>
          <p:spPr>
            <a:xfrm rot="5400000">
              <a:off x="1386104" y="1943068"/>
              <a:ext cx="326170" cy="950825"/>
            </a:xfrm>
            <a:prstGeom prst="leftBrace">
              <a:avLst>
                <a:gd name="adj1" fmla="val 0"/>
                <a:gd name="adj2" fmla="val 50000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sym typeface="Arial"/>
              </a:endParaRPr>
            </a:p>
          </p:txBody>
        </p:sp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F3A72B66-5278-479A-26EA-5B820D1FCB08}"/>
                </a:ext>
              </a:extLst>
            </p:cNvPr>
            <p:cNvSpPr/>
            <p:nvPr/>
          </p:nvSpPr>
          <p:spPr>
            <a:xfrm rot="5400000">
              <a:off x="3021746" y="1941337"/>
              <a:ext cx="326170" cy="950825"/>
            </a:xfrm>
            <a:prstGeom prst="leftBrace">
              <a:avLst>
                <a:gd name="adj1" fmla="val 0"/>
                <a:gd name="adj2" fmla="val 50000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sym typeface="Arial"/>
              </a:endParaRPr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77C76787-53BD-E8ED-AE06-8F06EABE5EDE}"/>
                </a:ext>
              </a:extLst>
            </p:cNvPr>
            <p:cNvSpPr/>
            <p:nvPr/>
          </p:nvSpPr>
          <p:spPr>
            <a:xfrm rot="5400000">
              <a:off x="3129134" y="2553639"/>
              <a:ext cx="247511" cy="963751"/>
            </a:xfrm>
            <a:prstGeom prst="leftBrace">
              <a:avLst>
                <a:gd name="adj1" fmla="val 0"/>
                <a:gd name="adj2" fmla="val 16720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M Sans" pitchFamily="2" charset="77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CC8D7607-0E61-63F1-9D79-894254C3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5AC3AF-93E9-4809-6244-22C59017C818}"/>
              </a:ext>
            </a:extLst>
          </p:cNvPr>
          <p:cNvSpPr txBox="1">
            <a:spLocks/>
          </p:cNvSpPr>
          <p:nvPr/>
        </p:nvSpPr>
        <p:spPr>
          <a:xfrm>
            <a:off x="400738" y="427997"/>
            <a:ext cx="10108155" cy="578125"/>
          </a:xfrm>
          <a:prstGeom prst="rect">
            <a:avLst/>
          </a:prstGeom>
        </p:spPr>
        <p:txBody>
          <a:bodyPr lIns="121920" tIns="60960" rIns="121920" bIns="6096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sym typeface="Arial"/>
              </a:rPr>
              <a:t>Tom Callaghan | C-Risk</a:t>
            </a:r>
          </a:p>
        </p:txBody>
      </p:sp>
      <p:sp>
        <p:nvSpPr>
          <p:cNvPr id="7" name="object 59">
            <a:extLst>
              <a:ext uri="{FF2B5EF4-FFF2-40B4-BE49-F238E27FC236}">
                <a16:creationId xmlns:a16="http://schemas.microsoft.com/office/drawing/2014/main" id="{695C81E1-E0CA-3D4D-530B-201030836F09}"/>
              </a:ext>
            </a:extLst>
          </p:cNvPr>
          <p:cNvSpPr txBox="1"/>
          <p:nvPr/>
        </p:nvSpPr>
        <p:spPr>
          <a:xfrm>
            <a:off x="3968010" y="2313310"/>
            <a:ext cx="7813173" cy="223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MarkForMC Nrw O"/>
                <a:sym typeface="Arial"/>
              </a:rPr>
              <a:t>Co-founder of C-Risk</a:t>
            </a:r>
            <a:endParaRPr lang="en-GB" sz="2000" spc="-5" dirty="0">
              <a:solidFill>
                <a:srgbClr val="FFFFFF"/>
              </a:solidFill>
              <a:latin typeface="DM Sans" pitchFamily="2" charset="77"/>
              <a:cs typeface="MarkForMC Nrw O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MarkForMC Nrw O"/>
                <a:sym typeface="Arial"/>
              </a:rPr>
              <a:t>FAIR Institute Advisory Board member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cs typeface="MarkForMC Nrw O"/>
              <a:sym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MarkForMC Nrw O"/>
                <a:sym typeface="Arial"/>
              </a:rPr>
              <a:t>Overseeing the development FAIR Chapters throughout Europe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cs typeface="MarkForMC Nrw O"/>
              <a:sym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MarkForMC Nrw O"/>
                <a:sym typeface="Arial"/>
              </a:rPr>
              <a:t>25 years  of experience in various  IT and Information Security leadership roles.</a:t>
            </a:r>
          </a:p>
        </p:txBody>
      </p:sp>
      <p:pic>
        <p:nvPicPr>
          <p:cNvPr id="5" name="Espace réservé pour une image  2">
            <a:extLst>
              <a:ext uri="{FF2B5EF4-FFF2-40B4-BE49-F238E27FC236}">
                <a16:creationId xmlns:a16="http://schemas.microsoft.com/office/drawing/2014/main" id="{77DFB25E-F36C-2FE7-C788-B0B96D9C8B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741" y="1947276"/>
            <a:ext cx="2963448" cy="2963448"/>
          </a:xfrm>
          <a:prstGeom prst="flowChartConnector">
            <a:avLst/>
          </a:prstGeom>
          <a:solidFill>
            <a:srgbClr val="D8D8D8"/>
          </a:solidFill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8962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F03BF7-9920-800B-C849-E8062262707B}"/>
              </a:ext>
            </a:extLst>
          </p:cNvPr>
          <p:cNvSpPr txBox="1">
            <a:spLocks/>
          </p:cNvSpPr>
          <p:nvPr/>
        </p:nvSpPr>
        <p:spPr>
          <a:xfrm>
            <a:off x="379223" y="288148"/>
            <a:ext cx="10108155" cy="578125"/>
          </a:xfrm>
          <a:prstGeom prst="rect">
            <a:avLst/>
          </a:prstGeom>
        </p:spPr>
        <p:txBody>
          <a:bodyPr lIns="121920" tIns="60960" rIns="121920" bIns="6096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sym typeface="Arial"/>
              </a:rPr>
              <a:t>Anne Lupfer | Econocom</a:t>
            </a:r>
          </a:p>
        </p:txBody>
      </p:sp>
      <p:sp>
        <p:nvSpPr>
          <p:cNvPr id="7" name="object 59">
            <a:extLst>
              <a:ext uri="{FF2B5EF4-FFF2-40B4-BE49-F238E27FC236}">
                <a16:creationId xmlns:a16="http://schemas.microsoft.com/office/drawing/2014/main" id="{5D723640-2980-A02D-CA97-9A7E7B4DEA19}"/>
              </a:ext>
            </a:extLst>
          </p:cNvPr>
          <p:cNvSpPr txBox="1"/>
          <p:nvPr/>
        </p:nvSpPr>
        <p:spPr>
          <a:xfrm>
            <a:off x="4628743" y="1801276"/>
            <a:ext cx="6950725" cy="3290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MarkForMC Nrw O"/>
                <a:sym typeface="Arial"/>
              </a:rPr>
              <a:t>Joined Econocom in 2023. Deputy Group CISO and Head of Group Cyber Risk Management </a:t>
            </a:r>
          </a:p>
          <a:p>
            <a:pPr marL="12700" marR="508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C7732"/>
              </a:buClr>
              <a:buSzPct val="115000"/>
              <a:tabLst/>
              <a:defRPr/>
            </a:pPr>
            <a:endParaRPr kumimoji="0" lang="en-GB" sz="2000" b="0" i="0" u="none" strike="noStrike" kern="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cs typeface="MarkForMC Nrw O"/>
              <a:sym typeface="Arial"/>
            </a:endParaRPr>
          </a:p>
          <a:p>
            <a:pPr marL="12700" marR="508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EC7732"/>
              </a:buClr>
              <a:buSzPct val="115000"/>
              <a:tabLst/>
              <a:defRPr/>
            </a:pPr>
            <a:endParaRPr kumimoji="0" lang="en-GB" sz="2000" b="0" i="0" u="none" strike="noStrike" kern="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cs typeface="MarkForMC Nrw O"/>
              <a:sym typeface="Arial"/>
            </a:endParaRPr>
          </a:p>
          <a:p>
            <a:pPr marL="298450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MarkForMC Nrw O"/>
                <a:sym typeface="Arial"/>
              </a:rPr>
              <a:t>Co-Chair of the FAIR Institute Swiss Chapter, with Laura </a:t>
            </a:r>
            <a:r>
              <a:rPr kumimoji="0" lang="en-GB" sz="2000" b="0" i="0" u="none" strike="noStrike" kern="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MarkForMC Nrw O"/>
                <a:sym typeface="Arial"/>
              </a:rPr>
              <a:t>Voicu</a:t>
            </a: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MarkForMC Nrw O"/>
                <a:sym typeface="Arial"/>
              </a:rPr>
              <a:t> and Pierre </a:t>
            </a:r>
            <a:r>
              <a:rPr kumimoji="0" lang="en-GB" sz="2000" b="0" i="0" u="none" strike="noStrike" kern="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MarkForMC Nrw O"/>
                <a:sym typeface="Arial"/>
              </a:rPr>
              <a:t>Olodo</a:t>
            </a:r>
            <a:endParaRPr kumimoji="0" lang="en-GB" sz="2000" b="0" i="0" u="none" strike="noStrike" kern="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cs typeface="MarkForMC Nrw O"/>
              <a:sym typeface="Arial"/>
            </a:endParaRPr>
          </a:p>
          <a:p>
            <a:pPr marL="298450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cs typeface="MarkForMC Nrw O"/>
              <a:sym typeface="Arial"/>
            </a:endParaRPr>
          </a:p>
          <a:p>
            <a:pPr marL="298450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cs typeface="MarkForMC Nrw O"/>
              <a:sym typeface="Arial"/>
            </a:endParaRPr>
          </a:p>
          <a:p>
            <a:pPr marL="298450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MarkForMC Nrw O"/>
                <a:sym typeface="Arial"/>
              </a:rPr>
              <a:t>20  years’ experience across risk management and Infosec including multiple </a:t>
            </a:r>
            <a:r>
              <a:rPr kumimoji="0" lang="en-GB" sz="2000" b="0" i="0" u="none" strike="noStrike" kern="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MarkForMC Nrw O"/>
                <a:sym typeface="Arial"/>
              </a:rPr>
              <a:t>vCISO</a:t>
            </a: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MarkForMC Nrw O"/>
                <a:sym typeface="Arial"/>
              </a:rPr>
              <a:t> roles</a:t>
            </a:r>
          </a:p>
        </p:txBody>
      </p:sp>
      <p:sp>
        <p:nvSpPr>
          <p:cNvPr id="4" name="Donut 3">
            <a:extLst>
              <a:ext uri="{FF2B5EF4-FFF2-40B4-BE49-F238E27FC236}">
                <a16:creationId xmlns:a16="http://schemas.microsoft.com/office/drawing/2014/main" id="{94429561-4B97-35CC-8451-F7A71CF5D2CD}"/>
              </a:ext>
            </a:extLst>
          </p:cNvPr>
          <p:cNvSpPr/>
          <p:nvPr/>
        </p:nvSpPr>
        <p:spPr>
          <a:xfrm>
            <a:off x="0" y="866273"/>
            <a:ext cx="4526279" cy="4534463"/>
          </a:xfrm>
          <a:prstGeom prst="donut">
            <a:avLst/>
          </a:prstGeom>
          <a:solidFill>
            <a:srgbClr val="1B2B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Google Shape;126;p23">
            <a:extLst>
              <a:ext uri="{FF2B5EF4-FFF2-40B4-BE49-F238E27FC236}">
                <a16:creationId xmlns:a16="http://schemas.microsoft.com/office/drawing/2014/main" id="{574EBE93-36D6-4D9A-1BB4-2EF5C94C24C4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487" y="1698377"/>
            <a:ext cx="2962656" cy="2962656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012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C9AC68D5-741C-D736-740B-94A2B47AB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58" t="7625" r="6098"/>
          <a:stretch/>
        </p:blipFill>
        <p:spPr>
          <a:xfrm>
            <a:off x="0" y="0"/>
            <a:ext cx="5618196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4498A6-7BCE-CFE6-3937-406E318EBC39}"/>
              </a:ext>
            </a:extLst>
          </p:cNvPr>
          <p:cNvSpPr txBox="1">
            <a:spLocks/>
          </p:cNvSpPr>
          <p:nvPr/>
        </p:nvSpPr>
        <p:spPr>
          <a:xfrm>
            <a:off x="-1" y="288148"/>
            <a:ext cx="5621978" cy="5781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1938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sym typeface="Arial"/>
              </a:rPr>
              <a:t>Econocom at a glance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20C69F-CE37-31FD-EA59-2F8368AA8488}"/>
              </a:ext>
            </a:extLst>
          </p:cNvPr>
          <p:cNvGrpSpPr/>
          <p:nvPr/>
        </p:nvGrpSpPr>
        <p:grpSpPr>
          <a:xfrm>
            <a:off x="5794675" y="1638569"/>
            <a:ext cx="1342800" cy="1676077"/>
            <a:chOff x="5798455" y="985060"/>
            <a:chExt cx="1342800" cy="1676077"/>
          </a:xfrm>
        </p:grpSpPr>
        <p:pic>
          <p:nvPicPr>
            <p:cNvPr id="11" name="Graphic 10" descr="Coins outline">
              <a:extLst>
                <a:ext uri="{FF2B5EF4-FFF2-40B4-BE49-F238E27FC236}">
                  <a16:creationId xmlns:a16="http://schemas.microsoft.com/office/drawing/2014/main" id="{E2515EA5-542A-8A9B-9B24-6C178F5B7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61233" y="985060"/>
              <a:ext cx="817245" cy="81724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E3035B-1752-C43C-F1E0-92E987C0E0BC}"/>
                </a:ext>
              </a:extLst>
            </p:cNvPr>
            <p:cNvSpPr txBox="1"/>
            <p:nvPr/>
          </p:nvSpPr>
          <p:spPr>
            <a:xfrm>
              <a:off x="5798455" y="1843892"/>
              <a:ext cx="1342800" cy="817245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727DB"/>
                  </a:solidFill>
                  <a:effectLst/>
                  <a:uLnTx/>
                  <a:uFillTx/>
                  <a:latin typeface="DM Sans" pitchFamily="2" charset="77"/>
                  <a:cs typeface="Arial"/>
                  <a:sym typeface="Arial"/>
                </a:rPr>
                <a:t>€2.7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E0D81"/>
                  </a:solidFill>
                  <a:effectLst/>
                  <a:uLnTx/>
                  <a:uFillTx/>
                  <a:latin typeface="DM Sans" pitchFamily="2" charset="77"/>
                  <a:cs typeface="Arial"/>
                  <a:sym typeface="Arial"/>
                </a:rPr>
                <a:t> 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727DB"/>
                  </a:solidFill>
                  <a:effectLst/>
                  <a:uLnTx/>
                  <a:uFillTx/>
                  <a:latin typeface="DM Sans" pitchFamily="2" charset="77"/>
                  <a:cs typeface="Arial"/>
                  <a:sym typeface="Arial"/>
                </a:rPr>
                <a:t>Bn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E0D81"/>
                </a:solidFill>
                <a:effectLst/>
                <a:uLnTx/>
                <a:uFillTx/>
                <a:latin typeface="DM Sans" pitchFamily="2" charset="77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E0D81"/>
                  </a:solidFill>
                  <a:effectLst/>
                  <a:uLnTx/>
                  <a:uFillTx/>
                  <a:latin typeface="DM Sans" pitchFamily="2" charset="77"/>
                  <a:cs typeface="Arial"/>
                  <a:sym typeface="Arial"/>
                </a:rPr>
                <a:t>revenue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E0D81"/>
                  </a:solidFill>
                  <a:effectLst/>
                  <a:uLnTx/>
                  <a:uFillTx/>
                  <a:latin typeface="DM Sans" pitchFamily="2" charset="77"/>
                  <a:cs typeface="Arial"/>
                  <a:sym typeface="Arial"/>
                </a:rPr>
              </a:b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E0D81"/>
                  </a:solidFill>
                  <a:effectLst/>
                  <a:uLnTx/>
                  <a:uFillTx/>
                  <a:latin typeface="DM Sans" pitchFamily="2" charset="77"/>
                  <a:cs typeface="Arial"/>
                  <a:sym typeface="Arial"/>
                </a:rPr>
                <a:t>in 2023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C506E1-5AF0-3FD5-2ABB-2928FB4EAFB0}"/>
              </a:ext>
            </a:extLst>
          </p:cNvPr>
          <p:cNvGrpSpPr/>
          <p:nvPr/>
        </p:nvGrpSpPr>
        <p:grpSpPr>
          <a:xfrm>
            <a:off x="7420429" y="1541414"/>
            <a:ext cx="1342571" cy="1773232"/>
            <a:chOff x="7323138" y="887905"/>
            <a:chExt cx="1342571" cy="1773232"/>
          </a:xfrm>
        </p:grpSpPr>
        <p:pic>
          <p:nvPicPr>
            <p:cNvPr id="15" name="Graphic 14" descr="Group outline">
              <a:extLst>
                <a:ext uri="{FF2B5EF4-FFF2-40B4-BE49-F238E27FC236}">
                  <a16:creationId xmlns:a16="http://schemas.microsoft.com/office/drawing/2014/main" id="{07E3B36A-6D49-F364-60BE-80700D798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37223" y="887905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420642-A226-8711-4070-F071B9608066}"/>
                </a:ext>
              </a:extLst>
            </p:cNvPr>
            <p:cNvSpPr txBox="1"/>
            <p:nvPr/>
          </p:nvSpPr>
          <p:spPr>
            <a:xfrm>
              <a:off x="7323138" y="1843892"/>
              <a:ext cx="1342571" cy="817245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727DB"/>
                  </a:solidFill>
                  <a:effectLst/>
                  <a:uLnTx/>
                  <a:uFillTx/>
                  <a:latin typeface="DM Sans" pitchFamily="2" charset="77"/>
                  <a:cs typeface="Arial"/>
                  <a:sym typeface="Arial"/>
                </a:rPr>
                <a:t>8,800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E0D81"/>
                </a:solidFill>
                <a:effectLst/>
                <a:uLnTx/>
                <a:uFillTx/>
                <a:latin typeface="DM Sans" pitchFamily="2" charset="77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E0D81"/>
                  </a:solidFill>
                  <a:effectLst/>
                  <a:uLnTx/>
                  <a:uFillTx/>
                  <a:latin typeface="DM Sans" pitchFamily="2" charset="77"/>
                  <a:cs typeface="Arial"/>
                  <a:sym typeface="Arial"/>
                </a:rPr>
                <a:t>employees worldwide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B24B2F-486B-746C-037A-F1C2E22DFD0D}"/>
              </a:ext>
            </a:extLst>
          </p:cNvPr>
          <p:cNvGrpSpPr/>
          <p:nvPr/>
        </p:nvGrpSpPr>
        <p:grpSpPr>
          <a:xfrm>
            <a:off x="9045954" y="1635758"/>
            <a:ext cx="1342571" cy="1678888"/>
            <a:chOff x="8877980" y="982249"/>
            <a:chExt cx="1342571" cy="1678888"/>
          </a:xfrm>
        </p:grpSpPr>
        <p:pic>
          <p:nvPicPr>
            <p:cNvPr id="20" name="Graphic 19" descr="Globe outline">
              <a:extLst>
                <a:ext uri="{FF2B5EF4-FFF2-40B4-BE49-F238E27FC236}">
                  <a16:creationId xmlns:a16="http://schemas.microsoft.com/office/drawing/2014/main" id="{3DDAE16D-7272-6215-87F5-F103D48C5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153751" y="982249"/>
              <a:ext cx="791028" cy="79102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692266-0938-01D9-2817-AEF561E016DB}"/>
                </a:ext>
              </a:extLst>
            </p:cNvPr>
            <p:cNvSpPr txBox="1"/>
            <p:nvPr/>
          </p:nvSpPr>
          <p:spPr>
            <a:xfrm>
              <a:off x="8877980" y="1843892"/>
              <a:ext cx="1342571" cy="817245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727DB"/>
                  </a:solidFill>
                  <a:effectLst/>
                  <a:uLnTx/>
                  <a:uFillTx/>
                  <a:latin typeface="DM Sans" pitchFamily="2" charset="77"/>
                  <a:cs typeface="Arial"/>
                  <a:sym typeface="Arial"/>
                </a:rPr>
                <a:t>16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E0D81"/>
                </a:solidFill>
                <a:effectLst/>
                <a:uLnTx/>
                <a:uFillTx/>
                <a:latin typeface="DM Sans" pitchFamily="2" charset="77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E0D81"/>
                  </a:solidFill>
                  <a:effectLst/>
                  <a:uLnTx/>
                  <a:uFillTx/>
                  <a:latin typeface="DM Sans" pitchFamily="2" charset="77"/>
                  <a:cs typeface="Arial"/>
                  <a:sym typeface="Arial"/>
                </a:rPr>
                <a:t>Countries</a:t>
              </a:r>
              <a:b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E0D81"/>
                  </a:solidFill>
                  <a:effectLst/>
                  <a:uLnTx/>
                  <a:uFillTx/>
                  <a:latin typeface="DM Sans" pitchFamily="2" charset="77"/>
                  <a:cs typeface="Arial"/>
                  <a:sym typeface="Arial"/>
                </a:rPr>
              </a:b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E0D81"/>
                </a:solidFill>
                <a:effectLst/>
                <a:uLnTx/>
                <a:uFillTx/>
                <a:latin typeface="DM Sans" pitchFamily="2" charset="77"/>
                <a:cs typeface="Arial"/>
                <a:sym typeface="Arial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F7D983-7D43-E4F2-8555-90D32283EA19}"/>
              </a:ext>
            </a:extLst>
          </p:cNvPr>
          <p:cNvGrpSpPr/>
          <p:nvPr/>
        </p:nvGrpSpPr>
        <p:grpSpPr>
          <a:xfrm>
            <a:off x="10671478" y="1541414"/>
            <a:ext cx="1342571" cy="1773232"/>
            <a:chOff x="10675258" y="887905"/>
            <a:chExt cx="1342571" cy="1773232"/>
          </a:xfrm>
        </p:grpSpPr>
        <p:pic>
          <p:nvPicPr>
            <p:cNvPr id="23" name="Graphic 22" descr="Lightbulb and gear outline">
              <a:extLst>
                <a:ext uri="{FF2B5EF4-FFF2-40B4-BE49-F238E27FC236}">
                  <a16:creationId xmlns:a16="http://schemas.microsoft.com/office/drawing/2014/main" id="{80E1FE5F-5C3E-B7E2-75F9-E3CED965E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89343" y="887905"/>
              <a:ext cx="914400" cy="9144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8363D1-26BB-2B04-96C5-8E6E4528AC22}"/>
                </a:ext>
              </a:extLst>
            </p:cNvPr>
            <p:cNvSpPr txBox="1"/>
            <p:nvPr/>
          </p:nvSpPr>
          <p:spPr>
            <a:xfrm>
              <a:off x="10675258" y="1843892"/>
              <a:ext cx="1342571" cy="817245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727DB"/>
                  </a:solidFill>
                  <a:effectLst/>
                  <a:uLnTx/>
                  <a:uFillTx/>
                  <a:latin typeface="DM Sans" pitchFamily="2" charset="77"/>
                  <a:cs typeface="Arial"/>
                  <a:sym typeface="Arial"/>
                </a:rPr>
                <a:t>50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E0D81"/>
                  </a:solidFill>
                  <a:effectLst/>
                  <a:uLnTx/>
                  <a:uFillTx/>
                  <a:latin typeface="DM Sans" pitchFamily="2" charset="77"/>
                  <a:cs typeface="Arial"/>
                  <a:sym typeface="Arial"/>
                </a:rPr>
                <a:t> 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8727DB"/>
                  </a:solidFill>
                  <a:effectLst/>
                  <a:uLnTx/>
                  <a:uFillTx/>
                  <a:latin typeface="DM Sans" pitchFamily="2" charset="77"/>
                  <a:cs typeface="Arial"/>
                  <a:sym typeface="Arial"/>
                </a:rPr>
                <a:t>years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E0D81"/>
                </a:solidFill>
                <a:effectLst/>
                <a:uLnTx/>
                <a:uFillTx/>
                <a:latin typeface="DM Sans" pitchFamily="2" charset="77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3E0D81"/>
                  </a:solidFill>
                  <a:effectLst/>
                  <a:uLnTx/>
                  <a:uFillTx/>
                  <a:latin typeface="DM Sans" pitchFamily="2" charset="77"/>
                  <a:cs typeface="Arial"/>
                  <a:sym typeface="Arial"/>
                </a:rPr>
                <a:t>of experience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ECE3DD7C-1BF6-D5A2-820B-7F5C3C4C6183}"/>
              </a:ext>
            </a:extLst>
          </p:cNvPr>
          <p:cNvSpPr txBox="1">
            <a:spLocks/>
          </p:cNvSpPr>
          <p:nvPr/>
        </p:nvSpPr>
        <p:spPr>
          <a:xfrm>
            <a:off x="5618196" y="963289"/>
            <a:ext cx="5621978" cy="5781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1938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sym typeface="Arial"/>
              </a:rPr>
              <a:t>Econocom Group in Figures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C18428F3-B834-8318-7674-4306DB1B64A9}"/>
              </a:ext>
            </a:extLst>
          </p:cNvPr>
          <p:cNvSpPr txBox="1">
            <a:spLocks/>
          </p:cNvSpPr>
          <p:nvPr/>
        </p:nvSpPr>
        <p:spPr>
          <a:xfrm>
            <a:off x="5634074" y="3864259"/>
            <a:ext cx="5621978" cy="57812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1938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sym typeface="Arial"/>
              </a:rPr>
              <a:t>4 Business Lines</a:t>
            </a:r>
          </a:p>
          <a:p>
            <a:pPr marL="604838" marR="0" lvl="0" indent="-342900" algn="l" defTabSz="91437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sym typeface="Arial"/>
              </a:rPr>
              <a:t>Equipment</a:t>
            </a:r>
          </a:p>
          <a:p>
            <a:pPr marL="604838" marR="0" lvl="0" indent="-34290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sym typeface="Arial"/>
              </a:rPr>
              <a:t>Services</a:t>
            </a:r>
          </a:p>
          <a:p>
            <a:pPr marL="604838" marR="0" lvl="0" indent="-34290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sym typeface="Arial"/>
              </a:rPr>
              <a:t>Financing</a:t>
            </a:r>
          </a:p>
          <a:p>
            <a:pPr marL="604838" marR="0" lvl="0" indent="-342900" algn="l" defTabSz="91437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sym typeface="Arial"/>
              </a:rPr>
              <a:t>Audiovisual</a:t>
            </a:r>
          </a:p>
        </p:txBody>
      </p:sp>
    </p:spTree>
    <p:extLst>
      <p:ext uri="{BB962C8B-B14F-4D97-AF65-F5344CB8AC3E}">
        <p14:creationId xmlns:p14="http://schemas.microsoft.com/office/powerpoint/2010/main" val="109140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Isosceles Triangle 112">
            <a:extLst>
              <a:ext uri="{FF2B5EF4-FFF2-40B4-BE49-F238E27FC236}">
                <a16:creationId xmlns:a16="http://schemas.microsoft.com/office/drawing/2014/main" id="{A1352815-131A-DCF1-6E3D-2ECCD9178725}"/>
              </a:ext>
            </a:extLst>
          </p:cNvPr>
          <p:cNvSpPr/>
          <p:nvPr/>
        </p:nvSpPr>
        <p:spPr>
          <a:xfrm>
            <a:off x="-103867" y="1090911"/>
            <a:ext cx="2374720" cy="2671304"/>
          </a:xfrm>
          <a:prstGeom prst="triangle">
            <a:avLst/>
          </a:prstGeom>
          <a:solidFill>
            <a:srgbClr val="DDDDD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3047937-E681-025A-24F1-1194E8DC4182}"/>
              </a:ext>
            </a:extLst>
          </p:cNvPr>
          <p:cNvGrpSpPr/>
          <p:nvPr/>
        </p:nvGrpSpPr>
        <p:grpSpPr>
          <a:xfrm rot="10800000">
            <a:off x="249375" y="1370589"/>
            <a:ext cx="3159634" cy="3162013"/>
            <a:chOff x="6686859" y="785229"/>
            <a:chExt cx="3403010" cy="3415053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E56D5EB-777E-EE7B-C190-49AC5467F232}"/>
                </a:ext>
              </a:extLst>
            </p:cNvPr>
            <p:cNvGrpSpPr/>
            <p:nvPr/>
          </p:nvGrpSpPr>
          <p:grpSpPr>
            <a:xfrm>
              <a:off x="6686859" y="788663"/>
              <a:ext cx="1701505" cy="1701505"/>
              <a:chOff x="2039526" y="1701505"/>
              <a:chExt cx="1701505" cy="1701505"/>
            </a:xfrm>
          </p:grpSpPr>
          <p:sp>
            <p:nvSpPr>
              <p:cNvPr id="110" name="Isosceles Triangle 109">
                <a:extLst>
                  <a:ext uri="{FF2B5EF4-FFF2-40B4-BE49-F238E27FC236}">
                    <a16:creationId xmlns:a16="http://schemas.microsoft.com/office/drawing/2014/main" id="{33599BDD-A14B-111C-B6F4-ED64B4A3A4BD}"/>
                  </a:ext>
                </a:extLst>
              </p:cNvPr>
              <p:cNvSpPr/>
              <p:nvPr/>
            </p:nvSpPr>
            <p:spPr>
              <a:xfrm rot="10800000">
                <a:off x="2039526" y="1701505"/>
                <a:ext cx="1701505" cy="1701505"/>
              </a:xfrm>
              <a:prstGeom prst="triangl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1" name="Isosceles Triangle 4">
                <a:extLst>
                  <a:ext uri="{FF2B5EF4-FFF2-40B4-BE49-F238E27FC236}">
                    <a16:creationId xmlns:a16="http://schemas.microsoft.com/office/drawing/2014/main" id="{4B8E4CFF-9C77-A61C-A030-B9EFDA1DFBCD}"/>
                  </a:ext>
                </a:extLst>
              </p:cNvPr>
              <p:cNvSpPr txBox="1"/>
              <p:nvPr/>
            </p:nvSpPr>
            <p:spPr>
              <a:xfrm rot="10800000">
                <a:off x="2464902" y="1701505"/>
                <a:ext cx="850753" cy="8507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Clients</a:t>
                </a: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D9782DC6-0133-9B32-88DC-74EDC51EDC8A}"/>
                </a:ext>
              </a:extLst>
            </p:cNvPr>
            <p:cNvGrpSpPr/>
            <p:nvPr/>
          </p:nvGrpSpPr>
          <p:grpSpPr>
            <a:xfrm>
              <a:off x="8388364" y="788662"/>
              <a:ext cx="1701505" cy="1701505"/>
              <a:chOff x="2039526" y="1701505"/>
              <a:chExt cx="1701505" cy="1701505"/>
            </a:xfrm>
          </p:grpSpPr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id="{8814CA5D-0ED6-EF1B-A86A-81C1627C5701}"/>
                  </a:ext>
                </a:extLst>
              </p:cNvPr>
              <p:cNvSpPr/>
              <p:nvPr/>
            </p:nvSpPr>
            <p:spPr>
              <a:xfrm rot="10800000">
                <a:off x="2039526" y="1701505"/>
                <a:ext cx="1701505" cy="1701505"/>
              </a:xfrm>
              <a:prstGeom prst="triangl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9" name="Isosceles Triangle 4">
                <a:extLst>
                  <a:ext uri="{FF2B5EF4-FFF2-40B4-BE49-F238E27FC236}">
                    <a16:creationId xmlns:a16="http://schemas.microsoft.com/office/drawing/2014/main" id="{8096CBF3-2DA9-5B0B-926C-7A4201A473A3}"/>
                  </a:ext>
                </a:extLst>
              </p:cNvPr>
              <p:cNvSpPr txBox="1"/>
              <p:nvPr/>
            </p:nvSpPr>
            <p:spPr>
              <a:xfrm rot="10800000">
                <a:off x="2464902" y="1701505"/>
                <a:ext cx="850753" cy="8507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Law &amp; Regulation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0BD8E2A-C5AD-5074-86CC-E79BA3F15A29}"/>
                </a:ext>
              </a:extLst>
            </p:cNvPr>
            <p:cNvGrpSpPr/>
            <p:nvPr/>
          </p:nvGrpSpPr>
          <p:grpSpPr>
            <a:xfrm>
              <a:off x="7537611" y="785229"/>
              <a:ext cx="1701505" cy="1701505"/>
              <a:chOff x="2039526" y="0"/>
              <a:chExt cx="1701505" cy="1701505"/>
            </a:xfrm>
          </p:grpSpPr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id="{BCA29EEF-77BC-8605-CA0A-16ED349BBDC4}"/>
                  </a:ext>
                </a:extLst>
              </p:cNvPr>
              <p:cNvSpPr/>
              <p:nvPr/>
            </p:nvSpPr>
            <p:spPr>
              <a:xfrm>
                <a:off x="2039526" y="0"/>
                <a:ext cx="1701505" cy="1701505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7" name="Isosceles Triangle 4">
                <a:extLst>
                  <a:ext uri="{FF2B5EF4-FFF2-40B4-BE49-F238E27FC236}">
                    <a16:creationId xmlns:a16="http://schemas.microsoft.com/office/drawing/2014/main" id="{4C5CD394-B900-31F7-1C79-C793CB4B9F34}"/>
                  </a:ext>
                </a:extLst>
              </p:cNvPr>
              <p:cNvSpPr txBox="1"/>
              <p:nvPr/>
            </p:nvSpPr>
            <p:spPr>
              <a:xfrm rot="10800000">
                <a:off x="2464902" y="850753"/>
                <a:ext cx="850753" cy="8507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Processes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Activities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Project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C793D7B-FEBE-E8A5-50A6-829E737D0FC4}"/>
                </a:ext>
              </a:extLst>
            </p:cNvPr>
            <p:cNvGrpSpPr/>
            <p:nvPr/>
          </p:nvGrpSpPr>
          <p:grpSpPr>
            <a:xfrm rot="10800000">
              <a:off x="7537610" y="2498777"/>
              <a:ext cx="1701505" cy="1701505"/>
              <a:chOff x="2039526" y="0"/>
              <a:chExt cx="1701505" cy="1701505"/>
            </a:xfrm>
            <a:solidFill>
              <a:srgbClr val="AD5BFF"/>
            </a:solidFill>
          </p:grpSpPr>
          <p:sp>
            <p:nvSpPr>
              <p:cNvPr id="104" name="Isosceles Triangle 103">
                <a:extLst>
                  <a:ext uri="{FF2B5EF4-FFF2-40B4-BE49-F238E27FC236}">
                    <a16:creationId xmlns:a16="http://schemas.microsoft.com/office/drawing/2014/main" id="{EA8024B9-8417-E5BF-8164-4969546A99A6}"/>
                  </a:ext>
                </a:extLst>
              </p:cNvPr>
              <p:cNvSpPr/>
              <p:nvPr/>
            </p:nvSpPr>
            <p:spPr>
              <a:xfrm>
                <a:off x="2039526" y="0"/>
                <a:ext cx="1701505" cy="1701505"/>
              </a:xfrm>
              <a:prstGeom prst="triangle">
                <a:avLst/>
              </a:prstGeom>
              <a:solidFill>
                <a:srgbClr val="D3A7FF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05" name="Isosceles Triangle 4">
                <a:extLst>
                  <a:ext uri="{FF2B5EF4-FFF2-40B4-BE49-F238E27FC236}">
                    <a16:creationId xmlns:a16="http://schemas.microsoft.com/office/drawing/2014/main" id="{8DCC3D9C-48D8-7D52-51F4-76CE0707D34F}"/>
                  </a:ext>
                </a:extLst>
              </p:cNvPr>
              <p:cNvSpPr txBox="1"/>
              <p:nvPr/>
            </p:nvSpPr>
            <p:spPr>
              <a:xfrm>
                <a:off x="2480975" y="764443"/>
                <a:ext cx="850753" cy="85075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Local Info Sec Risks</a:t>
                </a:r>
              </a:p>
            </p:txBody>
          </p:sp>
        </p:grpSp>
      </p:grp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E7F908D-C957-5E2F-22AE-E1EF21542E3A}"/>
              </a:ext>
            </a:extLst>
          </p:cNvPr>
          <p:cNvGraphicFramePr/>
          <p:nvPr/>
        </p:nvGraphicFramePr>
        <p:xfrm>
          <a:off x="2503985" y="1094344"/>
          <a:ext cx="3344833" cy="3403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FCA4AC4-1E6F-BF38-B415-368355C6AF82}"/>
              </a:ext>
            </a:extLst>
          </p:cNvPr>
          <p:cNvSpPr txBox="1">
            <a:spLocks/>
          </p:cNvSpPr>
          <p:nvPr/>
        </p:nvSpPr>
        <p:spPr>
          <a:xfrm>
            <a:off x="379224" y="288148"/>
            <a:ext cx="4635219" cy="5781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sym typeface="Arial"/>
              </a:rPr>
              <a:t>FAIR at Econocom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7C0897-1FDD-BFB0-9EA0-FFEED2B211DF}"/>
              </a:ext>
            </a:extLst>
          </p:cNvPr>
          <p:cNvGrpSpPr/>
          <p:nvPr/>
        </p:nvGrpSpPr>
        <p:grpSpPr>
          <a:xfrm rot="10800000">
            <a:off x="8313613" y="2884747"/>
            <a:ext cx="1919179" cy="2114958"/>
            <a:chOff x="829157" y="1442691"/>
            <a:chExt cx="1679467" cy="1960319"/>
          </a:xfrm>
        </p:grpSpPr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782C9F28-D81E-DF03-B9CD-4231FEF07129}"/>
                </a:ext>
              </a:extLst>
            </p:cNvPr>
            <p:cNvSpPr/>
            <p:nvPr/>
          </p:nvSpPr>
          <p:spPr>
            <a:xfrm rot="10800000">
              <a:off x="836208" y="1701505"/>
              <a:ext cx="1672416" cy="1701505"/>
            </a:xfrm>
            <a:prstGeom prst="trapezoid">
              <a:avLst>
                <a:gd name="adj" fmla="val 54284"/>
              </a:avLst>
            </a:prstGeom>
            <a:solidFill>
              <a:srgbClr val="7030A0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Trapezoid 4">
              <a:extLst>
                <a:ext uri="{FF2B5EF4-FFF2-40B4-BE49-F238E27FC236}">
                  <a16:creationId xmlns:a16="http://schemas.microsoft.com/office/drawing/2014/main" id="{DC6A5756-3A14-25CF-782D-BC9CDBD9EE72}"/>
                </a:ext>
              </a:extLst>
            </p:cNvPr>
            <p:cNvSpPr txBox="1"/>
            <p:nvPr/>
          </p:nvSpPr>
          <p:spPr>
            <a:xfrm rot="10800000">
              <a:off x="829157" y="1442691"/>
              <a:ext cx="1672416" cy="17015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Enterprise </a:t>
              </a:r>
            </a:p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Risks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79738BE-F2B4-FA3B-E356-80187DD3B969}"/>
              </a:ext>
            </a:extLst>
          </p:cNvPr>
          <p:cNvGrpSpPr/>
          <p:nvPr/>
        </p:nvGrpSpPr>
        <p:grpSpPr>
          <a:xfrm>
            <a:off x="3871523" y="1707068"/>
            <a:ext cx="3403010" cy="3415053"/>
            <a:chOff x="835893" y="1191388"/>
            <a:chExt cx="3403010" cy="341505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86E115C-F8B5-F369-F9B6-B2CC862CD63A}"/>
                </a:ext>
              </a:extLst>
            </p:cNvPr>
            <p:cNvGrpSpPr/>
            <p:nvPr/>
          </p:nvGrpSpPr>
          <p:grpSpPr>
            <a:xfrm>
              <a:off x="835893" y="1191388"/>
              <a:ext cx="3403010" cy="3415053"/>
              <a:chOff x="6686859" y="785229"/>
              <a:chExt cx="3403010" cy="3415053"/>
            </a:xfrm>
            <a:solidFill>
              <a:schemeClr val="bg1"/>
            </a:solidFill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56DB0A4-9498-8043-A118-B456A02FFE30}"/>
                  </a:ext>
                </a:extLst>
              </p:cNvPr>
              <p:cNvGrpSpPr/>
              <p:nvPr/>
            </p:nvGrpSpPr>
            <p:grpSpPr>
              <a:xfrm>
                <a:off x="6686859" y="788663"/>
                <a:ext cx="1701505" cy="1701505"/>
                <a:chOff x="2039526" y="1701505"/>
                <a:chExt cx="1701505" cy="1701505"/>
              </a:xfrm>
              <a:grpFill/>
            </p:grpSpPr>
            <p:sp>
              <p:nvSpPr>
                <p:cNvPr id="20" name="Isosceles Triangle 19">
                  <a:extLst>
                    <a:ext uri="{FF2B5EF4-FFF2-40B4-BE49-F238E27FC236}">
                      <a16:creationId xmlns:a16="http://schemas.microsoft.com/office/drawing/2014/main" id="{CA0D89DF-4EFE-7C40-E5B9-DAC41158B58F}"/>
                    </a:ext>
                  </a:extLst>
                </p:cNvPr>
                <p:cNvSpPr/>
                <p:nvPr/>
              </p:nvSpPr>
              <p:spPr>
                <a:xfrm rot="10800000">
                  <a:off x="2039526" y="1701505"/>
                  <a:ext cx="1701505" cy="1701505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1" name="Isosceles Triangle 4">
                  <a:extLst>
                    <a:ext uri="{FF2B5EF4-FFF2-40B4-BE49-F238E27FC236}">
                      <a16:creationId xmlns:a16="http://schemas.microsoft.com/office/drawing/2014/main" id="{F1ECBD0C-0E5D-A518-3354-24EC2D1BF49D}"/>
                    </a:ext>
                  </a:extLst>
                </p:cNvPr>
                <p:cNvSpPr txBox="1"/>
                <p:nvPr/>
              </p:nvSpPr>
              <p:spPr>
                <a:xfrm>
                  <a:off x="2464902" y="1701505"/>
                  <a:ext cx="911458" cy="850752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marL="0" marR="0" lvl="0" indent="0" algn="ctr" defTabSz="533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rPr>
                    <a:t>Global Laws &amp; Regulations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798D442-5066-0CC8-33D0-422A0865715A}"/>
                  </a:ext>
                </a:extLst>
              </p:cNvPr>
              <p:cNvGrpSpPr/>
              <p:nvPr/>
            </p:nvGrpSpPr>
            <p:grpSpPr>
              <a:xfrm>
                <a:off x="8388364" y="788662"/>
                <a:ext cx="1701505" cy="1701505"/>
                <a:chOff x="2039526" y="1701505"/>
                <a:chExt cx="1701505" cy="1701505"/>
              </a:xfrm>
              <a:grpFill/>
            </p:grpSpPr>
            <p:sp>
              <p:nvSpPr>
                <p:cNvPr id="23" name="Isosceles Triangle 22">
                  <a:extLst>
                    <a:ext uri="{FF2B5EF4-FFF2-40B4-BE49-F238E27FC236}">
                      <a16:creationId xmlns:a16="http://schemas.microsoft.com/office/drawing/2014/main" id="{A5622A26-6CEA-00D1-EC14-4D51865FFBCA}"/>
                    </a:ext>
                  </a:extLst>
                </p:cNvPr>
                <p:cNvSpPr/>
                <p:nvPr/>
              </p:nvSpPr>
              <p:spPr>
                <a:xfrm rot="10800000">
                  <a:off x="2039526" y="1701505"/>
                  <a:ext cx="1701505" cy="1701505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4" name="Isosceles Triangle 4">
                  <a:extLst>
                    <a:ext uri="{FF2B5EF4-FFF2-40B4-BE49-F238E27FC236}">
                      <a16:creationId xmlns:a16="http://schemas.microsoft.com/office/drawing/2014/main" id="{EB2F601D-D7DF-2FA2-57DC-59966877DC3D}"/>
                    </a:ext>
                  </a:extLst>
                </p:cNvPr>
                <p:cNvSpPr txBox="1"/>
                <p:nvPr/>
              </p:nvSpPr>
              <p:spPr>
                <a:xfrm rot="21600000">
                  <a:off x="2464902" y="1701505"/>
                  <a:ext cx="850753" cy="850752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rPr>
                    <a:t>Processes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rPr>
                    <a:t>Activities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rPr>
                    <a:t>Projects</a:t>
                  </a:r>
                </a:p>
              </p:txBody>
            </p:sp>
          </p:grpSp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91C3E3E0-85E7-4F89-FFFE-8731B24E8070}"/>
                  </a:ext>
                </a:extLst>
              </p:cNvPr>
              <p:cNvSpPr/>
              <p:nvPr/>
            </p:nvSpPr>
            <p:spPr>
              <a:xfrm>
                <a:off x="7537611" y="785229"/>
                <a:ext cx="1701505" cy="1701505"/>
              </a:xfrm>
              <a:prstGeom prst="triangle">
                <a:avLst/>
              </a:prstGeom>
              <a:solidFill>
                <a:srgbClr val="AD5BFF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BBBDA2-EF4B-AA51-95FA-DE921E4B2E40}"/>
                  </a:ext>
                </a:extLst>
              </p:cNvPr>
              <p:cNvGrpSpPr/>
              <p:nvPr/>
            </p:nvGrpSpPr>
            <p:grpSpPr>
              <a:xfrm rot="10800000">
                <a:off x="7537610" y="1529421"/>
                <a:ext cx="1701505" cy="2670861"/>
                <a:chOff x="2039526" y="0"/>
                <a:chExt cx="1701505" cy="2670861"/>
              </a:xfrm>
              <a:grpFill/>
            </p:grpSpPr>
            <p:sp>
              <p:nvSpPr>
                <p:cNvPr id="29" name="Isosceles Triangle 28">
                  <a:extLst>
                    <a:ext uri="{FF2B5EF4-FFF2-40B4-BE49-F238E27FC236}">
                      <a16:creationId xmlns:a16="http://schemas.microsoft.com/office/drawing/2014/main" id="{7E637EA2-CD2B-2249-516C-CC1744E899F0}"/>
                    </a:ext>
                  </a:extLst>
                </p:cNvPr>
                <p:cNvSpPr/>
                <p:nvPr/>
              </p:nvSpPr>
              <p:spPr>
                <a:xfrm>
                  <a:off x="2039526" y="0"/>
                  <a:ext cx="1701505" cy="1701505"/>
                </a:xfrm>
                <a:prstGeom prst="triangle">
                  <a:avLst/>
                </a:prstGeom>
                <a:grpFill/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30" name="Isosceles Triangle 4">
                  <a:extLst>
                    <a:ext uri="{FF2B5EF4-FFF2-40B4-BE49-F238E27FC236}">
                      <a16:creationId xmlns:a16="http://schemas.microsoft.com/office/drawing/2014/main" id="{85F5BE87-3836-9510-F17A-90771545DAF9}"/>
                    </a:ext>
                  </a:extLst>
                </p:cNvPr>
                <p:cNvSpPr txBox="1"/>
                <p:nvPr/>
              </p:nvSpPr>
              <p:spPr>
                <a:xfrm rot="10800000">
                  <a:off x="2465476" y="1820109"/>
                  <a:ext cx="850753" cy="850752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spcFirstLastPara="0" vert="horz" wrap="square" lIns="45720" tIns="45720" rIns="45720" bIns="45720" numCol="1" spcCol="1270" anchor="ctr" anchorCtr="0">
                  <a:noAutofit/>
                </a:bodyPr>
                <a:lstStyle/>
                <a:p>
                  <a:pPr marL="0" marR="0" lvl="0" indent="0" algn="ctr" defTabSz="533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  <a:sym typeface="Arial"/>
                    </a:rPr>
                    <a:t>Global Info Sec Risks</a:t>
                  </a:r>
                </a:p>
              </p:txBody>
            </p:sp>
          </p:grpSp>
        </p:grpSp>
        <p:sp>
          <p:nvSpPr>
            <p:cNvPr id="94" name="Isosceles Triangle 4">
              <a:extLst>
                <a:ext uri="{FF2B5EF4-FFF2-40B4-BE49-F238E27FC236}">
                  <a16:creationId xmlns:a16="http://schemas.microsoft.com/office/drawing/2014/main" id="{F740096F-CAA8-8494-E1AD-9E93B3676364}"/>
                </a:ext>
              </a:extLst>
            </p:cNvPr>
            <p:cNvSpPr txBox="1"/>
            <p:nvPr/>
          </p:nvSpPr>
          <p:spPr>
            <a:xfrm>
              <a:off x="2112265" y="3070011"/>
              <a:ext cx="850753" cy="850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Mutual reliance</a:t>
              </a:r>
            </a:p>
          </p:txBody>
        </p:sp>
      </p:grpSp>
      <p:sp>
        <p:nvSpPr>
          <p:cNvPr id="90" name="Arrow: Bent 89">
            <a:extLst>
              <a:ext uri="{FF2B5EF4-FFF2-40B4-BE49-F238E27FC236}">
                <a16:creationId xmlns:a16="http://schemas.microsoft.com/office/drawing/2014/main" id="{BBC2ADDB-520E-745C-9FE3-6C524C11CF82}"/>
              </a:ext>
            </a:extLst>
          </p:cNvPr>
          <p:cNvSpPr/>
          <p:nvPr/>
        </p:nvSpPr>
        <p:spPr>
          <a:xfrm rot="10800000" flipH="1">
            <a:off x="6006705" y="3544060"/>
            <a:ext cx="2172034" cy="671697"/>
          </a:xfrm>
          <a:prstGeom prst="bentArrow">
            <a:avLst/>
          </a:prstGeom>
          <a:solidFill>
            <a:srgbClr val="DCB9FF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2" name="Isosceles Triangle 111">
            <a:extLst>
              <a:ext uri="{FF2B5EF4-FFF2-40B4-BE49-F238E27FC236}">
                <a16:creationId xmlns:a16="http://schemas.microsoft.com/office/drawing/2014/main" id="{96209122-1B48-3E9B-D6C4-0000C6FE949F}"/>
              </a:ext>
            </a:extLst>
          </p:cNvPr>
          <p:cNvSpPr/>
          <p:nvPr/>
        </p:nvSpPr>
        <p:spPr>
          <a:xfrm>
            <a:off x="235115" y="1361980"/>
            <a:ext cx="3172873" cy="3166805"/>
          </a:xfrm>
          <a:prstGeom prst="triangle">
            <a:avLst/>
          </a:prstGeom>
          <a:solidFill>
            <a:srgbClr val="DDDDD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6FBC30-5DF7-DE46-940C-F61C7437B56F}"/>
              </a:ext>
            </a:extLst>
          </p:cNvPr>
          <p:cNvGrpSpPr/>
          <p:nvPr/>
        </p:nvGrpSpPr>
        <p:grpSpPr>
          <a:xfrm rot="10800000">
            <a:off x="817774" y="1767388"/>
            <a:ext cx="3403010" cy="3415053"/>
            <a:chOff x="6686859" y="785229"/>
            <a:chExt cx="3403010" cy="341505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19BC182-8700-7056-07C7-886EAC5146B7}"/>
                </a:ext>
              </a:extLst>
            </p:cNvPr>
            <p:cNvGrpSpPr/>
            <p:nvPr/>
          </p:nvGrpSpPr>
          <p:grpSpPr>
            <a:xfrm>
              <a:off x="6686859" y="788663"/>
              <a:ext cx="1701505" cy="1701505"/>
              <a:chOff x="2039526" y="1701505"/>
              <a:chExt cx="1701505" cy="1701505"/>
            </a:xfrm>
          </p:grpSpPr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CD272C0E-673A-FAEB-772A-B03491AFFA82}"/>
                  </a:ext>
                </a:extLst>
              </p:cNvPr>
              <p:cNvSpPr/>
              <p:nvPr/>
            </p:nvSpPr>
            <p:spPr>
              <a:xfrm rot="10800000">
                <a:off x="2039526" y="1701505"/>
                <a:ext cx="1701505" cy="1701505"/>
              </a:xfrm>
              <a:prstGeom prst="triangl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4" name="Isosceles Triangle 4">
                <a:extLst>
                  <a:ext uri="{FF2B5EF4-FFF2-40B4-BE49-F238E27FC236}">
                    <a16:creationId xmlns:a16="http://schemas.microsoft.com/office/drawing/2014/main" id="{F9990FEB-CBD0-F0C2-589E-5689D76C61D7}"/>
                  </a:ext>
                </a:extLst>
              </p:cNvPr>
              <p:cNvSpPr txBox="1"/>
              <p:nvPr/>
            </p:nvSpPr>
            <p:spPr>
              <a:xfrm rot="10800000">
                <a:off x="2464902" y="1701505"/>
                <a:ext cx="850753" cy="8507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Clients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BF95CC4-FF3F-FC49-4EBA-70D1C0B21867}"/>
                </a:ext>
              </a:extLst>
            </p:cNvPr>
            <p:cNvGrpSpPr/>
            <p:nvPr/>
          </p:nvGrpSpPr>
          <p:grpSpPr>
            <a:xfrm>
              <a:off x="8388364" y="788662"/>
              <a:ext cx="1701505" cy="1701505"/>
              <a:chOff x="2039526" y="1701505"/>
              <a:chExt cx="1701505" cy="1701505"/>
            </a:xfrm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2B34D7CF-B526-0D5C-FE7E-D47E7302A00F}"/>
                  </a:ext>
                </a:extLst>
              </p:cNvPr>
              <p:cNvSpPr/>
              <p:nvPr/>
            </p:nvSpPr>
            <p:spPr>
              <a:xfrm rot="10800000">
                <a:off x="2039526" y="1701505"/>
                <a:ext cx="1701505" cy="1701505"/>
              </a:xfrm>
              <a:prstGeom prst="triangle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2" name="Isosceles Triangle 4">
                <a:extLst>
                  <a:ext uri="{FF2B5EF4-FFF2-40B4-BE49-F238E27FC236}">
                    <a16:creationId xmlns:a16="http://schemas.microsoft.com/office/drawing/2014/main" id="{AEB331D6-5222-9E81-CFDC-8D2434833B65}"/>
                  </a:ext>
                </a:extLst>
              </p:cNvPr>
              <p:cNvSpPr txBox="1"/>
              <p:nvPr/>
            </p:nvSpPr>
            <p:spPr>
              <a:xfrm rot="10800000">
                <a:off x="2396721" y="1701505"/>
                <a:ext cx="918934" cy="8507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Laws &amp; Regulations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EE4948E-82D4-36E3-DF4E-717AF7605719}"/>
                </a:ext>
              </a:extLst>
            </p:cNvPr>
            <p:cNvGrpSpPr/>
            <p:nvPr/>
          </p:nvGrpSpPr>
          <p:grpSpPr>
            <a:xfrm>
              <a:off x="7537611" y="785229"/>
              <a:ext cx="1701505" cy="1701505"/>
              <a:chOff x="2039526" y="0"/>
              <a:chExt cx="1701505" cy="1701505"/>
            </a:xfrm>
          </p:grpSpPr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9449B20B-C5D3-D25A-3914-672B41F1EF46}"/>
                  </a:ext>
                </a:extLst>
              </p:cNvPr>
              <p:cNvSpPr/>
              <p:nvPr/>
            </p:nvSpPr>
            <p:spPr>
              <a:xfrm>
                <a:off x="2039526" y="0"/>
                <a:ext cx="1701505" cy="1701505"/>
              </a:xfrm>
              <a:prstGeom prst="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0" name="Isosceles Triangle 4">
                <a:extLst>
                  <a:ext uri="{FF2B5EF4-FFF2-40B4-BE49-F238E27FC236}">
                    <a16:creationId xmlns:a16="http://schemas.microsoft.com/office/drawing/2014/main" id="{37A3FCFB-5F10-8226-9742-EB73121D3C7D}"/>
                  </a:ext>
                </a:extLst>
              </p:cNvPr>
              <p:cNvSpPr txBox="1"/>
              <p:nvPr/>
            </p:nvSpPr>
            <p:spPr>
              <a:xfrm rot="10800000">
                <a:off x="2464902" y="850753"/>
                <a:ext cx="850753" cy="85075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Processes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Activities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Project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2B81EF5-0AFC-ED69-163F-973212D3D688}"/>
                </a:ext>
              </a:extLst>
            </p:cNvPr>
            <p:cNvGrpSpPr/>
            <p:nvPr/>
          </p:nvGrpSpPr>
          <p:grpSpPr>
            <a:xfrm rot="10800000">
              <a:off x="7537610" y="2498777"/>
              <a:ext cx="1701505" cy="1701505"/>
              <a:chOff x="2039526" y="0"/>
              <a:chExt cx="1701505" cy="1701505"/>
            </a:xfrm>
            <a:solidFill>
              <a:srgbClr val="AD5BFF"/>
            </a:solidFill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AB2EB4AF-4D75-9DD8-B288-BDB4B8EAED42}"/>
                  </a:ext>
                </a:extLst>
              </p:cNvPr>
              <p:cNvSpPr/>
              <p:nvPr/>
            </p:nvSpPr>
            <p:spPr>
              <a:xfrm>
                <a:off x="2039526" y="0"/>
                <a:ext cx="1701505" cy="1701505"/>
              </a:xfrm>
              <a:prstGeom prst="triangle">
                <a:avLst/>
              </a:prstGeom>
              <a:solidFill>
                <a:srgbClr val="D3A7FF"/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8" name="Isosceles Triangle 4">
                <a:extLst>
                  <a:ext uri="{FF2B5EF4-FFF2-40B4-BE49-F238E27FC236}">
                    <a16:creationId xmlns:a16="http://schemas.microsoft.com/office/drawing/2014/main" id="{EA06BCDF-0773-C206-C804-C6244B881CDE}"/>
                  </a:ext>
                </a:extLst>
              </p:cNvPr>
              <p:cNvSpPr txBox="1"/>
              <p:nvPr/>
            </p:nvSpPr>
            <p:spPr>
              <a:xfrm>
                <a:off x="2480975" y="764443"/>
                <a:ext cx="850753" cy="850752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rPr>
                  <a:t>Local Info Sec Risks</a:t>
                </a:r>
              </a:p>
            </p:txBody>
          </p:sp>
        </p:grpSp>
      </p:grpSp>
      <p:sp>
        <p:nvSpPr>
          <p:cNvPr id="96" name="Arrow: Left-Right 95">
            <a:extLst>
              <a:ext uri="{FF2B5EF4-FFF2-40B4-BE49-F238E27FC236}">
                <a16:creationId xmlns:a16="http://schemas.microsoft.com/office/drawing/2014/main" id="{D4DBC887-ECC9-CF3B-9069-309ABD13B8AE}"/>
              </a:ext>
            </a:extLst>
          </p:cNvPr>
          <p:cNvSpPr/>
          <p:nvPr/>
        </p:nvSpPr>
        <p:spPr>
          <a:xfrm>
            <a:off x="2945230" y="2884747"/>
            <a:ext cx="1914525" cy="294866"/>
          </a:xfrm>
          <a:prstGeom prst="leftRightArrow">
            <a:avLst/>
          </a:prstGeom>
          <a:solidFill>
            <a:srgbClr val="DCB9FF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8" name="Arrow: Circular 97">
            <a:extLst>
              <a:ext uri="{FF2B5EF4-FFF2-40B4-BE49-F238E27FC236}">
                <a16:creationId xmlns:a16="http://schemas.microsoft.com/office/drawing/2014/main" id="{104FA388-B9FD-ABE0-0F80-1C219A2181C6}"/>
              </a:ext>
            </a:extLst>
          </p:cNvPr>
          <p:cNvSpPr/>
          <p:nvPr/>
        </p:nvSpPr>
        <p:spPr>
          <a:xfrm rot="10800000">
            <a:off x="2818441" y="2555517"/>
            <a:ext cx="2586981" cy="1977086"/>
          </a:xfrm>
          <a:prstGeom prst="circularArrow">
            <a:avLst>
              <a:gd name="adj1" fmla="val 6316"/>
              <a:gd name="adj2" fmla="val 1142319"/>
              <a:gd name="adj3" fmla="val 20347361"/>
              <a:gd name="adj4" fmla="val 10800000"/>
              <a:gd name="adj5" fmla="val 13107"/>
            </a:avLst>
          </a:prstGeom>
          <a:solidFill>
            <a:srgbClr val="DCB9FF"/>
          </a:solidFill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497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EDDB4EAE-DDA0-D17A-85BD-8FBE57466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85BE757-3BAE-F584-9D6E-72A30DD83206}"/>
              </a:ext>
            </a:extLst>
          </p:cNvPr>
          <p:cNvSpPr txBox="1">
            <a:spLocks/>
          </p:cNvSpPr>
          <p:nvPr/>
        </p:nvSpPr>
        <p:spPr>
          <a:xfrm>
            <a:off x="379223" y="288148"/>
            <a:ext cx="10108155" cy="578125"/>
          </a:xfrm>
          <a:prstGeom prst="rect">
            <a:avLst/>
          </a:prstGeom>
        </p:spPr>
        <p:txBody>
          <a:bodyPr lIns="121920" tIns="60960" rIns="121920" bIns="6096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sym typeface="Arial"/>
              </a:rPr>
              <a:t>Pierre Olodo | Richemont</a:t>
            </a:r>
          </a:p>
        </p:txBody>
      </p:sp>
      <p:sp>
        <p:nvSpPr>
          <p:cNvPr id="7" name="object 59">
            <a:extLst>
              <a:ext uri="{FF2B5EF4-FFF2-40B4-BE49-F238E27FC236}">
                <a16:creationId xmlns:a16="http://schemas.microsoft.com/office/drawing/2014/main" id="{A3D16FB0-B947-FC9E-8A87-6BF08D6627C5}"/>
              </a:ext>
            </a:extLst>
          </p:cNvPr>
          <p:cNvSpPr txBox="1"/>
          <p:nvPr/>
        </p:nvSpPr>
        <p:spPr>
          <a:xfrm>
            <a:off x="4437920" y="1948331"/>
            <a:ext cx="7324291" cy="2834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MarkForMC Nrw O"/>
                <a:sym typeface="Arial"/>
              </a:rPr>
              <a:t>Joined Richemont in 2022. Lead Cyber Risk Management practice within the Group using FAIR methodology.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cs typeface="MarkForMC Nrw O"/>
              <a:sym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MarkForMC Nrw O"/>
                <a:sym typeface="Arial"/>
              </a:rPr>
              <a:t>Co-Chair of the FAIR Institute Swiss Chapter, with Laura </a:t>
            </a:r>
            <a:r>
              <a:rPr kumimoji="0" lang="en-GB" sz="2000" b="0" i="0" u="none" strike="noStrike" kern="0" cap="none" spc="-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MarkForMC Nrw O"/>
                <a:sym typeface="Arial"/>
              </a:rPr>
              <a:t>Voicu</a:t>
            </a: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MarkForMC Nrw O"/>
                <a:sym typeface="Arial"/>
              </a:rPr>
              <a:t> and Anne Lupfer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-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cs typeface="MarkForMC Nrw O"/>
              <a:sym typeface="Arial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MarkForMC Nrw O"/>
                <a:sym typeface="Arial"/>
              </a:rPr>
              <a:t>10 years of experience across risk management and security within audit firms, private banking, and luxury goods sectors.</a:t>
            </a:r>
          </a:p>
        </p:txBody>
      </p:sp>
      <p:pic>
        <p:nvPicPr>
          <p:cNvPr id="1026" name="Picture 2" descr="profile image">
            <a:extLst>
              <a:ext uri="{FF2B5EF4-FFF2-40B4-BE49-F238E27FC236}">
                <a16:creationId xmlns:a16="http://schemas.microsoft.com/office/drawing/2014/main" id="{0DFF53B4-5AE5-00CA-45AE-3184E08D0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162" y="1785324"/>
            <a:ext cx="2962656" cy="296265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4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8623" y="1416192"/>
            <a:ext cx="3911294" cy="123285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l" defTabSz="914400" rtl="0" eaLnBrk="1" fontAlgn="auto" latinLnBrk="0" hangingPunct="1">
              <a:lnSpc>
                <a:spcPct val="112100"/>
              </a:lnSpc>
              <a:spcBef>
                <a:spcPts val="58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CH" sz="2400" dirty="0">
                <a:solidFill>
                  <a:srgbClr val="FFFFFF"/>
                </a:solidFill>
                <a:latin typeface="DM Sans" pitchFamily="2" charset="77"/>
                <a:cs typeface="Century Gothic Pro"/>
              </a:rPr>
              <a:t>F</a:t>
            </a:r>
            <a:r>
              <a:rPr kumimoji="0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ounded</a:t>
            </a:r>
            <a:r>
              <a:rPr kumimoji="0" sz="2400" b="0" i="0" u="none" strike="noStrike" kern="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in</a:t>
            </a:r>
            <a:r>
              <a:rPr kumimoji="0" sz="2400" b="0" i="0" u="none" strike="noStrike" kern="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1988,</a:t>
            </a:r>
            <a:r>
              <a:rPr kumimoji="0" sz="2400" b="0" i="0" u="none" strike="noStrike" kern="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one</a:t>
            </a:r>
            <a:r>
              <a:rPr kumimoji="0" sz="2400" b="0" i="0" u="none" strike="noStrike" kern="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of</a:t>
            </a:r>
            <a:r>
              <a:rPr kumimoji="0" sz="2400" b="0" i="0" u="none" strike="noStrike" kern="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 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the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world’s</a:t>
            </a:r>
            <a:r>
              <a:rPr kumimoji="0" sz="2400" b="0" i="0" u="none" strike="noStrike" kern="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leading</a:t>
            </a:r>
            <a:r>
              <a:rPr kumimoji="0" sz="2400" b="0" i="0" u="none" strike="noStrike" kern="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luxury</a:t>
            </a:r>
            <a:r>
              <a:rPr kumimoji="0" sz="2400" b="0" i="0" u="none" strike="noStrike" kern="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goods</a:t>
            </a:r>
            <a:r>
              <a:rPr kumimoji="0" sz="2400" b="0" i="0" u="none" strike="noStrike" kern="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 </a:t>
            </a:r>
            <a:r>
              <a:rPr kumimoji="0" sz="2400" b="0" i="0" u="none" strike="noStrike" kern="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 pitchFamily="2" charset="77"/>
                <a:cs typeface="Century Gothic Pro"/>
                <a:sym typeface="Arial"/>
              </a:rPr>
              <a:t>groups.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 pitchFamily="2" charset="77"/>
              <a:cs typeface="Century Gothic Pro"/>
              <a:sym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622" y="2788829"/>
            <a:ext cx="3987344" cy="1332687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lvl="0" indent="0" algn="l" defTabSz="914400" rtl="0" eaLnBrk="1" fontAlgn="auto" latinLnBrk="0" hangingPunct="1">
              <a:lnSpc>
                <a:spcPct val="119800"/>
              </a:lnSpc>
              <a:spcBef>
                <a:spcPts val="58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M Sans" pitchFamily="2" charset="77"/>
                <a:cs typeface="Arial"/>
                <a:sym typeface="Arial"/>
              </a:rPr>
              <a:t>Our unique portfolio includes prestigious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M Sans" pitchFamily="2" charset="77"/>
                <a:cs typeface="Arial"/>
                <a:sym typeface="Arial"/>
              </a:rPr>
              <a:t>Maisons</a:t>
            </a: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M Sans" pitchFamily="2" charset="77"/>
                <a:cs typeface="Arial"/>
                <a:sym typeface="Arial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M Sans" pitchFamily="2" charset="77"/>
                <a:cs typeface="Arial"/>
                <a:sym typeface="Arial"/>
              </a:rPr>
              <a:t>distinguished by their craftsmanship and creativity</a:t>
            </a:r>
            <a:r>
              <a: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DM Sans" pitchFamily="2" charset="77"/>
                <a:cs typeface="Arial"/>
                <a:sym typeface="Arial"/>
              </a:rPr>
              <a:t>.</a:t>
            </a:r>
          </a:p>
          <a:p>
            <a:pPr marL="7701" marR="3081" lvl="0" indent="0" algn="l" defTabSz="914400" rtl="0" eaLnBrk="1" fontAlgn="auto" latinLnBrk="0" hangingPunct="1">
              <a:lnSpc>
                <a:spcPct val="119800"/>
              </a:lnSpc>
              <a:spcBef>
                <a:spcPts val="58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CH" sz="18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DM Sans" pitchFamily="2" charset="77"/>
              <a:cs typeface="Arial"/>
              <a:sym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83659" y="1848255"/>
            <a:ext cx="2957296" cy="1389559"/>
          </a:xfrm>
          <a:custGeom>
            <a:avLst/>
            <a:gdLst/>
            <a:ahLst/>
            <a:cxnLst/>
            <a:rect l="l" t="t" r="r" b="b"/>
            <a:pathLst>
              <a:path w="4876800" h="2327910">
                <a:moveTo>
                  <a:pt x="0" y="2327667"/>
                </a:moveTo>
                <a:lnTo>
                  <a:pt x="4876427" y="2327667"/>
                </a:lnTo>
                <a:lnTo>
                  <a:pt x="4876427" y="0"/>
                </a:lnTo>
                <a:lnTo>
                  <a:pt x="0" y="0"/>
                </a:lnTo>
                <a:lnTo>
                  <a:pt x="0" y="2327667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84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0" name="object 4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659" y="301250"/>
            <a:ext cx="2957070" cy="1547005"/>
          </a:xfrm>
          <a:prstGeom prst="rect">
            <a:avLst/>
          </a:prstGeom>
        </p:spPr>
      </p:pic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5300993" y="1116734"/>
            <a:ext cx="872941" cy="532403"/>
          </a:xfrm>
          <a:prstGeom prst="rect">
            <a:avLst/>
          </a:prstGeom>
        </p:spPr>
        <p:txBody>
          <a:bodyPr spcFirstLastPara="1" vert="horz" wrap="square" lIns="0" tIns="7316" rIns="0" bIns="0" rtlCol="0" anchor="ctr" anchorCtr="0">
            <a:spAutoFit/>
          </a:bodyPr>
          <a:lstStyle/>
          <a:p>
            <a:pPr marL="7701" marR="3081">
              <a:lnSpc>
                <a:spcPct val="112100"/>
              </a:lnSpc>
              <a:spcBef>
                <a:spcPts val="58"/>
              </a:spcBef>
            </a:pPr>
            <a:r>
              <a:rPr sz="1486" spc="-6">
                <a:solidFill>
                  <a:srgbClr val="FFFFFF"/>
                </a:solidFill>
              </a:rPr>
              <a:t>Jewellery Maisons</a:t>
            </a:r>
            <a:endParaRPr sz="1486"/>
          </a:p>
        </p:txBody>
      </p:sp>
      <p:sp>
        <p:nvSpPr>
          <p:cNvPr id="86" name="object 86"/>
          <p:cNvSpPr txBox="1">
            <a:spLocks noGrp="1"/>
          </p:cNvSpPr>
          <p:nvPr>
            <p:ph type="sldNum" sz="quarter" idx="7"/>
          </p:nvPr>
        </p:nvSpPr>
        <p:spPr>
          <a:xfrm>
            <a:off x="18577464" y="10618597"/>
            <a:ext cx="321309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650" b="0" i="0">
                <a:solidFill>
                  <a:srgbClr val="978859"/>
                </a:solidFill>
                <a:latin typeface="Century Gothic Pro"/>
                <a:cs typeface="Century Gothic Pro"/>
              </a:defRPr>
            </a:lvl1pPr>
          </a:lstStyle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1D60167-4931-47E6-BA6A-407CBD079E47}" type="slidenum">
              <a:rPr kumimoji="0" lang="en-CH" sz="1650" b="0" i="0" u="none" strike="noStrike" kern="0" cap="none" spc="-25" normalizeH="0" baseline="0" noProof="0" smtClean="0">
                <a:ln>
                  <a:noFill/>
                </a:ln>
                <a:solidFill>
                  <a:srgbClr val="978859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5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650" b="0" i="0" u="none" strike="noStrike" kern="0" cap="none" spc="-15" normalizeH="0" baseline="0" noProof="0" dirty="0">
              <a:ln>
                <a:noFill/>
              </a:ln>
              <a:solidFill>
                <a:srgbClr val="978859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87" name="object 20">
            <a:extLst>
              <a:ext uri="{FF2B5EF4-FFF2-40B4-BE49-F238E27FC236}">
                <a16:creationId xmlns:a16="http://schemas.microsoft.com/office/drawing/2014/main" id="{99A0C64E-DAB3-7E91-F09B-368A96CB96C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1243806" y="10534829"/>
            <a:ext cx="2672715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650" b="0" i="0">
                <a:solidFill>
                  <a:srgbClr val="978859"/>
                </a:solidFill>
                <a:latin typeface="Century Gothic Pro"/>
                <a:cs typeface="Century Gothic Pro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RICHEMONT</a:t>
            </a:r>
            <a:r>
              <a:rPr kumimoji="0" lang="en-GB" sz="165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GB" sz="165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AT</a:t>
            </a:r>
            <a:r>
              <a:rPr kumimoji="0" lang="en-GB" sz="165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GB" sz="16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A</a:t>
            </a:r>
            <a:r>
              <a:rPr kumimoji="0" lang="en-GB" sz="165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 </a:t>
            </a:r>
            <a:r>
              <a:rPr kumimoji="0" lang="en-GB" sz="165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GLANCE</a:t>
            </a:r>
            <a:endParaRPr kumimoji="0" sz="1650" b="0" i="0" u="none" strike="noStrike" kern="0" cap="none" spc="-6" normalizeH="0" baseline="0" noProof="0" dirty="0">
              <a:ln>
                <a:noFill/>
              </a:ln>
              <a:solidFill>
                <a:srgbClr val="978859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2E19A3F-F732-7BDD-5412-4CB006CBFE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491" t="31478" r="29652" b="31478"/>
          <a:stretch/>
        </p:blipFill>
        <p:spPr>
          <a:xfrm>
            <a:off x="5291698" y="1902029"/>
            <a:ext cx="948285" cy="593014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4B5A2515-1951-AE73-E877-1E3596E540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59326" y="1975841"/>
            <a:ext cx="785520" cy="561086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8EE2270F-FD1E-C1BD-D7B6-397C0AC1C4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58261" y="2100847"/>
            <a:ext cx="747297" cy="28199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1BA1B6F-3940-C3D6-201B-96D3F436CB5E}"/>
              </a:ext>
            </a:extLst>
          </p:cNvPr>
          <p:cNvGrpSpPr/>
          <p:nvPr/>
        </p:nvGrpSpPr>
        <p:grpSpPr>
          <a:xfrm>
            <a:off x="8990248" y="2543072"/>
            <a:ext cx="1838921" cy="772725"/>
            <a:chOff x="14806267" y="3918243"/>
            <a:chExt cx="3032517" cy="1274281"/>
          </a:xfrm>
        </p:grpSpPr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39427594-31CC-BB95-42F8-81BBE9CC5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16785434" y="4204862"/>
              <a:ext cx="1053350" cy="537267"/>
            </a:xfrm>
            <a:prstGeom prst="rect">
              <a:avLst/>
            </a:prstGeom>
          </p:spPr>
        </p:pic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33A01388-4DC2-C4BE-ABA6-38DFC3CDF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4806267" y="3918243"/>
              <a:ext cx="1802855" cy="127428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2F9180-442C-FCF5-09E8-BFB367FD044F}"/>
              </a:ext>
            </a:extLst>
          </p:cNvPr>
          <p:cNvGrpSpPr/>
          <p:nvPr/>
        </p:nvGrpSpPr>
        <p:grpSpPr>
          <a:xfrm>
            <a:off x="8472555" y="300449"/>
            <a:ext cx="2957296" cy="2936564"/>
            <a:chOff x="8472555" y="0"/>
            <a:chExt cx="2957296" cy="2936564"/>
          </a:xfrm>
        </p:grpSpPr>
        <p:sp>
          <p:nvSpPr>
            <p:cNvPr id="46" name="object 46"/>
            <p:cNvSpPr/>
            <p:nvPr/>
          </p:nvSpPr>
          <p:spPr>
            <a:xfrm>
              <a:off x="8472555" y="1547005"/>
              <a:ext cx="2957296" cy="1389559"/>
            </a:xfrm>
            <a:custGeom>
              <a:avLst/>
              <a:gdLst/>
              <a:ahLst/>
              <a:cxnLst/>
              <a:rect l="l" t="t" r="r" b="b"/>
              <a:pathLst>
                <a:path w="4876800" h="2327910">
                  <a:moveTo>
                    <a:pt x="0" y="2327667"/>
                  </a:moveTo>
                  <a:lnTo>
                    <a:pt x="4876427" y="2327667"/>
                  </a:lnTo>
                  <a:lnTo>
                    <a:pt x="4876427" y="0"/>
                  </a:lnTo>
                  <a:lnTo>
                    <a:pt x="0" y="0"/>
                  </a:lnTo>
                  <a:lnTo>
                    <a:pt x="0" y="232766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84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7" name="object 47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2555" y="0"/>
              <a:ext cx="2957070" cy="1547005"/>
            </a:xfrm>
            <a:prstGeom prst="rect">
              <a:avLst/>
            </a:prstGeom>
          </p:spPr>
        </p:pic>
        <p:sp>
          <p:nvSpPr>
            <p:cNvPr id="69" name="object 69"/>
            <p:cNvSpPr txBox="1"/>
            <p:nvPr/>
          </p:nvSpPr>
          <p:spPr>
            <a:xfrm>
              <a:off x="8645466" y="820034"/>
              <a:ext cx="1282650" cy="461679"/>
            </a:xfrm>
            <a:prstGeom prst="rect">
              <a:avLst/>
            </a:prstGeom>
          </p:spPr>
          <p:txBody>
            <a:bodyPr vert="horz" wrap="square" lIns="0" tIns="25414" rIns="0" bIns="0" rtlCol="0">
              <a:spAutoFit/>
            </a:bodyPr>
            <a:lstStyle/>
            <a:p>
              <a:pPr marL="7701" marR="3081" lvl="0" indent="0" algn="l" defTabSz="914400" rtl="0" eaLnBrk="1" fontAlgn="auto" latinLnBrk="0" hangingPunct="1">
                <a:lnSpc>
                  <a:spcPts val="1698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sz="1486" b="0" i="0" u="none" strike="noStrike" kern="0" cap="none" spc="-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 Pro"/>
                  <a:sym typeface="Arial"/>
                </a:rPr>
                <a:t>Specialist Watchmakers</a:t>
              </a:r>
              <a:endParaRPr kumimoji="0" sz="148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Century Gothic Pro"/>
                <a:sym typeface="Arial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9E3626A-4855-A878-9274-5B248953246F}"/>
                </a:ext>
              </a:extLst>
            </p:cNvPr>
            <p:cNvGrpSpPr/>
            <p:nvPr/>
          </p:nvGrpSpPr>
          <p:grpSpPr>
            <a:xfrm>
              <a:off x="8709123" y="1677229"/>
              <a:ext cx="2525083" cy="348876"/>
              <a:chOff x="14297628" y="2765168"/>
              <a:chExt cx="4164049" cy="575323"/>
            </a:xfrm>
          </p:grpSpPr>
          <p:pic>
            <p:nvPicPr>
              <p:cNvPr id="65" name="Graphic 64">
                <a:extLst>
                  <a:ext uri="{FF2B5EF4-FFF2-40B4-BE49-F238E27FC236}">
                    <a16:creationId xmlns:a16="http://schemas.microsoft.com/office/drawing/2014/main" id="{DD02DD86-0187-8EFB-EF8C-B53C0D1DD3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 l="20951" t="25384" r="21974" b="32709"/>
              <a:stretch/>
            </p:blipFill>
            <p:spPr>
              <a:xfrm>
                <a:off x="17470122" y="2794419"/>
                <a:ext cx="991555" cy="516820"/>
              </a:xfrm>
              <a:prstGeom prst="rect">
                <a:avLst/>
              </a:prstGeom>
            </p:spPr>
          </p:pic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AAC3ADA0-EDB4-ECA1-3851-410E8CBC8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/>
            </p:blipFill>
            <p:spPr>
              <a:xfrm>
                <a:off x="15601901" y="2765168"/>
                <a:ext cx="1613805" cy="575323"/>
              </a:xfrm>
              <a:prstGeom prst="rect">
                <a:avLst/>
              </a:prstGeom>
            </p:spPr>
          </p:pic>
          <p:pic>
            <p:nvPicPr>
              <p:cNvPr id="67" name="Graphic 66">
                <a:extLst>
                  <a:ext uri="{FF2B5EF4-FFF2-40B4-BE49-F238E27FC236}">
                    <a16:creationId xmlns:a16="http://schemas.microsoft.com/office/drawing/2014/main" id="{CCEA6062-9478-DE02-8641-808BB77669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rcRect/>
              <a:stretch/>
            </p:blipFill>
            <p:spPr>
              <a:xfrm>
                <a:off x="14297628" y="2897053"/>
                <a:ext cx="1090802" cy="311553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62068C6-E578-A7A8-D232-E368E53AEAA2}"/>
                </a:ext>
              </a:extLst>
            </p:cNvPr>
            <p:cNvGrpSpPr/>
            <p:nvPr/>
          </p:nvGrpSpPr>
          <p:grpSpPr>
            <a:xfrm>
              <a:off x="8598045" y="2060557"/>
              <a:ext cx="2635312" cy="488463"/>
              <a:chOff x="14134056" y="3303549"/>
              <a:chExt cx="4345824" cy="805511"/>
            </a:xfrm>
          </p:grpSpPr>
          <p:pic>
            <p:nvPicPr>
              <p:cNvPr id="63" name="Graphic 62">
                <a:extLst>
                  <a:ext uri="{FF2B5EF4-FFF2-40B4-BE49-F238E27FC236}">
                    <a16:creationId xmlns:a16="http://schemas.microsoft.com/office/drawing/2014/main" id="{3A0A2D30-F125-0684-EE26-5BD769ACD5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/>
              <a:stretch/>
            </p:blipFill>
            <p:spPr>
              <a:xfrm>
                <a:off x="15915465" y="3622979"/>
                <a:ext cx="1069087" cy="166651"/>
              </a:xfrm>
              <a:prstGeom prst="rect">
                <a:avLst/>
              </a:prstGeom>
            </p:spPr>
          </p:pic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42FEAF61-3763-7E14-A2A6-EC26AFA238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rcRect l="24536" t="23085" r="23896" b="35753"/>
              <a:stretch/>
            </p:blipFill>
            <p:spPr>
              <a:xfrm>
                <a:off x="14134056" y="3303549"/>
                <a:ext cx="1427763" cy="805511"/>
              </a:xfrm>
              <a:prstGeom prst="rect">
                <a:avLst/>
              </a:prstGeom>
            </p:spPr>
          </p:pic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B14E26C3-AC6E-12F4-4845-8DBDBE228F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rcRect t="13129" b="13129"/>
              <a:stretch/>
            </p:blipFill>
            <p:spPr>
              <a:xfrm>
                <a:off x="17488325" y="3447894"/>
                <a:ext cx="991555" cy="516820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A43733-E397-001F-0179-5BFD8CECED59}"/>
              </a:ext>
            </a:extLst>
          </p:cNvPr>
          <p:cNvGrpSpPr/>
          <p:nvPr/>
        </p:nvGrpSpPr>
        <p:grpSpPr>
          <a:xfrm>
            <a:off x="6549764" y="3393981"/>
            <a:ext cx="2995722" cy="3372110"/>
            <a:chOff x="6837148" y="3171910"/>
            <a:chExt cx="2995722" cy="3372110"/>
          </a:xfrm>
        </p:grpSpPr>
        <p:sp>
          <p:nvSpPr>
            <p:cNvPr id="5" name="object 35">
              <a:extLst>
                <a:ext uri="{FF2B5EF4-FFF2-40B4-BE49-F238E27FC236}">
                  <a16:creationId xmlns:a16="http://schemas.microsoft.com/office/drawing/2014/main" id="{E6DBAB98-51CD-0739-426B-B39028E641FD}"/>
                </a:ext>
              </a:extLst>
            </p:cNvPr>
            <p:cNvSpPr/>
            <p:nvPr/>
          </p:nvSpPr>
          <p:spPr>
            <a:xfrm>
              <a:off x="6880579" y="4693593"/>
              <a:ext cx="2952290" cy="1778641"/>
            </a:xfrm>
            <a:custGeom>
              <a:avLst/>
              <a:gdLst/>
              <a:ahLst/>
              <a:cxnLst/>
              <a:rect l="l" t="t" r="r" b="b"/>
              <a:pathLst>
                <a:path w="4876800" h="2327910">
                  <a:moveTo>
                    <a:pt x="0" y="2327667"/>
                  </a:moveTo>
                  <a:lnTo>
                    <a:pt x="4876427" y="2327667"/>
                  </a:lnTo>
                  <a:lnTo>
                    <a:pt x="4876427" y="0"/>
                  </a:lnTo>
                  <a:lnTo>
                    <a:pt x="0" y="0"/>
                  </a:lnTo>
                  <a:lnTo>
                    <a:pt x="0" y="2327667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84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5800" y="3171910"/>
              <a:ext cx="2957070" cy="1547005"/>
            </a:xfrm>
            <a:prstGeom prst="rect">
              <a:avLst/>
            </a:prstGeom>
          </p:spPr>
        </p:pic>
        <p:sp>
          <p:nvSpPr>
            <p:cNvPr id="71" name="object 71"/>
            <p:cNvSpPr txBox="1"/>
            <p:nvPr/>
          </p:nvSpPr>
          <p:spPr>
            <a:xfrm>
              <a:off x="7048711" y="3991920"/>
              <a:ext cx="2005801" cy="517947"/>
            </a:xfrm>
            <a:prstGeom prst="rect">
              <a:avLst/>
            </a:prstGeom>
          </p:spPr>
          <p:txBody>
            <a:bodyPr vert="horz" wrap="square" lIns="0" tIns="34656" rIns="0" bIns="0" rtlCol="0">
              <a:spAutoFit/>
            </a:bodyPr>
            <a:lstStyle/>
            <a:p>
              <a:pPr marL="7701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73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sz="1486" b="0" i="0" u="none" strike="noStrike" kern="0" cap="none" spc="-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 Pro"/>
                  <a:sym typeface="Arial"/>
                </a:rPr>
                <a:t>Fashion</a:t>
              </a:r>
              <a:endParaRPr kumimoji="0" sz="148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Century Gothic Pro"/>
                <a:sym typeface="Arial"/>
              </a:endParaRPr>
            </a:p>
            <a:p>
              <a:pPr marL="7701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18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sz="148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 Pro"/>
                  <a:sym typeface="Arial"/>
                </a:rPr>
                <a:t>&amp;</a:t>
              </a:r>
              <a:r>
                <a:rPr kumimoji="0" sz="1486" b="0" i="0" u="none" strike="noStrike" kern="0" cap="none" spc="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 Pro"/>
                  <a:sym typeface="Arial"/>
                </a:rPr>
                <a:t> </a:t>
              </a:r>
              <a:r>
                <a:rPr kumimoji="0" sz="148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 Pro"/>
                  <a:sym typeface="Arial"/>
                </a:rPr>
                <a:t>Accessories</a:t>
              </a:r>
              <a:r>
                <a:rPr kumimoji="0" sz="1486" b="0" i="0" u="none" strike="noStrike" kern="0" cap="none" spc="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 Pro"/>
                  <a:sym typeface="Arial"/>
                </a:rPr>
                <a:t> </a:t>
              </a:r>
              <a:r>
                <a:rPr kumimoji="0" sz="1486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 Pro"/>
                  <a:sym typeface="Arial"/>
                </a:rPr>
                <a:t>/</a:t>
              </a:r>
              <a:r>
                <a:rPr kumimoji="0" sz="1486" b="0" i="0" u="none" strike="noStrike" kern="0" cap="none" spc="3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 Pro"/>
                  <a:sym typeface="Arial"/>
                </a:rPr>
                <a:t> </a:t>
              </a:r>
              <a:r>
                <a:rPr kumimoji="0" sz="1486" b="0" i="0" u="none" strike="noStrike" kern="0" cap="none" spc="-6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 Pro"/>
                  <a:sym typeface="Arial"/>
                </a:rPr>
                <a:t>Other</a:t>
              </a:r>
              <a:endParaRPr kumimoji="0" sz="1486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Century Gothic Pro"/>
                <a:sym typeface="Arial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6923569B-97D1-6493-830A-49ABA1CA0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/>
            <a:stretch/>
          </p:blipFill>
          <p:spPr>
            <a:xfrm>
              <a:off x="7781893" y="4663520"/>
              <a:ext cx="1025448" cy="724800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5F6353F8-0A85-03A9-7525-28362E5FE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964590" y="4777228"/>
              <a:ext cx="697087" cy="492596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65A35137-EE3A-FF54-ADBA-EC11D5800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rcRect/>
            <a:stretch/>
          </p:blipFill>
          <p:spPr>
            <a:xfrm>
              <a:off x="8015114" y="5189754"/>
              <a:ext cx="528201" cy="528201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230480A-3B12-9CDC-2899-104AC25BD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/>
          </p:blipFill>
          <p:spPr>
            <a:xfrm>
              <a:off x="6990336" y="5345329"/>
              <a:ext cx="573450" cy="183504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868DDD51-A285-CF5A-4CBD-1C635AB8C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6837148" y="5654496"/>
              <a:ext cx="853925" cy="500346"/>
            </a:xfrm>
            <a:prstGeom prst="rect">
              <a:avLst/>
            </a:prstGeom>
          </p:spPr>
        </p:pic>
        <p:pic>
          <p:nvPicPr>
            <p:cNvPr id="27" name="Picture 26" descr="Text&#10;&#10;Description automatically generated">
              <a:extLst>
                <a:ext uri="{FF2B5EF4-FFF2-40B4-BE49-F238E27FC236}">
                  <a16:creationId xmlns:a16="http://schemas.microsoft.com/office/drawing/2014/main" id="{C623F352-8CF0-72E1-AC26-C858C4199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7699" y="6160945"/>
              <a:ext cx="513835" cy="17262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841373A-A58E-50B1-3E2C-60F56FD0A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0234" y="6192514"/>
              <a:ext cx="868475" cy="179684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82906C8F-6BB5-E245-F50D-F14032A75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rcRect/>
            <a:stretch/>
          </p:blipFill>
          <p:spPr>
            <a:xfrm>
              <a:off x="6886626" y="5992089"/>
              <a:ext cx="780872" cy="551931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AC5AC9D1-AAC8-9E46-75D9-B24802426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7791661" y="5754267"/>
              <a:ext cx="1034749" cy="251789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8DDBF09-E84B-44F0-A2EB-C9F759A6B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14284" y="5798556"/>
              <a:ext cx="640374" cy="141869"/>
            </a:xfrm>
            <a:prstGeom prst="rect">
              <a:avLst/>
            </a:prstGeom>
          </p:spPr>
        </p:pic>
        <p:pic>
          <p:nvPicPr>
            <p:cNvPr id="19" name="Picture 18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4AA5103A-DFBE-2556-519F-B1013D49F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57103" y="4887365"/>
              <a:ext cx="523931" cy="261965"/>
            </a:xfrm>
            <a:prstGeom prst="rect">
              <a:avLst/>
            </a:prstGeom>
          </p:spPr>
        </p:pic>
        <p:pic>
          <p:nvPicPr>
            <p:cNvPr id="11" name="Picture 10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3F78ED4F-DF46-FBA4-E9D7-87115F38A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9093" y="5381614"/>
              <a:ext cx="980196" cy="145049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A2EBFE64-E3EE-3382-538E-188E85480C9A}"/>
              </a:ext>
            </a:extLst>
          </p:cNvPr>
          <p:cNvSpPr txBox="1">
            <a:spLocks/>
          </p:cNvSpPr>
          <p:nvPr/>
        </p:nvSpPr>
        <p:spPr>
          <a:xfrm>
            <a:off x="379224" y="288148"/>
            <a:ext cx="5499513" cy="5781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 spc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77"/>
                <a:sym typeface="Arial"/>
              </a:rPr>
              <a:t>Richemont at a glance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484D03E-9B1F-19E4-D905-771045E0875D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91685" y="5110717"/>
            <a:ext cx="1212850" cy="1295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0A4690-D4ED-4BAA-A11D-84CD4996C1D7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358" y="5114352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4713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400</Words>
  <Application>Microsoft Macintosh PowerPoint</Application>
  <PresentationFormat>Widescreen</PresentationFormat>
  <Paragraphs>111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Aptos</vt:lpstr>
      <vt:lpstr>Arial</vt:lpstr>
      <vt:lpstr>Calibri</vt:lpstr>
      <vt:lpstr>Century Gothic</vt:lpstr>
      <vt:lpstr>DM Sans</vt:lpstr>
      <vt:lpstr>Lato</vt:lpstr>
      <vt:lpstr>Lora</vt:lpstr>
      <vt:lpstr>Lora Medium</vt:lpstr>
      <vt:lpstr>Montserrat</vt:lpstr>
      <vt:lpstr>2_Office Theme</vt:lpstr>
      <vt:lpstr>Case Study Panorama Econocom and Richemont</vt:lpstr>
      <vt:lpstr>Speakers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Jewellery Maisons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Regulatory Compliance - How to Think About Materiality with FAIR™</dc:title>
  <dc:creator>Luke Bader</dc:creator>
  <cp:lastModifiedBy>Luke Bader</cp:lastModifiedBy>
  <cp:revision>2</cp:revision>
  <dcterms:created xsi:type="dcterms:W3CDTF">2024-03-25T12:51:35Z</dcterms:created>
  <dcterms:modified xsi:type="dcterms:W3CDTF">2024-03-25T12:56:41Z</dcterms:modified>
</cp:coreProperties>
</file>