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11" r:id="rId4"/>
    <p:sldMasterId id="214748371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5143500" cx="9144000"/>
  <p:notesSz cx="6858000" cy="9144000"/>
  <p:embeddedFontLst>
    <p:embeddedFont>
      <p:font typeface="Onest SemiBold"/>
      <p:regular r:id="rId27"/>
      <p:bold r:id="rId28"/>
    </p:embeddedFont>
    <p:embeddedFont>
      <p:font typeface="Helvetica Neue"/>
      <p:regular r:id="rId29"/>
      <p:bold r:id="rId30"/>
      <p:italic r:id="rId31"/>
      <p:boldItalic r:id="rId32"/>
    </p:embeddedFont>
    <p:embeddedFont>
      <p:font typeface="Onest Light"/>
      <p:regular r:id="rId33"/>
      <p:bold r:id="rId34"/>
    </p:embeddedFont>
    <p:embeddedFont>
      <p:font typeface="Onest"/>
      <p:regular r:id="rId35"/>
      <p:bold r:id="rId36"/>
    </p:embeddedFont>
    <p:embeddedFont>
      <p:font typeface="Onest Medium"/>
      <p:regular r:id="rId37"/>
      <p:bold r:id="rId38"/>
    </p:embeddedFont>
    <p:embeddedFont>
      <p:font typeface="Darker Grotesque Medium"/>
      <p:regular r:id="rId39"/>
      <p:bold r:id="rId40"/>
    </p:embeddedFont>
    <p:embeddedFont>
      <p:font typeface="Montserrat SemiBold"/>
      <p:regular r:id="rId41"/>
      <p:bold r:id="rId42"/>
      <p:italic r:id="rId43"/>
      <p:boldItalic r:id="rId44"/>
    </p:embeddedFont>
    <p:embeddedFont>
      <p:font typeface="Poppins"/>
      <p:regular r:id="rId45"/>
      <p:bold r:id="rId46"/>
      <p:italic r:id="rId47"/>
      <p:boldItalic r:id="rId48"/>
    </p:embeddedFont>
    <p:embeddedFont>
      <p:font typeface="Montserrat"/>
      <p:regular r:id="rId49"/>
      <p:bold r:id="rId50"/>
      <p:italic r:id="rId51"/>
      <p:boldItalic r:id="rId52"/>
    </p:embeddedFont>
    <p:embeddedFont>
      <p:font typeface="Darker Grotesque"/>
      <p:regular r:id="rId53"/>
      <p:bold r:id="rId54"/>
    </p:embeddedFont>
    <p:embeddedFont>
      <p:font typeface="Poppins Medium"/>
      <p:regular r:id="rId55"/>
      <p:bold r:id="rId56"/>
      <p:italic r:id="rId57"/>
      <p:boldItalic r:id="rId58"/>
    </p:embeddedFont>
    <p:embeddedFont>
      <p:font typeface="Darker Grotesque Light"/>
      <p:regular r:id="rId59"/>
      <p:bold r:id="rId60"/>
    </p:embeddedFont>
    <p:embeddedFont>
      <p:font typeface="Poppins SemiBold"/>
      <p:regular r:id="rId61"/>
      <p:bold r:id="rId62"/>
      <p:italic r:id="rId63"/>
      <p:boldItalic r:id="rId6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DarkerGrotesqueMedium-bold.fntdata"/><Relationship Id="rId42" Type="http://schemas.openxmlformats.org/officeDocument/2006/relationships/font" Target="fonts/MontserratSemiBold-bold.fntdata"/><Relationship Id="rId41" Type="http://schemas.openxmlformats.org/officeDocument/2006/relationships/font" Target="fonts/MontserratSemiBold-regular.fntdata"/><Relationship Id="rId44" Type="http://schemas.openxmlformats.org/officeDocument/2006/relationships/font" Target="fonts/MontserratSemiBold-boldItalic.fntdata"/><Relationship Id="rId43" Type="http://schemas.openxmlformats.org/officeDocument/2006/relationships/font" Target="fonts/MontserratSemiBold-italic.fntdata"/><Relationship Id="rId46" Type="http://schemas.openxmlformats.org/officeDocument/2006/relationships/font" Target="fonts/Poppins-bold.fntdata"/><Relationship Id="rId45" Type="http://schemas.openxmlformats.org/officeDocument/2006/relationships/font" Target="fonts/Poppins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Poppins-boldItalic.fntdata"/><Relationship Id="rId47" Type="http://schemas.openxmlformats.org/officeDocument/2006/relationships/font" Target="fonts/Poppins-italic.fntdata"/><Relationship Id="rId49" Type="http://schemas.openxmlformats.org/officeDocument/2006/relationships/font" Target="fonts/Montserrat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HelveticaNeue-italic.fntdata"/><Relationship Id="rId30" Type="http://schemas.openxmlformats.org/officeDocument/2006/relationships/font" Target="fonts/HelveticaNeue-bold.fntdata"/><Relationship Id="rId33" Type="http://schemas.openxmlformats.org/officeDocument/2006/relationships/font" Target="fonts/OnestLight-regular.fntdata"/><Relationship Id="rId32" Type="http://schemas.openxmlformats.org/officeDocument/2006/relationships/font" Target="fonts/HelveticaNeue-boldItalic.fntdata"/><Relationship Id="rId35" Type="http://schemas.openxmlformats.org/officeDocument/2006/relationships/font" Target="fonts/Onest-regular.fntdata"/><Relationship Id="rId34" Type="http://schemas.openxmlformats.org/officeDocument/2006/relationships/font" Target="fonts/OnestLight-bold.fntdata"/><Relationship Id="rId37" Type="http://schemas.openxmlformats.org/officeDocument/2006/relationships/font" Target="fonts/OnestMedium-regular.fntdata"/><Relationship Id="rId36" Type="http://schemas.openxmlformats.org/officeDocument/2006/relationships/font" Target="fonts/Onest-bold.fntdata"/><Relationship Id="rId39" Type="http://schemas.openxmlformats.org/officeDocument/2006/relationships/font" Target="fonts/DarkerGrotesqueMedium-regular.fntdata"/><Relationship Id="rId38" Type="http://schemas.openxmlformats.org/officeDocument/2006/relationships/font" Target="fonts/OnestMedium-bold.fntdata"/><Relationship Id="rId62" Type="http://schemas.openxmlformats.org/officeDocument/2006/relationships/font" Target="fonts/PoppinsSemiBold-bold.fntdata"/><Relationship Id="rId61" Type="http://schemas.openxmlformats.org/officeDocument/2006/relationships/font" Target="fonts/PoppinsSemiBold-regular.fntdata"/><Relationship Id="rId20" Type="http://schemas.openxmlformats.org/officeDocument/2006/relationships/slide" Target="slides/slide14.xml"/><Relationship Id="rId64" Type="http://schemas.openxmlformats.org/officeDocument/2006/relationships/font" Target="fonts/PoppinsSemiBold-boldItalic.fntdata"/><Relationship Id="rId63" Type="http://schemas.openxmlformats.org/officeDocument/2006/relationships/font" Target="fonts/PoppinsSemiBold-italic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font" Target="fonts/DarkerGrotesqueLight-bold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OnestSemiBold-bold.fntdata"/><Relationship Id="rId27" Type="http://schemas.openxmlformats.org/officeDocument/2006/relationships/font" Target="fonts/OnestSemiBold-regular.fntdata"/><Relationship Id="rId29" Type="http://schemas.openxmlformats.org/officeDocument/2006/relationships/font" Target="fonts/HelveticaNeue-regular.fntdata"/><Relationship Id="rId51" Type="http://schemas.openxmlformats.org/officeDocument/2006/relationships/font" Target="fonts/Montserrat-italic.fntdata"/><Relationship Id="rId50" Type="http://schemas.openxmlformats.org/officeDocument/2006/relationships/font" Target="fonts/Montserrat-bold.fntdata"/><Relationship Id="rId53" Type="http://schemas.openxmlformats.org/officeDocument/2006/relationships/font" Target="fonts/DarkerGrotesque-regular.fntdata"/><Relationship Id="rId52" Type="http://schemas.openxmlformats.org/officeDocument/2006/relationships/font" Target="fonts/Montserrat-boldItalic.fntdata"/><Relationship Id="rId11" Type="http://schemas.openxmlformats.org/officeDocument/2006/relationships/slide" Target="slides/slide5.xml"/><Relationship Id="rId55" Type="http://schemas.openxmlformats.org/officeDocument/2006/relationships/font" Target="fonts/PoppinsMedium-regular.fntdata"/><Relationship Id="rId10" Type="http://schemas.openxmlformats.org/officeDocument/2006/relationships/slide" Target="slides/slide4.xml"/><Relationship Id="rId54" Type="http://schemas.openxmlformats.org/officeDocument/2006/relationships/font" Target="fonts/DarkerGrotesque-bold.fntdata"/><Relationship Id="rId13" Type="http://schemas.openxmlformats.org/officeDocument/2006/relationships/slide" Target="slides/slide7.xml"/><Relationship Id="rId57" Type="http://schemas.openxmlformats.org/officeDocument/2006/relationships/font" Target="fonts/PoppinsMedium-italic.fntdata"/><Relationship Id="rId12" Type="http://schemas.openxmlformats.org/officeDocument/2006/relationships/slide" Target="slides/slide6.xml"/><Relationship Id="rId56" Type="http://schemas.openxmlformats.org/officeDocument/2006/relationships/font" Target="fonts/PoppinsMedium-bold.fntdata"/><Relationship Id="rId15" Type="http://schemas.openxmlformats.org/officeDocument/2006/relationships/slide" Target="slides/slide9.xml"/><Relationship Id="rId59" Type="http://schemas.openxmlformats.org/officeDocument/2006/relationships/font" Target="fonts/DarkerGrotesqueLight-regular.fntdata"/><Relationship Id="rId14" Type="http://schemas.openxmlformats.org/officeDocument/2006/relationships/slide" Target="slides/slide8.xml"/><Relationship Id="rId58" Type="http://schemas.openxmlformats.org/officeDocument/2006/relationships/font" Target="fonts/PoppinsMedium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bb5b1f0f8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bb5b1f0f8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2bb5b1f0f8c_0_2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g2bb5b1f0f8c_0_2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2bc27c83e5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2bc27c83e5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Risk trending </a:t>
            </a:r>
            <a:br>
              <a:rPr lang="en"/>
            </a:br>
            <a:r>
              <a:rPr lang="en"/>
              <a:t>Trendlines / heatmap</a:t>
            </a:r>
            <a:br>
              <a:rPr lang="en"/>
            </a:br>
            <a:br>
              <a:rPr lang="en"/>
            </a:br>
            <a:r>
              <a:rPr lang="en"/>
              <a:t>Risk treatment / comparison</a:t>
            </a:r>
            <a:br>
              <a:rPr lang="en"/>
            </a:br>
            <a:r>
              <a:rPr lang="en"/>
              <a:t>How to burn risk</a:t>
            </a:r>
            <a:br>
              <a:rPr lang="en"/>
            </a:br>
            <a:br>
              <a:rPr lang="en"/>
            </a:br>
            <a:r>
              <a:rPr lang="en"/>
              <a:t>Integration options 100+ </a:t>
            </a:r>
            <a:br>
              <a:rPr lang="en"/>
            </a:br>
            <a:br>
              <a:rPr lang="en"/>
            </a:br>
            <a:r>
              <a:rPr lang="en"/>
              <a:t>Safe GPT (what the future looks like)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2bb5b1f0f8c_0_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2bb5b1f0f8c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2bd00b6d83a_0_3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2bd00b6d83a_0_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2bd329d1e5a_4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2bd329d1e5a_4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2bd00b6d83a_0_3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2bd00b6d83a_0_3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2bd329d1e5a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2bd329d1e5a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2bd00b6d83a_0_4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2bd00b6d83a_0_4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2bd00b6d83a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14" name="Google Shape;614;g2bd00b6d83a_0_1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2bd00b6d83a_0_3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2bd00b6d83a_0_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bb5b1f0f8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bb5b1f0f8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Content Brief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2bc27c83e5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2bc27c83e5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Schedule a 1 hr Virtual Workshop for automating fair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Program assessment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Playbook for moving to an automated fair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Define key outcomes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bb5b1f0f8c_0_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g2bb5b1f0f8c_0_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bb5b1f0f8c_0_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g2bb5b1f0f8c_0_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bb5b1f0f8c_0_3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g2bb5b1f0f8c_0_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bb5b1f0f8c_0_6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g2bb5b1f0f8c_0_6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bb5b1f0f8c_0_8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2" name="Google Shape;362;g2bb5b1f0f8c_0_8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This is our taxonomy... don’t worry it goes deeper, but rarely do we go there.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Discussion opportunity!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Notice that risk is made up of what?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Where is vulnerability?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bb5b1f0f8c_0_14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g2bb5b1f0f8c_0_1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2bb5b1f0f8c_0_20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g2bb5b1f0f8c_0_20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Relationship Id="rId3" Type="http://schemas.openxmlformats.org/officeDocument/2006/relationships/image" Target="../media/image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9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0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00174D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"/>
              <a:buNone/>
              <a:defRPr b="1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C7FF"/>
              </a:buClr>
              <a:buSzPts val="1600"/>
              <a:buFont typeface="Poppins"/>
              <a:buNone/>
              <a:defRPr>
                <a:solidFill>
                  <a:srgbClr val="52C7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8" name="Google Shape;48;p11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3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/>
          <p:nvPr>
            <p:ph idx="2" type="pic"/>
          </p:nvPr>
        </p:nvSpPr>
        <p:spPr>
          <a:xfrm>
            <a:off x="0" y="0"/>
            <a:ext cx="9144000" cy="3731700"/>
          </a:xfrm>
          <a:prstGeom prst="rect">
            <a:avLst/>
          </a:prstGeom>
          <a:noFill/>
          <a:ln>
            <a:noFill/>
          </a:ln>
        </p:spPr>
      </p:sp>
      <p:sp>
        <p:nvSpPr>
          <p:cNvPr id="53" name="Google Shape;53;p13"/>
          <p:cNvSpPr txBox="1"/>
          <p:nvPr>
            <p:ph type="title"/>
          </p:nvPr>
        </p:nvSpPr>
        <p:spPr>
          <a:xfrm>
            <a:off x="223625" y="3850625"/>
            <a:ext cx="4752300" cy="48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237600" y="4416700"/>
            <a:ext cx="4745100" cy="64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6">
  <p:cSld name="CUSTOM_5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/>
          <p:nvPr>
            <p:ph idx="2" type="pic"/>
          </p:nvPr>
        </p:nvSpPr>
        <p:spPr>
          <a:xfrm>
            <a:off x="1079625" y="948400"/>
            <a:ext cx="3267600" cy="3165600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14"/>
          <p:cNvSpPr/>
          <p:nvPr/>
        </p:nvSpPr>
        <p:spPr>
          <a:xfrm>
            <a:off x="1081275" y="3143800"/>
            <a:ext cx="3264300" cy="9702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309875" y="3260575"/>
            <a:ext cx="2802600" cy="28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b="1" sz="12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b="1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b="1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b="1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b="1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b="1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b="1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b="1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b="1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3" type="body"/>
          </p:nvPr>
        </p:nvSpPr>
        <p:spPr>
          <a:xfrm>
            <a:off x="1309875" y="3570600"/>
            <a:ext cx="2793600" cy="46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900"/>
              <a:buChar char="●"/>
              <a:defRPr sz="900">
                <a:solidFill>
                  <a:srgbClr val="666666"/>
                </a:solidFill>
              </a:defRPr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900"/>
              <a:buChar char="○"/>
              <a:defRPr sz="900">
                <a:solidFill>
                  <a:srgbClr val="666666"/>
                </a:solidFill>
              </a:defRPr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900"/>
              <a:buChar char="■"/>
              <a:defRPr sz="900">
                <a:solidFill>
                  <a:srgbClr val="666666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900"/>
              <a:buChar char="●"/>
              <a:defRPr sz="900">
                <a:solidFill>
                  <a:srgbClr val="666666"/>
                </a:solidFill>
              </a:defRPr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900"/>
              <a:buChar char="○"/>
              <a:defRPr sz="900">
                <a:solidFill>
                  <a:srgbClr val="666666"/>
                </a:solidFill>
              </a:defRPr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900"/>
              <a:buChar char="■"/>
              <a:defRPr sz="900">
                <a:solidFill>
                  <a:srgbClr val="666666"/>
                </a:solidFill>
              </a:defRPr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900"/>
              <a:buChar char="●"/>
              <a:defRPr sz="900">
                <a:solidFill>
                  <a:srgbClr val="666666"/>
                </a:solidFill>
              </a:defRPr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900"/>
              <a:buChar char="○"/>
              <a:defRPr sz="900">
                <a:solidFill>
                  <a:srgbClr val="666666"/>
                </a:solidFill>
              </a:defRPr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900"/>
              <a:buChar char="■"/>
              <a:defRPr sz="9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60" name="Google Shape;60;p14"/>
          <p:cNvSpPr/>
          <p:nvPr>
            <p:ph idx="4" type="pic"/>
          </p:nvPr>
        </p:nvSpPr>
        <p:spPr>
          <a:xfrm>
            <a:off x="4807300" y="948400"/>
            <a:ext cx="3267600" cy="3165600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Google Shape;61;p14"/>
          <p:cNvSpPr/>
          <p:nvPr/>
        </p:nvSpPr>
        <p:spPr>
          <a:xfrm>
            <a:off x="4808950" y="3143800"/>
            <a:ext cx="3264300" cy="9702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5" type="subTitle"/>
          </p:nvPr>
        </p:nvSpPr>
        <p:spPr>
          <a:xfrm>
            <a:off x="5037550" y="3260575"/>
            <a:ext cx="2802600" cy="28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b="1" sz="12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b="1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b="1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b="1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b="1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b="1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b="1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b="1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b="1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63" name="Google Shape;63;p14"/>
          <p:cNvSpPr txBox="1"/>
          <p:nvPr>
            <p:ph idx="6" type="body"/>
          </p:nvPr>
        </p:nvSpPr>
        <p:spPr>
          <a:xfrm>
            <a:off x="5037550" y="3570600"/>
            <a:ext cx="2793600" cy="46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900"/>
              <a:buChar char="●"/>
              <a:defRPr sz="900">
                <a:solidFill>
                  <a:srgbClr val="666666"/>
                </a:solidFill>
              </a:defRPr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900"/>
              <a:buChar char="○"/>
              <a:defRPr sz="900">
                <a:solidFill>
                  <a:srgbClr val="666666"/>
                </a:solidFill>
              </a:defRPr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900"/>
              <a:buChar char="■"/>
              <a:defRPr sz="900">
                <a:solidFill>
                  <a:srgbClr val="666666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900"/>
              <a:buChar char="●"/>
              <a:defRPr sz="900">
                <a:solidFill>
                  <a:srgbClr val="666666"/>
                </a:solidFill>
              </a:defRPr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900"/>
              <a:buChar char="○"/>
              <a:defRPr sz="900">
                <a:solidFill>
                  <a:srgbClr val="666666"/>
                </a:solidFill>
              </a:defRPr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900"/>
              <a:buChar char="■"/>
              <a:defRPr sz="900">
                <a:solidFill>
                  <a:srgbClr val="666666"/>
                </a:solidFill>
              </a:defRPr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900"/>
              <a:buChar char="●"/>
              <a:defRPr sz="900">
                <a:solidFill>
                  <a:srgbClr val="666666"/>
                </a:solidFill>
              </a:defRPr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900"/>
              <a:buChar char="○"/>
              <a:defRPr sz="900">
                <a:solidFill>
                  <a:srgbClr val="666666"/>
                </a:solidFill>
              </a:defRPr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900"/>
              <a:buChar char="■"/>
              <a:defRPr sz="900">
                <a:solidFill>
                  <a:srgbClr val="66666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7">
  <p:cSld name="CUSTOM_6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type="title"/>
          </p:nvPr>
        </p:nvSpPr>
        <p:spPr>
          <a:xfrm>
            <a:off x="311700" y="445025"/>
            <a:ext cx="6317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6" name="Google Shape;66;p15"/>
          <p:cNvSpPr/>
          <p:nvPr/>
        </p:nvSpPr>
        <p:spPr>
          <a:xfrm>
            <a:off x="462650" y="1159025"/>
            <a:ext cx="4059900" cy="1944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5"/>
          <p:cNvSpPr/>
          <p:nvPr/>
        </p:nvSpPr>
        <p:spPr>
          <a:xfrm>
            <a:off x="4621450" y="2695000"/>
            <a:ext cx="4059900" cy="1944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4625900" y="1176675"/>
            <a:ext cx="4059900" cy="151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69" name="Google Shape;69;p15"/>
          <p:cNvSpPr txBox="1"/>
          <p:nvPr>
            <p:ph idx="2" type="body"/>
          </p:nvPr>
        </p:nvSpPr>
        <p:spPr>
          <a:xfrm>
            <a:off x="462650" y="3103625"/>
            <a:ext cx="4059900" cy="151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8">
  <p:cSld name="CUSTOM_7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6"/>
          <p:cNvSpPr/>
          <p:nvPr>
            <p:ph idx="2" type="pic"/>
          </p:nvPr>
        </p:nvSpPr>
        <p:spPr>
          <a:xfrm>
            <a:off x="431150" y="1248550"/>
            <a:ext cx="4419300" cy="3242700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16"/>
          <p:cNvSpPr txBox="1"/>
          <p:nvPr>
            <p:ph idx="1" type="body"/>
          </p:nvPr>
        </p:nvSpPr>
        <p:spPr>
          <a:xfrm>
            <a:off x="5362450" y="1248550"/>
            <a:ext cx="3036000" cy="32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9">
  <p:cSld name="CUSTOM_8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6" name="Google Shape;76;p17"/>
          <p:cNvSpPr/>
          <p:nvPr>
            <p:ph idx="2" type="pic"/>
          </p:nvPr>
        </p:nvSpPr>
        <p:spPr>
          <a:xfrm>
            <a:off x="4413000" y="1248550"/>
            <a:ext cx="4419300" cy="3242700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17"/>
          <p:cNvSpPr txBox="1"/>
          <p:nvPr>
            <p:ph idx="1" type="body"/>
          </p:nvPr>
        </p:nvSpPr>
        <p:spPr>
          <a:xfrm>
            <a:off x="440125" y="1248550"/>
            <a:ext cx="3036000" cy="32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reaker Slide-1">
  <p:cSld name="CUSTOM_9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 rotWithShape="1">
          <a:blip r:embed="rId3">
            <a:alphaModFix/>
          </a:blip>
          <a:srcRect b="39704" l="39705" r="23242" t="23577"/>
          <a:stretch/>
        </p:blipFill>
        <p:spPr>
          <a:xfrm>
            <a:off x="0" y="1214425"/>
            <a:ext cx="4066176" cy="3929073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8"/>
          <p:cNvSpPr txBox="1"/>
          <p:nvPr>
            <p:ph type="title"/>
          </p:nvPr>
        </p:nvSpPr>
        <p:spPr>
          <a:xfrm>
            <a:off x="1252950" y="1760525"/>
            <a:ext cx="6638100" cy="150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200"/>
              <a:buFont typeface="Poppins"/>
              <a:buNone/>
              <a:defRPr sz="3200">
                <a:latin typeface="Poppins"/>
                <a:ea typeface="Poppins"/>
                <a:cs typeface="Poppins"/>
                <a:sym typeface="Poppi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200"/>
              <a:buFont typeface="Poppins"/>
              <a:buNone/>
              <a:defRPr sz="3200">
                <a:latin typeface="Poppins"/>
                <a:ea typeface="Poppins"/>
                <a:cs typeface="Poppins"/>
                <a:sym typeface="Poppi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200"/>
              <a:buFont typeface="Poppins"/>
              <a:buNone/>
              <a:defRPr sz="3200">
                <a:latin typeface="Poppins"/>
                <a:ea typeface="Poppins"/>
                <a:cs typeface="Poppins"/>
                <a:sym typeface="Poppi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200"/>
              <a:buFont typeface="Poppins"/>
              <a:buNone/>
              <a:defRPr sz="3200">
                <a:latin typeface="Poppins"/>
                <a:ea typeface="Poppins"/>
                <a:cs typeface="Poppins"/>
                <a:sym typeface="Poppi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200"/>
              <a:buFont typeface="Poppins"/>
              <a:buNone/>
              <a:defRPr sz="3200">
                <a:latin typeface="Poppins"/>
                <a:ea typeface="Poppins"/>
                <a:cs typeface="Poppins"/>
                <a:sym typeface="Poppi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200"/>
              <a:buFont typeface="Poppins"/>
              <a:buNone/>
              <a:defRPr sz="3200">
                <a:latin typeface="Poppins"/>
                <a:ea typeface="Poppins"/>
                <a:cs typeface="Poppins"/>
                <a:sym typeface="Poppi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200"/>
              <a:buFont typeface="Poppins"/>
              <a:buNone/>
              <a:defRPr sz="3200">
                <a:latin typeface="Poppins"/>
                <a:ea typeface="Poppins"/>
                <a:cs typeface="Poppins"/>
                <a:sym typeface="Poppi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200"/>
              <a:buFont typeface="Poppins"/>
              <a:buNone/>
              <a:defRPr sz="32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reaker Slide-2">
  <p:cSld name="CUSTOM_10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9"/>
          <p:cNvPicPr preferRelativeResize="0"/>
          <p:nvPr/>
        </p:nvPicPr>
        <p:blipFill rotWithShape="1">
          <a:blip r:embed="rId3">
            <a:alphaModFix/>
          </a:blip>
          <a:srcRect b="39704" l="39705" r="22695" t="22513"/>
          <a:stretch/>
        </p:blipFill>
        <p:spPr>
          <a:xfrm rot="10800000">
            <a:off x="5406799" y="1"/>
            <a:ext cx="3737201" cy="3661674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9"/>
          <p:cNvSpPr txBox="1"/>
          <p:nvPr>
            <p:ph type="title"/>
          </p:nvPr>
        </p:nvSpPr>
        <p:spPr>
          <a:xfrm>
            <a:off x="1252950" y="1760525"/>
            <a:ext cx="6638100" cy="150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200"/>
              <a:buFont typeface="Poppins"/>
              <a:buNone/>
              <a:defRPr sz="3200">
                <a:latin typeface="Poppins"/>
                <a:ea typeface="Poppins"/>
                <a:cs typeface="Poppins"/>
                <a:sym typeface="Poppi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200"/>
              <a:buFont typeface="Poppins"/>
              <a:buNone/>
              <a:defRPr sz="3200">
                <a:latin typeface="Poppins"/>
                <a:ea typeface="Poppins"/>
                <a:cs typeface="Poppins"/>
                <a:sym typeface="Poppi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200"/>
              <a:buFont typeface="Poppins"/>
              <a:buNone/>
              <a:defRPr sz="3200">
                <a:latin typeface="Poppins"/>
                <a:ea typeface="Poppins"/>
                <a:cs typeface="Poppins"/>
                <a:sym typeface="Poppi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200"/>
              <a:buFont typeface="Poppins"/>
              <a:buNone/>
              <a:defRPr sz="3200">
                <a:latin typeface="Poppins"/>
                <a:ea typeface="Poppins"/>
                <a:cs typeface="Poppins"/>
                <a:sym typeface="Poppi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200"/>
              <a:buFont typeface="Poppins"/>
              <a:buNone/>
              <a:defRPr sz="3200">
                <a:latin typeface="Poppins"/>
                <a:ea typeface="Poppins"/>
                <a:cs typeface="Poppins"/>
                <a:sym typeface="Poppi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200"/>
              <a:buFont typeface="Poppins"/>
              <a:buNone/>
              <a:defRPr sz="3200">
                <a:latin typeface="Poppins"/>
                <a:ea typeface="Poppins"/>
                <a:cs typeface="Poppins"/>
                <a:sym typeface="Poppi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200"/>
              <a:buFont typeface="Poppins"/>
              <a:buNone/>
              <a:defRPr sz="3200">
                <a:latin typeface="Poppins"/>
                <a:ea typeface="Poppins"/>
                <a:cs typeface="Poppins"/>
                <a:sym typeface="Poppi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200"/>
              <a:buFont typeface="Poppins"/>
              <a:buNone/>
              <a:defRPr sz="32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reaker Slide-3">
  <p:cSld name="CUSTOM_1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20"/>
          <p:cNvPicPr preferRelativeResize="0"/>
          <p:nvPr/>
        </p:nvPicPr>
        <p:blipFill rotWithShape="1">
          <a:blip r:embed="rId3">
            <a:alphaModFix/>
          </a:blip>
          <a:srcRect b="39704" l="39703" r="22124" t="22561"/>
          <a:stretch/>
        </p:blipFill>
        <p:spPr>
          <a:xfrm flipH="1">
            <a:off x="5349875" y="1486325"/>
            <a:ext cx="3794125" cy="3657176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20"/>
          <p:cNvSpPr txBox="1"/>
          <p:nvPr>
            <p:ph type="title"/>
          </p:nvPr>
        </p:nvSpPr>
        <p:spPr>
          <a:xfrm>
            <a:off x="1252950" y="1760525"/>
            <a:ext cx="6638100" cy="150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200"/>
              <a:buFont typeface="Poppins"/>
              <a:buNone/>
              <a:defRPr sz="3200">
                <a:latin typeface="Poppins"/>
                <a:ea typeface="Poppins"/>
                <a:cs typeface="Poppins"/>
                <a:sym typeface="Poppi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200"/>
              <a:buFont typeface="Poppins"/>
              <a:buNone/>
              <a:defRPr sz="3200">
                <a:latin typeface="Poppins"/>
                <a:ea typeface="Poppins"/>
                <a:cs typeface="Poppins"/>
                <a:sym typeface="Poppi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200"/>
              <a:buFont typeface="Poppins"/>
              <a:buNone/>
              <a:defRPr sz="3200">
                <a:latin typeface="Poppins"/>
                <a:ea typeface="Poppins"/>
                <a:cs typeface="Poppins"/>
                <a:sym typeface="Poppi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200"/>
              <a:buFont typeface="Poppins"/>
              <a:buNone/>
              <a:defRPr sz="3200">
                <a:latin typeface="Poppins"/>
                <a:ea typeface="Poppins"/>
                <a:cs typeface="Poppins"/>
                <a:sym typeface="Poppi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200"/>
              <a:buFont typeface="Poppins"/>
              <a:buNone/>
              <a:defRPr sz="3200">
                <a:latin typeface="Poppins"/>
                <a:ea typeface="Poppins"/>
                <a:cs typeface="Poppins"/>
                <a:sym typeface="Poppi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200"/>
              <a:buFont typeface="Poppins"/>
              <a:buNone/>
              <a:defRPr sz="3200">
                <a:latin typeface="Poppins"/>
                <a:ea typeface="Poppins"/>
                <a:cs typeface="Poppins"/>
                <a:sym typeface="Poppi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200"/>
              <a:buFont typeface="Poppins"/>
              <a:buNone/>
              <a:defRPr sz="3200">
                <a:latin typeface="Poppins"/>
                <a:ea typeface="Poppins"/>
                <a:cs typeface="Poppins"/>
                <a:sym typeface="Poppi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200"/>
              <a:buFont typeface="Poppins"/>
              <a:buNone/>
              <a:defRPr sz="32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"/>
              <a:buNone/>
              <a:defRPr b="1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"/>
              <a:buNone/>
              <a:defRPr b="1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"/>
              <a:buNone/>
              <a:defRPr b="1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"/>
              <a:buNone/>
              <a:defRPr b="1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"/>
              <a:buNone/>
              <a:defRPr b="1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"/>
              <a:buNone/>
              <a:defRPr b="1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"/>
              <a:buNone/>
              <a:defRPr b="1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"/>
              <a:buNone/>
              <a:defRPr b="1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"/>
              <a:buNone/>
              <a:defRPr b="1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3">
  <p:cSld name="CUSTOM_12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9" name="Google Shape;89;p21"/>
          <p:cNvSpPr/>
          <p:nvPr>
            <p:ph idx="2" type="pic"/>
          </p:nvPr>
        </p:nvSpPr>
        <p:spPr>
          <a:xfrm>
            <a:off x="294038" y="1320400"/>
            <a:ext cx="1419300" cy="1419300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21"/>
          <p:cNvSpPr/>
          <p:nvPr>
            <p:ph idx="3" type="pic"/>
          </p:nvPr>
        </p:nvSpPr>
        <p:spPr>
          <a:xfrm>
            <a:off x="294038" y="2889975"/>
            <a:ext cx="1419300" cy="1419300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Google Shape;91;p21"/>
          <p:cNvSpPr/>
          <p:nvPr/>
        </p:nvSpPr>
        <p:spPr>
          <a:xfrm>
            <a:off x="1754288" y="1320400"/>
            <a:ext cx="2712300" cy="14193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21"/>
          <p:cNvSpPr/>
          <p:nvPr/>
        </p:nvSpPr>
        <p:spPr>
          <a:xfrm>
            <a:off x="1754288" y="2889975"/>
            <a:ext cx="2712300" cy="1419300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21"/>
          <p:cNvSpPr/>
          <p:nvPr>
            <p:ph idx="4" type="pic"/>
          </p:nvPr>
        </p:nvSpPr>
        <p:spPr>
          <a:xfrm>
            <a:off x="4677413" y="1320400"/>
            <a:ext cx="1419300" cy="1419300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21"/>
          <p:cNvSpPr/>
          <p:nvPr>
            <p:ph idx="5" type="pic"/>
          </p:nvPr>
        </p:nvSpPr>
        <p:spPr>
          <a:xfrm>
            <a:off x="4677413" y="2889975"/>
            <a:ext cx="1419300" cy="1419300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21"/>
          <p:cNvSpPr/>
          <p:nvPr/>
        </p:nvSpPr>
        <p:spPr>
          <a:xfrm>
            <a:off x="6137663" y="1320400"/>
            <a:ext cx="2712300" cy="14193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21"/>
          <p:cNvSpPr/>
          <p:nvPr/>
        </p:nvSpPr>
        <p:spPr>
          <a:xfrm>
            <a:off x="6137663" y="2889975"/>
            <a:ext cx="2712300" cy="1419300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1"/>
          <p:cNvSpPr txBox="1"/>
          <p:nvPr>
            <p:ph idx="6" type="title"/>
          </p:nvPr>
        </p:nvSpPr>
        <p:spPr>
          <a:xfrm>
            <a:off x="1849400" y="1454825"/>
            <a:ext cx="2522100" cy="3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98" name="Google Shape;98;p21"/>
          <p:cNvSpPr txBox="1"/>
          <p:nvPr>
            <p:ph idx="1" type="body"/>
          </p:nvPr>
        </p:nvSpPr>
        <p:spPr>
          <a:xfrm>
            <a:off x="1849400" y="1827725"/>
            <a:ext cx="2522100" cy="7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99" name="Google Shape;99;p21"/>
          <p:cNvSpPr txBox="1"/>
          <p:nvPr>
            <p:ph idx="7" type="title"/>
          </p:nvPr>
        </p:nvSpPr>
        <p:spPr>
          <a:xfrm>
            <a:off x="6232775" y="1454825"/>
            <a:ext cx="2522100" cy="3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00" name="Google Shape;100;p21"/>
          <p:cNvSpPr txBox="1"/>
          <p:nvPr>
            <p:ph idx="8" type="body"/>
          </p:nvPr>
        </p:nvSpPr>
        <p:spPr>
          <a:xfrm>
            <a:off x="6232775" y="1827725"/>
            <a:ext cx="2522100" cy="7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101" name="Google Shape;101;p21"/>
          <p:cNvSpPr txBox="1"/>
          <p:nvPr>
            <p:ph idx="9" type="title"/>
          </p:nvPr>
        </p:nvSpPr>
        <p:spPr>
          <a:xfrm>
            <a:off x="1849400" y="3042375"/>
            <a:ext cx="2522100" cy="3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02" name="Google Shape;102;p21"/>
          <p:cNvSpPr txBox="1"/>
          <p:nvPr>
            <p:ph idx="13" type="body"/>
          </p:nvPr>
        </p:nvSpPr>
        <p:spPr>
          <a:xfrm>
            <a:off x="1849400" y="3415275"/>
            <a:ext cx="2522100" cy="7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103" name="Google Shape;103;p21"/>
          <p:cNvSpPr txBox="1"/>
          <p:nvPr>
            <p:ph idx="14" type="title"/>
          </p:nvPr>
        </p:nvSpPr>
        <p:spPr>
          <a:xfrm>
            <a:off x="6232775" y="3042375"/>
            <a:ext cx="2522100" cy="3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04" name="Google Shape;104;p21"/>
          <p:cNvSpPr txBox="1"/>
          <p:nvPr>
            <p:ph idx="15" type="body"/>
          </p:nvPr>
        </p:nvSpPr>
        <p:spPr>
          <a:xfrm>
            <a:off x="6232775" y="3415275"/>
            <a:ext cx="2522100" cy="7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4">
  <p:cSld name="CUSTOM_13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/>
          <p:nvPr>
            <p:ph idx="2" type="pic"/>
          </p:nvPr>
        </p:nvSpPr>
        <p:spPr>
          <a:xfrm>
            <a:off x="3383175" y="1177294"/>
            <a:ext cx="1709700" cy="1709700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/>
        </p:nvSpPr>
        <p:spPr>
          <a:xfrm>
            <a:off x="3383125" y="2434819"/>
            <a:ext cx="1709700" cy="452100"/>
          </a:xfrm>
          <a:prstGeom prst="rect">
            <a:avLst/>
          </a:prstGeom>
          <a:solidFill>
            <a:srgbClr val="52C7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2"/>
          <p:cNvSpPr/>
          <p:nvPr>
            <p:ph idx="3" type="pic"/>
          </p:nvPr>
        </p:nvSpPr>
        <p:spPr>
          <a:xfrm>
            <a:off x="5251500" y="1177294"/>
            <a:ext cx="1709700" cy="1709700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22"/>
          <p:cNvSpPr/>
          <p:nvPr/>
        </p:nvSpPr>
        <p:spPr>
          <a:xfrm>
            <a:off x="5251450" y="2434819"/>
            <a:ext cx="1709700" cy="452100"/>
          </a:xfrm>
          <a:prstGeom prst="rect">
            <a:avLst/>
          </a:prstGeom>
          <a:solidFill>
            <a:srgbClr val="52C7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2"/>
          <p:cNvSpPr/>
          <p:nvPr>
            <p:ph idx="4" type="pic"/>
          </p:nvPr>
        </p:nvSpPr>
        <p:spPr>
          <a:xfrm>
            <a:off x="7119825" y="1177294"/>
            <a:ext cx="1709700" cy="1709700"/>
          </a:xfrm>
          <a:prstGeom prst="rect">
            <a:avLst/>
          </a:prstGeom>
          <a:noFill/>
          <a:ln>
            <a:noFill/>
          </a:ln>
        </p:spPr>
      </p:sp>
      <p:sp>
        <p:nvSpPr>
          <p:cNvPr id="112" name="Google Shape;112;p22"/>
          <p:cNvSpPr/>
          <p:nvPr/>
        </p:nvSpPr>
        <p:spPr>
          <a:xfrm>
            <a:off x="7119775" y="2434819"/>
            <a:ext cx="1709700" cy="452100"/>
          </a:xfrm>
          <a:prstGeom prst="rect">
            <a:avLst/>
          </a:prstGeom>
          <a:solidFill>
            <a:srgbClr val="52C7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2"/>
          <p:cNvSpPr/>
          <p:nvPr>
            <p:ph idx="5" type="pic"/>
          </p:nvPr>
        </p:nvSpPr>
        <p:spPr>
          <a:xfrm>
            <a:off x="3383175" y="3045616"/>
            <a:ext cx="1709700" cy="1709700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22"/>
          <p:cNvSpPr/>
          <p:nvPr/>
        </p:nvSpPr>
        <p:spPr>
          <a:xfrm>
            <a:off x="3383125" y="4303141"/>
            <a:ext cx="1709700" cy="452100"/>
          </a:xfrm>
          <a:prstGeom prst="rect">
            <a:avLst/>
          </a:prstGeom>
          <a:solidFill>
            <a:srgbClr val="52C7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22"/>
          <p:cNvSpPr/>
          <p:nvPr>
            <p:ph idx="6" type="pic"/>
          </p:nvPr>
        </p:nvSpPr>
        <p:spPr>
          <a:xfrm>
            <a:off x="5251500" y="3045616"/>
            <a:ext cx="1709700" cy="1709700"/>
          </a:xfrm>
          <a:prstGeom prst="rect">
            <a:avLst/>
          </a:prstGeom>
          <a:noFill/>
          <a:ln>
            <a:noFill/>
          </a:ln>
        </p:spPr>
      </p:sp>
      <p:sp>
        <p:nvSpPr>
          <p:cNvPr id="116" name="Google Shape;116;p22"/>
          <p:cNvSpPr/>
          <p:nvPr/>
        </p:nvSpPr>
        <p:spPr>
          <a:xfrm>
            <a:off x="5251450" y="4303141"/>
            <a:ext cx="1709700" cy="452100"/>
          </a:xfrm>
          <a:prstGeom prst="rect">
            <a:avLst/>
          </a:prstGeom>
          <a:solidFill>
            <a:srgbClr val="52C7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22"/>
          <p:cNvSpPr/>
          <p:nvPr>
            <p:ph idx="7" type="pic"/>
          </p:nvPr>
        </p:nvSpPr>
        <p:spPr>
          <a:xfrm>
            <a:off x="7119825" y="3045616"/>
            <a:ext cx="1709700" cy="1709700"/>
          </a:xfrm>
          <a:prstGeom prst="rect">
            <a:avLst/>
          </a:prstGeom>
          <a:noFill/>
          <a:ln>
            <a:noFill/>
          </a:ln>
        </p:spPr>
      </p:sp>
      <p:sp>
        <p:nvSpPr>
          <p:cNvPr id="118" name="Google Shape;118;p22"/>
          <p:cNvSpPr/>
          <p:nvPr/>
        </p:nvSpPr>
        <p:spPr>
          <a:xfrm>
            <a:off x="7119775" y="4303141"/>
            <a:ext cx="1709700" cy="452100"/>
          </a:xfrm>
          <a:prstGeom prst="rect">
            <a:avLst/>
          </a:prstGeom>
          <a:solidFill>
            <a:srgbClr val="52C7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22"/>
          <p:cNvSpPr txBox="1"/>
          <p:nvPr>
            <p:ph idx="8" type="title"/>
          </p:nvPr>
        </p:nvSpPr>
        <p:spPr>
          <a:xfrm>
            <a:off x="431150" y="1454825"/>
            <a:ext cx="2522100" cy="6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20" name="Google Shape;120;p22"/>
          <p:cNvSpPr txBox="1"/>
          <p:nvPr>
            <p:ph idx="1" type="body"/>
          </p:nvPr>
        </p:nvSpPr>
        <p:spPr>
          <a:xfrm>
            <a:off x="431150" y="2329825"/>
            <a:ext cx="2522100" cy="19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 2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3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spcFirstLastPara="1" rIns="342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Helvetica Neue"/>
              <a:buNone/>
              <a:defRPr sz="2700"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9pPr>
          </a:lstStyle>
          <a:p/>
        </p:txBody>
      </p:sp>
      <p:sp>
        <p:nvSpPr>
          <p:cNvPr id="123" name="Google Shape;123;p23"/>
          <p:cNvSpPr txBox="1"/>
          <p:nvPr>
            <p:ph idx="1" type="body"/>
          </p:nvPr>
        </p:nvSpPr>
        <p:spPr>
          <a:xfrm>
            <a:off x="623888" y="3442096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24" name="Google Shape;124;p23"/>
          <p:cNvSpPr txBox="1"/>
          <p:nvPr>
            <p:ph idx="12" type="sldNum"/>
          </p:nvPr>
        </p:nvSpPr>
        <p:spPr>
          <a:xfrm>
            <a:off x="8656404" y="4673265"/>
            <a:ext cx="2673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wentieth Century"/>
              <a:buNone/>
              <a:defRPr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wentieth Century"/>
              <a:buNone/>
              <a:defRPr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wentieth Century"/>
              <a:buNone/>
              <a:defRPr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wentieth Century"/>
              <a:buNone/>
              <a:defRPr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wentieth Century"/>
              <a:buNone/>
              <a:defRPr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wentieth Century"/>
              <a:buNone/>
              <a:defRPr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wentieth Century"/>
              <a:buNone/>
              <a:defRPr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wentieth Century"/>
              <a:buNone/>
              <a:defRPr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wentieth Century"/>
              <a:buNone/>
              <a:defRPr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rgbClr val="00249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 Only 3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9pPr>
          </a:lstStyle>
          <a:p/>
        </p:txBody>
      </p:sp>
      <p:sp>
        <p:nvSpPr>
          <p:cNvPr id="127" name="Google Shape;127;p24"/>
          <p:cNvSpPr txBox="1"/>
          <p:nvPr>
            <p:ph idx="12" type="sldNum"/>
          </p:nvPr>
        </p:nvSpPr>
        <p:spPr>
          <a:xfrm>
            <a:off x="8656404" y="4673265"/>
            <a:ext cx="2673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wentieth Century"/>
              <a:buNone/>
              <a:defRPr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wentieth Century"/>
              <a:buNone/>
              <a:defRPr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wentieth Century"/>
              <a:buNone/>
              <a:defRPr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wentieth Century"/>
              <a:buNone/>
              <a:defRPr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wentieth Century"/>
              <a:buNone/>
              <a:defRPr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wentieth Century"/>
              <a:buNone/>
              <a:defRPr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wentieth Century"/>
              <a:buNone/>
              <a:defRPr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wentieth Century"/>
              <a:buNone/>
              <a:defRPr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wentieth Century"/>
              <a:buNone/>
              <a:defRPr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rgbClr val="00249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9pPr>
          </a:lstStyle>
          <a:p/>
        </p:txBody>
      </p:sp>
      <p:sp>
        <p:nvSpPr>
          <p:cNvPr id="130" name="Google Shape;130;p2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31" name="Google Shape;131;p25"/>
          <p:cNvSpPr txBox="1"/>
          <p:nvPr>
            <p:ph idx="12" type="sldNum"/>
          </p:nvPr>
        </p:nvSpPr>
        <p:spPr>
          <a:xfrm>
            <a:off x="8656404" y="4673265"/>
            <a:ext cx="2673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wentieth Century"/>
              <a:buNone/>
              <a:defRPr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wentieth Century"/>
              <a:buNone/>
              <a:defRPr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wentieth Century"/>
              <a:buNone/>
              <a:defRPr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wentieth Century"/>
              <a:buNone/>
              <a:defRPr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wentieth Century"/>
              <a:buNone/>
              <a:defRPr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wentieth Century"/>
              <a:buNone/>
              <a:defRPr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wentieth Century"/>
              <a:buNone/>
              <a:defRPr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wentieth Century"/>
              <a:buNone/>
              <a:defRPr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wentieth Century"/>
              <a:buNone/>
              <a:defRPr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rgbClr val="00249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14">
    <p:bg>
      <p:bgPr>
        <a:noFill/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">
  <p:cSld name="CUSTOM_14_1">
    <p:bg>
      <p:bgPr>
        <a:noFill/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7"/>
          <p:cNvPicPr preferRelativeResize="0"/>
          <p:nvPr/>
        </p:nvPicPr>
        <p:blipFill rotWithShape="1">
          <a:blip r:embed="rId2">
            <a:alphaModFix/>
          </a:blip>
          <a:srcRect b="0" l="6162" r="6171" t="49586"/>
          <a:stretch/>
        </p:blipFill>
        <p:spPr>
          <a:xfrm>
            <a:off x="0" y="10"/>
            <a:ext cx="9143997" cy="4636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2">
  <p:cSld name="CUSTOM_14_2">
    <p:bg>
      <p:bgPr>
        <a:noFill/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8"/>
          <p:cNvPicPr preferRelativeResize="0"/>
          <p:nvPr/>
        </p:nvPicPr>
        <p:blipFill rotWithShape="1">
          <a:blip r:embed="rId2">
            <a:alphaModFix/>
          </a:blip>
          <a:srcRect b="0" l="19021" r="19021" t="49586"/>
          <a:stretch/>
        </p:blipFill>
        <p:spPr>
          <a:xfrm rot="5400000">
            <a:off x="4701000" y="715624"/>
            <a:ext cx="5173750" cy="3712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 1">
  <p:cSld name="CUSTOM_14_1_1">
    <p:bg>
      <p:bgPr>
        <a:noFill/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3">
  <p:cSld name="CUSTOM_14_3">
    <p:bg>
      <p:bgPr>
        <a:noFill/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30"/>
          <p:cNvPicPr preferRelativeResize="0"/>
          <p:nvPr/>
        </p:nvPicPr>
        <p:blipFill rotWithShape="1">
          <a:blip r:embed="rId2">
            <a:alphaModFix/>
          </a:blip>
          <a:srcRect b="14787" l="0" r="0" t="14794"/>
          <a:stretch/>
        </p:blipFill>
        <p:spPr>
          <a:xfrm>
            <a:off x="0" y="7"/>
            <a:ext cx="9144003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 2">
  <p:cSld name="CUSTOM_14_1_2">
    <p:bg>
      <p:bgPr>
        <a:noFill/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A862EE"/>
              </a:gs>
              <a:gs pos="47700">
                <a:srgbClr val="6458F1"/>
              </a:gs>
              <a:gs pos="100000">
                <a:srgbClr val="3652F3"/>
              </a:gs>
            </a:gsLst>
            <a:lin ang="1890004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2 1">
  <p:cSld name="CUSTOM_14_2_1">
    <p:bg>
      <p:bgPr>
        <a:noFill/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 1 1">
  <p:cSld name="CUSTOM_14_1_1_1">
    <p:bg>
      <p:bgPr>
        <a:noFill/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3" name="Google Shape;153;p3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4" name="Google Shape;154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7" name="Google Shape;157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0" name="Google Shape;160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1" name="Google Shape;161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4" name="Google Shape;164;p3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65" name="Google Shape;165;p3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66" name="Google Shape;166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9" name="Google Shape;169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2" name="Google Shape;172;p4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73" name="Google Shape;173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76" name="Google Shape;176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4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80" name="Google Shape;180;p4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81" name="Google Shape;181;p4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2" name="Google Shape;182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85" name="Google Shape;185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8" name="Google Shape;188;p4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9" name="Google Shape;189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2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8">
  <p:cSld name="TITLE_8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8275" y="-21525"/>
            <a:ext cx="9263824" cy="5210901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47"/>
          <p:cNvSpPr/>
          <p:nvPr/>
        </p:nvSpPr>
        <p:spPr>
          <a:xfrm>
            <a:off x="-38212" y="-35025"/>
            <a:ext cx="9263700" cy="5211000"/>
          </a:xfrm>
          <a:prstGeom prst="rect">
            <a:avLst/>
          </a:prstGeom>
          <a:solidFill>
            <a:srgbClr val="001847">
              <a:alpha val="804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_2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">
  <p:cSld name="TITLE_1_2_1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OBJECT_2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">
  <p:cSld name="TITLE_AND_BODY_3">
    <p:bg>
      <p:bgPr>
        <a:solidFill>
          <a:srgbClr val="F2F2F2">
            <a:alpha val="36870"/>
          </a:srgbClr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5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2">
  <p:cSld name="OBJECT_3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5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4" name="Google Shape;204;p5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205" name="Google Shape;205;p5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06" name="Google Shape;206;p5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07" name="Google Shape;207;p5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4">
  <p:cSld name="TITLE_AND_BODY_5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0" name="Google Shape;210;p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1" name="Google Shape;211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Slide">
  <p:cSld name="TITLE_1_3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2">
  <p:cSld name="MAIN_POINT_2">
    <p:bg>
      <p:bgPr>
        <a:solidFill>
          <a:srgbClr val="A4C2F4">
            <a:alpha val="0"/>
          </a:srgbClr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">
  <p:cSld name="BLANK_3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6" name="Google Shape;216;p57"/>
          <p:cNvPicPr preferRelativeResize="0"/>
          <p:nvPr/>
        </p:nvPicPr>
        <p:blipFill rotWithShape="1">
          <a:blip r:embed="rId2">
            <a:alphaModFix/>
          </a:blip>
          <a:srcRect b="2821" l="0" r="0" t="2830"/>
          <a:stretch/>
        </p:blipFill>
        <p:spPr>
          <a:xfrm>
            <a:off x="-3" y="0"/>
            <a:ext cx="914400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BLANK_2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9" name="Google Shape;219;p58"/>
          <p:cNvPicPr preferRelativeResize="0"/>
          <p:nvPr/>
        </p:nvPicPr>
        <p:blipFill rotWithShape="1">
          <a:blip r:embed="rId2">
            <a:alphaModFix/>
          </a:blip>
          <a:srcRect b="12914" l="3849" r="384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-Gr">
  <p:cSld name="BLANK_1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2" name="Google Shape;222;p59"/>
          <p:cNvPicPr preferRelativeResize="0"/>
          <p:nvPr/>
        </p:nvPicPr>
        <p:blipFill rotWithShape="1">
          <a:blip r:embed="rId2">
            <a:alphaModFix/>
          </a:blip>
          <a:srcRect b="14787" l="0" r="0" t="14794"/>
          <a:stretch/>
        </p:blipFill>
        <p:spPr>
          <a:xfrm>
            <a:off x="0" y="-8"/>
            <a:ext cx="9144003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-Gr 1">
  <p:cSld name="BLANK_1_2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5" name="Google Shape;225;p60"/>
          <p:cNvPicPr preferRelativeResize="0"/>
          <p:nvPr/>
        </p:nvPicPr>
        <p:blipFill rotWithShape="1">
          <a:blip r:embed="rId2">
            <a:alphaModFix/>
          </a:blip>
          <a:srcRect b="14787" l="0" r="0" t="14794"/>
          <a:stretch/>
        </p:blipFill>
        <p:spPr>
          <a:xfrm>
            <a:off x="0" y="0"/>
            <a:ext cx="9144003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ght-Gr">
  <p:cSld name="BLANK_1_1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8" name="Google Shape;228;p6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A862EE"/>
              </a:gs>
              <a:gs pos="47700">
                <a:srgbClr val="6458F1"/>
              </a:gs>
              <a:gs pos="100000">
                <a:srgbClr val="3652F3"/>
              </a:gs>
            </a:gsLst>
            <a:lin ang="1890004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-Gr">
  <p:cSld name="BLANK_1_1_1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1" name="Google Shape;231;p62"/>
          <p:cNvPicPr preferRelativeResize="0"/>
          <p:nvPr/>
        </p:nvPicPr>
        <p:blipFill rotWithShape="1">
          <a:blip r:embed="rId2">
            <a:alphaModFix/>
          </a:blip>
          <a:srcRect b="14787" l="0" r="0" t="14794"/>
          <a:stretch/>
        </p:blipFill>
        <p:spPr>
          <a:xfrm>
            <a:off x="0" y="20"/>
            <a:ext cx="9144003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-Gr 1">
  <p:cSld name="BLANK_1_1_1_1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4" name="Google Shape;234;p63"/>
          <p:cNvPicPr preferRelativeResize="0"/>
          <p:nvPr/>
        </p:nvPicPr>
        <p:blipFill rotWithShape="1">
          <a:blip r:embed="rId2">
            <a:alphaModFix/>
          </a:blip>
          <a:srcRect b="14787" l="0" r="0" t="14794"/>
          <a:stretch/>
        </p:blipFill>
        <p:spPr>
          <a:xfrm>
            <a:off x="0" y="7"/>
            <a:ext cx="9144003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4 1 1">
  <p:cSld name="CUSTOM_88_1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64"/>
          <p:cNvPicPr preferRelativeResize="0"/>
          <p:nvPr/>
        </p:nvPicPr>
        <p:blipFill rotWithShape="1">
          <a:blip r:embed="rId2">
            <a:alphaModFix/>
          </a:blip>
          <a:srcRect b="5452" l="0" r="0" t="5452"/>
          <a:stretch/>
        </p:blipFill>
        <p:spPr>
          <a:xfrm>
            <a:off x="0" y="1"/>
            <a:ext cx="914400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 4">
  <p:cSld name="TITLE_AND_BODY_2">
    <p:bg>
      <p:bgPr>
        <a:solidFill>
          <a:srgbClr val="F3F3F3">
            <a:alpha val="45510"/>
          </a:srgbClr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buNone/>
              <a:defRPr sz="1300"/>
            </a:lvl1pPr>
            <a:lvl2pPr lvl="1" rtl="0">
              <a:buNone/>
              <a:defRPr sz="1300"/>
            </a:lvl2pPr>
            <a:lvl3pPr lvl="2" rtl="0">
              <a:buNone/>
              <a:defRPr sz="1300"/>
            </a:lvl3pPr>
            <a:lvl4pPr lvl="3" rtl="0">
              <a:buNone/>
              <a:defRPr sz="1300"/>
            </a:lvl4pPr>
            <a:lvl5pPr lvl="4" rtl="0">
              <a:buNone/>
              <a:defRPr sz="1300"/>
            </a:lvl5pPr>
            <a:lvl6pPr lvl="5" rtl="0">
              <a:buNone/>
              <a:defRPr sz="1300"/>
            </a:lvl6pPr>
            <a:lvl7pPr lvl="6" rtl="0">
              <a:buNone/>
              <a:defRPr sz="1300"/>
            </a:lvl7pPr>
            <a:lvl8pPr lvl="7" rtl="0">
              <a:buNone/>
              <a:defRPr sz="1300"/>
            </a:lvl8pPr>
            <a:lvl9pPr lvl="8" rtl="0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9" name="Google Shape;39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40" name="Google Shape;40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Char char="●"/>
              <a:defRPr>
                <a:solidFill>
                  <a:srgbClr val="666666"/>
                </a:solidFill>
              </a:defRPr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Char char="○"/>
              <a:defRPr>
                <a:solidFill>
                  <a:srgbClr val="666666"/>
                </a:solidFill>
              </a:defRPr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Char char="■"/>
              <a:defRPr>
                <a:solidFill>
                  <a:srgbClr val="666666"/>
                </a:solidFill>
              </a:defRPr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Char char="●"/>
              <a:defRPr>
                <a:solidFill>
                  <a:srgbClr val="666666"/>
                </a:solidFill>
              </a:defRPr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Char char="○"/>
              <a:defRPr>
                <a:solidFill>
                  <a:srgbClr val="666666"/>
                </a:solidFill>
              </a:defRPr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Char char="■"/>
              <a:defRPr>
                <a:solidFill>
                  <a:srgbClr val="666666"/>
                </a:solidFill>
              </a:defRPr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Char char="●"/>
              <a:defRPr>
                <a:solidFill>
                  <a:srgbClr val="666666"/>
                </a:solidFill>
              </a:defRPr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Char char="○"/>
              <a:defRPr>
                <a:solidFill>
                  <a:srgbClr val="666666"/>
                </a:solidFill>
              </a:defRPr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Char char="■"/>
              <a:defRPr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slideLayout" Target="../slideLayouts/slideLayout28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0.xml"/><Relationship Id="rId33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9.xml"/><Relationship Id="rId3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34" Type="http://schemas.openxmlformats.org/officeDocument/2006/relationships/theme" Target="../theme/theme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59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61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31" Type="http://schemas.openxmlformats.org/officeDocument/2006/relationships/slideLayout" Target="../slideLayouts/slideLayout63.xml"/><Relationship Id="rId30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2.xml"/><Relationship Id="rId32" Type="http://schemas.openxmlformats.org/officeDocument/2006/relationships/theme" Target="../theme/theme2.xml"/><Relationship Id="rId13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-1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oppins"/>
              <a:buNone/>
              <a:defRPr b="1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Poppins"/>
              <a:buChar char="●"/>
              <a:defRPr sz="1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302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Poppins"/>
              <a:buChar char="○"/>
              <a:defRPr sz="1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302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Poppins"/>
              <a:buChar char="■"/>
              <a:defRPr sz="1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302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Poppins"/>
              <a:buChar char="●"/>
              <a:defRPr sz="1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302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Poppins"/>
              <a:buChar char="○"/>
              <a:defRPr sz="1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302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Poppins"/>
              <a:buChar char="■"/>
              <a:defRPr sz="1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302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Poppins"/>
              <a:buChar char="●"/>
              <a:defRPr sz="1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302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Poppins"/>
              <a:buChar char="○"/>
              <a:defRPr sz="1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302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Poppins"/>
              <a:buChar char="■"/>
              <a:defRPr sz="1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rgbClr val="00249E"/>
                </a:solidFill>
              </a:defRPr>
            </a:lvl1pPr>
            <a:lvl2pPr lvl="1" rtl="0" algn="r">
              <a:buNone/>
              <a:defRPr sz="1000">
                <a:solidFill>
                  <a:srgbClr val="00249E"/>
                </a:solidFill>
              </a:defRPr>
            </a:lvl2pPr>
            <a:lvl3pPr lvl="2" rtl="0" algn="r">
              <a:buNone/>
              <a:defRPr sz="1000">
                <a:solidFill>
                  <a:srgbClr val="00249E"/>
                </a:solidFill>
              </a:defRPr>
            </a:lvl3pPr>
            <a:lvl4pPr lvl="3" rtl="0" algn="r">
              <a:buNone/>
              <a:defRPr sz="1000">
                <a:solidFill>
                  <a:srgbClr val="00249E"/>
                </a:solidFill>
              </a:defRPr>
            </a:lvl4pPr>
            <a:lvl5pPr lvl="4" rtl="0" algn="r">
              <a:buNone/>
              <a:defRPr sz="1000">
                <a:solidFill>
                  <a:srgbClr val="00249E"/>
                </a:solidFill>
              </a:defRPr>
            </a:lvl5pPr>
            <a:lvl6pPr lvl="5" rtl="0" algn="r">
              <a:buNone/>
              <a:defRPr sz="1000">
                <a:solidFill>
                  <a:srgbClr val="00249E"/>
                </a:solidFill>
              </a:defRPr>
            </a:lvl6pPr>
            <a:lvl7pPr lvl="6" rtl="0" algn="r">
              <a:buNone/>
              <a:defRPr sz="1000">
                <a:solidFill>
                  <a:srgbClr val="00249E"/>
                </a:solidFill>
              </a:defRPr>
            </a:lvl7pPr>
            <a:lvl8pPr lvl="7" rtl="0" algn="r">
              <a:buNone/>
              <a:defRPr sz="1000">
                <a:solidFill>
                  <a:srgbClr val="00249E"/>
                </a:solidFill>
              </a:defRPr>
            </a:lvl8pPr>
            <a:lvl9pPr lvl="8" rtl="0" algn="r">
              <a:buNone/>
              <a:defRPr sz="1000">
                <a:solidFill>
                  <a:srgbClr val="00249E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9" name="Google Shape;149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0" name="Google Shape;150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  <p:sldLayoutId id="2147483706" r:id="rId27"/>
    <p:sldLayoutId id="2147483707" r:id="rId28"/>
    <p:sldLayoutId id="2147483708" r:id="rId29"/>
    <p:sldLayoutId id="2147483709" r:id="rId30"/>
    <p:sldLayoutId id="2147483710" r:id="rId3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11.png"/><Relationship Id="rId5" Type="http://schemas.openxmlformats.org/officeDocument/2006/relationships/image" Target="../media/image1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Relationship Id="rId4" Type="http://schemas.openxmlformats.org/officeDocument/2006/relationships/image" Target="../media/image24.png"/><Relationship Id="rId5" Type="http://schemas.openxmlformats.org/officeDocument/2006/relationships/image" Target="../media/image15.png"/><Relationship Id="rId6" Type="http://schemas.openxmlformats.org/officeDocument/2006/relationships/image" Target="../media/image17.png"/><Relationship Id="rId7" Type="http://schemas.openxmlformats.org/officeDocument/2006/relationships/image" Target="../media/image1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jpg"/><Relationship Id="rId4" Type="http://schemas.openxmlformats.org/officeDocument/2006/relationships/image" Target="../media/image25.jpg"/><Relationship Id="rId5" Type="http://schemas.openxmlformats.org/officeDocument/2006/relationships/image" Target="../media/image15.png"/><Relationship Id="rId6" Type="http://schemas.openxmlformats.org/officeDocument/2006/relationships/image" Target="../media/image17.png"/><Relationship Id="rId7" Type="http://schemas.openxmlformats.org/officeDocument/2006/relationships/image" Target="../media/image1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Relationship Id="rId4" Type="http://schemas.openxmlformats.org/officeDocument/2006/relationships/image" Target="../media/image119.png"/><Relationship Id="rId5" Type="http://schemas.openxmlformats.org/officeDocument/2006/relationships/image" Target="../media/image17.png"/><Relationship Id="rId6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Relationship Id="rId4" Type="http://schemas.openxmlformats.org/officeDocument/2006/relationships/image" Target="../media/image119.png"/><Relationship Id="rId5" Type="http://schemas.openxmlformats.org/officeDocument/2006/relationships/image" Target="../media/image17.png"/><Relationship Id="rId6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0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Relationship Id="rId4" Type="http://schemas.openxmlformats.org/officeDocument/2006/relationships/image" Target="../media/image17.png"/><Relationship Id="rId5" Type="http://schemas.openxmlformats.org/officeDocument/2006/relationships/image" Target="../media/image3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1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40" Type="http://schemas.openxmlformats.org/officeDocument/2006/relationships/image" Target="../media/image72.png"/><Relationship Id="rId84" Type="http://schemas.openxmlformats.org/officeDocument/2006/relationships/image" Target="../media/image17.png"/><Relationship Id="rId83" Type="http://schemas.openxmlformats.org/officeDocument/2006/relationships/image" Target="../media/image15.png"/><Relationship Id="rId42" Type="http://schemas.openxmlformats.org/officeDocument/2006/relationships/image" Target="../media/image74.png"/><Relationship Id="rId41" Type="http://schemas.openxmlformats.org/officeDocument/2006/relationships/image" Target="../media/image73.png"/><Relationship Id="rId44" Type="http://schemas.openxmlformats.org/officeDocument/2006/relationships/image" Target="../media/image77.png"/><Relationship Id="rId43" Type="http://schemas.openxmlformats.org/officeDocument/2006/relationships/image" Target="../media/image75.png"/><Relationship Id="rId46" Type="http://schemas.openxmlformats.org/officeDocument/2006/relationships/image" Target="../media/image79.png"/><Relationship Id="rId45" Type="http://schemas.openxmlformats.org/officeDocument/2006/relationships/image" Target="../media/image82.png"/><Relationship Id="rId80" Type="http://schemas.openxmlformats.org/officeDocument/2006/relationships/image" Target="../media/image111.png"/><Relationship Id="rId82" Type="http://schemas.openxmlformats.org/officeDocument/2006/relationships/image" Target="../media/image119.png"/><Relationship Id="rId81" Type="http://schemas.openxmlformats.org/officeDocument/2006/relationships/image" Target="../media/image113.png"/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9" Type="http://schemas.openxmlformats.org/officeDocument/2006/relationships/image" Target="../media/image41.png"/><Relationship Id="rId48" Type="http://schemas.openxmlformats.org/officeDocument/2006/relationships/image" Target="../media/image76.png"/><Relationship Id="rId47" Type="http://schemas.openxmlformats.org/officeDocument/2006/relationships/image" Target="../media/image78.png"/><Relationship Id="rId49" Type="http://schemas.openxmlformats.org/officeDocument/2006/relationships/image" Target="../media/image80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5.png"/><Relationship Id="rId8" Type="http://schemas.openxmlformats.org/officeDocument/2006/relationships/image" Target="../media/image38.png"/><Relationship Id="rId73" Type="http://schemas.openxmlformats.org/officeDocument/2006/relationships/image" Target="../media/image105.png"/><Relationship Id="rId72" Type="http://schemas.openxmlformats.org/officeDocument/2006/relationships/image" Target="../media/image104.png"/><Relationship Id="rId31" Type="http://schemas.openxmlformats.org/officeDocument/2006/relationships/image" Target="../media/image60.png"/><Relationship Id="rId75" Type="http://schemas.openxmlformats.org/officeDocument/2006/relationships/image" Target="../media/image106.png"/><Relationship Id="rId30" Type="http://schemas.openxmlformats.org/officeDocument/2006/relationships/image" Target="../media/image61.png"/><Relationship Id="rId74" Type="http://schemas.openxmlformats.org/officeDocument/2006/relationships/image" Target="../media/image107.png"/><Relationship Id="rId33" Type="http://schemas.openxmlformats.org/officeDocument/2006/relationships/image" Target="../media/image63.png"/><Relationship Id="rId77" Type="http://schemas.openxmlformats.org/officeDocument/2006/relationships/image" Target="../media/image112.png"/><Relationship Id="rId32" Type="http://schemas.openxmlformats.org/officeDocument/2006/relationships/image" Target="../media/image62.png"/><Relationship Id="rId76" Type="http://schemas.openxmlformats.org/officeDocument/2006/relationships/image" Target="../media/image108.png"/><Relationship Id="rId35" Type="http://schemas.openxmlformats.org/officeDocument/2006/relationships/image" Target="../media/image65.png"/><Relationship Id="rId79" Type="http://schemas.openxmlformats.org/officeDocument/2006/relationships/image" Target="../media/image109.png"/><Relationship Id="rId34" Type="http://schemas.openxmlformats.org/officeDocument/2006/relationships/image" Target="../media/image64.png"/><Relationship Id="rId78" Type="http://schemas.openxmlformats.org/officeDocument/2006/relationships/image" Target="../media/image110.png"/><Relationship Id="rId71" Type="http://schemas.openxmlformats.org/officeDocument/2006/relationships/image" Target="../media/image103.png"/><Relationship Id="rId70" Type="http://schemas.openxmlformats.org/officeDocument/2006/relationships/image" Target="../media/image102.png"/><Relationship Id="rId37" Type="http://schemas.openxmlformats.org/officeDocument/2006/relationships/image" Target="../media/image66.png"/><Relationship Id="rId36" Type="http://schemas.openxmlformats.org/officeDocument/2006/relationships/image" Target="../media/image67.png"/><Relationship Id="rId39" Type="http://schemas.openxmlformats.org/officeDocument/2006/relationships/image" Target="../media/image69.png"/><Relationship Id="rId38" Type="http://schemas.openxmlformats.org/officeDocument/2006/relationships/image" Target="../media/image68.png"/><Relationship Id="rId62" Type="http://schemas.openxmlformats.org/officeDocument/2006/relationships/image" Target="../media/image94.png"/><Relationship Id="rId61" Type="http://schemas.openxmlformats.org/officeDocument/2006/relationships/image" Target="../media/image93.png"/><Relationship Id="rId20" Type="http://schemas.openxmlformats.org/officeDocument/2006/relationships/image" Target="../media/image50.png"/><Relationship Id="rId64" Type="http://schemas.openxmlformats.org/officeDocument/2006/relationships/image" Target="../media/image96.png"/><Relationship Id="rId63" Type="http://schemas.openxmlformats.org/officeDocument/2006/relationships/image" Target="../media/image95.png"/><Relationship Id="rId22" Type="http://schemas.openxmlformats.org/officeDocument/2006/relationships/image" Target="../media/image51.png"/><Relationship Id="rId66" Type="http://schemas.openxmlformats.org/officeDocument/2006/relationships/image" Target="../media/image100.png"/><Relationship Id="rId21" Type="http://schemas.openxmlformats.org/officeDocument/2006/relationships/image" Target="../media/image53.png"/><Relationship Id="rId65" Type="http://schemas.openxmlformats.org/officeDocument/2006/relationships/image" Target="../media/image97.png"/><Relationship Id="rId24" Type="http://schemas.openxmlformats.org/officeDocument/2006/relationships/image" Target="../media/image54.png"/><Relationship Id="rId68" Type="http://schemas.openxmlformats.org/officeDocument/2006/relationships/image" Target="../media/image101.png"/><Relationship Id="rId23" Type="http://schemas.openxmlformats.org/officeDocument/2006/relationships/image" Target="../media/image52.png"/><Relationship Id="rId67" Type="http://schemas.openxmlformats.org/officeDocument/2006/relationships/image" Target="../media/image98.png"/><Relationship Id="rId60" Type="http://schemas.openxmlformats.org/officeDocument/2006/relationships/image" Target="../media/image91.png"/><Relationship Id="rId26" Type="http://schemas.openxmlformats.org/officeDocument/2006/relationships/image" Target="../media/image57.png"/><Relationship Id="rId25" Type="http://schemas.openxmlformats.org/officeDocument/2006/relationships/image" Target="../media/image55.png"/><Relationship Id="rId69" Type="http://schemas.openxmlformats.org/officeDocument/2006/relationships/image" Target="../media/image99.png"/><Relationship Id="rId28" Type="http://schemas.openxmlformats.org/officeDocument/2006/relationships/image" Target="../media/image58.png"/><Relationship Id="rId27" Type="http://schemas.openxmlformats.org/officeDocument/2006/relationships/image" Target="../media/image56.png"/><Relationship Id="rId29" Type="http://schemas.openxmlformats.org/officeDocument/2006/relationships/image" Target="../media/image59.png"/><Relationship Id="rId51" Type="http://schemas.openxmlformats.org/officeDocument/2006/relationships/image" Target="../media/image86.png"/><Relationship Id="rId50" Type="http://schemas.openxmlformats.org/officeDocument/2006/relationships/image" Target="../media/image81.png"/><Relationship Id="rId53" Type="http://schemas.openxmlformats.org/officeDocument/2006/relationships/image" Target="../media/image85.png"/><Relationship Id="rId52" Type="http://schemas.openxmlformats.org/officeDocument/2006/relationships/image" Target="../media/image84.png"/><Relationship Id="rId11" Type="http://schemas.openxmlformats.org/officeDocument/2006/relationships/image" Target="../media/image39.png"/><Relationship Id="rId55" Type="http://schemas.openxmlformats.org/officeDocument/2006/relationships/image" Target="../media/image83.png"/><Relationship Id="rId10" Type="http://schemas.openxmlformats.org/officeDocument/2006/relationships/image" Target="../media/image40.png"/><Relationship Id="rId54" Type="http://schemas.openxmlformats.org/officeDocument/2006/relationships/image" Target="../media/image87.png"/><Relationship Id="rId13" Type="http://schemas.openxmlformats.org/officeDocument/2006/relationships/image" Target="../media/image43.png"/><Relationship Id="rId57" Type="http://schemas.openxmlformats.org/officeDocument/2006/relationships/image" Target="../media/image88.png"/><Relationship Id="rId12" Type="http://schemas.openxmlformats.org/officeDocument/2006/relationships/image" Target="../media/image42.png"/><Relationship Id="rId56" Type="http://schemas.openxmlformats.org/officeDocument/2006/relationships/image" Target="../media/image89.png"/><Relationship Id="rId15" Type="http://schemas.openxmlformats.org/officeDocument/2006/relationships/image" Target="../media/image44.png"/><Relationship Id="rId59" Type="http://schemas.openxmlformats.org/officeDocument/2006/relationships/image" Target="../media/image90.png"/><Relationship Id="rId14" Type="http://schemas.openxmlformats.org/officeDocument/2006/relationships/image" Target="../media/image45.png"/><Relationship Id="rId58" Type="http://schemas.openxmlformats.org/officeDocument/2006/relationships/image" Target="../media/image92.png"/><Relationship Id="rId17" Type="http://schemas.openxmlformats.org/officeDocument/2006/relationships/image" Target="../media/image46.png"/><Relationship Id="rId16" Type="http://schemas.openxmlformats.org/officeDocument/2006/relationships/image" Target="../media/image48.png"/><Relationship Id="rId19" Type="http://schemas.openxmlformats.org/officeDocument/2006/relationships/image" Target="../media/image49.png"/><Relationship Id="rId18" Type="http://schemas.openxmlformats.org/officeDocument/2006/relationships/image" Target="../media/image4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4.png"/><Relationship Id="rId4" Type="http://schemas.openxmlformats.org/officeDocument/2006/relationships/image" Target="../media/image121.png"/><Relationship Id="rId5" Type="http://schemas.openxmlformats.org/officeDocument/2006/relationships/image" Target="../media/image15.png"/><Relationship Id="rId6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Relationship Id="rId4" Type="http://schemas.openxmlformats.org/officeDocument/2006/relationships/image" Target="../media/image11.png"/><Relationship Id="rId5" Type="http://schemas.openxmlformats.org/officeDocument/2006/relationships/image" Target="../media/image15.png"/><Relationship Id="rId6" Type="http://schemas.openxmlformats.org/officeDocument/2006/relationships/image" Target="../media/image121.png"/><Relationship Id="rId7" Type="http://schemas.openxmlformats.org/officeDocument/2006/relationships/image" Target="../media/image1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8.png"/><Relationship Id="rId4" Type="http://schemas.openxmlformats.org/officeDocument/2006/relationships/hyperlink" Target="http://www.safe.security" TargetMode="External"/><Relationship Id="rId9" Type="http://schemas.openxmlformats.org/officeDocument/2006/relationships/image" Target="../media/image15.png"/><Relationship Id="rId5" Type="http://schemas.openxmlformats.org/officeDocument/2006/relationships/hyperlink" Target="https://bit.ly/SAFE-VWorkshop" TargetMode="External"/><Relationship Id="rId6" Type="http://schemas.openxmlformats.org/officeDocument/2006/relationships/image" Target="../media/image116.png"/><Relationship Id="rId7" Type="http://schemas.openxmlformats.org/officeDocument/2006/relationships/image" Target="../media/image117.png"/><Relationship Id="rId8" Type="http://schemas.openxmlformats.org/officeDocument/2006/relationships/hyperlink" Target="http://www.fairinstitute.org" TargetMode="External"/><Relationship Id="rId11" Type="http://schemas.openxmlformats.org/officeDocument/2006/relationships/image" Target="../media/image115.png"/><Relationship Id="rId10" Type="http://schemas.openxmlformats.org/officeDocument/2006/relationships/image" Target="../media/image17.png"/><Relationship Id="rId12" Type="http://schemas.openxmlformats.org/officeDocument/2006/relationships/image" Target="../media/image1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11.png"/><Relationship Id="rId5" Type="http://schemas.openxmlformats.org/officeDocument/2006/relationships/image" Target="../media/image1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11.png"/><Relationship Id="rId5" Type="http://schemas.openxmlformats.org/officeDocument/2006/relationships/image" Target="../media/image1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11.png"/><Relationship Id="rId5" Type="http://schemas.openxmlformats.org/officeDocument/2006/relationships/image" Target="../media/image1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17.png"/><Relationship Id="rId7" Type="http://schemas.openxmlformats.org/officeDocument/2006/relationships/image" Target="../media/image11.png"/><Relationship Id="rId8" Type="http://schemas.openxmlformats.org/officeDocument/2006/relationships/image" Target="../media/image1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11.png"/><Relationship Id="rId5" Type="http://schemas.openxmlformats.org/officeDocument/2006/relationships/image" Target="../media/image1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11.png"/><Relationship Id="rId5" Type="http://schemas.openxmlformats.org/officeDocument/2006/relationships/image" Target="../media/image1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66"/>
          <p:cNvSpPr txBox="1"/>
          <p:nvPr>
            <p:ph idx="4294967295" type="ctrTitle"/>
          </p:nvPr>
        </p:nvSpPr>
        <p:spPr>
          <a:xfrm>
            <a:off x="311700" y="2960950"/>
            <a:ext cx="8520600" cy="163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b="0" lang="en" sz="4800">
                <a:solidFill>
                  <a:srgbClr val="FFFFFF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Automating and Scaling FAIR </a:t>
            </a:r>
            <a:br>
              <a:rPr b="0" lang="en" sz="4800">
                <a:solidFill>
                  <a:srgbClr val="FFFFFF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</a:br>
            <a:r>
              <a:rPr b="0" lang="en" sz="4800">
                <a:solidFill>
                  <a:srgbClr val="FFFFFF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Quantitative Risk Analysis</a:t>
            </a:r>
            <a:endParaRPr b="0" sz="4800">
              <a:latin typeface="Darker Grotesque Medium"/>
              <a:ea typeface="Darker Grotesque Medium"/>
              <a:cs typeface="Darker Grotesque Medium"/>
              <a:sym typeface="Darker Grotesque Medium"/>
            </a:endParaRPr>
          </a:p>
        </p:txBody>
      </p:sp>
      <p:pic>
        <p:nvPicPr>
          <p:cNvPr id="244" name="Google Shape;24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1775" y="390475"/>
            <a:ext cx="1828050" cy="477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0351" y="1352426"/>
            <a:ext cx="1103299" cy="28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66"/>
          <p:cNvSpPr txBox="1"/>
          <p:nvPr>
            <p:ph idx="4294967295" type="ctrTitle"/>
          </p:nvPr>
        </p:nvSpPr>
        <p:spPr>
          <a:xfrm>
            <a:off x="4372393" y="826700"/>
            <a:ext cx="490800" cy="47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b="0" lang="en" sz="1800">
                <a:latin typeface="Darker Grotesque"/>
                <a:ea typeface="Darker Grotesque"/>
                <a:cs typeface="Darker Grotesque"/>
                <a:sym typeface="Darker Grotesque"/>
              </a:rPr>
              <a:t>&amp;</a:t>
            </a:r>
            <a:endParaRPr b="0" sz="1800">
              <a:latin typeface="Darker Grotesque"/>
              <a:ea typeface="Darker Grotesque"/>
              <a:cs typeface="Darker Grotesque"/>
              <a:sym typeface="Darker Grotesqu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75"/>
          <p:cNvSpPr txBox="1"/>
          <p:nvPr>
            <p:ph idx="4294967295" type="title"/>
          </p:nvPr>
        </p:nvSpPr>
        <p:spPr>
          <a:xfrm>
            <a:off x="304800" y="228594"/>
            <a:ext cx="78867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Helvetica Neue"/>
              <a:buNone/>
            </a:pPr>
            <a:r>
              <a:rPr b="0" i="0" lang="en" u="none" cap="none" strike="noStrike">
                <a:solidFill>
                  <a:srgbClr val="FFFFFF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What it will take to move the needle…</a:t>
            </a:r>
            <a:endParaRPr b="0">
              <a:latin typeface="Darker Grotesque"/>
              <a:ea typeface="Darker Grotesque"/>
              <a:cs typeface="Darker Grotesque"/>
              <a:sym typeface="Darker Grotesque"/>
            </a:endParaRPr>
          </a:p>
        </p:txBody>
      </p:sp>
      <p:sp>
        <p:nvSpPr>
          <p:cNvPr id="521" name="Google Shape;521;p75"/>
          <p:cNvSpPr txBox="1"/>
          <p:nvPr>
            <p:ph idx="4294967295" type="body"/>
          </p:nvPr>
        </p:nvSpPr>
        <p:spPr>
          <a:xfrm>
            <a:off x="1618500" y="1633050"/>
            <a:ext cx="5907000" cy="20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0" lang="en" sz="2000" u="none" cap="none" strike="noStrike">
                <a:solidFill>
                  <a:srgbClr val="FFFFFF"/>
                </a:solidFill>
                <a:latin typeface="Onest Light"/>
                <a:ea typeface="Onest Light"/>
                <a:cs typeface="Onest Light"/>
                <a:sym typeface="Onest Light"/>
              </a:rPr>
              <a:t>Our profession won’t achieve CRM 1.0 until quantitative methods are mainstream.</a:t>
            </a:r>
            <a:endParaRPr i="0" sz="2000" u="none" cap="none" strike="noStrike">
              <a:solidFill>
                <a:srgbClr val="FFFFFF"/>
              </a:solidFill>
              <a:latin typeface="Onest Light"/>
              <a:ea typeface="Onest Light"/>
              <a:cs typeface="Onest Light"/>
              <a:sym typeface="Onest Light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Onest Light"/>
              <a:ea typeface="Onest Light"/>
              <a:cs typeface="Onest Light"/>
              <a:sym typeface="Onest Light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i="0" lang="en" sz="2000" u="none" cap="none" strike="noStrike">
                <a:solidFill>
                  <a:srgbClr val="FFFFFF"/>
                </a:solidFill>
                <a:latin typeface="Onest Light"/>
                <a:ea typeface="Onest Light"/>
                <a:cs typeface="Onest Light"/>
                <a:sym typeface="Onest Light"/>
              </a:rPr>
              <a:t>Quantitative methods won’t be mainstream until CRQ becomes more scalable and efficient.</a:t>
            </a:r>
            <a:endParaRPr sz="2000">
              <a:latin typeface="Onest"/>
              <a:ea typeface="Onest"/>
              <a:cs typeface="Onest"/>
              <a:sym typeface="Onest"/>
            </a:endParaRPr>
          </a:p>
        </p:txBody>
      </p:sp>
      <p:grpSp>
        <p:nvGrpSpPr>
          <p:cNvPr id="522" name="Google Shape;522;p75"/>
          <p:cNvGrpSpPr/>
          <p:nvPr/>
        </p:nvGrpSpPr>
        <p:grpSpPr>
          <a:xfrm>
            <a:off x="8396072" y="4409819"/>
            <a:ext cx="747923" cy="733680"/>
            <a:chOff x="385907" y="954512"/>
            <a:chExt cx="2502252" cy="2454601"/>
          </a:xfrm>
        </p:grpSpPr>
        <p:pic>
          <p:nvPicPr>
            <p:cNvPr id="523" name="Google Shape;523;p7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5907" y="954512"/>
              <a:ext cx="2502252" cy="2454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4" name="Google Shape;524;p7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008" y="1258788"/>
              <a:ext cx="1846050" cy="18460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25" name="Google Shape;525;p75"/>
          <p:cNvPicPr preferRelativeResize="0"/>
          <p:nvPr/>
        </p:nvPicPr>
        <p:blipFill>
          <a:blip r:embed="rId5">
            <a:alphaModFix amt="72000"/>
          </a:blip>
          <a:stretch>
            <a:fillRect/>
          </a:stretch>
        </p:blipFill>
        <p:spPr>
          <a:xfrm>
            <a:off x="8703350" y="152400"/>
            <a:ext cx="288251" cy="288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76"/>
          <p:cNvPicPr preferRelativeResize="0"/>
          <p:nvPr/>
        </p:nvPicPr>
        <p:blipFill>
          <a:blip r:embed="rId4">
            <a:alphaModFix amt="90000"/>
          </a:blip>
          <a:stretch>
            <a:fillRect/>
          </a:stretch>
        </p:blipFill>
        <p:spPr>
          <a:xfrm>
            <a:off x="-6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76"/>
          <p:cNvSpPr txBox="1"/>
          <p:nvPr>
            <p:ph idx="1" type="subTitle"/>
          </p:nvPr>
        </p:nvSpPr>
        <p:spPr>
          <a:xfrm>
            <a:off x="457200" y="1649025"/>
            <a:ext cx="30255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Elevate</a:t>
            </a:r>
            <a:endParaRPr sz="3000">
              <a:solidFill>
                <a:schemeClr val="lt1"/>
              </a:solidFill>
              <a:latin typeface="Darker Grotesque"/>
              <a:ea typeface="Darker Grotesque"/>
              <a:cs typeface="Darker Grotesque"/>
              <a:sym typeface="Darker Grotesque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Your Cyber Risk Management</a:t>
            </a:r>
            <a:endParaRPr sz="3000">
              <a:solidFill>
                <a:schemeClr val="lt1"/>
              </a:solidFill>
              <a:latin typeface="Darker Grotesque"/>
              <a:ea typeface="Darker Grotesque"/>
              <a:cs typeface="Darker Grotesque"/>
              <a:sym typeface="Darker Grotesque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Strategy</a:t>
            </a:r>
            <a:endParaRPr sz="3000">
              <a:solidFill>
                <a:schemeClr val="lt1"/>
              </a:solidFill>
              <a:latin typeface="Darker Grotesque"/>
              <a:ea typeface="Darker Grotesque"/>
              <a:cs typeface="Darker Grotesque"/>
              <a:sym typeface="Darker Grotesque"/>
            </a:endParaRPr>
          </a:p>
        </p:txBody>
      </p:sp>
      <p:cxnSp>
        <p:nvCxnSpPr>
          <p:cNvPr id="533" name="Google Shape;533;p76"/>
          <p:cNvCxnSpPr/>
          <p:nvPr/>
        </p:nvCxnSpPr>
        <p:spPr>
          <a:xfrm>
            <a:off x="574406" y="3270397"/>
            <a:ext cx="397200" cy="0"/>
          </a:xfrm>
          <a:prstGeom prst="straightConnector1">
            <a:avLst/>
          </a:prstGeom>
          <a:noFill/>
          <a:ln cap="flat" cmpd="sng" w="19050">
            <a:solidFill>
              <a:srgbClr val="52C7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34" name="Google Shape;534;p76"/>
          <p:cNvSpPr txBox="1"/>
          <p:nvPr>
            <p:ph idx="4294967295" type="body"/>
          </p:nvPr>
        </p:nvSpPr>
        <p:spPr>
          <a:xfrm>
            <a:off x="3665875" y="474918"/>
            <a:ext cx="4903800" cy="65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lang="en" sz="2000">
                <a:solidFill>
                  <a:schemeClr val="lt1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Where CRQ Programs are Today</a:t>
            </a:r>
            <a:endParaRPr b="1" sz="2000">
              <a:solidFill>
                <a:schemeClr val="lt1"/>
              </a:solidFill>
              <a:latin typeface="Darker Grotesque"/>
              <a:ea typeface="Darker Grotesque"/>
              <a:cs typeface="Darker Grotesque"/>
              <a:sym typeface="Darker Grotesque"/>
            </a:endParaRPr>
          </a:p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625">
                <a:solidFill>
                  <a:schemeClr val="lt1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Static, Manual, Cumbersome  </a:t>
            </a:r>
            <a:endParaRPr sz="1625">
              <a:solidFill>
                <a:schemeClr val="lt1"/>
              </a:solidFill>
              <a:latin typeface="Darker Grotesque"/>
              <a:ea typeface="Darker Grotesque"/>
              <a:cs typeface="Darker Grotesque"/>
              <a:sym typeface="Darker Grotesque"/>
            </a:endParaRPr>
          </a:p>
        </p:txBody>
      </p:sp>
      <p:sp>
        <p:nvSpPr>
          <p:cNvPr id="535" name="Google Shape;535;p76"/>
          <p:cNvSpPr txBox="1"/>
          <p:nvPr>
            <p:ph idx="4294967295" type="body"/>
          </p:nvPr>
        </p:nvSpPr>
        <p:spPr>
          <a:xfrm>
            <a:off x="3665875" y="2721093"/>
            <a:ext cx="4903800" cy="65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lang="en" sz="2000">
                <a:solidFill>
                  <a:schemeClr val="lt1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Where leading programs will be Tomorrow</a:t>
            </a:r>
            <a:endParaRPr b="1" sz="2000">
              <a:solidFill>
                <a:schemeClr val="lt1"/>
              </a:solidFill>
              <a:latin typeface="Darker Grotesque"/>
              <a:ea typeface="Darker Grotesque"/>
              <a:cs typeface="Darker Grotesque"/>
              <a:sym typeface="Darker Grotesque"/>
            </a:endParaRPr>
          </a:p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625">
                <a:solidFill>
                  <a:schemeClr val="lt1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Real-time, AI-Driven, Easy</a:t>
            </a:r>
            <a:endParaRPr sz="1625">
              <a:solidFill>
                <a:schemeClr val="lt1"/>
              </a:solidFill>
              <a:latin typeface="Darker Grotesque"/>
              <a:ea typeface="Darker Grotesque"/>
              <a:cs typeface="Darker Grotesque"/>
              <a:sym typeface="Darker Grotesque"/>
            </a:endParaRPr>
          </a:p>
        </p:txBody>
      </p:sp>
      <p:sp>
        <p:nvSpPr>
          <p:cNvPr id="536" name="Google Shape;536;p76"/>
          <p:cNvSpPr txBox="1"/>
          <p:nvPr>
            <p:ph idx="4294967295" type="body"/>
          </p:nvPr>
        </p:nvSpPr>
        <p:spPr>
          <a:xfrm>
            <a:off x="3748200" y="1099075"/>
            <a:ext cx="2293200" cy="126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00659" lvl="0" marL="1828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Onest"/>
              <a:buChar char="●"/>
            </a:pPr>
            <a:r>
              <a:rPr lang="en" sz="1000">
                <a:solidFill>
                  <a:schemeClr val="lt1"/>
                </a:solidFill>
                <a:latin typeface="Onest"/>
                <a:ea typeface="Onest"/>
                <a:cs typeface="Onest"/>
                <a:sym typeface="Onest"/>
              </a:rPr>
              <a:t>Point-in-time analysis with based on SME estimates</a:t>
            </a:r>
            <a:br>
              <a:rPr lang="en" sz="1000">
                <a:solidFill>
                  <a:schemeClr val="lt1"/>
                </a:solidFill>
                <a:latin typeface="Onest"/>
                <a:ea typeface="Onest"/>
                <a:cs typeface="Onest"/>
                <a:sym typeface="Onest"/>
              </a:rPr>
            </a:br>
            <a:endParaRPr sz="1000">
              <a:solidFill>
                <a:schemeClr val="lt1"/>
              </a:solidFill>
              <a:latin typeface="Onest"/>
              <a:ea typeface="Onest"/>
              <a:cs typeface="Onest"/>
              <a:sym typeface="Onest"/>
            </a:endParaRPr>
          </a:p>
          <a:p>
            <a:pPr indent="-200659" lvl="0" marL="1828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Onest"/>
              <a:buChar char="●"/>
            </a:pPr>
            <a:r>
              <a:rPr lang="en" sz="1000">
                <a:solidFill>
                  <a:schemeClr val="lt1"/>
                </a:solidFill>
                <a:latin typeface="Onest"/>
                <a:ea typeface="Onest"/>
                <a:cs typeface="Onest"/>
                <a:sym typeface="Onest"/>
              </a:rPr>
              <a:t>Narrow view of overall landscape</a:t>
            </a:r>
            <a:endParaRPr sz="1000">
              <a:solidFill>
                <a:schemeClr val="lt1"/>
              </a:solidFill>
              <a:latin typeface="Onest"/>
              <a:ea typeface="Onest"/>
              <a:cs typeface="Onest"/>
              <a:sym typeface="Onest"/>
            </a:endParaRPr>
          </a:p>
        </p:txBody>
      </p:sp>
      <p:sp>
        <p:nvSpPr>
          <p:cNvPr id="537" name="Google Shape;537;p76"/>
          <p:cNvSpPr txBox="1"/>
          <p:nvPr>
            <p:ph idx="4294967295" type="body"/>
          </p:nvPr>
        </p:nvSpPr>
        <p:spPr>
          <a:xfrm>
            <a:off x="3748200" y="3346593"/>
            <a:ext cx="2082300" cy="10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00659" lvl="0" marL="18288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Onest"/>
              <a:buChar char="●"/>
            </a:pPr>
            <a:r>
              <a:rPr lang="en" sz="1000">
                <a:solidFill>
                  <a:schemeClr val="lt1"/>
                </a:solidFill>
                <a:latin typeface="Onest"/>
                <a:ea typeface="Onest"/>
                <a:cs typeface="Onest"/>
                <a:sym typeface="Onest"/>
              </a:rPr>
              <a:t>Automated, Real-Time Risk, Controls driven</a:t>
            </a:r>
            <a:br>
              <a:rPr lang="en" sz="1000">
                <a:solidFill>
                  <a:schemeClr val="lt1"/>
                </a:solidFill>
                <a:latin typeface="Onest"/>
                <a:ea typeface="Onest"/>
                <a:cs typeface="Onest"/>
                <a:sym typeface="Onest"/>
              </a:rPr>
            </a:br>
            <a:endParaRPr sz="1000">
              <a:solidFill>
                <a:schemeClr val="lt1"/>
              </a:solidFill>
              <a:latin typeface="Onest"/>
              <a:ea typeface="Onest"/>
              <a:cs typeface="Onest"/>
              <a:sym typeface="Onest"/>
            </a:endParaRPr>
          </a:p>
          <a:p>
            <a:pPr indent="-200659" lvl="0" marL="18288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Onest"/>
              <a:buChar char="●"/>
            </a:pPr>
            <a:r>
              <a:rPr lang="en" sz="1000">
                <a:solidFill>
                  <a:schemeClr val="lt1"/>
                </a:solidFill>
                <a:latin typeface="Onest"/>
                <a:ea typeface="Onest"/>
                <a:cs typeface="Onest"/>
                <a:sym typeface="Onest"/>
              </a:rPr>
              <a:t>Visibility across entire landscape</a:t>
            </a:r>
            <a:endParaRPr sz="1000">
              <a:solidFill>
                <a:schemeClr val="lt1"/>
              </a:solidFill>
              <a:latin typeface="Onest"/>
              <a:ea typeface="Onest"/>
              <a:cs typeface="Onest"/>
              <a:sym typeface="Onest"/>
            </a:endParaRPr>
          </a:p>
        </p:txBody>
      </p:sp>
      <p:sp>
        <p:nvSpPr>
          <p:cNvPr id="538" name="Google Shape;538;p76"/>
          <p:cNvSpPr txBox="1"/>
          <p:nvPr>
            <p:ph idx="4294967295" type="body"/>
          </p:nvPr>
        </p:nvSpPr>
        <p:spPr>
          <a:xfrm>
            <a:off x="6211500" y="3346600"/>
            <a:ext cx="2293200" cy="10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00659" lvl="0" marL="18288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Onest"/>
              <a:buChar char="●"/>
            </a:pPr>
            <a:r>
              <a:rPr lang="en" sz="1000">
                <a:solidFill>
                  <a:schemeClr val="lt1"/>
                </a:solidFill>
                <a:latin typeface="Onest"/>
                <a:ea typeface="Onest"/>
                <a:cs typeface="Onest"/>
                <a:sym typeface="Onest"/>
              </a:rPr>
              <a:t>Prioritized Risk Actions and Investments</a:t>
            </a:r>
            <a:br>
              <a:rPr lang="en" sz="1000">
                <a:solidFill>
                  <a:schemeClr val="lt1"/>
                </a:solidFill>
                <a:latin typeface="Onest"/>
                <a:ea typeface="Onest"/>
                <a:cs typeface="Onest"/>
                <a:sym typeface="Onest"/>
              </a:rPr>
            </a:br>
            <a:endParaRPr sz="1000">
              <a:solidFill>
                <a:schemeClr val="lt1"/>
              </a:solidFill>
              <a:latin typeface="Onest"/>
              <a:ea typeface="Onest"/>
              <a:cs typeface="Onest"/>
              <a:sym typeface="Onest"/>
            </a:endParaRPr>
          </a:p>
          <a:p>
            <a:pPr indent="-200659" lvl="0" marL="18288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Onest"/>
              <a:buChar char="●"/>
            </a:pPr>
            <a:r>
              <a:rPr lang="en" sz="1000">
                <a:solidFill>
                  <a:schemeClr val="lt1"/>
                </a:solidFill>
                <a:latin typeface="Onest"/>
                <a:ea typeface="Onest"/>
                <a:cs typeface="Onest"/>
                <a:sym typeface="Onest"/>
              </a:rPr>
              <a:t>Customizable and Friendly Dashboards for  Communication </a:t>
            </a:r>
            <a:endParaRPr sz="1000">
              <a:solidFill>
                <a:schemeClr val="lt1"/>
              </a:solidFill>
              <a:latin typeface="Onest"/>
              <a:ea typeface="Onest"/>
              <a:cs typeface="Onest"/>
              <a:sym typeface="Onest"/>
            </a:endParaRPr>
          </a:p>
        </p:txBody>
      </p:sp>
      <p:sp>
        <p:nvSpPr>
          <p:cNvPr id="539" name="Google Shape;539;p76"/>
          <p:cNvSpPr txBox="1"/>
          <p:nvPr>
            <p:ph idx="4294967295" type="body"/>
          </p:nvPr>
        </p:nvSpPr>
        <p:spPr>
          <a:xfrm>
            <a:off x="6272325" y="1099075"/>
            <a:ext cx="2130600" cy="126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00659" lvl="0" marL="1828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Onest"/>
              <a:buChar char="●"/>
            </a:pPr>
            <a:r>
              <a:rPr lang="en" sz="1000">
                <a:solidFill>
                  <a:schemeClr val="lt1"/>
                </a:solidFill>
                <a:latin typeface="Onest"/>
                <a:ea typeface="Onest"/>
                <a:cs typeface="Onest"/>
                <a:sym typeface="Onest"/>
              </a:rPr>
              <a:t>No visibility of high impact risk reduction </a:t>
            </a:r>
            <a:br>
              <a:rPr lang="en" sz="1000">
                <a:solidFill>
                  <a:schemeClr val="lt1"/>
                </a:solidFill>
                <a:latin typeface="Onest"/>
                <a:ea typeface="Onest"/>
                <a:cs typeface="Onest"/>
                <a:sym typeface="Onest"/>
              </a:rPr>
            </a:br>
            <a:endParaRPr sz="1000">
              <a:solidFill>
                <a:schemeClr val="lt1"/>
              </a:solidFill>
              <a:latin typeface="Onest"/>
              <a:ea typeface="Onest"/>
              <a:cs typeface="Onest"/>
              <a:sym typeface="Onest"/>
            </a:endParaRPr>
          </a:p>
          <a:p>
            <a:pPr indent="-200659" lvl="0" marL="1828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Onest"/>
              <a:buChar char="●"/>
            </a:pPr>
            <a:r>
              <a:rPr lang="en" sz="1000">
                <a:solidFill>
                  <a:schemeClr val="lt1"/>
                </a:solidFill>
                <a:latin typeface="Onest"/>
                <a:ea typeface="Onest"/>
                <a:cs typeface="Onest"/>
                <a:sym typeface="Onest"/>
              </a:rPr>
              <a:t>Board does not understand Materiality / Risk Reporting</a:t>
            </a:r>
            <a:endParaRPr sz="1000">
              <a:solidFill>
                <a:schemeClr val="lt1"/>
              </a:solidFill>
              <a:latin typeface="Onest"/>
              <a:ea typeface="Onest"/>
              <a:cs typeface="Onest"/>
              <a:sym typeface="Onest"/>
            </a:endParaRPr>
          </a:p>
        </p:txBody>
      </p:sp>
      <p:grpSp>
        <p:nvGrpSpPr>
          <p:cNvPr id="540" name="Google Shape;540;p76"/>
          <p:cNvGrpSpPr/>
          <p:nvPr/>
        </p:nvGrpSpPr>
        <p:grpSpPr>
          <a:xfrm>
            <a:off x="8396070" y="4409819"/>
            <a:ext cx="747923" cy="733680"/>
            <a:chOff x="6255841" y="954512"/>
            <a:chExt cx="2502252" cy="2454601"/>
          </a:xfrm>
        </p:grpSpPr>
        <p:pic>
          <p:nvPicPr>
            <p:cNvPr id="541" name="Google Shape;541;p7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583942" y="1258788"/>
              <a:ext cx="1846050" cy="1846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2" name="Google Shape;542;p7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255841" y="954512"/>
              <a:ext cx="2502252" cy="24546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43" name="Google Shape;543;p76"/>
          <p:cNvPicPr preferRelativeResize="0"/>
          <p:nvPr/>
        </p:nvPicPr>
        <p:blipFill>
          <a:blip r:embed="rId7">
            <a:alphaModFix amt="72000"/>
          </a:blip>
          <a:stretch>
            <a:fillRect/>
          </a:stretch>
        </p:blipFill>
        <p:spPr>
          <a:xfrm>
            <a:off x="8703350" y="152400"/>
            <a:ext cx="288251" cy="288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77"/>
          <p:cNvSpPr/>
          <p:nvPr/>
        </p:nvSpPr>
        <p:spPr>
          <a:xfrm>
            <a:off x="1003425" y="621825"/>
            <a:ext cx="3420000" cy="3318000"/>
          </a:xfrm>
          <a:prstGeom prst="roundRect">
            <a:avLst>
              <a:gd fmla="val 1526" name="adj"/>
            </a:avLst>
          </a:prstGeom>
          <a:solidFill>
            <a:srgbClr val="DCDCDC">
              <a:alpha val="2627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49" name="Google Shape;549;p77"/>
          <p:cNvSpPr/>
          <p:nvPr/>
        </p:nvSpPr>
        <p:spPr>
          <a:xfrm>
            <a:off x="4731100" y="621825"/>
            <a:ext cx="3420000" cy="3318000"/>
          </a:xfrm>
          <a:prstGeom prst="roundRect">
            <a:avLst>
              <a:gd fmla="val 1526" name="adj"/>
            </a:avLst>
          </a:prstGeom>
          <a:solidFill>
            <a:srgbClr val="DCDCDC">
              <a:alpha val="2627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50" name="Google Shape;550;p7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9647" l="4975" r="36973" t="6092"/>
          <a:stretch/>
        </p:blipFill>
        <p:spPr>
          <a:xfrm>
            <a:off x="1079625" y="698013"/>
            <a:ext cx="3267599" cy="3165599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77"/>
          <p:cNvSpPr txBox="1"/>
          <p:nvPr>
            <p:ph idx="4294967295" type="body"/>
          </p:nvPr>
        </p:nvSpPr>
        <p:spPr>
          <a:xfrm>
            <a:off x="1316625" y="4034275"/>
            <a:ext cx="2793600" cy="46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Onest"/>
                <a:ea typeface="Onest"/>
                <a:cs typeface="Onest"/>
                <a:sym typeface="Onest"/>
              </a:rPr>
              <a:t>What does this mean for you if you are a Risk Analyst? How does your role change?</a:t>
            </a:r>
            <a:endParaRPr sz="1000">
              <a:solidFill>
                <a:schemeClr val="lt1"/>
              </a:solidFill>
              <a:latin typeface="Onest"/>
              <a:ea typeface="Onest"/>
              <a:cs typeface="Onest"/>
              <a:sym typeface="Onest"/>
            </a:endParaRPr>
          </a:p>
        </p:txBody>
      </p:sp>
      <p:pic>
        <p:nvPicPr>
          <p:cNvPr id="552" name="Google Shape;552;p77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17206" r="13993" t="0"/>
          <a:stretch/>
        </p:blipFill>
        <p:spPr>
          <a:xfrm>
            <a:off x="4807300" y="698013"/>
            <a:ext cx="3267599" cy="3165599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77"/>
          <p:cNvSpPr txBox="1"/>
          <p:nvPr>
            <p:ph idx="4294967295" type="body"/>
          </p:nvPr>
        </p:nvSpPr>
        <p:spPr>
          <a:xfrm>
            <a:off x="5044300" y="4034275"/>
            <a:ext cx="2793600" cy="46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Onest"/>
                <a:ea typeface="Onest"/>
                <a:cs typeface="Onest"/>
                <a:sym typeface="Onest"/>
              </a:rPr>
              <a:t>What does this mean for you if you are a Program Leader? </a:t>
            </a:r>
            <a:endParaRPr sz="1000">
              <a:solidFill>
                <a:schemeClr val="lt1"/>
              </a:solidFill>
              <a:latin typeface="Onest"/>
              <a:ea typeface="Onest"/>
              <a:cs typeface="Onest"/>
              <a:sym typeface="Onest"/>
            </a:endParaRPr>
          </a:p>
        </p:txBody>
      </p:sp>
      <p:grpSp>
        <p:nvGrpSpPr>
          <p:cNvPr id="554" name="Google Shape;554;p77"/>
          <p:cNvGrpSpPr/>
          <p:nvPr/>
        </p:nvGrpSpPr>
        <p:grpSpPr>
          <a:xfrm>
            <a:off x="8396070" y="4409819"/>
            <a:ext cx="747923" cy="733680"/>
            <a:chOff x="6255841" y="954512"/>
            <a:chExt cx="2502252" cy="2454601"/>
          </a:xfrm>
        </p:grpSpPr>
        <p:pic>
          <p:nvPicPr>
            <p:cNvPr id="555" name="Google Shape;555;p7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583942" y="1258788"/>
              <a:ext cx="1846050" cy="1846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6" name="Google Shape;556;p7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255841" y="954512"/>
              <a:ext cx="2502252" cy="24546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57" name="Google Shape;557;p77"/>
          <p:cNvPicPr preferRelativeResize="0"/>
          <p:nvPr/>
        </p:nvPicPr>
        <p:blipFill>
          <a:blip r:embed="rId7">
            <a:alphaModFix amt="72000"/>
          </a:blip>
          <a:stretch>
            <a:fillRect/>
          </a:stretch>
        </p:blipFill>
        <p:spPr>
          <a:xfrm>
            <a:off x="8703350" y="152400"/>
            <a:ext cx="288251" cy="288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78"/>
          <p:cNvSpPr txBox="1"/>
          <p:nvPr>
            <p:ph idx="4294967295" type="title"/>
          </p:nvPr>
        </p:nvSpPr>
        <p:spPr>
          <a:xfrm>
            <a:off x="9403650" y="3588475"/>
            <a:ext cx="3413700" cy="6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000">
                <a:solidFill>
                  <a:schemeClr val="dk1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Victoria’s</a:t>
            </a:r>
            <a:r>
              <a:rPr b="0" lang="en" sz="3000">
                <a:solidFill>
                  <a:schemeClr val="dk1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 Secret </a:t>
            </a:r>
            <a:endParaRPr b="0" sz="3000">
              <a:solidFill>
                <a:schemeClr val="dk1"/>
              </a:solidFill>
              <a:latin typeface="Darker Grotesque"/>
              <a:ea typeface="Darker Grotesque"/>
              <a:cs typeface="Darker Grotesque"/>
              <a:sym typeface="Darker Grotesque"/>
            </a:endParaRPr>
          </a:p>
        </p:txBody>
      </p:sp>
      <p:sp>
        <p:nvSpPr>
          <p:cNvPr id="563" name="Google Shape;563;p78"/>
          <p:cNvSpPr txBox="1"/>
          <p:nvPr>
            <p:ph idx="4294967295" type="body"/>
          </p:nvPr>
        </p:nvSpPr>
        <p:spPr>
          <a:xfrm>
            <a:off x="311700" y="1846325"/>
            <a:ext cx="8520600" cy="5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>
                <a:solidFill>
                  <a:srgbClr val="434343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Why did we create a </a:t>
            </a:r>
            <a:r>
              <a:rPr lang="en" sz="2400">
                <a:solidFill>
                  <a:srgbClr val="434343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quantitative</a:t>
            </a:r>
            <a:r>
              <a:rPr lang="en" sz="2400">
                <a:solidFill>
                  <a:srgbClr val="434343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 risk program?</a:t>
            </a:r>
            <a:endParaRPr sz="2400">
              <a:solidFill>
                <a:srgbClr val="434343"/>
              </a:solidFill>
              <a:latin typeface="Darker Grotesque"/>
              <a:ea typeface="Darker Grotesque"/>
              <a:cs typeface="Darker Grotesque"/>
              <a:sym typeface="Darker Grotesque"/>
            </a:endParaRPr>
          </a:p>
        </p:txBody>
      </p:sp>
      <p:pic>
        <p:nvPicPr>
          <p:cNvPr id="564" name="Google Shape;564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0674" y="310449"/>
            <a:ext cx="1842652" cy="1036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78"/>
          <p:cNvSpPr txBox="1"/>
          <p:nvPr>
            <p:ph idx="4294967295" type="body"/>
          </p:nvPr>
        </p:nvSpPr>
        <p:spPr>
          <a:xfrm>
            <a:off x="311700" y="2543825"/>
            <a:ext cx="8520600" cy="5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>
                <a:solidFill>
                  <a:srgbClr val="434343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Where did we start?</a:t>
            </a:r>
            <a:endParaRPr sz="2400">
              <a:solidFill>
                <a:srgbClr val="434343"/>
              </a:solidFill>
              <a:latin typeface="Darker Grotesque"/>
              <a:ea typeface="Darker Grotesque"/>
              <a:cs typeface="Darker Grotesque"/>
              <a:sym typeface="Darker Grotesque"/>
            </a:endParaRPr>
          </a:p>
        </p:txBody>
      </p:sp>
      <p:sp>
        <p:nvSpPr>
          <p:cNvPr id="566" name="Google Shape;566;p78"/>
          <p:cNvSpPr txBox="1"/>
          <p:nvPr>
            <p:ph idx="4294967295" type="body"/>
          </p:nvPr>
        </p:nvSpPr>
        <p:spPr>
          <a:xfrm>
            <a:off x="311700" y="3241325"/>
            <a:ext cx="8520600" cy="5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>
                <a:solidFill>
                  <a:srgbClr val="434343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What are the challenges?</a:t>
            </a:r>
            <a:endParaRPr sz="2400">
              <a:solidFill>
                <a:srgbClr val="434343"/>
              </a:solidFill>
              <a:latin typeface="Darker Grotesque"/>
              <a:ea typeface="Darker Grotesque"/>
              <a:cs typeface="Darker Grotesque"/>
              <a:sym typeface="Darker Grotesque"/>
            </a:endParaRPr>
          </a:p>
        </p:txBody>
      </p:sp>
      <p:pic>
        <p:nvPicPr>
          <p:cNvPr id="567" name="Google Shape;567;p78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>
            <a:off x="8703350" y="152400"/>
            <a:ext cx="288251" cy="2882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8" name="Google Shape;568;p78"/>
          <p:cNvGrpSpPr/>
          <p:nvPr/>
        </p:nvGrpSpPr>
        <p:grpSpPr>
          <a:xfrm>
            <a:off x="8396073" y="4405343"/>
            <a:ext cx="747923" cy="733680"/>
            <a:chOff x="3320874" y="954512"/>
            <a:chExt cx="2502252" cy="2454601"/>
          </a:xfrm>
        </p:grpSpPr>
        <p:pic>
          <p:nvPicPr>
            <p:cNvPr id="569" name="Google Shape;569;p7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320874" y="954512"/>
              <a:ext cx="2502252" cy="2454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0" name="Google Shape;570;p78"/>
            <p:cNvPicPr preferRelativeResize="0"/>
            <p:nvPr/>
          </p:nvPicPr>
          <p:blipFill rotWithShape="1">
            <a:blip r:embed="rId6">
              <a:alphaModFix/>
            </a:blip>
            <a:srcRect b="12640" l="0" r="0" t="0"/>
            <a:stretch/>
          </p:blipFill>
          <p:spPr>
            <a:xfrm>
              <a:off x="3648975" y="1270581"/>
              <a:ext cx="1846200" cy="1822500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79"/>
          <p:cNvSpPr txBox="1"/>
          <p:nvPr>
            <p:ph idx="4294967295" type="body"/>
          </p:nvPr>
        </p:nvSpPr>
        <p:spPr>
          <a:xfrm>
            <a:off x="311700" y="2166025"/>
            <a:ext cx="8520600" cy="5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>
                <a:solidFill>
                  <a:srgbClr val="434343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How can we overcome our challenges?</a:t>
            </a:r>
            <a:endParaRPr sz="2400">
              <a:solidFill>
                <a:srgbClr val="434343"/>
              </a:solidFill>
              <a:latin typeface="Darker Grotesque"/>
              <a:ea typeface="Darker Grotesque"/>
              <a:cs typeface="Darker Grotesque"/>
              <a:sym typeface="Darker Grotesque"/>
            </a:endParaRPr>
          </a:p>
        </p:txBody>
      </p:sp>
      <p:sp>
        <p:nvSpPr>
          <p:cNvPr id="576" name="Google Shape;576;p79"/>
          <p:cNvSpPr txBox="1"/>
          <p:nvPr>
            <p:ph idx="4294967295" type="body"/>
          </p:nvPr>
        </p:nvSpPr>
        <p:spPr>
          <a:xfrm>
            <a:off x="311700" y="2863525"/>
            <a:ext cx="8520600" cy="5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>
                <a:solidFill>
                  <a:srgbClr val="434343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What are the emerging challenges?</a:t>
            </a:r>
            <a:endParaRPr sz="2400">
              <a:solidFill>
                <a:srgbClr val="434343"/>
              </a:solidFill>
              <a:latin typeface="Darker Grotesque"/>
              <a:ea typeface="Darker Grotesque"/>
              <a:cs typeface="Darker Grotesque"/>
              <a:sym typeface="Darker Grotesque"/>
            </a:endParaRPr>
          </a:p>
        </p:txBody>
      </p:sp>
      <p:pic>
        <p:nvPicPr>
          <p:cNvPr id="577" name="Google Shape;577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0674" y="310449"/>
            <a:ext cx="1842652" cy="103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79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>
            <a:off x="8703350" y="152400"/>
            <a:ext cx="288251" cy="2882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9" name="Google Shape;579;p79"/>
          <p:cNvGrpSpPr/>
          <p:nvPr/>
        </p:nvGrpSpPr>
        <p:grpSpPr>
          <a:xfrm>
            <a:off x="8396073" y="4405343"/>
            <a:ext cx="747923" cy="733680"/>
            <a:chOff x="3320874" y="954512"/>
            <a:chExt cx="2502252" cy="2454601"/>
          </a:xfrm>
        </p:grpSpPr>
        <p:pic>
          <p:nvPicPr>
            <p:cNvPr id="580" name="Google Shape;580;p7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320874" y="954512"/>
              <a:ext cx="2502252" cy="2454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1" name="Google Shape;581;p79"/>
            <p:cNvPicPr preferRelativeResize="0"/>
            <p:nvPr/>
          </p:nvPicPr>
          <p:blipFill rotWithShape="1">
            <a:blip r:embed="rId6">
              <a:alphaModFix/>
            </a:blip>
            <a:srcRect b="12640" l="0" r="0" t="0"/>
            <a:stretch/>
          </p:blipFill>
          <p:spPr>
            <a:xfrm>
              <a:off x="3648975" y="1270581"/>
              <a:ext cx="1846200" cy="1822500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80"/>
          <p:cNvSpPr/>
          <p:nvPr/>
        </p:nvSpPr>
        <p:spPr>
          <a:xfrm>
            <a:off x="258000" y="249300"/>
            <a:ext cx="8628000" cy="4644900"/>
          </a:xfrm>
          <a:prstGeom prst="roundRect">
            <a:avLst>
              <a:gd fmla="val 2523" name="adj"/>
            </a:avLst>
          </a:prstGeom>
          <a:solidFill>
            <a:srgbClr val="111928"/>
          </a:solidFill>
          <a:ln cap="flat" cmpd="sng" w="9525">
            <a:solidFill>
              <a:srgbClr val="00379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87" name="Google Shape;587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250" y="325575"/>
            <a:ext cx="8475500" cy="44923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8" name="Google Shape;588;p80"/>
          <p:cNvGrpSpPr/>
          <p:nvPr/>
        </p:nvGrpSpPr>
        <p:grpSpPr>
          <a:xfrm>
            <a:off x="8396070" y="4409819"/>
            <a:ext cx="747923" cy="733680"/>
            <a:chOff x="6255841" y="954512"/>
            <a:chExt cx="2502252" cy="2454601"/>
          </a:xfrm>
        </p:grpSpPr>
        <p:pic>
          <p:nvPicPr>
            <p:cNvPr id="589" name="Google Shape;589;p8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583942" y="1258788"/>
              <a:ext cx="1846050" cy="1846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0" name="Google Shape;590;p8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55841" y="954512"/>
              <a:ext cx="2502252" cy="24546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81"/>
          <p:cNvSpPr/>
          <p:nvPr/>
        </p:nvSpPr>
        <p:spPr>
          <a:xfrm>
            <a:off x="528450" y="334200"/>
            <a:ext cx="8087100" cy="4475100"/>
          </a:xfrm>
          <a:prstGeom prst="roundRect">
            <a:avLst>
              <a:gd fmla="val 2523" name="adj"/>
            </a:avLst>
          </a:prstGeom>
          <a:solidFill>
            <a:srgbClr val="111928"/>
          </a:solidFill>
          <a:ln cap="flat" cmpd="sng" w="9525">
            <a:solidFill>
              <a:srgbClr val="00379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596" name="Google Shape;596;p81"/>
          <p:cNvGrpSpPr/>
          <p:nvPr/>
        </p:nvGrpSpPr>
        <p:grpSpPr>
          <a:xfrm>
            <a:off x="8396070" y="4409819"/>
            <a:ext cx="747923" cy="733680"/>
            <a:chOff x="6255841" y="954512"/>
            <a:chExt cx="2502252" cy="2454601"/>
          </a:xfrm>
        </p:grpSpPr>
        <p:pic>
          <p:nvPicPr>
            <p:cNvPr id="597" name="Google Shape;597;p8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583942" y="1258788"/>
              <a:ext cx="1846050" cy="1846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8" name="Google Shape;598;p8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255841" y="954512"/>
              <a:ext cx="2502252" cy="24546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99" name="Google Shape;599;p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100" y="462200"/>
            <a:ext cx="7919800" cy="4006300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81"/>
          <p:cNvSpPr txBox="1"/>
          <p:nvPr/>
        </p:nvSpPr>
        <p:spPr>
          <a:xfrm>
            <a:off x="6625000" y="4567550"/>
            <a:ext cx="1866600" cy="13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Powered by </a:t>
            </a:r>
            <a:r>
              <a:rPr lang="en" sz="1000">
                <a:solidFill>
                  <a:srgbClr val="52C7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FAIR-CAM™</a:t>
            </a:r>
            <a:endParaRPr baseline="30000" sz="1000">
              <a:solidFill>
                <a:srgbClr val="52C7F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82"/>
          <p:cNvSpPr/>
          <p:nvPr/>
        </p:nvSpPr>
        <p:spPr>
          <a:xfrm>
            <a:off x="486700" y="372425"/>
            <a:ext cx="8170800" cy="4398900"/>
          </a:xfrm>
          <a:prstGeom prst="roundRect">
            <a:avLst>
              <a:gd fmla="val 2523" name="adj"/>
            </a:avLst>
          </a:prstGeom>
          <a:solidFill>
            <a:srgbClr val="111928"/>
          </a:solidFill>
          <a:ln cap="flat" cmpd="sng" w="9525">
            <a:solidFill>
              <a:srgbClr val="00379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06" name="Google Shape;606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861" y="443809"/>
            <a:ext cx="8026276" cy="42558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7" name="Google Shape;607;p82"/>
          <p:cNvGrpSpPr/>
          <p:nvPr/>
        </p:nvGrpSpPr>
        <p:grpSpPr>
          <a:xfrm>
            <a:off x="8396070" y="4409819"/>
            <a:ext cx="747923" cy="733680"/>
            <a:chOff x="6255841" y="954512"/>
            <a:chExt cx="2502252" cy="2454601"/>
          </a:xfrm>
        </p:grpSpPr>
        <p:pic>
          <p:nvPicPr>
            <p:cNvPr id="608" name="Google Shape;608;p8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583942" y="1258788"/>
              <a:ext cx="1846050" cy="1846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9" name="Google Shape;609;p8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55841" y="954512"/>
              <a:ext cx="2502252" cy="24546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10" name="Google Shape;610;p82"/>
          <p:cNvPicPr preferRelativeResize="0"/>
          <p:nvPr/>
        </p:nvPicPr>
        <p:blipFill rotWithShape="1">
          <a:blip r:embed="rId3">
            <a:alphaModFix/>
          </a:blip>
          <a:srcRect b="8852" l="77028" r="1933" t="82761"/>
          <a:stretch/>
        </p:blipFill>
        <p:spPr>
          <a:xfrm>
            <a:off x="6807350" y="4305100"/>
            <a:ext cx="1567876" cy="356926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82"/>
          <p:cNvSpPr txBox="1"/>
          <p:nvPr/>
        </p:nvSpPr>
        <p:spPr>
          <a:xfrm>
            <a:off x="6746575" y="4460960"/>
            <a:ext cx="1776000" cy="13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Powered by </a:t>
            </a:r>
            <a:r>
              <a:rPr lang="en" sz="1000">
                <a:solidFill>
                  <a:srgbClr val="52C7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FAIR-MAM™</a:t>
            </a:r>
            <a:endParaRPr baseline="30000" sz="1000">
              <a:solidFill>
                <a:srgbClr val="52C7F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83"/>
          <p:cNvSpPr txBox="1"/>
          <p:nvPr/>
        </p:nvSpPr>
        <p:spPr>
          <a:xfrm>
            <a:off x="304800" y="228598"/>
            <a:ext cx="6625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D58FB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100</a:t>
            </a:r>
            <a:r>
              <a:rPr lang="en" sz="2400">
                <a:solidFill>
                  <a:srgbClr val="BD58FB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+ Integrations</a:t>
            </a:r>
            <a:endParaRPr sz="2400">
              <a:solidFill>
                <a:srgbClr val="BD58FB"/>
              </a:solidFill>
              <a:latin typeface="Darker Grotesque"/>
              <a:ea typeface="Darker Grotesque"/>
              <a:cs typeface="Darker Grotesque"/>
              <a:sym typeface="Darker Grotesque"/>
            </a:endParaRPr>
          </a:p>
        </p:txBody>
      </p:sp>
      <p:sp>
        <p:nvSpPr>
          <p:cNvPr id="617" name="Google Shape;617;p83"/>
          <p:cNvSpPr txBox="1"/>
          <p:nvPr/>
        </p:nvSpPr>
        <p:spPr>
          <a:xfrm>
            <a:off x="-7484623" y="7409264"/>
            <a:ext cx="66039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359A"/>
                </a:solidFill>
                <a:latin typeface="Poppins"/>
                <a:ea typeface="Poppins"/>
                <a:cs typeface="Poppins"/>
                <a:sym typeface="Poppins"/>
              </a:rPr>
              <a:t>And Many More…</a:t>
            </a:r>
            <a:endParaRPr b="1" sz="1200">
              <a:solidFill>
                <a:srgbClr val="00359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Slack, Asana, Gong, Hubspot, GitLab, SendGrid, Bamboo HR, Fastly, Cisco Meraki, Cisco Secre Endpoint, Cisco Umbrella, Atlassian Confluence, Atlassian Jira, Atlassian Opsgenie, GitHub, Bitbucket, Datadog, and many more.</a:t>
            </a:r>
            <a:endParaRPr sz="12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18" name="Google Shape;618;p83"/>
          <p:cNvPicPr preferRelativeResize="0"/>
          <p:nvPr/>
        </p:nvPicPr>
        <p:blipFill rotWithShape="1">
          <a:blip r:embed="rId3">
            <a:alphaModFix/>
          </a:blip>
          <a:srcRect b="16725" l="0" r="0" t="16718"/>
          <a:stretch/>
        </p:blipFill>
        <p:spPr>
          <a:xfrm>
            <a:off x="1282102" y="1074370"/>
            <a:ext cx="527258" cy="197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095" y="1102545"/>
            <a:ext cx="546690" cy="14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9896" y="1135423"/>
            <a:ext cx="600100" cy="75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13747" y="1122079"/>
            <a:ext cx="569038" cy="101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8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90340" y="1095570"/>
            <a:ext cx="447107" cy="15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8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03786" y="1084989"/>
            <a:ext cx="546698" cy="17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83"/>
          <p:cNvPicPr preferRelativeResize="0"/>
          <p:nvPr/>
        </p:nvPicPr>
        <p:blipFill rotWithShape="1">
          <a:blip r:embed="rId9">
            <a:alphaModFix/>
          </a:blip>
          <a:srcRect b="22074" l="0" r="0" t="24632"/>
          <a:stretch/>
        </p:blipFill>
        <p:spPr>
          <a:xfrm>
            <a:off x="2920986" y="1078307"/>
            <a:ext cx="569030" cy="189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8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63805" y="1034075"/>
            <a:ext cx="417101" cy="278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83"/>
          <p:cNvPicPr preferRelativeResize="0"/>
          <p:nvPr/>
        </p:nvPicPr>
        <p:blipFill rotWithShape="1">
          <a:blip r:embed="rId11">
            <a:alphaModFix/>
          </a:blip>
          <a:srcRect b="0" l="16721" r="17105" t="0"/>
          <a:stretch/>
        </p:blipFill>
        <p:spPr>
          <a:xfrm>
            <a:off x="7465515" y="1060731"/>
            <a:ext cx="283215" cy="224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83"/>
          <p:cNvPicPr preferRelativeResize="0"/>
          <p:nvPr/>
        </p:nvPicPr>
        <p:blipFill rotWithShape="1">
          <a:blip r:embed="rId12">
            <a:alphaModFix/>
          </a:blip>
          <a:srcRect b="13553" l="15063" r="17510" t="5625"/>
          <a:stretch/>
        </p:blipFill>
        <p:spPr>
          <a:xfrm>
            <a:off x="8318243" y="1045676"/>
            <a:ext cx="283217" cy="25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8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77039" y="1482224"/>
            <a:ext cx="444800" cy="278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8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245679" y="1578301"/>
            <a:ext cx="600100" cy="85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8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153590" y="1550695"/>
            <a:ext cx="447087" cy="14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8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035173" y="1456432"/>
            <a:ext cx="340655" cy="329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83"/>
          <p:cNvPicPr preferRelativeResize="0"/>
          <p:nvPr/>
        </p:nvPicPr>
        <p:blipFill rotWithShape="1">
          <a:blip r:embed="rId17">
            <a:alphaModFix/>
          </a:blip>
          <a:srcRect b="16982" l="7459" r="6799" t="12782"/>
          <a:stretch/>
        </p:blipFill>
        <p:spPr>
          <a:xfrm>
            <a:off x="3872304" y="1556971"/>
            <a:ext cx="600100" cy="128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8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806308" y="1533137"/>
            <a:ext cx="527278" cy="176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83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717943" y="1508880"/>
            <a:ext cx="391901" cy="224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83"/>
          <p:cNvPicPr preferRelativeResize="0"/>
          <p:nvPr/>
        </p:nvPicPr>
        <p:blipFill rotWithShape="1">
          <a:blip r:embed="rId20">
            <a:alphaModFix/>
          </a:blip>
          <a:srcRect b="26116" l="0" r="0" t="24522"/>
          <a:stretch/>
        </p:blipFill>
        <p:spPr>
          <a:xfrm>
            <a:off x="6575076" y="1510883"/>
            <a:ext cx="447086" cy="220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83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330360" y="1543494"/>
            <a:ext cx="569028" cy="155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83"/>
          <p:cNvPicPr preferRelativeResize="0"/>
          <p:nvPr/>
        </p:nvPicPr>
        <p:blipFill rotWithShape="1">
          <a:blip r:embed="rId22">
            <a:alphaModFix/>
          </a:blip>
          <a:srcRect b="14585" l="17105" r="13305" t="16123"/>
          <a:stretch/>
        </p:blipFill>
        <p:spPr>
          <a:xfrm>
            <a:off x="8331898" y="1493826"/>
            <a:ext cx="255907" cy="25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83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571494" y="2019954"/>
            <a:ext cx="255892" cy="244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83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404120" y="2000561"/>
            <a:ext cx="283216" cy="283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83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2109863" y="2031827"/>
            <a:ext cx="534541" cy="220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83"/>
          <p:cNvPicPr preferRelativeResize="0"/>
          <p:nvPr/>
        </p:nvPicPr>
        <p:blipFill rotWithShape="1">
          <a:blip r:embed="rId26">
            <a:alphaModFix/>
          </a:blip>
          <a:srcRect b="20193" l="14897" r="12957" t="18127"/>
          <a:stretch/>
        </p:blipFill>
        <p:spPr>
          <a:xfrm>
            <a:off x="2996957" y="2023499"/>
            <a:ext cx="417088" cy="237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83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4030747" y="2000568"/>
            <a:ext cx="283215" cy="28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83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4905153" y="1977376"/>
            <a:ext cx="329585" cy="329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83"/>
          <p:cNvPicPr preferRelativeResize="0"/>
          <p:nvPr/>
        </p:nvPicPr>
        <p:blipFill rotWithShape="1">
          <a:blip r:embed="rId29">
            <a:alphaModFix/>
          </a:blip>
          <a:srcRect b="8155" l="4742" r="14735" t="9884"/>
          <a:stretch/>
        </p:blipFill>
        <p:spPr>
          <a:xfrm>
            <a:off x="5640543" y="2044787"/>
            <a:ext cx="546703" cy="194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83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6498576" y="2046152"/>
            <a:ext cx="600098" cy="192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83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7384904" y="2017071"/>
            <a:ext cx="444790" cy="250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83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8186503" y="1988412"/>
            <a:ext cx="546698" cy="307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8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8236297" y="4314362"/>
            <a:ext cx="447109" cy="179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83"/>
          <p:cNvPicPr preferRelativeResize="0"/>
          <p:nvPr/>
        </p:nvPicPr>
        <p:blipFill rotWithShape="1">
          <a:blip r:embed="rId34">
            <a:alphaModFix/>
          </a:blip>
          <a:srcRect b="33302" l="10140" r="10140" t="33302"/>
          <a:stretch/>
        </p:blipFill>
        <p:spPr>
          <a:xfrm>
            <a:off x="7328950" y="4309752"/>
            <a:ext cx="600095" cy="188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83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230387" y="2538786"/>
            <a:ext cx="630682" cy="114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83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384100" y="2503231"/>
            <a:ext cx="630679" cy="18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83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2103786" y="2442460"/>
            <a:ext cx="546698" cy="307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83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2932153" y="2510124"/>
            <a:ext cx="546698" cy="172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83"/>
          <p:cNvPicPr preferRelativeResize="0"/>
          <p:nvPr/>
        </p:nvPicPr>
        <p:blipFill rotWithShape="1">
          <a:blip r:embed="rId38">
            <a:alphaModFix/>
          </a:blip>
          <a:srcRect b="22187" l="0" r="0" t="25923"/>
          <a:stretch/>
        </p:blipFill>
        <p:spPr>
          <a:xfrm>
            <a:off x="3905087" y="2518258"/>
            <a:ext cx="534533" cy="155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83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4899623" y="2476998"/>
            <a:ext cx="340646" cy="238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83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5640547" y="2525219"/>
            <a:ext cx="546692" cy="14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83"/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7326193" y="2549874"/>
            <a:ext cx="546691" cy="92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83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6514111" y="2497209"/>
            <a:ext cx="569030" cy="198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83"/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8159801" y="2552413"/>
            <a:ext cx="600100" cy="87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83"/>
          <p:cNvPicPr preferRelativeResize="0"/>
          <p:nvPr/>
        </p:nvPicPr>
        <p:blipFill>
          <a:blip r:embed="rId44">
            <a:alphaModFix/>
          </a:blip>
          <a:stretch>
            <a:fillRect/>
          </a:stretch>
        </p:blipFill>
        <p:spPr>
          <a:xfrm>
            <a:off x="2890153" y="2981140"/>
            <a:ext cx="630697" cy="138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83"/>
          <p:cNvPicPr preferRelativeResize="0"/>
          <p:nvPr/>
        </p:nvPicPr>
        <p:blipFill rotWithShape="1">
          <a:blip r:embed="rId45">
            <a:alphaModFix/>
          </a:blip>
          <a:srcRect b="14743" l="0" r="0" t="14410"/>
          <a:stretch/>
        </p:blipFill>
        <p:spPr>
          <a:xfrm>
            <a:off x="4796606" y="2953455"/>
            <a:ext cx="546678" cy="19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83"/>
          <p:cNvPicPr preferRelativeResize="0"/>
          <p:nvPr/>
        </p:nvPicPr>
        <p:blipFill>
          <a:blip r:embed="rId46">
            <a:alphaModFix/>
          </a:blip>
          <a:stretch>
            <a:fillRect/>
          </a:stretch>
        </p:blipFill>
        <p:spPr>
          <a:xfrm>
            <a:off x="426091" y="2980612"/>
            <a:ext cx="546698" cy="139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83"/>
          <p:cNvPicPr preferRelativeResize="0"/>
          <p:nvPr/>
        </p:nvPicPr>
        <p:blipFill rotWithShape="1">
          <a:blip r:embed="rId47">
            <a:alphaModFix/>
          </a:blip>
          <a:srcRect b="27030" l="0" r="0" t="24931"/>
          <a:stretch/>
        </p:blipFill>
        <p:spPr>
          <a:xfrm>
            <a:off x="1282091" y="2965880"/>
            <a:ext cx="527273" cy="168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83"/>
          <p:cNvPicPr preferRelativeResize="0"/>
          <p:nvPr/>
        </p:nvPicPr>
        <p:blipFill rotWithShape="1">
          <a:blip r:embed="rId48">
            <a:alphaModFix/>
          </a:blip>
          <a:srcRect b="18882" l="13182" r="14385" t="18839"/>
          <a:stretch/>
        </p:blipFill>
        <p:spPr>
          <a:xfrm>
            <a:off x="2109860" y="2919729"/>
            <a:ext cx="534546" cy="261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83"/>
          <p:cNvPicPr preferRelativeResize="0"/>
          <p:nvPr/>
        </p:nvPicPr>
        <p:blipFill>
          <a:blip r:embed="rId49">
            <a:alphaModFix/>
          </a:blip>
          <a:stretch>
            <a:fillRect/>
          </a:stretch>
        </p:blipFill>
        <p:spPr>
          <a:xfrm>
            <a:off x="3948811" y="2926093"/>
            <a:ext cx="447086" cy="248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83"/>
          <p:cNvPicPr preferRelativeResize="0"/>
          <p:nvPr/>
        </p:nvPicPr>
        <p:blipFill>
          <a:blip r:embed="rId50">
            <a:alphaModFix/>
          </a:blip>
          <a:stretch>
            <a:fillRect/>
          </a:stretch>
        </p:blipFill>
        <p:spPr>
          <a:xfrm>
            <a:off x="5667652" y="2999109"/>
            <a:ext cx="492483" cy="1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83"/>
          <p:cNvPicPr preferRelativeResize="0"/>
          <p:nvPr/>
        </p:nvPicPr>
        <p:blipFill rotWithShape="1">
          <a:blip r:embed="rId51">
            <a:alphaModFix/>
          </a:blip>
          <a:srcRect b="31304" l="15993" r="16439" t="32055"/>
          <a:stretch/>
        </p:blipFill>
        <p:spPr>
          <a:xfrm>
            <a:off x="414925" y="3417656"/>
            <a:ext cx="569029" cy="173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83"/>
          <p:cNvPicPr preferRelativeResize="0"/>
          <p:nvPr/>
        </p:nvPicPr>
        <p:blipFill>
          <a:blip r:embed="rId52">
            <a:alphaModFix/>
          </a:blip>
          <a:stretch>
            <a:fillRect/>
          </a:stretch>
        </p:blipFill>
        <p:spPr>
          <a:xfrm>
            <a:off x="6525288" y="2906772"/>
            <a:ext cx="546701" cy="28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83"/>
          <p:cNvPicPr preferRelativeResize="0"/>
          <p:nvPr/>
        </p:nvPicPr>
        <p:blipFill rotWithShape="1">
          <a:blip r:embed="rId53">
            <a:alphaModFix/>
          </a:blip>
          <a:srcRect b="23288" l="1469" r="4315" t="26312"/>
          <a:stretch/>
        </p:blipFill>
        <p:spPr>
          <a:xfrm>
            <a:off x="7328954" y="2960189"/>
            <a:ext cx="600085" cy="180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83"/>
          <p:cNvPicPr preferRelativeResize="0"/>
          <p:nvPr/>
        </p:nvPicPr>
        <p:blipFill>
          <a:blip r:embed="rId54">
            <a:alphaModFix/>
          </a:blip>
          <a:stretch>
            <a:fillRect/>
          </a:stretch>
        </p:blipFill>
        <p:spPr>
          <a:xfrm>
            <a:off x="3926114" y="3449540"/>
            <a:ext cx="492483" cy="10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83"/>
          <p:cNvPicPr preferRelativeResize="0"/>
          <p:nvPr/>
        </p:nvPicPr>
        <p:blipFill rotWithShape="1">
          <a:blip r:embed="rId55">
            <a:alphaModFix/>
          </a:blip>
          <a:srcRect b="24499" l="0" r="0" t="27340"/>
          <a:stretch/>
        </p:blipFill>
        <p:spPr>
          <a:xfrm>
            <a:off x="2905452" y="3425795"/>
            <a:ext cx="600098" cy="15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83"/>
          <p:cNvPicPr preferRelativeResize="0"/>
          <p:nvPr/>
        </p:nvPicPr>
        <p:blipFill>
          <a:blip r:embed="rId56">
            <a:alphaModFix/>
          </a:blip>
          <a:stretch>
            <a:fillRect/>
          </a:stretch>
        </p:blipFill>
        <p:spPr>
          <a:xfrm>
            <a:off x="8159801" y="2936305"/>
            <a:ext cx="600100" cy="227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83"/>
          <p:cNvPicPr preferRelativeResize="0"/>
          <p:nvPr/>
        </p:nvPicPr>
        <p:blipFill>
          <a:blip r:embed="rId57">
            <a:alphaModFix/>
          </a:blip>
          <a:stretch>
            <a:fillRect/>
          </a:stretch>
        </p:blipFill>
        <p:spPr>
          <a:xfrm>
            <a:off x="2130903" y="3382028"/>
            <a:ext cx="492461" cy="24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83"/>
          <p:cNvPicPr preferRelativeResize="0"/>
          <p:nvPr/>
        </p:nvPicPr>
        <p:blipFill>
          <a:blip r:embed="rId58">
            <a:alphaModFix/>
          </a:blip>
          <a:stretch>
            <a:fillRect/>
          </a:stretch>
        </p:blipFill>
        <p:spPr>
          <a:xfrm>
            <a:off x="1282091" y="3435653"/>
            <a:ext cx="527275" cy="13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83"/>
          <p:cNvPicPr preferRelativeResize="0"/>
          <p:nvPr/>
        </p:nvPicPr>
        <p:blipFill rotWithShape="1">
          <a:blip r:embed="rId59">
            <a:alphaModFix/>
          </a:blip>
          <a:srcRect b="31394" l="0" r="0" t="32531"/>
          <a:stretch/>
        </p:blipFill>
        <p:spPr>
          <a:xfrm>
            <a:off x="4802678" y="3432112"/>
            <a:ext cx="534535" cy="144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83"/>
          <p:cNvPicPr preferRelativeResize="0"/>
          <p:nvPr/>
        </p:nvPicPr>
        <p:blipFill>
          <a:blip r:embed="rId60">
            <a:alphaModFix/>
          </a:blip>
          <a:stretch>
            <a:fillRect/>
          </a:stretch>
        </p:blipFill>
        <p:spPr>
          <a:xfrm>
            <a:off x="5629386" y="3434519"/>
            <a:ext cx="569015" cy="139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83"/>
          <p:cNvPicPr preferRelativeResize="0"/>
          <p:nvPr/>
        </p:nvPicPr>
        <p:blipFill>
          <a:blip r:embed="rId61">
            <a:alphaModFix/>
          </a:blip>
          <a:stretch>
            <a:fillRect/>
          </a:stretch>
        </p:blipFill>
        <p:spPr>
          <a:xfrm>
            <a:off x="2890162" y="3851613"/>
            <a:ext cx="630678" cy="213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83"/>
          <p:cNvPicPr preferRelativeResize="0"/>
          <p:nvPr/>
        </p:nvPicPr>
        <p:blipFill rotWithShape="1">
          <a:blip r:embed="rId62">
            <a:alphaModFix/>
          </a:blip>
          <a:srcRect b="19079" l="0" r="0" t="14581"/>
          <a:stretch/>
        </p:blipFill>
        <p:spPr>
          <a:xfrm>
            <a:off x="6514109" y="3415384"/>
            <a:ext cx="569029" cy="177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83"/>
          <p:cNvPicPr preferRelativeResize="0"/>
          <p:nvPr/>
        </p:nvPicPr>
        <p:blipFill>
          <a:blip r:embed="rId63">
            <a:alphaModFix/>
          </a:blip>
          <a:stretch>
            <a:fillRect/>
          </a:stretch>
        </p:blipFill>
        <p:spPr>
          <a:xfrm>
            <a:off x="7382756" y="3421366"/>
            <a:ext cx="492483" cy="16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83"/>
          <p:cNvPicPr preferRelativeResize="0"/>
          <p:nvPr/>
        </p:nvPicPr>
        <p:blipFill>
          <a:blip r:embed="rId64">
            <a:alphaModFix/>
          </a:blip>
          <a:stretch>
            <a:fillRect/>
          </a:stretch>
        </p:blipFill>
        <p:spPr>
          <a:xfrm>
            <a:off x="3926112" y="3865981"/>
            <a:ext cx="492482" cy="184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83"/>
          <p:cNvPicPr preferRelativeResize="0"/>
          <p:nvPr/>
        </p:nvPicPr>
        <p:blipFill rotWithShape="1">
          <a:blip r:embed="rId65">
            <a:alphaModFix/>
          </a:blip>
          <a:srcRect b="30484" l="4905" r="4760" t="23859"/>
          <a:stretch/>
        </p:blipFill>
        <p:spPr>
          <a:xfrm>
            <a:off x="8159802" y="3421397"/>
            <a:ext cx="600098" cy="165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83"/>
          <p:cNvPicPr preferRelativeResize="0"/>
          <p:nvPr/>
        </p:nvPicPr>
        <p:blipFill>
          <a:blip r:embed="rId66">
            <a:alphaModFix/>
          </a:blip>
          <a:stretch>
            <a:fillRect/>
          </a:stretch>
        </p:blipFill>
        <p:spPr>
          <a:xfrm>
            <a:off x="414924" y="3809014"/>
            <a:ext cx="569032" cy="298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83"/>
          <p:cNvPicPr preferRelativeResize="0"/>
          <p:nvPr/>
        </p:nvPicPr>
        <p:blipFill rotWithShape="1">
          <a:blip r:embed="rId67">
            <a:alphaModFix/>
          </a:blip>
          <a:srcRect b="15861" l="26970" r="28472" t="15799"/>
          <a:stretch/>
        </p:blipFill>
        <p:spPr>
          <a:xfrm>
            <a:off x="5717947" y="3771013"/>
            <a:ext cx="391892" cy="374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83"/>
          <p:cNvPicPr preferRelativeResize="0"/>
          <p:nvPr/>
        </p:nvPicPr>
        <p:blipFill>
          <a:blip r:embed="rId68">
            <a:alphaModFix/>
          </a:blip>
          <a:stretch>
            <a:fillRect/>
          </a:stretch>
        </p:blipFill>
        <p:spPr>
          <a:xfrm>
            <a:off x="1230389" y="3917395"/>
            <a:ext cx="630678" cy="81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83"/>
          <p:cNvPicPr preferRelativeResize="0"/>
          <p:nvPr/>
        </p:nvPicPr>
        <p:blipFill>
          <a:blip r:embed="rId69">
            <a:alphaModFix/>
          </a:blip>
          <a:stretch>
            <a:fillRect/>
          </a:stretch>
        </p:blipFill>
        <p:spPr>
          <a:xfrm>
            <a:off x="4823708" y="3819878"/>
            <a:ext cx="492477" cy="277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83"/>
          <p:cNvPicPr preferRelativeResize="0"/>
          <p:nvPr/>
        </p:nvPicPr>
        <p:blipFill rotWithShape="1">
          <a:blip r:embed="rId70">
            <a:alphaModFix/>
          </a:blip>
          <a:srcRect b="11836" l="6870" r="9039" t="13857"/>
          <a:stretch/>
        </p:blipFill>
        <p:spPr>
          <a:xfrm>
            <a:off x="2130896" y="3875430"/>
            <a:ext cx="492477" cy="165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83"/>
          <p:cNvPicPr preferRelativeResize="0"/>
          <p:nvPr/>
        </p:nvPicPr>
        <p:blipFill rotWithShape="1">
          <a:blip r:embed="rId71">
            <a:alphaModFix/>
          </a:blip>
          <a:srcRect b="22495" l="0" r="0" t="21933"/>
          <a:stretch/>
        </p:blipFill>
        <p:spPr>
          <a:xfrm>
            <a:off x="6575082" y="3865145"/>
            <a:ext cx="447088" cy="186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83"/>
          <p:cNvPicPr preferRelativeResize="0"/>
          <p:nvPr/>
        </p:nvPicPr>
        <p:blipFill rotWithShape="1">
          <a:blip r:embed="rId72">
            <a:alphaModFix/>
          </a:blip>
          <a:srcRect b="33791" l="7781" r="9258" t="33536"/>
          <a:stretch/>
        </p:blipFill>
        <p:spPr>
          <a:xfrm>
            <a:off x="2092619" y="4319988"/>
            <a:ext cx="569029" cy="168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83"/>
          <p:cNvPicPr preferRelativeResize="0"/>
          <p:nvPr/>
        </p:nvPicPr>
        <p:blipFill rotWithShape="1">
          <a:blip r:embed="rId73">
            <a:alphaModFix/>
          </a:blip>
          <a:srcRect b="35976" l="9980" r="8811" t="35013"/>
          <a:stretch/>
        </p:blipFill>
        <p:spPr>
          <a:xfrm>
            <a:off x="7365368" y="3895611"/>
            <a:ext cx="527273" cy="12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83"/>
          <p:cNvPicPr preferRelativeResize="0"/>
          <p:nvPr/>
        </p:nvPicPr>
        <p:blipFill rotWithShape="1">
          <a:blip r:embed="rId74">
            <a:alphaModFix/>
          </a:blip>
          <a:srcRect b="0" l="16645" r="16451" t="0"/>
          <a:stretch/>
        </p:blipFill>
        <p:spPr>
          <a:xfrm>
            <a:off x="8318243" y="3839319"/>
            <a:ext cx="283218" cy="238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83"/>
          <p:cNvPicPr preferRelativeResize="0"/>
          <p:nvPr/>
        </p:nvPicPr>
        <p:blipFill rotWithShape="1">
          <a:blip r:embed="rId75">
            <a:alphaModFix/>
          </a:blip>
          <a:srcRect b="0" l="16320" r="16628" t="0"/>
          <a:stretch/>
        </p:blipFill>
        <p:spPr>
          <a:xfrm>
            <a:off x="5743570" y="4260152"/>
            <a:ext cx="340646" cy="287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83"/>
          <p:cNvPicPr preferRelativeResize="0"/>
          <p:nvPr/>
        </p:nvPicPr>
        <p:blipFill rotWithShape="1">
          <a:blip r:embed="rId76">
            <a:alphaModFix/>
          </a:blip>
          <a:srcRect b="21117" l="0" r="0" t="23044"/>
          <a:stretch/>
        </p:blipFill>
        <p:spPr>
          <a:xfrm>
            <a:off x="2983106" y="4316978"/>
            <a:ext cx="444790" cy="17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83"/>
          <p:cNvPicPr preferRelativeResize="0"/>
          <p:nvPr/>
        </p:nvPicPr>
        <p:blipFill>
          <a:blip r:embed="rId77">
            <a:alphaModFix/>
          </a:blip>
          <a:stretch>
            <a:fillRect/>
          </a:stretch>
        </p:blipFill>
        <p:spPr>
          <a:xfrm>
            <a:off x="6489346" y="4272271"/>
            <a:ext cx="527275" cy="263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83"/>
          <p:cNvPicPr preferRelativeResize="0"/>
          <p:nvPr/>
        </p:nvPicPr>
        <p:blipFill rotWithShape="1">
          <a:blip r:embed="rId78">
            <a:alphaModFix/>
          </a:blip>
          <a:srcRect b="23011" l="0" r="0" t="23210"/>
          <a:stretch/>
        </p:blipFill>
        <p:spPr>
          <a:xfrm>
            <a:off x="1272380" y="4321402"/>
            <a:ext cx="546698" cy="165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83"/>
          <p:cNvPicPr preferRelativeResize="0"/>
          <p:nvPr/>
        </p:nvPicPr>
        <p:blipFill>
          <a:blip r:embed="rId79">
            <a:alphaModFix/>
          </a:blip>
          <a:stretch>
            <a:fillRect/>
          </a:stretch>
        </p:blipFill>
        <p:spPr>
          <a:xfrm>
            <a:off x="3908713" y="4333131"/>
            <a:ext cx="527283" cy="14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83"/>
          <p:cNvPicPr preferRelativeResize="0"/>
          <p:nvPr/>
        </p:nvPicPr>
        <p:blipFill>
          <a:blip r:embed="rId80">
            <a:alphaModFix/>
          </a:blip>
          <a:stretch>
            <a:fillRect/>
          </a:stretch>
        </p:blipFill>
        <p:spPr>
          <a:xfrm>
            <a:off x="4846392" y="4326389"/>
            <a:ext cx="447107" cy="15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83"/>
          <p:cNvPicPr preferRelativeResize="0"/>
          <p:nvPr/>
        </p:nvPicPr>
        <p:blipFill rotWithShape="1">
          <a:blip r:embed="rId81">
            <a:alphaModFix/>
          </a:blip>
          <a:srcRect b="30477" l="0" r="0" t="28139"/>
          <a:stretch/>
        </p:blipFill>
        <p:spPr>
          <a:xfrm>
            <a:off x="453202" y="4347478"/>
            <a:ext cx="492476" cy="11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83"/>
          <p:cNvPicPr preferRelativeResize="0"/>
          <p:nvPr/>
        </p:nvPicPr>
        <p:blipFill>
          <a:blip r:embed="rId82">
            <a:alphaModFix amt="42000"/>
          </a:blip>
          <a:stretch>
            <a:fillRect/>
          </a:stretch>
        </p:blipFill>
        <p:spPr>
          <a:xfrm>
            <a:off x="8703350" y="152400"/>
            <a:ext cx="288251" cy="2882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9" name="Google Shape;699;p83"/>
          <p:cNvGrpSpPr/>
          <p:nvPr/>
        </p:nvGrpSpPr>
        <p:grpSpPr>
          <a:xfrm>
            <a:off x="8396070" y="4409819"/>
            <a:ext cx="747923" cy="733680"/>
            <a:chOff x="6255841" y="954512"/>
            <a:chExt cx="2502252" cy="2454601"/>
          </a:xfrm>
        </p:grpSpPr>
        <p:pic>
          <p:nvPicPr>
            <p:cNvPr id="700" name="Google Shape;700;p83"/>
            <p:cNvPicPr preferRelativeResize="0"/>
            <p:nvPr/>
          </p:nvPicPr>
          <p:blipFill>
            <a:blip r:embed="rId83">
              <a:alphaModFix/>
            </a:blip>
            <a:stretch>
              <a:fillRect/>
            </a:stretch>
          </p:blipFill>
          <p:spPr>
            <a:xfrm>
              <a:off x="6583942" y="1258788"/>
              <a:ext cx="1846050" cy="1846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1" name="Google Shape;701;p83"/>
            <p:cNvPicPr preferRelativeResize="0"/>
            <p:nvPr/>
          </p:nvPicPr>
          <p:blipFill>
            <a:blip r:embed="rId84">
              <a:alphaModFix/>
            </a:blip>
            <a:stretch>
              <a:fillRect/>
            </a:stretch>
          </p:blipFill>
          <p:spPr>
            <a:xfrm>
              <a:off x="6255841" y="954512"/>
              <a:ext cx="2502252" cy="24546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84"/>
          <p:cNvSpPr/>
          <p:nvPr/>
        </p:nvSpPr>
        <p:spPr>
          <a:xfrm>
            <a:off x="2502900" y="228750"/>
            <a:ext cx="6107700" cy="4686000"/>
          </a:xfrm>
          <a:prstGeom prst="roundRect">
            <a:avLst>
              <a:gd fmla="val 2523" name="adj"/>
            </a:avLst>
          </a:prstGeom>
          <a:solidFill>
            <a:srgbClr val="111928"/>
          </a:solidFill>
          <a:ln cap="flat" cmpd="sng" w="9525">
            <a:solidFill>
              <a:srgbClr val="00379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07" name="Google Shape;707;p84"/>
          <p:cNvPicPr preferRelativeResize="0"/>
          <p:nvPr/>
        </p:nvPicPr>
        <p:blipFill rotWithShape="1">
          <a:blip r:embed="rId3">
            <a:alphaModFix/>
          </a:blip>
          <a:srcRect b="0" l="11966" r="6956" t="0"/>
          <a:stretch/>
        </p:blipFill>
        <p:spPr>
          <a:xfrm>
            <a:off x="2579100" y="304951"/>
            <a:ext cx="5955400" cy="4533649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84"/>
          <p:cNvSpPr txBox="1"/>
          <p:nvPr>
            <p:ph idx="4294967295" type="title"/>
          </p:nvPr>
        </p:nvSpPr>
        <p:spPr>
          <a:xfrm>
            <a:off x="304800" y="2202300"/>
            <a:ext cx="8520600" cy="7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600">
                <a:solidFill>
                  <a:schemeClr val="lt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SAFE GPT</a:t>
            </a:r>
            <a:endParaRPr b="0" sz="3600">
              <a:solidFill>
                <a:schemeClr val="lt1"/>
              </a:solidFill>
              <a:latin typeface="Darker Grotesque Medium"/>
              <a:ea typeface="Darker Grotesque Medium"/>
              <a:cs typeface="Darker Grotesque Medium"/>
              <a:sym typeface="Darker Grotesque Medium"/>
            </a:endParaRPr>
          </a:p>
        </p:txBody>
      </p:sp>
      <p:pic>
        <p:nvPicPr>
          <p:cNvPr id="709" name="Google Shape;709;p84"/>
          <p:cNvPicPr preferRelativeResize="0"/>
          <p:nvPr/>
        </p:nvPicPr>
        <p:blipFill>
          <a:blip r:embed="rId4">
            <a:alphaModFix amt="72000"/>
          </a:blip>
          <a:stretch>
            <a:fillRect/>
          </a:stretch>
        </p:blipFill>
        <p:spPr>
          <a:xfrm>
            <a:off x="8703350" y="152400"/>
            <a:ext cx="288251" cy="2882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0" name="Google Shape;710;p84"/>
          <p:cNvGrpSpPr/>
          <p:nvPr/>
        </p:nvGrpSpPr>
        <p:grpSpPr>
          <a:xfrm>
            <a:off x="8396070" y="4409819"/>
            <a:ext cx="747923" cy="733680"/>
            <a:chOff x="6255841" y="954512"/>
            <a:chExt cx="2502252" cy="2454601"/>
          </a:xfrm>
        </p:grpSpPr>
        <p:pic>
          <p:nvPicPr>
            <p:cNvPr id="711" name="Google Shape;711;p8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583942" y="1258788"/>
              <a:ext cx="1846050" cy="1846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2" name="Google Shape;712;p8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255841" y="954512"/>
              <a:ext cx="2502252" cy="24546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67"/>
          <p:cNvGrpSpPr/>
          <p:nvPr/>
        </p:nvGrpSpPr>
        <p:grpSpPr>
          <a:xfrm>
            <a:off x="385907" y="954512"/>
            <a:ext cx="2502252" cy="2454601"/>
            <a:chOff x="385907" y="954512"/>
            <a:chExt cx="2502252" cy="2454601"/>
          </a:xfrm>
        </p:grpSpPr>
        <p:pic>
          <p:nvPicPr>
            <p:cNvPr id="252" name="Google Shape;252;p6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5907" y="954512"/>
              <a:ext cx="2502252" cy="2454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3" name="Google Shape;253;p6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008" y="1258788"/>
              <a:ext cx="1846050" cy="1846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4" name="Google Shape;254;p67"/>
          <p:cNvGrpSpPr/>
          <p:nvPr/>
        </p:nvGrpSpPr>
        <p:grpSpPr>
          <a:xfrm>
            <a:off x="6255841" y="954512"/>
            <a:ext cx="2502252" cy="2454601"/>
            <a:chOff x="6255841" y="954512"/>
            <a:chExt cx="2502252" cy="2454601"/>
          </a:xfrm>
        </p:grpSpPr>
        <p:pic>
          <p:nvPicPr>
            <p:cNvPr id="255" name="Google Shape;255;p6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583942" y="1258788"/>
              <a:ext cx="1846050" cy="1846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6" name="Google Shape;256;p6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255841" y="954512"/>
              <a:ext cx="2502252" cy="24546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7" name="Google Shape;257;p67"/>
          <p:cNvSpPr txBox="1"/>
          <p:nvPr/>
        </p:nvSpPr>
        <p:spPr>
          <a:xfrm>
            <a:off x="608633" y="3181026"/>
            <a:ext cx="2056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BD58FB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Jack Jones</a:t>
            </a:r>
            <a:endParaRPr sz="2600">
              <a:solidFill>
                <a:srgbClr val="BD58FB"/>
              </a:solidFill>
              <a:latin typeface="Darker Grotesque"/>
              <a:ea typeface="Darker Grotesque"/>
              <a:cs typeface="Darker Grotesque"/>
              <a:sym typeface="Darker Grotesque"/>
            </a:endParaRPr>
          </a:p>
        </p:txBody>
      </p:sp>
      <p:sp>
        <p:nvSpPr>
          <p:cNvPr id="258" name="Google Shape;258;p67"/>
          <p:cNvSpPr txBox="1"/>
          <p:nvPr/>
        </p:nvSpPr>
        <p:spPr>
          <a:xfrm>
            <a:off x="608633" y="3673288"/>
            <a:ext cx="20568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Onest Light"/>
                <a:ea typeface="Onest Light"/>
                <a:cs typeface="Onest Light"/>
                <a:sym typeface="Onest Light"/>
              </a:rPr>
              <a:t>Chairman Emeritus</a:t>
            </a:r>
            <a:endParaRPr sz="1000">
              <a:solidFill>
                <a:schemeClr val="lt1"/>
              </a:solidFill>
              <a:latin typeface="Onest Light"/>
              <a:ea typeface="Onest Light"/>
              <a:cs typeface="Onest Light"/>
              <a:sym typeface="Onest Ligh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Onest Light"/>
                <a:ea typeface="Onest Light"/>
                <a:cs typeface="Onest Light"/>
                <a:sym typeface="Onest Light"/>
              </a:rPr>
              <a:t> FAIR Institute</a:t>
            </a:r>
            <a:endParaRPr sz="1000">
              <a:solidFill>
                <a:schemeClr val="lt1"/>
              </a:solidFill>
              <a:latin typeface="Onest Light"/>
              <a:ea typeface="Onest Light"/>
              <a:cs typeface="Onest Light"/>
              <a:sym typeface="Onest Light"/>
            </a:endParaRPr>
          </a:p>
        </p:txBody>
      </p:sp>
      <p:sp>
        <p:nvSpPr>
          <p:cNvPr id="259" name="Google Shape;259;p67"/>
          <p:cNvSpPr txBox="1"/>
          <p:nvPr/>
        </p:nvSpPr>
        <p:spPr>
          <a:xfrm>
            <a:off x="3543600" y="3181026"/>
            <a:ext cx="2056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BD58FB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Nate Papaleo</a:t>
            </a:r>
            <a:endParaRPr sz="2600">
              <a:solidFill>
                <a:srgbClr val="BD58FB"/>
              </a:solidFill>
              <a:latin typeface="Darker Grotesque"/>
              <a:ea typeface="Darker Grotesque"/>
              <a:cs typeface="Darker Grotesque"/>
              <a:sym typeface="Darker Grotesque"/>
            </a:endParaRPr>
          </a:p>
        </p:txBody>
      </p:sp>
      <p:sp>
        <p:nvSpPr>
          <p:cNvPr id="260" name="Google Shape;260;p67"/>
          <p:cNvSpPr txBox="1"/>
          <p:nvPr/>
        </p:nvSpPr>
        <p:spPr>
          <a:xfrm>
            <a:off x="3543600" y="3673288"/>
            <a:ext cx="20568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Onest Light"/>
                <a:ea typeface="Onest Light"/>
                <a:cs typeface="Onest Light"/>
                <a:sym typeface="Onest Light"/>
              </a:rPr>
              <a:t>Lead Cyber Risk Analyst</a:t>
            </a:r>
            <a:endParaRPr sz="1000">
              <a:solidFill>
                <a:schemeClr val="lt1"/>
              </a:solidFill>
              <a:latin typeface="Onest Light"/>
              <a:ea typeface="Onest Light"/>
              <a:cs typeface="Onest Light"/>
              <a:sym typeface="Onest Ligh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Onest Light"/>
                <a:ea typeface="Onest Light"/>
                <a:cs typeface="Onest Light"/>
                <a:sym typeface="Onest Light"/>
              </a:rPr>
              <a:t>Victoria’s Secret</a:t>
            </a:r>
            <a:endParaRPr sz="1000">
              <a:solidFill>
                <a:schemeClr val="lt1"/>
              </a:solidFill>
              <a:latin typeface="Onest Light"/>
              <a:ea typeface="Onest Light"/>
              <a:cs typeface="Onest Light"/>
              <a:sym typeface="Onest Light"/>
            </a:endParaRPr>
          </a:p>
        </p:txBody>
      </p:sp>
      <p:sp>
        <p:nvSpPr>
          <p:cNvPr id="261" name="Google Shape;261;p67"/>
          <p:cNvSpPr txBox="1"/>
          <p:nvPr/>
        </p:nvSpPr>
        <p:spPr>
          <a:xfrm>
            <a:off x="6478567" y="3181026"/>
            <a:ext cx="2056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BD58FB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Chad Weinman</a:t>
            </a:r>
            <a:endParaRPr sz="2600">
              <a:solidFill>
                <a:srgbClr val="BD58FB"/>
              </a:solidFill>
              <a:latin typeface="Darker Grotesque"/>
              <a:ea typeface="Darker Grotesque"/>
              <a:cs typeface="Darker Grotesque"/>
              <a:sym typeface="Darker Grotesque"/>
            </a:endParaRPr>
          </a:p>
        </p:txBody>
      </p:sp>
      <p:sp>
        <p:nvSpPr>
          <p:cNvPr id="262" name="Google Shape;262;p67"/>
          <p:cNvSpPr txBox="1"/>
          <p:nvPr/>
        </p:nvSpPr>
        <p:spPr>
          <a:xfrm>
            <a:off x="6442350" y="3673300"/>
            <a:ext cx="20568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Onest Light"/>
                <a:ea typeface="Onest Light"/>
                <a:cs typeface="Onest Light"/>
                <a:sym typeface="Onest Light"/>
              </a:rPr>
              <a:t>VP, Risk Strategy &amp; Success </a:t>
            </a:r>
            <a:endParaRPr sz="1000">
              <a:solidFill>
                <a:schemeClr val="lt1"/>
              </a:solidFill>
              <a:latin typeface="Onest Light"/>
              <a:ea typeface="Onest Light"/>
              <a:cs typeface="Onest Light"/>
              <a:sym typeface="Onest Ligh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Onest Light"/>
                <a:ea typeface="Onest Light"/>
                <a:cs typeface="Onest Light"/>
                <a:sym typeface="Onest Light"/>
              </a:rPr>
              <a:t>Safe Security</a:t>
            </a:r>
            <a:endParaRPr sz="1000">
              <a:solidFill>
                <a:schemeClr val="lt1"/>
              </a:solidFill>
              <a:latin typeface="Onest Light"/>
              <a:ea typeface="Onest Light"/>
              <a:cs typeface="Onest Light"/>
              <a:sym typeface="Onest Light"/>
            </a:endParaRPr>
          </a:p>
        </p:txBody>
      </p:sp>
      <p:pic>
        <p:nvPicPr>
          <p:cNvPr id="263" name="Google Shape;263;p67"/>
          <p:cNvPicPr preferRelativeResize="0"/>
          <p:nvPr/>
        </p:nvPicPr>
        <p:blipFill>
          <a:blip r:embed="rId6">
            <a:alphaModFix amt="72000"/>
          </a:blip>
          <a:stretch>
            <a:fillRect/>
          </a:stretch>
        </p:blipFill>
        <p:spPr>
          <a:xfrm>
            <a:off x="8703350" y="152400"/>
            <a:ext cx="288251" cy="2882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4" name="Google Shape;264;p67"/>
          <p:cNvGrpSpPr/>
          <p:nvPr/>
        </p:nvGrpSpPr>
        <p:grpSpPr>
          <a:xfrm>
            <a:off x="3320874" y="954512"/>
            <a:ext cx="2502252" cy="2454601"/>
            <a:chOff x="3320874" y="954512"/>
            <a:chExt cx="2502252" cy="2454601"/>
          </a:xfrm>
        </p:grpSpPr>
        <p:pic>
          <p:nvPicPr>
            <p:cNvPr id="265" name="Google Shape;265;p6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320874" y="954512"/>
              <a:ext cx="2502252" cy="2454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67"/>
            <p:cNvPicPr preferRelativeResize="0"/>
            <p:nvPr/>
          </p:nvPicPr>
          <p:blipFill rotWithShape="1">
            <a:blip r:embed="rId7">
              <a:alphaModFix/>
            </a:blip>
            <a:srcRect b="12640" l="0" r="0" t="0"/>
            <a:stretch/>
          </p:blipFill>
          <p:spPr>
            <a:xfrm>
              <a:off x="3648975" y="1270581"/>
              <a:ext cx="1846200" cy="1822500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85"/>
          <p:cNvSpPr txBox="1"/>
          <p:nvPr/>
        </p:nvSpPr>
        <p:spPr>
          <a:xfrm>
            <a:off x="1707012" y="4316775"/>
            <a:ext cx="2124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lt1"/>
                </a:solidFill>
                <a:latin typeface="Darker Grotesque Light"/>
                <a:ea typeface="Darker Grotesque Light"/>
                <a:cs typeface="Darker Grotesque Light"/>
                <a:sym typeface="Darker Grotesque Ligh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www.safe.security</a:t>
            </a:r>
            <a:endParaRPr sz="2000" u="sng">
              <a:solidFill>
                <a:schemeClr val="lt1"/>
              </a:solidFill>
              <a:latin typeface="Darker Grotesque Light"/>
              <a:ea typeface="Darker Grotesque Light"/>
              <a:cs typeface="Darker Grotesque Light"/>
              <a:sym typeface="Darker Grotesque Light"/>
            </a:endParaRPr>
          </a:p>
        </p:txBody>
      </p:sp>
      <p:sp>
        <p:nvSpPr>
          <p:cNvPr id="718" name="Google Shape;718;p85"/>
          <p:cNvSpPr txBox="1"/>
          <p:nvPr>
            <p:ph idx="4294967295" type="ctrTitle"/>
          </p:nvPr>
        </p:nvSpPr>
        <p:spPr>
          <a:xfrm>
            <a:off x="1409750" y="228600"/>
            <a:ext cx="6324600" cy="51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solidFill>
                  <a:srgbClr val="FFFFFF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Learn more about SAFE and the FAIR Institute</a:t>
            </a:r>
            <a:endParaRPr b="0">
              <a:solidFill>
                <a:srgbClr val="FFFFFF"/>
              </a:solidFill>
              <a:latin typeface="Darker Grotesque"/>
              <a:ea typeface="Darker Grotesque"/>
              <a:cs typeface="Darker Grotesque"/>
              <a:sym typeface="Darker Grotesque"/>
            </a:endParaRPr>
          </a:p>
        </p:txBody>
      </p:sp>
      <p:sp>
        <p:nvSpPr>
          <p:cNvPr id="719" name="Google Shape;719;p85"/>
          <p:cNvSpPr txBox="1"/>
          <p:nvPr/>
        </p:nvSpPr>
        <p:spPr>
          <a:xfrm>
            <a:off x="1728900" y="1186250"/>
            <a:ext cx="5686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Onest"/>
                <a:ea typeface="Onest"/>
                <a:cs typeface="Onest"/>
                <a:sym typeface="Onest"/>
              </a:rPr>
              <a:t>Schedule a 1-Hr Virtual Workshop for Automating FAIR</a:t>
            </a:r>
            <a:endParaRPr b="1" sz="1200">
              <a:solidFill>
                <a:schemeClr val="lt1"/>
              </a:solidFill>
              <a:latin typeface="Onest"/>
              <a:ea typeface="Onest"/>
              <a:cs typeface="Onest"/>
              <a:sym typeface="Onest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rgbClr val="52C7FF"/>
                </a:solidFill>
                <a:latin typeface="Onest"/>
                <a:ea typeface="Onest"/>
                <a:cs typeface="Onest"/>
                <a:sym typeface="Onest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https://bit.ly/SAFE-VWorkshop</a:t>
            </a:r>
            <a:r>
              <a:rPr b="1" lang="en" sz="1200">
                <a:solidFill>
                  <a:schemeClr val="lt1"/>
                </a:solidFill>
                <a:latin typeface="Onest"/>
                <a:ea typeface="Onest"/>
                <a:cs typeface="Onest"/>
                <a:sym typeface="Onest"/>
              </a:rPr>
              <a:t> </a:t>
            </a:r>
            <a:endParaRPr b="1" sz="1200">
              <a:solidFill>
                <a:schemeClr val="lt1"/>
              </a:solidFill>
              <a:latin typeface="Onest"/>
              <a:ea typeface="Onest"/>
              <a:cs typeface="Onest"/>
              <a:sym typeface="Onest"/>
            </a:endParaRPr>
          </a:p>
        </p:txBody>
      </p:sp>
      <p:pic>
        <p:nvPicPr>
          <p:cNvPr id="720" name="Google Shape;720;p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75537" y="3939701"/>
            <a:ext cx="999127" cy="364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8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69699" y="3939700"/>
            <a:ext cx="1398590" cy="364450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p85"/>
          <p:cNvSpPr txBox="1"/>
          <p:nvPr/>
        </p:nvSpPr>
        <p:spPr>
          <a:xfrm>
            <a:off x="5313088" y="4316768"/>
            <a:ext cx="2124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lt1"/>
                </a:solidFill>
                <a:latin typeface="Darker Grotesque Light"/>
                <a:ea typeface="Darker Grotesque Light"/>
                <a:cs typeface="Darker Grotesque Light"/>
                <a:sym typeface="Darker Grotesque Light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www.fairinstitute.org</a:t>
            </a:r>
            <a:endParaRPr sz="2000" u="sng">
              <a:solidFill>
                <a:schemeClr val="lt1"/>
              </a:solidFill>
              <a:latin typeface="Darker Grotesque Light"/>
              <a:ea typeface="Darker Grotesque Light"/>
              <a:cs typeface="Darker Grotesque Light"/>
              <a:sym typeface="Darker Grotesque Light"/>
            </a:endParaRPr>
          </a:p>
        </p:txBody>
      </p:sp>
      <p:grpSp>
        <p:nvGrpSpPr>
          <p:cNvPr id="723" name="Google Shape;723;p85"/>
          <p:cNvGrpSpPr/>
          <p:nvPr/>
        </p:nvGrpSpPr>
        <p:grpSpPr>
          <a:xfrm>
            <a:off x="8396070" y="4409819"/>
            <a:ext cx="747923" cy="733680"/>
            <a:chOff x="6255841" y="954512"/>
            <a:chExt cx="2502252" cy="2454601"/>
          </a:xfrm>
        </p:grpSpPr>
        <p:pic>
          <p:nvPicPr>
            <p:cNvPr id="724" name="Google Shape;724;p8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583942" y="1258788"/>
              <a:ext cx="1846050" cy="1846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5" name="Google Shape;725;p8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255841" y="954512"/>
              <a:ext cx="2502252" cy="24546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26" name="Google Shape;726;p8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778025" y="1899625"/>
            <a:ext cx="1587900" cy="1587900"/>
          </a:xfrm>
          <a:prstGeom prst="roundRect">
            <a:avLst>
              <a:gd fmla="val 6143" name="adj"/>
            </a:avLst>
          </a:prstGeom>
          <a:noFill/>
          <a:ln>
            <a:noFill/>
          </a:ln>
        </p:spPr>
      </p:pic>
      <p:sp>
        <p:nvSpPr>
          <p:cNvPr id="727" name="Google Shape;727;p85"/>
          <p:cNvSpPr/>
          <p:nvPr/>
        </p:nvSpPr>
        <p:spPr>
          <a:xfrm>
            <a:off x="4425125" y="2523025"/>
            <a:ext cx="293700" cy="34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28" name="Google Shape;728;p8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439525" y="2561050"/>
            <a:ext cx="264901" cy="265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174D"/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68"/>
          <p:cNvSpPr txBox="1"/>
          <p:nvPr>
            <p:ph idx="4294967295" type="title"/>
          </p:nvPr>
        </p:nvSpPr>
        <p:spPr>
          <a:xfrm>
            <a:off x="628650" y="1849650"/>
            <a:ext cx="7886700" cy="144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Helvetica Neue"/>
              <a:buNone/>
            </a:pPr>
            <a:r>
              <a:rPr b="0" lang="en" sz="7200">
                <a:solidFill>
                  <a:srgbClr val="434343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Let’s talk medicine…</a:t>
            </a:r>
            <a:endParaRPr b="0" sz="7200">
              <a:solidFill>
                <a:srgbClr val="434343"/>
              </a:solidFill>
              <a:latin typeface="Darker Grotesque"/>
              <a:ea typeface="Darker Grotesque"/>
              <a:cs typeface="Darker Grotesque"/>
              <a:sym typeface="Darker Grotesque"/>
            </a:endParaRPr>
          </a:p>
        </p:txBody>
      </p:sp>
      <p:pic>
        <p:nvPicPr>
          <p:cNvPr id="272" name="Google Shape;272;p68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8703350" y="152400"/>
            <a:ext cx="288251" cy="288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174D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69"/>
          <p:cNvSpPr txBox="1"/>
          <p:nvPr>
            <p:ph idx="4294967295" type="title"/>
          </p:nvPr>
        </p:nvSpPr>
        <p:spPr>
          <a:xfrm>
            <a:off x="304800" y="228600"/>
            <a:ext cx="85206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Helvetica Neue"/>
              <a:buNone/>
            </a:pPr>
            <a:r>
              <a:rPr b="0" lang="en">
                <a:latin typeface="Darker Grotesque"/>
                <a:ea typeface="Darker Grotesque"/>
                <a:cs typeface="Darker Grotesque"/>
                <a:sym typeface="Darker Grotesque"/>
              </a:rPr>
              <a:t>Medical “epochs”</a:t>
            </a:r>
            <a:endParaRPr b="0">
              <a:latin typeface="Darker Grotesque"/>
              <a:ea typeface="Darker Grotesque"/>
              <a:cs typeface="Darker Grotesque"/>
              <a:sym typeface="Darker Grotesque"/>
            </a:endParaRPr>
          </a:p>
        </p:txBody>
      </p:sp>
      <p:sp>
        <p:nvSpPr>
          <p:cNvPr id="278" name="Google Shape;278;p69"/>
          <p:cNvSpPr txBox="1"/>
          <p:nvPr/>
        </p:nvSpPr>
        <p:spPr>
          <a:xfrm>
            <a:off x="875275" y="1278398"/>
            <a:ext cx="1793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None/>
            </a:pPr>
            <a:r>
              <a:rPr i="0" lang="en" sz="2100" u="none" cap="none" strike="noStrike">
                <a:solidFill>
                  <a:srgbClr val="FFFFFF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Medicine 0.x</a:t>
            </a:r>
            <a:endParaRPr sz="2100">
              <a:latin typeface="Darker Grotesque"/>
              <a:ea typeface="Darker Grotesque"/>
              <a:cs typeface="Darker Grotesque"/>
              <a:sym typeface="Darker Grotesque"/>
            </a:endParaRPr>
          </a:p>
        </p:txBody>
      </p:sp>
      <p:cxnSp>
        <p:nvCxnSpPr>
          <p:cNvPr id="279" name="Google Shape;279;p69"/>
          <p:cNvCxnSpPr/>
          <p:nvPr/>
        </p:nvCxnSpPr>
        <p:spPr>
          <a:xfrm flipH="1" rot="10800000">
            <a:off x="585525" y="1452175"/>
            <a:ext cx="8100" cy="959400"/>
          </a:xfrm>
          <a:prstGeom prst="straightConnector1">
            <a:avLst/>
          </a:prstGeom>
          <a:noFill/>
          <a:ln cap="flat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80" name="Google Shape;280;p69"/>
          <p:cNvGrpSpPr/>
          <p:nvPr/>
        </p:nvGrpSpPr>
        <p:grpSpPr>
          <a:xfrm>
            <a:off x="4846564" y="440650"/>
            <a:ext cx="2744561" cy="1589223"/>
            <a:chOff x="-54" y="2"/>
            <a:chExt cx="3659414" cy="2118964"/>
          </a:xfrm>
        </p:grpSpPr>
        <p:grpSp>
          <p:nvGrpSpPr>
            <p:cNvPr id="281" name="Google Shape;281;p69"/>
            <p:cNvGrpSpPr/>
            <p:nvPr/>
          </p:nvGrpSpPr>
          <p:grpSpPr>
            <a:xfrm>
              <a:off x="600560" y="2"/>
              <a:ext cx="3058800" cy="1881150"/>
              <a:chOff x="-1" y="2"/>
              <a:chExt cx="3058800" cy="1881150"/>
            </a:xfrm>
          </p:grpSpPr>
          <p:cxnSp>
            <p:nvCxnSpPr>
              <p:cNvPr id="282" name="Google Shape;282;p69"/>
              <p:cNvCxnSpPr>
                <a:stCxn id="283" idx="1"/>
              </p:cNvCxnSpPr>
              <p:nvPr/>
            </p:nvCxnSpPr>
            <p:spPr>
              <a:xfrm flipH="1">
                <a:off x="-1" y="277052"/>
                <a:ext cx="791700" cy="16041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FFD479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sp>
            <p:nvSpPr>
              <p:cNvPr id="283" name="Google Shape;283;p69"/>
              <p:cNvSpPr txBox="1"/>
              <p:nvPr/>
            </p:nvSpPr>
            <p:spPr>
              <a:xfrm>
                <a:off x="791699" y="2"/>
                <a:ext cx="22671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00" lIns="91400" spcFirstLastPara="1" rIns="91400" wrap="square" tIns="914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D479"/>
                  </a:buClr>
                  <a:buSzPts val="1500"/>
                  <a:buFont typeface="Montserrat SemiBold"/>
                  <a:buNone/>
                </a:pPr>
                <a:r>
                  <a:rPr i="0" lang="en" sz="1500" u="none" cap="none" strike="noStrike">
                    <a:solidFill>
                      <a:srgbClr val="FFD479"/>
                    </a:solidFill>
                    <a:latin typeface="Onest SemiBold"/>
                    <a:ea typeface="Onest SemiBold"/>
                    <a:cs typeface="Onest SemiBold"/>
                    <a:sym typeface="Onest SemiBold"/>
                  </a:rPr>
                  <a:t>Medicine is here</a:t>
                </a:r>
                <a:endParaRPr sz="1100">
                  <a:latin typeface="Onest"/>
                  <a:ea typeface="Onest"/>
                  <a:cs typeface="Onest"/>
                  <a:sym typeface="Onest"/>
                </a:endParaRPr>
              </a:p>
            </p:txBody>
          </p:sp>
        </p:grpSp>
        <p:grpSp>
          <p:nvGrpSpPr>
            <p:cNvPr id="284" name="Google Shape;284;p69"/>
            <p:cNvGrpSpPr/>
            <p:nvPr/>
          </p:nvGrpSpPr>
          <p:grpSpPr>
            <a:xfrm>
              <a:off x="-54" y="1899666"/>
              <a:ext cx="1155073" cy="219300"/>
              <a:chOff x="-54" y="-1"/>
              <a:chExt cx="1155073" cy="219300"/>
            </a:xfrm>
          </p:grpSpPr>
          <p:cxnSp>
            <p:nvCxnSpPr>
              <p:cNvPr id="285" name="Google Shape;285;p69"/>
              <p:cNvCxnSpPr/>
              <p:nvPr/>
            </p:nvCxnSpPr>
            <p:spPr>
              <a:xfrm>
                <a:off x="164643" y="1693"/>
                <a:ext cx="8256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FFD47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286" name="Google Shape;286;p69"/>
              <p:cNvCxnSpPr/>
              <p:nvPr/>
            </p:nvCxnSpPr>
            <p:spPr>
              <a:xfrm>
                <a:off x="990319" y="-1"/>
                <a:ext cx="164700" cy="2193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FFD47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287" name="Google Shape;287;p69"/>
              <p:cNvCxnSpPr/>
              <p:nvPr/>
            </p:nvCxnSpPr>
            <p:spPr>
              <a:xfrm flipH="1">
                <a:off x="-54" y="-1"/>
                <a:ext cx="164700" cy="2193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FFD47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cxnSp>
        <p:nvCxnSpPr>
          <p:cNvPr id="288" name="Google Shape;288;p69"/>
          <p:cNvCxnSpPr/>
          <p:nvPr/>
        </p:nvCxnSpPr>
        <p:spPr>
          <a:xfrm flipH="1" rot="10800000">
            <a:off x="2951021" y="1452175"/>
            <a:ext cx="8100" cy="959400"/>
          </a:xfrm>
          <a:prstGeom prst="straightConnector1">
            <a:avLst/>
          </a:prstGeom>
          <a:noFill/>
          <a:ln cap="flat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9" name="Google Shape;289;p69"/>
          <p:cNvCxnSpPr/>
          <p:nvPr/>
        </p:nvCxnSpPr>
        <p:spPr>
          <a:xfrm flipH="1" rot="10800000">
            <a:off x="5594268" y="1452175"/>
            <a:ext cx="8100" cy="959400"/>
          </a:xfrm>
          <a:prstGeom prst="straightConnector1">
            <a:avLst/>
          </a:prstGeom>
          <a:noFill/>
          <a:ln cap="flat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0" name="Google Shape;290;p69"/>
          <p:cNvSpPr/>
          <p:nvPr/>
        </p:nvSpPr>
        <p:spPr>
          <a:xfrm>
            <a:off x="585537" y="2031423"/>
            <a:ext cx="7972938" cy="397818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043" y="0"/>
                </a:lnTo>
                <a:lnTo>
                  <a:pt x="21600" y="10800"/>
                </a:lnTo>
                <a:lnTo>
                  <a:pt x="21043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FF2600"/>
              </a:gs>
              <a:gs pos="49000">
                <a:srgbClr val="FFFF00"/>
              </a:gs>
              <a:gs pos="100000">
                <a:srgbClr val="6AA84F"/>
              </a:gs>
            </a:gsLst>
            <a:lin ang="0" scaled="0"/>
          </a:gra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1" name="Google Shape;291;p69"/>
          <p:cNvSpPr txBox="1"/>
          <p:nvPr/>
        </p:nvSpPr>
        <p:spPr>
          <a:xfrm>
            <a:off x="633385" y="2472714"/>
            <a:ext cx="2277300" cy="12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Medium"/>
              <a:buNone/>
            </a:pPr>
            <a:r>
              <a:rPr i="0" lang="en" sz="1000" u="sng" cap="none" strike="noStrike">
                <a:solidFill>
                  <a:srgbClr val="FFFFFF"/>
                </a:solidFill>
                <a:latin typeface="Onest Medium"/>
                <a:ea typeface="Onest Medium"/>
                <a:cs typeface="Onest Medium"/>
                <a:sym typeface="Onest Medium"/>
              </a:rPr>
              <a:t>Medicine as Craft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Medium"/>
              <a:buNone/>
            </a:pPr>
            <a:r>
              <a:t/>
            </a:r>
            <a:endParaRPr i="0" sz="1000" u="sng" cap="none" strike="noStrike">
              <a:solidFill>
                <a:srgbClr val="FFFFFF"/>
              </a:solidFill>
              <a:latin typeface="Onest Medium"/>
              <a:ea typeface="Onest Medium"/>
              <a:cs typeface="Onest Medium"/>
              <a:sym typeface="Onest Medium"/>
            </a:endParaRPr>
          </a:p>
          <a:p>
            <a:pPr indent="-152400" lvl="0" marL="165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●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Shamanism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52400" lvl="0" marL="1651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●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Reliance on placebo effect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52400" lvl="0" marL="1651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●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Bloodletting</a:t>
            </a:r>
            <a:endParaRPr sz="1000">
              <a:latin typeface="Onest"/>
              <a:ea typeface="Onest"/>
              <a:cs typeface="Onest"/>
              <a:sym typeface="Onest"/>
            </a:endParaRPr>
          </a:p>
        </p:txBody>
      </p:sp>
      <p:sp>
        <p:nvSpPr>
          <p:cNvPr id="292" name="Google Shape;292;p69"/>
          <p:cNvSpPr txBox="1"/>
          <p:nvPr/>
        </p:nvSpPr>
        <p:spPr>
          <a:xfrm>
            <a:off x="3387835" y="1278398"/>
            <a:ext cx="1793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None/>
            </a:pPr>
            <a:r>
              <a:rPr i="0" lang="en" sz="2100" u="none" cap="none" strike="noStrike">
                <a:solidFill>
                  <a:srgbClr val="FFFFFF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Medicine 1.0</a:t>
            </a:r>
            <a:endParaRPr sz="2100">
              <a:latin typeface="Darker Grotesque"/>
              <a:ea typeface="Darker Grotesque"/>
              <a:cs typeface="Darker Grotesque"/>
              <a:sym typeface="Darker Grotesque"/>
            </a:endParaRPr>
          </a:p>
        </p:txBody>
      </p:sp>
      <p:sp>
        <p:nvSpPr>
          <p:cNvPr id="293" name="Google Shape;293;p69"/>
          <p:cNvSpPr txBox="1"/>
          <p:nvPr/>
        </p:nvSpPr>
        <p:spPr>
          <a:xfrm>
            <a:off x="3032981" y="2471074"/>
            <a:ext cx="2503200" cy="19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Medium"/>
              <a:buNone/>
            </a:pPr>
            <a:r>
              <a:rPr i="0" lang="en" sz="1000" u="sng" cap="none" strike="noStrike">
                <a:solidFill>
                  <a:srgbClr val="FFFFFF"/>
                </a:solidFill>
                <a:latin typeface="Onest Medium"/>
                <a:ea typeface="Onest Medium"/>
                <a:cs typeface="Onest Medium"/>
                <a:sym typeface="Onest Medium"/>
              </a:rPr>
              <a:t>Scientific but Reactive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Medium"/>
              <a:buNone/>
            </a:pPr>
            <a:r>
              <a:t/>
            </a:r>
            <a:endParaRPr i="0" sz="1000" u="sng" cap="none" strike="noStrike">
              <a:solidFill>
                <a:srgbClr val="FFFFFF"/>
              </a:solidFill>
              <a:latin typeface="Onest Medium"/>
              <a:ea typeface="Onest Medium"/>
              <a:cs typeface="Onest Medium"/>
              <a:sym typeface="Ones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Medium"/>
              <a:buNone/>
            </a:pPr>
            <a:r>
              <a:rPr i="0" lang="en" sz="1000" u="none" cap="none" strike="noStrike">
                <a:solidFill>
                  <a:srgbClr val="FFFFFF"/>
                </a:solidFill>
                <a:latin typeface="Onest Medium"/>
                <a:ea typeface="Onest Medium"/>
                <a:cs typeface="Onest Medium"/>
                <a:sym typeface="Onest Medium"/>
              </a:rPr>
              <a:t>(Focus is on diagnosis and treatment)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52400" lvl="0" marL="1651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●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Introduction of scientific methods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52400" lvl="0" marL="1651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●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Has given us advanced: 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65100" lvl="1" marL="33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○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Diagnostics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65100" lvl="1" marL="33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○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Medicines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65100" lvl="1" marL="33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○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Surgeries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39700" lvl="0" marL="1651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D479"/>
              </a:buClr>
              <a:buSzPts val="1000"/>
              <a:buFont typeface="Onest"/>
              <a:buChar char="●"/>
            </a:pPr>
            <a:r>
              <a:rPr i="0" lang="en" sz="1000" u="none" cap="none" strike="noStrike">
                <a:solidFill>
                  <a:srgbClr val="FFD479"/>
                </a:solidFill>
                <a:latin typeface="Onest"/>
                <a:ea typeface="Onest"/>
                <a:cs typeface="Onest"/>
                <a:sym typeface="Onest"/>
              </a:rPr>
              <a:t>Roughly doubled our </a:t>
            </a:r>
            <a:r>
              <a:rPr i="0" lang="en" sz="1000" u="sng" cap="none" strike="noStrike">
                <a:solidFill>
                  <a:srgbClr val="FFD479"/>
                </a:solidFill>
                <a:latin typeface="Onest"/>
                <a:ea typeface="Onest"/>
                <a:cs typeface="Onest"/>
                <a:sym typeface="Onest"/>
              </a:rPr>
              <a:t>lifespan</a:t>
            </a:r>
            <a:endParaRPr sz="1000">
              <a:latin typeface="Onest"/>
              <a:ea typeface="Onest"/>
              <a:cs typeface="Onest"/>
              <a:sym typeface="Onest"/>
            </a:endParaRPr>
          </a:p>
        </p:txBody>
      </p:sp>
      <p:sp>
        <p:nvSpPr>
          <p:cNvPr id="294" name="Google Shape;294;p69"/>
          <p:cNvSpPr txBox="1"/>
          <p:nvPr/>
        </p:nvSpPr>
        <p:spPr>
          <a:xfrm>
            <a:off x="6191526" y="1270225"/>
            <a:ext cx="1793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None/>
            </a:pPr>
            <a:r>
              <a:rPr i="0" lang="en" sz="2100" u="none" cap="none" strike="noStrike">
                <a:solidFill>
                  <a:srgbClr val="FFFFFF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Medicine 2.0</a:t>
            </a:r>
            <a:endParaRPr sz="2100">
              <a:latin typeface="Darker Grotesque"/>
              <a:ea typeface="Darker Grotesque"/>
              <a:cs typeface="Darker Grotesque"/>
              <a:sym typeface="Darker Grotesque"/>
            </a:endParaRPr>
          </a:p>
        </p:txBody>
      </p:sp>
      <p:sp>
        <p:nvSpPr>
          <p:cNvPr id="295" name="Google Shape;295;p69"/>
          <p:cNvSpPr txBox="1"/>
          <p:nvPr/>
        </p:nvSpPr>
        <p:spPr>
          <a:xfrm>
            <a:off x="5670559" y="2464199"/>
            <a:ext cx="2835300" cy="18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Medium"/>
              <a:buNone/>
            </a:pPr>
            <a:r>
              <a:rPr i="0" lang="en" sz="1000" u="sng" cap="none" strike="noStrike">
                <a:solidFill>
                  <a:srgbClr val="FFFFFF"/>
                </a:solidFill>
                <a:latin typeface="Onest Medium"/>
                <a:ea typeface="Onest Medium"/>
                <a:cs typeface="Onest Medium"/>
                <a:sym typeface="Onest Medium"/>
              </a:rPr>
              <a:t>Proactive Medicine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25400" lvl="0" marL="25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None/>
            </a:pPr>
            <a:r>
              <a:t/>
            </a:r>
            <a:endParaRPr i="0" sz="1000" u="sng" cap="none" strike="noStrike">
              <a:solidFill>
                <a:srgbClr val="FFFFFF"/>
              </a:solidFill>
              <a:latin typeface="Onest Medium"/>
              <a:ea typeface="Onest Medium"/>
              <a:cs typeface="Onest Medium"/>
              <a:sym typeface="Onest Medium"/>
            </a:endParaRPr>
          </a:p>
          <a:p>
            <a:pPr indent="-25400" lvl="0" marL="25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None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(Focus is on “</a:t>
            </a:r>
            <a:r>
              <a:rPr i="0" lang="en" sz="1000" u="sng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Health-span</a:t>
            </a: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” — living longer and healthier)</a:t>
            </a:r>
            <a:endParaRPr i="0" sz="1000" u="sng" cap="none" strike="noStrike">
              <a:solidFill>
                <a:srgbClr val="000000"/>
              </a:solidFill>
              <a:latin typeface="Onest Medium"/>
              <a:ea typeface="Onest Medium"/>
              <a:cs typeface="Onest Medium"/>
              <a:sym typeface="Onest Medium"/>
            </a:endParaRPr>
          </a:p>
          <a:p>
            <a:pPr indent="-152400" lvl="0" marL="1651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●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Reduces medical costs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52400" lvl="0" marL="1651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●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Understanding and treating root causes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279400" lvl="1" marL="44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○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Genetics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279400" lvl="1" marL="44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○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Environment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279400" lvl="1" marL="44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○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Lifestyle</a:t>
            </a:r>
            <a:endParaRPr sz="1000">
              <a:latin typeface="Onest"/>
              <a:ea typeface="Onest"/>
              <a:cs typeface="Onest"/>
              <a:sym typeface="Onest"/>
            </a:endParaRPr>
          </a:p>
        </p:txBody>
      </p:sp>
      <p:grpSp>
        <p:nvGrpSpPr>
          <p:cNvPr id="296" name="Google Shape;296;p69"/>
          <p:cNvGrpSpPr/>
          <p:nvPr/>
        </p:nvGrpSpPr>
        <p:grpSpPr>
          <a:xfrm>
            <a:off x="8396072" y="4409819"/>
            <a:ext cx="747923" cy="733680"/>
            <a:chOff x="385907" y="954512"/>
            <a:chExt cx="2502252" cy="2454601"/>
          </a:xfrm>
        </p:grpSpPr>
        <p:pic>
          <p:nvPicPr>
            <p:cNvPr id="297" name="Google Shape;297;p6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5907" y="954512"/>
              <a:ext cx="2502252" cy="2454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" name="Google Shape;298;p6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008" y="1258788"/>
              <a:ext cx="1846050" cy="18460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9" name="Google Shape;299;p69"/>
          <p:cNvPicPr preferRelativeResize="0"/>
          <p:nvPr/>
        </p:nvPicPr>
        <p:blipFill>
          <a:blip r:embed="rId5">
            <a:alphaModFix amt="72000"/>
          </a:blip>
          <a:stretch>
            <a:fillRect/>
          </a:stretch>
        </p:blipFill>
        <p:spPr>
          <a:xfrm>
            <a:off x="8703350" y="152400"/>
            <a:ext cx="288251" cy="288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174D"/>
        </a:solid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4" name="Google Shape;304;p70"/>
          <p:cNvCxnSpPr/>
          <p:nvPr/>
        </p:nvCxnSpPr>
        <p:spPr>
          <a:xfrm rot="10800000">
            <a:off x="5431737" y="1717201"/>
            <a:ext cx="9600" cy="1556700"/>
          </a:xfrm>
          <a:prstGeom prst="straightConnector1">
            <a:avLst/>
          </a:prstGeom>
          <a:noFill/>
          <a:ln cap="flat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5" name="Google Shape;305;p70"/>
          <p:cNvCxnSpPr/>
          <p:nvPr/>
        </p:nvCxnSpPr>
        <p:spPr>
          <a:xfrm rot="10800000">
            <a:off x="3277887" y="1717201"/>
            <a:ext cx="9600" cy="1556700"/>
          </a:xfrm>
          <a:prstGeom prst="straightConnector1">
            <a:avLst/>
          </a:prstGeom>
          <a:noFill/>
          <a:ln cap="flat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6" name="Google Shape;306;p70"/>
          <p:cNvSpPr txBox="1"/>
          <p:nvPr>
            <p:ph idx="4294967295" type="title"/>
          </p:nvPr>
        </p:nvSpPr>
        <p:spPr>
          <a:xfrm>
            <a:off x="304800" y="228650"/>
            <a:ext cx="85206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Helvetica Neue"/>
              <a:buNone/>
            </a:pPr>
            <a:r>
              <a:rPr b="0" lang="en">
                <a:latin typeface="Darker Grotesque"/>
                <a:ea typeface="Darker Grotesque"/>
                <a:cs typeface="Darker Grotesque"/>
                <a:sym typeface="Darker Grotesque"/>
              </a:rPr>
              <a:t>Where is cyber risk management maturity-wise?</a:t>
            </a:r>
            <a:endParaRPr b="0">
              <a:latin typeface="Darker Grotesque"/>
              <a:ea typeface="Darker Grotesque"/>
              <a:cs typeface="Darker Grotesque"/>
              <a:sym typeface="Darker Grotesque"/>
            </a:endParaRPr>
          </a:p>
        </p:txBody>
      </p:sp>
      <p:sp>
        <p:nvSpPr>
          <p:cNvPr id="307" name="Google Shape;307;p70"/>
          <p:cNvSpPr/>
          <p:nvPr/>
        </p:nvSpPr>
        <p:spPr>
          <a:xfrm>
            <a:off x="1337685" y="2296649"/>
            <a:ext cx="6510618" cy="397818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0940" y="0"/>
                </a:lnTo>
                <a:lnTo>
                  <a:pt x="21600" y="10800"/>
                </a:lnTo>
                <a:lnTo>
                  <a:pt x="2094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FF2600"/>
              </a:gs>
              <a:gs pos="49000">
                <a:srgbClr val="FFFF00"/>
              </a:gs>
              <a:gs pos="100000">
                <a:srgbClr val="6AA84F"/>
              </a:gs>
            </a:gsLst>
            <a:lin ang="0" scaled="0"/>
          </a:gra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8" name="Google Shape;308;p70"/>
          <p:cNvSpPr txBox="1"/>
          <p:nvPr/>
        </p:nvSpPr>
        <p:spPr>
          <a:xfrm>
            <a:off x="1444519" y="1676867"/>
            <a:ext cx="1736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None/>
            </a:pPr>
            <a:r>
              <a:rPr i="0" lang="en" sz="2100" u="none" cap="none" strike="noStrike">
                <a:solidFill>
                  <a:srgbClr val="FFFFFF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Medicine 0.x</a:t>
            </a:r>
            <a:endParaRPr sz="2100">
              <a:latin typeface="Darker Grotesque"/>
              <a:ea typeface="Darker Grotesque"/>
              <a:cs typeface="Darker Grotesque"/>
              <a:sym typeface="Darker Grotesque"/>
            </a:endParaRPr>
          </a:p>
        </p:txBody>
      </p:sp>
      <p:sp>
        <p:nvSpPr>
          <p:cNvPr id="309" name="Google Shape;309;p70"/>
          <p:cNvSpPr txBox="1"/>
          <p:nvPr/>
        </p:nvSpPr>
        <p:spPr>
          <a:xfrm>
            <a:off x="3491560" y="1659999"/>
            <a:ext cx="1736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None/>
            </a:pPr>
            <a:r>
              <a:rPr i="0" lang="en" sz="2100" u="none" cap="none" strike="noStrike">
                <a:solidFill>
                  <a:srgbClr val="FFFFFF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Medicine 1.0</a:t>
            </a:r>
            <a:endParaRPr sz="2100">
              <a:latin typeface="Darker Grotesque"/>
              <a:ea typeface="Darker Grotesque"/>
              <a:cs typeface="Darker Grotesque"/>
              <a:sym typeface="Darker Grotesque"/>
            </a:endParaRPr>
          </a:p>
        </p:txBody>
      </p:sp>
      <p:sp>
        <p:nvSpPr>
          <p:cNvPr id="310" name="Google Shape;310;p70"/>
          <p:cNvSpPr txBox="1"/>
          <p:nvPr/>
        </p:nvSpPr>
        <p:spPr>
          <a:xfrm>
            <a:off x="5645390" y="1659999"/>
            <a:ext cx="1736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None/>
            </a:pPr>
            <a:r>
              <a:rPr i="0" lang="en" sz="2100" u="none" cap="none" strike="noStrike">
                <a:solidFill>
                  <a:srgbClr val="FFFFFF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Medicine 2.0</a:t>
            </a:r>
            <a:endParaRPr sz="2100">
              <a:latin typeface="Darker Grotesque"/>
              <a:ea typeface="Darker Grotesque"/>
              <a:cs typeface="Darker Grotesque"/>
              <a:sym typeface="Darker Grotesque"/>
            </a:endParaRPr>
          </a:p>
        </p:txBody>
      </p:sp>
      <p:cxnSp>
        <p:nvCxnSpPr>
          <p:cNvPr id="311" name="Google Shape;311;p70"/>
          <p:cNvCxnSpPr/>
          <p:nvPr/>
        </p:nvCxnSpPr>
        <p:spPr>
          <a:xfrm rot="10800000">
            <a:off x="1337686" y="1717201"/>
            <a:ext cx="9600" cy="1556700"/>
          </a:xfrm>
          <a:prstGeom prst="straightConnector1">
            <a:avLst/>
          </a:prstGeom>
          <a:noFill/>
          <a:ln cap="flat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2" name="Google Shape;312;p70"/>
          <p:cNvSpPr txBox="1"/>
          <p:nvPr/>
        </p:nvSpPr>
        <p:spPr>
          <a:xfrm>
            <a:off x="1726069" y="2900000"/>
            <a:ext cx="1173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None/>
            </a:pPr>
            <a:r>
              <a:rPr i="0" lang="en" u="none" cap="none" strike="noStrike">
                <a:solidFill>
                  <a:srgbClr val="FFFFFF"/>
                </a:solidFill>
                <a:latin typeface="Onest Medium"/>
                <a:ea typeface="Onest Medium"/>
                <a:cs typeface="Onest Medium"/>
                <a:sym typeface="Onest Medium"/>
              </a:rPr>
              <a:t>CRM 0.x</a:t>
            </a:r>
            <a:endParaRPr>
              <a:latin typeface="Onest"/>
              <a:ea typeface="Onest"/>
              <a:cs typeface="Onest"/>
              <a:sym typeface="Onest"/>
            </a:endParaRPr>
          </a:p>
        </p:txBody>
      </p:sp>
      <p:sp>
        <p:nvSpPr>
          <p:cNvPr id="313" name="Google Shape;313;p70"/>
          <p:cNvSpPr txBox="1"/>
          <p:nvPr/>
        </p:nvSpPr>
        <p:spPr>
          <a:xfrm>
            <a:off x="3715210" y="2900000"/>
            <a:ext cx="1288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None/>
            </a:pPr>
            <a:r>
              <a:rPr i="0" lang="en" u="none" cap="none" strike="noStrike">
                <a:solidFill>
                  <a:srgbClr val="FFFFFF"/>
                </a:solidFill>
                <a:latin typeface="Onest Medium"/>
                <a:ea typeface="Onest Medium"/>
                <a:cs typeface="Onest Medium"/>
                <a:sym typeface="Onest Medium"/>
              </a:rPr>
              <a:t>CRM 1.0</a:t>
            </a:r>
            <a:endParaRPr>
              <a:latin typeface="Onest"/>
              <a:ea typeface="Onest"/>
              <a:cs typeface="Onest"/>
              <a:sym typeface="Onest"/>
            </a:endParaRPr>
          </a:p>
        </p:txBody>
      </p:sp>
      <p:sp>
        <p:nvSpPr>
          <p:cNvPr id="314" name="Google Shape;314;p70"/>
          <p:cNvSpPr txBox="1"/>
          <p:nvPr/>
        </p:nvSpPr>
        <p:spPr>
          <a:xfrm>
            <a:off x="5966840" y="2900000"/>
            <a:ext cx="109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None/>
            </a:pPr>
            <a:r>
              <a:rPr i="0" lang="en" u="none" cap="none" strike="noStrike">
                <a:solidFill>
                  <a:srgbClr val="FFFFFF"/>
                </a:solidFill>
                <a:latin typeface="Onest Medium"/>
                <a:ea typeface="Onest Medium"/>
                <a:cs typeface="Onest Medium"/>
                <a:sym typeface="Onest Medium"/>
              </a:rPr>
              <a:t>CRM 2.0</a:t>
            </a:r>
            <a:endParaRPr>
              <a:latin typeface="Onest"/>
              <a:ea typeface="Onest"/>
              <a:cs typeface="Onest"/>
              <a:sym typeface="Onest"/>
            </a:endParaRPr>
          </a:p>
        </p:txBody>
      </p:sp>
      <p:grpSp>
        <p:nvGrpSpPr>
          <p:cNvPr id="315" name="Google Shape;315;p70"/>
          <p:cNvGrpSpPr/>
          <p:nvPr/>
        </p:nvGrpSpPr>
        <p:grpSpPr>
          <a:xfrm>
            <a:off x="4702937" y="947427"/>
            <a:ext cx="2830286" cy="1349296"/>
            <a:chOff x="-54" y="-2"/>
            <a:chExt cx="3773714" cy="1799061"/>
          </a:xfrm>
        </p:grpSpPr>
        <p:grpSp>
          <p:nvGrpSpPr>
            <p:cNvPr id="316" name="Google Shape;316;p70"/>
            <p:cNvGrpSpPr/>
            <p:nvPr/>
          </p:nvGrpSpPr>
          <p:grpSpPr>
            <a:xfrm>
              <a:off x="600572" y="-2"/>
              <a:ext cx="3173088" cy="1560982"/>
              <a:chOff x="12" y="-1"/>
              <a:chExt cx="3173088" cy="1560982"/>
            </a:xfrm>
          </p:grpSpPr>
          <p:cxnSp>
            <p:nvCxnSpPr>
              <p:cNvPr id="317" name="Google Shape;317;p70"/>
              <p:cNvCxnSpPr/>
              <p:nvPr/>
            </p:nvCxnSpPr>
            <p:spPr>
              <a:xfrm flipH="1">
                <a:off x="12" y="432681"/>
                <a:ext cx="685200" cy="11283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FFD479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sp>
            <p:nvSpPr>
              <p:cNvPr id="318" name="Google Shape;318;p70"/>
              <p:cNvSpPr txBox="1"/>
              <p:nvPr/>
            </p:nvSpPr>
            <p:spPr>
              <a:xfrm>
                <a:off x="698400" y="-1"/>
                <a:ext cx="24747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00" lIns="91400" spcFirstLastPara="1" rIns="91400" wrap="square" tIns="914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D479"/>
                  </a:buClr>
                  <a:buSzPts val="1500"/>
                  <a:buFont typeface="Montserrat SemiBold"/>
                  <a:buNone/>
                </a:pPr>
                <a:r>
                  <a:rPr b="0" i="0" lang="en" sz="1500" u="none" cap="none" strike="noStrike">
                    <a:solidFill>
                      <a:srgbClr val="FFD479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Medicine is here</a:t>
                </a:r>
                <a:endParaRPr sz="1100"/>
              </a:p>
            </p:txBody>
          </p:sp>
        </p:grpSp>
        <p:grpSp>
          <p:nvGrpSpPr>
            <p:cNvPr id="319" name="Google Shape;319;p70"/>
            <p:cNvGrpSpPr/>
            <p:nvPr/>
          </p:nvGrpSpPr>
          <p:grpSpPr>
            <a:xfrm>
              <a:off x="-54" y="1579759"/>
              <a:ext cx="1155073" cy="219300"/>
              <a:chOff x="-54" y="-1"/>
              <a:chExt cx="1155073" cy="219300"/>
            </a:xfrm>
          </p:grpSpPr>
          <p:cxnSp>
            <p:nvCxnSpPr>
              <p:cNvPr id="320" name="Google Shape;320;p70"/>
              <p:cNvCxnSpPr/>
              <p:nvPr/>
            </p:nvCxnSpPr>
            <p:spPr>
              <a:xfrm>
                <a:off x="164643" y="1693"/>
                <a:ext cx="8256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FFD47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21" name="Google Shape;321;p70"/>
              <p:cNvCxnSpPr/>
              <p:nvPr/>
            </p:nvCxnSpPr>
            <p:spPr>
              <a:xfrm>
                <a:off x="990319" y="-1"/>
                <a:ext cx="164700" cy="2193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FFD47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22" name="Google Shape;322;p70"/>
              <p:cNvCxnSpPr/>
              <p:nvPr/>
            </p:nvCxnSpPr>
            <p:spPr>
              <a:xfrm flipH="1">
                <a:off x="-54" y="-1"/>
                <a:ext cx="164700" cy="2193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FFD47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sp>
        <p:nvSpPr>
          <p:cNvPr id="323" name="Google Shape;323;p70"/>
          <p:cNvSpPr txBox="1"/>
          <p:nvPr/>
        </p:nvSpPr>
        <p:spPr>
          <a:xfrm>
            <a:off x="506100" y="4015425"/>
            <a:ext cx="8131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479"/>
              </a:buClr>
              <a:buSzPts val="1500"/>
              <a:buFont typeface="Montserrat SemiBold"/>
              <a:buNone/>
            </a:pPr>
            <a:r>
              <a:rPr i="0" lang="en" sz="3000" u="none" cap="none" strike="noStrike">
                <a:solidFill>
                  <a:srgbClr val="FFD479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Do NOT confuse technical sophistication with maturity!</a:t>
            </a:r>
            <a:endParaRPr sz="3000">
              <a:latin typeface="Darker Grotesque"/>
              <a:ea typeface="Darker Grotesque"/>
              <a:cs typeface="Darker Grotesque"/>
              <a:sym typeface="Darker Grotesque"/>
            </a:endParaRPr>
          </a:p>
        </p:txBody>
      </p:sp>
      <p:grpSp>
        <p:nvGrpSpPr>
          <p:cNvPr id="324" name="Google Shape;324;p70"/>
          <p:cNvGrpSpPr/>
          <p:nvPr/>
        </p:nvGrpSpPr>
        <p:grpSpPr>
          <a:xfrm>
            <a:off x="1492774" y="2714952"/>
            <a:ext cx="1998742" cy="1218648"/>
            <a:chOff x="262769" y="-97"/>
            <a:chExt cx="2664990" cy="1624864"/>
          </a:xfrm>
        </p:grpSpPr>
        <p:grpSp>
          <p:nvGrpSpPr>
            <p:cNvPr id="325" name="Google Shape;325;p70"/>
            <p:cNvGrpSpPr/>
            <p:nvPr/>
          </p:nvGrpSpPr>
          <p:grpSpPr>
            <a:xfrm>
              <a:off x="1772685" y="-97"/>
              <a:ext cx="1155074" cy="219300"/>
              <a:chOff x="-54" y="-97"/>
              <a:chExt cx="1155074" cy="219300"/>
            </a:xfrm>
          </p:grpSpPr>
          <p:cxnSp>
            <p:nvCxnSpPr>
              <p:cNvPr id="326" name="Google Shape;326;p70"/>
              <p:cNvCxnSpPr/>
              <p:nvPr/>
            </p:nvCxnSpPr>
            <p:spPr>
              <a:xfrm>
                <a:off x="164644" y="219201"/>
                <a:ext cx="8256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FFD47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27" name="Google Shape;327;p70"/>
              <p:cNvCxnSpPr/>
              <p:nvPr/>
            </p:nvCxnSpPr>
            <p:spPr>
              <a:xfrm flipH="1" rot="10800000">
                <a:off x="990320" y="-97"/>
                <a:ext cx="164700" cy="2193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FFD47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28" name="Google Shape;328;p70"/>
              <p:cNvCxnSpPr/>
              <p:nvPr/>
            </p:nvCxnSpPr>
            <p:spPr>
              <a:xfrm rot="10800000">
                <a:off x="-54" y="-97"/>
                <a:ext cx="164700" cy="2193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FFD47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cxnSp>
          <p:nvCxnSpPr>
            <p:cNvPr id="329" name="Google Shape;329;p70"/>
            <p:cNvCxnSpPr/>
            <p:nvPr/>
          </p:nvCxnSpPr>
          <p:spPr>
            <a:xfrm flipH="1" rot="10800000">
              <a:off x="1626343" y="210263"/>
              <a:ext cx="585600" cy="1024800"/>
            </a:xfrm>
            <a:prstGeom prst="straightConnector1">
              <a:avLst/>
            </a:prstGeom>
            <a:noFill/>
            <a:ln cap="flat" cmpd="sng" w="38100">
              <a:solidFill>
                <a:srgbClr val="FFD479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330" name="Google Shape;330;p70"/>
            <p:cNvSpPr txBox="1"/>
            <p:nvPr/>
          </p:nvSpPr>
          <p:spPr>
            <a:xfrm>
              <a:off x="262769" y="1070667"/>
              <a:ext cx="19491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D479"/>
                </a:buClr>
                <a:buSzPts val="1500"/>
                <a:buFont typeface="Montserrat SemiBold"/>
                <a:buNone/>
              </a:pPr>
              <a:r>
                <a:rPr b="0" i="0" lang="en" sz="1500" u="none" cap="none" strike="noStrike">
                  <a:solidFill>
                    <a:srgbClr val="FFD479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CRM is here</a:t>
              </a:r>
              <a:endParaRPr sz="1100"/>
            </a:p>
          </p:txBody>
        </p:sp>
      </p:grpSp>
      <p:grpSp>
        <p:nvGrpSpPr>
          <p:cNvPr id="331" name="Google Shape;331;p70"/>
          <p:cNvGrpSpPr/>
          <p:nvPr/>
        </p:nvGrpSpPr>
        <p:grpSpPr>
          <a:xfrm>
            <a:off x="8396072" y="4409819"/>
            <a:ext cx="747923" cy="733680"/>
            <a:chOff x="385907" y="954512"/>
            <a:chExt cx="2502252" cy="2454601"/>
          </a:xfrm>
        </p:grpSpPr>
        <p:pic>
          <p:nvPicPr>
            <p:cNvPr id="332" name="Google Shape;332;p7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5907" y="954512"/>
              <a:ext cx="2502252" cy="2454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3" name="Google Shape;333;p7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008" y="1258788"/>
              <a:ext cx="1846050" cy="18460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4" name="Google Shape;334;p70"/>
          <p:cNvPicPr preferRelativeResize="0"/>
          <p:nvPr/>
        </p:nvPicPr>
        <p:blipFill>
          <a:blip r:embed="rId5">
            <a:alphaModFix amt="72000"/>
          </a:blip>
          <a:stretch>
            <a:fillRect/>
          </a:stretch>
        </p:blipFill>
        <p:spPr>
          <a:xfrm>
            <a:off x="8703350" y="152400"/>
            <a:ext cx="288251" cy="288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174D"/>
        </a:solid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9" name="Google Shape;339;p71"/>
          <p:cNvCxnSpPr/>
          <p:nvPr/>
        </p:nvCxnSpPr>
        <p:spPr>
          <a:xfrm rot="10800000">
            <a:off x="5949768" y="999643"/>
            <a:ext cx="0" cy="7455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0" name="Google Shape;340;p71"/>
          <p:cNvCxnSpPr/>
          <p:nvPr/>
        </p:nvCxnSpPr>
        <p:spPr>
          <a:xfrm rot="10800000">
            <a:off x="3041758" y="999643"/>
            <a:ext cx="0" cy="7455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1" name="Google Shape;341;p71"/>
          <p:cNvSpPr txBox="1"/>
          <p:nvPr>
            <p:ph idx="4294967295" type="title"/>
          </p:nvPr>
        </p:nvSpPr>
        <p:spPr>
          <a:xfrm>
            <a:off x="304800" y="228600"/>
            <a:ext cx="85206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Helvetica Neue"/>
              <a:buNone/>
            </a:pPr>
            <a:r>
              <a:rPr b="0" i="0" lang="en" u="none" cap="none" strike="noStrike">
                <a:solidFill>
                  <a:srgbClr val="FFFFFF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Today vs. the future of CRM</a:t>
            </a:r>
            <a:endParaRPr b="0">
              <a:latin typeface="Darker Grotesque"/>
              <a:ea typeface="Darker Grotesque"/>
              <a:cs typeface="Darker Grotesque"/>
              <a:sym typeface="Darker Grotesque"/>
            </a:endParaRPr>
          </a:p>
        </p:txBody>
      </p:sp>
      <p:sp>
        <p:nvSpPr>
          <p:cNvPr id="342" name="Google Shape;342;p71"/>
          <p:cNvSpPr/>
          <p:nvPr/>
        </p:nvSpPr>
        <p:spPr>
          <a:xfrm>
            <a:off x="489275" y="1012200"/>
            <a:ext cx="8195634" cy="29835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0940" y="0"/>
                </a:lnTo>
                <a:lnTo>
                  <a:pt x="21600" y="10800"/>
                </a:lnTo>
                <a:lnTo>
                  <a:pt x="2094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FF2600"/>
              </a:gs>
              <a:gs pos="49000">
                <a:srgbClr val="FFFF00"/>
              </a:gs>
              <a:gs pos="100000">
                <a:srgbClr val="6AA84F"/>
              </a:gs>
            </a:gsLst>
            <a:lin ang="0" scaled="0"/>
          </a:gra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5700" lIns="25700" spcFirstLastPara="1" rIns="25700" wrap="square" tIns="2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3" name="Google Shape;343;p71"/>
          <p:cNvSpPr txBox="1"/>
          <p:nvPr/>
        </p:nvSpPr>
        <p:spPr>
          <a:xfrm>
            <a:off x="1114475" y="1453761"/>
            <a:ext cx="1302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None/>
            </a:pPr>
            <a:r>
              <a:rPr i="0" lang="en" u="none" cap="none" strike="noStrike">
                <a:solidFill>
                  <a:srgbClr val="FFFFFF"/>
                </a:solidFill>
                <a:latin typeface="Onest Medium"/>
                <a:ea typeface="Onest Medium"/>
                <a:cs typeface="Onest Medium"/>
                <a:sym typeface="Onest Medium"/>
              </a:rPr>
              <a:t>CRM 0.x</a:t>
            </a:r>
            <a:endParaRPr>
              <a:latin typeface="Onest"/>
              <a:ea typeface="Onest"/>
              <a:cs typeface="Onest"/>
              <a:sym typeface="Onest"/>
            </a:endParaRPr>
          </a:p>
        </p:txBody>
      </p:sp>
      <p:sp>
        <p:nvSpPr>
          <p:cNvPr id="344" name="Google Shape;344;p71"/>
          <p:cNvSpPr txBox="1"/>
          <p:nvPr/>
        </p:nvSpPr>
        <p:spPr>
          <a:xfrm>
            <a:off x="3844700" y="1453761"/>
            <a:ext cx="1302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None/>
            </a:pPr>
            <a:r>
              <a:rPr i="0" lang="en" u="none" cap="none" strike="noStrike">
                <a:solidFill>
                  <a:srgbClr val="FFFFFF"/>
                </a:solidFill>
                <a:latin typeface="Onest Medium"/>
                <a:ea typeface="Onest Medium"/>
                <a:cs typeface="Onest Medium"/>
                <a:sym typeface="Onest Medium"/>
              </a:rPr>
              <a:t>CRM 1.0</a:t>
            </a:r>
            <a:endParaRPr>
              <a:latin typeface="Onest"/>
              <a:ea typeface="Onest"/>
              <a:cs typeface="Onest"/>
              <a:sym typeface="Onest"/>
            </a:endParaRPr>
          </a:p>
        </p:txBody>
      </p:sp>
      <p:sp>
        <p:nvSpPr>
          <p:cNvPr id="345" name="Google Shape;345;p71"/>
          <p:cNvSpPr txBox="1"/>
          <p:nvPr/>
        </p:nvSpPr>
        <p:spPr>
          <a:xfrm>
            <a:off x="6666325" y="1453761"/>
            <a:ext cx="1302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None/>
            </a:pPr>
            <a:r>
              <a:rPr i="0" lang="en" u="none" cap="none" strike="noStrike">
                <a:solidFill>
                  <a:srgbClr val="FFFFFF"/>
                </a:solidFill>
                <a:latin typeface="Onest Medium"/>
                <a:ea typeface="Onest Medium"/>
                <a:cs typeface="Onest Medium"/>
                <a:sym typeface="Onest Medium"/>
              </a:rPr>
              <a:t>CRM 2.0</a:t>
            </a:r>
            <a:endParaRPr>
              <a:latin typeface="Onest"/>
              <a:ea typeface="Onest"/>
              <a:cs typeface="Onest"/>
              <a:sym typeface="Onest"/>
            </a:endParaRPr>
          </a:p>
        </p:txBody>
      </p:sp>
      <p:sp>
        <p:nvSpPr>
          <p:cNvPr id="346" name="Google Shape;346;p71"/>
          <p:cNvSpPr txBox="1"/>
          <p:nvPr/>
        </p:nvSpPr>
        <p:spPr>
          <a:xfrm>
            <a:off x="1024475" y="1835350"/>
            <a:ext cx="14820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i="0" lang="en" sz="1400" u="sng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CRM as craft</a:t>
            </a:r>
            <a:endParaRPr sz="1100">
              <a:latin typeface="Onest"/>
              <a:ea typeface="Onest"/>
              <a:cs typeface="Onest"/>
              <a:sym typeface="Onest"/>
            </a:endParaRPr>
          </a:p>
        </p:txBody>
      </p:sp>
      <p:sp>
        <p:nvSpPr>
          <p:cNvPr id="347" name="Google Shape;347;p71"/>
          <p:cNvSpPr txBox="1"/>
          <p:nvPr/>
        </p:nvSpPr>
        <p:spPr>
          <a:xfrm>
            <a:off x="3510800" y="1835350"/>
            <a:ext cx="19698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i="0" lang="en" sz="1400" u="sng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Scientific but reactive</a:t>
            </a:r>
            <a:endParaRPr sz="1100">
              <a:latin typeface="Onest"/>
              <a:ea typeface="Onest"/>
              <a:cs typeface="Onest"/>
              <a:sym typeface="Onest"/>
            </a:endParaRPr>
          </a:p>
        </p:txBody>
      </p:sp>
      <p:sp>
        <p:nvSpPr>
          <p:cNvPr id="348" name="Google Shape;348;p71"/>
          <p:cNvSpPr txBox="1"/>
          <p:nvPr/>
        </p:nvSpPr>
        <p:spPr>
          <a:xfrm>
            <a:off x="6438175" y="1835350"/>
            <a:ext cx="17583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i="0" lang="en" sz="1400" u="sng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Proactive CRM</a:t>
            </a:r>
            <a:endParaRPr sz="1100">
              <a:latin typeface="Onest"/>
              <a:ea typeface="Onest"/>
              <a:cs typeface="Onest"/>
              <a:sym typeface="Onest"/>
            </a:endParaRPr>
          </a:p>
        </p:txBody>
      </p:sp>
      <p:sp>
        <p:nvSpPr>
          <p:cNvPr id="349" name="Google Shape;349;p71"/>
          <p:cNvSpPr txBox="1"/>
          <p:nvPr/>
        </p:nvSpPr>
        <p:spPr>
          <a:xfrm>
            <a:off x="3041750" y="2234375"/>
            <a:ext cx="29079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(Focus on diagnosis and treatment)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77800" lvl="0" marL="2032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●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Introduction of science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77800" lvl="1" marL="330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-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Formal analytic models (e.g., FAIR)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77800" lvl="1" marL="330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-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Quantitative measurement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77800" lvl="1" marL="330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-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Use (and sharing) of data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77800" lvl="0" marL="20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●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Diagnosis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77800" lvl="1" marL="330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D479"/>
              </a:buClr>
              <a:buSzPts val="1000"/>
              <a:buFont typeface="Onest"/>
              <a:buChar char="-"/>
            </a:pPr>
            <a:r>
              <a:rPr i="0" lang="en" sz="1000" u="none" cap="none" strike="noStrike">
                <a:solidFill>
                  <a:srgbClr val="FFD479"/>
                </a:solidFill>
                <a:latin typeface="Onest"/>
                <a:ea typeface="Onest"/>
                <a:cs typeface="Onest"/>
                <a:sym typeface="Onest"/>
              </a:rPr>
              <a:t>Event detection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77800" lvl="1" marL="330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D479"/>
              </a:buClr>
              <a:buSzPts val="1000"/>
              <a:buFont typeface="Onest"/>
              <a:buChar char="-"/>
            </a:pPr>
            <a:r>
              <a:rPr i="0" lang="en" sz="1000" u="none" cap="none" strike="noStrike">
                <a:solidFill>
                  <a:srgbClr val="FFD479"/>
                </a:solidFill>
                <a:latin typeface="Onest"/>
                <a:ea typeface="Onest"/>
                <a:cs typeface="Onest"/>
                <a:sym typeface="Onest"/>
              </a:rPr>
              <a:t>Malware recognition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77800" lvl="1" marL="330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-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Behavioral analysis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77800" lvl="0" marL="20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●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Treatment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77800" lvl="1" marL="330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-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Accurately prioritized remediation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77800" lvl="1" marL="330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-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“Personalized” solution recommendations</a:t>
            </a:r>
            <a:endParaRPr sz="1000">
              <a:latin typeface="Onest"/>
              <a:ea typeface="Onest"/>
              <a:cs typeface="Onest"/>
              <a:sym typeface="Onest"/>
            </a:endParaRPr>
          </a:p>
        </p:txBody>
      </p:sp>
      <p:sp>
        <p:nvSpPr>
          <p:cNvPr id="350" name="Google Shape;350;p71"/>
          <p:cNvSpPr txBox="1"/>
          <p:nvPr/>
        </p:nvSpPr>
        <p:spPr>
          <a:xfrm>
            <a:off x="5949775" y="2234375"/>
            <a:ext cx="27351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(Focus on preventing “disease”, and improving organization “health-span”)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77800" lvl="0" marL="2032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●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Understanding and treating root causes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77800" lvl="1" marL="330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-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Organization environmental factors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77800" lvl="1" marL="330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-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Organizational “Life style” choices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77800" lvl="1" marL="330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-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Organization “genetics” 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77800" lvl="0" marL="2032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●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Advanced scientific methods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77800" lvl="1" marL="330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-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Advanced application of ML and AI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77800" lvl="1" marL="330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-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Synthetic risk experimentation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77800" lvl="1" marL="330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-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Cyber “genetic engineering”</a:t>
            </a:r>
            <a:endParaRPr sz="1000">
              <a:latin typeface="Onest"/>
              <a:ea typeface="Onest"/>
              <a:cs typeface="Onest"/>
              <a:sym typeface="Onest"/>
            </a:endParaRPr>
          </a:p>
        </p:txBody>
      </p:sp>
      <p:sp>
        <p:nvSpPr>
          <p:cNvPr id="351" name="Google Shape;351;p71"/>
          <p:cNvSpPr txBox="1"/>
          <p:nvPr/>
        </p:nvSpPr>
        <p:spPr>
          <a:xfrm>
            <a:off x="535300" y="2234375"/>
            <a:ext cx="2460300" cy="1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spAutoFit/>
          </a:bodyPr>
          <a:lstStyle/>
          <a:p>
            <a:pPr indent="-177800" lvl="0" marL="20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●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FUD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77800" lvl="0" marL="20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●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Reliance on “best practice” 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77800" lvl="0" marL="20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●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Focus on compliance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77800" lvl="0" marL="20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●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Reliance on mental models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77800" lvl="0" marL="20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●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Reliance on qualitative measurement</a:t>
            </a:r>
            <a:endParaRPr sz="1000">
              <a:latin typeface="Onest"/>
              <a:ea typeface="Onest"/>
              <a:cs typeface="Onest"/>
              <a:sym typeface="Onest"/>
            </a:endParaRPr>
          </a:p>
        </p:txBody>
      </p:sp>
      <p:grpSp>
        <p:nvGrpSpPr>
          <p:cNvPr id="352" name="Google Shape;352;p71"/>
          <p:cNvGrpSpPr/>
          <p:nvPr/>
        </p:nvGrpSpPr>
        <p:grpSpPr>
          <a:xfrm>
            <a:off x="2394677" y="1325786"/>
            <a:ext cx="866306" cy="164475"/>
            <a:chOff x="-54" y="-97"/>
            <a:chExt cx="1155074" cy="219300"/>
          </a:xfrm>
        </p:grpSpPr>
        <p:cxnSp>
          <p:nvCxnSpPr>
            <p:cNvPr id="353" name="Google Shape;353;p71"/>
            <p:cNvCxnSpPr/>
            <p:nvPr/>
          </p:nvCxnSpPr>
          <p:spPr>
            <a:xfrm>
              <a:off x="164644" y="219201"/>
              <a:ext cx="825600" cy="0"/>
            </a:xfrm>
            <a:prstGeom prst="straightConnector1">
              <a:avLst/>
            </a:prstGeom>
            <a:noFill/>
            <a:ln cap="flat" cmpd="sng" w="38100">
              <a:solidFill>
                <a:srgbClr val="FFD479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54" name="Google Shape;354;p71"/>
            <p:cNvCxnSpPr/>
            <p:nvPr/>
          </p:nvCxnSpPr>
          <p:spPr>
            <a:xfrm flipH="1" rot="10800000">
              <a:off x="990320" y="-97"/>
              <a:ext cx="164700" cy="219300"/>
            </a:xfrm>
            <a:prstGeom prst="straightConnector1">
              <a:avLst/>
            </a:prstGeom>
            <a:noFill/>
            <a:ln cap="flat" cmpd="sng" w="38100">
              <a:solidFill>
                <a:srgbClr val="FFD479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55" name="Google Shape;355;p71"/>
            <p:cNvCxnSpPr/>
            <p:nvPr/>
          </p:nvCxnSpPr>
          <p:spPr>
            <a:xfrm rot="10800000">
              <a:off x="-54" y="-97"/>
              <a:ext cx="164700" cy="219300"/>
            </a:xfrm>
            <a:prstGeom prst="straightConnector1">
              <a:avLst/>
            </a:prstGeom>
            <a:noFill/>
            <a:ln cap="flat" cmpd="sng" w="38100">
              <a:solidFill>
                <a:srgbClr val="FFD479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356" name="Google Shape;356;p71"/>
          <p:cNvGrpSpPr/>
          <p:nvPr/>
        </p:nvGrpSpPr>
        <p:grpSpPr>
          <a:xfrm>
            <a:off x="8396072" y="4409819"/>
            <a:ext cx="747923" cy="733680"/>
            <a:chOff x="385907" y="954512"/>
            <a:chExt cx="2502252" cy="2454601"/>
          </a:xfrm>
        </p:grpSpPr>
        <p:pic>
          <p:nvPicPr>
            <p:cNvPr id="357" name="Google Shape;357;p7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5907" y="954512"/>
              <a:ext cx="2502252" cy="2454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8" name="Google Shape;358;p7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008" y="1258788"/>
              <a:ext cx="1846050" cy="18460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59" name="Google Shape;359;p71"/>
          <p:cNvPicPr preferRelativeResize="0"/>
          <p:nvPr/>
        </p:nvPicPr>
        <p:blipFill>
          <a:blip r:embed="rId5">
            <a:alphaModFix amt="72000"/>
          </a:blip>
          <a:stretch>
            <a:fillRect/>
          </a:stretch>
        </p:blipFill>
        <p:spPr>
          <a:xfrm>
            <a:off x="8703350" y="152400"/>
            <a:ext cx="288251" cy="288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" name="Google Shape;364;p72"/>
          <p:cNvGrpSpPr/>
          <p:nvPr/>
        </p:nvGrpSpPr>
        <p:grpSpPr>
          <a:xfrm>
            <a:off x="4023224" y="1269475"/>
            <a:ext cx="1097581" cy="381825"/>
            <a:chOff x="-2" y="-1"/>
            <a:chExt cx="901800" cy="509100"/>
          </a:xfrm>
        </p:grpSpPr>
        <p:sp>
          <p:nvSpPr>
            <p:cNvPr id="365" name="Google Shape;365;p72"/>
            <p:cNvSpPr/>
            <p:nvPr/>
          </p:nvSpPr>
          <p:spPr>
            <a:xfrm>
              <a:off x="-2" y="-1"/>
              <a:ext cx="901800" cy="509100"/>
            </a:xfrm>
            <a:prstGeom prst="roundRect">
              <a:avLst>
                <a:gd fmla="val 26316" name="adj"/>
              </a:avLst>
            </a:prstGeom>
            <a:solidFill>
              <a:srgbClr val="FFFFFF"/>
            </a:solidFill>
            <a:ln cap="flat" cmpd="sng" w="12700">
              <a:solidFill>
                <a:srgbClr val="FFFFFF"/>
              </a:solidFill>
              <a:prstDash val="solid"/>
              <a:miter lim="400000"/>
              <a:headEnd len="sm" w="sm" type="none"/>
              <a:tailEnd len="sm" w="sm" type="none"/>
            </a:ln>
            <a:effectLst>
              <a:outerShdw blurRad="76200" rotWithShape="0" dir="2700000" dist="25400">
                <a:srgbClr val="212121">
                  <a:alpha val="74900"/>
                </a:srgbClr>
              </a:outerShdw>
            </a:effectLst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Twentieth Century"/>
                <a:buNone/>
              </a:pPr>
              <a:r>
                <a:t/>
              </a:r>
              <a:endParaRPr i="0" sz="1200" u="none" cap="none" strike="noStrike">
                <a:solidFill>
                  <a:srgbClr val="000000"/>
                </a:solidFill>
                <a:latin typeface="Onest"/>
                <a:ea typeface="Onest"/>
                <a:cs typeface="Onest"/>
                <a:sym typeface="Onest"/>
              </a:endParaRPr>
            </a:p>
          </p:txBody>
        </p:sp>
        <p:sp>
          <p:nvSpPr>
            <p:cNvPr id="366" name="Google Shape;366;p72"/>
            <p:cNvSpPr txBox="1"/>
            <p:nvPr/>
          </p:nvSpPr>
          <p:spPr>
            <a:xfrm>
              <a:off x="39232" y="89396"/>
              <a:ext cx="8235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rPr i="0" lang="en" sz="1200" u="none" cap="none" strike="noStrike">
                  <a:solidFill>
                    <a:srgbClr val="000000"/>
                  </a:solidFill>
                  <a:latin typeface="Onest"/>
                  <a:ea typeface="Onest"/>
                  <a:cs typeface="Onest"/>
                  <a:sym typeface="Onest"/>
                </a:rPr>
                <a:t>Risk</a:t>
              </a:r>
              <a:endParaRPr sz="1100">
                <a:latin typeface="Onest"/>
                <a:ea typeface="Onest"/>
                <a:cs typeface="Onest"/>
                <a:sym typeface="Onest"/>
              </a:endParaRPr>
            </a:p>
          </p:txBody>
        </p:sp>
      </p:grpSp>
      <p:grpSp>
        <p:nvGrpSpPr>
          <p:cNvPr id="367" name="Google Shape;367;p72"/>
          <p:cNvGrpSpPr/>
          <p:nvPr/>
        </p:nvGrpSpPr>
        <p:grpSpPr>
          <a:xfrm>
            <a:off x="2303797" y="1945900"/>
            <a:ext cx="1365258" cy="375075"/>
            <a:chOff x="-1" y="-2"/>
            <a:chExt cx="982200" cy="500100"/>
          </a:xfrm>
        </p:grpSpPr>
        <p:sp>
          <p:nvSpPr>
            <p:cNvPr id="368" name="Google Shape;368;p72"/>
            <p:cNvSpPr/>
            <p:nvPr/>
          </p:nvSpPr>
          <p:spPr>
            <a:xfrm>
              <a:off x="-1" y="-2"/>
              <a:ext cx="982200" cy="500100"/>
            </a:xfrm>
            <a:prstGeom prst="roundRect">
              <a:avLst>
                <a:gd fmla="val 26786" name="adj"/>
              </a:avLst>
            </a:prstGeom>
            <a:solidFill>
              <a:srgbClr val="FFFFFF"/>
            </a:solidFill>
            <a:ln cap="flat" cmpd="sng" w="12700">
              <a:solidFill>
                <a:srgbClr val="FFFFFF"/>
              </a:solidFill>
              <a:prstDash val="solid"/>
              <a:miter lim="400000"/>
              <a:headEnd len="sm" w="sm" type="none"/>
              <a:tailEnd len="sm" w="sm" type="none"/>
            </a:ln>
            <a:effectLst>
              <a:outerShdw blurRad="76200" rotWithShape="0" dir="2700000" dist="25400">
                <a:srgbClr val="212121">
                  <a:alpha val="74900"/>
                </a:srgbClr>
              </a:outerShdw>
            </a:effectLst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Twentieth Century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Onest"/>
                <a:ea typeface="Onest"/>
                <a:cs typeface="Onest"/>
                <a:sym typeface="Onest"/>
              </a:endParaRPr>
            </a:p>
          </p:txBody>
        </p:sp>
        <p:sp>
          <p:nvSpPr>
            <p:cNvPr id="369" name="Google Shape;369;p72"/>
            <p:cNvSpPr txBox="1"/>
            <p:nvPr/>
          </p:nvSpPr>
          <p:spPr>
            <a:xfrm>
              <a:off x="39231" y="21432"/>
              <a:ext cx="903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1270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Helvetica Neue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Onest"/>
                  <a:ea typeface="Onest"/>
                  <a:cs typeface="Onest"/>
                  <a:sym typeface="Onest"/>
                </a:rPr>
                <a:t>Loss Frequency</a:t>
              </a:r>
              <a:endParaRPr sz="1100">
                <a:latin typeface="Onest"/>
                <a:ea typeface="Onest"/>
                <a:cs typeface="Onest"/>
                <a:sym typeface="Onest"/>
              </a:endParaRPr>
            </a:p>
          </p:txBody>
        </p:sp>
      </p:grpSp>
      <p:grpSp>
        <p:nvGrpSpPr>
          <p:cNvPr id="370" name="Google Shape;370;p72"/>
          <p:cNvGrpSpPr/>
          <p:nvPr/>
        </p:nvGrpSpPr>
        <p:grpSpPr>
          <a:xfrm>
            <a:off x="5474974" y="1935911"/>
            <a:ext cx="1365228" cy="395126"/>
            <a:chOff x="-1" y="-1"/>
            <a:chExt cx="1062600" cy="625200"/>
          </a:xfrm>
        </p:grpSpPr>
        <p:sp>
          <p:nvSpPr>
            <p:cNvPr id="371" name="Google Shape;371;p72"/>
            <p:cNvSpPr/>
            <p:nvPr/>
          </p:nvSpPr>
          <p:spPr>
            <a:xfrm>
              <a:off x="-1" y="-1"/>
              <a:ext cx="1062600" cy="625200"/>
            </a:xfrm>
            <a:prstGeom prst="roundRect">
              <a:avLst>
                <a:gd fmla="val 25000" name="adj"/>
              </a:avLst>
            </a:prstGeom>
            <a:solidFill>
              <a:srgbClr val="FFFFFF"/>
            </a:solidFill>
            <a:ln cap="flat" cmpd="sng" w="12700">
              <a:solidFill>
                <a:srgbClr val="FFFFFF"/>
              </a:solidFill>
              <a:prstDash val="solid"/>
              <a:miter lim="400000"/>
              <a:headEnd len="sm" w="sm" type="none"/>
              <a:tailEnd len="sm" w="sm" type="none"/>
            </a:ln>
            <a:effectLst>
              <a:outerShdw blurRad="76200" rotWithShape="0" dir="2700000" dist="25400">
                <a:srgbClr val="212121">
                  <a:alpha val="74900"/>
                </a:srgbClr>
              </a:outerShdw>
            </a:effectLst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Twentieth Century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Onest"/>
                <a:ea typeface="Onest"/>
                <a:cs typeface="Onest"/>
                <a:sym typeface="Onest"/>
              </a:endParaRPr>
            </a:p>
          </p:txBody>
        </p:sp>
        <p:sp>
          <p:nvSpPr>
            <p:cNvPr id="372" name="Google Shape;372;p72"/>
            <p:cNvSpPr txBox="1"/>
            <p:nvPr/>
          </p:nvSpPr>
          <p:spPr>
            <a:xfrm>
              <a:off x="45770" y="96640"/>
              <a:ext cx="9711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1270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Helvetica Neue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Onest"/>
                  <a:ea typeface="Onest"/>
                  <a:cs typeface="Onest"/>
                  <a:sym typeface="Onest"/>
                </a:rPr>
                <a:t>Loss Magnitude</a:t>
              </a:r>
              <a:endParaRPr sz="1100">
                <a:latin typeface="Onest"/>
                <a:ea typeface="Onest"/>
                <a:cs typeface="Onest"/>
                <a:sym typeface="Onest"/>
              </a:endParaRPr>
            </a:p>
          </p:txBody>
        </p:sp>
      </p:grpSp>
      <p:grpSp>
        <p:nvGrpSpPr>
          <p:cNvPr id="373" name="Google Shape;373;p72"/>
          <p:cNvGrpSpPr/>
          <p:nvPr/>
        </p:nvGrpSpPr>
        <p:grpSpPr>
          <a:xfrm>
            <a:off x="1175066" y="2635663"/>
            <a:ext cx="1060616" cy="381825"/>
            <a:chOff x="-2" y="-1"/>
            <a:chExt cx="1187700" cy="509100"/>
          </a:xfrm>
        </p:grpSpPr>
        <p:sp>
          <p:nvSpPr>
            <p:cNvPr id="374" name="Google Shape;374;p72"/>
            <p:cNvSpPr/>
            <p:nvPr/>
          </p:nvSpPr>
          <p:spPr>
            <a:xfrm>
              <a:off x="-2" y="-1"/>
              <a:ext cx="1187700" cy="509100"/>
            </a:xfrm>
            <a:prstGeom prst="roundRect">
              <a:avLst>
                <a:gd fmla="val 26316" name="adj"/>
              </a:avLst>
            </a:prstGeom>
            <a:solidFill>
              <a:srgbClr val="FFFFFF"/>
            </a:solidFill>
            <a:ln cap="flat" cmpd="sng" w="12700">
              <a:solidFill>
                <a:srgbClr val="FFFFFF"/>
              </a:solidFill>
              <a:prstDash val="solid"/>
              <a:miter lim="400000"/>
              <a:headEnd len="sm" w="sm" type="none"/>
              <a:tailEnd len="sm" w="sm" type="none"/>
            </a:ln>
            <a:effectLst>
              <a:outerShdw blurRad="76200" rotWithShape="0" dir="2700000" dist="25400">
                <a:srgbClr val="212121">
                  <a:alpha val="74900"/>
                </a:srgbClr>
              </a:outerShdw>
            </a:effectLst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Twentieth Century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Onest"/>
                <a:ea typeface="Onest"/>
                <a:cs typeface="Onest"/>
                <a:sym typeface="Onest"/>
              </a:endParaRPr>
            </a:p>
          </p:txBody>
        </p:sp>
        <p:sp>
          <p:nvSpPr>
            <p:cNvPr id="375" name="Google Shape;375;p72"/>
            <p:cNvSpPr txBox="1"/>
            <p:nvPr/>
          </p:nvSpPr>
          <p:spPr>
            <a:xfrm>
              <a:off x="39230" y="25897"/>
              <a:ext cx="11091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1270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Helvetica Neue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Onest"/>
                  <a:ea typeface="Onest"/>
                  <a:cs typeface="Onest"/>
                  <a:sym typeface="Onest"/>
                </a:rPr>
                <a:t>Threat Event Frequency</a:t>
              </a:r>
              <a:endParaRPr sz="1100">
                <a:latin typeface="Onest"/>
                <a:ea typeface="Onest"/>
                <a:cs typeface="Onest"/>
                <a:sym typeface="Onest"/>
              </a:endParaRPr>
            </a:p>
          </p:txBody>
        </p:sp>
      </p:grpSp>
      <p:grpSp>
        <p:nvGrpSpPr>
          <p:cNvPr id="376" name="Google Shape;376;p72"/>
          <p:cNvGrpSpPr/>
          <p:nvPr/>
        </p:nvGrpSpPr>
        <p:grpSpPr>
          <a:xfrm>
            <a:off x="5034414" y="2629025"/>
            <a:ext cx="964976" cy="395100"/>
            <a:chOff x="-2" y="-2"/>
            <a:chExt cx="1080600" cy="526800"/>
          </a:xfrm>
        </p:grpSpPr>
        <p:sp>
          <p:nvSpPr>
            <p:cNvPr id="377" name="Google Shape;377;p72"/>
            <p:cNvSpPr/>
            <p:nvPr/>
          </p:nvSpPr>
          <p:spPr>
            <a:xfrm>
              <a:off x="-2" y="-2"/>
              <a:ext cx="1080600" cy="526800"/>
            </a:xfrm>
            <a:prstGeom prst="roundRect">
              <a:avLst>
                <a:gd fmla="val 25424" name="adj"/>
              </a:avLst>
            </a:prstGeom>
            <a:solidFill>
              <a:srgbClr val="FFFFFF"/>
            </a:solidFill>
            <a:ln cap="flat" cmpd="sng" w="12700">
              <a:solidFill>
                <a:srgbClr val="FFFFFF"/>
              </a:solidFill>
              <a:prstDash val="solid"/>
              <a:miter lim="400000"/>
              <a:headEnd len="sm" w="sm" type="none"/>
              <a:tailEnd len="sm" w="sm" type="none"/>
            </a:ln>
            <a:effectLst>
              <a:outerShdw blurRad="76200" rotWithShape="0" dir="2700000" dist="25400">
                <a:srgbClr val="212121">
                  <a:alpha val="74900"/>
                </a:srgbClr>
              </a:outerShdw>
            </a:effectLst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Twentieth Century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Onest"/>
                <a:ea typeface="Onest"/>
                <a:cs typeface="Onest"/>
                <a:sym typeface="Onest"/>
              </a:endParaRPr>
            </a:p>
          </p:txBody>
        </p:sp>
        <p:sp>
          <p:nvSpPr>
            <p:cNvPr id="378" name="Google Shape;378;p72"/>
            <p:cNvSpPr txBox="1"/>
            <p:nvPr/>
          </p:nvSpPr>
          <p:spPr>
            <a:xfrm>
              <a:off x="39231" y="34825"/>
              <a:ext cx="1002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1270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Helvetica Neue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Onest"/>
                  <a:ea typeface="Onest"/>
                  <a:cs typeface="Onest"/>
                  <a:sym typeface="Onest"/>
                </a:rPr>
                <a:t>Primary Loss</a:t>
              </a:r>
              <a:endParaRPr sz="1100">
                <a:latin typeface="Onest"/>
                <a:ea typeface="Onest"/>
                <a:cs typeface="Onest"/>
                <a:sym typeface="Onest"/>
              </a:endParaRPr>
            </a:p>
          </p:txBody>
        </p:sp>
      </p:grpSp>
      <p:grpSp>
        <p:nvGrpSpPr>
          <p:cNvPr id="379" name="Google Shape;379;p72"/>
          <p:cNvGrpSpPr/>
          <p:nvPr/>
        </p:nvGrpSpPr>
        <p:grpSpPr>
          <a:xfrm>
            <a:off x="7003958" y="2629025"/>
            <a:ext cx="964976" cy="395100"/>
            <a:chOff x="0" y="-2"/>
            <a:chExt cx="1080600" cy="526800"/>
          </a:xfrm>
        </p:grpSpPr>
        <p:sp>
          <p:nvSpPr>
            <p:cNvPr id="380" name="Google Shape;380;p72"/>
            <p:cNvSpPr/>
            <p:nvPr/>
          </p:nvSpPr>
          <p:spPr>
            <a:xfrm>
              <a:off x="0" y="-2"/>
              <a:ext cx="1080600" cy="526800"/>
            </a:xfrm>
            <a:prstGeom prst="roundRect">
              <a:avLst>
                <a:gd fmla="val 25424" name="adj"/>
              </a:avLst>
            </a:prstGeom>
            <a:solidFill>
              <a:srgbClr val="FFFFFF"/>
            </a:solidFill>
            <a:ln cap="flat" cmpd="sng" w="12700">
              <a:solidFill>
                <a:srgbClr val="FFFFFF"/>
              </a:solidFill>
              <a:prstDash val="solid"/>
              <a:miter lim="400000"/>
              <a:headEnd len="sm" w="sm" type="none"/>
              <a:tailEnd len="sm" w="sm" type="none"/>
            </a:ln>
            <a:effectLst>
              <a:outerShdw blurRad="76200" rotWithShape="0" dir="2700000" dist="25400">
                <a:srgbClr val="212121">
                  <a:alpha val="74900"/>
                </a:srgbClr>
              </a:outerShdw>
            </a:effectLst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Twentieth Century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Onest"/>
                <a:ea typeface="Onest"/>
                <a:cs typeface="Onest"/>
                <a:sym typeface="Onest"/>
              </a:endParaRPr>
            </a:p>
          </p:txBody>
        </p:sp>
        <p:sp>
          <p:nvSpPr>
            <p:cNvPr id="381" name="Google Shape;381;p72"/>
            <p:cNvSpPr txBox="1"/>
            <p:nvPr/>
          </p:nvSpPr>
          <p:spPr>
            <a:xfrm>
              <a:off x="39231" y="60225"/>
              <a:ext cx="1002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1270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Helvetica Neue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Onest"/>
                  <a:ea typeface="Onest"/>
                  <a:cs typeface="Onest"/>
                  <a:sym typeface="Onest"/>
                </a:rPr>
                <a:t>Secondary Risk</a:t>
              </a:r>
              <a:endParaRPr sz="1100">
                <a:latin typeface="Onest"/>
                <a:ea typeface="Onest"/>
                <a:cs typeface="Onest"/>
                <a:sym typeface="Onest"/>
              </a:endParaRPr>
            </a:p>
          </p:txBody>
        </p:sp>
      </p:grpSp>
      <p:grpSp>
        <p:nvGrpSpPr>
          <p:cNvPr id="382" name="Google Shape;382;p72"/>
          <p:cNvGrpSpPr/>
          <p:nvPr/>
        </p:nvGrpSpPr>
        <p:grpSpPr>
          <a:xfrm>
            <a:off x="3137758" y="2635663"/>
            <a:ext cx="994445" cy="381825"/>
            <a:chOff x="-1" y="-1"/>
            <a:chExt cx="1113600" cy="509100"/>
          </a:xfrm>
        </p:grpSpPr>
        <p:sp>
          <p:nvSpPr>
            <p:cNvPr id="383" name="Google Shape;383;p72"/>
            <p:cNvSpPr/>
            <p:nvPr/>
          </p:nvSpPr>
          <p:spPr>
            <a:xfrm>
              <a:off x="25533" y="-1"/>
              <a:ext cx="1062600" cy="509100"/>
            </a:xfrm>
            <a:prstGeom prst="roundRect">
              <a:avLst>
                <a:gd fmla="val 26316" name="adj"/>
              </a:avLst>
            </a:prstGeom>
            <a:solidFill>
              <a:srgbClr val="FFFFFF"/>
            </a:solidFill>
            <a:ln cap="flat" cmpd="sng" w="12700">
              <a:solidFill>
                <a:srgbClr val="FFFFFF"/>
              </a:solidFill>
              <a:prstDash val="solid"/>
              <a:miter lim="400000"/>
              <a:headEnd len="sm" w="sm" type="none"/>
              <a:tailEnd len="sm" w="sm" type="none"/>
            </a:ln>
            <a:effectLst>
              <a:outerShdw blurRad="76200" rotWithShape="0" dir="2700000" dist="25400">
                <a:srgbClr val="212121">
                  <a:alpha val="74900"/>
                </a:srgbClr>
              </a:outerShdw>
            </a:effectLst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Twentieth Century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Onest"/>
                <a:ea typeface="Onest"/>
                <a:cs typeface="Onest"/>
                <a:sym typeface="Onest"/>
              </a:endParaRPr>
            </a:p>
          </p:txBody>
        </p:sp>
        <p:sp>
          <p:nvSpPr>
            <p:cNvPr id="384" name="Google Shape;384;p72"/>
            <p:cNvSpPr txBox="1"/>
            <p:nvPr/>
          </p:nvSpPr>
          <p:spPr>
            <a:xfrm>
              <a:off x="-1" y="122014"/>
              <a:ext cx="11136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1270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Helvetica Neue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Onest"/>
                  <a:ea typeface="Onest"/>
                  <a:cs typeface="Onest"/>
                  <a:sym typeface="Onest"/>
                </a:rPr>
                <a:t>Susceptibility</a:t>
              </a:r>
              <a:endParaRPr sz="1100">
                <a:latin typeface="Onest"/>
                <a:ea typeface="Onest"/>
                <a:cs typeface="Onest"/>
                <a:sym typeface="Onest"/>
              </a:endParaRPr>
            </a:p>
          </p:txBody>
        </p:sp>
      </p:grpSp>
      <p:grpSp>
        <p:nvGrpSpPr>
          <p:cNvPr id="385" name="Google Shape;385;p72"/>
          <p:cNvGrpSpPr/>
          <p:nvPr/>
        </p:nvGrpSpPr>
        <p:grpSpPr>
          <a:xfrm>
            <a:off x="6537465" y="3439400"/>
            <a:ext cx="913786" cy="381825"/>
            <a:chOff x="-2" y="-1"/>
            <a:chExt cx="1098300" cy="509100"/>
          </a:xfrm>
        </p:grpSpPr>
        <p:sp>
          <p:nvSpPr>
            <p:cNvPr id="386" name="Google Shape;386;p72"/>
            <p:cNvSpPr/>
            <p:nvPr/>
          </p:nvSpPr>
          <p:spPr>
            <a:xfrm>
              <a:off x="-2" y="-1"/>
              <a:ext cx="1098300" cy="509100"/>
            </a:xfrm>
            <a:prstGeom prst="roundRect">
              <a:avLst>
                <a:gd fmla="val 26316" name="adj"/>
              </a:avLst>
            </a:prstGeom>
            <a:solidFill>
              <a:srgbClr val="FFFFFF"/>
            </a:solidFill>
            <a:ln cap="flat" cmpd="sng" w="12700">
              <a:solidFill>
                <a:srgbClr val="FFFFFF"/>
              </a:solidFill>
              <a:prstDash val="solid"/>
              <a:miter lim="400000"/>
              <a:headEnd len="sm" w="sm" type="none"/>
              <a:tailEnd len="sm" w="sm" type="none"/>
            </a:ln>
            <a:effectLst>
              <a:outerShdw blurRad="76200" rotWithShape="0" dir="2700000" dist="25400">
                <a:srgbClr val="212121">
                  <a:alpha val="74900"/>
                </a:srgbClr>
              </a:outerShdw>
            </a:effectLst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Twentieth Century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Onest"/>
                <a:ea typeface="Onest"/>
                <a:cs typeface="Onest"/>
                <a:sym typeface="Onest"/>
              </a:endParaRPr>
            </a:p>
          </p:txBody>
        </p:sp>
        <p:sp>
          <p:nvSpPr>
            <p:cNvPr id="387" name="Google Shape;387;p72"/>
            <p:cNvSpPr txBox="1"/>
            <p:nvPr/>
          </p:nvSpPr>
          <p:spPr>
            <a:xfrm>
              <a:off x="39231" y="38596"/>
              <a:ext cx="1020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1270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Helvetica Neue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Onest"/>
                  <a:ea typeface="Onest"/>
                  <a:cs typeface="Onest"/>
                  <a:sym typeface="Onest"/>
                </a:rPr>
                <a:t>Loss Event Frequency</a:t>
              </a:r>
              <a:endParaRPr sz="1100">
                <a:latin typeface="Onest"/>
                <a:ea typeface="Onest"/>
                <a:cs typeface="Onest"/>
                <a:sym typeface="Onest"/>
              </a:endParaRPr>
            </a:p>
          </p:txBody>
        </p:sp>
      </p:grpSp>
      <p:grpSp>
        <p:nvGrpSpPr>
          <p:cNvPr id="388" name="Google Shape;388;p72"/>
          <p:cNvGrpSpPr/>
          <p:nvPr/>
        </p:nvGrpSpPr>
        <p:grpSpPr>
          <a:xfrm>
            <a:off x="7577557" y="3439400"/>
            <a:ext cx="913786" cy="381825"/>
            <a:chOff x="-2" y="-1"/>
            <a:chExt cx="1098300" cy="509100"/>
          </a:xfrm>
        </p:grpSpPr>
        <p:sp>
          <p:nvSpPr>
            <p:cNvPr id="389" name="Google Shape;389;p72"/>
            <p:cNvSpPr/>
            <p:nvPr/>
          </p:nvSpPr>
          <p:spPr>
            <a:xfrm>
              <a:off x="-2" y="-1"/>
              <a:ext cx="1098300" cy="509100"/>
            </a:xfrm>
            <a:prstGeom prst="roundRect">
              <a:avLst>
                <a:gd fmla="val 26316" name="adj"/>
              </a:avLst>
            </a:prstGeom>
            <a:solidFill>
              <a:srgbClr val="FFFFFF"/>
            </a:solidFill>
            <a:ln cap="flat" cmpd="sng" w="12700">
              <a:solidFill>
                <a:srgbClr val="FFFFFF"/>
              </a:solidFill>
              <a:prstDash val="solid"/>
              <a:miter lim="400000"/>
              <a:headEnd len="sm" w="sm" type="none"/>
              <a:tailEnd len="sm" w="sm" type="none"/>
            </a:ln>
            <a:effectLst>
              <a:outerShdw blurRad="76200" rotWithShape="0" dir="2700000" dist="25400">
                <a:srgbClr val="212121">
                  <a:alpha val="74900"/>
                </a:srgbClr>
              </a:outerShdw>
            </a:effectLst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Twentieth Century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Onest"/>
                <a:ea typeface="Onest"/>
                <a:cs typeface="Onest"/>
                <a:sym typeface="Onest"/>
              </a:endParaRPr>
            </a:p>
          </p:txBody>
        </p:sp>
        <p:sp>
          <p:nvSpPr>
            <p:cNvPr id="390" name="Google Shape;390;p72"/>
            <p:cNvSpPr txBox="1"/>
            <p:nvPr/>
          </p:nvSpPr>
          <p:spPr>
            <a:xfrm>
              <a:off x="39231" y="25896"/>
              <a:ext cx="1020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1270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Helvetica Neue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Onest"/>
                  <a:ea typeface="Onest"/>
                  <a:cs typeface="Onest"/>
                  <a:sym typeface="Onest"/>
                </a:rPr>
                <a:t>Loss Magnitude</a:t>
              </a:r>
              <a:endParaRPr sz="1100">
                <a:latin typeface="Onest"/>
                <a:ea typeface="Onest"/>
                <a:cs typeface="Onest"/>
                <a:sym typeface="Onest"/>
              </a:endParaRPr>
            </a:p>
          </p:txBody>
        </p:sp>
      </p:grpSp>
      <p:cxnSp>
        <p:nvCxnSpPr>
          <p:cNvPr id="391" name="Google Shape;391;p72"/>
          <p:cNvCxnSpPr>
            <a:stCxn id="366" idx="1"/>
            <a:endCxn id="369" idx="0"/>
          </p:cNvCxnSpPr>
          <p:nvPr/>
        </p:nvCxnSpPr>
        <p:spPr>
          <a:xfrm flipH="1">
            <a:off x="2986476" y="1463535"/>
            <a:ext cx="1084500" cy="498300"/>
          </a:xfrm>
          <a:prstGeom prst="straightConnector1">
            <a:avLst/>
          </a:prstGeom>
          <a:noFill/>
          <a:ln cap="flat" cmpd="sng" w="127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392" name="Google Shape;392;p72"/>
          <p:cNvCxnSpPr>
            <a:stCxn id="366" idx="3"/>
            <a:endCxn id="371" idx="0"/>
          </p:cNvCxnSpPr>
          <p:nvPr/>
        </p:nvCxnSpPr>
        <p:spPr>
          <a:xfrm>
            <a:off x="5073258" y="1463535"/>
            <a:ext cx="1084200" cy="472500"/>
          </a:xfrm>
          <a:prstGeom prst="straightConnector1">
            <a:avLst/>
          </a:prstGeom>
          <a:noFill/>
          <a:ln cap="flat" cmpd="sng" w="127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393" name="Google Shape;393;p72"/>
          <p:cNvCxnSpPr>
            <a:stCxn id="369" idx="2"/>
            <a:endCxn id="374" idx="0"/>
          </p:cNvCxnSpPr>
          <p:nvPr/>
        </p:nvCxnSpPr>
        <p:spPr>
          <a:xfrm flipH="1">
            <a:off x="1705240" y="2308251"/>
            <a:ext cx="1281300" cy="327300"/>
          </a:xfrm>
          <a:prstGeom prst="straightConnector1">
            <a:avLst/>
          </a:prstGeom>
          <a:noFill/>
          <a:ln cap="flat" cmpd="sng" w="127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394" name="Google Shape;394;p72"/>
          <p:cNvCxnSpPr>
            <a:stCxn id="383" idx="0"/>
            <a:endCxn id="369" idx="2"/>
          </p:cNvCxnSpPr>
          <p:nvPr/>
        </p:nvCxnSpPr>
        <p:spPr>
          <a:xfrm rot="10800000">
            <a:off x="2986410" y="2308363"/>
            <a:ext cx="648600" cy="327300"/>
          </a:xfrm>
          <a:prstGeom prst="straightConnector1">
            <a:avLst/>
          </a:prstGeom>
          <a:noFill/>
          <a:ln cap="flat" cmpd="sng" w="127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395" name="Google Shape;395;p72"/>
          <p:cNvCxnSpPr>
            <a:stCxn id="371" idx="2"/>
            <a:endCxn id="377" idx="0"/>
          </p:cNvCxnSpPr>
          <p:nvPr/>
        </p:nvCxnSpPr>
        <p:spPr>
          <a:xfrm flipH="1">
            <a:off x="5516789" y="2331037"/>
            <a:ext cx="640800" cy="297900"/>
          </a:xfrm>
          <a:prstGeom prst="straightConnector1">
            <a:avLst/>
          </a:prstGeom>
          <a:noFill/>
          <a:ln cap="flat" cmpd="sng" w="127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396" name="Google Shape;396;p72"/>
          <p:cNvCxnSpPr>
            <a:stCxn id="371" idx="2"/>
            <a:endCxn id="380" idx="0"/>
          </p:cNvCxnSpPr>
          <p:nvPr/>
        </p:nvCxnSpPr>
        <p:spPr>
          <a:xfrm>
            <a:off x="6157589" y="2331037"/>
            <a:ext cx="1329000" cy="297900"/>
          </a:xfrm>
          <a:prstGeom prst="straightConnector1">
            <a:avLst/>
          </a:prstGeom>
          <a:noFill/>
          <a:ln cap="flat" cmpd="sng" w="127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397" name="Google Shape;397;p72"/>
          <p:cNvCxnSpPr>
            <a:stCxn id="381" idx="2"/>
            <a:endCxn id="386" idx="0"/>
          </p:cNvCxnSpPr>
          <p:nvPr/>
        </p:nvCxnSpPr>
        <p:spPr>
          <a:xfrm flipH="1">
            <a:off x="6994384" y="3020470"/>
            <a:ext cx="492000" cy="418800"/>
          </a:xfrm>
          <a:prstGeom prst="straightConnector1">
            <a:avLst/>
          </a:prstGeom>
          <a:noFill/>
          <a:ln cap="flat" cmpd="sng" w="127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398" name="Google Shape;398;p72"/>
          <p:cNvCxnSpPr>
            <a:stCxn id="381" idx="2"/>
            <a:endCxn id="389" idx="0"/>
          </p:cNvCxnSpPr>
          <p:nvPr/>
        </p:nvCxnSpPr>
        <p:spPr>
          <a:xfrm>
            <a:off x="7486384" y="3020470"/>
            <a:ext cx="548100" cy="418800"/>
          </a:xfrm>
          <a:prstGeom prst="straightConnector1">
            <a:avLst/>
          </a:prstGeom>
          <a:noFill/>
          <a:ln cap="flat" cmpd="sng" w="127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399" name="Google Shape;399;p72"/>
          <p:cNvSpPr txBox="1"/>
          <p:nvPr/>
        </p:nvSpPr>
        <p:spPr>
          <a:xfrm>
            <a:off x="304802" y="228603"/>
            <a:ext cx="82080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Helvetica Neue"/>
              <a:buNone/>
            </a:pPr>
            <a:r>
              <a:rPr i="0" lang="en" sz="2400" u="none" cap="none" strike="noStrike">
                <a:solidFill>
                  <a:srgbClr val="FFFFFF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The FAIR Model — introducing science into risk measurement</a:t>
            </a:r>
            <a:endParaRPr sz="2400">
              <a:latin typeface="Darker Grotesque"/>
              <a:ea typeface="Darker Grotesque"/>
              <a:cs typeface="Darker Grotesque"/>
              <a:sym typeface="Darker Grotesque"/>
            </a:endParaRPr>
          </a:p>
        </p:txBody>
      </p:sp>
      <p:grpSp>
        <p:nvGrpSpPr>
          <p:cNvPr id="400" name="Google Shape;400;p72"/>
          <p:cNvGrpSpPr/>
          <p:nvPr/>
        </p:nvGrpSpPr>
        <p:grpSpPr>
          <a:xfrm>
            <a:off x="2932148" y="4292240"/>
            <a:ext cx="1450800" cy="449775"/>
            <a:chOff x="2932148" y="4368440"/>
            <a:chExt cx="1450800" cy="449775"/>
          </a:xfrm>
        </p:grpSpPr>
        <p:sp>
          <p:nvSpPr>
            <p:cNvPr id="401" name="Google Shape;401;p72"/>
            <p:cNvSpPr/>
            <p:nvPr/>
          </p:nvSpPr>
          <p:spPr>
            <a:xfrm>
              <a:off x="2932148" y="4368440"/>
              <a:ext cx="1450800" cy="449775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214313" rotWithShape="0" algn="bl">
                <a:srgbClr val="BD58FB">
                  <a:alpha val="80000"/>
                </a:srgbClr>
              </a:outerShdw>
            </a:effectLst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Twentieth Century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grpSp>
          <p:nvGrpSpPr>
            <p:cNvPr id="402" name="Google Shape;402;p72"/>
            <p:cNvGrpSpPr/>
            <p:nvPr/>
          </p:nvGrpSpPr>
          <p:grpSpPr>
            <a:xfrm>
              <a:off x="3109359" y="4446589"/>
              <a:ext cx="1096439" cy="293467"/>
              <a:chOff x="-1" y="-2"/>
              <a:chExt cx="1461919" cy="391289"/>
            </a:xfrm>
          </p:grpSpPr>
          <p:pic>
            <p:nvPicPr>
              <p:cNvPr descr="Picture 22" id="403" name="Google Shape;403;p72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259996" y="15112"/>
                <a:ext cx="1201922" cy="35350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icture 23" id="404" name="Google Shape;404;p72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-1" y="-2"/>
                <a:ext cx="382560" cy="39128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05" name="Google Shape;405;p72"/>
          <p:cNvGrpSpPr/>
          <p:nvPr/>
        </p:nvGrpSpPr>
        <p:grpSpPr>
          <a:xfrm>
            <a:off x="4761053" y="4292240"/>
            <a:ext cx="1450800" cy="449775"/>
            <a:chOff x="4761053" y="4368440"/>
            <a:chExt cx="1450800" cy="449775"/>
          </a:xfrm>
        </p:grpSpPr>
        <p:sp>
          <p:nvSpPr>
            <p:cNvPr id="406" name="Google Shape;406;p72"/>
            <p:cNvSpPr/>
            <p:nvPr/>
          </p:nvSpPr>
          <p:spPr>
            <a:xfrm>
              <a:off x="4761053" y="4368440"/>
              <a:ext cx="1450800" cy="449775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214313" rotWithShape="0" algn="bl">
                <a:srgbClr val="BD58FB">
                  <a:alpha val="80000"/>
                </a:srgbClr>
              </a:outerShdw>
            </a:effectLst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Twentieth Century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descr="Picture 11" id="407" name="Google Shape;407;p7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095841" y="4449772"/>
              <a:ext cx="781285" cy="2871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8" name="Google Shape;408;p72"/>
          <p:cNvGrpSpPr/>
          <p:nvPr/>
        </p:nvGrpSpPr>
        <p:grpSpPr>
          <a:xfrm>
            <a:off x="707045" y="3439400"/>
            <a:ext cx="913786" cy="381825"/>
            <a:chOff x="-2" y="-1"/>
            <a:chExt cx="1098300" cy="509100"/>
          </a:xfrm>
        </p:grpSpPr>
        <p:sp>
          <p:nvSpPr>
            <p:cNvPr id="409" name="Google Shape;409;p72"/>
            <p:cNvSpPr/>
            <p:nvPr/>
          </p:nvSpPr>
          <p:spPr>
            <a:xfrm>
              <a:off x="-2" y="-1"/>
              <a:ext cx="1098300" cy="509100"/>
            </a:xfrm>
            <a:prstGeom prst="roundRect">
              <a:avLst>
                <a:gd fmla="val 26316" name="adj"/>
              </a:avLst>
            </a:prstGeom>
            <a:solidFill>
              <a:srgbClr val="FFFFFF"/>
            </a:solidFill>
            <a:ln cap="flat" cmpd="sng" w="12700">
              <a:solidFill>
                <a:srgbClr val="FFFFFF"/>
              </a:solidFill>
              <a:prstDash val="solid"/>
              <a:miter lim="400000"/>
              <a:headEnd len="sm" w="sm" type="none"/>
              <a:tailEnd len="sm" w="sm" type="none"/>
            </a:ln>
            <a:effectLst>
              <a:outerShdw blurRad="76200" rotWithShape="0" dir="2700000" dist="25400">
                <a:srgbClr val="212121">
                  <a:alpha val="74900"/>
                </a:srgbClr>
              </a:outerShdw>
            </a:effectLst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Twentieth Century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Onest"/>
                <a:ea typeface="Onest"/>
                <a:cs typeface="Onest"/>
                <a:sym typeface="Onest"/>
              </a:endParaRPr>
            </a:p>
          </p:txBody>
        </p:sp>
        <p:sp>
          <p:nvSpPr>
            <p:cNvPr id="410" name="Google Shape;410;p72"/>
            <p:cNvSpPr txBox="1"/>
            <p:nvPr/>
          </p:nvSpPr>
          <p:spPr>
            <a:xfrm>
              <a:off x="39231" y="38596"/>
              <a:ext cx="1020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1270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Helvetica Neue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Onest"/>
                  <a:ea typeface="Onest"/>
                  <a:cs typeface="Onest"/>
                  <a:sym typeface="Onest"/>
                </a:rPr>
                <a:t>Contact Frequency</a:t>
              </a:r>
              <a:endParaRPr sz="1100">
                <a:latin typeface="Onest"/>
                <a:ea typeface="Onest"/>
                <a:cs typeface="Onest"/>
                <a:sym typeface="Onest"/>
              </a:endParaRPr>
            </a:p>
          </p:txBody>
        </p:sp>
      </p:grpSp>
      <p:grpSp>
        <p:nvGrpSpPr>
          <p:cNvPr id="411" name="Google Shape;411;p72"/>
          <p:cNvGrpSpPr/>
          <p:nvPr/>
        </p:nvGrpSpPr>
        <p:grpSpPr>
          <a:xfrm>
            <a:off x="1747136" y="3439400"/>
            <a:ext cx="913786" cy="381825"/>
            <a:chOff x="-2" y="-1"/>
            <a:chExt cx="1098300" cy="509100"/>
          </a:xfrm>
        </p:grpSpPr>
        <p:sp>
          <p:nvSpPr>
            <p:cNvPr id="412" name="Google Shape;412;p72"/>
            <p:cNvSpPr/>
            <p:nvPr/>
          </p:nvSpPr>
          <p:spPr>
            <a:xfrm>
              <a:off x="-2" y="-1"/>
              <a:ext cx="1098300" cy="509100"/>
            </a:xfrm>
            <a:prstGeom prst="roundRect">
              <a:avLst>
                <a:gd fmla="val 26316" name="adj"/>
              </a:avLst>
            </a:prstGeom>
            <a:solidFill>
              <a:srgbClr val="FFFFFF"/>
            </a:solidFill>
            <a:ln cap="flat" cmpd="sng" w="12700">
              <a:solidFill>
                <a:srgbClr val="FFFFFF"/>
              </a:solidFill>
              <a:prstDash val="solid"/>
              <a:miter lim="400000"/>
              <a:headEnd len="sm" w="sm" type="none"/>
              <a:tailEnd len="sm" w="sm" type="none"/>
            </a:ln>
            <a:effectLst>
              <a:outerShdw blurRad="76200" rotWithShape="0" dir="2700000" dist="25400">
                <a:srgbClr val="212121">
                  <a:alpha val="74900"/>
                </a:srgbClr>
              </a:outerShdw>
            </a:effectLst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Twentieth Century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Onest"/>
                <a:ea typeface="Onest"/>
                <a:cs typeface="Onest"/>
                <a:sym typeface="Onest"/>
              </a:endParaRPr>
            </a:p>
          </p:txBody>
        </p:sp>
        <p:sp>
          <p:nvSpPr>
            <p:cNvPr id="413" name="Google Shape;413;p72"/>
            <p:cNvSpPr txBox="1"/>
            <p:nvPr/>
          </p:nvSpPr>
          <p:spPr>
            <a:xfrm>
              <a:off x="39231" y="25896"/>
              <a:ext cx="1020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1270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Helvetica Neue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Onest"/>
                  <a:ea typeface="Onest"/>
                  <a:cs typeface="Onest"/>
                  <a:sym typeface="Onest"/>
                </a:rPr>
                <a:t>Probability of Action</a:t>
              </a:r>
              <a:endParaRPr sz="1100">
                <a:latin typeface="Onest"/>
                <a:ea typeface="Onest"/>
                <a:cs typeface="Onest"/>
                <a:sym typeface="Onest"/>
              </a:endParaRPr>
            </a:p>
          </p:txBody>
        </p:sp>
      </p:grpSp>
      <p:cxnSp>
        <p:nvCxnSpPr>
          <p:cNvPr id="414" name="Google Shape;414;p72"/>
          <p:cNvCxnSpPr>
            <a:stCxn id="374" idx="2"/>
            <a:endCxn id="409" idx="0"/>
          </p:cNvCxnSpPr>
          <p:nvPr/>
        </p:nvCxnSpPr>
        <p:spPr>
          <a:xfrm flipH="1">
            <a:off x="1163874" y="3017488"/>
            <a:ext cx="541500" cy="421800"/>
          </a:xfrm>
          <a:prstGeom prst="straightConnector1">
            <a:avLst/>
          </a:prstGeom>
          <a:noFill/>
          <a:ln cap="flat" cmpd="sng" w="127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415" name="Google Shape;415;p72"/>
          <p:cNvCxnSpPr>
            <a:stCxn id="374" idx="2"/>
            <a:endCxn id="412" idx="0"/>
          </p:cNvCxnSpPr>
          <p:nvPr/>
        </p:nvCxnSpPr>
        <p:spPr>
          <a:xfrm>
            <a:off x="1705374" y="3017488"/>
            <a:ext cx="498600" cy="421800"/>
          </a:xfrm>
          <a:prstGeom prst="straightConnector1">
            <a:avLst/>
          </a:prstGeom>
          <a:noFill/>
          <a:ln cap="flat" cmpd="sng" w="127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grpSp>
        <p:nvGrpSpPr>
          <p:cNvPr id="416" name="Google Shape;416;p72"/>
          <p:cNvGrpSpPr/>
          <p:nvPr/>
        </p:nvGrpSpPr>
        <p:grpSpPr>
          <a:xfrm>
            <a:off x="8396072" y="4409819"/>
            <a:ext cx="747923" cy="733680"/>
            <a:chOff x="385907" y="954512"/>
            <a:chExt cx="2502252" cy="2454601"/>
          </a:xfrm>
        </p:grpSpPr>
        <p:pic>
          <p:nvPicPr>
            <p:cNvPr id="417" name="Google Shape;417;p7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85907" y="954512"/>
              <a:ext cx="2502252" cy="2454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8" name="Google Shape;418;p7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14008" y="1258788"/>
              <a:ext cx="1846050" cy="18460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9" name="Google Shape;419;p72"/>
          <p:cNvPicPr preferRelativeResize="0"/>
          <p:nvPr/>
        </p:nvPicPr>
        <p:blipFill>
          <a:blip r:embed="rId8">
            <a:alphaModFix amt="72000"/>
          </a:blip>
          <a:stretch>
            <a:fillRect/>
          </a:stretch>
        </p:blipFill>
        <p:spPr>
          <a:xfrm>
            <a:off x="8703350" y="152400"/>
            <a:ext cx="288251" cy="288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73"/>
          <p:cNvSpPr/>
          <p:nvPr/>
        </p:nvSpPr>
        <p:spPr>
          <a:xfrm>
            <a:off x="4274799" y="1847054"/>
            <a:ext cx="595200" cy="169500"/>
          </a:xfrm>
          <a:prstGeom prst="rect">
            <a:avLst/>
          </a:prstGeom>
          <a:noFill/>
          <a:ln cap="flat" cmpd="sng" w="28575">
            <a:solidFill>
              <a:srgbClr val="FF2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5" name="Google Shape;425;p73"/>
          <p:cNvSpPr/>
          <p:nvPr/>
        </p:nvSpPr>
        <p:spPr>
          <a:xfrm>
            <a:off x="4265634" y="2020573"/>
            <a:ext cx="1074300" cy="838500"/>
          </a:xfrm>
          <a:prstGeom prst="rect">
            <a:avLst/>
          </a:prstGeom>
          <a:noFill/>
          <a:ln cap="flat" cmpd="sng" w="28575">
            <a:solidFill>
              <a:srgbClr val="00F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426" name="Google Shape;426;p73"/>
          <p:cNvGrpSpPr/>
          <p:nvPr/>
        </p:nvGrpSpPr>
        <p:grpSpPr>
          <a:xfrm>
            <a:off x="1076475" y="1473203"/>
            <a:ext cx="2974452" cy="3016295"/>
            <a:chOff x="0" y="0"/>
            <a:chExt cx="3717600" cy="3769898"/>
          </a:xfrm>
        </p:grpSpPr>
        <p:sp>
          <p:nvSpPr>
            <p:cNvPr id="427" name="Google Shape;427;p73"/>
            <p:cNvSpPr/>
            <p:nvPr/>
          </p:nvSpPr>
          <p:spPr>
            <a:xfrm>
              <a:off x="0" y="339698"/>
              <a:ext cx="3717600" cy="3430200"/>
            </a:xfrm>
            <a:prstGeom prst="rect">
              <a:avLst/>
            </a:prstGeom>
            <a:noFill/>
            <a:ln cap="flat" cmpd="sng" w="38100">
              <a:solidFill>
                <a:srgbClr val="296AD3"/>
              </a:solidFill>
              <a:prstDash val="dashDot"/>
              <a:miter lim="400000"/>
              <a:headEnd len="sm" w="sm" type="none"/>
              <a:tailEnd len="sm" w="sm" type="none"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Calibri"/>
                <a:buNone/>
              </a:pPr>
              <a:r>
                <a:t/>
              </a:r>
              <a:endParaRPr b="0" i="0" sz="2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73"/>
            <p:cNvSpPr txBox="1"/>
            <p:nvPr/>
          </p:nvSpPr>
          <p:spPr>
            <a:xfrm>
              <a:off x="861769" y="0"/>
              <a:ext cx="1994100" cy="25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5700" lIns="25700" spcFirstLastPara="1" rIns="25700" wrap="square" tIns="2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300"/>
                <a:buFont typeface="Calibri"/>
                <a:buNone/>
              </a:pPr>
              <a:r>
                <a:rPr i="0" lang="en" sz="1000" u="none" cap="none" strike="noStrike">
                  <a:solidFill>
                    <a:srgbClr val="FFFFFF"/>
                  </a:solidFill>
                  <a:latin typeface="Onest"/>
                  <a:ea typeface="Onest"/>
                  <a:cs typeface="Onest"/>
                  <a:sym typeface="Onest"/>
                </a:rPr>
                <a:t>Indirectly affect risk</a:t>
              </a:r>
              <a:endParaRPr sz="1000">
                <a:latin typeface="Onest"/>
                <a:ea typeface="Onest"/>
                <a:cs typeface="Onest"/>
                <a:sym typeface="Onest"/>
              </a:endParaRPr>
            </a:p>
          </p:txBody>
        </p:sp>
      </p:grpSp>
      <p:sp>
        <p:nvSpPr>
          <p:cNvPr id="429" name="Google Shape;429;p73"/>
          <p:cNvSpPr/>
          <p:nvPr/>
        </p:nvSpPr>
        <p:spPr>
          <a:xfrm>
            <a:off x="4238347" y="1734455"/>
            <a:ext cx="1397100" cy="2331000"/>
          </a:xfrm>
          <a:prstGeom prst="rect">
            <a:avLst/>
          </a:prstGeom>
          <a:noFill/>
          <a:ln cap="flat" cmpd="sng" w="38100">
            <a:solidFill>
              <a:srgbClr val="296AD3"/>
            </a:solidFill>
            <a:prstDash val="dashDot"/>
            <a:miter lim="400000"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</a:pPr>
            <a:r>
              <a:t/>
            </a:r>
            <a:endParaRPr b="0" i="0" sz="2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30" name="Google Shape;430;p73"/>
          <p:cNvCxnSpPr>
            <a:endCxn id="431" idx="1"/>
          </p:cNvCxnSpPr>
          <p:nvPr/>
        </p:nvCxnSpPr>
        <p:spPr>
          <a:xfrm>
            <a:off x="5379817" y="3028299"/>
            <a:ext cx="521400" cy="57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32" name="Google Shape;432;p73"/>
          <p:cNvSpPr/>
          <p:nvPr/>
        </p:nvSpPr>
        <p:spPr>
          <a:xfrm>
            <a:off x="2032830" y="2537287"/>
            <a:ext cx="2458200" cy="1016100"/>
          </a:xfrm>
          <a:prstGeom prst="rightArrow">
            <a:avLst>
              <a:gd fmla="val 32000" name="adj1"/>
              <a:gd fmla="val 64000" name="adj2"/>
            </a:avLst>
          </a:prstGeom>
          <a:solidFill>
            <a:srgbClr val="FFFFFF">
              <a:alpha val="26270"/>
            </a:srgbClr>
          </a:solidFill>
          <a:ln cap="flat" cmpd="sng" w="25400">
            <a:solidFill>
              <a:srgbClr val="DCDCDC">
                <a:alpha val="2627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</a:pPr>
            <a:r>
              <a:t/>
            </a:r>
            <a:endParaRPr b="0" i="0" sz="27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33" name="Google Shape;433;p73"/>
          <p:cNvGrpSpPr/>
          <p:nvPr/>
        </p:nvGrpSpPr>
        <p:grpSpPr>
          <a:xfrm>
            <a:off x="5887046" y="2900302"/>
            <a:ext cx="995338" cy="283551"/>
            <a:chOff x="0" y="-1"/>
            <a:chExt cx="669000" cy="354395"/>
          </a:xfrm>
        </p:grpSpPr>
        <p:sp>
          <p:nvSpPr>
            <p:cNvPr id="434" name="Google Shape;434;p73"/>
            <p:cNvSpPr/>
            <p:nvPr/>
          </p:nvSpPr>
          <p:spPr>
            <a:xfrm>
              <a:off x="0" y="8194"/>
              <a:ext cx="669000" cy="346200"/>
            </a:xfrm>
            <a:prstGeom prst="rect">
              <a:avLst/>
            </a:prstGeom>
            <a:solidFill>
              <a:srgbClr val="FFFFFF"/>
            </a:solidFill>
            <a:ln cap="flat" cmpd="sng" w="25400">
              <a:solidFill>
                <a:srgbClr val="4472C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Calibri"/>
                <a:buNone/>
              </a:pPr>
              <a:r>
                <a:t/>
              </a:r>
              <a:endParaRPr b="0" i="0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73"/>
            <p:cNvSpPr txBox="1"/>
            <p:nvPr/>
          </p:nvSpPr>
          <p:spPr>
            <a:xfrm>
              <a:off x="9525" y="-1"/>
              <a:ext cx="650100" cy="33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700" lIns="25700" spcFirstLastPara="1" rIns="25700" wrap="square" tIns="2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Calibri"/>
                <a:buNone/>
              </a:pPr>
              <a:r>
                <a:rPr i="0" lang="en" u="none" cap="none" strike="noStrike">
                  <a:solidFill>
                    <a:srgbClr val="000000"/>
                  </a:solidFill>
                  <a:latin typeface="Onest"/>
                  <a:ea typeface="Onest"/>
                  <a:cs typeface="Onest"/>
                  <a:sym typeface="Onest"/>
                </a:rPr>
                <a:t>Risk</a:t>
              </a:r>
              <a:endParaRPr>
                <a:latin typeface="Onest"/>
                <a:ea typeface="Onest"/>
                <a:cs typeface="Onest"/>
                <a:sym typeface="Onest"/>
              </a:endParaRPr>
            </a:p>
          </p:txBody>
        </p:sp>
      </p:grpSp>
      <p:grpSp>
        <p:nvGrpSpPr>
          <p:cNvPr id="435" name="Google Shape;435;p73"/>
          <p:cNvGrpSpPr/>
          <p:nvPr/>
        </p:nvGrpSpPr>
        <p:grpSpPr>
          <a:xfrm>
            <a:off x="5807598" y="3520726"/>
            <a:ext cx="1154235" cy="276995"/>
            <a:chOff x="-1" y="0"/>
            <a:chExt cx="775800" cy="346200"/>
          </a:xfrm>
        </p:grpSpPr>
        <p:sp>
          <p:nvSpPr>
            <p:cNvPr id="436" name="Google Shape;436;p73"/>
            <p:cNvSpPr/>
            <p:nvPr/>
          </p:nvSpPr>
          <p:spPr>
            <a:xfrm>
              <a:off x="-1" y="0"/>
              <a:ext cx="775800" cy="346200"/>
            </a:xfrm>
            <a:prstGeom prst="rect">
              <a:avLst/>
            </a:prstGeom>
            <a:solidFill>
              <a:srgbClr val="FFFFFF"/>
            </a:solidFill>
            <a:ln cap="flat" cmpd="sng" w="25400">
              <a:solidFill>
                <a:srgbClr val="4472C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Calibri"/>
                <a:buNone/>
              </a:pPr>
              <a:r>
                <a:t/>
              </a:r>
              <a:endParaRPr b="0" i="0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73"/>
            <p:cNvSpPr txBox="1"/>
            <p:nvPr/>
          </p:nvSpPr>
          <p:spPr>
            <a:xfrm>
              <a:off x="9525" y="29248"/>
              <a:ext cx="756600" cy="27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700" lIns="25700" spcFirstLastPara="1" rIns="25700" wrap="square" tIns="2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Calibri"/>
                <a:buNone/>
              </a:pPr>
              <a:r>
                <a:rPr i="0" lang="en" sz="1100" u="none" cap="none" strike="noStrike">
                  <a:solidFill>
                    <a:srgbClr val="000000"/>
                  </a:solidFill>
                  <a:latin typeface="Onest"/>
                  <a:ea typeface="Onest"/>
                  <a:cs typeface="Onest"/>
                  <a:sym typeface="Onest"/>
                </a:rPr>
                <a:t>Threats</a:t>
              </a:r>
              <a:endParaRPr sz="1100">
                <a:latin typeface="Onest"/>
                <a:ea typeface="Onest"/>
                <a:cs typeface="Onest"/>
                <a:sym typeface="Onest"/>
              </a:endParaRPr>
            </a:p>
          </p:txBody>
        </p:sp>
      </p:grpSp>
      <p:grpSp>
        <p:nvGrpSpPr>
          <p:cNvPr id="438" name="Google Shape;438;p73"/>
          <p:cNvGrpSpPr/>
          <p:nvPr/>
        </p:nvGrpSpPr>
        <p:grpSpPr>
          <a:xfrm>
            <a:off x="5807598" y="2292993"/>
            <a:ext cx="1154235" cy="276995"/>
            <a:chOff x="-1" y="-1"/>
            <a:chExt cx="775800" cy="346200"/>
          </a:xfrm>
        </p:grpSpPr>
        <p:sp>
          <p:nvSpPr>
            <p:cNvPr id="439" name="Google Shape;439;p73"/>
            <p:cNvSpPr/>
            <p:nvPr/>
          </p:nvSpPr>
          <p:spPr>
            <a:xfrm>
              <a:off x="-1" y="-1"/>
              <a:ext cx="775800" cy="346200"/>
            </a:xfrm>
            <a:prstGeom prst="rect">
              <a:avLst/>
            </a:prstGeom>
            <a:solidFill>
              <a:srgbClr val="FFFFFF"/>
            </a:solidFill>
            <a:ln cap="flat" cmpd="sng" w="25400">
              <a:solidFill>
                <a:srgbClr val="4472C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Calibri"/>
                <a:buNone/>
              </a:pPr>
              <a:r>
                <a:t/>
              </a:r>
              <a:endParaRPr b="0" i="0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73"/>
            <p:cNvSpPr txBox="1"/>
            <p:nvPr/>
          </p:nvSpPr>
          <p:spPr>
            <a:xfrm>
              <a:off x="9525" y="29248"/>
              <a:ext cx="756600" cy="27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700" lIns="25700" spcFirstLastPara="1" rIns="25700" wrap="square" tIns="2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Calibri"/>
                <a:buNone/>
              </a:pPr>
              <a:r>
                <a:rPr i="0" lang="en" sz="1100" u="none" cap="none" strike="noStrike">
                  <a:solidFill>
                    <a:srgbClr val="000000"/>
                  </a:solidFill>
                  <a:latin typeface="Onest"/>
                  <a:ea typeface="Onest"/>
                  <a:cs typeface="Onest"/>
                  <a:sym typeface="Onest"/>
                </a:rPr>
                <a:t>Assets</a:t>
              </a:r>
              <a:endParaRPr sz="1100">
                <a:latin typeface="Onest"/>
                <a:ea typeface="Onest"/>
                <a:cs typeface="Onest"/>
                <a:sym typeface="Onest"/>
              </a:endParaRPr>
            </a:p>
          </p:txBody>
        </p:sp>
      </p:grpSp>
      <p:grpSp>
        <p:nvGrpSpPr>
          <p:cNvPr id="441" name="Google Shape;441;p73"/>
          <p:cNvGrpSpPr/>
          <p:nvPr/>
        </p:nvGrpSpPr>
        <p:grpSpPr>
          <a:xfrm>
            <a:off x="4659947" y="2906863"/>
            <a:ext cx="680005" cy="276995"/>
            <a:chOff x="0" y="0"/>
            <a:chExt cx="849900" cy="346200"/>
          </a:xfrm>
        </p:grpSpPr>
        <p:sp>
          <p:nvSpPr>
            <p:cNvPr id="442" name="Google Shape;442;p73"/>
            <p:cNvSpPr/>
            <p:nvPr/>
          </p:nvSpPr>
          <p:spPr>
            <a:xfrm>
              <a:off x="0" y="0"/>
              <a:ext cx="849900" cy="346200"/>
            </a:xfrm>
            <a:prstGeom prst="rect">
              <a:avLst/>
            </a:prstGeom>
            <a:solidFill>
              <a:srgbClr val="FFFFFF"/>
            </a:solidFill>
            <a:ln cap="flat" cmpd="sng" w="25400">
              <a:solidFill>
                <a:srgbClr val="4472C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Calibri"/>
                <a:buNone/>
              </a:pPr>
              <a:r>
                <a:t/>
              </a:r>
              <a:endParaRPr b="0" i="0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p73"/>
            <p:cNvSpPr txBox="1"/>
            <p:nvPr/>
          </p:nvSpPr>
          <p:spPr>
            <a:xfrm>
              <a:off x="9525" y="29249"/>
              <a:ext cx="830700" cy="3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700" lIns="25700" spcFirstLastPara="1" rIns="25700" wrap="square" tIns="2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Calibri"/>
                <a:buNone/>
              </a:pPr>
              <a:r>
                <a:rPr b="0" i="0" lang="en" sz="13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Controls</a:t>
              </a:r>
              <a:endParaRPr sz="1100"/>
            </a:p>
          </p:txBody>
        </p:sp>
      </p:grpSp>
      <p:grpSp>
        <p:nvGrpSpPr>
          <p:cNvPr id="444" name="Google Shape;444;p73"/>
          <p:cNvGrpSpPr/>
          <p:nvPr/>
        </p:nvGrpSpPr>
        <p:grpSpPr>
          <a:xfrm>
            <a:off x="4550693" y="2866143"/>
            <a:ext cx="787538" cy="405651"/>
            <a:chOff x="0" y="-1"/>
            <a:chExt cx="984300" cy="507000"/>
          </a:xfrm>
        </p:grpSpPr>
        <p:sp>
          <p:nvSpPr>
            <p:cNvPr id="445" name="Google Shape;445;p73"/>
            <p:cNvSpPr/>
            <p:nvPr/>
          </p:nvSpPr>
          <p:spPr>
            <a:xfrm>
              <a:off x="0" y="-1"/>
              <a:ext cx="984300" cy="507000"/>
            </a:xfrm>
            <a:prstGeom prst="rect">
              <a:avLst/>
            </a:prstGeom>
            <a:solidFill>
              <a:srgbClr val="FFFFFF"/>
            </a:solidFill>
            <a:ln cap="flat" cmpd="sng" w="25400">
              <a:solidFill>
                <a:srgbClr val="4472C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Calibri"/>
                <a:buNone/>
              </a:pPr>
              <a:r>
                <a:t/>
              </a:r>
              <a:endParaRPr b="0" i="0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p73"/>
            <p:cNvSpPr txBox="1"/>
            <p:nvPr/>
          </p:nvSpPr>
          <p:spPr>
            <a:xfrm>
              <a:off x="9525" y="73595"/>
              <a:ext cx="965100" cy="36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700" lIns="25700" spcFirstLastPara="1" rIns="25700" wrap="square" tIns="25700">
              <a:spAutoFit/>
            </a:bodyPr>
            <a:lstStyle/>
            <a:p>
              <a:pPr indent="0" lvl="0" marL="0" marR="0" rtl="0" algn="ctr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i="0" lang="en" sz="1100" u="none" cap="none" strike="noStrike">
                  <a:solidFill>
                    <a:srgbClr val="000000"/>
                  </a:solidFill>
                  <a:latin typeface="Onest"/>
                  <a:ea typeface="Onest"/>
                  <a:cs typeface="Onest"/>
                  <a:sym typeface="Onest"/>
                </a:rPr>
                <a:t>Loss Event Controls</a:t>
              </a:r>
              <a:endParaRPr sz="1100">
                <a:latin typeface="Onest"/>
                <a:ea typeface="Onest"/>
                <a:cs typeface="Onest"/>
                <a:sym typeface="Onest"/>
              </a:endParaRPr>
            </a:p>
          </p:txBody>
        </p:sp>
      </p:grpSp>
      <p:sp>
        <p:nvSpPr>
          <p:cNvPr id="447" name="Google Shape;447;p73"/>
          <p:cNvSpPr txBox="1"/>
          <p:nvPr/>
        </p:nvSpPr>
        <p:spPr>
          <a:xfrm>
            <a:off x="4277339" y="1149875"/>
            <a:ext cx="13341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Directly affect the frequency or magnitude of loss</a:t>
            </a:r>
            <a:endParaRPr sz="1000">
              <a:latin typeface="Onest"/>
              <a:ea typeface="Onest"/>
              <a:cs typeface="Onest"/>
              <a:sym typeface="Onest"/>
            </a:endParaRPr>
          </a:p>
        </p:txBody>
      </p:sp>
      <p:sp>
        <p:nvSpPr>
          <p:cNvPr id="448" name="Google Shape;448;p73"/>
          <p:cNvSpPr txBox="1"/>
          <p:nvPr/>
        </p:nvSpPr>
        <p:spPr>
          <a:xfrm>
            <a:off x="1400108" y="3427233"/>
            <a:ext cx="1206300" cy="7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479"/>
              </a:buClr>
              <a:buSzPts val="1000"/>
              <a:buFont typeface="Calibri"/>
              <a:buNone/>
            </a:pPr>
            <a:r>
              <a:rPr i="0" lang="en" sz="900" u="none" cap="none" strike="noStrike">
                <a:solidFill>
                  <a:srgbClr val="FFD479"/>
                </a:solidFill>
                <a:latin typeface="Onest"/>
                <a:ea typeface="Onest"/>
                <a:cs typeface="Onest"/>
                <a:sym typeface="Onest"/>
              </a:rPr>
              <a:t>Scanning</a:t>
            </a:r>
            <a:endParaRPr i="0" sz="900" u="none" cap="none" strike="noStrike">
              <a:solidFill>
                <a:srgbClr val="000000"/>
              </a:solidFill>
              <a:latin typeface="Onest"/>
              <a:ea typeface="Onest"/>
              <a:cs typeface="Onest"/>
              <a:sym typeface="Ones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479"/>
              </a:buClr>
              <a:buSzPts val="1000"/>
              <a:buFont typeface="Calibri"/>
              <a:buNone/>
            </a:pPr>
            <a:r>
              <a:rPr i="0" lang="en" sz="900" u="none" cap="none" strike="noStrike">
                <a:solidFill>
                  <a:srgbClr val="FFD479"/>
                </a:solidFill>
                <a:latin typeface="Onest"/>
                <a:ea typeface="Onest"/>
                <a:cs typeface="Onest"/>
                <a:sym typeface="Onest"/>
              </a:rPr>
              <a:t>Patching</a:t>
            </a:r>
            <a:endParaRPr i="0" sz="900" u="none" cap="none" strike="noStrike">
              <a:solidFill>
                <a:srgbClr val="000000"/>
              </a:solidFill>
              <a:latin typeface="Onest"/>
              <a:ea typeface="Onest"/>
              <a:cs typeface="Onest"/>
              <a:sym typeface="Ones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479"/>
              </a:buClr>
              <a:buSzPts val="1000"/>
              <a:buFont typeface="Calibri"/>
              <a:buNone/>
            </a:pPr>
            <a:r>
              <a:rPr i="0" lang="en" sz="900" u="none" cap="none" strike="noStrike">
                <a:solidFill>
                  <a:srgbClr val="FFD479"/>
                </a:solidFill>
                <a:latin typeface="Onest"/>
                <a:ea typeface="Onest"/>
                <a:cs typeface="Onest"/>
                <a:sym typeface="Onest"/>
              </a:rPr>
              <a:t>Anti-phishing testing</a:t>
            </a:r>
            <a:endParaRPr i="0" sz="900" u="none" cap="none" strike="noStrike">
              <a:solidFill>
                <a:srgbClr val="000000"/>
              </a:solidFill>
              <a:latin typeface="Onest"/>
              <a:ea typeface="Onest"/>
              <a:cs typeface="Onest"/>
              <a:sym typeface="Ones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479"/>
              </a:buClr>
              <a:buSzPts val="1000"/>
              <a:buFont typeface="Calibri"/>
              <a:buNone/>
            </a:pPr>
            <a:r>
              <a:rPr i="0" lang="en" sz="900" u="none" cap="none" strike="noStrike">
                <a:solidFill>
                  <a:srgbClr val="FFD479"/>
                </a:solidFill>
                <a:latin typeface="Onest"/>
                <a:ea typeface="Onest"/>
                <a:cs typeface="Onest"/>
                <a:sym typeface="Onest"/>
              </a:rPr>
              <a:t>Change management</a:t>
            </a:r>
            <a:endParaRPr i="0" sz="900" u="none" cap="none" strike="noStrike">
              <a:solidFill>
                <a:srgbClr val="000000"/>
              </a:solidFill>
              <a:latin typeface="Onest"/>
              <a:ea typeface="Onest"/>
              <a:cs typeface="Onest"/>
              <a:sym typeface="Ones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479"/>
              </a:buClr>
              <a:buSzPts val="1000"/>
              <a:buFont typeface="Calibri"/>
              <a:buNone/>
            </a:pPr>
            <a:r>
              <a:rPr i="0" lang="en" sz="900" u="none" cap="none" strike="noStrike">
                <a:solidFill>
                  <a:srgbClr val="FFD479"/>
                </a:solidFill>
                <a:latin typeface="Onest"/>
                <a:ea typeface="Onest"/>
                <a:cs typeface="Onest"/>
                <a:sym typeface="Onest"/>
              </a:rPr>
              <a:t>Etc…</a:t>
            </a:r>
            <a:endParaRPr sz="900">
              <a:latin typeface="Onest"/>
              <a:ea typeface="Onest"/>
              <a:cs typeface="Onest"/>
              <a:sym typeface="Onest"/>
            </a:endParaRPr>
          </a:p>
        </p:txBody>
      </p:sp>
      <p:grpSp>
        <p:nvGrpSpPr>
          <p:cNvPr id="449" name="Google Shape;449;p73"/>
          <p:cNvGrpSpPr/>
          <p:nvPr/>
        </p:nvGrpSpPr>
        <p:grpSpPr>
          <a:xfrm>
            <a:off x="2736901" y="3416795"/>
            <a:ext cx="1017897" cy="921198"/>
            <a:chOff x="-12" y="175554"/>
            <a:chExt cx="1272212" cy="1151354"/>
          </a:xfrm>
        </p:grpSpPr>
        <p:grpSp>
          <p:nvGrpSpPr>
            <p:cNvPr id="450" name="Google Shape;450;p73"/>
            <p:cNvGrpSpPr/>
            <p:nvPr/>
          </p:nvGrpSpPr>
          <p:grpSpPr>
            <a:xfrm>
              <a:off x="8300" y="175554"/>
              <a:ext cx="1263900" cy="651300"/>
              <a:chOff x="0" y="19137"/>
              <a:chExt cx="1263900" cy="651300"/>
            </a:xfrm>
          </p:grpSpPr>
          <p:sp>
            <p:nvSpPr>
              <p:cNvPr id="451" name="Google Shape;451;p73"/>
              <p:cNvSpPr/>
              <p:nvPr/>
            </p:nvSpPr>
            <p:spPr>
              <a:xfrm>
                <a:off x="0" y="19137"/>
                <a:ext cx="1263900" cy="651300"/>
              </a:xfrm>
              <a:prstGeom prst="rect">
                <a:avLst/>
              </a:prstGeom>
              <a:solidFill>
                <a:srgbClr val="FFFFFF"/>
              </a:solidFill>
              <a:ln cap="flat" cmpd="sng" w="25400">
                <a:solidFill>
                  <a:srgbClr val="4472C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275" lIns="34275" spcFirstLastPara="1" rIns="34275" wrap="square" tIns="34275">
                <a:noAutofit/>
              </a:bodyPr>
              <a:lstStyle/>
              <a:p>
                <a:pPr indent="0" lvl="0" marL="0" marR="0" rtl="0" algn="l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0"/>
                  <a:buFont typeface="Calibri"/>
                  <a:buNone/>
                </a:pPr>
                <a:r>
                  <a:t/>
                </a:r>
                <a:endParaRPr b="0" i="0" sz="1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" name="Google Shape;452;p73"/>
              <p:cNvSpPr txBox="1"/>
              <p:nvPr/>
            </p:nvSpPr>
            <p:spPr>
              <a:xfrm>
                <a:off x="12233" y="67974"/>
                <a:ext cx="1239600" cy="54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700" lIns="25700" spcFirstLastPara="1" rIns="25700" wrap="square" tIns="25700">
                <a:spAutoFit/>
              </a:bodyPr>
              <a:lstStyle/>
              <a:p>
                <a:pPr indent="0" lvl="0" marL="0" marR="0" rtl="0" algn="ctr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Calibri"/>
                  <a:buNone/>
                </a:pPr>
                <a:r>
                  <a:rPr i="0" lang="en" sz="1200" u="none" cap="none" strike="noStrike">
                    <a:solidFill>
                      <a:srgbClr val="000000"/>
                    </a:solidFill>
                    <a:latin typeface="Onest"/>
                    <a:ea typeface="Onest"/>
                    <a:cs typeface="Onest"/>
                    <a:sym typeface="Onest"/>
                  </a:rPr>
                  <a:t>Variance  Mgmt. Controls</a:t>
                </a:r>
                <a:endParaRPr sz="1200">
                  <a:latin typeface="Onest"/>
                  <a:ea typeface="Onest"/>
                  <a:cs typeface="Onest"/>
                  <a:sym typeface="Onest"/>
                </a:endParaRPr>
              </a:p>
            </p:txBody>
          </p:sp>
        </p:grpSp>
        <p:sp>
          <p:nvSpPr>
            <p:cNvPr id="453" name="Google Shape;453;p73"/>
            <p:cNvSpPr txBox="1"/>
            <p:nvPr/>
          </p:nvSpPr>
          <p:spPr>
            <a:xfrm>
              <a:off x="-12" y="992708"/>
              <a:ext cx="1186800" cy="33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5700" lIns="25700" spcFirstLastPara="1" rIns="25700" wrap="square" tIns="2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Calibri"/>
                <a:buNone/>
              </a:pPr>
              <a:r>
                <a:rPr i="0" lang="en" sz="700" u="none" cap="none" strike="noStrike">
                  <a:solidFill>
                    <a:schemeClr val="lt1"/>
                  </a:solidFill>
                  <a:latin typeface="Onest"/>
                  <a:ea typeface="Onest"/>
                  <a:cs typeface="Onest"/>
                  <a:sym typeface="Onest"/>
                </a:rPr>
                <a:t>Affect the reliability of other controls</a:t>
              </a:r>
              <a:endParaRPr sz="1100">
                <a:solidFill>
                  <a:schemeClr val="lt1"/>
                </a:solidFill>
                <a:latin typeface="Onest"/>
                <a:ea typeface="Onest"/>
                <a:cs typeface="Onest"/>
                <a:sym typeface="Onest"/>
              </a:endParaRPr>
            </a:p>
          </p:txBody>
        </p:sp>
      </p:grpSp>
      <p:sp>
        <p:nvSpPr>
          <p:cNvPr id="454" name="Google Shape;454;p73"/>
          <p:cNvSpPr txBox="1"/>
          <p:nvPr/>
        </p:nvSpPr>
        <p:spPr>
          <a:xfrm>
            <a:off x="1361372" y="1980359"/>
            <a:ext cx="1218900" cy="8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D479"/>
              </a:buClr>
              <a:buSzPts val="1000"/>
              <a:buFont typeface="Calibri"/>
              <a:buNone/>
            </a:pPr>
            <a:r>
              <a:rPr i="0" lang="en" sz="900" u="none" cap="none" strike="noStrike">
                <a:solidFill>
                  <a:srgbClr val="FFD479"/>
                </a:solidFill>
                <a:latin typeface="Onest"/>
                <a:ea typeface="Onest"/>
                <a:cs typeface="Onest"/>
                <a:sym typeface="Onest"/>
              </a:rPr>
              <a:t>Asset management</a:t>
            </a:r>
            <a:endParaRPr i="0" sz="900" u="none" cap="none" strike="noStrike">
              <a:solidFill>
                <a:srgbClr val="000000"/>
              </a:solidFill>
              <a:latin typeface="Onest"/>
              <a:ea typeface="Onest"/>
              <a:cs typeface="Onest"/>
              <a:sym typeface="Ones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D479"/>
              </a:buClr>
              <a:buSzPts val="1000"/>
              <a:buFont typeface="Calibri"/>
              <a:buNone/>
            </a:pPr>
            <a:r>
              <a:rPr i="0" lang="en" sz="900" u="none" cap="none" strike="noStrike">
                <a:solidFill>
                  <a:srgbClr val="FFD479"/>
                </a:solidFill>
                <a:latin typeface="Onest"/>
                <a:ea typeface="Onest"/>
                <a:cs typeface="Onest"/>
                <a:sym typeface="Onest"/>
              </a:rPr>
              <a:t>Threat intelligence</a:t>
            </a:r>
            <a:endParaRPr i="0" sz="900" u="none" cap="none" strike="noStrike">
              <a:solidFill>
                <a:srgbClr val="000000"/>
              </a:solidFill>
              <a:latin typeface="Onest"/>
              <a:ea typeface="Onest"/>
              <a:cs typeface="Onest"/>
              <a:sym typeface="Ones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D479"/>
              </a:buClr>
              <a:buSzPts val="1000"/>
              <a:buFont typeface="Calibri"/>
              <a:buNone/>
            </a:pPr>
            <a:r>
              <a:rPr i="0" lang="en" sz="900" u="none" cap="none" strike="noStrike">
                <a:solidFill>
                  <a:srgbClr val="FFD479"/>
                </a:solidFill>
                <a:latin typeface="Onest"/>
                <a:ea typeface="Onest"/>
                <a:cs typeface="Onest"/>
                <a:sym typeface="Onest"/>
              </a:rPr>
              <a:t>Anti-phishing training</a:t>
            </a:r>
            <a:endParaRPr i="0" sz="900" u="none" cap="none" strike="noStrike">
              <a:solidFill>
                <a:srgbClr val="000000"/>
              </a:solidFill>
              <a:latin typeface="Onest"/>
              <a:ea typeface="Onest"/>
              <a:cs typeface="Onest"/>
              <a:sym typeface="Ones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D479"/>
              </a:buClr>
              <a:buSzPts val="1000"/>
              <a:buFont typeface="Calibri"/>
              <a:buNone/>
            </a:pPr>
            <a:r>
              <a:rPr i="0" lang="en" sz="900" u="none" cap="none" strike="noStrike">
                <a:solidFill>
                  <a:srgbClr val="FFD479"/>
                </a:solidFill>
                <a:latin typeface="Onest"/>
                <a:ea typeface="Onest"/>
                <a:cs typeface="Onest"/>
                <a:sym typeface="Onest"/>
              </a:rPr>
              <a:t>Risk analysis</a:t>
            </a:r>
            <a:endParaRPr i="0" sz="900" u="none" cap="none" strike="noStrike">
              <a:solidFill>
                <a:srgbClr val="000000"/>
              </a:solidFill>
              <a:latin typeface="Onest"/>
              <a:ea typeface="Onest"/>
              <a:cs typeface="Onest"/>
              <a:sym typeface="Ones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D479"/>
              </a:buClr>
              <a:buSzPts val="1000"/>
              <a:buFont typeface="Calibri"/>
              <a:buNone/>
            </a:pPr>
            <a:r>
              <a:rPr i="0" lang="en" sz="900" u="none" cap="none" strike="noStrike">
                <a:solidFill>
                  <a:srgbClr val="FFD479"/>
                </a:solidFill>
                <a:latin typeface="Onest"/>
                <a:ea typeface="Onest"/>
                <a:cs typeface="Onest"/>
                <a:sym typeface="Onest"/>
              </a:rPr>
              <a:t>Etc.</a:t>
            </a:r>
            <a:endParaRPr sz="900">
              <a:latin typeface="Onest"/>
              <a:ea typeface="Onest"/>
              <a:cs typeface="Onest"/>
              <a:sym typeface="Onest"/>
            </a:endParaRPr>
          </a:p>
        </p:txBody>
      </p:sp>
      <p:sp>
        <p:nvSpPr>
          <p:cNvPr id="455" name="Google Shape;455;p73"/>
          <p:cNvSpPr txBox="1"/>
          <p:nvPr/>
        </p:nvSpPr>
        <p:spPr>
          <a:xfrm>
            <a:off x="4272701" y="1838100"/>
            <a:ext cx="1074300" cy="9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D479"/>
              </a:buClr>
              <a:buSzPts val="1000"/>
              <a:buFont typeface="Calibri"/>
              <a:buNone/>
            </a:pPr>
            <a:r>
              <a:rPr i="0" lang="en" sz="900" u="none" cap="none" strike="noStrike">
                <a:solidFill>
                  <a:srgbClr val="FFD479"/>
                </a:solidFill>
                <a:latin typeface="Onest"/>
                <a:ea typeface="Onest"/>
                <a:cs typeface="Onest"/>
                <a:sym typeface="Onest"/>
              </a:rPr>
              <a:t>Personnel</a:t>
            </a:r>
            <a:endParaRPr i="0" sz="900" u="none" cap="none" strike="noStrike">
              <a:solidFill>
                <a:srgbClr val="000000"/>
              </a:solidFill>
              <a:latin typeface="Onest"/>
              <a:ea typeface="Onest"/>
              <a:cs typeface="Onest"/>
              <a:sym typeface="Ones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D479"/>
              </a:buClr>
              <a:buSzPts val="1000"/>
              <a:buFont typeface="Calibri"/>
              <a:buNone/>
            </a:pPr>
            <a:r>
              <a:rPr i="0" lang="en" sz="900" u="none" cap="none" strike="noStrike">
                <a:solidFill>
                  <a:srgbClr val="FFD479"/>
                </a:solidFill>
                <a:latin typeface="Onest"/>
                <a:ea typeface="Onest"/>
                <a:cs typeface="Onest"/>
                <a:sym typeface="Onest"/>
              </a:rPr>
              <a:t>Anti-malware</a:t>
            </a:r>
            <a:endParaRPr i="0" sz="900" u="none" cap="none" strike="noStrike">
              <a:solidFill>
                <a:srgbClr val="000000"/>
              </a:solidFill>
              <a:latin typeface="Onest"/>
              <a:ea typeface="Onest"/>
              <a:cs typeface="Onest"/>
              <a:sym typeface="Ones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D479"/>
              </a:buClr>
              <a:buSzPts val="1000"/>
              <a:buFont typeface="Calibri"/>
              <a:buNone/>
            </a:pPr>
            <a:r>
              <a:rPr i="0" lang="en" sz="900" u="none" cap="none" strike="noStrike">
                <a:solidFill>
                  <a:srgbClr val="FFD479"/>
                </a:solidFill>
                <a:latin typeface="Onest"/>
                <a:ea typeface="Onest"/>
                <a:cs typeface="Onest"/>
                <a:sym typeface="Onest"/>
              </a:rPr>
              <a:t>Access privileges</a:t>
            </a:r>
            <a:endParaRPr i="0" sz="900" u="none" cap="none" strike="noStrike">
              <a:solidFill>
                <a:srgbClr val="000000"/>
              </a:solidFill>
              <a:latin typeface="Onest"/>
              <a:ea typeface="Onest"/>
              <a:cs typeface="Onest"/>
              <a:sym typeface="Ones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D479"/>
              </a:buClr>
              <a:buSzPts val="1000"/>
              <a:buFont typeface="Calibri"/>
              <a:buNone/>
            </a:pPr>
            <a:r>
              <a:rPr i="0" lang="en" sz="900" u="none" cap="none" strike="noStrike">
                <a:solidFill>
                  <a:srgbClr val="FFD479"/>
                </a:solidFill>
                <a:latin typeface="Onest"/>
                <a:ea typeface="Onest"/>
                <a:cs typeface="Onest"/>
                <a:sym typeface="Onest"/>
              </a:rPr>
              <a:t>Data recovery processes</a:t>
            </a:r>
            <a:endParaRPr i="0" sz="900" u="none" cap="none" strike="noStrike">
              <a:solidFill>
                <a:srgbClr val="000000"/>
              </a:solidFill>
              <a:latin typeface="Onest"/>
              <a:ea typeface="Onest"/>
              <a:cs typeface="Onest"/>
              <a:sym typeface="Ones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D479"/>
              </a:buClr>
              <a:buSzPts val="1000"/>
              <a:buFont typeface="Calibri"/>
              <a:buNone/>
            </a:pPr>
            <a:r>
              <a:rPr i="0" lang="en" sz="900" u="none" cap="none" strike="noStrike">
                <a:solidFill>
                  <a:srgbClr val="FFD479"/>
                </a:solidFill>
                <a:latin typeface="Onest"/>
                <a:ea typeface="Onest"/>
                <a:cs typeface="Onest"/>
                <a:sym typeface="Onest"/>
              </a:rPr>
              <a:t>Etc…</a:t>
            </a:r>
            <a:endParaRPr sz="900">
              <a:latin typeface="Onest"/>
              <a:ea typeface="Onest"/>
              <a:cs typeface="Onest"/>
              <a:sym typeface="Onest"/>
            </a:endParaRPr>
          </a:p>
        </p:txBody>
      </p:sp>
      <p:sp>
        <p:nvSpPr>
          <p:cNvPr id="456" name="Google Shape;456;p73"/>
          <p:cNvSpPr/>
          <p:nvPr/>
        </p:nvSpPr>
        <p:spPr>
          <a:xfrm>
            <a:off x="1342730" y="2315886"/>
            <a:ext cx="1251300" cy="169500"/>
          </a:xfrm>
          <a:prstGeom prst="rect">
            <a:avLst/>
          </a:prstGeom>
          <a:noFill/>
          <a:ln cap="flat" cmpd="sng" w="28575">
            <a:solidFill>
              <a:srgbClr val="FF2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457" name="Google Shape;457;p73"/>
          <p:cNvGrpSpPr/>
          <p:nvPr/>
        </p:nvGrpSpPr>
        <p:grpSpPr>
          <a:xfrm>
            <a:off x="2575600" y="1800925"/>
            <a:ext cx="1397215" cy="815821"/>
            <a:chOff x="3" y="95228"/>
            <a:chExt cx="1746300" cy="1019649"/>
          </a:xfrm>
        </p:grpSpPr>
        <p:grpSp>
          <p:nvGrpSpPr>
            <p:cNvPr id="458" name="Google Shape;458;p73"/>
            <p:cNvGrpSpPr/>
            <p:nvPr/>
          </p:nvGrpSpPr>
          <p:grpSpPr>
            <a:xfrm>
              <a:off x="194370" y="465077"/>
              <a:ext cx="1260900" cy="649800"/>
              <a:chOff x="0" y="19918"/>
              <a:chExt cx="1260900" cy="649800"/>
            </a:xfrm>
          </p:grpSpPr>
          <p:sp>
            <p:nvSpPr>
              <p:cNvPr id="459" name="Google Shape;459;p73"/>
              <p:cNvSpPr/>
              <p:nvPr/>
            </p:nvSpPr>
            <p:spPr>
              <a:xfrm>
                <a:off x="0" y="19918"/>
                <a:ext cx="1260900" cy="649800"/>
              </a:xfrm>
              <a:prstGeom prst="rect">
                <a:avLst/>
              </a:prstGeom>
              <a:solidFill>
                <a:srgbClr val="FFFFFF"/>
              </a:solidFill>
              <a:ln cap="flat" cmpd="sng" w="25400">
                <a:solidFill>
                  <a:srgbClr val="4472C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275" lIns="34275" spcFirstLastPara="1" rIns="34275" wrap="square" tIns="34275">
                <a:noAutofit/>
              </a:bodyPr>
              <a:lstStyle/>
              <a:p>
                <a:pPr indent="0" lvl="0" marL="0" marR="0" rtl="0" algn="l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0"/>
                  <a:buFont typeface="Calibri"/>
                  <a:buNone/>
                </a:pPr>
                <a:r>
                  <a:t/>
                </a:r>
                <a:endParaRPr b="0" i="0" sz="1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460;p73"/>
              <p:cNvSpPr txBox="1"/>
              <p:nvPr/>
            </p:nvSpPr>
            <p:spPr>
              <a:xfrm>
                <a:off x="12204" y="67975"/>
                <a:ext cx="1236600" cy="54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700" lIns="25700" spcFirstLastPara="1" rIns="25700" wrap="square" tIns="25700">
                <a:spAutoFit/>
              </a:bodyPr>
              <a:lstStyle/>
              <a:p>
                <a:pPr indent="0" lvl="0" marL="0" marR="0" rtl="0" algn="ctr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Calibri"/>
                  <a:buNone/>
                </a:pPr>
                <a:r>
                  <a:rPr i="0" lang="en" sz="1200" u="none" cap="none" strike="noStrike">
                    <a:solidFill>
                      <a:srgbClr val="000000"/>
                    </a:solidFill>
                    <a:latin typeface="Onest"/>
                    <a:ea typeface="Onest"/>
                    <a:cs typeface="Onest"/>
                    <a:sym typeface="Onest"/>
                  </a:rPr>
                  <a:t>Decision  Support Controls</a:t>
                </a:r>
                <a:endParaRPr sz="1200">
                  <a:latin typeface="Onest"/>
                  <a:ea typeface="Onest"/>
                  <a:cs typeface="Onest"/>
                  <a:sym typeface="Onest"/>
                </a:endParaRPr>
              </a:p>
            </p:txBody>
          </p:sp>
        </p:grpSp>
        <p:sp>
          <p:nvSpPr>
            <p:cNvPr id="461" name="Google Shape;461;p73"/>
            <p:cNvSpPr txBox="1"/>
            <p:nvPr/>
          </p:nvSpPr>
          <p:spPr>
            <a:xfrm>
              <a:off x="3" y="95228"/>
              <a:ext cx="1746300" cy="19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5700" lIns="25700" spcFirstLastPara="1" rIns="25700" wrap="square" tIns="2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Calibri"/>
                <a:buNone/>
              </a:pPr>
              <a:r>
                <a:rPr i="0" lang="en" sz="700" u="none" cap="none" strike="noStrike">
                  <a:solidFill>
                    <a:schemeClr val="lt1"/>
                  </a:solidFill>
                  <a:latin typeface="Onest"/>
                  <a:ea typeface="Onest"/>
                  <a:cs typeface="Onest"/>
                  <a:sym typeface="Onest"/>
                </a:rPr>
                <a:t>Enable well-informed decisions</a:t>
              </a:r>
              <a:endParaRPr sz="1100">
                <a:solidFill>
                  <a:schemeClr val="lt1"/>
                </a:solidFill>
                <a:latin typeface="Onest"/>
                <a:ea typeface="Onest"/>
                <a:cs typeface="Onest"/>
                <a:sym typeface="Onest"/>
              </a:endParaRPr>
            </a:p>
          </p:txBody>
        </p:sp>
      </p:grpSp>
      <p:sp>
        <p:nvSpPr>
          <p:cNvPr id="462" name="Google Shape;462;p73"/>
          <p:cNvSpPr/>
          <p:nvPr/>
        </p:nvSpPr>
        <p:spPr>
          <a:xfrm>
            <a:off x="1345240" y="3722572"/>
            <a:ext cx="1251300" cy="169500"/>
          </a:xfrm>
          <a:prstGeom prst="rect">
            <a:avLst/>
          </a:prstGeom>
          <a:noFill/>
          <a:ln cap="flat" cmpd="sng" w="28575">
            <a:solidFill>
              <a:srgbClr val="FF2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3" name="Google Shape;463;p73"/>
          <p:cNvSpPr/>
          <p:nvPr/>
        </p:nvSpPr>
        <p:spPr>
          <a:xfrm>
            <a:off x="1342730" y="2154805"/>
            <a:ext cx="1251300" cy="169500"/>
          </a:xfrm>
          <a:prstGeom prst="rect">
            <a:avLst/>
          </a:prstGeom>
          <a:noFill/>
          <a:ln cap="flat" cmpd="sng" w="28575">
            <a:solidFill>
              <a:srgbClr val="FF2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4" name="Google Shape;464;p73"/>
          <p:cNvSpPr txBox="1"/>
          <p:nvPr/>
        </p:nvSpPr>
        <p:spPr>
          <a:xfrm>
            <a:off x="7061919" y="2813263"/>
            <a:ext cx="15504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2600"/>
              </a:buClr>
              <a:buSzPts val="1400"/>
              <a:buFont typeface="Twentieth Century"/>
              <a:buNone/>
            </a:pPr>
            <a:r>
              <a:rPr b="0" i="0" lang="en" sz="1400" u="none" cap="none" strike="noStrike">
                <a:solidFill>
                  <a:srgbClr val="FF26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Ransomware outage via a phishing attack</a:t>
            </a:r>
            <a:endParaRPr sz="1100"/>
          </a:p>
        </p:txBody>
      </p:sp>
      <p:sp>
        <p:nvSpPr>
          <p:cNvPr id="465" name="Google Shape;465;p73"/>
          <p:cNvSpPr txBox="1"/>
          <p:nvPr>
            <p:ph idx="4294967295" type="title"/>
          </p:nvPr>
        </p:nvSpPr>
        <p:spPr>
          <a:xfrm>
            <a:off x="309112" y="228612"/>
            <a:ext cx="81327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Helvetica Neue"/>
              <a:buNone/>
            </a:pPr>
            <a:r>
              <a:rPr b="0" lang="en">
                <a:latin typeface="Darker Grotesque"/>
                <a:ea typeface="Darker Grotesque"/>
                <a:cs typeface="Darker Grotesque"/>
                <a:sym typeface="Darker Grotesque"/>
              </a:rPr>
              <a:t>FAIR-CAM — Understanding and measuring control efficacy</a:t>
            </a:r>
            <a:endParaRPr b="0">
              <a:latin typeface="Darker Grotesque"/>
              <a:ea typeface="Darker Grotesque"/>
              <a:cs typeface="Darker Grotesque"/>
              <a:sym typeface="Darker Grotesque"/>
            </a:endParaRPr>
          </a:p>
        </p:txBody>
      </p:sp>
      <p:cxnSp>
        <p:nvCxnSpPr>
          <p:cNvPr id="466" name="Google Shape;466;p73"/>
          <p:cNvCxnSpPr>
            <a:stCxn id="436" idx="0"/>
            <a:endCxn id="431" idx="2"/>
          </p:cNvCxnSpPr>
          <p:nvPr/>
        </p:nvCxnSpPr>
        <p:spPr>
          <a:xfrm rot="10800000">
            <a:off x="6384716" y="3167626"/>
            <a:ext cx="0" cy="3531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67" name="Google Shape;467;p73"/>
          <p:cNvCxnSpPr>
            <a:stCxn id="439" idx="2"/>
            <a:endCxn id="431" idx="0"/>
          </p:cNvCxnSpPr>
          <p:nvPr/>
        </p:nvCxnSpPr>
        <p:spPr>
          <a:xfrm>
            <a:off x="6384716" y="2569988"/>
            <a:ext cx="0" cy="3303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468" name="Google Shape;468;p73"/>
          <p:cNvGrpSpPr/>
          <p:nvPr/>
        </p:nvGrpSpPr>
        <p:grpSpPr>
          <a:xfrm>
            <a:off x="3028568" y="2183040"/>
            <a:ext cx="2047291" cy="1664265"/>
            <a:chOff x="3876825" y="2217625"/>
            <a:chExt cx="1919275" cy="1560200"/>
          </a:xfrm>
        </p:grpSpPr>
        <p:cxnSp>
          <p:nvCxnSpPr>
            <p:cNvPr id="469" name="Google Shape;469;p73"/>
            <p:cNvCxnSpPr/>
            <p:nvPr/>
          </p:nvCxnSpPr>
          <p:spPr>
            <a:xfrm rot="10800000">
              <a:off x="5786450" y="3233650"/>
              <a:ext cx="0" cy="537600"/>
            </a:xfrm>
            <a:prstGeom prst="straightConnector1">
              <a:avLst/>
            </a:prstGeom>
            <a:noFill/>
            <a:ln cap="flat" cmpd="sng" w="28575">
              <a:solidFill>
                <a:schemeClr val="accen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grpSp>
          <p:nvGrpSpPr>
            <p:cNvPr id="470" name="Google Shape;470;p73"/>
            <p:cNvGrpSpPr/>
            <p:nvPr/>
          </p:nvGrpSpPr>
          <p:grpSpPr>
            <a:xfrm>
              <a:off x="3876825" y="2217625"/>
              <a:ext cx="1919275" cy="1560200"/>
              <a:chOff x="3876825" y="2217625"/>
              <a:chExt cx="1919275" cy="1560200"/>
            </a:xfrm>
          </p:grpSpPr>
          <p:cxnSp>
            <p:nvCxnSpPr>
              <p:cNvPr id="471" name="Google Shape;471;p73"/>
              <p:cNvCxnSpPr/>
              <p:nvPr/>
            </p:nvCxnSpPr>
            <p:spPr>
              <a:xfrm rot="10800000">
                <a:off x="3876825" y="2610125"/>
                <a:ext cx="9600" cy="7677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accent1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472" name="Google Shape;472;p73"/>
              <p:cNvCxnSpPr/>
              <p:nvPr/>
            </p:nvCxnSpPr>
            <p:spPr>
              <a:xfrm>
                <a:off x="4279850" y="2658125"/>
                <a:ext cx="0" cy="7197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accent1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473" name="Google Shape;473;p73"/>
              <p:cNvCxnSpPr/>
              <p:nvPr/>
            </p:nvCxnSpPr>
            <p:spPr>
              <a:xfrm>
                <a:off x="4308650" y="3022775"/>
                <a:ext cx="998100" cy="192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accent1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474" name="Google Shape;474;p73"/>
              <p:cNvCxnSpPr/>
              <p:nvPr/>
            </p:nvCxnSpPr>
            <p:spPr>
              <a:xfrm flipH="1" rot="10800000">
                <a:off x="4563700" y="3761625"/>
                <a:ext cx="1232400" cy="162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accen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grpSp>
            <p:nvGrpSpPr>
              <p:cNvPr id="475" name="Google Shape;475;p73"/>
              <p:cNvGrpSpPr/>
              <p:nvPr/>
            </p:nvGrpSpPr>
            <p:grpSpPr>
              <a:xfrm>
                <a:off x="4536925" y="2217625"/>
                <a:ext cx="384000" cy="270575"/>
                <a:chOff x="489400" y="2420575"/>
                <a:chExt cx="384000" cy="270575"/>
              </a:xfrm>
            </p:grpSpPr>
            <p:cxnSp>
              <p:nvCxnSpPr>
                <p:cNvPr id="476" name="Google Shape;476;p73"/>
                <p:cNvCxnSpPr/>
                <p:nvPr/>
              </p:nvCxnSpPr>
              <p:spPr>
                <a:xfrm>
                  <a:off x="489400" y="2677300"/>
                  <a:ext cx="374400" cy="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accen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477" name="Google Shape;477;p73"/>
                <p:cNvCxnSpPr/>
                <p:nvPr/>
              </p:nvCxnSpPr>
              <p:spPr>
                <a:xfrm flipH="1" rot="10800000">
                  <a:off x="863800" y="2427750"/>
                  <a:ext cx="9600" cy="2634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accen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478" name="Google Shape;478;p73"/>
                <p:cNvCxnSpPr/>
                <p:nvPr/>
              </p:nvCxnSpPr>
              <p:spPr>
                <a:xfrm rot="10800000">
                  <a:off x="494350" y="2420575"/>
                  <a:ext cx="364500" cy="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accent1"/>
                  </a:solidFill>
                  <a:prstDash val="solid"/>
                  <a:round/>
                  <a:headEnd len="med" w="med" type="none"/>
                  <a:tailEnd len="med" w="med" type="triangle"/>
                </a:ln>
              </p:spPr>
            </p:cxnSp>
          </p:grpSp>
          <p:grpSp>
            <p:nvGrpSpPr>
              <p:cNvPr id="479" name="Google Shape;479;p73"/>
              <p:cNvGrpSpPr/>
              <p:nvPr/>
            </p:nvGrpSpPr>
            <p:grpSpPr>
              <a:xfrm>
                <a:off x="4536925" y="3425700"/>
                <a:ext cx="384000" cy="270575"/>
                <a:chOff x="489400" y="2420575"/>
                <a:chExt cx="384000" cy="270575"/>
              </a:xfrm>
            </p:grpSpPr>
            <p:cxnSp>
              <p:nvCxnSpPr>
                <p:cNvPr id="480" name="Google Shape;480;p73"/>
                <p:cNvCxnSpPr/>
                <p:nvPr/>
              </p:nvCxnSpPr>
              <p:spPr>
                <a:xfrm>
                  <a:off x="489400" y="2677300"/>
                  <a:ext cx="374400" cy="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accen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481" name="Google Shape;481;p73"/>
                <p:cNvCxnSpPr/>
                <p:nvPr/>
              </p:nvCxnSpPr>
              <p:spPr>
                <a:xfrm flipH="1" rot="10800000">
                  <a:off x="863800" y="2427750"/>
                  <a:ext cx="9600" cy="2634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accen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482" name="Google Shape;482;p73"/>
                <p:cNvCxnSpPr/>
                <p:nvPr/>
              </p:nvCxnSpPr>
              <p:spPr>
                <a:xfrm rot="10800000">
                  <a:off x="494350" y="2420575"/>
                  <a:ext cx="364500" cy="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accent1"/>
                  </a:solidFill>
                  <a:prstDash val="solid"/>
                  <a:round/>
                  <a:headEnd len="med" w="med" type="none"/>
                  <a:tailEnd len="med" w="med" type="triangle"/>
                </a:ln>
              </p:spPr>
            </p:cxnSp>
          </p:grpSp>
        </p:grpSp>
      </p:grpSp>
      <p:grpSp>
        <p:nvGrpSpPr>
          <p:cNvPr id="483" name="Google Shape;483;p73"/>
          <p:cNvGrpSpPr/>
          <p:nvPr/>
        </p:nvGrpSpPr>
        <p:grpSpPr>
          <a:xfrm>
            <a:off x="8396072" y="4409819"/>
            <a:ext cx="747923" cy="733680"/>
            <a:chOff x="385907" y="954512"/>
            <a:chExt cx="2502252" cy="2454601"/>
          </a:xfrm>
        </p:grpSpPr>
        <p:pic>
          <p:nvPicPr>
            <p:cNvPr id="484" name="Google Shape;484;p7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5907" y="954512"/>
              <a:ext cx="2502252" cy="2454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5" name="Google Shape;485;p7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008" y="1258788"/>
              <a:ext cx="1846050" cy="18460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86" name="Google Shape;486;p73"/>
          <p:cNvPicPr preferRelativeResize="0"/>
          <p:nvPr/>
        </p:nvPicPr>
        <p:blipFill>
          <a:blip r:embed="rId5">
            <a:alphaModFix amt="72000"/>
          </a:blip>
          <a:stretch>
            <a:fillRect/>
          </a:stretch>
        </p:blipFill>
        <p:spPr>
          <a:xfrm>
            <a:off x="8703350" y="152400"/>
            <a:ext cx="288251" cy="288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74"/>
          <p:cNvSpPr txBox="1"/>
          <p:nvPr>
            <p:ph idx="4294967295" type="title"/>
          </p:nvPr>
        </p:nvSpPr>
        <p:spPr>
          <a:xfrm>
            <a:off x="304800" y="228600"/>
            <a:ext cx="85206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Helvetica Neue"/>
              <a:buNone/>
            </a:pPr>
            <a:r>
              <a:rPr b="0" i="0" lang="en" u="none" cap="none" strike="noStrike">
                <a:solidFill>
                  <a:srgbClr val="FFFFFF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Today vs. the future of CRM</a:t>
            </a:r>
            <a:endParaRPr b="0">
              <a:latin typeface="Darker Grotesque"/>
              <a:ea typeface="Darker Grotesque"/>
              <a:cs typeface="Darker Grotesque"/>
              <a:sym typeface="Darker Grotesque"/>
            </a:endParaRPr>
          </a:p>
        </p:txBody>
      </p:sp>
      <p:sp>
        <p:nvSpPr>
          <p:cNvPr id="492" name="Google Shape;492;p74"/>
          <p:cNvSpPr txBox="1"/>
          <p:nvPr/>
        </p:nvSpPr>
        <p:spPr>
          <a:xfrm>
            <a:off x="1050575" y="1835350"/>
            <a:ext cx="14298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i="0" lang="en" sz="1200" u="sng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CRM as craft</a:t>
            </a:r>
            <a:endParaRPr sz="1200">
              <a:latin typeface="Onest"/>
              <a:ea typeface="Onest"/>
              <a:cs typeface="Onest"/>
              <a:sym typeface="Onest"/>
            </a:endParaRPr>
          </a:p>
        </p:txBody>
      </p:sp>
      <p:sp>
        <p:nvSpPr>
          <p:cNvPr id="493" name="Google Shape;493;p74"/>
          <p:cNvSpPr txBox="1"/>
          <p:nvPr/>
        </p:nvSpPr>
        <p:spPr>
          <a:xfrm>
            <a:off x="6422425" y="1835350"/>
            <a:ext cx="17898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i="0" lang="en" sz="1200" u="sng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Proactive CRM</a:t>
            </a:r>
            <a:endParaRPr sz="1200">
              <a:latin typeface="Onest"/>
              <a:ea typeface="Onest"/>
              <a:cs typeface="Onest"/>
              <a:sym typeface="Onest"/>
            </a:endParaRPr>
          </a:p>
        </p:txBody>
      </p:sp>
      <p:sp>
        <p:nvSpPr>
          <p:cNvPr id="494" name="Google Shape;494;p74"/>
          <p:cNvSpPr txBox="1"/>
          <p:nvPr/>
        </p:nvSpPr>
        <p:spPr>
          <a:xfrm>
            <a:off x="3051775" y="2158175"/>
            <a:ext cx="28980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(Focus on diagnosis and treatment)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77800" lvl="0" marL="2032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●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Introduction of science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77800" lvl="1" marL="330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-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Formal analytic models (e.g., FAIR)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77800" lvl="1" marL="330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-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Quantitative measurement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77800" lvl="1" marL="330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-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Use (and sharing) of data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77800" lvl="0" marL="20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●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Diagnosis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77800" lvl="1" marL="330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-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Event detection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77800" lvl="1" marL="330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-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Malware recognition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77800" lvl="1" marL="330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-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Behavioral analysis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77800" lvl="0" marL="20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●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Treatment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77800" lvl="1" marL="330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-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Accurately prioritized remediation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77800" lvl="1" marL="330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-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“Personalized” solution recommendations</a:t>
            </a:r>
            <a:endParaRPr sz="1000">
              <a:latin typeface="Onest"/>
              <a:ea typeface="Onest"/>
              <a:cs typeface="Onest"/>
              <a:sym typeface="Onest"/>
            </a:endParaRPr>
          </a:p>
        </p:txBody>
      </p:sp>
      <p:sp>
        <p:nvSpPr>
          <p:cNvPr id="495" name="Google Shape;495;p74"/>
          <p:cNvSpPr txBox="1"/>
          <p:nvPr/>
        </p:nvSpPr>
        <p:spPr>
          <a:xfrm>
            <a:off x="5949775" y="2158175"/>
            <a:ext cx="27351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(Focus on preventing “disease”, and improving organization “health-span”)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77800" lvl="0" marL="2032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●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Understanding and treating root causes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77800" lvl="1" marL="330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-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Organization environmental factors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77800" lvl="1" marL="330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-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Organizational “Life style” choices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77800" lvl="1" marL="330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-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Organization “genetics” 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77800" lvl="0" marL="2032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●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Advanced scientific methods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77800" lvl="1" marL="330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-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Advanced application of ML and AI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77800" lvl="1" marL="330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-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Synthetic risk experimentation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77800" lvl="1" marL="330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-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Cyber “genetic engineering”</a:t>
            </a:r>
            <a:endParaRPr sz="1000">
              <a:latin typeface="Onest"/>
              <a:ea typeface="Onest"/>
              <a:cs typeface="Onest"/>
              <a:sym typeface="Onest"/>
            </a:endParaRPr>
          </a:p>
        </p:txBody>
      </p:sp>
      <p:sp>
        <p:nvSpPr>
          <p:cNvPr id="496" name="Google Shape;496;p74"/>
          <p:cNvSpPr txBox="1"/>
          <p:nvPr/>
        </p:nvSpPr>
        <p:spPr>
          <a:xfrm>
            <a:off x="489275" y="2158175"/>
            <a:ext cx="2552400" cy="11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spAutoFit/>
          </a:bodyPr>
          <a:lstStyle/>
          <a:p>
            <a:pPr indent="-177800" lvl="0" marL="20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●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FUD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77800" lvl="0" marL="20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●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Reliance on “best practice” 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77800" lvl="0" marL="20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●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Focus on compliance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77800" lvl="0" marL="20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●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Reliance on mental models</a:t>
            </a:r>
            <a:endParaRPr sz="1000">
              <a:latin typeface="Onest"/>
              <a:ea typeface="Onest"/>
              <a:cs typeface="Onest"/>
              <a:sym typeface="Onest"/>
            </a:endParaRPr>
          </a:p>
          <a:p>
            <a:pPr indent="-177800" lvl="0" marL="20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nest"/>
              <a:buChar char="●"/>
            </a:pPr>
            <a:r>
              <a:rPr i="0" lang="en" sz="1000" u="none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Reliance on qualitative measurement</a:t>
            </a:r>
            <a:endParaRPr sz="1000">
              <a:latin typeface="Onest"/>
              <a:ea typeface="Onest"/>
              <a:cs typeface="Onest"/>
              <a:sym typeface="Onest"/>
            </a:endParaRPr>
          </a:p>
        </p:txBody>
      </p:sp>
      <p:sp>
        <p:nvSpPr>
          <p:cNvPr id="497" name="Google Shape;497;p74"/>
          <p:cNvSpPr txBox="1"/>
          <p:nvPr/>
        </p:nvSpPr>
        <p:spPr>
          <a:xfrm>
            <a:off x="3484225" y="1835350"/>
            <a:ext cx="20331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i="0" lang="en" sz="1200" u="sng" cap="none" strike="noStrike">
                <a:solidFill>
                  <a:srgbClr val="FFFFFF"/>
                </a:solidFill>
                <a:latin typeface="Onest"/>
                <a:ea typeface="Onest"/>
                <a:cs typeface="Onest"/>
                <a:sym typeface="Onest"/>
              </a:rPr>
              <a:t>Scientific but reactive</a:t>
            </a:r>
            <a:endParaRPr sz="1200">
              <a:latin typeface="Onest"/>
              <a:ea typeface="Onest"/>
              <a:cs typeface="Onest"/>
              <a:sym typeface="Onest"/>
            </a:endParaRPr>
          </a:p>
        </p:txBody>
      </p:sp>
      <p:cxnSp>
        <p:nvCxnSpPr>
          <p:cNvPr id="498" name="Google Shape;498;p74"/>
          <p:cNvCxnSpPr/>
          <p:nvPr/>
        </p:nvCxnSpPr>
        <p:spPr>
          <a:xfrm rot="10800000">
            <a:off x="5949768" y="999643"/>
            <a:ext cx="0" cy="7455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9" name="Google Shape;499;p74"/>
          <p:cNvCxnSpPr/>
          <p:nvPr/>
        </p:nvCxnSpPr>
        <p:spPr>
          <a:xfrm rot="10800000">
            <a:off x="3041758" y="999643"/>
            <a:ext cx="0" cy="7455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00" name="Google Shape;500;p74"/>
          <p:cNvGrpSpPr/>
          <p:nvPr/>
        </p:nvGrpSpPr>
        <p:grpSpPr>
          <a:xfrm>
            <a:off x="3470136" y="1332851"/>
            <a:ext cx="1971206" cy="164475"/>
            <a:chOff x="-54" y="-97"/>
            <a:chExt cx="2628274" cy="219300"/>
          </a:xfrm>
        </p:grpSpPr>
        <p:cxnSp>
          <p:nvCxnSpPr>
            <p:cNvPr id="501" name="Google Shape;501;p74"/>
            <p:cNvCxnSpPr/>
            <p:nvPr/>
          </p:nvCxnSpPr>
          <p:spPr>
            <a:xfrm>
              <a:off x="164644" y="219201"/>
              <a:ext cx="2309400" cy="0"/>
            </a:xfrm>
            <a:prstGeom prst="straightConnector1">
              <a:avLst/>
            </a:prstGeom>
            <a:noFill/>
            <a:ln cap="flat" cmpd="sng" w="38100">
              <a:solidFill>
                <a:srgbClr val="FFD479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02" name="Google Shape;502;p74"/>
            <p:cNvCxnSpPr/>
            <p:nvPr/>
          </p:nvCxnSpPr>
          <p:spPr>
            <a:xfrm flipH="1" rot="10800000">
              <a:off x="2463520" y="-97"/>
              <a:ext cx="164700" cy="219300"/>
            </a:xfrm>
            <a:prstGeom prst="straightConnector1">
              <a:avLst/>
            </a:prstGeom>
            <a:noFill/>
            <a:ln cap="flat" cmpd="sng" w="38100">
              <a:solidFill>
                <a:srgbClr val="FFD479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03" name="Google Shape;503;p74"/>
            <p:cNvCxnSpPr/>
            <p:nvPr/>
          </p:nvCxnSpPr>
          <p:spPr>
            <a:xfrm rot="10800000">
              <a:off x="-54" y="-97"/>
              <a:ext cx="164700" cy="219300"/>
            </a:xfrm>
            <a:prstGeom prst="straightConnector1">
              <a:avLst/>
            </a:prstGeom>
            <a:noFill/>
            <a:ln cap="flat" cmpd="sng" w="38100">
              <a:solidFill>
                <a:srgbClr val="FFD479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504" name="Google Shape;504;p74"/>
          <p:cNvSpPr/>
          <p:nvPr/>
        </p:nvSpPr>
        <p:spPr>
          <a:xfrm>
            <a:off x="489275" y="1012200"/>
            <a:ext cx="8195634" cy="29835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0940" y="0"/>
                </a:lnTo>
                <a:lnTo>
                  <a:pt x="21600" y="10800"/>
                </a:lnTo>
                <a:lnTo>
                  <a:pt x="2094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FF2600"/>
              </a:gs>
              <a:gs pos="49000">
                <a:srgbClr val="FFFF00"/>
              </a:gs>
              <a:gs pos="100000">
                <a:srgbClr val="6AA84F"/>
              </a:gs>
            </a:gsLst>
            <a:lin ang="0" scaled="0"/>
          </a:gra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5700" lIns="25700" spcFirstLastPara="1" rIns="25700" wrap="square" tIns="2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5" name="Google Shape;505;p74"/>
          <p:cNvSpPr txBox="1"/>
          <p:nvPr/>
        </p:nvSpPr>
        <p:spPr>
          <a:xfrm>
            <a:off x="1114475" y="1453761"/>
            <a:ext cx="1302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None/>
            </a:pPr>
            <a:r>
              <a:rPr i="0" lang="en" u="none" cap="none" strike="noStrike">
                <a:solidFill>
                  <a:srgbClr val="FFFFFF"/>
                </a:solidFill>
                <a:latin typeface="Onest Medium"/>
                <a:ea typeface="Onest Medium"/>
                <a:cs typeface="Onest Medium"/>
                <a:sym typeface="Onest Medium"/>
              </a:rPr>
              <a:t>CRM 0.x</a:t>
            </a:r>
            <a:endParaRPr>
              <a:latin typeface="Onest"/>
              <a:ea typeface="Onest"/>
              <a:cs typeface="Onest"/>
              <a:sym typeface="Onest"/>
            </a:endParaRPr>
          </a:p>
        </p:txBody>
      </p:sp>
      <p:sp>
        <p:nvSpPr>
          <p:cNvPr id="506" name="Google Shape;506;p74"/>
          <p:cNvSpPr txBox="1"/>
          <p:nvPr/>
        </p:nvSpPr>
        <p:spPr>
          <a:xfrm>
            <a:off x="3849775" y="1453761"/>
            <a:ext cx="1302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None/>
            </a:pPr>
            <a:r>
              <a:rPr i="0" lang="en" u="none" cap="none" strike="noStrike">
                <a:solidFill>
                  <a:srgbClr val="FFFFFF"/>
                </a:solidFill>
                <a:latin typeface="Onest Medium"/>
                <a:ea typeface="Onest Medium"/>
                <a:cs typeface="Onest Medium"/>
                <a:sym typeface="Onest Medium"/>
              </a:rPr>
              <a:t>CRM 1.0</a:t>
            </a:r>
            <a:endParaRPr>
              <a:latin typeface="Onest"/>
              <a:ea typeface="Onest"/>
              <a:cs typeface="Onest"/>
              <a:sym typeface="Onest"/>
            </a:endParaRPr>
          </a:p>
        </p:txBody>
      </p:sp>
      <p:sp>
        <p:nvSpPr>
          <p:cNvPr id="507" name="Google Shape;507;p74"/>
          <p:cNvSpPr txBox="1"/>
          <p:nvPr/>
        </p:nvSpPr>
        <p:spPr>
          <a:xfrm>
            <a:off x="6666325" y="1453761"/>
            <a:ext cx="1302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None/>
            </a:pPr>
            <a:r>
              <a:rPr i="0" lang="en" u="none" cap="none" strike="noStrike">
                <a:solidFill>
                  <a:srgbClr val="FFFFFF"/>
                </a:solidFill>
                <a:latin typeface="Onest Medium"/>
                <a:ea typeface="Onest Medium"/>
                <a:cs typeface="Onest Medium"/>
                <a:sym typeface="Onest Medium"/>
              </a:rPr>
              <a:t>CRM 2.0</a:t>
            </a:r>
            <a:endParaRPr>
              <a:latin typeface="Onest"/>
              <a:ea typeface="Onest"/>
              <a:cs typeface="Onest"/>
              <a:sym typeface="Onest"/>
            </a:endParaRPr>
          </a:p>
        </p:txBody>
      </p:sp>
      <p:grpSp>
        <p:nvGrpSpPr>
          <p:cNvPr id="508" name="Google Shape;508;p74"/>
          <p:cNvGrpSpPr/>
          <p:nvPr/>
        </p:nvGrpSpPr>
        <p:grpSpPr>
          <a:xfrm>
            <a:off x="2394677" y="1325786"/>
            <a:ext cx="866306" cy="164475"/>
            <a:chOff x="-54" y="-97"/>
            <a:chExt cx="1155074" cy="219300"/>
          </a:xfrm>
        </p:grpSpPr>
        <p:cxnSp>
          <p:nvCxnSpPr>
            <p:cNvPr id="509" name="Google Shape;509;p74"/>
            <p:cNvCxnSpPr/>
            <p:nvPr/>
          </p:nvCxnSpPr>
          <p:spPr>
            <a:xfrm>
              <a:off x="164644" y="219201"/>
              <a:ext cx="825600" cy="0"/>
            </a:xfrm>
            <a:prstGeom prst="straightConnector1">
              <a:avLst/>
            </a:prstGeom>
            <a:noFill/>
            <a:ln cap="flat" cmpd="sng" w="38100">
              <a:solidFill>
                <a:srgbClr val="FFD479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10" name="Google Shape;510;p74"/>
            <p:cNvCxnSpPr/>
            <p:nvPr/>
          </p:nvCxnSpPr>
          <p:spPr>
            <a:xfrm flipH="1" rot="10800000">
              <a:off x="990320" y="-97"/>
              <a:ext cx="164700" cy="219300"/>
            </a:xfrm>
            <a:prstGeom prst="straightConnector1">
              <a:avLst/>
            </a:prstGeom>
            <a:noFill/>
            <a:ln cap="flat" cmpd="sng" w="38100">
              <a:solidFill>
                <a:srgbClr val="FFD479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11" name="Google Shape;511;p74"/>
            <p:cNvCxnSpPr/>
            <p:nvPr/>
          </p:nvCxnSpPr>
          <p:spPr>
            <a:xfrm rot="10800000">
              <a:off x="-54" y="-97"/>
              <a:ext cx="164700" cy="219300"/>
            </a:xfrm>
            <a:prstGeom prst="straightConnector1">
              <a:avLst/>
            </a:prstGeom>
            <a:noFill/>
            <a:ln cap="flat" cmpd="sng" w="38100">
              <a:solidFill>
                <a:srgbClr val="FFD479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512" name="Google Shape;512;p74"/>
          <p:cNvGrpSpPr/>
          <p:nvPr/>
        </p:nvGrpSpPr>
        <p:grpSpPr>
          <a:xfrm>
            <a:off x="8396072" y="4409819"/>
            <a:ext cx="747923" cy="733680"/>
            <a:chOff x="385907" y="954512"/>
            <a:chExt cx="2502252" cy="2454601"/>
          </a:xfrm>
        </p:grpSpPr>
        <p:pic>
          <p:nvPicPr>
            <p:cNvPr id="513" name="Google Shape;513;p7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5907" y="954512"/>
              <a:ext cx="2502252" cy="2454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4" name="Google Shape;514;p7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008" y="1258788"/>
              <a:ext cx="1846050" cy="18460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15" name="Google Shape;515;p74"/>
          <p:cNvPicPr preferRelativeResize="0"/>
          <p:nvPr/>
        </p:nvPicPr>
        <p:blipFill>
          <a:blip r:embed="rId5">
            <a:alphaModFix amt="72000"/>
          </a:blip>
          <a:stretch>
            <a:fillRect/>
          </a:stretch>
        </p:blipFill>
        <p:spPr>
          <a:xfrm>
            <a:off x="8703350" y="152400"/>
            <a:ext cx="288251" cy="288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