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 id="2147483795" r:id="rId5"/>
  </p:sldMasterIdLst>
  <p:notesMasterIdLst>
    <p:notesMasterId r:id="rId35"/>
  </p:notesMasterIdLst>
  <p:handoutMasterIdLst>
    <p:handoutMasterId r:id="rId36"/>
  </p:handoutMasterIdLst>
  <p:sldIdLst>
    <p:sldId id="1093" r:id="rId6"/>
    <p:sldId id="1174" r:id="rId7"/>
    <p:sldId id="1217" r:id="rId8"/>
    <p:sldId id="1200" r:id="rId9"/>
    <p:sldId id="4910" r:id="rId10"/>
    <p:sldId id="4909" r:id="rId11"/>
    <p:sldId id="4927" r:id="rId12"/>
    <p:sldId id="1214" r:id="rId13"/>
    <p:sldId id="4912" r:id="rId14"/>
    <p:sldId id="257" r:id="rId15"/>
    <p:sldId id="258" r:id="rId16"/>
    <p:sldId id="259" r:id="rId17"/>
    <p:sldId id="261" r:id="rId18"/>
    <p:sldId id="4916" r:id="rId19"/>
    <p:sldId id="4917" r:id="rId20"/>
    <p:sldId id="262" r:id="rId21"/>
    <p:sldId id="264" r:id="rId22"/>
    <p:sldId id="267" r:id="rId23"/>
    <p:sldId id="4922" r:id="rId24"/>
    <p:sldId id="265" r:id="rId25"/>
    <p:sldId id="4920" r:id="rId26"/>
    <p:sldId id="4921" r:id="rId27"/>
    <p:sldId id="4923" r:id="rId28"/>
    <p:sldId id="4924" r:id="rId29"/>
    <p:sldId id="4925" r:id="rId30"/>
    <p:sldId id="4918" r:id="rId31"/>
    <p:sldId id="1187" r:id="rId32"/>
    <p:sldId id="4911" r:id="rId33"/>
    <p:sldId id="4926" r:id="rId34"/>
  </p:sldIdLst>
  <p:sldSz cx="12192000" cy="6858000"/>
  <p:notesSz cx="6858000" cy="9144000"/>
  <p:embeddedFontLst>
    <p:embeddedFont>
      <p:font typeface="Poppins" pitchFamily="2" charset="77"/>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Black" panose="020F0502020204030204" pitchFamily="34" charset="0"/>
      <p:bold r:id="rId45"/>
      <p:italic r:id="rId46"/>
      <p:boldItalic r:id="rId47"/>
    </p:embeddedFont>
    <p:embeddedFont>
      <p:font typeface="Roboto Condensed Medium" panose="020F0502020204030204" pitchFamily="34" charset="0"/>
      <p:regular r:id="rId48"/>
      <p:italic r:id="rId49"/>
    </p:embeddedFont>
    <p:embeddedFont>
      <p:font typeface="Roboto Light" panose="020F0302020204030204" pitchFamily="34" charset="0"/>
      <p:regular r:id="rId50"/>
      <p:italic r:id="rId51"/>
    </p:embeddedFont>
    <p:embeddedFont>
      <p:font typeface="Roboto Medium" panose="020F0502020204030204" pitchFamily="34" charset="0"/>
      <p:regular r:id="rId52"/>
      <p:italic r:id="rId53"/>
    </p:embeddedFont>
    <p:embeddedFont>
      <p:font typeface="Wingdings 2" pitchFamily="2" charset="2"/>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A75104-9F15-25C7-F9E8-8EB416B745C0}" name="Arlan McMillan" initials="AM" userId="915affb5b21d32ce" providerId="Windows Live"/>
  <p188:author id="{D62D2706-450D-6A86-23C7-DB7997C94AAF}" name="Guest User" initials="GU" userId="S::urn:spo:anon#0342152c8f0412e7d9d1480d88b7d596ac59dcdcd0baa29cbc78fc179f860720::" providerId="AD"/>
  <p188:author id="{9E3E4676-599F-8ECB-D5C6-C3588F5F4796}" name="Greg Spicer" initials="GS" userId="S::greg.spicer@ostrichcyber-risk.com::07b14e45-4287-44bc-a9a7-57ec306eca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8AC2BA"/>
    <a:srgbClr val="264742"/>
    <a:srgbClr val="F79257"/>
    <a:srgbClr val="292929"/>
    <a:srgbClr val="DFDDE3"/>
    <a:srgbClr val="E1DFE5"/>
    <a:srgbClr val="E7E8ED"/>
    <a:srgbClr val="E0DEE4"/>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9FDBC-0771-CB4D-B732-A69D7190A7F7}" v="19" dt="2024-12-10T00:31:11.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92"/>
    <p:restoredTop sz="84256"/>
  </p:normalViewPr>
  <p:slideViewPr>
    <p:cSldViewPr snapToGrid="0">
      <p:cViewPr varScale="1">
        <p:scale>
          <a:sx n="189" d="100"/>
          <a:sy n="189" d="100"/>
        </p:scale>
        <p:origin x="1368" y="18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8.fntdata"/><Relationship Id="rId52" Type="http://schemas.openxmlformats.org/officeDocument/2006/relationships/font" Target="fonts/font16.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adigan (miradiga)" userId="781e7dcc-35bd-48e8-ad8f-124712ddd14c" providerId="ADAL" clId="{26C9FDBC-0771-CB4D-B732-A69D7190A7F7}"/>
    <pc:docChg chg="custSel addSld modSld">
      <pc:chgData name="Mike Radigan (miradiga)" userId="781e7dcc-35bd-48e8-ad8f-124712ddd14c" providerId="ADAL" clId="{26C9FDBC-0771-CB4D-B732-A69D7190A7F7}" dt="2024-12-10T00:31:18.383" v="39" actId="478"/>
      <pc:docMkLst>
        <pc:docMk/>
      </pc:docMkLst>
      <pc:sldChg chg="delSp modSp mod modAnim">
        <pc:chgData name="Mike Radigan (miradiga)" userId="781e7dcc-35bd-48e8-ad8f-124712ddd14c" providerId="ADAL" clId="{26C9FDBC-0771-CB4D-B732-A69D7190A7F7}" dt="2024-12-10T00:31:18.383" v="39" actId="478"/>
        <pc:sldMkLst>
          <pc:docMk/>
          <pc:sldMk cId="1791353981" sldId="4909"/>
        </pc:sldMkLst>
        <pc:spChg chg="del mod">
          <ac:chgData name="Mike Radigan (miradiga)" userId="781e7dcc-35bd-48e8-ad8f-124712ddd14c" providerId="ADAL" clId="{26C9FDBC-0771-CB4D-B732-A69D7190A7F7}" dt="2024-12-10T00:30:14.751" v="24" actId="478"/>
          <ac:spMkLst>
            <pc:docMk/>
            <pc:sldMk cId="1791353981" sldId="4909"/>
            <ac:spMk id="5" creationId="{FFFE4907-7EBB-A380-3BBB-EC9A1DBEA412}"/>
          </ac:spMkLst>
        </pc:spChg>
        <pc:spChg chg="mod">
          <ac:chgData name="Mike Radigan (miradiga)" userId="781e7dcc-35bd-48e8-ad8f-124712ddd14c" providerId="ADAL" clId="{26C9FDBC-0771-CB4D-B732-A69D7190A7F7}" dt="2024-12-10T00:30:22.505" v="26" actId="20577"/>
          <ac:spMkLst>
            <pc:docMk/>
            <pc:sldMk cId="1791353981" sldId="4909"/>
            <ac:spMk id="6" creationId="{21EC4620-632E-C180-8698-7F00EBBB47CC}"/>
          </ac:spMkLst>
        </pc:spChg>
        <pc:spChg chg="del">
          <ac:chgData name="Mike Radigan (miradiga)" userId="781e7dcc-35bd-48e8-ad8f-124712ddd14c" providerId="ADAL" clId="{26C9FDBC-0771-CB4D-B732-A69D7190A7F7}" dt="2024-12-10T00:30:25.569" v="27" actId="478"/>
          <ac:spMkLst>
            <pc:docMk/>
            <pc:sldMk cId="1791353981" sldId="4909"/>
            <ac:spMk id="7" creationId="{AAD4CBD5-CFE5-526C-6F5D-A180837E2A5B}"/>
          </ac:spMkLst>
        </pc:spChg>
        <pc:spChg chg="del">
          <ac:chgData name="Mike Radigan (miradiga)" userId="781e7dcc-35bd-48e8-ad8f-124712ddd14c" providerId="ADAL" clId="{26C9FDBC-0771-CB4D-B732-A69D7190A7F7}" dt="2024-12-10T00:30:30.548" v="28" actId="478"/>
          <ac:spMkLst>
            <pc:docMk/>
            <pc:sldMk cId="1791353981" sldId="4909"/>
            <ac:spMk id="10" creationId="{EED44831-F211-FB3E-7EEA-D480847F4E3C}"/>
          </ac:spMkLst>
        </pc:spChg>
        <pc:spChg chg="del">
          <ac:chgData name="Mike Radigan (miradiga)" userId="781e7dcc-35bd-48e8-ad8f-124712ddd14c" providerId="ADAL" clId="{26C9FDBC-0771-CB4D-B732-A69D7190A7F7}" dt="2024-12-10T00:30:41.320" v="29" actId="478"/>
          <ac:spMkLst>
            <pc:docMk/>
            <pc:sldMk cId="1791353981" sldId="4909"/>
            <ac:spMk id="11" creationId="{3F55E889-E966-A096-26C2-B48F881D70F0}"/>
          </ac:spMkLst>
        </pc:spChg>
        <pc:spChg chg="del mod">
          <ac:chgData name="Mike Radigan (miradiga)" userId="781e7dcc-35bd-48e8-ad8f-124712ddd14c" providerId="ADAL" clId="{26C9FDBC-0771-CB4D-B732-A69D7190A7F7}" dt="2024-12-10T00:30:45.546" v="31" actId="478"/>
          <ac:spMkLst>
            <pc:docMk/>
            <pc:sldMk cId="1791353981" sldId="4909"/>
            <ac:spMk id="12" creationId="{69FEDBD4-6CA8-065C-536C-0B8EDE51F09B}"/>
          </ac:spMkLst>
        </pc:spChg>
        <pc:spChg chg="del mod">
          <ac:chgData name="Mike Radigan (miradiga)" userId="781e7dcc-35bd-48e8-ad8f-124712ddd14c" providerId="ADAL" clId="{26C9FDBC-0771-CB4D-B732-A69D7190A7F7}" dt="2024-12-10T00:30:49.778" v="34" actId="478"/>
          <ac:spMkLst>
            <pc:docMk/>
            <pc:sldMk cId="1791353981" sldId="4909"/>
            <ac:spMk id="13" creationId="{AEDA1042-BF4D-E449-E640-B13D15E5E6AE}"/>
          </ac:spMkLst>
        </pc:spChg>
        <pc:spChg chg="del">
          <ac:chgData name="Mike Radigan (miradiga)" userId="781e7dcc-35bd-48e8-ad8f-124712ddd14c" providerId="ADAL" clId="{26C9FDBC-0771-CB4D-B732-A69D7190A7F7}" dt="2024-12-10T00:30:53.916" v="35" actId="478"/>
          <ac:spMkLst>
            <pc:docMk/>
            <pc:sldMk cId="1791353981" sldId="4909"/>
            <ac:spMk id="14" creationId="{A9570900-948F-3674-9167-E9449FE2C88D}"/>
          </ac:spMkLst>
        </pc:spChg>
        <pc:spChg chg="del">
          <ac:chgData name="Mike Radigan (miradiga)" userId="781e7dcc-35bd-48e8-ad8f-124712ddd14c" providerId="ADAL" clId="{26C9FDBC-0771-CB4D-B732-A69D7190A7F7}" dt="2024-12-10T00:31:06.398" v="36" actId="478"/>
          <ac:spMkLst>
            <pc:docMk/>
            <pc:sldMk cId="1791353981" sldId="4909"/>
            <ac:spMk id="15" creationId="{48EB7CCC-CB4C-93B5-022A-30CF968EF96B}"/>
          </ac:spMkLst>
        </pc:spChg>
        <pc:spChg chg="del mod">
          <ac:chgData name="Mike Radigan (miradiga)" userId="781e7dcc-35bd-48e8-ad8f-124712ddd14c" providerId="ADAL" clId="{26C9FDBC-0771-CB4D-B732-A69D7190A7F7}" dt="2024-12-10T00:31:13.118" v="38" actId="478"/>
          <ac:spMkLst>
            <pc:docMk/>
            <pc:sldMk cId="1791353981" sldId="4909"/>
            <ac:spMk id="16" creationId="{7277A04C-3CE4-9A29-3C4E-A120AE6C88A0}"/>
          </ac:spMkLst>
        </pc:spChg>
        <pc:spChg chg="del">
          <ac:chgData name="Mike Radigan (miradiga)" userId="781e7dcc-35bd-48e8-ad8f-124712ddd14c" providerId="ADAL" clId="{26C9FDBC-0771-CB4D-B732-A69D7190A7F7}" dt="2024-12-10T00:31:18.383" v="39" actId="478"/>
          <ac:spMkLst>
            <pc:docMk/>
            <pc:sldMk cId="1791353981" sldId="4909"/>
            <ac:spMk id="17" creationId="{EDA4DB91-B4FB-268D-9955-2634715454BB}"/>
          </ac:spMkLst>
        </pc:spChg>
      </pc:sldChg>
      <pc:sldChg chg="modSp mod">
        <pc:chgData name="Mike Radigan (miradiga)" userId="781e7dcc-35bd-48e8-ad8f-124712ddd14c" providerId="ADAL" clId="{26C9FDBC-0771-CB4D-B732-A69D7190A7F7}" dt="2024-12-10T00:27:08.220" v="9" actId="6549"/>
        <pc:sldMkLst>
          <pc:docMk/>
          <pc:sldMk cId="3655130157" sldId="4923"/>
        </pc:sldMkLst>
        <pc:spChg chg="mod">
          <ac:chgData name="Mike Radigan (miradiga)" userId="781e7dcc-35bd-48e8-ad8f-124712ddd14c" providerId="ADAL" clId="{26C9FDBC-0771-CB4D-B732-A69D7190A7F7}" dt="2024-12-10T00:27:08.220" v="9" actId="6549"/>
          <ac:spMkLst>
            <pc:docMk/>
            <pc:sldMk cId="3655130157" sldId="4923"/>
            <ac:spMk id="7" creationId="{0E1B7A40-94F1-3AAF-172E-AB0DC84B24CE}"/>
          </ac:spMkLst>
        </pc:spChg>
      </pc:sldChg>
      <pc:sldChg chg="add">
        <pc:chgData name="Mike Radigan (miradiga)" userId="781e7dcc-35bd-48e8-ad8f-124712ddd14c" providerId="ADAL" clId="{26C9FDBC-0771-CB4D-B732-A69D7190A7F7}" dt="2024-12-10T00:30:02.260" v="20" actId="2890"/>
        <pc:sldMkLst>
          <pc:docMk/>
          <pc:sldMk cId="3682448183" sldId="49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0992C-35B5-40CF-BF2F-DA9F52C516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6763C0-2D1B-4584-B779-7098257574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E38842-48B1-4728-AF2B-69224568A4D3}" type="datetimeFigureOut">
              <a:rPr lang="en-US" smtClean="0"/>
              <a:t>12/9/24</a:t>
            </a:fld>
            <a:endParaRPr lang="en-US" dirty="0"/>
          </a:p>
        </p:txBody>
      </p:sp>
      <p:sp>
        <p:nvSpPr>
          <p:cNvPr id="4" name="Footer Placeholder 3">
            <a:extLst>
              <a:ext uri="{FF2B5EF4-FFF2-40B4-BE49-F238E27FC236}">
                <a16:creationId xmlns:a16="http://schemas.microsoft.com/office/drawing/2014/main" id="{D973242F-7569-4125-8074-3CF438FA6E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827E77-3CBC-45CC-AF39-168A5DE4E5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9B1CBE-3C4B-41E0-A6E7-14A60AFB99C3}" type="slidenum">
              <a:rPr lang="en-US" smtClean="0"/>
              <a:t>‹#›</a:t>
            </a:fld>
            <a:endParaRPr lang="en-US" dirty="0"/>
          </a:p>
        </p:txBody>
      </p:sp>
    </p:spTree>
    <p:extLst>
      <p:ext uri="{BB962C8B-B14F-4D97-AF65-F5344CB8AC3E}">
        <p14:creationId xmlns:p14="http://schemas.microsoft.com/office/powerpoint/2010/main" val="1006082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CAFC3-3DD4-4ED8-816E-6F0E78A170B2}"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E7238-4B2F-43C2-B6EB-8A6C0BB306DC}" type="slidenum">
              <a:rPr lang="en-US" smtClean="0"/>
              <a:t>‹#›</a:t>
            </a:fld>
            <a:endParaRPr lang="en-US" dirty="0"/>
          </a:p>
        </p:txBody>
      </p:sp>
    </p:spTree>
    <p:extLst>
      <p:ext uri="{BB962C8B-B14F-4D97-AF65-F5344CB8AC3E}">
        <p14:creationId xmlns:p14="http://schemas.microsoft.com/office/powerpoint/2010/main" val="171402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E7238-4B2F-43C2-B6EB-8A6C0BB306DC}" type="slidenum">
              <a:rPr lang="en-US" smtClean="0"/>
              <a:t>1</a:t>
            </a:fld>
            <a:endParaRPr lang="en-US" dirty="0"/>
          </a:p>
        </p:txBody>
      </p:sp>
    </p:spTree>
    <p:extLst>
      <p:ext uri="{BB962C8B-B14F-4D97-AF65-F5344CB8AC3E}">
        <p14:creationId xmlns:p14="http://schemas.microsoft.com/office/powerpoint/2010/main" val="284535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0be7b8655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0be7b8655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vectors will you be approach as an organization.  Based on the survey results I have identified the following vectors: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0be7b8655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0be7b8655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effectLst/>
                <a:latin typeface="DMSans"/>
              </a:rPr>
              <a:t>Focus on your most relevant vector and think through which risk scenarios to quantify, based on the priorities of the business. In this phase, you will work to identify your assets, the relevant threats, and effects. After you understand the key assets within your chosen AI vector you can properly scope the scenarios used to quantify your risk. </a:t>
            </a:r>
            <a:endParaRPr lang="en-US" dirty="0">
              <a:effectLst/>
            </a:endParaRPr>
          </a:p>
          <a:p>
            <a:r>
              <a:rPr lang="en-US" sz="1800" dirty="0">
                <a:effectLst/>
                <a:latin typeface="DMSans"/>
              </a:rPr>
              <a:t>Here are some sample scenarios for each of the 5 vectors. </a:t>
            </a:r>
            <a:endParaRPr lang="en-US" dirty="0">
              <a:effectLst/>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E7238-4B2F-43C2-B6EB-8A6C0BB306DC}" type="slidenum">
              <a:rPr lang="en-US" smtClean="0"/>
              <a:t>14</a:t>
            </a:fld>
            <a:endParaRPr lang="en-US" dirty="0"/>
          </a:p>
        </p:txBody>
      </p:sp>
    </p:spTree>
    <p:extLst>
      <p:ext uri="{BB962C8B-B14F-4D97-AF65-F5344CB8AC3E}">
        <p14:creationId xmlns:p14="http://schemas.microsoft.com/office/powerpoint/2010/main" val="2474408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4DE7238-4B2F-43C2-B6EB-8A6C0BB306DC}" type="slidenum">
              <a:rPr lang="en-US" smtClean="0"/>
              <a:t>15</a:t>
            </a:fld>
            <a:endParaRPr lang="en-US" dirty="0"/>
          </a:p>
        </p:txBody>
      </p:sp>
    </p:spTree>
    <p:extLst>
      <p:ext uri="{BB962C8B-B14F-4D97-AF65-F5344CB8AC3E}">
        <p14:creationId xmlns:p14="http://schemas.microsoft.com/office/powerpoint/2010/main" val="3877228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0be7b8655f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0be7b8655f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effectLst/>
                <a:latin typeface="Roboto" panose="02000000000000000000" pitchFamily="2" charset="0"/>
              </a:rPr>
              <a:t>ATLAS (Adversarial Threat Landscape for Artificial-Intelligence Systems) is a globally accessible, living knowledge base of adversary tactics and techniques against Al-enabled systems based on real-world attack observations and realistic demonstrations from Al red teams and security groups.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0be7b8655f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0be7b8655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0be7b8655f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0be7b8655f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 released via Shadow IT / </a:t>
            </a:r>
            <a:r>
              <a:rPr lang="en-US" dirty="0" err="1"/>
              <a:t>GenAI</a:t>
            </a:r>
            <a:endParaRPr lang="en-US" dirty="0"/>
          </a:p>
        </p:txBody>
      </p:sp>
      <p:sp>
        <p:nvSpPr>
          <p:cNvPr id="4" name="Slide Number Placeholder 3"/>
          <p:cNvSpPr>
            <a:spLocks noGrp="1"/>
          </p:cNvSpPr>
          <p:nvPr>
            <p:ph type="sldNum" sz="quarter" idx="5"/>
          </p:nvPr>
        </p:nvSpPr>
        <p:spPr/>
        <p:txBody>
          <a:bodyPr/>
          <a:lstStyle/>
          <a:p>
            <a:fld id="{74DE7238-4B2F-43C2-B6EB-8A6C0BB306DC}" type="slidenum">
              <a:rPr lang="en-US" smtClean="0"/>
              <a:t>19</a:t>
            </a:fld>
            <a:endParaRPr lang="en-US" dirty="0"/>
          </a:p>
        </p:txBody>
      </p:sp>
    </p:spTree>
    <p:extLst>
      <p:ext uri="{BB962C8B-B14F-4D97-AF65-F5344CB8AC3E}">
        <p14:creationId xmlns:p14="http://schemas.microsoft.com/office/powerpoint/2010/main" val="2801663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0be7b8655f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0be7b8655f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r>
              <a:rPr lang="en-US" dirty="0" err="1"/>
              <a:t>andPri</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a:extLst>
            <a:ext uri="{FF2B5EF4-FFF2-40B4-BE49-F238E27FC236}">
              <a16:creationId xmlns:a16="http://schemas.microsoft.com/office/drawing/2014/main" id="{5DC8222D-F4FA-5C7C-2504-D6F4F3B00F31}"/>
            </a:ext>
          </a:extLst>
        </p:cNvPr>
        <p:cNvGrpSpPr/>
        <p:nvPr/>
      </p:nvGrpSpPr>
      <p:grpSpPr>
        <a:xfrm>
          <a:off x="0" y="0"/>
          <a:ext cx="0" cy="0"/>
          <a:chOff x="0" y="0"/>
          <a:chExt cx="0" cy="0"/>
        </a:xfrm>
      </p:grpSpPr>
      <p:sp>
        <p:nvSpPr>
          <p:cNvPr id="340" name="Google Shape;340;g30be7b8655f_0_266:notes">
            <a:extLst>
              <a:ext uri="{FF2B5EF4-FFF2-40B4-BE49-F238E27FC236}">
                <a16:creationId xmlns:a16="http://schemas.microsoft.com/office/drawing/2014/main" id="{53E8B5BC-64A4-1FA6-6319-887122E9D7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0be7b8655f_0_266:notes">
            <a:extLst>
              <a:ext uri="{FF2B5EF4-FFF2-40B4-BE49-F238E27FC236}">
                <a16:creationId xmlns:a16="http://schemas.microsoft.com/office/drawing/2014/main" id="{5FAEBF80-2404-D19B-C282-15DEEA4999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43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are being told … is it true? </a:t>
            </a:r>
          </a:p>
          <a:p>
            <a:r>
              <a:rPr lang="en-US" dirty="0"/>
              <a:t>Whose perspective?  Today let’s assume we are under the CISO organization, have the responsibility of cyber risk analysis.  Now what do you think? </a:t>
            </a:r>
          </a:p>
          <a:p>
            <a:endParaRPr lang="en-US" dirty="0"/>
          </a:p>
          <a:p>
            <a:r>
              <a:rPr lang="en-US" dirty="0"/>
              <a:t>The Financial Impact side of the equation isn’t “new” – 6 forms of loss or FAIR-MAM will still apply</a:t>
            </a:r>
          </a:p>
          <a:p>
            <a:r>
              <a:rPr lang="en-US" dirty="0"/>
              <a:t>The knowledge required to understand the “new” ways we can experience the 6 forms of loss is not familiar to the cyber risk analyst.  What do we know about the models and algorithms? What about the compute, where is it located, how is it connected and protected?  Where is the data? </a:t>
            </a:r>
          </a:p>
          <a:p>
            <a:endParaRPr lang="en-US" dirty="0"/>
          </a:p>
          <a:p>
            <a:r>
              <a:rPr lang="en-US" dirty="0"/>
              <a:t>What are the top financial exposures?  What would need to play out for the organization to have a material financial loss?  What is the probability of this occurring?  Is it a cyber threat actor that can do this harm? </a:t>
            </a:r>
          </a:p>
        </p:txBody>
      </p:sp>
      <p:sp>
        <p:nvSpPr>
          <p:cNvPr id="4" name="Slide Number Placeholder 3"/>
          <p:cNvSpPr>
            <a:spLocks noGrp="1"/>
          </p:cNvSpPr>
          <p:nvPr>
            <p:ph type="sldNum" sz="quarter" idx="5"/>
          </p:nvPr>
        </p:nvSpPr>
        <p:spPr/>
        <p:txBody>
          <a:bodyPr/>
          <a:lstStyle/>
          <a:p>
            <a:fld id="{74DE7238-4B2F-43C2-B6EB-8A6C0BB306DC}" type="slidenum">
              <a:rPr lang="en-US" smtClean="0"/>
              <a:t>4</a:t>
            </a:fld>
            <a:endParaRPr lang="en-US" dirty="0"/>
          </a:p>
        </p:txBody>
      </p:sp>
    </p:spTree>
    <p:extLst>
      <p:ext uri="{BB962C8B-B14F-4D97-AF65-F5344CB8AC3E}">
        <p14:creationId xmlns:p14="http://schemas.microsoft.com/office/powerpoint/2010/main" val="876870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E7238-4B2F-43C2-B6EB-8A6C0BB306DC}" type="slidenum">
              <a:rPr lang="en-US" smtClean="0"/>
              <a:t>23</a:t>
            </a:fld>
            <a:endParaRPr lang="en-US" dirty="0"/>
          </a:p>
        </p:txBody>
      </p:sp>
    </p:spTree>
    <p:extLst>
      <p:ext uri="{BB962C8B-B14F-4D97-AF65-F5344CB8AC3E}">
        <p14:creationId xmlns:p14="http://schemas.microsoft.com/office/powerpoint/2010/main" val="3943236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EAD1F-FFC2-88D4-D043-AF4FE0B5D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EC038-7360-1761-2E8F-B18A9FB6C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70681-7F73-0440-E4B7-FDAE8A3C7409}"/>
              </a:ext>
            </a:extLst>
          </p:cNvPr>
          <p:cNvSpPr>
            <a:spLocks noGrp="1"/>
          </p:cNvSpPr>
          <p:nvPr>
            <p:ph type="body" idx="1"/>
          </p:nvPr>
        </p:nvSpPr>
        <p:spPr/>
        <p:txBody>
          <a:bodyPr/>
          <a:lstStyle/>
          <a:p>
            <a:r>
              <a:rPr lang="en-US" dirty="0"/>
              <a:t>The ChatGPT output is very similar to the results of this McKinsey survey of relevant risk issues associated with the adoption of AI in at least one use case. </a:t>
            </a:r>
          </a:p>
          <a:p>
            <a:endParaRPr lang="en-US" dirty="0"/>
          </a:p>
          <a:p>
            <a:r>
              <a:rPr lang="en-US" dirty="0"/>
              <a:t>The challenge for the cyber risk analyst is to apply our risk analysis process against loss events and scenarios that do not include the classic adversaries or threat communities we are familiar with, but threat actors none the less. </a:t>
            </a:r>
          </a:p>
          <a:p>
            <a:endParaRPr lang="en-US" dirty="0"/>
          </a:p>
          <a:p>
            <a:r>
              <a:rPr lang="en-US" dirty="0"/>
              <a:t>Reminder the FAIR MODEL is agnostic, we can analyze any risk issue in any domain.  </a:t>
            </a:r>
          </a:p>
          <a:p>
            <a:endParaRPr lang="en-US" dirty="0"/>
          </a:p>
          <a:p>
            <a:endParaRPr lang="en-US" dirty="0"/>
          </a:p>
        </p:txBody>
      </p:sp>
    </p:spTree>
    <p:extLst>
      <p:ext uri="{BB962C8B-B14F-4D97-AF65-F5344CB8AC3E}">
        <p14:creationId xmlns:p14="http://schemas.microsoft.com/office/powerpoint/2010/main" val="21128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ask the devil himself .. ChatGPT</a:t>
            </a:r>
          </a:p>
        </p:txBody>
      </p:sp>
      <p:sp>
        <p:nvSpPr>
          <p:cNvPr id="4" name="Slide Number Placeholder 3"/>
          <p:cNvSpPr>
            <a:spLocks noGrp="1"/>
          </p:cNvSpPr>
          <p:nvPr>
            <p:ph type="sldNum" sz="quarter" idx="5"/>
          </p:nvPr>
        </p:nvSpPr>
        <p:spPr/>
        <p:txBody>
          <a:bodyPr/>
          <a:lstStyle/>
          <a:p>
            <a:fld id="{74DE7238-4B2F-43C2-B6EB-8A6C0BB306DC}" type="slidenum">
              <a:rPr lang="en-US" smtClean="0"/>
              <a:t>5</a:t>
            </a:fld>
            <a:endParaRPr lang="en-US" dirty="0"/>
          </a:p>
        </p:txBody>
      </p:sp>
    </p:spTree>
    <p:extLst>
      <p:ext uri="{BB962C8B-B14F-4D97-AF65-F5344CB8AC3E}">
        <p14:creationId xmlns:p14="http://schemas.microsoft.com/office/powerpoint/2010/main" val="43203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first pass, here are the results.  </a:t>
            </a:r>
          </a:p>
          <a:p>
            <a:r>
              <a:rPr lang="en-US" dirty="0"/>
              <a:t>Let’s triage these and determine how many are due to “cyber threats” and the loss forms fall nicely into our three buckets of C.I.A.</a:t>
            </a:r>
          </a:p>
          <a:p>
            <a:endParaRPr lang="en-US" dirty="0"/>
          </a:p>
          <a:p>
            <a:r>
              <a:rPr lang="en-US" dirty="0"/>
              <a:t>The FAIR AI Working group member Arun </a:t>
            </a:r>
            <a:r>
              <a:rPr lang="en-US" dirty="0" err="1"/>
              <a:t>Pamulapati</a:t>
            </a:r>
            <a:r>
              <a:rPr lang="en-US" dirty="0"/>
              <a:t>, AI expert at Databricks, conducted an exercise to build risk scenarios that should be considered when building foundational LLM’s.  Of the 55 risk scenarios they defined, 35 of them could be categorized as cyber risks where 20 of the 55 were novel risks.   </a:t>
            </a:r>
          </a:p>
          <a:p>
            <a:endParaRPr lang="en-US" dirty="0"/>
          </a:p>
          <a:p>
            <a:endParaRPr lang="en-US" dirty="0"/>
          </a:p>
        </p:txBody>
      </p:sp>
    </p:spTree>
    <p:extLst>
      <p:ext uri="{BB962C8B-B14F-4D97-AF65-F5344CB8AC3E}">
        <p14:creationId xmlns:p14="http://schemas.microsoft.com/office/powerpoint/2010/main" val="17855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98377-5060-52E0-3A99-BEC7EC6F1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0BA03-CFA7-88FF-1C53-5692E0C74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71352-1E3B-6E90-3105-37F4491CA900}"/>
              </a:ext>
            </a:extLst>
          </p:cNvPr>
          <p:cNvSpPr>
            <a:spLocks noGrp="1"/>
          </p:cNvSpPr>
          <p:nvPr>
            <p:ph type="body" idx="1"/>
          </p:nvPr>
        </p:nvSpPr>
        <p:spPr/>
        <p:txBody>
          <a:bodyPr/>
          <a:lstStyle/>
          <a:p>
            <a:r>
              <a:rPr lang="en-US" dirty="0"/>
              <a:t>On a first pass, here are the results.  </a:t>
            </a:r>
          </a:p>
          <a:p>
            <a:r>
              <a:rPr lang="en-US" dirty="0"/>
              <a:t>Let’s triage these and determine how many are due to “cyber threats” and the loss forms fall nicely into our three buckets of C.I.A.</a:t>
            </a:r>
          </a:p>
          <a:p>
            <a:endParaRPr lang="en-US" dirty="0"/>
          </a:p>
          <a:p>
            <a:r>
              <a:rPr lang="en-US" dirty="0"/>
              <a:t>The FAIR AI Working group member Arun </a:t>
            </a:r>
            <a:r>
              <a:rPr lang="en-US" dirty="0" err="1"/>
              <a:t>Pamulapati</a:t>
            </a:r>
            <a:r>
              <a:rPr lang="en-US" dirty="0"/>
              <a:t>, AI expert at Databricks, conducted an exercise to build risk scenarios that should be considered when building foundational LLM’s.  Of the 55 risk scenarios they defined, 35 of them could be categorized as cyber risks where 20 of the 55 were novel risks.   </a:t>
            </a:r>
          </a:p>
          <a:p>
            <a:endParaRPr lang="en-US" dirty="0"/>
          </a:p>
          <a:p>
            <a:endParaRPr lang="en-US" dirty="0"/>
          </a:p>
        </p:txBody>
      </p:sp>
    </p:spTree>
    <p:extLst>
      <p:ext uri="{BB962C8B-B14F-4D97-AF65-F5344CB8AC3E}">
        <p14:creationId xmlns:p14="http://schemas.microsoft.com/office/powerpoint/2010/main" val="10333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the FAIR MODEL is agnostic, we can analyze any risk issue in any domain.  </a:t>
            </a:r>
          </a:p>
          <a:p>
            <a:r>
              <a:rPr lang="en-US" dirty="0"/>
              <a:t>We are going to apply the processes of Risk Analysis and use the Taxonomy to analyze any risk issue</a:t>
            </a:r>
          </a:p>
          <a:p>
            <a:endParaRPr lang="en-US" dirty="0"/>
          </a:p>
          <a:p>
            <a:endParaRPr lang="en-US" dirty="0"/>
          </a:p>
        </p:txBody>
      </p:sp>
      <p:sp>
        <p:nvSpPr>
          <p:cNvPr id="4" name="Slide Number Placeholder 3"/>
          <p:cNvSpPr>
            <a:spLocks noGrp="1"/>
          </p:cNvSpPr>
          <p:nvPr>
            <p:ph type="sldNum" sz="quarter" idx="5"/>
          </p:nvPr>
        </p:nvSpPr>
        <p:spPr/>
        <p:txBody>
          <a:bodyPr/>
          <a:lstStyle/>
          <a:p>
            <a:fld id="{74DE7238-4B2F-43C2-B6EB-8A6C0BB306DC}" type="slidenum">
              <a:rPr lang="en-US" smtClean="0"/>
              <a:t>8</a:t>
            </a:fld>
            <a:endParaRPr lang="en-US" dirty="0"/>
          </a:p>
        </p:txBody>
      </p:sp>
    </p:spTree>
    <p:extLst>
      <p:ext uri="{BB962C8B-B14F-4D97-AF65-F5344CB8AC3E}">
        <p14:creationId xmlns:p14="http://schemas.microsoft.com/office/powerpoint/2010/main" val="220062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FAIR practitioner, I look to the FAIR Institute and its community to provide me resources to help me take on challenges like this and apply my skills as a risk analyst </a:t>
            </a:r>
          </a:p>
          <a:p>
            <a:endParaRPr lang="en-US" dirty="0"/>
          </a:p>
          <a:p>
            <a:r>
              <a:rPr lang="en-US" dirty="0"/>
              <a:t>Having the risk knowledge and tools is essential to be efficient and accurate.   </a:t>
            </a:r>
          </a:p>
        </p:txBody>
      </p:sp>
      <p:sp>
        <p:nvSpPr>
          <p:cNvPr id="4" name="Slide Number Placeholder 3"/>
          <p:cNvSpPr>
            <a:spLocks noGrp="1"/>
          </p:cNvSpPr>
          <p:nvPr>
            <p:ph type="sldNum" sz="quarter" idx="5"/>
          </p:nvPr>
        </p:nvSpPr>
        <p:spPr/>
        <p:txBody>
          <a:bodyPr/>
          <a:lstStyle/>
          <a:p>
            <a:fld id="{74DE7238-4B2F-43C2-B6EB-8A6C0BB306DC}" type="slidenum">
              <a:rPr lang="en-US" smtClean="0"/>
              <a:t>9</a:t>
            </a:fld>
            <a:endParaRPr lang="en-US" dirty="0"/>
          </a:p>
        </p:txBody>
      </p:sp>
    </p:spTree>
    <p:extLst>
      <p:ext uri="{BB962C8B-B14F-4D97-AF65-F5344CB8AC3E}">
        <p14:creationId xmlns:p14="http://schemas.microsoft.com/office/powerpoint/2010/main" val="35470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0be7b8655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0be7b8655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THIS IS AN OVERVIEW OF THE FAIR AIR PROCESS – THIS SHOULD LOOK VERY FAMILIAR, IT’S THE RISK ANSLYSIS PROCES – STARTING WITH UNDERSTANDING THE “WHY”, WHAT DECISION IS BEING SUPPORTED, HOW IMPORTANT IS THIS TO THE ORGANIZATION, HOW MUCH EFFORT SHOULD BE INVESTED</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THEN YOU SCOPE THE RISK ISSUE, BUILD THE SCENARIOS AROUND THE “BAD THINGS” THAT ARE POSSIBLE, HOW CAN THEY MATERIALIZE, … YOU KNOW THE DRILL </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THE FAIR MODEL THEN DIRECTS US TO FIND THE DATA, ACCOUNT FOR THE UNCERTAINTY AND RUN THE COMPUTATIONAL ENGINE THAT WILL INFORM US AS TO THE PROBABILITIES OF THE SCENARIOS AND OUTCOMES. </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WE ARE NOW IN A POSITION TO COMPARE RISK ISSUES, PERFORM WHAT-IF SCENARIOS FOR MITIGATION OPTIONS AND INFORM OUR DECISION MAKERS OF THEIR OPTIONS. </a:t>
            </a:r>
            <a:endParaRPr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800" dirty="0">
              <a:effectLst/>
              <a:latin typeface="DM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800" dirty="0">
              <a:effectLst/>
              <a:latin typeface="DM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800" dirty="0">
                <a:effectLst/>
                <a:latin typeface="DMSans"/>
              </a:rPr>
              <a:t>In this first phase you will want to understand the why behind the risk analysis you are doing. Who are you doing an assessment for, what decisions are they trying to make? Why are they trying to make these decisions? </a:t>
            </a:r>
            <a:endParaRPr lang="en-US" dirty="0">
              <a:effectLst/>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0be7b8655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0be7b8655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effectLst/>
                <a:latin typeface="DMSans"/>
              </a:rPr>
              <a:t>In this first phase you will want to understand the why behind the risk analysis you are doing. Who are you doing an assessment for, what decisions are they trying to make? Why are they trying to make these decisions? </a:t>
            </a:r>
            <a:endParaRPr lang="en-US" dirty="0">
              <a:effectLst/>
            </a:endParaRP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p:cNvSpPr/>
          <p:nvPr userDrawn="1"/>
        </p:nvSpPr>
        <p:spPr>
          <a:xfrm>
            <a:off x="0" y="0"/>
            <a:ext cx="12192000" cy="6858000"/>
          </a:xfrm>
          <a:prstGeom prst="rect">
            <a:avLst/>
          </a:prstGeom>
          <a:solidFill>
            <a:srgbClr val="26474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latin typeface="Roboto Black" panose="02000000000000000000" pitchFamily="2" charset="0"/>
              <a:ea typeface="Roboto Black" panose="02000000000000000000" pitchFamily="2" charset="0"/>
            </a:endParaRPr>
          </a:p>
        </p:txBody>
      </p:sp>
      <p:sp>
        <p:nvSpPr>
          <p:cNvPr id="15" name="Title 1">
            <a:extLst>
              <a:ext uri="{FF2B5EF4-FFF2-40B4-BE49-F238E27FC236}">
                <a16:creationId xmlns:a16="http://schemas.microsoft.com/office/drawing/2014/main" id="{3F0E3F1D-0500-48B8-9361-5E7CC4151874}"/>
              </a:ext>
            </a:extLst>
          </p:cNvPr>
          <p:cNvSpPr>
            <a:spLocks noGrp="1"/>
          </p:cNvSpPr>
          <p:nvPr>
            <p:ph type="ctrTitle"/>
          </p:nvPr>
        </p:nvSpPr>
        <p:spPr>
          <a:xfrm>
            <a:off x="6332435" y="2308417"/>
            <a:ext cx="5178752" cy="2238949"/>
          </a:xfrm>
          <a:prstGeom prst="rect">
            <a:avLst/>
          </a:prstGeom>
        </p:spPr>
        <p:txBody>
          <a:bodyPr anchor="ctr">
            <a:noAutofit/>
          </a:bodyPr>
          <a:lstStyle>
            <a:lvl1pPr algn="r">
              <a:defRPr sz="2400" baseline="0">
                <a:solidFill>
                  <a:schemeClr val="bg1"/>
                </a:solidFill>
                <a:latin typeface="+mj-lt"/>
                <a:ea typeface="Roboto Condensed Medium" panose="020B0604020202020204" pitchFamily="2" charset="0"/>
                <a:cs typeface="Calibri" charset="0"/>
              </a:defRPr>
            </a:lvl1pPr>
          </a:lstStyle>
          <a:p>
            <a:endParaRPr lang="en-US"/>
          </a:p>
        </p:txBody>
      </p:sp>
      <p:sp>
        <p:nvSpPr>
          <p:cNvPr id="27" name="Title 1">
            <a:extLst>
              <a:ext uri="{FF2B5EF4-FFF2-40B4-BE49-F238E27FC236}">
                <a16:creationId xmlns:a16="http://schemas.microsoft.com/office/drawing/2014/main" id="{4BDF6F4B-6C77-43E1-A43B-3E171CFACF88}"/>
              </a:ext>
            </a:extLst>
          </p:cNvPr>
          <p:cNvSpPr txBox="1">
            <a:spLocks/>
          </p:cNvSpPr>
          <p:nvPr userDrawn="1"/>
        </p:nvSpPr>
        <p:spPr>
          <a:xfrm>
            <a:off x="1324598" y="3863606"/>
            <a:ext cx="5178752" cy="2238949"/>
          </a:xfrm>
          <a:prstGeom prst="rect">
            <a:avLst/>
          </a:prstGeom>
        </p:spPr>
        <p:txBody>
          <a:bodyPr anchor="ctr">
            <a:noAutofit/>
          </a:bodyPr>
          <a:lstStyle>
            <a:lvl1pPr algn="r" defTabSz="457200" rtl="0" eaLnBrk="1" latinLnBrk="0" hangingPunct="1">
              <a:lnSpc>
                <a:spcPct val="100000"/>
              </a:lnSpc>
              <a:spcBef>
                <a:spcPct val="0"/>
              </a:spcBef>
              <a:buNone/>
              <a:defRPr sz="2000" b="0" kern="1200" cap="all" baseline="0">
                <a:solidFill>
                  <a:schemeClr val="bg1"/>
                </a:solidFill>
                <a:latin typeface="Roboto Condensed Medium" panose="020B0604020202020204" pitchFamily="2" charset="0"/>
                <a:ea typeface="Roboto Condensed Medium" panose="020B0604020202020204" pitchFamily="2" charset="0"/>
                <a:cs typeface="Calibri"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33" name="Text Placeholder 10">
            <a:extLst>
              <a:ext uri="{FF2B5EF4-FFF2-40B4-BE49-F238E27FC236}">
                <a16:creationId xmlns:a16="http://schemas.microsoft.com/office/drawing/2014/main" id="{8B413F6B-5145-4987-8842-BB2E52139DD8}"/>
              </a:ext>
            </a:extLst>
          </p:cNvPr>
          <p:cNvSpPr>
            <a:spLocks noGrp="1"/>
          </p:cNvSpPr>
          <p:nvPr>
            <p:ph type="body" sz="quarter" idx="10" hasCustomPrompt="1"/>
          </p:nvPr>
        </p:nvSpPr>
        <p:spPr>
          <a:xfrm>
            <a:off x="7973226" y="4787530"/>
            <a:ext cx="3537961" cy="333131"/>
          </a:xfrm>
          <a:prstGeom prst="rect">
            <a:avLst/>
          </a:prstGeom>
        </p:spPr>
        <p:txBody>
          <a:bodyPr/>
          <a:lstStyle>
            <a:lvl1pPr marL="0" indent="0" algn="r">
              <a:buNone/>
              <a:defRPr sz="1800" b="0" i="0" cap="none">
                <a:solidFill>
                  <a:schemeClr val="bg1"/>
                </a:solidFill>
                <a:latin typeface="+mj-lt"/>
                <a:ea typeface="Calibri" charset="0"/>
                <a:cs typeface="Calibri"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boto Medium" panose="02000000000000000000" pitchFamily="2" charset="0"/>
                <a:ea typeface="Roboto Medium" panose="02000000000000000000" pitchFamily="2" charset="0"/>
                <a:cs typeface="+mn-cs"/>
              </a:rPr>
              <a:t>Speaker Name</a:t>
            </a:r>
          </a:p>
        </p:txBody>
      </p:sp>
      <p:sp>
        <p:nvSpPr>
          <p:cNvPr id="35" name="Text Placeholder 10">
            <a:extLst>
              <a:ext uri="{FF2B5EF4-FFF2-40B4-BE49-F238E27FC236}">
                <a16:creationId xmlns:a16="http://schemas.microsoft.com/office/drawing/2014/main" id="{F3866E7E-D7E8-412F-B6EF-125DEA61C6D2}"/>
              </a:ext>
            </a:extLst>
          </p:cNvPr>
          <p:cNvSpPr>
            <a:spLocks noGrp="1"/>
          </p:cNvSpPr>
          <p:nvPr>
            <p:ph type="body" sz="quarter" idx="11" hasCustomPrompt="1"/>
          </p:nvPr>
        </p:nvSpPr>
        <p:spPr>
          <a:xfrm>
            <a:off x="7973226" y="5262683"/>
            <a:ext cx="3537961" cy="333131"/>
          </a:xfrm>
          <a:prstGeom prst="rect">
            <a:avLst/>
          </a:prstGeom>
        </p:spPr>
        <p:txBody>
          <a:bodyPr/>
          <a:lstStyle>
            <a:lvl1pPr marL="0" indent="0" algn="r">
              <a:buNone/>
              <a:defRPr sz="1600" b="0" i="0" cap="none">
                <a:solidFill>
                  <a:schemeClr val="bg1"/>
                </a:solidFill>
                <a:latin typeface="+mn-lt"/>
                <a:ea typeface="Calibri" charset="0"/>
                <a:cs typeface="Calibri"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boto Medium" panose="02000000000000000000" pitchFamily="2" charset="0"/>
                <a:ea typeface="Roboto Medium" panose="02000000000000000000" pitchFamily="2" charset="0"/>
                <a:cs typeface="+mn-cs"/>
              </a:rPr>
              <a:t>Speaker Title</a:t>
            </a:r>
          </a:p>
        </p:txBody>
      </p:sp>
      <p:sp>
        <p:nvSpPr>
          <p:cNvPr id="37" name="Text Placeholder 10">
            <a:extLst>
              <a:ext uri="{FF2B5EF4-FFF2-40B4-BE49-F238E27FC236}">
                <a16:creationId xmlns:a16="http://schemas.microsoft.com/office/drawing/2014/main" id="{EC94F835-081F-40B1-B077-3F8DE91682C8}"/>
              </a:ext>
            </a:extLst>
          </p:cNvPr>
          <p:cNvSpPr>
            <a:spLocks noGrp="1"/>
          </p:cNvSpPr>
          <p:nvPr>
            <p:ph type="body" sz="quarter" idx="12" hasCustomPrompt="1"/>
          </p:nvPr>
        </p:nvSpPr>
        <p:spPr>
          <a:xfrm>
            <a:off x="7973226" y="5737765"/>
            <a:ext cx="3537961" cy="333131"/>
          </a:xfrm>
          <a:prstGeom prst="rect">
            <a:avLst/>
          </a:prstGeom>
        </p:spPr>
        <p:txBody>
          <a:bodyPr/>
          <a:lstStyle>
            <a:lvl1pPr marL="0" indent="0" algn="r">
              <a:buNone/>
              <a:defRPr sz="1600" b="0" i="0" cap="none">
                <a:solidFill>
                  <a:schemeClr val="bg1"/>
                </a:solidFill>
                <a:latin typeface="+mn-lt"/>
                <a:ea typeface="Calibri" charset="0"/>
                <a:cs typeface="Calibri"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boto Medium" panose="02000000000000000000" pitchFamily="2" charset="0"/>
                <a:ea typeface="Roboto Medium" panose="02000000000000000000" pitchFamily="2" charset="0"/>
                <a:cs typeface="+mn-cs"/>
              </a:rPr>
              <a:t>Date</a:t>
            </a:r>
          </a:p>
        </p:txBody>
      </p:sp>
      <p:pic>
        <p:nvPicPr>
          <p:cNvPr id="4" name="Picture 3" descr="A black and white logo&#10;&#10;Description automatically generated with low confidence">
            <a:extLst>
              <a:ext uri="{FF2B5EF4-FFF2-40B4-BE49-F238E27FC236}">
                <a16:creationId xmlns:a16="http://schemas.microsoft.com/office/drawing/2014/main" id="{70172AAE-4F5C-5299-ACA5-31B15C0876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1636" y="790968"/>
            <a:ext cx="4071204" cy="1699139"/>
          </a:xfrm>
          <a:prstGeom prst="rect">
            <a:avLst/>
          </a:prstGeom>
        </p:spPr>
      </p:pic>
      <p:sp>
        <p:nvSpPr>
          <p:cNvPr id="19" name="Slide Number Placeholder 5"/>
          <p:cNvSpPr>
            <a:spLocks noGrp="1"/>
          </p:cNvSpPr>
          <p:nvPr>
            <p:ph type="sldNum" sz="quarter" idx="4"/>
          </p:nvPr>
        </p:nvSpPr>
        <p:spPr>
          <a:xfrm>
            <a:off x="10733553" y="6362914"/>
            <a:ext cx="1052510" cy="365125"/>
          </a:xfrm>
          <a:prstGeom prst="rect">
            <a:avLst/>
          </a:prstGeom>
        </p:spPr>
        <p:txBody>
          <a:bodyPr vert="horz" lIns="91440" tIns="45720" rIns="91440" bIns="45720" rtlCol="0" anchor="ctr"/>
          <a:lstStyle>
            <a:lvl1pPr algn="r">
              <a:defRPr sz="1400">
                <a:solidFill>
                  <a:schemeClr val="bg1"/>
                </a:solidFill>
                <a:latin typeface="Roboto Black" panose="02000000000000000000" pitchFamily="2" charset="0"/>
                <a:ea typeface="Roboto Black" panose="02000000000000000000" pitchFamily="2" charset="0"/>
              </a:defRPr>
            </a:lvl1pPr>
          </a:lstStyle>
          <a:p>
            <a:fld id="{3A98EE3D-8CD1-4C3F-BD1C-C98C9596463C}" type="slidenum">
              <a:rPr lang="en-US" smtClean="0"/>
              <a:pPr/>
              <a:t>‹#›</a:t>
            </a:fld>
            <a:endParaRPr lang="en-US" dirty="0"/>
          </a:p>
        </p:txBody>
      </p:sp>
      <p:cxnSp>
        <p:nvCxnSpPr>
          <p:cNvPr id="20" name="Straight Connector 19"/>
          <p:cNvCxnSpPr/>
          <p:nvPr userDrawn="1"/>
        </p:nvCxnSpPr>
        <p:spPr>
          <a:xfrm flipH="1">
            <a:off x="1188027" y="6412868"/>
            <a:ext cx="10515600" cy="9418"/>
          </a:xfrm>
          <a:prstGeom prst="line">
            <a:avLst/>
          </a:prstGeom>
          <a:ln w="34925">
            <a:solidFill>
              <a:srgbClr val="F79257"/>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4026" y="6043644"/>
            <a:ext cx="638540" cy="638540"/>
          </a:xfrm>
          <a:prstGeom prst="rect">
            <a:avLst/>
          </a:prstGeom>
        </p:spPr>
      </p:pic>
    </p:spTree>
    <p:extLst>
      <p:ext uri="{BB962C8B-B14F-4D97-AF65-F5344CB8AC3E}">
        <p14:creationId xmlns:p14="http://schemas.microsoft.com/office/powerpoint/2010/main" val="177880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8: Title with Content Left">
  <p:cSld name="28: Title with Content Left">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762000" y="1600200"/>
            <a:ext cx="5130800" cy="4267200"/>
          </a:xfrm>
          <a:prstGeom prst="rect">
            <a:avLst/>
          </a:prstGeom>
          <a:noFill/>
          <a:ln>
            <a:noFill/>
          </a:ln>
        </p:spPr>
        <p:txBody>
          <a:bodyPr spcFirstLastPara="1" wrap="square" lIns="0" tIns="0" rIns="0" bIns="0" anchor="t" anchorCtr="0">
            <a:normAutofit/>
          </a:bodyPr>
          <a:lstStyle>
            <a:lvl1pPr marL="609585" lvl="0" indent="-457189" algn="l">
              <a:spcBef>
                <a:spcPts val="1600"/>
              </a:spcBef>
              <a:spcAft>
                <a:spcPts val="0"/>
              </a:spcAft>
              <a:buSzPts val="1800"/>
              <a:buChar char="●"/>
              <a:defRPr/>
            </a:lvl1pPr>
            <a:lvl2pPr marL="1219170" lvl="1" indent="-457189" algn="l">
              <a:spcBef>
                <a:spcPts val="1600"/>
              </a:spcBef>
              <a:spcAft>
                <a:spcPts val="0"/>
              </a:spcAft>
              <a:buSzPts val="1800"/>
              <a:buChar char="○"/>
              <a:defRPr/>
            </a:lvl2pPr>
            <a:lvl3pPr marL="1828754" lvl="2" indent="-457189" algn="l">
              <a:spcBef>
                <a:spcPts val="1600"/>
              </a:spcBef>
              <a:spcAft>
                <a:spcPts val="0"/>
              </a:spcAft>
              <a:buSzPts val="1800"/>
              <a:buChar char="■"/>
              <a:defRPr/>
            </a:lvl3pPr>
            <a:lvl4pPr marL="2438339" lvl="3" indent="-457189" algn="l">
              <a:spcBef>
                <a:spcPts val="1600"/>
              </a:spcBef>
              <a:spcAft>
                <a:spcPts val="0"/>
              </a:spcAft>
              <a:buSzPts val="1800"/>
              <a:buChar char="●"/>
              <a:defRPr/>
            </a:lvl4pPr>
            <a:lvl5pPr marL="3047924" lvl="4" indent="-457189" algn="l">
              <a:spcBef>
                <a:spcPts val="1600"/>
              </a:spcBef>
              <a:spcAft>
                <a:spcPts val="0"/>
              </a:spcAft>
              <a:buSzPts val="1800"/>
              <a:buChar char="○"/>
              <a:defRPr/>
            </a:lvl5pPr>
            <a:lvl6pPr marL="3657509" lvl="5" indent="-457189" algn="l">
              <a:spcBef>
                <a:spcPts val="1600"/>
              </a:spcBef>
              <a:spcAft>
                <a:spcPts val="0"/>
              </a:spcAft>
              <a:buSzPts val="1800"/>
              <a:buChar char="■"/>
              <a:defRPr/>
            </a:lvl6pPr>
            <a:lvl7pPr marL="4267093" lvl="6" indent="-457189" algn="l">
              <a:spcBef>
                <a:spcPts val="1600"/>
              </a:spcBef>
              <a:spcAft>
                <a:spcPts val="0"/>
              </a:spcAft>
              <a:buClr>
                <a:schemeClr val="dk1"/>
              </a:buClr>
              <a:buSzPts val="1800"/>
              <a:buChar char="●"/>
              <a:defRPr/>
            </a:lvl7pPr>
            <a:lvl8pPr marL="4876678" lvl="7" indent="-457189" algn="l">
              <a:spcBef>
                <a:spcPts val="1600"/>
              </a:spcBef>
              <a:spcAft>
                <a:spcPts val="0"/>
              </a:spcAft>
              <a:buClr>
                <a:schemeClr val="dk1"/>
              </a:buClr>
              <a:buSzPts val="1800"/>
              <a:buChar char="○"/>
              <a:defRPr/>
            </a:lvl8pPr>
            <a:lvl9pPr marL="5486263" lvl="8" indent="-457189" algn="l">
              <a:spcBef>
                <a:spcPts val="1600"/>
              </a:spcBef>
              <a:spcAft>
                <a:spcPts val="1600"/>
              </a:spcAft>
              <a:buClr>
                <a:schemeClr val="dk1"/>
              </a:buClr>
              <a:buSzPts val="1800"/>
              <a:buChar char="■"/>
              <a:defRPr/>
            </a:lvl9pPr>
          </a:lstStyle>
          <a:p>
            <a:endParaRPr/>
          </a:p>
        </p:txBody>
      </p:sp>
      <p:sp>
        <p:nvSpPr>
          <p:cNvPr id="53" name="Google Shape;53;p14"/>
          <p:cNvSpPr txBox="1">
            <a:spLocks noGrp="1"/>
          </p:cNvSpPr>
          <p:nvPr>
            <p:ph type="sldNum" idx="12"/>
          </p:nvPr>
        </p:nvSpPr>
        <p:spPr>
          <a:xfrm>
            <a:off x="11428948" y="6066973"/>
            <a:ext cx="462400" cy="791200"/>
          </a:xfrm>
          <a:prstGeom prst="rect">
            <a:avLst/>
          </a:prstGeom>
          <a:solidFill>
            <a:schemeClr val="lt2"/>
          </a:solidFill>
          <a:ln>
            <a:noFill/>
          </a:ln>
        </p:spPr>
        <p:txBody>
          <a:bodyPr spcFirstLastPara="1" wrap="square" lIns="0" tIns="0" rIns="0" bIns="18287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 smtClean="0"/>
              <a:pPr/>
              <a:t>‹#›</a:t>
            </a:fld>
            <a:endParaRPr lang="en"/>
          </a:p>
        </p:txBody>
      </p:sp>
      <p:sp>
        <p:nvSpPr>
          <p:cNvPr id="54" name="Google Shape;54;p14"/>
          <p:cNvSpPr txBox="1">
            <a:spLocks noGrp="1"/>
          </p:cNvSpPr>
          <p:nvPr>
            <p:ph type="title"/>
          </p:nvPr>
        </p:nvSpPr>
        <p:spPr>
          <a:xfrm>
            <a:off x="762001" y="289285"/>
            <a:ext cx="10668000" cy="8756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2"/>
              </a:buClr>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ftr" idx="11"/>
          </p:nvPr>
        </p:nvSpPr>
        <p:spPr>
          <a:xfrm>
            <a:off x="9483052" y="6155204"/>
            <a:ext cx="1770000" cy="369291"/>
          </a:xfrm>
          <a:prstGeom prst="rect">
            <a:avLst/>
          </a:prstGeom>
          <a:noFill/>
          <a:ln>
            <a:noFill/>
          </a:ln>
        </p:spPr>
        <p:txBody>
          <a:bodyPr spcFirstLastPara="1" wrap="square" lIns="91425" tIns="45700" rIns="91425" bIns="4570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56" name="Google Shape;56;p14"/>
          <p:cNvCxnSpPr/>
          <p:nvPr/>
        </p:nvCxnSpPr>
        <p:spPr>
          <a:xfrm>
            <a:off x="762001" y="1281721"/>
            <a:ext cx="10666800" cy="0"/>
          </a:xfrm>
          <a:prstGeom prst="straightConnector1">
            <a:avLst/>
          </a:prstGeom>
          <a:noFill/>
          <a:ln w="19050"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3370586108"/>
      </p:ext>
    </p:extLst>
  </p:cSld>
  <p:clrMapOvr>
    <a:masterClrMapping/>
  </p:clrMapOvr>
  <p:extLst>
    <p:ext uri="{DCECCB84-F9BA-43D5-87BE-67443E8EF086}">
      <p15:sldGuideLst xmlns:p15="http://schemas.microsoft.com/office/powerpoint/2012/main">
        <p15:guide id="1" orient="horz" pos="756">
          <p15:clr>
            <a:srgbClr val="FBAE40"/>
          </p15:clr>
        </p15:guide>
        <p15:guide id="2" orient="horz" pos="2772">
          <p15:clr>
            <a:srgbClr val="FBAE40"/>
          </p15:clr>
        </p15:guide>
        <p15:guide id="3" pos="360">
          <p15:clr>
            <a:srgbClr val="FBAE40"/>
          </p15:clr>
        </p15:guide>
        <p15:guide id="4" pos="2784">
          <p15:clr>
            <a:srgbClr val="FBAE40"/>
          </p15:clr>
        </p15:guide>
        <p15:guide id="5" pos="5400">
          <p15:clr>
            <a:srgbClr val="FBAE40"/>
          </p15:clr>
        </p15:guide>
        <p15:guide id="6" pos="29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CEE106-5CA3-4A8B-A83C-31D1CB35CE36}"/>
              </a:ext>
            </a:extLst>
          </p:cNvPr>
          <p:cNvSpPr/>
          <p:nvPr userDrawn="1"/>
        </p:nvSpPr>
        <p:spPr>
          <a:xfrm>
            <a:off x="0" y="0"/>
            <a:ext cx="12191999" cy="6858000"/>
          </a:xfrm>
          <a:prstGeom prst="rect">
            <a:avLst/>
          </a:prstGeom>
          <a:solidFill>
            <a:srgbClr val="8AC2BA"/>
          </a:solidFill>
          <a:ln>
            <a:solidFill>
              <a:srgbClr val="8AC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descr="Logo&#10;&#10;Description automatically generated">
            <a:extLst>
              <a:ext uri="{FF2B5EF4-FFF2-40B4-BE49-F238E27FC236}">
                <a16:creationId xmlns:a16="http://schemas.microsoft.com/office/drawing/2014/main" id="{0A5115F7-AFE5-49BB-B17B-DDF0A20164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120" y="2734709"/>
            <a:ext cx="2624149" cy="998754"/>
          </a:xfrm>
          <a:prstGeom prst="rect">
            <a:avLst/>
          </a:prstGeom>
        </p:spPr>
      </p:pic>
      <p:sp>
        <p:nvSpPr>
          <p:cNvPr id="15" name="Title 1">
            <a:extLst>
              <a:ext uri="{FF2B5EF4-FFF2-40B4-BE49-F238E27FC236}">
                <a16:creationId xmlns:a16="http://schemas.microsoft.com/office/drawing/2014/main" id="{3F0E3F1D-0500-48B8-9361-5E7CC4151874}"/>
              </a:ext>
            </a:extLst>
          </p:cNvPr>
          <p:cNvSpPr>
            <a:spLocks noGrp="1"/>
          </p:cNvSpPr>
          <p:nvPr>
            <p:ph type="ctrTitle"/>
          </p:nvPr>
        </p:nvSpPr>
        <p:spPr>
          <a:xfrm>
            <a:off x="6332434" y="2309525"/>
            <a:ext cx="5178752" cy="2238949"/>
          </a:xfrm>
          <a:prstGeom prst="rect">
            <a:avLst/>
          </a:prstGeom>
        </p:spPr>
        <p:txBody>
          <a:bodyPr anchor="ctr">
            <a:noAutofit/>
          </a:bodyPr>
          <a:lstStyle>
            <a:lvl1pPr algn="r">
              <a:defRPr sz="2000" baseline="0">
                <a:solidFill>
                  <a:schemeClr val="bg1"/>
                </a:solidFill>
                <a:latin typeface="Roboto Condensed Medium" panose="020B0604020202020204" pitchFamily="2" charset="0"/>
                <a:ea typeface="Roboto Condensed Medium" panose="020B0604020202020204" pitchFamily="2" charset="0"/>
                <a:cs typeface="Calibri" charset="0"/>
              </a:defRPr>
            </a:lvl1pPr>
          </a:lstStyle>
          <a:p>
            <a:endParaRPr lang="en-US"/>
          </a:p>
        </p:txBody>
      </p:sp>
      <p:sp>
        <p:nvSpPr>
          <p:cNvPr id="27" name="Title 1">
            <a:extLst>
              <a:ext uri="{FF2B5EF4-FFF2-40B4-BE49-F238E27FC236}">
                <a16:creationId xmlns:a16="http://schemas.microsoft.com/office/drawing/2014/main" id="{4BDF6F4B-6C77-43E1-A43B-3E171CFACF88}"/>
              </a:ext>
            </a:extLst>
          </p:cNvPr>
          <p:cNvSpPr txBox="1">
            <a:spLocks/>
          </p:cNvSpPr>
          <p:nvPr userDrawn="1"/>
        </p:nvSpPr>
        <p:spPr>
          <a:xfrm>
            <a:off x="1324598" y="3863606"/>
            <a:ext cx="5178752" cy="2238949"/>
          </a:xfrm>
          <a:prstGeom prst="rect">
            <a:avLst/>
          </a:prstGeom>
        </p:spPr>
        <p:txBody>
          <a:bodyPr anchor="ctr">
            <a:noAutofit/>
          </a:bodyPr>
          <a:lstStyle>
            <a:lvl1pPr algn="r" defTabSz="457200" rtl="0" eaLnBrk="1" latinLnBrk="0" hangingPunct="1">
              <a:lnSpc>
                <a:spcPct val="100000"/>
              </a:lnSpc>
              <a:spcBef>
                <a:spcPct val="0"/>
              </a:spcBef>
              <a:buNone/>
              <a:defRPr sz="2000" b="0" kern="1200" cap="all" baseline="0">
                <a:solidFill>
                  <a:schemeClr val="bg1"/>
                </a:solidFill>
                <a:latin typeface="Roboto Condensed Medium" panose="020B0604020202020204" pitchFamily="2" charset="0"/>
                <a:ea typeface="Roboto Condensed Medium" panose="020B0604020202020204" pitchFamily="2" charset="0"/>
                <a:cs typeface="Calibri"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33" name="Text Placeholder 10">
            <a:extLst>
              <a:ext uri="{FF2B5EF4-FFF2-40B4-BE49-F238E27FC236}">
                <a16:creationId xmlns:a16="http://schemas.microsoft.com/office/drawing/2014/main" id="{8B413F6B-5145-4987-8842-BB2E52139DD8}"/>
              </a:ext>
            </a:extLst>
          </p:cNvPr>
          <p:cNvSpPr>
            <a:spLocks noGrp="1"/>
          </p:cNvSpPr>
          <p:nvPr>
            <p:ph type="body" sz="quarter" idx="10" hasCustomPrompt="1"/>
          </p:nvPr>
        </p:nvSpPr>
        <p:spPr>
          <a:xfrm>
            <a:off x="7973226" y="5158949"/>
            <a:ext cx="3537961" cy="333131"/>
          </a:xfrm>
          <a:prstGeom prst="rect">
            <a:avLst/>
          </a:prstGeom>
        </p:spPr>
        <p:txBody>
          <a:bodyPr/>
          <a:lstStyle>
            <a:lvl1pPr marL="0" indent="0" algn="r">
              <a:buNone/>
              <a:defRPr sz="1800" b="0" i="0" cap="none">
                <a:solidFill>
                  <a:schemeClr val="bg1"/>
                </a:solidFill>
                <a:latin typeface="+mj-lt"/>
                <a:ea typeface="Calibri" charset="0"/>
                <a:cs typeface="Calibri"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boto Medium" panose="02000000000000000000" pitchFamily="2" charset="0"/>
                <a:ea typeface="Roboto Medium" panose="02000000000000000000" pitchFamily="2" charset="0"/>
                <a:cs typeface="+mn-cs"/>
              </a:rPr>
              <a:t>Speaker Name</a:t>
            </a:r>
          </a:p>
        </p:txBody>
      </p:sp>
      <p:sp>
        <p:nvSpPr>
          <p:cNvPr id="35" name="Text Placeholder 10">
            <a:extLst>
              <a:ext uri="{FF2B5EF4-FFF2-40B4-BE49-F238E27FC236}">
                <a16:creationId xmlns:a16="http://schemas.microsoft.com/office/drawing/2014/main" id="{F3866E7E-D7E8-412F-B6EF-125DEA61C6D2}"/>
              </a:ext>
            </a:extLst>
          </p:cNvPr>
          <p:cNvSpPr>
            <a:spLocks noGrp="1"/>
          </p:cNvSpPr>
          <p:nvPr>
            <p:ph type="body" sz="quarter" idx="11" hasCustomPrompt="1"/>
          </p:nvPr>
        </p:nvSpPr>
        <p:spPr>
          <a:xfrm>
            <a:off x="7973226" y="5546217"/>
            <a:ext cx="3537961" cy="333131"/>
          </a:xfrm>
          <a:prstGeom prst="rect">
            <a:avLst/>
          </a:prstGeom>
        </p:spPr>
        <p:txBody>
          <a:bodyPr/>
          <a:lstStyle>
            <a:lvl1pPr marL="0" indent="0" algn="r">
              <a:buNone/>
              <a:defRPr sz="1600" b="0" i="0" cap="none">
                <a:solidFill>
                  <a:schemeClr val="bg1"/>
                </a:solidFill>
                <a:latin typeface="+mn-lt"/>
                <a:ea typeface="Calibri" charset="0"/>
                <a:cs typeface="Calibri"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boto Medium" panose="02000000000000000000" pitchFamily="2" charset="0"/>
                <a:ea typeface="Roboto Medium" panose="02000000000000000000" pitchFamily="2" charset="0"/>
                <a:cs typeface="+mn-cs"/>
              </a:rPr>
              <a:t>Speaker Title</a:t>
            </a:r>
          </a:p>
        </p:txBody>
      </p:sp>
      <p:sp>
        <p:nvSpPr>
          <p:cNvPr id="37" name="Text Placeholder 10">
            <a:extLst>
              <a:ext uri="{FF2B5EF4-FFF2-40B4-BE49-F238E27FC236}">
                <a16:creationId xmlns:a16="http://schemas.microsoft.com/office/drawing/2014/main" id="{EC94F835-081F-40B1-B077-3F8DE91682C8}"/>
              </a:ext>
            </a:extLst>
          </p:cNvPr>
          <p:cNvSpPr>
            <a:spLocks noGrp="1"/>
          </p:cNvSpPr>
          <p:nvPr>
            <p:ph type="body" sz="quarter" idx="12" hasCustomPrompt="1"/>
          </p:nvPr>
        </p:nvSpPr>
        <p:spPr>
          <a:xfrm>
            <a:off x="7973226" y="5935989"/>
            <a:ext cx="3537961" cy="333131"/>
          </a:xfrm>
          <a:prstGeom prst="rect">
            <a:avLst/>
          </a:prstGeom>
        </p:spPr>
        <p:txBody>
          <a:bodyPr/>
          <a:lstStyle>
            <a:lvl1pPr marL="0" indent="0" algn="r">
              <a:buNone/>
              <a:defRPr sz="1600" b="0" i="0" cap="none">
                <a:solidFill>
                  <a:schemeClr val="bg1"/>
                </a:solidFill>
                <a:latin typeface="+mn-lt"/>
                <a:ea typeface="Calibri" charset="0"/>
                <a:cs typeface="Calibri"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Roboto Medium" panose="02000000000000000000" pitchFamily="2" charset="0"/>
                <a:ea typeface="Roboto Medium" panose="02000000000000000000" pitchFamily="2" charset="0"/>
                <a:cs typeface="+mn-cs"/>
              </a:rPr>
              <a:t>Date</a:t>
            </a:r>
          </a:p>
        </p:txBody>
      </p:sp>
    </p:spTree>
    <p:extLst>
      <p:ext uri="{BB962C8B-B14F-4D97-AF65-F5344CB8AC3E}">
        <p14:creationId xmlns:p14="http://schemas.microsoft.com/office/powerpoint/2010/main" val="312725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A580B0-6079-42E0-A070-8DB68401B44C}"/>
              </a:ext>
            </a:extLst>
          </p:cNvPr>
          <p:cNvSpPr/>
          <p:nvPr userDrawn="1"/>
        </p:nvSpPr>
        <p:spPr>
          <a:xfrm>
            <a:off x="0" y="0"/>
            <a:ext cx="12191999" cy="6858000"/>
          </a:xfrm>
          <a:prstGeom prst="rect">
            <a:avLst/>
          </a:prstGeom>
          <a:solidFill>
            <a:srgbClr val="8AC2BA"/>
          </a:solidFill>
          <a:ln>
            <a:solidFill>
              <a:srgbClr val="8AC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itle 1">
            <a:extLst>
              <a:ext uri="{FF2B5EF4-FFF2-40B4-BE49-F238E27FC236}">
                <a16:creationId xmlns:a16="http://schemas.microsoft.com/office/drawing/2014/main" id="{3F0E3F1D-0500-48B8-9361-5E7CC4151874}"/>
              </a:ext>
            </a:extLst>
          </p:cNvPr>
          <p:cNvSpPr>
            <a:spLocks noGrp="1"/>
          </p:cNvSpPr>
          <p:nvPr>
            <p:ph type="ctrTitle"/>
          </p:nvPr>
        </p:nvSpPr>
        <p:spPr>
          <a:xfrm>
            <a:off x="3506623" y="2309525"/>
            <a:ext cx="5178752" cy="2238949"/>
          </a:xfrm>
          <a:prstGeom prst="rect">
            <a:avLst/>
          </a:prstGeom>
        </p:spPr>
        <p:txBody>
          <a:bodyPr anchor="ctr">
            <a:noAutofit/>
          </a:bodyPr>
          <a:lstStyle>
            <a:lvl1pPr algn="ctr">
              <a:defRPr sz="4000" baseline="0">
                <a:solidFill>
                  <a:schemeClr val="bg1"/>
                </a:solidFill>
                <a:latin typeface="Roboto Condensed Medium" panose="020B0604020202020204" pitchFamily="2" charset="0"/>
                <a:ea typeface="Roboto Condensed Medium" panose="020B0604020202020204" pitchFamily="2" charset="0"/>
                <a:cs typeface="Calibri" charset="0"/>
              </a:defRPr>
            </a:lvl1pPr>
          </a:lstStyle>
          <a:p>
            <a:endParaRPr lang="en-US"/>
          </a:p>
        </p:txBody>
      </p:sp>
      <p:pic>
        <p:nvPicPr>
          <p:cNvPr id="5" name="Picture 4" descr="Icon&#10;&#10;Description automatically generated">
            <a:extLst>
              <a:ext uri="{FF2B5EF4-FFF2-40B4-BE49-F238E27FC236}">
                <a16:creationId xmlns:a16="http://schemas.microsoft.com/office/drawing/2014/main" id="{C9D63A18-A420-4E70-8608-CA160E0F06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50" y="5903901"/>
            <a:ext cx="849712" cy="849712"/>
          </a:xfrm>
          <a:prstGeom prst="rect">
            <a:avLst/>
          </a:prstGeom>
        </p:spPr>
      </p:pic>
    </p:spTree>
    <p:extLst>
      <p:ext uri="{BB962C8B-B14F-4D97-AF65-F5344CB8AC3E}">
        <p14:creationId xmlns:p14="http://schemas.microsoft.com/office/powerpoint/2010/main" val="141316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3D3971-8293-4E1A-8695-42E1C0FD3667}"/>
              </a:ext>
            </a:extLst>
          </p:cNvPr>
          <p:cNvSpPr/>
          <p:nvPr userDrawn="1"/>
        </p:nvSpPr>
        <p:spPr>
          <a:xfrm>
            <a:off x="0" y="0"/>
            <a:ext cx="12191999" cy="6858000"/>
          </a:xfrm>
          <a:prstGeom prst="rect">
            <a:avLst/>
          </a:prstGeom>
          <a:solidFill>
            <a:srgbClr val="8AC2BA"/>
          </a:solidFill>
          <a:ln>
            <a:solidFill>
              <a:srgbClr val="8AC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420129" y="172316"/>
            <a:ext cx="11029616" cy="849712"/>
          </a:xfrm>
          <a:prstGeom prst="rect">
            <a:avLst/>
          </a:prstGeom>
        </p:spPr>
        <p:txBody>
          <a:bodyPr/>
          <a:lstStyle>
            <a:lvl1pPr>
              <a:defRPr sz="4700" b="1" cap="none">
                <a:solidFill>
                  <a:schemeClr val="bg1"/>
                </a:solidFill>
                <a:latin typeface="Roboto" panose="02000000000000000000" pitchFamily="2" charset="0"/>
                <a:ea typeface="Roboto" panose="02000000000000000000" pitchFamily="2" charset="0"/>
              </a:defRPr>
            </a:lvl1pPr>
          </a:lstStyle>
          <a:p>
            <a:r>
              <a:rPr lang="en-US"/>
              <a:t>Click to a Title </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a:xfrm>
            <a:off x="10558300" y="6423914"/>
            <a:ext cx="1052510" cy="365125"/>
          </a:xfrm>
          <a:prstGeom prst="rect">
            <a:avLst/>
          </a:prstGeom>
        </p:spPr>
        <p:txBody>
          <a:bodyPr/>
          <a:lstStyle/>
          <a:p>
            <a:fld id="{3A98EE3D-8CD1-4C3F-BD1C-C98C9596463C}" type="slidenum">
              <a:rPr lang="en-US" smtClean="0"/>
              <a:t>‹#›</a:t>
            </a:fld>
            <a:endParaRPr lang="en-US" dirty="0"/>
          </a:p>
        </p:txBody>
      </p:sp>
      <p:pic>
        <p:nvPicPr>
          <p:cNvPr id="11" name="Picture 10" descr="Icon&#10;&#10;Description automatically generated">
            <a:extLst>
              <a:ext uri="{FF2B5EF4-FFF2-40B4-BE49-F238E27FC236}">
                <a16:creationId xmlns:a16="http://schemas.microsoft.com/office/drawing/2014/main" id="{7FDDAC5A-7AE5-4CEA-92F8-AC2DFF910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50" y="5903901"/>
            <a:ext cx="849712" cy="849712"/>
          </a:xfrm>
          <a:prstGeom prst="rect">
            <a:avLst/>
          </a:prstGeom>
        </p:spPr>
      </p:pic>
      <p:sp>
        <p:nvSpPr>
          <p:cNvPr id="12" name="Text Placeholder 11">
            <a:extLst>
              <a:ext uri="{FF2B5EF4-FFF2-40B4-BE49-F238E27FC236}">
                <a16:creationId xmlns:a16="http://schemas.microsoft.com/office/drawing/2014/main" id="{6C2A5089-94F2-4727-A654-DB5787EEE950}"/>
              </a:ext>
            </a:extLst>
          </p:cNvPr>
          <p:cNvSpPr>
            <a:spLocks noGrp="1"/>
          </p:cNvSpPr>
          <p:nvPr>
            <p:ph idx="14" hasCustomPrompt="1"/>
          </p:nvPr>
        </p:nvSpPr>
        <p:spPr>
          <a:xfrm>
            <a:off x="420129" y="1110953"/>
            <a:ext cx="11415795" cy="5339533"/>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298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3D3971-8293-4E1A-8695-42E1C0FD3667}"/>
              </a:ext>
            </a:extLst>
          </p:cNvPr>
          <p:cNvSpPr/>
          <p:nvPr userDrawn="1"/>
        </p:nvSpPr>
        <p:spPr>
          <a:xfrm>
            <a:off x="0" y="0"/>
            <a:ext cx="12191999" cy="6858000"/>
          </a:xfrm>
          <a:prstGeom prst="rect">
            <a:avLst/>
          </a:prstGeom>
          <a:solidFill>
            <a:srgbClr val="8AC2BA"/>
          </a:solidFill>
          <a:ln>
            <a:solidFill>
              <a:srgbClr val="8AC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420129" y="172316"/>
            <a:ext cx="11029616" cy="694478"/>
          </a:xfrm>
          <a:prstGeom prst="rect">
            <a:avLst/>
          </a:prstGeom>
        </p:spPr>
        <p:txBody>
          <a:bodyPr/>
          <a:lstStyle>
            <a:lvl1pPr>
              <a:defRPr sz="4000" b="1" cap="none">
                <a:solidFill>
                  <a:schemeClr val="bg1"/>
                </a:solidFill>
                <a:latin typeface="Roboto" panose="02000000000000000000" pitchFamily="2" charset="0"/>
                <a:ea typeface="Roboto" panose="02000000000000000000" pitchFamily="2" charset="0"/>
              </a:defRPr>
            </a:lvl1pPr>
          </a:lstStyle>
          <a:p>
            <a:r>
              <a:rPr lang="en-US"/>
              <a:t>Click to a Title </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a:xfrm>
            <a:off x="10558300" y="6423914"/>
            <a:ext cx="1052510" cy="365125"/>
          </a:xfrm>
          <a:prstGeom prst="rect">
            <a:avLst/>
          </a:prstGeom>
        </p:spPr>
        <p:txBody>
          <a:bodyPr/>
          <a:lstStyle/>
          <a:p>
            <a:fld id="{3A98EE3D-8CD1-4C3F-BD1C-C98C9596463C}" type="slidenum">
              <a:rPr lang="en-US" smtClean="0"/>
              <a:t>‹#›</a:t>
            </a:fld>
            <a:endParaRPr lang="en-US" dirty="0"/>
          </a:p>
        </p:txBody>
      </p:sp>
      <p:pic>
        <p:nvPicPr>
          <p:cNvPr id="11" name="Picture 10" descr="Icon&#10;&#10;Description automatically generated">
            <a:extLst>
              <a:ext uri="{FF2B5EF4-FFF2-40B4-BE49-F238E27FC236}">
                <a16:creationId xmlns:a16="http://schemas.microsoft.com/office/drawing/2014/main" id="{7FDDAC5A-7AE5-4CEA-92F8-AC2DFF910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50" y="5903901"/>
            <a:ext cx="849712" cy="849712"/>
          </a:xfrm>
          <a:prstGeom prst="rect">
            <a:avLst/>
          </a:prstGeom>
        </p:spPr>
      </p:pic>
      <p:sp>
        <p:nvSpPr>
          <p:cNvPr id="12" name="Text Placeholder 11">
            <a:extLst>
              <a:ext uri="{FF2B5EF4-FFF2-40B4-BE49-F238E27FC236}">
                <a16:creationId xmlns:a16="http://schemas.microsoft.com/office/drawing/2014/main" id="{6C2A5089-94F2-4727-A654-DB5787EEE950}"/>
              </a:ext>
            </a:extLst>
          </p:cNvPr>
          <p:cNvSpPr>
            <a:spLocks noGrp="1"/>
          </p:cNvSpPr>
          <p:nvPr>
            <p:ph idx="14" hasCustomPrompt="1"/>
          </p:nvPr>
        </p:nvSpPr>
        <p:spPr>
          <a:xfrm>
            <a:off x="420129" y="1495514"/>
            <a:ext cx="11415795" cy="4954972"/>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
        <p:nvSpPr>
          <p:cNvPr id="8" name="Content Placeholder 3">
            <a:extLst>
              <a:ext uri="{FF2B5EF4-FFF2-40B4-BE49-F238E27FC236}">
                <a16:creationId xmlns:a16="http://schemas.microsoft.com/office/drawing/2014/main" id="{E7BF78FB-8543-4005-98A7-C2771146C3F3}"/>
              </a:ext>
            </a:extLst>
          </p:cNvPr>
          <p:cNvSpPr>
            <a:spLocks noGrp="1"/>
          </p:cNvSpPr>
          <p:nvPr>
            <p:ph sz="quarter" idx="13" hasCustomPrompt="1"/>
          </p:nvPr>
        </p:nvSpPr>
        <p:spPr>
          <a:xfrm>
            <a:off x="420130" y="935755"/>
            <a:ext cx="11301412" cy="419100"/>
          </a:xfrm>
          <a:prstGeom prst="rect">
            <a:avLst/>
          </a:prstGeom>
        </p:spPr>
        <p:txBody>
          <a:bodyPr>
            <a:noAutofit/>
          </a:bodyPr>
          <a:lstStyle>
            <a:lvl1pPr marL="0" indent="0">
              <a:buNone/>
              <a:defRPr sz="2400" i="1">
                <a:solidFill>
                  <a:schemeClr val="bg1"/>
                </a:solidFill>
                <a:latin typeface="Roboto Medium" panose="02000000000000000000" pitchFamily="2" charset="0"/>
                <a:ea typeface="Roboto Medium"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2224475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3D3971-8293-4E1A-8695-42E1C0FD3667}"/>
              </a:ext>
            </a:extLst>
          </p:cNvPr>
          <p:cNvSpPr/>
          <p:nvPr userDrawn="1"/>
        </p:nvSpPr>
        <p:spPr>
          <a:xfrm>
            <a:off x="0" y="0"/>
            <a:ext cx="12191999" cy="6858000"/>
          </a:xfrm>
          <a:prstGeom prst="rect">
            <a:avLst/>
          </a:prstGeom>
          <a:solidFill>
            <a:srgbClr val="8AC2BA"/>
          </a:solidFill>
          <a:ln>
            <a:solidFill>
              <a:srgbClr val="8AC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420129" y="172316"/>
            <a:ext cx="11029616" cy="849712"/>
          </a:xfrm>
          <a:prstGeom prst="rect">
            <a:avLst/>
          </a:prstGeom>
        </p:spPr>
        <p:txBody>
          <a:bodyPr/>
          <a:lstStyle>
            <a:lvl1pPr>
              <a:defRPr sz="4700" b="1" cap="none">
                <a:solidFill>
                  <a:schemeClr val="bg1"/>
                </a:solidFill>
                <a:latin typeface="Roboto" panose="02000000000000000000" pitchFamily="2" charset="0"/>
                <a:ea typeface="Roboto" panose="02000000000000000000" pitchFamily="2" charset="0"/>
              </a:defRPr>
            </a:lvl1pPr>
          </a:lstStyle>
          <a:p>
            <a:r>
              <a:rPr lang="en-US"/>
              <a:t>Click to a Title </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a:xfrm>
            <a:off x="10558300" y="6423914"/>
            <a:ext cx="1052510" cy="365125"/>
          </a:xfrm>
          <a:prstGeom prst="rect">
            <a:avLst/>
          </a:prstGeom>
        </p:spPr>
        <p:txBody>
          <a:bodyPr/>
          <a:lstStyle/>
          <a:p>
            <a:fld id="{3A98EE3D-8CD1-4C3F-BD1C-C98C9596463C}" type="slidenum">
              <a:rPr lang="en-US" smtClean="0"/>
              <a:t>‹#›</a:t>
            </a:fld>
            <a:endParaRPr lang="en-US" dirty="0"/>
          </a:p>
        </p:txBody>
      </p:sp>
      <p:pic>
        <p:nvPicPr>
          <p:cNvPr id="11" name="Picture 10" descr="Icon&#10;&#10;Description automatically generated">
            <a:extLst>
              <a:ext uri="{FF2B5EF4-FFF2-40B4-BE49-F238E27FC236}">
                <a16:creationId xmlns:a16="http://schemas.microsoft.com/office/drawing/2014/main" id="{7FDDAC5A-7AE5-4CEA-92F8-AC2DFF910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50" y="5903901"/>
            <a:ext cx="849712" cy="849712"/>
          </a:xfrm>
          <a:prstGeom prst="rect">
            <a:avLst/>
          </a:prstGeom>
        </p:spPr>
      </p:pic>
      <p:sp>
        <p:nvSpPr>
          <p:cNvPr id="8" name="Text Placeholder 11">
            <a:extLst>
              <a:ext uri="{FF2B5EF4-FFF2-40B4-BE49-F238E27FC236}">
                <a16:creationId xmlns:a16="http://schemas.microsoft.com/office/drawing/2014/main" id="{BF6D3921-A7EF-47AC-A734-5B16C1AC6377}"/>
              </a:ext>
            </a:extLst>
          </p:cNvPr>
          <p:cNvSpPr>
            <a:spLocks noGrp="1"/>
          </p:cNvSpPr>
          <p:nvPr>
            <p:ph idx="13" hasCustomPrompt="1"/>
          </p:nvPr>
        </p:nvSpPr>
        <p:spPr>
          <a:xfrm>
            <a:off x="6190735" y="1194345"/>
            <a:ext cx="5486400" cy="5105666"/>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
        <p:nvSpPr>
          <p:cNvPr id="9" name="Text Placeholder 11">
            <a:extLst>
              <a:ext uri="{FF2B5EF4-FFF2-40B4-BE49-F238E27FC236}">
                <a16:creationId xmlns:a16="http://schemas.microsoft.com/office/drawing/2014/main" id="{DC355303-9B32-4178-ADEC-AA4064545F72}"/>
              </a:ext>
            </a:extLst>
          </p:cNvPr>
          <p:cNvSpPr>
            <a:spLocks noGrp="1"/>
          </p:cNvSpPr>
          <p:nvPr>
            <p:ph idx="14" hasCustomPrompt="1"/>
          </p:nvPr>
        </p:nvSpPr>
        <p:spPr>
          <a:xfrm>
            <a:off x="514865" y="1194345"/>
            <a:ext cx="5486400" cy="5101508"/>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43799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3D3971-8293-4E1A-8695-42E1C0FD3667}"/>
              </a:ext>
            </a:extLst>
          </p:cNvPr>
          <p:cNvSpPr/>
          <p:nvPr userDrawn="1"/>
        </p:nvSpPr>
        <p:spPr>
          <a:xfrm>
            <a:off x="0" y="0"/>
            <a:ext cx="12191999" cy="6858000"/>
          </a:xfrm>
          <a:prstGeom prst="rect">
            <a:avLst/>
          </a:prstGeom>
          <a:solidFill>
            <a:srgbClr val="8AC2BA"/>
          </a:solidFill>
          <a:ln>
            <a:solidFill>
              <a:srgbClr val="8AC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420129" y="172316"/>
            <a:ext cx="11029616" cy="849712"/>
          </a:xfrm>
          <a:prstGeom prst="rect">
            <a:avLst/>
          </a:prstGeom>
        </p:spPr>
        <p:txBody>
          <a:bodyPr/>
          <a:lstStyle>
            <a:lvl1pPr>
              <a:defRPr sz="4700" b="1" cap="none">
                <a:solidFill>
                  <a:schemeClr val="bg1"/>
                </a:solidFill>
                <a:latin typeface="Roboto" panose="02000000000000000000" pitchFamily="2" charset="0"/>
                <a:ea typeface="Roboto" panose="02000000000000000000" pitchFamily="2" charset="0"/>
              </a:defRPr>
            </a:lvl1pPr>
          </a:lstStyle>
          <a:p>
            <a:r>
              <a:rPr lang="en-US"/>
              <a:t>Click to a Title </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a:xfrm>
            <a:off x="10558300" y="6423914"/>
            <a:ext cx="1052510" cy="365125"/>
          </a:xfrm>
          <a:prstGeom prst="rect">
            <a:avLst/>
          </a:prstGeom>
        </p:spPr>
        <p:txBody>
          <a:bodyPr/>
          <a:lstStyle/>
          <a:p>
            <a:fld id="{3A98EE3D-8CD1-4C3F-BD1C-C98C9596463C}" type="slidenum">
              <a:rPr lang="en-US" smtClean="0"/>
              <a:t>‹#›</a:t>
            </a:fld>
            <a:endParaRPr lang="en-US" dirty="0"/>
          </a:p>
        </p:txBody>
      </p:sp>
      <p:pic>
        <p:nvPicPr>
          <p:cNvPr id="11" name="Picture 10" descr="Icon&#10;&#10;Description automatically generated">
            <a:extLst>
              <a:ext uri="{FF2B5EF4-FFF2-40B4-BE49-F238E27FC236}">
                <a16:creationId xmlns:a16="http://schemas.microsoft.com/office/drawing/2014/main" id="{7FDDAC5A-7AE5-4CEA-92F8-AC2DFF910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150" y="5903901"/>
            <a:ext cx="849712" cy="849712"/>
          </a:xfrm>
          <a:prstGeom prst="rect">
            <a:avLst/>
          </a:prstGeom>
        </p:spPr>
      </p:pic>
      <p:sp>
        <p:nvSpPr>
          <p:cNvPr id="12" name="Text Placeholder 11">
            <a:extLst>
              <a:ext uri="{FF2B5EF4-FFF2-40B4-BE49-F238E27FC236}">
                <a16:creationId xmlns:a16="http://schemas.microsoft.com/office/drawing/2014/main" id="{48933682-4F6A-46E1-8EEE-28F5225B3423}"/>
              </a:ext>
            </a:extLst>
          </p:cNvPr>
          <p:cNvSpPr>
            <a:spLocks noGrp="1"/>
          </p:cNvSpPr>
          <p:nvPr>
            <p:ph idx="1" hasCustomPrompt="1"/>
          </p:nvPr>
        </p:nvSpPr>
        <p:spPr>
          <a:xfrm>
            <a:off x="4364242" y="1328176"/>
            <a:ext cx="3566160" cy="4967675"/>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
        <p:nvSpPr>
          <p:cNvPr id="13" name="Text Placeholder 11">
            <a:extLst>
              <a:ext uri="{FF2B5EF4-FFF2-40B4-BE49-F238E27FC236}">
                <a16:creationId xmlns:a16="http://schemas.microsoft.com/office/drawing/2014/main" id="{395783C4-9C54-4379-8F50-A136474CCFC3}"/>
              </a:ext>
            </a:extLst>
          </p:cNvPr>
          <p:cNvSpPr>
            <a:spLocks noGrp="1"/>
          </p:cNvSpPr>
          <p:nvPr>
            <p:ph idx="14" hasCustomPrompt="1"/>
          </p:nvPr>
        </p:nvSpPr>
        <p:spPr>
          <a:xfrm>
            <a:off x="476841" y="1324018"/>
            <a:ext cx="3566160" cy="4967675"/>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
        <p:nvSpPr>
          <p:cNvPr id="14" name="Text Placeholder 11">
            <a:extLst>
              <a:ext uri="{FF2B5EF4-FFF2-40B4-BE49-F238E27FC236}">
                <a16:creationId xmlns:a16="http://schemas.microsoft.com/office/drawing/2014/main" id="{A59BE810-70DB-4E65-9513-8BBD75E8C662}"/>
              </a:ext>
            </a:extLst>
          </p:cNvPr>
          <p:cNvSpPr>
            <a:spLocks noGrp="1"/>
          </p:cNvSpPr>
          <p:nvPr>
            <p:ph idx="15" hasCustomPrompt="1"/>
          </p:nvPr>
        </p:nvSpPr>
        <p:spPr>
          <a:xfrm>
            <a:off x="8251643" y="1324017"/>
            <a:ext cx="3566160" cy="4967675"/>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vl5pPr>
              <a:defRPr sz="1600"/>
            </a:lvl5pPr>
          </a:lstStyle>
          <a:p>
            <a:pPr lvl="0"/>
            <a:r>
              <a:rPr lang="en-US"/>
              <a:t>First Level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7727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prstGeom prst="rect">
            <a:avLst/>
          </a:prstGeo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a:prstGeom prst="rect">
            <a:avLst/>
          </a:prstGeo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a:prstGeom prst="rect">
            <a:avLst/>
          </a:prstGeom>
        </p:spPr>
        <p:txBody>
          <a:bodyPr/>
          <a:lstStyle/>
          <a:p>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a:xfrm>
            <a:off x="581192" y="6423914"/>
            <a:ext cx="6917210"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558300" y="6423914"/>
            <a:ext cx="10525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729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a:xfrm>
            <a:off x="7605951" y="6423914"/>
            <a:ext cx="2844799" cy="365125"/>
          </a:xfrm>
          <a:prstGeom prst="rect">
            <a:avLst/>
          </a:prstGeom>
        </p:spPr>
        <p:txBody>
          <a:bodyPr/>
          <a:lstStyle/>
          <a:p>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a:xfrm>
            <a:off x="581192" y="6423914"/>
            <a:ext cx="6917210"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a:xfrm>
            <a:off x="10558300" y="6423914"/>
            <a:ext cx="1052510" cy="365125"/>
          </a:xfrm>
          <a:prstGeom prst="rect">
            <a:avLst/>
          </a:prstGeo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59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p:bg>
      <p:bgPr>
        <a:solidFill>
          <a:srgbClr val="26474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F0E3F1D-0500-48B8-9361-5E7CC4151874}"/>
              </a:ext>
            </a:extLst>
          </p:cNvPr>
          <p:cNvSpPr>
            <a:spLocks noGrp="1"/>
          </p:cNvSpPr>
          <p:nvPr>
            <p:ph type="ctrTitle"/>
          </p:nvPr>
        </p:nvSpPr>
        <p:spPr>
          <a:xfrm>
            <a:off x="3506623" y="2309525"/>
            <a:ext cx="5178752" cy="2238949"/>
          </a:xfrm>
          <a:prstGeom prst="rect">
            <a:avLst/>
          </a:prstGeom>
        </p:spPr>
        <p:txBody>
          <a:bodyPr anchor="ctr">
            <a:noAutofit/>
          </a:bodyPr>
          <a:lstStyle>
            <a:lvl1pPr algn="ctr">
              <a:defRPr sz="4000" baseline="0">
                <a:solidFill>
                  <a:schemeClr val="bg1"/>
                </a:solidFill>
                <a:latin typeface="Roboto Condensed Medium" panose="020B0604020202020204" pitchFamily="2" charset="0"/>
                <a:ea typeface="Roboto Condensed Medium" panose="020B0604020202020204" pitchFamily="2" charset="0"/>
                <a:cs typeface="Calibri" charset="0"/>
              </a:defRPr>
            </a:lvl1pPr>
          </a:lstStyle>
          <a:p>
            <a:endParaRPr lang="en-US"/>
          </a:p>
        </p:txBody>
      </p:sp>
      <p:pic>
        <p:nvPicPr>
          <p:cNvPr id="5" name="Picture 4">
            <a:extLst>
              <a:ext uri="{FF2B5EF4-FFF2-40B4-BE49-F238E27FC236}">
                <a16:creationId xmlns:a16="http://schemas.microsoft.com/office/drawing/2014/main" id="{34486040-3321-4203-B41C-3B96865492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32967" y="294676"/>
            <a:ext cx="1657862" cy="691916"/>
          </a:xfrm>
          <a:prstGeom prst="rect">
            <a:avLst/>
          </a:prstGeom>
        </p:spPr>
      </p:pic>
      <p:sp>
        <p:nvSpPr>
          <p:cNvPr id="12" name="Slide Number Placeholder 5"/>
          <p:cNvSpPr>
            <a:spLocks noGrp="1"/>
          </p:cNvSpPr>
          <p:nvPr>
            <p:ph type="sldNum" sz="quarter" idx="4"/>
          </p:nvPr>
        </p:nvSpPr>
        <p:spPr>
          <a:xfrm>
            <a:off x="10733553" y="6362914"/>
            <a:ext cx="1052510" cy="365125"/>
          </a:xfrm>
          <a:prstGeom prst="rect">
            <a:avLst/>
          </a:prstGeom>
        </p:spPr>
        <p:txBody>
          <a:bodyPr vert="horz" lIns="91440" tIns="45720" rIns="91440" bIns="45720" rtlCol="0" anchor="ctr"/>
          <a:lstStyle>
            <a:lvl1pPr algn="r">
              <a:defRPr sz="1400">
                <a:solidFill>
                  <a:schemeClr val="bg1"/>
                </a:solidFill>
                <a:latin typeface="Roboto Black" panose="02000000000000000000" pitchFamily="2" charset="0"/>
                <a:ea typeface="Roboto Black" panose="02000000000000000000" pitchFamily="2"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340668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581194" y="1148701"/>
            <a:ext cx="11029616" cy="849712"/>
          </a:xfrm>
          <a:prstGeom prst="rect">
            <a:avLst/>
          </a:prstGeom>
        </p:spPr>
        <p:txBody>
          <a:bodyPr/>
          <a:lstStyle>
            <a:lvl1pPr>
              <a:defRPr sz="4000" b="1" cap="none">
                <a:solidFill>
                  <a:schemeClr val="bg1"/>
                </a:solidFill>
                <a:latin typeface="Roboto" panose="02000000000000000000" pitchFamily="2" charset="0"/>
                <a:ea typeface="Roboto" panose="02000000000000000000" pitchFamily="2" charset="0"/>
              </a:defRPr>
            </a:lvl1pPr>
          </a:lstStyle>
          <a:p>
            <a:r>
              <a:rPr lang="en-US"/>
              <a:t>Click to a Title </a:t>
            </a:r>
          </a:p>
        </p:txBody>
      </p:sp>
      <p:sp>
        <p:nvSpPr>
          <p:cNvPr id="14" name="Text Placeholder 11">
            <a:extLst>
              <a:ext uri="{FF2B5EF4-FFF2-40B4-BE49-F238E27FC236}">
                <a16:creationId xmlns:a16="http://schemas.microsoft.com/office/drawing/2014/main" id="{6C2A5089-94F2-4727-A654-DB5787EEE950}"/>
              </a:ext>
            </a:extLst>
          </p:cNvPr>
          <p:cNvSpPr>
            <a:spLocks noGrp="1"/>
          </p:cNvSpPr>
          <p:nvPr>
            <p:ph idx="14" hasCustomPrompt="1"/>
          </p:nvPr>
        </p:nvSpPr>
        <p:spPr>
          <a:xfrm>
            <a:off x="581194" y="2196804"/>
            <a:ext cx="11029616" cy="3844768"/>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Tx/>
              <a:buBlip>
                <a:blip r:embed="rId2"/>
              </a:buBlip>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Courier New" panose="02070309020205020404" pitchFamily="49" charset="0"/>
              <a:buChar char="o"/>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Arial" panose="020B0604020202020204" pitchFamily="34" charset="0"/>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
        <p:nvSpPr>
          <p:cNvPr id="16" name="Slide Number Placeholder 5"/>
          <p:cNvSpPr>
            <a:spLocks noGrp="1"/>
          </p:cNvSpPr>
          <p:nvPr>
            <p:ph type="sldNum" sz="quarter" idx="4"/>
          </p:nvPr>
        </p:nvSpPr>
        <p:spPr>
          <a:xfrm>
            <a:off x="10733553" y="6362914"/>
            <a:ext cx="1052510" cy="365125"/>
          </a:xfrm>
          <a:prstGeom prst="rect">
            <a:avLst/>
          </a:prstGeom>
        </p:spPr>
        <p:txBody>
          <a:bodyPr vert="horz" lIns="91440" tIns="45720" rIns="91440" bIns="45720" rtlCol="0" anchor="ctr"/>
          <a:lstStyle>
            <a:lvl1pPr algn="r">
              <a:defRPr sz="1400">
                <a:solidFill>
                  <a:schemeClr val="bg1"/>
                </a:solidFill>
                <a:latin typeface="Roboto Black" panose="02000000000000000000" pitchFamily="2" charset="0"/>
                <a:ea typeface="Roboto Black" panose="02000000000000000000" pitchFamily="2"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328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279" y="972416"/>
            <a:ext cx="11029616" cy="694478"/>
          </a:xfrm>
          <a:prstGeom prst="rect">
            <a:avLst/>
          </a:prstGeom>
        </p:spPr>
        <p:txBody>
          <a:bodyPr/>
          <a:lstStyle>
            <a:lvl1pPr>
              <a:defRPr sz="4000" b="1" cap="none">
                <a:solidFill>
                  <a:schemeClr val="bg1"/>
                </a:solidFill>
                <a:latin typeface="Roboto" panose="02000000000000000000" pitchFamily="2" charset="0"/>
                <a:ea typeface="Roboto" panose="02000000000000000000" pitchFamily="2" charset="0"/>
              </a:defRPr>
            </a:lvl1pPr>
          </a:lstStyle>
          <a:p>
            <a:r>
              <a:rPr lang="en-US"/>
              <a:t>Click to add a Title </a:t>
            </a:r>
          </a:p>
        </p:txBody>
      </p:sp>
      <p:sp>
        <p:nvSpPr>
          <p:cNvPr id="12" name="Text Placeholder 11">
            <a:extLst>
              <a:ext uri="{FF2B5EF4-FFF2-40B4-BE49-F238E27FC236}">
                <a16:creationId xmlns:a16="http://schemas.microsoft.com/office/drawing/2014/main" id="{6C2A5089-94F2-4727-A654-DB5787EEE950}"/>
              </a:ext>
            </a:extLst>
          </p:cNvPr>
          <p:cNvSpPr>
            <a:spLocks noGrp="1"/>
          </p:cNvSpPr>
          <p:nvPr>
            <p:ph idx="14" hasCustomPrompt="1"/>
          </p:nvPr>
        </p:nvSpPr>
        <p:spPr>
          <a:xfrm>
            <a:off x="477279" y="2223916"/>
            <a:ext cx="11415795" cy="3640239"/>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Tx/>
              <a:buBlip>
                <a:blip r:embed="rId2"/>
              </a:buBlip>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Courier New" panose="02070309020205020404" pitchFamily="49" charset="0"/>
              <a:buChar char="o"/>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Arial" panose="020B0604020202020204" pitchFamily="34" charset="0"/>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
        <p:nvSpPr>
          <p:cNvPr id="8" name="Content Placeholder 3">
            <a:extLst>
              <a:ext uri="{FF2B5EF4-FFF2-40B4-BE49-F238E27FC236}">
                <a16:creationId xmlns:a16="http://schemas.microsoft.com/office/drawing/2014/main" id="{E7BF78FB-8543-4005-98A7-C2771146C3F3}"/>
              </a:ext>
            </a:extLst>
          </p:cNvPr>
          <p:cNvSpPr>
            <a:spLocks noGrp="1"/>
          </p:cNvSpPr>
          <p:nvPr>
            <p:ph sz="quarter" idx="13" hasCustomPrompt="1"/>
          </p:nvPr>
        </p:nvSpPr>
        <p:spPr>
          <a:xfrm>
            <a:off x="477280" y="1735855"/>
            <a:ext cx="11301412" cy="419100"/>
          </a:xfrm>
          <a:prstGeom prst="rect">
            <a:avLst/>
          </a:prstGeom>
        </p:spPr>
        <p:txBody>
          <a:bodyPr>
            <a:noAutofit/>
          </a:bodyPr>
          <a:lstStyle>
            <a:lvl1pPr marL="0" indent="0">
              <a:buNone/>
              <a:defRPr sz="2400" i="0">
                <a:solidFill>
                  <a:schemeClr val="bg1"/>
                </a:solidFill>
                <a:latin typeface="Roboto Medium" panose="02000000000000000000" pitchFamily="2" charset="0"/>
                <a:ea typeface="Roboto Medium"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4" name="Slide Number Placeholder 5"/>
          <p:cNvSpPr>
            <a:spLocks noGrp="1"/>
          </p:cNvSpPr>
          <p:nvPr>
            <p:ph type="sldNum" sz="quarter" idx="4"/>
          </p:nvPr>
        </p:nvSpPr>
        <p:spPr>
          <a:xfrm>
            <a:off x="10733553" y="6362914"/>
            <a:ext cx="1052510" cy="365125"/>
          </a:xfrm>
          <a:prstGeom prst="rect">
            <a:avLst/>
          </a:prstGeom>
        </p:spPr>
        <p:txBody>
          <a:bodyPr vert="horz" lIns="91440" tIns="45720" rIns="91440" bIns="45720" rtlCol="0" anchor="ctr"/>
          <a:lstStyle>
            <a:lvl1pPr algn="r">
              <a:defRPr sz="1400">
                <a:solidFill>
                  <a:schemeClr val="bg1"/>
                </a:solidFill>
                <a:latin typeface="Roboto Black" panose="02000000000000000000" pitchFamily="2" charset="0"/>
                <a:ea typeface="Roboto Black" panose="02000000000000000000" pitchFamily="2"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584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865" y="830692"/>
            <a:ext cx="11029616" cy="849712"/>
          </a:xfrm>
          <a:prstGeom prst="rect">
            <a:avLst/>
          </a:prstGeom>
        </p:spPr>
        <p:txBody>
          <a:bodyPr/>
          <a:lstStyle>
            <a:lvl1pPr>
              <a:defRPr sz="4000" b="1" cap="none">
                <a:solidFill>
                  <a:schemeClr val="bg1"/>
                </a:solidFill>
                <a:latin typeface="Roboto" panose="02000000000000000000" pitchFamily="2" charset="0"/>
                <a:ea typeface="Roboto" panose="02000000000000000000" pitchFamily="2" charset="0"/>
              </a:defRPr>
            </a:lvl1pPr>
          </a:lstStyle>
          <a:p>
            <a:r>
              <a:rPr lang="en-US"/>
              <a:t>Click to add a Title </a:t>
            </a:r>
          </a:p>
        </p:txBody>
      </p:sp>
      <p:sp>
        <p:nvSpPr>
          <p:cNvPr id="8" name="Text Placeholder 11">
            <a:extLst>
              <a:ext uri="{FF2B5EF4-FFF2-40B4-BE49-F238E27FC236}">
                <a16:creationId xmlns:a16="http://schemas.microsoft.com/office/drawing/2014/main" id="{BF6D3921-A7EF-47AC-A734-5B16C1AC6377}"/>
              </a:ext>
            </a:extLst>
          </p:cNvPr>
          <p:cNvSpPr>
            <a:spLocks noGrp="1"/>
          </p:cNvSpPr>
          <p:nvPr>
            <p:ph idx="13" hasCustomPrompt="1"/>
          </p:nvPr>
        </p:nvSpPr>
        <p:spPr>
          <a:xfrm>
            <a:off x="6190735" y="1804307"/>
            <a:ext cx="5486400" cy="4495704"/>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 typeface="Wingdings 2" panose="05020102010507070707" pitchFamily="18" charset="2"/>
              <a:buChar char=""/>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panose="05000000000000000000" pitchFamily="2"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Courier New" panose="02070309020205020404" pitchFamily="49" charset="0"/>
              <a:buChar char="o"/>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Arial" panose="020B0604020202020204" pitchFamily="34" charset="0"/>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
        <p:nvSpPr>
          <p:cNvPr id="9" name="Text Placeholder 11">
            <a:extLst>
              <a:ext uri="{FF2B5EF4-FFF2-40B4-BE49-F238E27FC236}">
                <a16:creationId xmlns:a16="http://schemas.microsoft.com/office/drawing/2014/main" id="{DC355303-9B32-4178-ADEC-AA4064545F72}"/>
              </a:ext>
            </a:extLst>
          </p:cNvPr>
          <p:cNvSpPr>
            <a:spLocks noGrp="1"/>
          </p:cNvSpPr>
          <p:nvPr>
            <p:ph idx="14" hasCustomPrompt="1"/>
          </p:nvPr>
        </p:nvSpPr>
        <p:spPr>
          <a:xfrm>
            <a:off x="514865" y="1804307"/>
            <a:ext cx="5486400" cy="4491546"/>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Tx/>
              <a:buBlip>
                <a:blip r:embed="rId2"/>
              </a:buBlip>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panose="05000000000000000000" pitchFamily="2"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Courier New" panose="02070309020205020404" pitchFamily="49" charset="0"/>
              <a:buChar char="o"/>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Arial" panose="020B0604020202020204" pitchFamily="34" charset="0"/>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
        <p:nvSpPr>
          <p:cNvPr id="18" name="Slide Number Placeholder 5"/>
          <p:cNvSpPr>
            <a:spLocks noGrp="1"/>
          </p:cNvSpPr>
          <p:nvPr>
            <p:ph type="sldNum" sz="quarter" idx="4"/>
          </p:nvPr>
        </p:nvSpPr>
        <p:spPr>
          <a:xfrm>
            <a:off x="10733553" y="6362914"/>
            <a:ext cx="1052510" cy="365125"/>
          </a:xfrm>
          <a:prstGeom prst="rect">
            <a:avLst/>
          </a:prstGeom>
        </p:spPr>
        <p:txBody>
          <a:bodyPr vert="horz" lIns="91440" tIns="45720" rIns="91440" bIns="45720" rtlCol="0" anchor="ctr"/>
          <a:lstStyle>
            <a:lvl1pPr algn="r">
              <a:defRPr sz="1400">
                <a:solidFill>
                  <a:schemeClr val="bg1"/>
                </a:solidFill>
                <a:latin typeface="Roboto Black" panose="02000000000000000000" pitchFamily="2" charset="0"/>
                <a:ea typeface="Roboto Black" panose="02000000000000000000" pitchFamily="2"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9897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786" y="939759"/>
            <a:ext cx="11029616" cy="849712"/>
          </a:xfrm>
          <a:prstGeom prst="rect">
            <a:avLst/>
          </a:prstGeom>
        </p:spPr>
        <p:txBody>
          <a:bodyPr/>
          <a:lstStyle>
            <a:lvl1pPr>
              <a:defRPr sz="4000" b="1" cap="none">
                <a:solidFill>
                  <a:schemeClr val="bg1"/>
                </a:solidFill>
                <a:latin typeface="Roboto" panose="02000000000000000000" pitchFamily="2" charset="0"/>
                <a:ea typeface="Roboto" panose="02000000000000000000" pitchFamily="2" charset="0"/>
              </a:defRPr>
            </a:lvl1pPr>
          </a:lstStyle>
          <a:p>
            <a:r>
              <a:rPr lang="en-US"/>
              <a:t>Click to add a Title </a:t>
            </a:r>
          </a:p>
        </p:txBody>
      </p:sp>
      <p:sp>
        <p:nvSpPr>
          <p:cNvPr id="11" name="Text Placeholder 11">
            <a:extLst>
              <a:ext uri="{FF2B5EF4-FFF2-40B4-BE49-F238E27FC236}">
                <a16:creationId xmlns:a16="http://schemas.microsoft.com/office/drawing/2014/main" id="{DC355303-9B32-4178-ADEC-AA4064545F72}"/>
              </a:ext>
            </a:extLst>
          </p:cNvPr>
          <p:cNvSpPr>
            <a:spLocks noGrp="1"/>
          </p:cNvSpPr>
          <p:nvPr>
            <p:ph idx="14" hasCustomPrompt="1"/>
          </p:nvPr>
        </p:nvSpPr>
        <p:spPr>
          <a:xfrm>
            <a:off x="452786" y="1860919"/>
            <a:ext cx="3714235" cy="4491546"/>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Tx/>
              <a:buBlip>
                <a:blip r:embed="rId2"/>
              </a:buBlip>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09750" indent="-285750" algn="l" defTabSz="457200" rtl="0" eaLnBrk="1" latinLnBrk="0" hangingPunct="1">
              <a:spcBef>
                <a:spcPct val="20000"/>
              </a:spcBef>
              <a:spcAft>
                <a:spcPts val="600"/>
              </a:spcAft>
              <a:buClr>
                <a:schemeClr val="bg1"/>
              </a:buClr>
              <a:buSzPct val="92000"/>
              <a:buFont typeface="Wingdings" panose="05000000000000000000" pitchFamily="2"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Courier New" panose="02070309020205020404" pitchFamily="49" charset="0"/>
              <a:buChar char="o"/>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Arial" panose="020B0604020202020204" pitchFamily="34" charset="0"/>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
        <p:nvSpPr>
          <p:cNvPr id="16" name="Text Placeholder 11">
            <a:extLst>
              <a:ext uri="{FF2B5EF4-FFF2-40B4-BE49-F238E27FC236}">
                <a16:creationId xmlns:a16="http://schemas.microsoft.com/office/drawing/2014/main" id="{DC355303-9B32-4178-ADEC-AA4064545F72}"/>
              </a:ext>
            </a:extLst>
          </p:cNvPr>
          <p:cNvSpPr>
            <a:spLocks noGrp="1"/>
          </p:cNvSpPr>
          <p:nvPr>
            <p:ph idx="15" hasCustomPrompt="1"/>
          </p:nvPr>
        </p:nvSpPr>
        <p:spPr>
          <a:xfrm>
            <a:off x="4238883" y="1860919"/>
            <a:ext cx="3714235" cy="4491546"/>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Tx/>
              <a:buBlip>
                <a:blip r:embed="rId2"/>
              </a:buBlip>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panose="05000000000000000000" pitchFamily="2"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Courier New" panose="02070309020205020404" pitchFamily="49" charset="0"/>
              <a:buChar char="o"/>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Arial" panose="020B0604020202020204" pitchFamily="34" charset="0"/>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
        <p:nvSpPr>
          <p:cNvPr id="17" name="Text Placeholder 11">
            <a:extLst>
              <a:ext uri="{FF2B5EF4-FFF2-40B4-BE49-F238E27FC236}">
                <a16:creationId xmlns:a16="http://schemas.microsoft.com/office/drawing/2014/main" id="{DC355303-9B32-4178-ADEC-AA4064545F72}"/>
              </a:ext>
            </a:extLst>
          </p:cNvPr>
          <p:cNvSpPr>
            <a:spLocks noGrp="1"/>
          </p:cNvSpPr>
          <p:nvPr>
            <p:ph idx="16" hasCustomPrompt="1"/>
          </p:nvPr>
        </p:nvSpPr>
        <p:spPr>
          <a:xfrm>
            <a:off x="8024980" y="1860919"/>
            <a:ext cx="3714235" cy="4491546"/>
          </a:xfrm>
          <a:prstGeom prst="rect">
            <a:avLst/>
          </a:prstGeom>
        </p:spPr>
        <p:txBody>
          <a:bodyPr vert="horz" lIns="91440" tIns="45720" rIns="91440" bIns="45720" rtlCol="0">
            <a:normAutofit/>
          </a:bodyPr>
          <a:lstStyle>
            <a:lvl1pPr marL="306000" indent="-306000" algn="l" defTabSz="457200" rtl="0" eaLnBrk="1" latinLnBrk="0" hangingPunct="1">
              <a:spcBef>
                <a:spcPct val="20000"/>
              </a:spcBef>
              <a:spcAft>
                <a:spcPts val="600"/>
              </a:spcAft>
              <a:buClr>
                <a:schemeClr val="bg1"/>
              </a:buClr>
              <a:buSzPct val="92000"/>
              <a:buFontTx/>
              <a:buBlip>
                <a:blip r:embed="rId2"/>
              </a:buBlip>
              <a:defRPr lang="en-US" sz="1800" kern="1200" baseline="0" dirty="0">
                <a:solidFill>
                  <a:schemeClr val="bg1"/>
                </a:solidFill>
                <a:latin typeface="Roboto Light" panose="020B0604020202020204" pitchFamily="2" charset="0"/>
                <a:ea typeface="Roboto Light" panose="020B0604020202020204" pitchFamily="2" charset="0"/>
                <a:cs typeface="+mn-cs"/>
              </a:defRPr>
            </a:lvl1pPr>
            <a:lvl2pPr marL="630000" indent="-306000" algn="l" defTabSz="457200" rtl="0" eaLnBrk="1" latinLnBrk="0" hangingPunct="1">
              <a:spcBef>
                <a:spcPct val="20000"/>
              </a:spcBef>
              <a:spcAft>
                <a:spcPts val="600"/>
              </a:spcAft>
              <a:buClr>
                <a:schemeClr val="bg1"/>
              </a:buClr>
              <a:buSzPct val="92000"/>
              <a:buFont typeface="Wingdings" panose="05000000000000000000" pitchFamily="2" charset="2"/>
              <a:buChar char="§"/>
              <a:defRPr lang="en-US" sz="1600" kern="1200" baseline="0" dirty="0">
                <a:solidFill>
                  <a:schemeClr val="bg1"/>
                </a:solidFill>
                <a:latin typeface="Roboto Light" panose="020B0604020202020204" pitchFamily="2" charset="0"/>
                <a:ea typeface="Roboto Light" panose="020B0604020202020204" pitchFamily="2" charset="0"/>
                <a:cs typeface="+mn-cs"/>
              </a:defRPr>
            </a:lvl2pPr>
            <a:lvl3pPr marL="900000" indent="-270000" algn="l" defTabSz="457200" rtl="0" eaLnBrk="1" latinLnBrk="0" hangingPunct="1">
              <a:spcBef>
                <a:spcPct val="20000"/>
              </a:spcBef>
              <a:spcAft>
                <a:spcPts val="600"/>
              </a:spcAft>
              <a:buClr>
                <a:schemeClr val="bg1"/>
              </a:buClr>
              <a:buSzPct val="92000"/>
              <a:buFont typeface="Courier New" panose="02070309020205020404" pitchFamily="49" charset="0"/>
              <a:buChar char="o"/>
              <a:defRPr lang="en-US" sz="1300" kern="1200" baseline="0" dirty="0">
                <a:solidFill>
                  <a:schemeClr val="bg1"/>
                </a:solidFill>
                <a:latin typeface="Roboto Light" panose="020B0604020202020204" pitchFamily="2" charset="0"/>
                <a:ea typeface="Roboto Light" panose="020B0604020202020204" pitchFamily="2" charset="0"/>
                <a:cs typeface="+mn-cs"/>
              </a:defRPr>
            </a:lvl3pPr>
            <a:lvl4pPr marL="1242000" indent="-234000" algn="l" defTabSz="457200" rtl="0" eaLnBrk="1" latinLnBrk="0" hangingPunct="1">
              <a:spcBef>
                <a:spcPct val="20000"/>
              </a:spcBef>
              <a:spcAft>
                <a:spcPts val="600"/>
              </a:spcAft>
              <a:buClr>
                <a:schemeClr val="bg1"/>
              </a:buClr>
              <a:buSzPct val="92000"/>
              <a:buFont typeface="Arial" panose="020B0604020202020204" pitchFamily="34" charset="0"/>
              <a:buChar char="•"/>
              <a:defRPr lang="en-US" sz="1100" kern="1200" baseline="0" dirty="0">
                <a:solidFill>
                  <a:schemeClr val="bg1"/>
                </a:solidFill>
                <a:latin typeface="Roboto Light" panose="020B0604020202020204" pitchFamily="2" charset="0"/>
                <a:ea typeface="Roboto Light" panose="020B0604020202020204" pitchFamily="2" charset="0"/>
                <a:cs typeface="+mn-cs"/>
              </a:defRPr>
            </a:lvl4pPr>
          </a:lstStyle>
          <a:p>
            <a:pPr lvl="0"/>
            <a:r>
              <a:rPr lang="en-US"/>
              <a:t>First Level Bullet</a:t>
            </a:r>
          </a:p>
          <a:p>
            <a:pPr lvl="1"/>
            <a:r>
              <a:rPr lang="en-US"/>
              <a:t>Second Level</a:t>
            </a:r>
          </a:p>
          <a:p>
            <a:pPr lvl="2"/>
            <a:r>
              <a:rPr lang="en-US"/>
              <a:t>Third Level</a:t>
            </a:r>
          </a:p>
          <a:p>
            <a:pPr lvl="3"/>
            <a:r>
              <a:rPr lang="en-US"/>
              <a:t>Fourth Level</a:t>
            </a:r>
          </a:p>
        </p:txBody>
      </p:sp>
      <p:sp>
        <p:nvSpPr>
          <p:cNvPr id="19" name="Slide Number Placeholder 5"/>
          <p:cNvSpPr>
            <a:spLocks noGrp="1"/>
          </p:cNvSpPr>
          <p:nvPr>
            <p:ph type="sldNum" sz="quarter" idx="4"/>
          </p:nvPr>
        </p:nvSpPr>
        <p:spPr>
          <a:xfrm>
            <a:off x="10733553" y="6362914"/>
            <a:ext cx="1052510" cy="365125"/>
          </a:xfrm>
          <a:prstGeom prst="rect">
            <a:avLst/>
          </a:prstGeom>
        </p:spPr>
        <p:txBody>
          <a:bodyPr vert="horz" lIns="91440" tIns="45720" rIns="91440" bIns="45720" rtlCol="0" anchor="ctr"/>
          <a:lstStyle>
            <a:lvl1pPr algn="r">
              <a:defRPr sz="1400">
                <a:solidFill>
                  <a:schemeClr val="bg1"/>
                </a:solidFill>
                <a:latin typeface="Roboto Black" panose="02000000000000000000" pitchFamily="2" charset="0"/>
                <a:ea typeface="Roboto Black" panose="02000000000000000000" pitchFamily="2"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213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381DA-69FC-4BCB-8753-55750D2D5C8F}" type="datetimeFigureOut">
              <a:rPr lang="en-US" smtClean="0"/>
              <a:t>12/9/24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45A59-4583-40BA-84DC-85E7F689329B}" type="slidenum">
              <a:rPr lang="en-US" smtClean="0"/>
              <a:t>‹#›</a:t>
            </a:fld>
            <a:endParaRPr lang="en-US"/>
          </a:p>
        </p:txBody>
      </p:sp>
    </p:spTree>
    <p:extLst>
      <p:ext uri="{BB962C8B-B14F-4D97-AF65-F5344CB8AC3E}">
        <p14:creationId xmlns:p14="http://schemas.microsoft.com/office/powerpoint/2010/main" val="201659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684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2 1">
  <p:cSld name="Title slide 2 1">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137771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6474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733553" y="6362914"/>
            <a:ext cx="1052510" cy="365125"/>
          </a:xfrm>
          <a:prstGeom prst="rect">
            <a:avLst/>
          </a:prstGeom>
        </p:spPr>
        <p:txBody>
          <a:bodyPr vert="horz" lIns="91440" tIns="45720" rIns="91440" bIns="45720" rtlCol="0" anchor="ctr"/>
          <a:lstStyle>
            <a:lvl1pPr algn="r">
              <a:defRPr sz="1400">
                <a:solidFill>
                  <a:schemeClr val="bg1"/>
                </a:solidFill>
                <a:latin typeface="Roboto Black" panose="02000000000000000000" pitchFamily="2" charset="0"/>
                <a:ea typeface="Roboto Black" panose="02000000000000000000" pitchFamily="2" charset="0"/>
              </a:defRPr>
            </a:lvl1pPr>
          </a:lstStyle>
          <a:p>
            <a:fld id="{3A98EE3D-8CD1-4C3F-BD1C-C98C9596463C}" type="slidenum">
              <a:rPr lang="en-US" smtClean="0"/>
              <a:pPr/>
              <a:t>‹#›</a:t>
            </a:fld>
            <a:endParaRPr lang="en-US" dirty="0"/>
          </a:p>
        </p:txBody>
      </p:sp>
      <p:pic>
        <p:nvPicPr>
          <p:cNvPr id="19" name="Picture 18">
            <a:extLst>
              <a:ext uri="{FF2B5EF4-FFF2-40B4-BE49-F238E27FC236}">
                <a16:creationId xmlns:a16="http://schemas.microsoft.com/office/drawing/2014/main" id="{34486040-3321-4203-B41C-3B9686549224}"/>
              </a:ext>
            </a:extLst>
          </p:cNvPr>
          <p:cNvPicPr>
            <a:picLocks noChangeAspect="1"/>
          </p:cNvPicPr>
          <p:nvPr userDrawn="1"/>
        </p:nvPicPr>
        <p:blipFill>
          <a:blip r:embed="rId12" cstate="screen">
            <a:extLst>
              <a:ext uri="{28A0092B-C50C-407E-A947-70E740481C1C}">
                <a14:useLocalDpi xmlns:a14="http://schemas.microsoft.com/office/drawing/2010/main"/>
              </a:ext>
            </a:extLst>
          </a:blip>
          <a:srcRect/>
          <a:stretch/>
        </p:blipFill>
        <p:spPr>
          <a:xfrm>
            <a:off x="10232967" y="294676"/>
            <a:ext cx="1657862" cy="691916"/>
          </a:xfrm>
          <a:prstGeom prst="rect">
            <a:avLst/>
          </a:prstGeom>
        </p:spPr>
      </p:pic>
      <p:cxnSp>
        <p:nvCxnSpPr>
          <p:cNvPr id="7" name="Straight Connector 6"/>
          <p:cNvCxnSpPr/>
          <p:nvPr userDrawn="1"/>
        </p:nvCxnSpPr>
        <p:spPr>
          <a:xfrm flipH="1">
            <a:off x="1188027" y="6412868"/>
            <a:ext cx="10515600" cy="9418"/>
          </a:xfrm>
          <a:prstGeom prst="line">
            <a:avLst/>
          </a:prstGeom>
          <a:ln w="34925">
            <a:solidFill>
              <a:srgbClr val="F79257"/>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34026" y="6043644"/>
            <a:ext cx="638540" cy="638540"/>
          </a:xfrm>
          <a:prstGeom prst="rect">
            <a:avLst/>
          </a:prstGeom>
        </p:spPr>
      </p:pic>
      <p:sp>
        <p:nvSpPr>
          <p:cNvPr id="3" name="TextBox 2">
            <a:extLst>
              <a:ext uri="{FF2B5EF4-FFF2-40B4-BE49-F238E27FC236}">
                <a16:creationId xmlns:a16="http://schemas.microsoft.com/office/drawing/2014/main" id="{84CD6881-135C-85F4-B918-17A1FC6170F2}"/>
              </a:ext>
            </a:extLst>
          </p:cNvPr>
          <p:cNvSpPr txBox="1"/>
          <p:nvPr userDrawn="1">
            <p:extLst>
              <p:ext uri="{1162E1C5-73C7-4A58-AE30-91384D911F3F}">
                <p184:classification xmlns:p184="http://schemas.microsoft.com/office/powerpoint/2018/4/main" val="ftr"/>
              </p:ext>
            </p:extLst>
          </p:nvPr>
        </p:nvSpPr>
        <p:spPr>
          <a:xfrm>
            <a:off x="11385550" y="6672580"/>
            <a:ext cx="7651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Cisco Confidential</a:t>
            </a:r>
          </a:p>
        </p:txBody>
      </p:sp>
    </p:spTree>
    <p:extLst>
      <p:ext uri="{BB962C8B-B14F-4D97-AF65-F5344CB8AC3E}">
        <p14:creationId xmlns:p14="http://schemas.microsoft.com/office/powerpoint/2010/main" val="24364586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34486040-3321-4203-B41C-3B96865492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4150" y="5903901"/>
            <a:ext cx="849712" cy="849712"/>
          </a:xfrm>
          <a:prstGeom prst="rect">
            <a:avLst/>
          </a:prstGeom>
        </p:spPr>
      </p:pic>
      <p:sp>
        <p:nvSpPr>
          <p:cNvPr id="8" name="Title 1">
            <a:extLst>
              <a:ext uri="{FF2B5EF4-FFF2-40B4-BE49-F238E27FC236}">
                <a16:creationId xmlns:a16="http://schemas.microsoft.com/office/drawing/2014/main" id="{09677775-D922-4A88-A3B0-A17F70FA1E3F}"/>
              </a:ext>
            </a:extLst>
          </p:cNvPr>
          <p:cNvSpPr txBox="1">
            <a:spLocks/>
          </p:cNvSpPr>
          <p:nvPr userDrawn="1"/>
        </p:nvSpPr>
        <p:spPr>
          <a:xfrm>
            <a:off x="420130" y="284205"/>
            <a:ext cx="11301984" cy="914400"/>
          </a:xfrm>
          <a:prstGeom prst="rect">
            <a:avLst/>
          </a:prstGeom>
        </p:spPr>
        <p:txBody>
          <a:bodyPr/>
          <a:lstStyle>
            <a:lvl1pPr algn="l" defTabSz="457200" rtl="0" eaLnBrk="1" latinLnBrk="0" hangingPunct="1">
              <a:lnSpc>
                <a:spcPct val="100000"/>
              </a:lnSpc>
              <a:spcBef>
                <a:spcPct val="0"/>
              </a:spcBef>
              <a:buNone/>
              <a:defRPr sz="2800" b="0" kern="1200" cap="all">
                <a:solidFill>
                  <a:schemeClr val="accent1">
                    <a:lumMod val="20000"/>
                    <a:lumOff val="8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700" b="1" cap="none" baseline="0" dirty="0">
                <a:solidFill>
                  <a:schemeClr val="bg1"/>
                </a:solidFill>
                <a:latin typeface="Roboto" panose="02000000000000000000" pitchFamily="2" charset="0"/>
                <a:ea typeface="Roboto" panose="02000000000000000000" pitchFamily="2" charset="0"/>
              </a:rPr>
              <a:t>Click to Add a Title</a:t>
            </a:r>
          </a:p>
        </p:txBody>
      </p:sp>
      <p:sp>
        <p:nvSpPr>
          <p:cNvPr id="9" name="Text Placeholder 11">
            <a:extLst>
              <a:ext uri="{FF2B5EF4-FFF2-40B4-BE49-F238E27FC236}">
                <a16:creationId xmlns:a16="http://schemas.microsoft.com/office/drawing/2014/main" id="{0609B030-187A-4C83-A36F-B7BDD819D623}"/>
              </a:ext>
            </a:extLst>
          </p:cNvPr>
          <p:cNvSpPr txBox="1">
            <a:spLocks/>
          </p:cNvSpPr>
          <p:nvPr userDrawn="1"/>
        </p:nvSpPr>
        <p:spPr>
          <a:xfrm>
            <a:off x="420130" y="1332335"/>
            <a:ext cx="11301984" cy="4967675"/>
          </a:xfrm>
          <a:prstGeom prst="rect">
            <a:avLst/>
          </a:prstGeom>
        </p:spPr>
        <p:txBody>
          <a:bodyPr vert="horz" lIns="91440" tIns="45720" rIns="91440" bIns="45720" rtlCol="0">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baseline="0">
                <a:solidFill>
                  <a:schemeClr val="bg1"/>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bg1"/>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bg1"/>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bg1"/>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chemeClr val="bg1"/>
              </a:buClr>
            </a:pPr>
            <a:r>
              <a:rPr lang="en-US" sz="1800" dirty="0">
                <a:latin typeface="Roboto Light" panose="020B0604020202020204" pitchFamily="2" charset="0"/>
                <a:ea typeface="Roboto Light" panose="020B0604020202020204" pitchFamily="2" charset="0"/>
              </a:rPr>
              <a:t>First Level Bullet</a:t>
            </a:r>
          </a:p>
          <a:p>
            <a:pPr lvl="1">
              <a:buClr>
                <a:schemeClr val="bg1"/>
              </a:buClr>
            </a:pPr>
            <a:r>
              <a:rPr lang="en-US" dirty="0">
                <a:latin typeface="Roboto Light" panose="020B0604020202020204" pitchFamily="2" charset="0"/>
                <a:ea typeface="Roboto Light" panose="020B0604020202020204" pitchFamily="2" charset="0"/>
              </a:rPr>
              <a:t>Second Level</a:t>
            </a:r>
          </a:p>
          <a:p>
            <a:pPr lvl="2">
              <a:buClr>
                <a:schemeClr val="bg1"/>
              </a:buClr>
            </a:pPr>
            <a:r>
              <a:rPr lang="en-US" dirty="0">
                <a:latin typeface="Roboto Light" panose="020B0604020202020204" pitchFamily="2" charset="0"/>
                <a:ea typeface="Roboto Light" panose="020B0604020202020204" pitchFamily="2" charset="0"/>
              </a:rPr>
              <a:t>Third Level</a:t>
            </a:r>
          </a:p>
          <a:p>
            <a:pPr lvl="3">
              <a:buClr>
                <a:schemeClr val="bg1"/>
              </a:buClr>
            </a:pPr>
            <a:r>
              <a:rPr lang="en-US" dirty="0">
                <a:latin typeface="Roboto Light" panose="020B0604020202020204" pitchFamily="2" charset="0"/>
                <a:ea typeface="Roboto Light" panose="020B0604020202020204" pitchFamily="2" charset="0"/>
              </a:rPr>
              <a:t>Fourth Level</a:t>
            </a:r>
          </a:p>
        </p:txBody>
      </p:sp>
      <p:sp>
        <p:nvSpPr>
          <p:cNvPr id="10" name="Slide Number Placeholder 5"/>
          <p:cNvSpPr txBox="1">
            <a:spLocks/>
          </p:cNvSpPr>
          <p:nvPr userDrawn="1"/>
        </p:nvSpPr>
        <p:spPr>
          <a:xfrm>
            <a:off x="10733553" y="6362914"/>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Roboto Black" panose="02000000000000000000" pitchFamily="2" charset="0"/>
                <a:ea typeface="Roboto Black"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a:t>
            </a:fld>
            <a:endParaRPr lang="en-US" dirty="0"/>
          </a:p>
        </p:txBody>
      </p:sp>
      <p:cxnSp>
        <p:nvCxnSpPr>
          <p:cNvPr id="11" name="Straight Connector 10"/>
          <p:cNvCxnSpPr/>
          <p:nvPr userDrawn="1"/>
        </p:nvCxnSpPr>
        <p:spPr>
          <a:xfrm flipH="1">
            <a:off x="1188027" y="6412868"/>
            <a:ext cx="10515600" cy="9418"/>
          </a:xfrm>
          <a:prstGeom prst="line">
            <a:avLst/>
          </a:prstGeom>
          <a:ln w="34925">
            <a:solidFill>
              <a:srgbClr val="F7925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34026" y="6043644"/>
            <a:ext cx="638540" cy="638540"/>
          </a:xfrm>
          <a:prstGeom prst="rect">
            <a:avLst/>
          </a:prstGeom>
        </p:spPr>
      </p:pic>
      <p:sp>
        <p:nvSpPr>
          <p:cNvPr id="13" name="TextBox 12"/>
          <p:cNvSpPr txBox="1"/>
          <p:nvPr userDrawn="1"/>
        </p:nvSpPr>
        <p:spPr>
          <a:xfrm>
            <a:off x="1080879" y="6470421"/>
            <a:ext cx="1679864" cy="276999"/>
          </a:xfrm>
          <a:prstGeom prst="rect">
            <a:avLst/>
          </a:prstGeom>
          <a:noFill/>
        </p:spPr>
        <p:txBody>
          <a:bodyPr wrap="square" rtlCol="0">
            <a:spAutoFit/>
          </a:bodyPr>
          <a:lstStyle/>
          <a:p>
            <a:fld id="{CB5690AE-2163-49C0-A858-096D9BAAF9D5}" type="datetime4">
              <a:rPr lang="en-US" sz="1200" smtClean="0">
                <a:solidFill>
                  <a:schemeClr val="bg1"/>
                </a:solidFill>
              </a:rPr>
              <a:t>December 9, 2024</a:t>
            </a:fld>
            <a:endParaRPr lang="en-US" sz="1200" dirty="0">
              <a:solidFill>
                <a:schemeClr val="bg1"/>
              </a:solidFill>
            </a:endParaRPr>
          </a:p>
        </p:txBody>
      </p:sp>
      <p:sp>
        <p:nvSpPr>
          <p:cNvPr id="3" name="TextBox 2">
            <a:extLst>
              <a:ext uri="{FF2B5EF4-FFF2-40B4-BE49-F238E27FC236}">
                <a16:creationId xmlns:a16="http://schemas.microsoft.com/office/drawing/2014/main" id="{A8B6AD30-D615-32C2-0898-2A34908BE297}"/>
              </a:ext>
            </a:extLst>
          </p:cNvPr>
          <p:cNvSpPr txBox="1"/>
          <p:nvPr userDrawn="1">
            <p:extLst>
              <p:ext uri="{1162E1C5-73C7-4A58-AE30-91384D911F3F}">
                <p184:classification xmlns:p184="http://schemas.microsoft.com/office/powerpoint/2018/4/main" val="ftr"/>
              </p:ext>
            </p:extLst>
          </p:nvPr>
        </p:nvSpPr>
        <p:spPr>
          <a:xfrm>
            <a:off x="11385550" y="6672580"/>
            <a:ext cx="765175"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Cisco Confidential</a:t>
            </a:r>
          </a:p>
        </p:txBody>
      </p:sp>
    </p:spTree>
    <p:extLst>
      <p:ext uri="{BB962C8B-B14F-4D97-AF65-F5344CB8AC3E}">
        <p14:creationId xmlns:p14="http://schemas.microsoft.com/office/powerpoint/2010/main" val="244475282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806" r:id="rId3"/>
    <p:sldLayoutId id="2147483807" r:id="rId4"/>
    <p:sldLayoutId id="2147483808" r:id="rId5"/>
    <p:sldLayoutId id="2147483809" r:id="rId6"/>
    <p:sldLayoutId id="2147483803" r:id="rId7"/>
    <p:sldLayoutId id="2147483804" r:id="rId8"/>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docs.google.com/spreadsheets/d/1_7GN2JxtFYkZ22WLe6QbKI7bI7ZIhbp48usnQNS5wUE/edit?usp=sharing" TargetMode="External"/><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docs.google.com/spreadsheets/d/1_7GN2JxtFYkZ22WLe6QbKI7bI7ZIhbp48usnQNS5wUE/edit?usp=sharing" TargetMode="External"/><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irinstitute.org/blog/how-to-get-started-with-fair-analysis-for-genai-risk-1" TargetMode="External"/><Relationship Id="rId2" Type="http://schemas.openxmlformats.org/officeDocument/2006/relationships/hyperlink" Target="https://www.fairinstitute.org/blog/fair-artificial-intelligence-ai-cyber-risk-playbook" TargetMode="External"/><Relationship Id="rId1" Type="http://schemas.openxmlformats.org/officeDocument/2006/relationships/slideLayout" Target="../slideLayouts/slideLayout3.xml"/><Relationship Id="rId5" Type="http://schemas.openxmlformats.org/officeDocument/2006/relationships/hyperlink" Target="https://www.fairinstitute.org/blog/assessing-ai-risks-a-triage-approach-with-the-owasp-top-10-for-llms" TargetMode="External"/><Relationship Id="rId4" Type="http://schemas.openxmlformats.org/officeDocument/2006/relationships/hyperlink" Target="https://www.fairinstitute.org/ai-ris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ubs.opengroup.org/security/o-r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pubs.opengroup.org/security/openfair-process-guide" TargetMode="External"/><Relationship Id="rId4" Type="http://schemas.openxmlformats.org/officeDocument/2006/relationships/hyperlink" Target="https://pubs.opengroup.org/security/o-r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5165" y="2308417"/>
            <a:ext cx="8386022" cy="2238949"/>
          </a:xfrm>
        </p:spPr>
        <p:txBody>
          <a:bodyPr lIns="91440" tIns="45720" rIns="91440" bIns="45720" anchor="ctr">
            <a:noAutofit/>
          </a:bodyPr>
          <a:lstStyle/>
          <a:p>
            <a:r>
              <a:rPr lang="en-US" sz="3200" dirty="0">
                <a:solidFill>
                  <a:srgbClr val="F79257"/>
                </a:solidFill>
                <a:ea typeface="Roboto Condensed Medium"/>
                <a:cs typeface="Calibri"/>
              </a:rPr>
              <a:t>assessing &amp; Quantifying</a:t>
            </a:r>
            <a:br>
              <a:rPr lang="en-US" sz="3200" dirty="0">
                <a:solidFill>
                  <a:srgbClr val="F79257"/>
                </a:solidFill>
                <a:ea typeface="Roboto Condensed Medium"/>
                <a:cs typeface="Calibri"/>
              </a:rPr>
            </a:br>
            <a:r>
              <a:rPr lang="en-US" sz="3200" dirty="0">
                <a:solidFill>
                  <a:srgbClr val="F79257"/>
                </a:solidFill>
                <a:latin typeface="Roboto" panose="02000000000000000000" pitchFamily="2" charset="0"/>
                <a:ea typeface="Roboto" panose="02000000000000000000" pitchFamily="2" charset="0"/>
                <a:cs typeface="Calibri"/>
              </a:rPr>
              <a:t>enterprise </a:t>
            </a:r>
            <a:r>
              <a:rPr lang="en-US" sz="3200" dirty="0" err="1">
                <a:solidFill>
                  <a:srgbClr val="F79257"/>
                </a:solidFill>
                <a:latin typeface="Roboto" panose="02000000000000000000" pitchFamily="2" charset="0"/>
                <a:ea typeface="Roboto" panose="02000000000000000000" pitchFamily="2" charset="0"/>
                <a:cs typeface="Calibri"/>
              </a:rPr>
              <a:t>genai</a:t>
            </a:r>
            <a:r>
              <a:rPr lang="en-US" sz="3200" dirty="0">
                <a:solidFill>
                  <a:srgbClr val="F79257"/>
                </a:solidFill>
                <a:latin typeface="Roboto" panose="02000000000000000000" pitchFamily="2" charset="0"/>
                <a:ea typeface="Roboto" panose="02000000000000000000" pitchFamily="2" charset="0"/>
                <a:cs typeface="Calibri"/>
              </a:rPr>
              <a:t> risk</a:t>
            </a:r>
            <a:endParaRPr lang="en-US" dirty="0">
              <a:solidFill>
                <a:srgbClr val="F79257"/>
              </a:solidFill>
              <a:latin typeface="Roboto" panose="02000000000000000000" pitchFamily="2" charset="0"/>
              <a:ea typeface="Roboto" panose="02000000000000000000" pitchFamily="2" charset="0"/>
            </a:endParaRPr>
          </a:p>
        </p:txBody>
      </p:sp>
      <p:sp>
        <p:nvSpPr>
          <p:cNvPr id="5" name="Text Placeholder 4"/>
          <p:cNvSpPr>
            <a:spLocks noGrp="1"/>
          </p:cNvSpPr>
          <p:nvPr>
            <p:ph type="body" sz="quarter" idx="12"/>
          </p:nvPr>
        </p:nvSpPr>
        <p:spPr/>
        <p:txBody>
          <a:bodyPr lIns="91440" tIns="45720" rIns="91440" bIns="45720" anchor="t"/>
          <a:lstStyle/>
          <a:p>
            <a:r>
              <a:rPr lang="en-US" dirty="0">
                <a:latin typeface="Roboto" panose="02000000000000000000" pitchFamily="2" charset="0"/>
                <a:ea typeface="Roboto" panose="02000000000000000000" pitchFamily="2" charset="0"/>
                <a:cs typeface="Calibri"/>
              </a:rPr>
              <a:t>December 10, 2024</a:t>
            </a:r>
          </a:p>
        </p:txBody>
      </p:sp>
      <p:sp>
        <p:nvSpPr>
          <p:cNvPr id="9" name="Text Placeholder 2">
            <a:extLst>
              <a:ext uri="{FF2B5EF4-FFF2-40B4-BE49-F238E27FC236}">
                <a16:creationId xmlns:a16="http://schemas.microsoft.com/office/drawing/2014/main" id="{1DCBD41A-35EF-653B-F560-9681C86BCEDC}"/>
              </a:ext>
            </a:extLst>
          </p:cNvPr>
          <p:cNvSpPr txBox="1">
            <a:spLocks/>
          </p:cNvSpPr>
          <p:nvPr/>
        </p:nvSpPr>
        <p:spPr>
          <a:xfrm>
            <a:off x="5205743" y="4933345"/>
            <a:ext cx="6305445" cy="333131"/>
          </a:xfrm>
          <a:prstGeom prst="rect">
            <a:avLst/>
          </a:prstGeom>
        </p:spPr>
        <p:txBody>
          <a:bodyPr/>
          <a:lstStyle>
            <a:lvl1pPr marL="0" indent="0" algn="r"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b="0" i="0" kern="1200" cap="none">
                <a:solidFill>
                  <a:schemeClr val="bg1"/>
                </a:solidFill>
                <a:latin typeface="+mj-lt"/>
                <a:ea typeface="Calibri" charset="0"/>
                <a:cs typeface="Calibri"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Mike </a:t>
            </a:r>
            <a:r>
              <a:rPr lang="en-US" dirty="0" err="1"/>
              <a:t>Radigan</a:t>
            </a:r>
            <a:r>
              <a:rPr lang="en-US" dirty="0"/>
              <a:t>, Cyber Risk Advisor @ Cisco</a:t>
            </a:r>
          </a:p>
        </p:txBody>
      </p:sp>
      <p:sp>
        <p:nvSpPr>
          <p:cNvPr id="4" name="Text Placeholder 2">
            <a:extLst>
              <a:ext uri="{FF2B5EF4-FFF2-40B4-BE49-F238E27FC236}">
                <a16:creationId xmlns:a16="http://schemas.microsoft.com/office/drawing/2014/main" id="{3D17C377-9401-D89D-6CD5-12FBCC56150B}"/>
              </a:ext>
            </a:extLst>
          </p:cNvPr>
          <p:cNvSpPr txBox="1">
            <a:spLocks/>
          </p:cNvSpPr>
          <p:nvPr/>
        </p:nvSpPr>
        <p:spPr>
          <a:xfrm>
            <a:off x="5205743" y="5293772"/>
            <a:ext cx="6305445" cy="333131"/>
          </a:xfrm>
          <a:prstGeom prst="rect">
            <a:avLst/>
          </a:prstGeom>
        </p:spPr>
        <p:txBody>
          <a:bodyPr/>
          <a:lstStyle>
            <a:lvl1pPr marL="0" indent="0" algn="r"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b="0" i="0" kern="1200" cap="none">
                <a:solidFill>
                  <a:schemeClr val="bg1"/>
                </a:solidFill>
                <a:latin typeface="+mj-lt"/>
                <a:ea typeface="Calibri" charset="0"/>
                <a:cs typeface="Calibri"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Greg Spicer, Co-Founder &amp; CRO @ Ostrich</a:t>
            </a:r>
          </a:p>
        </p:txBody>
      </p:sp>
    </p:spTree>
    <p:extLst>
      <p:ext uri="{BB962C8B-B14F-4D97-AF65-F5344CB8AC3E}">
        <p14:creationId xmlns:p14="http://schemas.microsoft.com/office/powerpoint/2010/main" val="3834161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0" name="Google Shape;80;p18"/>
          <p:cNvSpPr txBox="1"/>
          <p:nvPr/>
        </p:nvSpPr>
        <p:spPr>
          <a:xfrm>
            <a:off x="372900" y="3717291"/>
            <a:ext cx="2323600" cy="1631175"/>
          </a:xfrm>
          <a:prstGeom prst="rect">
            <a:avLst/>
          </a:prstGeom>
          <a:noFill/>
          <a:ln>
            <a:noFill/>
          </a:ln>
        </p:spPr>
        <p:txBody>
          <a:bodyPr spcFirstLastPara="1" wrap="square" lIns="121900" tIns="121900" rIns="121900" bIns="121900" anchor="ctr" anchorCtr="0">
            <a:spAutoFit/>
          </a:bodyPr>
          <a:lstStyle/>
          <a:p>
            <a:pPr marL="182875" indent="-189649">
              <a:lnSpc>
                <a:spcPct val="150000"/>
              </a:lnSpc>
              <a:buClr>
                <a:schemeClr val="bg1"/>
              </a:buClr>
              <a:buSzPts val="800"/>
              <a:buFont typeface="Poppins"/>
              <a:buChar char="●"/>
            </a:pPr>
            <a:r>
              <a:rPr lang="en" sz="1200" dirty="0">
                <a:solidFill>
                  <a:schemeClr val="bg1"/>
                </a:solidFill>
                <a:latin typeface="Roboto" panose="02000000000000000000" pitchFamily="2" charset="0"/>
                <a:ea typeface="Roboto" panose="02000000000000000000" pitchFamily="2" charset="0"/>
                <a:cs typeface="Poppins"/>
                <a:sym typeface="Poppins"/>
              </a:rPr>
              <a:t>Understand what you’re quantifying</a:t>
            </a:r>
            <a:endParaRPr sz="1200" dirty="0">
              <a:solidFill>
                <a:schemeClr val="bg1"/>
              </a:solidFill>
              <a:latin typeface="Roboto" panose="02000000000000000000" pitchFamily="2" charset="0"/>
              <a:ea typeface="Roboto" panose="02000000000000000000" pitchFamily="2" charset="0"/>
              <a:cs typeface="Poppins"/>
              <a:sym typeface="Poppins"/>
            </a:endParaRPr>
          </a:p>
          <a:p>
            <a:pPr marL="182875" indent="-189649">
              <a:lnSpc>
                <a:spcPct val="150000"/>
              </a:lnSpc>
              <a:buClr>
                <a:schemeClr val="bg1"/>
              </a:buClr>
              <a:buSzPts val="800"/>
              <a:buFont typeface="Poppins"/>
              <a:buChar char="●"/>
            </a:pPr>
            <a:r>
              <a:rPr lang="en" sz="1200" dirty="0">
                <a:solidFill>
                  <a:schemeClr val="bg1"/>
                </a:solidFill>
                <a:latin typeface="Roboto" panose="02000000000000000000" pitchFamily="2" charset="0"/>
                <a:ea typeface="Roboto" panose="02000000000000000000" pitchFamily="2" charset="0"/>
                <a:cs typeface="Poppins"/>
                <a:sym typeface="Poppins"/>
              </a:rPr>
              <a:t>Identify vectors of AI risk</a:t>
            </a:r>
            <a:endParaRPr sz="1200" dirty="0">
              <a:solidFill>
                <a:schemeClr val="bg1"/>
              </a:solidFill>
              <a:latin typeface="Roboto" panose="02000000000000000000" pitchFamily="2" charset="0"/>
              <a:ea typeface="Roboto" panose="02000000000000000000" pitchFamily="2" charset="0"/>
              <a:cs typeface="Poppins"/>
              <a:sym typeface="Poppins"/>
            </a:endParaRPr>
          </a:p>
          <a:p>
            <a:pPr marL="182875" indent="-189649">
              <a:lnSpc>
                <a:spcPct val="150000"/>
              </a:lnSpc>
              <a:buClr>
                <a:schemeClr val="bg1"/>
              </a:buClr>
              <a:buSzPts val="800"/>
              <a:buFont typeface="Poppins"/>
              <a:buChar char="●"/>
            </a:pPr>
            <a:r>
              <a:rPr lang="en" sz="1200" dirty="0">
                <a:solidFill>
                  <a:schemeClr val="bg1"/>
                </a:solidFill>
                <a:latin typeface="Roboto" panose="02000000000000000000" pitchFamily="2" charset="0"/>
                <a:ea typeface="Roboto" panose="02000000000000000000" pitchFamily="2" charset="0"/>
                <a:cs typeface="Poppins"/>
                <a:sym typeface="Poppins"/>
              </a:rPr>
              <a:t>Decide what risks you’re trying to mitigate</a:t>
            </a:r>
            <a:endParaRPr sz="1200" dirty="0">
              <a:solidFill>
                <a:schemeClr val="bg1"/>
              </a:solidFill>
              <a:latin typeface="Roboto" panose="02000000000000000000" pitchFamily="2" charset="0"/>
              <a:ea typeface="Roboto" panose="02000000000000000000" pitchFamily="2" charset="0"/>
              <a:cs typeface="Poppins"/>
              <a:sym typeface="Poppins"/>
            </a:endParaRPr>
          </a:p>
        </p:txBody>
      </p:sp>
      <p:sp>
        <p:nvSpPr>
          <p:cNvPr id="81" name="Google Shape;81;p18"/>
          <p:cNvSpPr txBox="1"/>
          <p:nvPr/>
        </p:nvSpPr>
        <p:spPr>
          <a:xfrm>
            <a:off x="2620301" y="3584892"/>
            <a:ext cx="2323600" cy="2185173"/>
          </a:xfrm>
          <a:prstGeom prst="rect">
            <a:avLst/>
          </a:prstGeom>
          <a:noFill/>
          <a:ln>
            <a:noFill/>
          </a:ln>
        </p:spPr>
        <p:txBody>
          <a:bodyPr spcFirstLastPara="1" wrap="square" lIns="121900" tIns="121900" rIns="121900" bIns="121900" anchor="ctr" anchorCtr="0">
            <a:spAutoFit/>
          </a:bodyPr>
          <a:lstStyle/>
          <a:p>
            <a:pPr marL="182875" indent="-189649">
              <a:lnSpc>
                <a:spcPct val="150000"/>
              </a:lnSpc>
              <a:buClr>
                <a:schemeClr val="bg1"/>
              </a:buClr>
              <a:buSzPts val="800"/>
              <a:buFont typeface="Poppins"/>
              <a:buChar char="●"/>
            </a:pPr>
            <a:r>
              <a:rPr lang="en" sz="1200" dirty="0">
                <a:solidFill>
                  <a:schemeClr val="bg1"/>
                </a:solidFill>
                <a:latin typeface="Roboto" panose="02000000000000000000" pitchFamily="2" charset="0"/>
                <a:ea typeface="Roboto" panose="02000000000000000000" pitchFamily="2" charset="0"/>
                <a:cs typeface="Poppins"/>
                <a:sym typeface="Poppins"/>
              </a:rPr>
              <a:t>Visualize risk scenarios within chosen vector</a:t>
            </a:r>
            <a:endParaRPr sz="1200" dirty="0">
              <a:solidFill>
                <a:schemeClr val="bg1"/>
              </a:solidFill>
              <a:latin typeface="Roboto" panose="02000000000000000000" pitchFamily="2" charset="0"/>
              <a:ea typeface="Roboto" panose="02000000000000000000" pitchFamily="2" charset="0"/>
              <a:cs typeface="Poppins"/>
              <a:sym typeface="Poppins"/>
            </a:endParaRPr>
          </a:p>
          <a:p>
            <a:pPr marL="182875" indent="-189649">
              <a:lnSpc>
                <a:spcPct val="150000"/>
              </a:lnSpc>
              <a:buClr>
                <a:schemeClr val="bg1"/>
              </a:buClr>
              <a:buSzPts val="800"/>
              <a:buFont typeface="Poppins"/>
              <a:buChar char="●"/>
            </a:pPr>
            <a:r>
              <a:rPr lang="en" sz="1200" dirty="0">
                <a:solidFill>
                  <a:schemeClr val="bg1"/>
                </a:solidFill>
                <a:latin typeface="Roboto" panose="02000000000000000000" pitchFamily="2" charset="0"/>
                <a:ea typeface="Roboto" panose="02000000000000000000" pitchFamily="2" charset="0"/>
                <a:cs typeface="Poppins"/>
                <a:sym typeface="Poppins"/>
              </a:rPr>
              <a:t>Identify the attack surface, threat actor, method of attack, and impact of threat on your asset</a:t>
            </a:r>
            <a:endParaRPr sz="1200" dirty="0">
              <a:solidFill>
                <a:schemeClr val="bg1"/>
              </a:solidFill>
              <a:latin typeface="Roboto" panose="02000000000000000000" pitchFamily="2" charset="0"/>
              <a:ea typeface="Roboto" panose="02000000000000000000" pitchFamily="2" charset="0"/>
              <a:cs typeface="Poppins"/>
              <a:sym typeface="Poppins"/>
            </a:endParaRPr>
          </a:p>
          <a:p>
            <a:pPr marL="182875" indent="-189649">
              <a:lnSpc>
                <a:spcPct val="150000"/>
              </a:lnSpc>
              <a:buClr>
                <a:schemeClr val="bg1"/>
              </a:buClr>
              <a:buSzPts val="800"/>
              <a:buFont typeface="Poppins"/>
              <a:buChar char="●"/>
            </a:pPr>
            <a:r>
              <a:rPr lang="en" sz="1200" dirty="0">
                <a:solidFill>
                  <a:schemeClr val="bg1"/>
                </a:solidFill>
                <a:latin typeface="Roboto" panose="02000000000000000000" pitchFamily="2" charset="0"/>
                <a:ea typeface="Roboto" panose="02000000000000000000" pitchFamily="2" charset="0"/>
                <a:cs typeface="Poppins"/>
                <a:sym typeface="Poppins"/>
              </a:rPr>
              <a:t>Create a risk statement</a:t>
            </a:r>
            <a:endParaRPr sz="1200" dirty="0">
              <a:solidFill>
                <a:schemeClr val="bg1"/>
              </a:solidFill>
              <a:latin typeface="Roboto" panose="02000000000000000000" pitchFamily="2" charset="0"/>
              <a:ea typeface="Roboto" panose="02000000000000000000" pitchFamily="2" charset="0"/>
              <a:cs typeface="Poppins"/>
              <a:sym typeface="Poppins"/>
            </a:endParaRPr>
          </a:p>
        </p:txBody>
      </p:sp>
      <p:sp>
        <p:nvSpPr>
          <p:cNvPr id="82" name="Google Shape;82;p18"/>
          <p:cNvSpPr txBox="1"/>
          <p:nvPr/>
        </p:nvSpPr>
        <p:spPr>
          <a:xfrm>
            <a:off x="4867701" y="3690559"/>
            <a:ext cx="2323600" cy="1631175"/>
          </a:xfrm>
          <a:prstGeom prst="rect">
            <a:avLst/>
          </a:prstGeom>
          <a:noFill/>
          <a:ln>
            <a:noFill/>
          </a:ln>
        </p:spPr>
        <p:txBody>
          <a:bodyPr spcFirstLastPara="1" wrap="square" lIns="121900" tIns="121900" rIns="121900" bIns="121900" anchor="ctr" anchorCtr="0">
            <a:spAutoFit/>
          </a:bodyPr>
          <a:lstStyle/>
          <a:p>
            <a:pPr marL="182875" indent="-189649">
              <a:lnSpc>
                <a:spcPct val="150000"/>
              </a:lnSpc>
              <a:buClr>
                <a:schemeClr val="bg1"/>
              </a:buClr>
              <a:buSzPts val="800"/>
              <a:buFont typeface="Poppins"/>
              <a:buChar char="●"/>
            </a:pPr>
            <a:r>
              <a:rPr lang="en" sz="1200">
                <a:solidFill>
                  <a:schemeClr val="bg1"/>
                </a:solidFill>
                <a:latin typeface="Roboto" panose="02000000000000000000" pitchFamily="2" charset="0"/>
                <a:ea typeface="Roboto" panose="02000000000000000000" pitchFamily="2" charset="0"/>
                <a:cs typeface="Poppins"/>
                <a:sym typeface="Poppins"/>
              </a:rPr>
              <a:t>Analyze data and quantify your risk</a:t>
            </a:r>
            <a:endParaRPr sz="1200">
              <a:solidFill>
                <a:schemeClr val="bg1"/>
              </a:solidFill>
              <a:latin typeface="Roboto" panose="02000000000000000000" pitchFamily="2" charset="0"/>
              <a:ea typeface="Roboto" panose="02000000000000000000" pitchFamily="2" charset="0"/>
              <a:cs typeface="Poppins"/>
              <a:sym typeface="Poppins"/>
            </a:endParaRPr>
          </a:p>
          <a:p>
            <a:pPr marL="182875" indent="-189649">
              <a:lnSpc>
                <a:spcPct val="150000"/>
              </a:lnSpc>
              <a:buClr>
                <a:schemeClr val="bg1"/>
              </a:buClr>
              <a:buSzPts val="800"/>
              <a:buFont typeface="Poppins"/>
              <a:buChar char="●"/>
            </a:pPr>
            <a:r>
              <a:rPr lang="en" sz="1200">
                <a:solidFill>
                  <a:schemeClr val="bg1"/>
                </a:solidFill>
                <a:latin typeface="Roboto" panose="02000000000000000000" pitchFamily="2" charset="0"/>
                <a:ea typeface="Roboto" panose="02000000000000000000" pitchFamily="2" charset="0"/>
                <a:cs typeface="Poppins"/>
                <a:sym typeface="Poppins"/>
              </a:rPr>
              <a:t>Review outcomes within ‘loss event frequency’ and ‘loss Magnitude</a:t>
            </a:r>
            <a:endParaRPr sz="1200">
              <a:solidFill>
                <a:schemeClr val="bg1"/>
              </a:solidFill>
              <a:latin typeface="Roboto" panose="02000000000000000000" pitchFamily="2" charset="0"/>
              <a:ea typeface="Roboto" panose="02000000000000000000" pitchFamily="2" charset="0"/>
              <a:cs typeface="Poppins"/>
              <a:sym typeface="Poppins"/>
            </a:endParaRPr>
          </a:p>
        </p:txBody>
      </p:sp>
      <p:sp>
        <p:nvSpPr>
          <p:cNvPr id="83" name="Google Shape;83;p18"/>
          <p:cNvSpPr txBox="1"/>
          <p:nvPr/>
        </p:nvSpPr>
        <p:spPr>
          <a:xfrm>
            <a:off x="7115103" y="3717291"/>
            <a:ext cx="2323600" cy="1631175"/>
          </a:xfrm>
          <a:prstGeom prst="rect">
            <a:avLst/>
          </a:prstGeom>
          <a:noFill/>
          <a:ln>
            <a:noFill/>
          </a:ln>
        </p:spPr>
        <p:txBody>
          <a:bodyPr spcFirstLastPara="1" wrap="square" lIns="121900" tIns="121900" rIns="121900" bIns="121900" anchor="ctr" anchorCtr="0">
            <a:spAutoFit/>
          </a:bodyPr>
          <a:lstStyle/>
          <a:p>
            <a:pPr marL="182875" indent="-189649">
              <a:lnSpc>
                <a:spcPct val="150000"/>
              </a:lnSpc>
              <a:buClr>
                <a:schemeClr val="bg1"/>
              </a:buClr>
              <a:buSzPts val="800"/>
              <a:buFont typeface="Poppins"/>
              <a:buChar char="●"/>
            </a:pPr>
            <a:r>
              <a:rPr lang="en" sz="1200">
                <a:solidFill>
                  <a:schemeClr val="bg1"/>
                </a:solidFill>
                <a:latin typeface="Roboto" panose="02000000000000000000" pitchFamily="2" charset="0"/>
                <a:ea typeface="Roboto" panose="02000000000000000000" pitchFamily="2" charset="0"/>
                <a:cs typeface="Poppins"/>
                <a:sym typeface="Poppins"/>
              </a:rPr>
              <a:t>Actionable Insights from quantification scenarios</a:t>
            </a:r>
            <a:endParaRPr sz="1200">
              <a:solidFill>
                <a:schemeClr val="bg1"/>
              </a:solidFill>
              <a:latin typeface="Roboto" panose="02000000000000000000" pitchFamily="2" charset="0"/>
              <a:ea typeface="Roboto" panose="02000000000000000000" pitchFamily="2" charset="0"/>
              <a:cs typeface="Poppins"/>
              <a:sym typeface="Poppins"/>
            </a:endParaRPr>
          </a:p>
          <a:p>
            <a:pPr marL="182875" indent="-189649">
              <a:lnSpc>
                <a:spcPct val="150000"/>
              </a:lnSpc>
              <a:buClr>
                <a:schemeClr val="bg1"/>
              </a:buClr>
              <a:buSzPts val="800"/>
              <a:buFont typeface="Poppins"/>
              <a:buChar char="●"/>
            </a:pPr>
            <a:r>
              <a:rPr lang="en" sz="1200">
                <a:solidFill>
                  <a:schemeClr val="bg1"/>
                </a:solidFill>
                <a:latin typeface="Roboto" panose="02000000000000000000" pitchFamily="2" charset="0"/>
                <a:ea typeface="Roboto" panose="02000000000000000000" pitchFamily="2" charset="0"/>
                <a:cs typeface="Poppins"/>
                <a:sym typeface="Poppins"/>
              </a:rPr>
              <a:t>Pinpoint mitigation options with the largest impact</a:t>
            </a:r>
            <a:endParaRPr sz="1200">
              <a:solidFill>
                <a:schemeClr val="bg1"/>
              </a:solidFill>
              <a:latin typeface="Roboto" panose="02000000000000000000" pitchFamily="2" charset="0"/>
              <a:ea typeface="Roboto" panose="02000000000000000000" pitchFamily="2" charset="0"/>
              <a:cs typeface="Poppins"/>
              <a:sym typeface="Poppins"/>
            </a:endParaRPr>
          </a:p>
          <a:p>
            <a:pPr>
              <a:lnSpc>
                <a:spcPct val="150000"/>
              </a:lnSpc>
              <a:buClr>
                <a:schemeClr val="bg1"/>
              </a:buClr>
            </a:pPr>
            <a:endParaRPr sz="1200">
              <a:solidFill>
                <a:schemeClr val="bg1"/>
              </a:solidFill>
              <a:latin typeface="Roboto" panose="02000000000000000000" pitchFamily="2" charset="0"/>
              <a:ea typeface="Roboto" panose="02000000000000000000" pitchFamily="2" charset="0"/>
              <a:cs typeface="Poppins"/>
              <a:sym typeface="Poppins"/>
            </a:endParaRPr>
          </a:p>
        </p:txBody>
      </p:sp>
      <p:sp>
        <p:nvSpPr>
          <p:cNvPr id="84" name="Google Shape;84;p18"/>
          <p:cNvSpPr txBox="1"/>
          <p:nvPr/>
        </p:nvSpPr>
        <p:spPr>
          <a:xfrm>
            <a:off x="9362504" y="3717291"/>
            <a:ext cx="2323600" cy="1631175"/>
          </a:xfrm>
          <a:prstGeom prst="rect">
            <a:avLst/>
          </a:prstGeom>
          <a:noFill/>
          <a:ln>
            <a:noFill/>
          </a:ln>
        </p:spPr>
        <p:txBody>
          <a:bodyPr spcFirstLastPara="1" wrap="square" lIns="121900" tIns="121900" rIns="121900" bIns="121900" anchor="ctr" anchorCtr="0">
            <a:spAutoFit/>
          </a:bodyPr>
          <a:lstStyle/>
          <a:p>
            <a:pPr marL="171450" indent="-171450">
              <a:lnSpc>
                <a:spcPct val="150000"/>
              </a:lnSpc>
              <a:buClr>
                <a:schemeClr val="bg1"/>
              </a:buClr>
              <a:buSzPts val="800"/>
              <a:buFont typeface="Arial" panose="020B0604020202020204" pitchFamily="34" charset="0"/>
              <a:buChar char="•"/>
            </a:pPr>
            <a:r>
              <a:rPr lang="en" sz="1200" dirty="0">
                <a:solidFill>
                  <a:schemeClr val="bg1"/>
                </a:solidFill>
                <a:latin typeface="Roboto" panose="02000000000000000000" pitchFamily="2" charset="0"/>
                <a:ea typeface="Roboto" panose="02000000000000000000" pitchFamily="2" charset="0"/>
                <a:cs typeface="Poppins"/>
                <a:sym typeface="Poppins"/>
              </a:rPr>
              <a:t>Gather all quantified data, and treatment options</a:t>
            </a:r>
            <a:endParaRPr sz="1200" dirty="0">
              <a:solidFill>
                <a:schemeClr val="bg1"/>
              </a:solidFill>
              <a:latin typeface="Roboto" panose="02000000000000000000" pitchFamily="2" charset="0"/>
              <a:ea typeface="Roboto" panose="02000000000000000000" pitchFamily="2" charset="0"/>
              <a:cs typeface="Poppins"/>
              <a:sym typeface="Poppins"/>
            </a:endParaRPr>
          </a:p>
          <a:p>
            <a:pPr marL="171450" indent="-171450">
              <a:lnSpc>
                <a:spcPct val="150000"/>
              </a:lnSpc>
              <a:buClr>
                <a:schemeClr val="bg1"/>
              </a:buClr>
              <a:buSzPts val="800"/>
              <a:buFont typeface="Arial" panose="020B0604020202020204" pitchFamily="34" charset="0"/>
              <a:buChar char="•"/>
            </a:pPr>
            <a:r>
              <a:rPr lang="en" sz="1200" dirty="0">
                <a:solidFill>
                  <a:schemeClr val="bg1"/>
                </a:solidFill>
                <a:latin typeface="Roboto" panose="02000000000000000000" pitchFamily="2" charset="0"/>
                <a:ea typeface="Roboto" panose="02000000000000000000" pitchFamily="2" charset="0"/>
                <a:cs typeface="Poppins"/>
                <a:sym typeface="Poppins"/>
              </a:rPr>
              <a:t>Decide plan for execution and tools based on threat impact</a:t>
            </a:r>
            <a:endParaRPr sz="1200" dirty="0">
              <a:solidFill>
                <a:schemeClr val="bg1"/>
              </a:solidFill>
              <a:latin typeface="Roboto" panose="02000000000000000000" pitchFamily="2" charset="0"/>
              <a:ea typeface="Roboto" panose="02000000000000000000" pitchFamily="2" charset="0"/>
              <a:cs typeface="Poppins"/>
              <a:sym typeface="Poppins"/>
            </a:endParaRPr>
          </a:p>
        </p:txBody>
      </p:sp>
      <p:sp>
        <p:nvSpPr>
          <p:cNvPr id="85" name="Google Shape;85;p18"/>
          <p:cNvSpPr/>
          <p:nvPr/>
        </p:nvSpPr>
        <p:spPr>
          <a:xfrm>
            <a:off x="992707" y="1465359"/>
            <a:ext cx="1084000" cy="1086800"/>
          </a:xfrm>
          <a:prstGeom prst="ellipse">
            <a:avLst/>
          </a:prstGeom>
          <a:solidFill>
            <a:srgbClr val="F79257"/>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86" name="Google Shape;86;p18"/>
          <p:cNvSpPr/>
          <p:nvPr/>
        </p:nvSpPr>
        <p:spPr>
          <a:xfrm>
            <a:off x="3240065" y="1465359"/>
            <a:ext cx="1084000" cy="1086800"/>
          </a:xfrm>
          <a:prstGeom prst="ellipse">
            <a:avLst/>
          </a:prstGeom>
          <a:solidFill>
            <a:srgbClr val="F79257"/>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87" name="Google Shape;87;p18"/>
          <p:cNvSpPr/>
          <p:nvPr/>
        </p:nvSpPr>
        <p:spPr>
          <a:xfrm>
            <a:off x="5487423" y="1465359"/>
            <a:ext cx="1084000" cy="1086800"/>
          </a:xfrm>
          <a:prstGeom prst="ellipse">
            <a:avLst/>
          </a:prstGeom>
          <a:solidFill>
            <a:srgbClr val="F79257"/>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88" name="Google Shape;88;p18"/>
          <p:cNvSpPr/>
          <p:nvPr/>
        </p:nvSpPr>
        <p:spPr>
          <a:xfrm>
            <a:off x="7734781" y="1465359"/>
            <a:ext cx="1084000" cy="1086800"/>
          </a:xfrm>
          <a:prstGeom prst="ellipse">
            <a:avLst/>
          </a:prstGeom>
          <a:solidFill>
            <a:srgbClr val="F79257"/>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89" name="Google Shape;89;p18"/>
          <p:cNvSpPr/>
          <p:nvPr/>
        </p:nvSpPr>
        <p:spPr>
          <a:xfrm>
            <a:off x="9982140" y="1465359"/>
            <a:ext cx="1084000" cy="1086800"/>
          </a:xfrm>
          <a:prstGeom prst="ellipse">
            <a:avLst/>
          </a:prstGeom>
          <a:solidFill>
            <a:srgbClr val="F79257"/>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90" name="Google Shape;90;p18"/>
          <p:cNvSpPr/>
          <p:nvPr/>
        </p:nvSpPr>
        <p:spPr>
          <a:xfrm>
            <a:off x="369600" y="1883699"/>
            <a:ext cx="11452800" cy="249600"/>
          </a:xfrm>
          <a:prstGeom prst="roundRect">
            <a:avLst>
              <a:gd name="adj" fmla="val 50000"/>
            </a:avLst>
          </a:prstGeom>
          <a:solidFill>
            <a:schemeClr val="lt1"/>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91" name="Google Shape;91;p18"/>
          <p:cNvSpPr txBox="1"/>
          <p:nvPr/>
        </p:nvSpPr>
        <p:spPr>
          <a:xfrm>
            <a:off x="7330558" y="3065062"/>
            <a:ext cx="1907336" cy="902899"/>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PRIORITIZE/ TREAT</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92" name="Google Shape;92;p18"/>
          <p:cNvSpPr txBox="1"/>
          <p:nvPr/>
        </p:nvSpPr>
        <p:spPr>
          <a:xfrm>
            <a:off x="5193219" y="3190592"/>
            <a:ext cx="1672400"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QUANTIFY</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93" name="Google Shape;93;p18"/>
          <p:cNvSpPr txBox="1"/>
          <p:nvPr/>
        </p:nvSpPr>
        <p:spPr>
          <a:xfrm>
            <a:off x="2940392" y="3208361"/>
            <a:ext cx="1672400"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SCOPE</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94" name="Google Shape;94;p18"/>
          <p:cNvSpPr txBox="1"/>
          <p:nvPr/>
        </p:nvSpPr>
        <p:spPr>
          <a:xfrm>
            <a:off x="9687924" y="3053372"/>
            <a:ext cx="1672400" cy="902899"/>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DECISION MAKING</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95" name="Google Shape;95;p18"/>
          <p:cNvSpPr txBox="1"/>
          <p:nvPr/>
        </p:nvSpPr>
        <p:spPr>
          <a:xfrm>
            <a:off x="132990" y="3210674"/>
            <a:ext cx="2727222"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CONTEXTUALIZE</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96" name="Google Shape;96;p18"/>
          <p:cNvSpPr/>
          <p:nvPr/>
        </p:nvSpPr>
        <p:spPr>
          <a:xfrm>
            <a:off x="1136460" y="1609559"/>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97" name="Google Shape;97;p18"/>
          <p:cNvSpPr/>
          <p:nvPr/>
        </p:nvSpPr>
        <p:spPr>
          <a:xfrm>
            <a:off x="3383819" y="1609559"/>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98" name="Google Shape;98;p18"/>
          <p:cNvSpPr/>
          <p:nvPr/>
        </p:nvSpPr>
        <p:spPr>
          <a:xfrm>
            <a:off x="5631177" y="1609559"/>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99" name="Google Shape;99;p18"/>
          <p:cNvSpPr/>
          <p:nvPr/>
        </p:nvSpPr>
        <p:spPr>
          <a:xfrm>
            <a:off x="7878535" y="1609559"/>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00" name="Google Shape;100;p18"/>
          <p:cNvSpPr/>
          <p:nvPr/>
        </p:nvSpPr>
        <p:spPr>
          <a:xfrm>
            <a:off x="10125893" y="1609559"/>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01" name="Google Shape;101;p18"/>
          <p:cNvSpPr/>
          <p:nvPr/>
        </p:nvSpPr>
        <p:spPr>
          <a:xfrm rot="2700000">
            <a:off x="1857951" y="2477845"/>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102" name="Google Shape;102;p18"/>
          <p:cNvSpPr/>
          <p:nvPr/>
        </p:nvSpPr>
        <p:spPr>
          <a:xfrm rot="2700000">
            <a:off x="4105309" y="2477845"/>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103" name="Google Shape;103;p18"/>
          <p:cNvSpPr/>
          <p:nvPr/>
        </p:nvSpPr>
        <p:spPr>
          <a:xfrm rot="2700000">
            <a:off x="6352668" y="2477845"/>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104" name="Google Shape;104;p18"/>
          <p:cNvSpPr/>
          <p:nvPr/>
        </p:nvSpPr>
        <p:spPr>
          <a:xfrm rot="2700000">
            <a:off x="8600025" y="2477845"/>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105" name="Google Shape;105;p18"/>
          <p:cNvSpPr/>
          <p:nvPr/>
        </p:nvSpPr>
        <p:spPr>
          <a:xfrm rot="2700000">
            <a:off x="10847384" y="2477845"/>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pic>
        <p:nvPicPr>
          <p:cNvPr id="110" name="Google Shape;110;p18"/>
          <p:cNvPicPr preferRelativeResize="0"/>
          <p:nvPr/>
        </p:nvPicPr>
        <p:blipFill rotWithShape="1">
          <a:blip r:embed="rId3">
            <a:alphaModFix/>
          </a:blip>
          <a:srcRect b="12952"/>
          <a:stretch/>
        </p:blipFill>
        <p:spPr>
          <a:xfrm>
            <a:off x="3541104" y="1798749"/>
            <a:ext cx="481901" cy="419459"/>
          </a:xfrm>
          <a:prstGeom prst="rect">
            <a:avLst/>
          </a:prstGeom>
          <a:noFill/>
          <a:ln>
            <a:noFill/>
          </a:ln>
        </p:spPr>
      </p:pic>
      <p:pic>
        <p:nvPicPr>
          <p:cNvPr id="111" name="Google Shape;111;p18"/>
          <p:cNvPicPr preferRelativeResize="0"/>
          <p:nvPr/>
        </p:nvPicPr>
        <p:blipFill rotWithShape="1">
          <a:blip r:embed="rId4">
            <a:alphaModFix/>
          </a:blip>
          <a:srcRect b="14799"/>
          <a:stretch/>
        </p:blipFill>
        <p:spPr>
          <a:xfrm>
            <a:off x="5709233" y="1735678"/>
            <a:ext cx="640400" cy="545605"/>
          </a:xfrm>
          <a:prstGeom prst="rect">
            <a:avLst/>
          </a:prstGeom>
          <a:noFill/>
          <a:ln>
            <a:noFill/>
          </a:ln>
        </p:spPr>
      </p:pic>
      <p:pic>
        <p:nvPicPr>
          <p:cNvPr id="112" name="Google Shape;112;p18"/>
          <p:cNvPicPr preferRelativeResize="0"/>
          <p:nvPr/>
        </p:nvPicPr>
        <p:blipFill rotWithShape="1">
          <a:blip r:embed="rId5">
            <a:alphaModFix/>
          </a:blip>
          <a:srcRect b="14799"/>
          <a:stretch/>
        </p:blipFill>
        <p:spPr>
          <a:xfrm>
            <a:off x="1238641" y="1756097"/>
            <a:ext cx="592468" cy="504769"/>
          </a:xfrm>
          <a:prstGeom prst="rect">
            <a:avLst/>
          </a:prstGeom>
          <a:noFill/>
          <a:ln>
            <a:noFill/>
          </a:ln>
        </p:spPr>
      </p:pic>
      <p:pic>
        <p:nvPicPr>
          <p:cNvPr id="113" name="Google Shape;113;p18"/>
          <p:cNvPicPr preferRelativeResize="0"/>
          <p:nvPr/>
        </p:nvPicPr>
        <p:blipFill rotWithShape="1">
          <a:blip r:embed="rId6">
            <a:alphaModFix/>
          </a:blip>
          <a:srcRect b="14799"/>
          <a:stretch/>
        </p:blipFill>
        <p:spPr>
          <a:xfrm>
            <a:off x="7980562" y="1756364"/>
            <a:ext cx="592468" cy="504771"/>
          </a:xfrm>
          <a:prstGeom prst="rect">
            <a:avLst/>
          </a:prstGeom>
          <a:noFill/>
          <a:ln>
            <a:noFill/>
          </a:ln>
        </p:spPr>
      </p:pic>
      <p:pic>
        <p:nvPicPr>
          <p:cNvPr id="114" name="Google Shape;114;p18"/>
          <p:cNvPicPr preferRelativeResize="0"/>
          <p:nvPr/>
        </p:nvPicPr>
        <p:blipFill rotWithShape="1">
          <a:blip r:embed="rId7">
            <a:alphaModFix/>
          </a:blip>
          <a:srcRect b="14799"/>
          <a:stretch/>
        </p:blipFill>
        <p:spPr>
          <a:xfrm>
            <a:off x="10227891" y="1746481"/>
            <a:ext cx="592468" cy="504769"/>
          </a:xfrm>
          <a:prstGeom prst="rect">
            <a:avLst/>
          </a:prstGeom>
          <a:noFill/>
          <a:ln>
            <a:noFill/>
          </a:ln>
        </p:spPr>
      </p:pic>
      <p:sp>
        <p:nvSpPr>
          <p:cNvPr id="3" name="TextBox 2">
            <a:extLst>
              <a:ext uri="{FF2B5EF4-FFF2-40B4-BE49-F238E27FC236}">
                <a16:creationId xmlns:a16="http://schemas.microsoft.com/office/drawing/2014/main" id="{C6A25150-9BAD-A4EE-6C71-3242913651E2}"/>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
        <p:nvSpPr>
          <p:cNvPr id="4" name="Google Shape;106;p18">
            <a:extLst>
              <a:ext uri="{FF2B5EF4-FFF2-40B4-BE49-F238E27FC236}">
                <a16:creationId xmlns:a16="http://schemas.microsoft.com/office/drawing/2014/main" id="{3FDF398E-CBB4-686B-DF53-C336112C36CB}"/>
              </a:ext>
            </a:extLst>
          </p:cNvPr>
          <p:cNvSpPr/>
          <p:nvPr/>
        </p:nvSpPr>
        <p:spPr>
          <a:xfrm>
            <a:off x="2605985" y="1971994"/>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5" name="Google Shape;107;p18">
            <a:extLst>
              <a:ext uri="{FF2B5EF4-FFF2-40B4-BE49-F238E27FC236}">
                <a16:creationId xmlns:a16="http://schemas.microsoft.com/office/drawing/2014/main" id="{D07CCBF0-645F-2EB8-8365-303D85C90784}"/>
              </a:ext>
            </a:extLst>
          </p:cNvPr>
          <p:cNvSpPr/>
          <p:nvPr/>
        </p:nvSpPr>
        <p:spPr>
          <a:xfrm>
            <a:off x="4853336" y="1971994"/>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6" name="Google Shape;108;p18">
            <a:extLst>
              <a:ext uri="{FF2B5EF4-FFF2-40B4-BE49-F238E27FC236}">
                <a16:creationId xmlns:a16="http://schemas.microsoft.com/office/drawing/2014/main" id="{83ADA64A-342F-FCE3-22EC-A073D03007DB}"/>
              </a:ext>
            </a:extLst>
          </p:cNvPr>
          <p:cNvSpPr/>
          <p:nvPr/>
        </p:nvSpPr>
        <p:spPr>
          <a:xfrm>
            <a:off x="7100719" y="1971994"/>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7" name="Google Shape;109;p18">
            <a:extLst>
              <a:ext uri="{FF2B5EF4-FFF2-40B4-BE49-F238E27FC236}">
                <a16:creationId xmlns:a16="http://schemas.microsoft.com/office/drawing/2014/main" id="{0FDDAA85-CC84-E14C-17EC-C652A89AC680}"/>
              </a:ext>
            </a:extLst>
          </p:cNvPr>
          <p:cNvSpPr/>
          <p:nvPr/>
        </p:nvSpPr>
        <p:spPr>
          <a:xfrm>
            <a:off x="9348069" y="1971994"/>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8" name="Google Shape;119;p19">
            <a:extLst>
              <a:ext uri="{FF2B5EF4-FFF2-40B4-BE49-F238E27FC236}">
                <a16:creationId xmlns:a16="http://schemas.microsoft.com/office/drawing/2014/main" id="{3E3D2558-ED65-611D-1465-7A71E5978358}"/>
              </a:ext>
            </a:extLst>
          </p:cNvPr>
          <p:cNvSpPr txBox="1">
            <a:spLocks/>
          </p:cNvSpPr>
          <p:nvPr/>
        </p:nvSpPr>
        <p:spPr>
          <a:xfrm>
            <a:off x="311700" y="4450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defTabSz="457200" rtl="0" eaLnBrk="1" latinLnBrk="0" hangingPunct="1">
              <a:lnSpc>
                <a:spcPct val="100000"/>
              </a:lnSpc>
              <a:spcBef>
                <a:spcPts val="0"/>
              </a:spcBef>
              <a:spcAft>
                <a:spcPts val="0"/>
              </a:spcAft>
              <a:buClr>
                <a:schemeClr val="dk1"/>
              </a:buClr>
              <a:buSzPts val="2800"/>
              <a:buFont typeface="Arial"/>
              <a:buNone/>
              <a:defRPr sz="2800" b="0" i="0" u="none" strike="noStrike" kern="1200"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dirty="0">
                <a:solidFill>
                  <a:schemeClr val="bg1"/>
                </a:solidFill>
                <a:latin typeface="Roboto" panose="02000000000000000000" pitchFamily="2" charset="0"/>
                <a:ea typeface="Roboto" panose="02000000000000000000" pitchFamily="2" charset="0"/>
              </a:rPr>
              <a:t>FAIR AIR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0"/>
              </a:spcBef>
            </a:pPr>
            <a:r>
              <a:rPr lang="en-US" sz="3600" b="1" dirty="0">
                <a:solidFill>
                  <a:schemeClr val="bg1"/>
                </a:solidFill>
                <a:latin typeface="Roboto" panose="02000000000000000000" pitchFamily="2" charset="0"/>
                <a:ea typeface="Roboto" panose="02000000000000000000" pitchFamily="2" charset="0"/>
              </a:rPr>
              <a:t>Defining Success – Contextualize </a:t>
            </a:r>
            <a:endParaRPr sz="3600" b="1" dirty="0">
              <a:solidFill>
                <a:schemeClr val="bg1"/>
              </a:solidFill>
              <a:latin typeface="Roboto" panose="02000000000000000000" pitchFamily="2" charset="0"/>
              <a:ea typeface="Roboto" panose="02000000000000000000" pitchFamily="2" charset="0"/>
            </a:endParaRPr>
          </a:p>
        </p:txBody>
      </p:sp>
      <p:sp>
        <p:nvSpPr>
          <p:cNvPr id="3" name="Google Shape;153;p19">
            <a:extLst>
              <a:ext uri="{FF2B5EF4-FFF2-40B4-BE49-F238E27FC236}">
                <a16:creationId xmlns:a16="http://schemas.microsoft.com/office/drawing/2014/main" id="{588748A1-7D2D-8A4A-7DA3-56627DD9A1C1}"/>
              </a:ext>
            </a:extLst>
          </p:cNvPr>
          <p:cNvSpPr txBox="1">
            <a:spLocks/>
          </p:cNvSpPr>
          <p:nvPr/>
        </p:nvSpPr>
        <p:spPr>
          <a:xfrm>
            <a:off x="311700" y="3966912"/>
            <a:ext cx="5598283" cy="1945597"/>
          </a:xfrm>
          <a:prstGeom prst="rect">
            <a:avLst/>
          </a:prstGeom>
        </p:spPr>
        <p:txBody>
          <a:bodyPr spcFirstLastPara="1" wrap="square" lIns="91425" tIns="91425" rIns="91425" bIns="91425"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0"/>
              </a:spcAft>
              <a:buClr>
                <a:schemeClr val="bg1"/>
              </a:buClr>
              <a:buFont typeface="Wingdings 2" panose="05020102010507070707" pitchFamily="18" charset="2"/>
              <a:buNone/>
            </a:pPr>
            <a:r>
              <a:rPr lang="en-US" sz="1800" dirty="0">
                <a:solidFill>
                  <a:schemeClr val="bg1"/>
                </a:solidFill>
                <a:latin typeface="Roboto" panose="02000000000000000000" pitchFamily="2" charset="0"/>
                <a:ea typeface="Roboto" panose="02000000000000000000" pitchFamily="2" charset="0"/>
              </a:rPr>
              <a:t>What is our desired outcome from the work we are doing</a:t>
            </a:r>
          </a:p>
          <a:p>
            <a:pPr marL="457200" indent="-282892">
              <a:spcBef>
                <a:spcPts val="1200"/>
              </a:spcBef>
              <a:spcAft>
                <a:spcPts val="0"/>
              </a:spcAft>
              <a:buClr>
                <a:schemeClr val="bg1"/>
              </a:buClr>
              <a:buSzPct val="100000"/>
              <a:buFont typeface="Wingdings 2" panose="05020102010507070707" pitchFamily="18" charset="2"/>
              <a:buAutoNum type="arabicPeriod"/>
            </a:pPr>
            <a:r>
              <a:rPr lang="en-US" sz="1800" dirty="0">
                <a:solidFill>
                  <a:schemeClr val="bg1"/>
                </a:solidFill>
                <a:latin typeface="Roboto" panose="02000000000000000000" pitchFamily="2" charset="0"/>
                <a:ea typeface="Roboto" panose="02000000000000000000" pitchFamily="2" charset="0"/>
              </a:rPr>
              <a:t>Who is it for?</a:t>
            </a:r>
          </a:p>
          <a:p>
            <a:pPr marL="457200" indent="-282892">
              <a:spcBef>
                <a:spcPts val="0"/>
              </a:spcBef>
              <a:spcAft>
                <a:spcPts val="0"/>
              </a:spcAft>
              <a:buClr>
                <a:schemeClr val="bg1"/>
              </a:buClr>
              <a:buSzPct val="100000"/>
              <a:buFont typeface="Wingdings 2" panose="05020102010507070707" pitchFamily="18" charset="2"/>
              <a:buAutoNum type="arabicPeriod"/>
            </a:pPr>
            <a:r>
              <a:rPr lang="en-US" sz="1800" dirty="0">
                <a:solidFill>
                  <a:schemeClr val="bg1"/>
                </a:solidFill>
                <a:latin typeface="Roboto" panose="02000000000000000000" pitchFamily="2" charset="0"/>
                <a:ea typeface="Roboto" panose="02000000000000000000" pitchFamily="2" charset="0"/>
              </a:rPr>
              <a:t>What is the decision(s) to be supported?</a:t>
            </a:r>
          </a:p>
          <a:p>
            <a:pPr marL="457200" indent="-282892">
              <a:spcBef>
                <a:spcPts val="0"/>
              </a:spcBef>
              <a:spcAft>
                <a:spcPts val="0"/>
              </a:spcAft>
              <a:buClr>
                <a:schemeClr val="bg1"/>
              </a:buClr>
              <a:buSzPct val="100000"/>
              <a:buFont typeface="Wingdings 2" panose="05020102010507070707" pitchFamily="18" charset="2"/>
              <a:buAutoNum type="arabicPeriod"/>
            </a:pPr>
            <a:r>
              <a:rPr lang="en-US" sz="1800" dirty="0">
                <a:solidFill>
                  <a:schemeClr val="bg1"/>
                </a:solidFill>
                <a:latin typeface="Roboto" panose="02000000000000000000" pitchFamily="2" charset="0"/>
                <a:ea typeface="Roboto" panose="02000000000000000000" pitchFamily="2" charset="0"/>
              </a:rPr>
              <a:t>How much risk is associated with … ?</a:t>
            </a:r>
          </a:p>
          <a:p>
            <a:pPr marL="457200" indent="-282892">
              <a:spcBef>
                <a:spcPts val="0"/>
              </a:spcBef>
              <a:spcAft>
                <a:spcPts val="0"/>
              </a:spcAft>
              <a:buClr>
                <a:schemeClr val="bg1"/>
              </a:buClr>
              <a:buSzPct val="100000"/>
              <a:buFont typeface="Wingdings 2" panose="05020102010507070707" pitchFamily="18" charset="2"/>
              <a:buAutoNum type="arabicPeriod"/>
            </a:pPr>
            <a:r>
              <a:rPr lang="en-US" sz="1800" dirty="0">
                <a:solidFill>
                  <a:schemeClr val="bg1"/>
                </a:solidFill>
                <a:latin typeface="Roboto" panose="02000000000000000000" pitchFamily="2" charset="0"/>
                <a:ea typeface="Roboto" panose="02000000000000000000" pitchFamily="2" charset="0"/>
              </a:rPr>
              <a:t>What is the timeframe / deadline?</a:t>
            </a:r>
          </a:p>
          <a:p>
            <a:pPr marL="457200" indent="-282892">
              <a:spcBef>
                <a:spcPts val="0"/>
              </a:spcBef>
              <a:spcAft>
                <a:spcPts val="0"/>
              </a:spcAft>
              <a:buClr>
                <a:schemeClr val="bg1"/>
              </a:buClr>
              <a:buSzPct val="100000"/>
              <a:buFont typeface="Wingdings 2" panose="05020102010507070707" pitchFamily="18" charset="2"/>
              <a:buAutoNum type="arabicPeriod"/>
            </a:pPr>
            <a:endParaRPr lang="en-US" sz="1800" dirty="0">
              <a:solidFill>
                <a:schemeClr val="bg1"/>
              </a:solidFill>
              <a:latin typeface="Roboto" panose="02000000000000000000" pitchFamily="2" charset="0"/>
              <a:ea typeface="Roboto" panose="02000000000000000000" pitchFamily="2" charset="0"/>
            </a:endParaRPr>
          </a:p>
        </p:txBody>
      </p:sp>
      <p:sp>
        <p:nvSpPr>
          <p:cNvPr id="4" name="Google Shape;153;p19">
            <a:extLst>
              <a:ext uri="{FF2B5EF4-FFF2-40B4-BE49-F238E27FC236}">
                <a16:creationId xmlns:a16="http://schemas.microsoft.com/office/drawing/2014/main" id="{08162AA7-8D90-16EA-8B07-1AAF84199589}"/>
              </a:ext>
            </a:extLst>
          </p:cNvPr>
          <p:cNvSpPr txBox="1">
            <a:spLocks/>
          </p:cNvSpPr>
          <p:nvPr/>
        </p:nvSpPr>
        <p:spPr>
          <a:xfrm>
            <a:off x="6158929" y="3979145"/>
            <a:ext cx="5598283" cy="2035251"/>
          </a:xfrm>
          <a:prstGeom prst="rect">
            <a:avLst/>
          </a:prstGeom>
        </p:spPr>
        <p:txBody>
          <a:bodyPr spcFirstLastPara="1" wrap="square" lIns="91425" tIns="91425" rIns="91425" bIns="91425"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indent="-282892">
              <a:spcBef>
                <a:spcPts val="0"/>
              </a:spcBef>
              <a:spcAft>
                <a:spcPts val="0"/>
              </a:spcAft>
              <a:buClr>
                <a:schemeClr val="bg1"/>
              </a:buClr>
              <a:buSzPct val="100000"/>
              <a:buFont typeface="Wingdings 2" panose="05020102010507070707" pitchFamily="18" charset="2"/>
              <a:buAutoNum type="arabicPeriod"/>
            </a:pPr>
            <a:r>
              <a:rPr lang="en-US" sz="1800" dirty="0">
                <a:solidFill>
                  <a:schemeClr val="bg1"/>
                </a:solidFill>
                <a:latin typeface="Roboto" panose="02000000000000000000" pitchFamily="2" charset="0"/>
                <a:ea typeface="Roboto" panose="02000000000000000000" pitchFamily="2" charset="0"/>
              </a:rPr>
              <a:t>What is the Gen AI Vector:</a:t>
            </a:r>
          </a:p>
          <a:p>
            <a:pPr marL="914400" lvl="1" indent="-270827">
              <a:spcBef>
                <a:spcPts val="0"/>
              </a:spcBef>
              <a:spcAft>
                <a:spcPts val="0"/>
              </a:spcAft>
              <a:buClr>
                <a:schemeClr val="bg1"/>
              </a:buClr>
              <a:buSzPct val="100000"/>
              <a:buFont typeface="Wingdings 2" panose="05020102010507070707" pitchFamily="18" charset="2"/>
              <a:buAutoNum type="alphaLcPeriod"/>
            </a:pPr>
            <a:r>
              <a:rPr lang="en-US" sz="1800" dirty="0">
                <a:solidFill>
                  <a:schemeClr val="bg1"/>
                </a:solidFill>
                <a:latin typeface="Roboto" panose="02000000000000000000" pitchFamily="2" charset="0"/>
                <a:ea typeface="Roboto" panose="02000000000000000000" pitchFamily="2" charset="0"/>
              </a:rPr>
              <a:t>Shadow Gen AI</a:t>
            </a:r>
          </a:p>
          <a:p>
            <a:pPr marL="914400" lvl="1" indent="-270827">
              <a:spcBef>
                <a:spcPts val="0"/>
              </a:spcBef>
              <a:spcAft>
                <a:spcPts val="0"/>
              </a:spcAft>
              <a:buClr>
                <a:schemeClr val="bg1"/>
              </a:buClr>
              <a:buSzPct val="100000"/>
              <a:buFont typeface="Wingdings 2" panose="05020102010507070707" pitchFamily="18" charset="2"/>
              <a:buAutoNum type="alphaLcPeriod"/>
            </a:pPr>
            <a:r>
              <a:rPr lang="en-US" sz="1800" dirty="0">
                <a:solidFill>
                  <a:schemeClr val="bg1"/>
                </a:solidFill>
                <a:latin typeface="Roboto" panose="02000000000000000000" pitchFamily="2" charset="0"/>
                <a:ea typeface="Roboto" panose="02000000000000000000" pitchFamily="2" charset="0"/>
              </a:rPr>
              <a:t>Hosting an LLM</a:t>
            </a:r>
          </a:p>
          <a:p>
            <a:pPr marL="914400" lvl="1" indent="-270827">
              <a:spcBef>
                <a:spcPts val="0"/>
              </a:spcBef>
              <a:spcAft>
                <a:spcPts val="0"/>
              </a:spcAft>
              <a:buClr>
                <a:schemeClr val="bg1"/>
              </a:buClr>
              <a:buSzPct val="100000"/>
              <a:buFont typeface="Wingdings 2" panose="05020102010507070707" pitchFamily="18" charset="2"/>
              <a:buAutoNum type="alphaLcPeriod"/>
            </a:pPr>
            <a:r>
              <a:rPr lang="en-US" sz="1800" dirty="0">
                <a:solidFill>
                  <a:schemeClr val="bg1"/>
                </a:solidFill>
                <a:latin typeface="Roboto" panose="02000000000000000000" pitchFamily="2" charset="0"/>
                <a:ea typeface="Roboto" panose="02000000000000000000" pitchFamily="2" charset="0"/>
              </a:rPr>
              <a:t>Active Cyber Attacks</a:t>
            </a:r>
          </a:p>
          <a:p>
            <a:pPr marL="914400" lvl="1" indent="-270827">
              <a:spcBef>
                <a:spcPts val="0"/>
              </a:spcBef>
              <a:spcAft>
                <a:spcPts val="0"/>
              </a:spcAft>
              <a:buClr>
                <a:schemeClr val="bg1"/>
              </a:buClr>
              <a:buSzPct val="100000"/>
              <a:buFont typeface="Wingdings 2" panose="05020102010507070707" pitchFamily="18" charset="2"/>
              <a:buAutoNum type="alphaLcPeriod"/>
            </a:pPr>
            <a:r>
              <a:rPr lang="en-US" sz="1800" dirty="0">
                <a:solidFill>
                  <a:schemeClr val="bg1"/>
                </a:solidFill>
                <a:latin typeface="Roboto" panose="02000000000000000000" pitchFamily="2" charset="0"/>
                <a:ea typeface="Roboto" panose="02000000000000000000" pitchFamily="2" charset="0"/>
              </a:rPr>
              <a:t>Foundational LLM</a:t>
            </a:r>
          </a:p>
          <a:p>
            <a:pPr marL="914400" lvl="1" indent="-270827">
              <a:spcBef>
                <a:spcPts val="0"/>
              </a:spcBef>
              <a:spcAft>
                <a:spcPts val="0"/>
              </a:spcAft>
              <a:buClr>
                <a:schemeClr val="bg1"/>
              </a:buClr>
              <a:buSzPct val="100000"/>
              <a:buFont typeface="Wingdings 2" panose="05020102010507070707" pitchFamily="18" charset="2"/>
              <a:buAutoNum type="alphaLcPeriod"/>
            </a:pPr>
            <a:r>
              <a:rPr lang="en-US" sz="1800" dirty="0">
                <a:solidFill>
                  <a:schemeClr val="bg1"/>
                </a:solidFill>
                <a:latin typeface="Roboto" panose="02000000000000000000" pitchFamily="2" charset="0"/>
                <a:ea typeface="Roboto" panose="02000000000000000000" pitchFamily="2" charset="0"/>
              </a:rPr>
              <a:t>Managed LLM</a:t>
            </a:r>
          </a:p>
        </p:txBody>
      </p:sp>
      <p:sp>
        <p:nvSpPr>
          <p:cNvPr id="2" name="TextBox 1">
            <a:extLst>
              <a:ext uri="{FF2B5EF4-FFF2-40B4-BE49-F238E27FC236}">
                <a16:creationId xmlns:a16="http://schemas.microsoft.com/office/drawing/2014/main" id="{60B403F3-EB14-7776-F967-BB3166013B8E}"/>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
        <p:nvSpPr>
          <p:cNvPr id="6" name="Google Shape;85;p18">
            <a:extLst>
              <a:ext uri="{FF2B5EF4-FFF2-40B4-BE49-F238E27FC236}">
                <a16:creationId xmlns:a16="http://schemas.microsoft.com/office/drawing/2014/main" id="{4DE72DF0-BD7B-9422-EAFB-C7DC7F6D4079}"/>
              </a:ext>
            </a:extLst>
          </p:cNvPr>
          <p:cNvSpPr/>
          <p:nvPr/>
        </p:nvSpPr>
        <p:spPr>
          <a:xfrm>
            <a:off x="992707" y="1465359"/>
            <a:ext cx="1084000" cy="1086800"/>
          </a:xfrm>
          <a:prstGeom prst="ellipse">
            <a:avLst/>
          </a:prstGeom>
          <a:solidFill>
            <a:srgbClr val="F79257"/>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7" name="Google Shape;86;p18">
            <a:extLst>
              <a:ext uri="{FF2B5EF4-FFF2-40B4-BE49-F238E27FC236}">
                <a16:creationId xmlns:a16="http://schemas.microsoft.com/office/drawing/2014/main" id="{F19A9332-725B-4806-F7FF-57D66AF80651}"/>
              </a:ext>
            </a:extLst>
          </p:cNvPr>
          <p:cNvSpPr/>
          <p:nvPr/>
        </p:nvSpPr>
        <p:spPr>
          <a:xfrm>
            <a:off x="3240065" y="1465359"/>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chemeClr val="bg1">
                  <a:lumMod val="75000"/>
                </a:schemeClr>
              </a:solidFill>
              <a:latin typeface="Roboto" panose="02000000000000000000" pitchFamily="2" charset="0"/>
              <a:ea typeface="Roboto" panose="02000000000000000000" pitchFamily="2" charset="0"/>
              <a:cs typeface="Roboto"/>
              <a:sym typeface="Roboto"/>
            </a:endParaRPr>
          </a:p>
        </p:txBody>
      </p:sp>
      <p:sp>
        <p:nvSpPr>
          <p:cNvPr id="8" name="Google Shape;87;p18">
            <a:extLst>
              <a:ext uri="{FF2B5EF4-FFF2-40B4-BE49-F238E27FC236}">
                <a16:creationId xmlns:a16="http://schemas.microsoft.com/office/drawing/2014/main" id="{1DCCA92E-73A3-5386-F661-AF43F498DB07}"/>
              </a:ext>
            </a:extLst>
          </p:cNvPr>
          <p:cNvSpPr/>
          <p:nvPr/>
        </p:nvSpPr>
        <p:spPr>
          <a:xfrm>
            <a:off x="5487423" y="1465359"/>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chemeClr val="bg1">
                  <a:lumMod val="75000"/>
                </a:schemeClr>
              </a:solidFill>
              <a:latin typeface="Roboto" panose="02000000000000000000" pitchFamily="2" charset="0"/>
              <a:ea typeface="Roboto" panose="02000000000000000000" pitchFamily="2" charset="0"/>
              <a:cs typeface="Roboto"/>
              <a:sym typeface="Roboto"/>
            </a:endParaRPr>
          </a:p>
        </p:txBody>
      </p:sp>
      <p:sp>
        <p:nvSpPr>
          <p:cNvPr id="9" name="Google Shape;88;p18">
            <a:extLst>
              <a:ext uri="{FF2B5EF4-FFF2-40B4-BE49-F238E27FC236}">
                <a16:creationId xmlns:a16="http://schemas.microsoft.com/office/drawing/2014/main" id="{B18170D1-62D5-6DCA-FF26-6C19226D0DE9}"/>
              </a:ext>
            </a:extLst>
          </p:cNvPr>
          <p:cNvSpPr/>
          <p:nvPr/>
        </p:nvSpPr>
        <p:spPr>
          <a:xfrm>
            <a:off x="7734781" y="1465359"/>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chemeClr val="bg1">
                  <a:lumMod val="75000"/>
                </a:schemeClr>
              </a:solidFill>
              <a:latin typeface="Roboto" panose="02000000000000000000" pitchFamily="2" charset="0"/>
              <a:ea typeface="Roboto" panose="02000000000000000000" pitchFamily="2" charset="0"/>
              <a:cs typeface="Roboto"/>
              <a:sym typeface="Roboto"/>
            </a:endParaRPr>
          </a:p>
        </p:txBody>
      </p:sp>
      <p:sp>
        <p:nvSpPr>
          <p:cNvPr id="10" name="Google Shape;89;p18">
            <a:extLst>
              <a:ext uri="{FF2B5EF4-FFF2-40B4-BE49-F238E27FC236}">
                <a16:creationId xmlns:a16="http://schemas.microsoft.com/office/drawing/2014/main" id="{590CEA15-3A0B-A376-E66F-22C0E42FAA1B}"/>
              </a:ext>
            </a:extLst>
          </p:cNvPr>
          <p:cNvSpPr/>
          <p:nvPr/>
        </p:nvSpPr>
        <p:spPr>
          <a:xfrm>
            <a:off x="9982140" y="1465359"/>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chemeClr val="bg1">
                  <a:lumMod val="75000"/>
                </a:schemeClr>
              </a:solidFill>
              <a:latin typeface="Roboto" panose="02000000000000000000" pitchFamily="2" charset="0"/>
              <a:ea typeface="Roboto" panose="02000000000000000000" pitchFamily="2" charset="0"/>
              <a:cs typeface="Roboto"/>
              <a:sym typeface="Roboto"/>
            </a:endParaRPr>
          </a:p>
        </p:txBody>
      </p:sp>
      <p:sp>
        <p:nvSpPr>
          <p:cNvPr id="11" name="Google Shape;90;p18">
            <a:extLst>
              <a:ext uri="{FF2B5EF4-FFF2-40B4-BE49-F238E27FC236}">
                <a16:creationId xmlns:a16="http://schemas.microsoft.com/office/drawing/2014/main" id="{022BEC5C-5602-2637-266B-A97CD7EC03D7}"/>
              </a:ext>
            </a:extLst>
          </p:cNvPr>
          <p:cNvSpPr/>
          <p:nvPr/>
        </p:nvSpPr>
        <p:spPr>
          <a:xfrm>
            <a:off x="369600" y="1883699"/>
            <a:ext cx="11452800" cy="249600"/>
          </a:xfrm>
          <a:prstGeom prst="roundRect">
            <a:avLst>
              <a:gd name="adj" fmla="val 50000"/>
            </a:avLst>
          </a:prstGeom>
          <a:solidFill>
            <a:schemeClr val="lt1"/>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2" name="Google Shape;96;p18">
            <a:extLst>
              <a:ext uri="{FF2B5EF4-FFF2-40B4-BE49-F238E27FC236}">
                <a16:creationId xmlns:a16="http://schemas.microsoft.com/office/drawing/2014/main" id="{512E8AE9-058B-1A04-F6D6-63AD5229BE48}"/>
              </a:ext>
            </a:extLst>
          </p:cNvPr>
          <p:cNvSpPr/>
          <p:nvPr/>
        </p:nvSpPr>
        <p:spPr>
          <a:xfrm>
            <a:off x="1136460" y="1609559"/>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3" name="Google Shape;97;p18">
            <a:extLst>
              <a:ext uri="{FF2B5EF4-FFF2-40B4-BE49-F238E27FC236}">
                <a16:creationId xmlns:a16="http://schemas.microsoft.com/office/drawing/2014/main" id="{95709B89-9F58-0268-BB1E-4D44C9000851}"/>
              </a:ext>
            </a:extLst>
          </p:cNvPr>
          <p:cNvSpPr/>
          <p:nvPr/>
        </p:nvSpPr>
        <p:spPr>
          <a:xfrm>
            <a:off x="3383819" y="1609559"/>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4" name="Google Shape;98;p18">
            <a:extLst>
              <a:ext uri="{FF2B5EF4-FFF2-40B4-BE49-F238E27FC236}">
                <a16:creationId xmlns:a16="http://schemas.microsoft.com/office/drawing/2014/main" id="{A03542B4-6990-6A95-8DA0-33A6D7A9FC52}"/>
              </a:ext>
            </a:extLst>
          </p:cNvPr>
          <p:cNvSpPr/>
          <p:nvPr/>
        </p:nvSpPr>
        <p:spPr>
          <a:xfrm>
            <a:off x="5631177" y="1609559"/>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5" name="Google Shape;99;p18">
            <a:extLst>
              <a:ext uri="{FF2B5EF4-FFF2-40B4-BE49-F238E27FC236}">
                <a16:creationId xmlns:a16="http://schemas.microsoft.com/office/drawing/2014/main" id="{0A2A02CE-CDF0-98E8-6AB7-5EE4930831A6}"/>
              </a:ext>
            </a:extLst>
          </p:cNvPr>
          <p:cNvSpPr/>
          <p:nvPr/>
        </p:nvSpPr>
        <p:spPr>
          <a:xfrm>
            <a:off x="7878535" y="1609559"/>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6" name="Google Shape;100;p18">
            <a:extLst>
              <a:ext uri="{FF2B5EF4-FFF2-40B4-BE49-F238E27FC236}">
                <a16:creationId xmlns:a16="http://schemas.microsoft.com/office/drawing/2014/main" id="{59091D5C-43E7-3B2B-1320-348B377C4B29}"/>
              </a:ext>
            </a:extLst>
          </p:cNvPr>
          <p:cNvSpPr/>
          <p:nvPr/>
        </p:nvSpPr>
        <p:spPr>
          <a:xfrm>
            <a:off x="10125893" y="1609559"/>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22" name="Google Shape;106;p18">
            <a:extLst>
              <a:ext uri="{FF2B5EF4-FFF2-40B4-BE49-F238E27FC236}">
                <a16:creationId xmlns:a16="http://schemas.microsoft.com/office/drawing/2014/main" id="{DBAEE9EC-CA4E-C2D0-539B-251E9FCF51DB}"/>
              </a:ext>
            </a:extLst>
          </p:cNvPr>
          <p:cNvSpPr/>
          <p:nvPr/>
        </p:nvSpPr>
        <p:spPr>
          <a:xfrm>
            <a:off x="2605985" y="1964499"/>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23" name="Google Shape;107;p18">
            <a:extLst>
              <a:ext uri="{FF2B5EF4-FFF2-40B4-BE49-F238E27FC236}">
                <a16:creationId xmlns:a16="http://schemas.microsoft.com/office/drawing/2014/main" id="{CB57C36B-7B11-2531-BC7B-7B16C34FD863}"/>
              </a:ext>
            </a:extLst>
          </p:cNvPr>
          <p:cNvSpPr/>
          <p:nvPr/>
        </p:nvSpPr>
        <p:spPr>
          <a:xfrm>
            <a:off x="4853336" y="1964499"/>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24" name="Google Shape;108;p18">
            <a:extLst>
              <a:ext uri="{FF2B5EF4-FFF2-40B4-BE49-F238E27FC236}">
                <a16:creationId xmlns:a16="http://schemas.microsoft.com/office/drawing/2014/main" id="{F18A0651-2665-9ECB-2B94-BDEFF2925F9D}"/>
              </a:ext>
            </a:extLst>
          </p:cNvPr>
          <p:cNvSpPr/>
          <p:nvPr/>
        </p:nvSpPr>
        <p:spPr>
          <a:xfrm>
            <a:off x="7100719" y="1964499"/>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25" name="Google Shape;109;p18">
            <a:extLst>
              <a:ext uri="{FF2B5EF4-FFF2-40B4-BE49-F238E27FC236}">
                <a16:creationId xmlns:a16="http://schemas.microsoft.com/office/drawing/2014/main" id="{0E0A0743-5942-F33A-D66B-C6A55A06C6A3}"/>
              </a:ext>
            </a:extLst>
          </p:cNvPr>
          <p:cNvSpPr/>
          <p:nvPr/>
        </p:nvSpPr>
        <p:spPr>
          <a:xfrm>
            <a:off x="9348069" y="1964499"/>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pic>
        <p:nvPicPr>
          <p:cNvPr id="26" name="Google Shape;110;p18">
            <a:extLst>
              <a:ext uri="{FF2B5EF4-FFF2-40B4-BE49-F238E27FC236}">
                <a16:creationId xmlns:a16="http://schemas.microsoft.com/office/drawing/2014/main" id="{600C2829-A5A1-DE1A-B86C-53840D682FEC}"/>
              </a:ext>
            </a:extLst>
          </p:cNvPr>
          <p:cNvPicPr preferRelativeResize="0"/>
          <p:nvPr/>
        </p:nvPicPr>
        <p:blipFill rotWithShape="1">
          <a:blip r:embed="rId3">
            <a:alphaModFix/>
          </a:blip>
          <a:srcRect b="12952"/>
          <a:stretch/>
        </p:blipFill>
        <p:spPr>
          <a:xfrm>
            <a:off x="3541104" y="1798749"/>
            <a:ext cx="481901" cy="419459"/>
          </a:xfrm>
          <a:prstGeom prst="rect">
            <a:avLst/>
          </a:prstGeom>
          <a:noFill/>
          <a:ln>
            <a:noFill/>
          </a:ln>
        </p:spPr>
      </p:pic>
      <p:pic>
        <p:nvPicPr>
          <p:cNvPr id="27" name="Google Shape;111;p18">
            <a:extLst>
              <a:ext uri="{FF2B5EF4-FFF2-40B4-BE49-F238E27FC236}">
                <a16:creationId xmlns:a16="http://schemas.microsoft.com/office/drawing/2014/main" id="{85F101BF-9F16-D8BC-1F6A-E7A9D8FC710B}"/>
              </a:ext>
            </a:extLst>
          </p:cNvPr>
          <p:cNvPicPr preferRelativeResize="0"/>
          <p:nvPr/>
        </p:nvPicPr>
        <p:blipFill rotWithShape="1">
          <a:blip r:embed="rId4">
            <a:alphaModFix/>
          </a:blip>
          <a:srcRect b="14799"/>
          <a:stretch/>
        </p:blipFill>
        <p:spPr>
          <a:xfrm>
            <a:off x="5709233" y="1735678"/>
            <a:ext cx="640400" cy="545605"/>
          </a:xfrm>
          <a:prstGeom prst="rect">
            <a:avLst/>
          </a:prstGeom>
          <a:noFill/>
          <a:ln>
            <a:noFill/>
          </a:ln>
        </p:spPr>
      </p:pic>
      <p:pic>
        <p:nvPicPr>
          <p:cNvPr id="28" name="Google Shape;112;p18">
            <a:extLst>
              <a:ext uri="{FF2B5EF4-FFF2-40B4-BE49-F238E27FC236}">
                <a16:creationId xmlns:a16="http://schemas.microsoft.com/office/drawing/2014/main" id="{04092F3E-33C6-9312-115F-6499DA0AA0C0}"/>
              </a:ext>
            </a:extLst>
          </p:cNvPr>
          <p:cNvPicPr preferRelativeResize="0"/>
          <p:nvPr/>
        </p:nvPicPr>
        <p:blipFill rotWithShape="1">
          <a:blip r:embed="rId5">
            <a:alphaModFix/>
          </a:blip>
          <a:srcRect b="14799"/>
          <a:stretch/>
        </p:blipFill>
        <p:spPr>
          <a:xfrm>
            <a:off x="1238641" y="1756097"/>
            <a:ext cx="592468" cy="504769"/>
          </a:xfrm>
          <a:prstGeom prst="rect">
            <a:avLst/>
          </a:prstGeom>
          <a:noFill/>
          <a:ln>
            <a:noFill/>
          </a:ln>
        </p:spPr>
      </p:pic>
      <p:pic>
        <p:nvPicPr>
          <p:cNvPr id="29" name="Google Shape;113;p18">
            <a:extLst>
              <a:ext uri="{FF2B5EF4-FFF2-40B4-BE49-F238E27FC236}">
                <a16:creationId xmlns:a16="http://schemas.microsoft.com/office/drawing/2014/main" id="{40B7FED8-9A0F-801D-2D50-F3822954539B}"/>
              </a:ext>
            </a:extLst>
          </p:cNvPr>
          <p:cNvPicPr preferRelativeResize="0"/>
          <p:nvPr/>
        </p:nvPicPr>
        <p:blipFill rotWithShape="1">
          <a:blip r:embed="rId6">
            <a:alphaModFix/>
          </a:blip>
          <a:srcRect b="14799"/>
          <a:stretch/>
        </p:blipFill>
        <p:spPr>
          <a:xfrm>
            <a:off x="7980562" y="1756364"/>
            <a:ext cx="592468" cy="504771"/>
          </a:xfrm>
          <a:prstGeom prst="rect">
            <a:avLst/>
          </a:prstGeom>
          <a:noFill/>
          <a:ln>
            <a:noFill/>
          </a:ln>
        </p:spPr>
      </p:pic>
      <p:pic>
        <p:nvPicPr>
          <p:cNvPr id="30" name="Google Shape;114;p18">
            <a:extLst>
              <a:ext uri="{FF2B5EF4-FFF2-40B4-BE49-F238E27FC236}">
                <a16:creationId xmlns:a16="http://schemas.microsoft.com/office/drawing/2014/main" id="{B5393FF2-9FD9-0AB1-9FE5-208CF97A7CD4}"/>
              </a:ext>
            </a:extLst>
          </p:cNvPr>
          <p:cNvPicPr preferRelativeResize="0"/>
          <p:nvPr/>
        </p:nvPicPr>
        <p:blipFill rotWithShape="1">
          <a:blip r:embed="rId7">
            <a:alphaModFix/>
          </a:blip>
          <a:srcRect b="14799"/>
          <a:stretch/>
        </p:blipFill>
        <p:spPr>
          <a:xfrm>
            <a:off x="10227891" y="1746481"/>
            <a:ext cx="592468" cy="504769"/>
          </a:xfrm>
          <a:prstGeom prst="rect">
            <a:avLst/>
          </a:prstGeom>
          <a:noFill/>
          <a:ln>
            <a:noFill/>
          </a:ln>
        </p:spPr>
      </p:pic>
      <p:sp>
        <p:nvSpPr>
          <p:cNvPr id="33" name="Google Shape;101;p18">
            <a:extLst>
              <a:ext uri="{FF2B5EF4-FFF2-40B4-BE49-F238E27FC236}">
                <a16:creationId xmlns:a16="http://schemas.microsoft.com/office/drawing/2014/main" id="{3B5E7B32-8498-FCF7-05B6-A4CC24A34A15}"/>
              </a:ext>
            </a:extLst>
          </p:cNvPr>
          <p:cNvSpPr/>
          <p:nvPr/>
        </p:nvSpPr>
        <p:spPr>
          <a:xfrm rot="2700000">
            <a:off x="1857951" y="2477845"/>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34" name="Google Shape;102;p18">
            <a:extLst>
              <a:ext uri="{FF2B5EF4-FFF2-40B4-BE49-F238E27FC236}">
                <a16:creationId xmlns:a16="http://schemas.microsoft.com/office/drawing/2014/main" id="{E8966B00-083C-F1E5-D15B-EB63C2A54E54}"/>
              </a:ext>
            </a:extLst>
          </p:cNvPr>
          <p:cNvSpPr/>
          <p:nvPr/>
        </p:nvSpPr>
        <p:spPr>
          <a:xfrm rot="2700000">
            <a:off x="4105309" y="2477845"/>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35" name="Google Shape;103;p18">
            <a:extLst>
              <a:ext uri="{FF2B5EF4-FFF2-40B4-BE49-F238E27FC236}">
                <a16:creationId xmlns:a16="http://schemas.microsoft.com/office/drawing/2014/main" id="{408FC410-1917-69E7-3CD0-87D94940665D}"/>
              </a:ext>
            </a:extLst>
          </p:cNvPr>
          <p:cNvSpPr/>
          <p:nvPr/>
        </p:nvSpPr>
        <p:spPr>
          <a:xfrm rot="2700000">
            <a:off x="6352668" y="2477845"/>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36" name="Google Shape;104;p18">
            <a:extLst>
              <a:ext uri="{FF2B5EF4-FFF2-40B4-BE49-F238E27FC236}">
                <a16:creationId xmlns:a16="http://schemas.microsoft.com/office/drawing/2014/main" id="{D1EAFF95-0B25-2FEF-E6AB-541B95CAD1BB}"/>
              </a:ext>
            </a:extLst>
          </p:cNvPr>
          <p:cNvSpPr/>
          <p:nvPr/>
        </p:nvSpPr>
        <p:spPr>
          <a:xfrm rot="2700000">
            <a:off x="8600025" y="2477845"/>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37" name="Google Shape;105;p18">
            <a:extLst>
              <a:ext uri="{FF2B5EF4-FFF2-40B4-BE49-F238E27FC236}">
                <a16:creationId xmlns:a16="http://schemas.microsoft.com/office/drawing/2014/main" id="{7149D1F5-CD6C-4036-C66B-C744E7FD910F}"/>
              </a:ext>
            </a:extLst>
          </p:cNvPr>
          <p:cNvSpPr/>
          <p:nvPr/>
        </p:nvSpPr>
        <p:spPr>
          <a:xfrm rot="2700000">
            <a:off x="10847384" y="2477845"/>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38" name="Google Shape;91;p18">
            <a:extLst>
              <a:ext uri="{FF2B5EF4-FFF2-40B4-BE49-F238E27FC236}">
                <a16:creationId xmlns:a16="http://schemas.microsoft.com/office/drawing/2014/main" id="{A5BD59A1-4473-6AA2-DE8E-39F9A67E6801}"/>
              </a:ext>
            </a:extLst>
          </p:cNvPr>
          <p:cNvSpPr txBox="1"/>
          <p:nvPr/>
        </p:nvSpPr>
        <p:spPr>
          <a:xfrm>
            <a:off x="7330558" y="3065062"/>
            <a:ext cx="1907336" cy="902899"/>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PRIORITIZE/ TREAT</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39" name="Google Shape;92;p18">
            <a:extLst>
              <a:ext uri="{FF2B5EF4-FFF2-40B4-BE49-F238E27FC236}">
                <a16:creationId xmlns:a16="http://schemas.microsoft.com/office/drawing/2014/main" id="{0DBF3E33-AA4F-AA29-ADE5-BF05F582BAD8}"/>
              </a:ext>
            </a:extLst>
          </p:cNvPr>
          <p:cNvSpPr txBox="1"/>
          <p:nvPr/>
        </p:nvSpPr>
        <p:spPr>
          <a:xfrm>
            <a:off x="5193219" y="3190592"/>
            <a:ext cx="1672400"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QUANTIFY</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40" name="Google Shape;93;p18">
            <a:extLst>
              <a:ext uri="{FF2B5EF4-FFF2-40B4-BE49-F238E27FC236}">
                <a16:creationId xmlns:a16="http://schemas.microsoft.com/office/drawing/2014/main" id="{DEB0E6B2-AA47-9A14-4DBE-96A1C5E6B1FC}"/>
              </a:ext>
            </a:extLst>
          </p:cNvPr>
          <p:cNvSpPr txBox="1"/>
          <p:nvPr/>
        </p:nvSpPr>
        <p:spPr>
          <a:xfrm>
            <a:off x="2940392" y="3208361"/>
            <a:ext cx="1672400"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SCOPE</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41" name="Google Shape;94;p18">
            <a:extLst>
              <a:ext uri="{FF2B5EF4-FFF2-40B4-BE49-F238E27FC236}">
                <a16:creationId xmlns:a16="http://schemas.microsoft.com/office/drawing/2014/main" id="{A24379BF-CF0A-E606-D532-F53E4BE2AC12}"/>
              </a:ext>
            </a:extLst>
          </p:cNvPr>
          <p:cNvSpPr txBox="1"/>
          <p:nvPr/>
        </p:nvSpPr>
        <p:spPr>
          <a:xfrm>
            <a:off x="9687924" y="3053372"/>
            <a:ext cx="1672400" cy="902899"/>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DECISION MAKING</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42" name="Google Shape;95;p18">
            <a:extLst>
              <a:ext uri="{FF2B5EF4-FFF2-40B4-BE49-F238E27FC236}">
                <a16:creationId xmlns:a16="http://schemas.microsoft.com/office/drawing/2014/main" id="{181C6603-493B-E323-CF9A-9FBEDBC0F90E}"/>
              </a:ext>
            </a:extLst>
          </p:cNvPr>
          <p:cNvSpPr txBox="1"/>
          <p:nvPr/>
        </p:nvSpPr>
        <p:spPr>
          <a:xfrm>
            <a:off x="132990" y="3210674"/>
            <a:ext cx="2727222"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CONTEXTUALIZE</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cxnSp>
        <p:nvCxnSpPr>
          <p:cNvPr id="3" name="Google Shape;167;p20">
            <a:extLst>
              <a:ext uri="{FF2B5EF4-FFF2-40B4-BE49-F238E27FC236}">
                <a16:creationId xmlns:a16="http://schemas.microsoft.com/office/drawing/2014/main" id="{CAD123E7-D121-E61B-8946-7C388DCC594E}"/>
              </a:ext>
            </a:extLst>
          </p:cNvPr>
          <p:cNvCxnSpPr/>
          <p:nvPr/>
        </p:nvCxnSpPr>
        <p:spPr>
          <a:xfrm rot="-5400000">
            <a:off x="4039460" y="2627370"/>
            <a:ext cx="319600" cy="3864000"/>
          </a:xfrm>
          <a:prstGeom prst="bentConnector3">
            <a:avLst>
              <a:gd name="adj1" fmla="val 49997"/>
            </a:avLst>
          </a:prstGeom>
          <a:noFill/>
          <a:ln w="19050" cap="flat" cmpd="sng">
            <a:solidFill>
              <a:srgbClr val="D9D9D9"/>
            </a:solidFill>
            <a:prstDash val="solid"/>
            <a:round/>
            <a:headEnd type="none" w="med" len="med"/>
            <a:tailEnd type="none" w="med" len="med"/>
          </a:ln>
        </p:spPr>
      </p:cxnSp>
      <p:sp>
        <p:nvSpPr>
          <p:cNvPr id="159" name="Google Shape;159;p20"/>
          <p:cNvSpPr txBox="1">
            <a:spLocks noGrp="1"/>
          </p:cNvSpPr>
          <p:nvPr>
            <p:ph type="ctrTitle" idx="4294967295"/>
          </p:nvPr>
        </p:nvSpPr>
        <p:spPr>
          <a:xfrm>
            <a:off x="446612" y="460046"/>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spcBef>
                <a:spcPts val="0"/>
              </a:spcBef>
            </a:pPr>
            <a:r>
              <a:rPr lang="en-US" sz="4000" b="1" dirty="0">
                <a:solidFill>
                  <a:schemeClr val="bg1"/>
                </a:solidFill>
                <a:latin typeface="Roboto" panose="02000000000000000000" pitchFamily="2" charset="0"/>
                <a:ea typeface="Roboto" panose="02000000000000000000" pitchFamily="2" charset="0"/>
                <a:cs typeface="Poppins"/>
                <a:sym typeface="Poppins"/>
              </a:rPr>
              <a:t>Gen AI Vectors</a:t>
            </a:r>
            <a:endParaRPr sz="4000" b="1" dirty="0">
              <a:solidFill>
                <a:schemeClr val="bg1"/>
              </a:solidFill>
              <a:latin typeface="Roboto" panose="02000000000000000000" pitchFamily="2" charset="0"/>
              <a:ea typeface="Roboto" panose="02000000000000000000" pitchFamily="2" charset="0"/>
              <a:cs typeface="Poppins"/>
              <a:sym typeface="Poppins"/>
            </a:endParaRPr>
          </a:p>
        </p:txBody>
      </p:sp>
      <p:sp>
        <p:nvSpPr>
          <p:cNvPr id="160" name="Google Shape;160;p20"/>
          <p:cNvSpPr txBox="1"/>
          <p:nvPr/>
        </p:nvSpPr>
        <p:spPr>
          <a:xfrm>
            <a:off x="766033" y="3486923"/>
            <a:ext cx="2931600" cy="883278"/>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2400" b="1" dirty="0">
                <a:solidFill>
                  <a:schemeClr val="bg1"/>
                </a:solidFill>
                <a:latin typeface="Roboto" panose="02000000000000000000" pitchFamily="2" charset="0"/>
                <a:ea typeface="Roboto" panose="02000000000000000000" pitchFamily="2" charset="0"/>
                <a:cs typeface="Poppins"/>
                <a:sym typeface="Poppins"/>
              </a:rPr>
              <a:t>Hosting on LLMs</a:t>
            </a:r>
            <a:endParaRPr sz="2400" b="1" dirty="0">
              <a:solidFill>
                <a:schemeClr val="bg1"/>
              </a:solidFill>
              <a:latin typeface="Roboto" panose="02000000000000000000" pitchFamily="2" charset="0"/>
              <a:ea typeface="Roboto" panose="02000000000000000000" pitchFamily="2" charset="0"/>
              <a:cs typeface="Poppins"/>
              <a:sym typeface="Poppins"/>
            </a:endParaRPr>
          </a:p>
          <a:p>
            <a:pPr algn="ctr">
              <a:lnSpc>
                <a:spcPct val="115000"/>
              </a:lnSpc>
              <a:buClr>
                <a:schemeClr val="dk1"/>
              </a:buClr>
              <a:buSzPts val="1100"/>
            </a:pPr>
            <a:r>
              <a:rPr lang="en" sz="1200" dirty="0">
                <a:solidFill>
                  <a:schemeClr val="bg1"/>
                </a:solidFill>
                <a:latin typeface="Roboto" panose="02000000000000000000" pitchFamily="2" charset="0"/>
                <a:ea typeface="Roboto" panose="02000000000000000000" pitchFamily="2" charset="0"/>
                <a:cs typeface="Poppins"/>
                <a:sym typeface="Poppins"/>
              </a:rPr>
              <a:t>Using them to develop use cases</a:t>
            </a:r>
            <a:endParaRPr sz="1200" dirty="0">
              <a:solidFill>
                <a:schemeClr val="bg1"/>
              </a:solidFill>
              <a:latin typeface="Roboto" panose="02000000000000000000" pitchFamily="2" charset="0"/>
              <a:ea typeface="Roboto" panose="02000000000000000000" pitchFamily="2" charset="0"/>
              <a:cs typeface="Poppins"/>
              <a:sym typeface="Poppins"/>
            </a:endParaRPr>
          </a:p>
        </p:txBody>
      </p:sp>
      <p:sp>
        <p:nvSpPr>
          <p:cNvPr id="161" name="Google Shape;161;p20"/>
          <p:cNvSpPr txBox="1"/>
          <p:nvPr/>
        </p:nvSpPr>
        <p:spPr>
          <a:xfrm>
            <a:off x="8494367" y="1608127"/>
            <a:ext cx="2931600" cy="883278"/>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2400" b="1" dirty="0">
                <a:solidFill>
                  <a:schemeClr val="bg1"/>
                </a:solidFill>
                <a:latin typeface="Roboto" panose="02000000000000000000" pitchFamily="2" charset="0"/>
                <a:ea typeface="Roboto" panose="02000000000000000000" pitchFamily="2" charset="0"/>
                <a:cs typeface="Poppins"/>
                <a:sym typeface="Poppins"/>
              </a:rPr>
              <a:t>Foundational LLMs</a:t>
            </a:r>
            <a:endParaRPr sz="2400" dirty="0">
              <a:solidFill>
                <a:schemeClr val="bg1"/>
              </a:solidFill>
              <a:latin typeface="Roboto" panose="02000000000000000000" pitchFamily="2" charset="0"/>
              <a:ea typeface="Roboto" panose="02000000000000000000" pitchFamily="2" charset="0"/>
              <a:cs typeface="Poppins"/>
              <a:sym typeface="Poppins"/>
            </a:endParaRPr>
          </a:p>
          <a:p>
            <a:pPr algn="ctr">
              <a:lnSpc>
                <a:spcPct val="115000"/>
              </a:lnSpc>
            </a:pPr>
            <a:r>
              <a:rPr lang="en" sz="1200" dirty="0">
                <a:solidFill>
                  <a:schemeClr val="bg1"/>
                </a:solidFill>
                <a:latin typeface="Roboto" panose="02000000000000000000" pitchFamily="2" charset="0"/>
                <a:ea typeface="Roboto" panose="02000000000000000000" pitchFamily="2" charset="0"/>
                <a:cs typeface="Poppins"/>
                <a:sym typeface="Poppins"/>
              </a:rPr>
              <a:t>You are building foundational LLMs</a:t>
            </a:r>
            <a:endParaRPr sz="1200" dirty="0">
              <a:solidFill>
                <a:schemeClr val="bg1"/>
              </a:solidFill>
              <a:latin typeface="Roboto" panose="02000000000000000000" pitchFamily="2" charset="0"/>
              <a:ea typeface="Roboto" panose="02000000000000000000" pitchFamily="2" charset="0"/>
              <a:cs typeface="Poppins"/>
              <a:sym typeface="Poppins"/>
            </a:endParaRPr>
          </a:p>
        </p:txBody>
      </p:sp>
      <p:sp>
        <p:nvSpPr>
          <p:cNvPr id="162" name="Google Shape;162;p20"/>
          <p:cNvSpPr txBox="1"/>
          <p:nvPr/>
        </p:nvSpPr>
        <p:spPr>
          <a:xfrm>
            <a:off x="766033" y="1501927"/>
            <a:ext cx="3422726" cy="883278"/>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2400" b="1" dirty="0">
                <a:solidFill>
                  <a:schemeClr val="bg1"/>
                </a:solidFill>
                <a:latin typeface="Roboto" panose="02000000000000000000" pitchFamily="2" charset="0"/>
                <a:ea typeface="Roboto" panose="02000000000000000000" pitchFamily="2" charset="0"/>
                <a:cs typeface="Poppins"/>
                <a:sym typeface="Poppins"/>
              </a:rPr>
              <a:t>Shadow </a:t>
            </a:r>
            <a:r>
              <a:rPr lang="en" sz="2400" b="1" dirty="0" err="1">
                <a:solidFill>
                  <a:schemeClr val="bg1"/>
                </a:solidFill>
                <a:latin typeface="Roboto" panose="02000000000000000000" pitchFamily="2" charset="0"/>
                <a:ea typeface="Roboto" panose="02000000000000000000" pitchFamily="2" charset="0"/>
                <a:cs typeface="Poppins"/>
                <a:sym typeface="Poppins"/>
              </a:rPr>
              <a:t>GenAI</a:t>
            </a:r>
            <a:endParaRPr sz="2400" b="1" dirty="0">
              <a:solidFill>
                <a:schemeClr val="bg1"/>
              </a:solidFill>
              <a:latin typeface="Roboto" panose="02000000000000000000" pitchFamily="2" charset="0"/>
              <a:ea typeface="Roboto" panose="02000000000000000000" pitchFamily="2" charset="0"/>
              <a:cs typeface="Poppins"/>
              <a:sym typeface="Poppins"/>
            </a:endParaRPr>
          </a:p>
          <a:p>
            <a:pPr algn="ctr">
              <a:lnSpc>
                <a:spcPct val="115000"/>
              </a:lnSpc>
            </a:pPr>
            <a:r>
              <a:rPr lang="en" sz="1200" dirty="0">
                <a:solidFill>
                  <a:schemeClr val="bg1"/>
                </a:solidFill>
                <a:latin typeface="Roboto" panose="02000000000000000000" pitchFamily="2" charset="0"/>
                <a:ea typeface="Roboto" panose="02000000000000000000" pitchFamily="2" charset="0"/>
                <a:cs typeface="Poppins"/>
                <a:sym typeface="Poppins"/>
              </a:rPr>
              <a:t>You’re using </a:t>
            </a:r>
            <a:r>
              <a:rPr lang="en" sz="1200" dirty="0" err="1">
                <a:solidFill>
                  <a:schemeClr val="bg1"/>
                </a:solidFill>
                <a:latin typeface="Roboto" panose="02000000000000000000" pitchFamily="2" charset="0"/>
                <a:ea typeface="Roboto" panose="02000000000000000000" pitchFamily="2" charset="0"/>
                <a:cs typeface="Poppins"/>
                <a:sym typeface="Poppins"/>
              </a:rPr>
              <a:t>GenAI</a:t>
            </a:r>
            <a:r>
              <a:rPr lang="en" sz="1200" dirty="0">
                <a:solidFill>
                  <a:schemeClr val="bg1"/>
                </a:solidFill>
                <a:latin typeface="Roboto" panose="02000000000000000000" pitchFamily="2" charset="0"/>
                <a:ea typeface="Roboto" panose="02000000000000000000" pitchFamily="2" charset="0"/>
                <a:cs typeface="Poppins"/>
                <a:sym typeface="Poppins"/>
              </a:rPr>
              <a:t> - you just don’t know it</a:t>
            </a:r>
            <a:endParaRPr sz="1200" dirty="0">
              <a:solidFill>
                <a:schemeClr val="bg1"/>
              </a:solidFill>
              <a:latin typeface="Roboto" panose="02000000000000000000" pitchFamily="2" charset="0"/>
              <a:ea typeface="Roboto" panose="02000000000000000000" pitchFamily="2" charset="0"/>
              <a:cs typeface="Poppins"/>
              <a:sym typeface="Poppins"/>
            </a:endParaRPr>
          </a:p>
        </p:txBody>
      </p:sp>
      <p:sp>
        <p:nvSpPr>
          <p:cNvPr id="163" name="Google Shape;163;p20"/>
          <p:cNvSpPr txBox="1"/>
          <p:nvPr/>
        </p:nvSpPr>
        <p:spPr>
          <a:xfrm>
            <a:off x="8494367" y="3380723"/>
            <a:ext cx="2931600" cy="1095644"/>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2400" b="1" dirty="0">
                <a:solidFill>
                  <a:schemeClr val="bg1"/>
                </a:solidFill>
                <a:latin typeface="Roboto" panose="02000000000000000000" pitchFamily="2" charset="0"/>
                <a:ea typeface="Roboto" panose="02000000000000000000" pitchFamily="2" charset="0"/>
                <a:cs typeface="Poppins"/>
                <a:sym typeface="Poppins"/>
              </a:rPr>
              <a:t>Managed LLMs</a:t>
            </a:r>
            <a:endParaRPr sz="2400" b="1" dirty="0">
              <a:solidFill>
                <a:schemeClr val="bg1"/>
              </a:solidFill>
              <a:latin typeface="Roboto" panose="02000000000000000000" pitchFamily="2" charset="0"/>
              <a:ea typeface="Roboto" panose="02000000000000000000" pitchFamily="2" charset="0"/>
              <a:cs typeface="Poppins"/>
              <a:sym typeface="Poppins"/>
            </a:endParaRPr>
          </a:p>
          <a:p>
            <a:pPr algn="ctr">
              <a:lnSpc>
                <a:spcPct val="115000"/>
              </a:lnSpc>
              <a:buClr>
                <a:schemeClr val="dk1"/>
              </a:buClr>
              <a:buSzPts val="1100"/>
            </a:pPr>
            <a:r>
              <a:rPr lang="en" sz="1200" dirty="0">
                <a:solidFill>
                  <a:schemeClr val="bg1"/>
                </a:solidFill>
                <a:latin typeface="Roboto" panose="02000000000000000000" pitchFamily="2" charset="0"/>
                <a:ea typeface="Roboto" panose="02000000000000000000" pitchFamily="2" charset="0"/>
                <a:cs typeface="Poppins"/>
                <a:sym typeface="Poppins"/>
              </a:rPr>
              <a:t>Developing use cases with third-party LLMs </a:t>
            </a:r>
            <a:endParaRPr sz="1200" dirty="0">
              <a:solidFill>
                <a:schemeClr val="bg1"/>
              </a:solidFill>
              <a:latin typeface="Roboto" panose="02000000000000000000" pitchFamily="2" charset="0"/>
              <a:ea typeface="Roboto" panose="02000000000000000000" pitchFamily="2" charset="0"/>
              <a:cs typeface="Poppins"/>
              <a:sym typeface="Poppins"/>
            </a:endParaRPr>
          </a:p>
        </p:txBody>
      </p:sp>
      <p:sp>
        <p:nvSpPr>
          <p:cNvPr id="164" name="Google Shape;164;p20"/>
          <p:cNvSpPr txBox="1"/>
          <p:nvPr/>
        </p:nvSpPr>
        <p:spPr>
          <a:xfrm>
            <a:off x="5294056" y="4988848"/>
            <a:ext cx="3538243" cy="883278"/>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2400" b="1" dirty="0">
                <a:solidFill>
                  <a:schemeClr val="bg1"/>
                </a:solidFill>
                <a:latin typeface="Roboto" panose="02000000000000000000" pitchFamily="2" charset="0"/>
                <a:ea typeface="Roboto" panose="02000000000000000000" pitchFamily="2" charset="0"/>
                <a:cs typeface="Poppins"/>
                <a:sym typeface="Poppins"/>
              </a:rPr>
              <a:t>Active Cyber Attack</a:t>
            </a:r>
            <a:endParaRPr sz="2400" b="1" dirty="0">
              <a:solidFill>
                <a:schemeClr val="bg1"/>
              </a:solidFill>
              <a:latin typeface="Roboto" panose="02000000000000000000" pitchFamily="2" charset="0"/>
              <a:ea typeface="Roboto" panose="02000000000000000000" pitchFamily="2" charset="0"/>
              <a:cs typeface="Poppins"/>
              <a:sym typeface="Poppins"/>
            </a:endParaRPr>
          </a:p>
          <a:p>
            <a:pPr algn="ctr">
              <a:lnSpc>
                <a:spcPct val="115000"/>
              </a:lnSpc>
              <a:buClr>
                <a:schemeClr val="dk1"/>
              </a:buClr>
              <a:buSzPts val="1100"/>
            </a:pPr>
            <a:r>
              <a:rPr lang="en" sz="1200" dirty="0">
                <a:solidFill>
                  <a:schemeClr val="bg1"/>
                </a:solidFill>
                <a:latin typeface="Roboto" panose="02000000000000000000" pitchFamily="2" charset="0"/>
                <a:ea typeface="Roboto" panose="02000000000000000000" pitchFamily="2" charset="0"/>
                <a:cs typeface="Poppins"/>
                <a:sym typeface="Poppins"/>
              </a:rPr>
              <a:t>Your adversaries are using LLMs to attack</a:t>
            </a:r>
            <a:endParaRPr sz="1200" dirty="0">
              <a:solidFill>
                <a:schemeClr val="bg1"/>
              </a:solidFill>
              <a:latin typeface="Roboto" panose="02000000000000000000" pitchFamily="2" charset="0"/>
              <a:ea typeface="Roboto" panose="02000000000000000000" pitchFamily="2" charset="0"/>
              <a:cs typeface="Poppins"/>
              <a:sym typeface="Poppins"/>
            </a:endParaRPr>
          </a:p>
        </p:txBody>
      </p:sp>
      <p:sp>
        <p:nvSpPr>
          <p:cNvPr id="165" name="Google Shape;165;p20"/>
          <p:cNvSpPr/>
          <p:nvPr/>
        </p:nvSpPr>
        <p:spPr>
          <a:xfrm>
            <a:off x="5901200" y="2777741"/>
            <a:ext cx="389600" cy="38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solidFill>
                <a:schemeClr val="bg1"/>
              </a:solidFill>
              <a:latin typeface="Roboto" panose="02000000000000000000" pitchFamily="2" charset="0"/>
              <a:ea typeface="Roboto" panose="02000000000000000000" pitchFamily="2" charset="0"/>
            </a:endParaRPr>
          </a:p>
        </p:txBody>
      </p:sp>
      <p:cxnSp>
        <p:nvCxnSpPr>
          <p:cNvPr id="166" name="Google Shape;166;p20"/>
          <p:cNvCxnSpPr>
            <a:cxnSpLocks/>
            <a:stCxn id="165" idx="0"/>
            <a:endCxn id="162" idx="2"/>
          </p:cNvCxnSpPr>
          <p:nvPr/>
        </p:nvCxnSpPr>
        <p:spPr>
          <a:xfrm rot="16200000" flipV="1">
            <a:off x="4090430" y="772171"/>
            <a:ext cx="392536" cy="3618604"/>
          </a:xfrm>
          <a:prstGeom prst="bentConnector3">
            <a:avLst>
              <a:gd name="adj1" fmla="val 50000"/>
            </a:avLst>
          </a:prstGeom>
          <a:noFill/>
          <a:ln w="19050" cap="flat" cmpd="sng">
            <a:solidFill>
              <a:srgbClr val="D9D9D9"/>
            </a:solidFill>
            <a:prstDash val="solid"/>
            <a:round/>
            <a:headEnd type="none" w="med" len="med"/>
            <a:tailEnd type="none" w="med" len="med"/>
          </a:ln>
        </p:spPr>
      </p:cxnSp>
      <p:cxnSp>
        <p:nvCxnSpPr>
          <p:cNvPr id="167" name="Google Shape;167;p20"/>
          <p:cNvCxnSpPr>
            <a:cxnSpLocks/>
            <a:stCxn id="160" idx="0"/>
            <a:endCxn id="165" idx="4"/>
          </p:cNvCxnSpPr>
          <p:nvPr/>
        </p:nvCxnSpPr>
        <p:spPr>
          <a:xfrm rot="5400000" flipH="1" flipV="1">
            <a:off x="4004125" y="1395049"/>
            <a:ext cx="319582" cy="3864167"/>
          </a:xfrm>
          <a:prstGeom prst="bentConnector3">
            <a:avLst>
              <a:gd name="adj1" fmla="val 50000"/>
            </a:avLst>
          </a:prstGeom>
          <a:noFill/>
          <a:ln w="19050" cap="flat" cmpd="sng">
            <a:solidFill>
              <a:srgbClr val="D9D9D9"/>
            </a:solidFill>
            <a:prstDash val="solid"/>
            <a:round/>
            <a:headEnd type="none" w="med" len="med"/>
            <a:tailEnd type="none" w="med" len="med"/>
          </a:ln>
        </p:spPr>
      </p:cxnSp>
      <p:cxnSp>
        <p:nvCxnSpPr>
          <p:cNvPr id="168" name="Google Shape;168;p20"/>
          <p:cNvCxnSpPr>
            <a:cxnSpLocks/>
            <a:stCxn id="161" idx="2"/>
            <a:endCxn id="165" idx="0"/>
          </p:cNvCxnSpPr>
          <p:nvPr/>
        </p:nvCxnSpPr>
        <p:spPr>
          <a:xfrm rot="5400000">
            <a:off x="7884916" y="702490"/>
            <a:ext cx="286336" cy="3864167"/>
          </a:xfrm>
          <a:prstGeom prst="bentConnector3">
            <a:avLst>
              <a:gd name="adj1" fmla="val 50000"/>
            </a:avLst>
          </a:prstGeom>
          <a:noFill/>
          <a:ln w="19050" cap="flat" cmpd="sng">
            <a:solidFill>
              <a:srgbClr val="D9D9D9"/>
            </a:solidFill>
            <a:prstDash val="solid"/>
            <a:round/>
            <a:headEnd type="none" w="med" len="med"/>
            <a:tailEnd type="none" w="med" len="med"/>
          </a:ln>
        </p:spPr>
      </p:cxnSp>
      <p:cxnSp>
        <p:nvCxnSpPr>
          <p:cNvPr id="169" name="Google Shape;169;p20"/>
          <p:cNvCxnSpPr>
            <a:cxnSpLocks/>
            <a:stCxn id="163" idx="0"/>
            <a:endCxn id="165" idx="4"/>
          </p:cNvCxnSpPr>
          <p:nvPr/>
        </p:nvCxnSpPr>
        <p:spPr>
          <a:xfrm rot="16200000" flipV="1">
            <a:off x="7921393" y="1341948"/>
            <a:ext cx="213382" cy="3864167"/>
          </a:xfrm>
          <a:prstGeom prst="bentConnector3">
            <a:avLst>
              <a:gd name="adj1" fmla="val 50000"/>
            </a:avLst>
          </a:prstGeom>
          <a:noFill/>
          <a:ln w="19050" cap="flat" cmpd="sng">
            <a:solidFill>
              <a:srgbClr val="D9D9D9"/>
            </a:solidFill>
            <a:prstDash val="solid"/>
            <a:round/>
            <a:headEnd type="none" w="med" len="med"/>
            <a:tailEnd type="none" w="med" len="med"/>
          </a:ln>
        </p:spPr>
      </p:cxnSp>
      <p:cxnSp>
        <p:nvCxnSpPr>
          <p:cNvPr id="170" name="Google Shape;170;p20"/>
          <p:cNvCxnSpPr>
            <a:cxnSpLocks/>
            <a:endCxn id="165" idx="2"/>
          </p:cNvCxnSpPr>
          <p:nvPr/>
        </p:nvCxnSpPr>
        <p:spPr>
          <a:xfrm rot="16200000" flipV="1">
            <a:off x="5258502" y="3615239"/>
            <a:ext cx="2144054" cy="858657"/>
          </a:xfrm>
          <a:prstGeom prst="bentConnector4">
            <a:avLst>
              <a:gd name="adj1" fmla="val 45457"/>
              <a:gd name="adj2" fmla="val 197331"/>
            </a:avLst>
          </a:prstGeom>
          <a:noFill/>
          <a:ln w="19050" cap="flat" cmpd="sng">
            <a:solidFill>
              <a:srgbClr val="D9D9D9"/>
            </a:solidFill>
            <a:prstDash val="solid"/>
            <a:round/>
            <a:headEnd type="none" w="med" len="med"/>
            <a:tailEnd type="none" w="med" len="med"/>
          </a:ln>
        </p:spPr>
      </p:cxnSp>
      <p:pic>
        <p:nvPicPr>
          <p:cNvPr id="171" name="Google Shape;171;p20"/>
          <p:cNvPicPr preferRelativeResize="0"/>
          <p:nvPr/>
        </p:nvPicPr>
        <p:blipFill rotWithShape="1">
          <a:blip r:embed="rId3">
            <a:alphaModFix/>
          </a:blip>
          <a:srcRect l="9969" t="906" r="56588" b="48163"/>
          <a:stretch/>
        </p:blipFill>
        <p:spPr>
          <a:xfrm>
            <a:off x="4412667" y="1289208"/>
            <a:ext cx="3366800" cy="3366800"/>
          </a:xfrm>
          <a:prstGeom prst="ellipse">
            <a:avLst/>
          </a:prstGeom>
          <a:noFill/>
          <a:ln w="38100" cap="flat" cmpd="sng">
            <a:solidFill>
              <a:srgbClr val="52C7FF"/>
            </a:solidFill>
            <a:prstDash val="solid"/>
            <a:round/>
            <a:headEnd type="none" w="sm" len="sm"/>
            <a:tailEnd type="none" w="sm" len="sm"/>
          </a:ln>
        </p:spPr>
      </p:pic>
      <p:sp>
        <p:nvSpPr>
          <p:cNvPr id="2" name="Google Shape;162;p20">
            <a:extLst>
              <a:ext uri="{FF2B5EF4-FFF2-40B4-BE49-F238E27FC236}">
                <a16:creationId xmlns:a16="http://schemas.microsoft.com/office/drawing/2014/main" id="{5340953D-27F6-78C4-0432-54A244D28AFA}"/>
              </a:ext>
            </a:extLst>
          </p:cNvPr>
          <p:cNvSpPr txBox="1"/>
          <p:nvPr/>
        </p:nvSpPr>
        <p:spPr>
          <a:xfrm>
            <a:off x="767908" y="4669219"/>
            <a:ext cx="2931600" cy="1095644"/>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2400" b="1" dirty="0">
                <a:solidFill>
                  <a:schemeClr val="bg1"/>
                </a:solidFill>
                <a:latin typeface="Roboto" panose="02000000000000000000" pitchFamily="2" charset="0"/>
                <a:ea typeface="Roboto" panose="02000000000000000000" pitchFamily="2" charset="0"/>
                <a:cs typeface="Poppins"/>
                <a:sym typeface="Poppins"/>
              </a:rPr>
              <a:t>3</a:t>
            </a:r>
            <a:r>
              <a:rPr lang="en" sz="2400" b="1" baseline="30000" dirty="0">
                <a:solidFill>
                  <a:schemeClr val="bg1"/>
                </a:solidFill>
                <a:latin typeface="Roboto" panose="02000000000000000000" pitchFamily="2" charset="0"/>
                <a:ea typeface="Roboto" panose="02000000000000000000" pitchFamily="2" charset="0"/>
                <a:cs typeface="Poppins"/>
                <a:sym typeface="Poppins"/>
              </a:rPr>
              <a:t>rd</a:t>
            </a:r>
            <a:r>
              <a:rPr lang="en" sz="2400" b="1" dirty="0">
                <a:solidFill>
                  <a:schemeClr val="bg1"/>
                </a:solidFill>
                <a:latin typeface="Roboto" panose="02000000000000000000" pitchFamily="2" charset="0"/>
                <a:ea typeface="Roboto" panose="02000000000000000000" pitchFamily="2" charset="0"/>
                <a:cs typeface="Poppins"/>
                <a:sym typeface="Poppins"/>
              </a:rPr>
              <a:t> Party </a:t>
            </a:r>
            <a:r>
              <a:rPr lang="en" sz="2400" b="1" dirty="0" err="1">
                <a:solidFill>
                  <a:schemeClr val="bg1"/>
                </a:solidFill>
                <a:latin typeface="Roboto" panose="02000000000000000000" pitchFamily="2" charset="0"/>
                <a:ea typeface="Roboto" panose="02000000000000000000" pitchFamily="2" charset="0"/>
                <a:cs typeface="Poppins"/>
                <a:sym typeface="Poppins"/>
              </a:rPr>
              <a:t>GenAI</a:t>
            </a:r>
            <a:endParaRPr sz="2400" b="1" dirty="0">
              <a:solidFill>
                <a:schemeClr val="bg1"/>
              </a:solidFill>
              <a:latin typeface="Roboto" panose="02000000000000000000" pitchFamily="2" charset="0"/>
              <a:ea typeface="Roboto" panose="02000000000000000000" pitchFamily="2" charset="0"/>
              <a:cs typeface="Poppins"/>
              <a:sym typeface="Poppins"/>
            </a:endParaRPr>
          </a:p>
          <a:p>
            <a:pPr algn="ctr">
              <a:lnSpc>
                <a:spcPct val="115000"/>
              </a:lnSpc>
            </a:pPr>
            <a:r>
              <a:rPr lang="en" sz="1200" dirty="0">
                <a:solidFill>
                  <a:schemeClr val="bg1"/>
                </a:solidFill>
                <a:latin typeface="Roboto" panose="02000000000000000000" pitchFamily="2" charset="0"/>
                <a:ea typeface="Roboto" panose="02000000000000000000" pitchFamily="2" charset="0"/>
                <a:cs typeface="Poppins"/>
                <a:sym typeface="Poppins"/>
              </a:rPr>
              <a:t>You’re suppliers are using your data to inform their AI</a:t>
            </a:r>
            <a:endParaRPr sz="1200" dirty="0">
              <a:solidFill>
                <a:schemeClr val="bg1"/>
              </a:solidFill>
              <a:latin typeface="Roboto" panose="02000000000000000000" pitchFamily="2" charset="0"/>
              <a:ea typeface="Roboto" panose="02000000000000000000" pitchFamily="2" charset="0"/>
              <a:cs typeface="Poppins"/>
              <a:sym typeface="Poppins"/>
            </a:endParaRPr>
          </a:p>
        </p:txBody>
      </p:sp>
      <p:sp>
        <p:nvSpPr>
          <p:cNvPr id="4" name="TextBox 3">
            <a:extLst>
              <a:ext uri="{FF2B5EF4-FFF2-40B4-BE49-F238E27FC236}">
                <a16:creationId xmlns:a16="http://schemas.microsoft.com/office/drawing/2014/main" id="{87F1B0BB-7ABB-ACAE-C448-D1DD60026FC8}"/>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91" name="Google Shape;191;p22"/>
          <p:cNvSpPr txBox="1"/>
          <p:nvPr/>
        </p:nvSpPr>
        <p:spPr>
          <a:xfrm>
            <a:off x="7440733" y="3313267"/>
            <a:ext cx="1805412" cy="902899"/>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PRIORITIZE/ TREAT</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192" name="Google Shape;192;p22"/>
          <p:cNvSpPr txBox="1"/>
          <p:nvPr/>
        </p:nvSpPr>
        <p:spPr>
          <a:xfrm>
            <a:off x="5193219" y="3461046"/>
            <a:ext cx="1672400"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a:solidFill>
                  <a:schemeClr val="bg1"/>
                </a:solidFill>
                <a:latin typeface="Roboto" panose="02000000000000000000" pitchFamily="2" charset="0"/>
                <a:ea typeface="Roboto" panose="02000000000000000000" pitchFamily="2" charset="0"/>
                <a:cs typeface="Bebas Neue"/>
                <a:sym typeface="Bebas Neue"/>
              </a:rPr>
              <a:t>QUANTIFY</a:t>
            </a:r>
            <a:endParaRPr sz="2667" b="1">
              <a:solidFill>
                <a:schemeClr val="bg1"/>
              </a:solidFill>
              <a:latin typeface="Roboto" panose="02000000000000000000" pitchFamily="2" charset="0"/>
              <a:ea typeface="Roboto" panose="02000000000000000000" pitchFamily="2" charset="0"/>
              <a:cs typeface="Bebas Neue"/>
              <a:sym typeface="Bebas Neue"/>
            </a:endParaRPr>
          </a:p>
        </p:txBody>
      </p:sp>
      <p:sp>
        <p:nvSpPr>
          <p:cNvPr id="193" name="Google Shape;193;p22"/>
          <p:cNvSpPr txBox="1"/>
          <p:nvPr/>
        </p:nvSpPr>
        <p:spPr>
          <a:xfrm>
            <a:off x="2945855" y="3444372"/>
            <a:ext cx="1672400"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SCOPE</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194" name="Google Shape;194;p22"/>
          <p:cNvSpPr txBox="1"/>
          <p:nvPr/>
        </p:nvSpPr>
        <p:spPr>
          <a:xfrm>
            <a:off x="9687924" y="3341529"/>
            <a:ext cx="1672400" cy="902899"/>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DECISION MAKING</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195" name="Google Shape;195;p22"/>
          <p:cNvSpPr txBox="1"/>
          <p:nvPr/>
        </p:nvSpPr>
        <p:spPr>
          <a:xfrm>
            <a:off x="212691" y="3440008"/>
            <a:ext cx="2733164"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CONTEXTUALIZE</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3" name="Google Shape;119;p19">
            <a:extLst>
              <a:ext uri="{FF2B5EF4-FFF2-40B4-BE49-F238E27FC236}">
                <a16:creationId xmlns:a16="http://schemas.microsoft.com/office/drawing/2014/main" id="{3FD8DB5E-D4CC-0298-B76F-05AD977CEDAE}"/>
              </a:ext>
            </a:extLst>
          </p:cNvPr>
          <p:cNvSpPr txBox="1">
            <a:spLocks/>
          </p:cNvSpPr>
          <p:nvPr/>
        </p:nvSpPr>
        <p:spPr>
          <a:xfrm>
            <a:off x="311700" y="4450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defTabSz="457200" rtl="0" eaLnBrk="1" latinLnBrk="0" hangingPunct="1">
              <a:lnSpc>
                <a:spcPct val="100000"/>
              </a:lnSpc>
              <a:spcBef>
                <a:spcPts val="0"/>
              </a:spcBef>
              <a:spcAft>
                <a:spcPts val="0"/>
              </a:spcAft>
              <a:buClr>
                <a:schemeClr val="dk1"/>
              </a:buClr>
              <a:buSzPts val="2800"/>
              <a:buFont typeface="Arial"/>
              <a:buNone/>
              <a:defRPr sz="2800" b="0" i="0" u="none" strike="noStrike" kern="1200"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dirty="0">
                <a:solidFill>
                  <a:schemeClr val="bg1"/>
                </a:solidFill>
                <a:latin typeface="Roboto" panose="02000000000000000000" pitchFamily="2" charset="0"/>
                <a:ea typeface="Roboto" panose="02000000000000000000" pitchFamily="2" charset="0"/>
              </a:rPr>
              <a:t>Scope (Scenarios)</a:t>
            </a:r>
          </a:p>
        </p:txBody>
      </p:sp>
      <p:sp>
        <p:nvSpPr>
          <p:cNvPr id="4" name="Google Shape;215;p22">
            <a:extLst>
              <a:ext uri="{FF2B5EF4-FFF2-40B4-BE49-F238E27FC236}">
                <a16:creationId xmlns:a16="http://schemas.microsoft.com/office/drawing/2014/main" id="{5A667145-1306-3E02-D684-EDFD68071722}"/>
              </a:ext>
            </a:extLst>
          </p:cNvPr>
          <p:cNvSpPr txBox="1">
            <a:spLocks/>
          </p:cNvSpPr>
          <p:nvPr/>
        </p:nvSpPr>
        <p:spPr>
          <a:xfrm>
            <a:off x="6400953" y="4383312"/>
            <a:ext cx="5421447" cy="1216200"/>
          </a:xfrm>
          <a:prstGeom prst="rect">
            <a:avLst/>
          </a:prstGeom>
        </p:spPr>
        <p:txBody>
          <a:bodyPr spcFirstLastPara="1" wrap="square" lIns="91425" tIns="91425" rIns="91425" bIns="91425" anchor="t" anchorCtr="0">
            <a:normAutofit fontScale="925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indent="-300037">
              <a:spcBef>
                <a:spcPts val="0"/>
              </a:spcBef>
              <a:spcAft>
                <a:spcPts val="0"/>
              </a:spcAft>
              <a:buClr>
                <a:schemeClr val="bg1"/>
              </a:buClr>
              <a:buSzPct val="100000"/>
              <a:buFont typeface="Wingdings 2" panose="05020102010507070707" pitchFamily="18" charset="2"/>
              <a:buAutoNum type="arabicPeriod"/>
            </a:pPr>
            <a:r>
              <a:rPr lang="en-US" dirty="0">
                <a:solidFill>
                  <a:schemeClr val="bg1"/>
                </a:solidFill>
                <a:latin typeface="Roboto" panose="02000000000000000000" pitchFamily="2" charset="0"/>
                <a:ea typeface="Roboto" panose="02000000000000000000" pitchFamily="2" charset="0"/>
              </a:rPr>
              <a:t>What are the current use cases for </a:t>
            </a:r>
            <a:r>
              <a:rPr lang="en-US" dirty="0">
                <a:solidFill>
                  <a:schemeClr val="bg1"/>
                </a:solidFill>
                <a:highlight>
                  <a:schemeClr val="accent6"/>
                </a:highlight>
                <a:latin typeface="Roboto" panose="02000000000000000000" pitchFamily="2" charset="0"/>
                <a:ea typeface="Roboto" panose="02000000000000000000" pitchFamily="2" charset="0"/>
              </a:rPr>
              <a:t>Gen AI Vector</a:t>
            </a:r>
            <a:r>
              <a:rPr lang="en-US" dirty="0">
                <a:solidFill>
                  <a:schemeClr val="bg1"/>
                </a:solidFill>
                <a:latin typeface="Roboto" panose="02000000000000000000" pitchFamily="2" charset="0"/>
                <a:ea typeface="Roboto" panose="02000000000000000000" pitchFamily="2" charset="0"/>
              </a:rPr>
              <a:t>?</a:t>
            </a:r>
          </a:p>
          <a:p>
            <a:pPr marL="457200" indent="-300037">
              <a:spcBef>
                <a:spcPts val="0"/>
              </a:spcBef>
              <a:spcAft>
                <a:spcPts val="0"/>
              </a:spcAft>
              <a:buClr>
                <a:schemeClr val="bg1"/>
              </a:buClr>
              <a:buSzPct val="100000"/>
              <a:buFont typeface="Wingdings 2" panose="05020102010507070707" pitchFamily="18" charset="2"/>
              <a:buAutoNum type="arabicPeriod"/>
            </a:pPr>
            <a:r>
              <a:rPr lang="en-US" dirty="0">
                <a:solidFill>
                  <a:schemeClr val="bg1"/>
                </a:solidFill>
                <a:latin typeface="Roboto" panose="02000000000000000000" pitchFamily="2" charset="0"/>
                <a:ea typeface="Roboto" panose="02000000000000000000" pitchFamily="2" charset="0"/>
              </a:rPr>
              <a:t>Do you have any known threats via </a:t>
            </a:r>
            <a:r>
              <a:rPr lang="en-US" dirty="0">
                <a:solidFill>
                  <a:schemeClr val="bg1"/>
                </a:solidFill>
                <a:highlight>
                  <a:schemeClr val="accent6"/>
                </a:highlight>
                <a:latin typeface="Roboto" panose="02000000000000000000" pitchFamily="2" charset="0"/>
                <a:ea typeface="Roboto" panose="02000000000000000000" pitchFamily="2" charset="0"/>
              </a:rPr>
              <a:t>Gen AI Vector</a:t>
            </a:r>
            <a:r>
              <a:rPr lang="en-US" dirty="0">
                <a:solidFill>
                  <a:schemeClr val="bg1"/>
                </a:solidFill>
                <a:latin typeface="Roboto" panose="02000000000000000000" pitchFamily="2" charset="0"/>
                <a:ea typeface="Roboto" panose="02000000000000000000" pitchFamily="2" charset="0"/>
              </a:rPr>
              <a:t>?</a:t>
            </a:r>
          </a:p>
          <a:p>
            <a:pPr marL="457200" indent="-300037">
              <a:spcBef>
                <a:spcPts val="0"/>
              </a:spcBef>
              <a:spcAft>
                <a:spcPts val="0"/>
              </a:spcAft>
              <a:buClr>
                <a:schemeClr val="bg1"/>
              </a:buClr>
              <a:buSzPct val="100000"/>
              <a:buFont typeface="Wingdings 2" panose="05020102010507070707" pitchFamily="18" charset="2"/>
              <a:buAutoNum type="arabicPeriod"/>
            </a:pPr>
            <a:r>
              <a:rPr lang="en-US" dirty="0">
                <a:solidFill>
                  <a:schemeClr val="bg1"/>
                </a:solidFill>
                <a:latin typeface="Roboto" panose="02000000000000000000" pitchFamily="2" charset="0"/>
                <a:ea typeface="Roboto" panose="02000000000000000000" pitchFamily="2" charset="0"/>
              </a:rPr>
              <a:t>What LLM is </a:t>
            </a:r>
            <a:r>
              <a:rPr lang="en-US" dirty="0">
                <a:solidFill>
                  <a:schemeClr val="bg1"/>
                </a:solidFill>
                <a:highlight>
                  <a:schemeClr val="accent6"/>
                </a:highlight>
                <a:latin typeface="Roboto" panose="02000000000000000000" pitchFamily="2" charset="0"/>
                <a:ea typeface="Roboto" panose="02000000000000000000" pitchFamily="2" charset="0"/>
              </a:rPr>
              <a:t>Gen AI Vector </a:t>
            </a:r>
            <a:r>
              <a:rPr lang="en-US" dirty="0">
                <a:solidFill>
                  <a:schemeClr val="bg1"/>
                </a:solidFill>
                <a:latin typeface="Roboto" panose="02000000000000000000" pitchFamily="2" charset="0"/>
                <a:ea typeface="Roboto" panose="02000000000000000000" pitchFamily="2" charset="0"/>
              </a:rPr>
              <a:t>based on?</a:t>
            </a:r>
          </a:p>
        </p:txBody>
      </p:sp>
      <p:sp>
        <p:nvSpPr>
          <p:cNvPr id="5" name="Google Shape;215;p22">
            <a:extLst>
              <a:ext uri="{FF2B5EF4-FFF2-40B4-BE49-F238E27FC236}">
                <a16:creationId xmlns:a16="http://schemas.microsoft.com/office/drawing/2014/main" id="{75D9541F-FCA8-C853-CBA7-329305FD3140}"/>
              </a:ext>
            </a:extLst>
          </p:cNvPr>
          <p:cNvSpPr txBox="1">
            <a:spLocks/>
          </p:cNvSpPr>
          <p:nvPr/>
        </p:nvSpPr>
        <p:spPr>
          <a:xfrm>
            <a:off x="311700" y="4385554"/>
            <a:ext cx="5887394" cy="1216200"/>
          </a:xfrm>
          <a:prstGeom prst="rect">
            <a:avLst/>
          </a:prstGeom>
        </p:spPr>
        <p:txBody>
          <a:bodyPr spcFirstLastPara="1" wrap="square" lIns="91425" tIns="91425" rIns="91425" bIns="91425" anchor="t" anchorCtr="0">
            <a:normAutofit fontScale="850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indent="-300037">
              <a:spcBef>
                <a:spcPts val="0"/>
              </a:spcBef>
              <a:spcAft>
                <a:spcPts val="0"/>
              </a:spcAft>
              <a:buClr>
                <a:schemeClr val="bg1"/>
              </a:buClr>
              <a:buSzPct val="100000"/>
              <a:buFont typeface="Wingdings 2" panose="05020102010507070707" pitchFamily="18" charset="2"/>
              <a:buAutoNum type="arabicPeriod"/>
            </a:pPr>
            <a:r>
              <a:rPr lang="en-US" dirty="0">
                <a:solidFill>
                  <a:schemeClr val="bg1"/>
                </a:solidFill>
                <a:latin typeface="Roboto" panose="02000000000000000000" pitchFamily="2" charset="0"/>
                <a:ea typeface="Roboto" panose="02000000000000000000" pitchFamily="2" charset="0"/>
              </a:rPr>
              <a:t>What assets (attack surface) are impacted by </a:t>
            </a:r>
            <a:r>
              <a:rPr lang="en-US" dirty="0">
                <a:solidFill>
                  <a:schemeClr val="bg1"/>
                </a:solidFill>
                <a:highlight>
                  <a:schemeClr val="accent6"/>
                </a:highlight>
                <a:latin typeface="Roboto" panose="02000000000000000000" pitchFamily="2" charset="0"/>
                <a:ea typeface="Roboto" panose="02000000000000000000" pitchFamily="2" charset="0"/>
              </a:rPr>
              <a:t>Gen AI Vector</a:t>
            </a:r>
            <a:r>
              <a:rPr lang="en-US" dirty="0">
                <a:solidFill>
                  <a:schemeClr val="bg1"/>
                </a:solidFill>
                <a:latin typeface="Roboto" panose="02000000000000000000" pitchFamily="2" charset="0"/>
                <a:ea typeface="Roboto" panose="02000000000000000000" pitchFamily="2" charset="0"/>
              </a:rPr>
              <a:t>?</a:t>
            </a:r>
          </a:p>
          <a:p>
            <a:pPr marL="457200" indent="-300037">
              <a:spcBef>
                <a:spcPts val="0"/>
              </a:spcBef>
              <a:spcAft>
                <a:spcPts val="0"/>
              </a:spcAft>
              <a:buClr>
                <a:schemeClr val="bg1"/>
              </a:buClr>
              <a:buSzPct val="100000"/>
              <a:buFont typeface="Wingdings 2" panose="05020102010507070707" pitchFamily="18" charset="2"/>
              <a:buAutoNum type="arabicPeriod"/>
            </a:pPr>
            <a:r>
              <a:rPr lang="en-US" dirty="0">
                <a:solidFill>
                  <a:schemeClr val="bg1"/>
                </a:solidFill>
                <a:latin typeface="Roboto" panose="02000000000000000000" pitchFamily="2" charset="0"/>
                <a:ea typeface="Roboto" panose="02000000000000000000" pitchFamily="2" charset="0"/>
              </a:rPr>
              <a:t>What are we concerned will happen to these assets through </a:t>
            </a:r>
            <a:r>
              <a:rPr lang="en-US" dirty="0">
                <a:solidFill>
                  <a:schemeClr val="bg1"/>
                </a:solidFill>
                <a:highlight>
                  <a:schemeClr val="accent6"/>
                </a:highlight>
                <a:latin typeface="Roboto" panose="02000000000000000000" pitchFamily="2" charset="0"/>
                <a:ea typeface="Roboto" panose="02000000000000000000" pitchFamily="2" charset="0"/>
              </a:rPr>
              <a:t>Gen AI Vector</a:t>
            </a:r>
          </a:p>
          <a:p>
            <a:pPr marL="457200" indent="-300037">
              <a:spcBef>
                <a:spcPts val="0"/>
              </a:spcBef>
              <a:spcAft>
                <a:spcPts val="0"/>
              </a:spcAft>
              <a:buClr>
                <a:schemeClr val="bg1"/>
              </a:buClr>
              <a:buSzPct val="100000"/>
              <a:buFont typeface="Wingdings 2" panose="05020102010507070707" pitchFamily="18" charset="2"/>
              <a:buAutoNum type="arabicPeriod"/>
            </a:pPr>
            <a:r>
              <a:rPr lang="en-US" dirty="0">
                <a:solidFill>
                  <a:schemeClr val="bg1"/>
                </a:solidFill>
                <a:latin typeface="Roboto" panose="02000000000000000000" pitchFamily="2" charset="0"/>
                <a:ea typeface="Roboto" panose="02000000000000000000" pitchFamily="2" charset="0"/>
              </a:rPr>
              <a:t>Who has access to </a:t>
            </a:r>
            <a:r>
              <a:rPr lang="en-US" dirty="0">
                <a:solidFill>
                  <a:schemeClr val="bg1"/>
                </a:solidFill>
                <a:highlight>
                  <a:schemeClr val="accent6"/>
                </a:highlight>
                <a:latin typeface="Roboto" panose="02000000000000000000" pitchFamily="2" charset="0"/>
                <a:ea typeface="Roboto" panose="02000000000000000000" pitchFamily="2" charset="0"/>
              </a:rPr>
              <a:t>Gen AI Vector</a:t>
            </a:r>
            <a:r>
              <a:rPr lang="en-US" dirty="0">
                <a:solidFill>
                  <a:schemeClr val="bg1"/>
                </a:solidFill>
                <a:latin typeface="Roboto" panose="02000000000000000000" pitchFamily="2" charset="0"/>
                <a:ea typeface="Roboto" panose="02000000000000000000" pitchFamily="2" charset="0"/>
              </a:rPr>
              <a:t>?</a:t>
            </a:r>
          </a:p>
        </p:txBody>
      </p:sp>
      <p:sp>
        <p:nvSpPr>
          <p:cNvPr id="2" name="TextBox 1">
            <a:extLst>
              <a:ext uri="{FF2B5EF4-FFF2-40B4-BE49-F238E27FC236}">
                <a16:creationId xmlns:a16="http://schemas.microsoft.com/office/drawing/2014/main" id="{D05C2B62-3F05-5ABC-4C8F-BB1CB5EE7097}"/>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
        <p:nvSpPr>
          <p:cNvPr id="7" name="Google Shape;85;p18">
            <a:extLst>
              <a:ext uri="{FF2B5EF4-FFF2-40B4-BE49-F238E27FC236}">
                <a16:creationId xmlns:a16="http://schemas.microsoft.com/office/drawing/2014/main" id="{CE2D366A-DB66-0C99-CEDB-43E784A10E8F}"/>
              </a:ext>
            </a:extLst>
          </p:cNvPr>
          <p:cNvSpPr/>
          <p:nvPr/>
        </p:nvSpPr>
        <p:spPr>
          <a:xfrm>
            <a:off x="992707" y="1952102"/>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8" name="Google Shape;86;p18">
            <a:extLst>
              <a:ext uri="{FF2B5EF4-FFF2-40B4-BE49-F238E27FC236}">
                <a16:creationId xmlns:a16="http://schemas.microsoft.com/office/drawing/2014/main" id="{A33D1308-4414-586B-B0AC-06792DC94E59}"/>
              </a:ext>
            </a:extLst>
          </p:cNvPr>
          <p:cNvSpPr/>
          <p:nvPr/>
        </p:nvSpPr>
        <p:spPr>
          <a:xfrm>
            <a:off x="3240065" y="1952102"/>
            <a:ext cx="1084000" cy="1086800"/>
          </a:xfrm>
          <a:prstGeom prst="ellipse">
            <a:avLst/>
          </a:prstGeom>
          <a:solidFill>
            <a:srgbClr val="F79257"/>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9" name="Google Shape;87;p18">
            <a:extLst>
              <a:ext uri="{FF2B5EF4-FFF2-40B4-BE49-F238E27FC236}">
                <a16:creationId xmlns:a16="http://schemas.microsoft.com/office/drawing/2014/main" id="{BCD66959-82AF-8BD0-7464-6D51783CD43C}"/>
              </a:ext>
            </a:extLst>
          </p:cNvPr>
          <p:cNvSpPr/>
          <p:nvPr/>
        </p:nvSpPr>
        <p:spPr>
          <a:xfrm>
            <a:off x="5487423" y="1952102"/>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0" name="Google Shape;88;p18">
            <a:extLst>
              <a:ext uri="{FF2B5EF4-FFF2-40B4-BE49-F238E27FC236}">
                <a16:creationId xmlns:a16="http://schemas.microsoft.com/office/drawing/2014/main" id="{8E0E70C8-92DC-D8F9-479A-5EA18E016C9B}"/>
              </a:ext>
            </a:extLst>
          </p:cNvPr>
          <p:cNvSpPr/>
          <p:nvPr/>
        </p:nvSpPr>
        <p:spPr>
          <a:xfrm>
            <a:off x="7734781" y="1952102"/>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1" name="Google Shape;89;p18">
            <a:extLst>
              <a:ext uri="{FF2B5EF4-FFF2-40B4-BE49-F238E27FC236}">
                <a16:creationId xmlns:a16="http://schemas.microsoft.com/office/drawing/2014/main" id="{68AD7629-1D9A-8D1F-CA4D-B5DCB1101F9E}"/>
              </a:ext>
            </a:extLst>
          </p:cNvPr>
          <p:cNvSpPr/>
          <p:nvPr/>
        </p:nvSpPr>
        <p:spPr>
          <a:xfrm>
            <a:off x="9982140" y="1952102"/>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2" name="Google Shape;90;p18">
            <a:extLst>
              <a:ext uri="{FF2B5EF4-FFF2-40B4-BE49-F238E27FC236}">
                <a16:creationId xmlns:a16="http://schemas.microsoft.com/office/drawing/2014/main" id="{1A197C68-2E12-811F-2EC1-5CC66BDAD01E}"/>
              </a:ext>
            </a:extLst>
          </p:cNvPr>
          <p:cNvSpPr/>
          <p:nvPr/>
        </p:nvSpPr>
        <p:spPr>
          <a:xfrm>
            <a:off x="369600" y="2370442"/>
            <a:ext cx="11452800" cy="249600"/>
          </a:xfrm>
          <a:prstGeom prst="roundRect">
            <a:avLst>
              <a:gd name="adj" fmla="val 50000"/>
            </a:avLst>
          </a:prstGeom>
          <a:solidFill>
            <a:schemeClr val="lt1"/>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3" name="Google Shape;96;p18">
            <a:extLst>
              <a:ext uri="{FF2B5EF4-FFF2-40B4-BE49-F238E27FC236}">
                <a16:creationId xmlns:a16="http://schemas.microsoft.com/office/drawing/2014/main" id="{25B8920A-C7C7-027C-70D3-889CD082BA09}"/>
              </a:ext>
            </a:extLst>
          </p:cNvPr>
          <p:cNvSpPr/>
          <p:nvPr/>
        </p:nvSpPr>
        <p:spPr>
          <a:xfrm>
            <a:off x="1136460" y="2096302"/>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4" name="Google Shape;97;p18">
            <a:extLst>
              <a:ext uri="{FF2B5EF4-FFF2-40B4-BE49-F238E27FC236}">
                <a16:creationId xmlns:a16="http://schemas.microsoft.com/office/drawing/2014/main" id="{3E9A5C4F-295A-F6D6-5906-389CF0D104D4}"/>
              </a:ext>
            </a:extLst>
          </p:cNvPr>
          <p:cNvSpPr/>
          <p:nvPr/>
        </p:nvSpPr>
        <p:spPr>
          <a:xfrm>
            <a:off x="3383819" y="2096302"/>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5" name="Google Shape;98;p18">
            <a:extLst>
              <a:ext uri="{FF2B5EF4-FFF2-40B4-BE49-F238E27FC236}">
                <a16:creationId xmlns:a16="http://schemas.microsoft.com/office/drawing/2014/main" id="{A34666C4-4CAB-F945-BF53-453469DB79FD}"/>
              </a:ext>
            </a:extLst>
          </p:cNvPr>
          <p:cNvSpPr/>
          <p:nvPr/>
        </p:nvSpPr>
        <p:spPr>
          <a:xfrm>
            <a:off x="5631177" y="2096302"/>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6" name="Google Shape;99;p18">
            <a:extLst>
              <a:ext uri="{FF2B5EF4-FFF2-40B4-BE49-F238E27FC236}">
                <a16:creationId xmlns:a16="http://schemas.microsoft.com/office/drawing/2014/main" id="{B4CD112D-0E6C-3333-7568-BA838A9372F1}"/>
              </a:ext>
            </a:extLst>
          </p:cNvPr>
          <p:cNvSpPr/>
          <p:nvPr/>
        </p:nvSpPr>
        <p:spPr>
          <a:xfrm>
            <a:off x="7878535" y="2096302"/>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7" name="Google Shape;100;p18">
            <a:extLst>
              <a:ext uri="{FF2B5EF4-FFF2-40B4-BE49-F238E27FC236}">
                <a16:creationId xmlns:a16="http://schemas.microsoft.com/office/drawing/2014/main" id="{35CFED26-63D2-9D49-21A3-D597824D71FF}"/>
              </a:ext>
            </a:extLst>
          </p:cNvPr>
          <p:cNvSpPr/>
          <p:nvPr/>
        </p:nvSpPr>
        <p:spPr>
          <a:xfrm>
            <a:off x="10125893" y="2096302"/>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8" name="Google Shape;101;p18">
            <a:extLst>
              <a:ext uri="{FF2B5EF4-FFF2-40B4-BE49-F238E27FC236}">
                <a16:creationId xmlns:a16="http://schemas.microsoft.com/office/drawing/2014/main" id="{D6B18330-F251-8BD8-DF59-41A856AB61C4}"/>
              </a:ext>
            </a:extLst>
          </p:cNvPr>
          <p:cNvSpPr/>
          <p:nvPr/>
        </p:nvSpPr>
        <p:spPr>
          <a:xfrm rot="2700000">
            <a:off x="1857951" y="2964588"/>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19" name="Google Shape;102;p18">
            <a:extLst>
              <a:ext uri="{FF2B5EF4-FFF2-40B4-BE49-F238E27FC236}">
                <a16:creationId xmlns:a16="http://schemas.microsoft.com/office/drawing/2014/main" id="{372BD1BE-BD65-7693-8101-04248B999296}"/>
              </a:ext>
            </a:extLst>
          </p:cNvPr>
          <p:cNvSpPr/>
          <p:nvPr/>
        </p:nvSpPr>
        <p:spPr>
          <a:xfrm rot="2700000">
            <a:off x="4105309" y="2964588"/>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20" name="Google Shape;103;p18">
            <a:extLst>
              <a:ext uri="{FF2B5EF4-FFF2-40B4-BE49-F238E27FC236}">
                <a16:creationId xmlns:a16="http://schemas.microsoft.com/office/drawing/2014/main" id="{915BC152-9393-C7A3-9A51-B9CDD3596937}"/>
              </a:ext>
            </a:extLst>
          </p:cNvPr>
          <p:cNvSpPr/>
          <p:nvPr/>
        </p:nvSpPr>
        <p:spPr>
          <a:xfrm rot="2700000">
            <a:off x="6352668" y="2964588"/>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21" name="Google Shape;104;p18">
            <a:extLst>
              <a:ext uri="{FF2B5EF4-FFF2-40B4-BE49-F238E27FC236}">
                <a16:creationId xmlns:a16="http://schemas.microsoft.com/office/drawing/2014/main" id="{2FACD7BC-85B0-FD70-BD88-49FD4524961F}"/>
              </a:ext>
            </a:extLst>
          </p:cNvPr>
          <p:cNvSpPr/>
          <p:nvPr/>
        </p:nvSpPr>
        <p:spPr>
          <a:xfrm rot="2700000">
            <a:off x="8600025" y="2964588"/>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22" name="Google Shape;105;p18">
            <a:extLst>
              <a:ext uri="{FF2B5EF4-FFF2-40B4-BE49-F238E27FC236}">
                <a16:creationId xmlns:a16="http://schemas.microsoft.com/office/drawing/2014/main" id="{651DC33D-4506-1875-6199-051BBDF94607}"/>
              </a:ext>
            </a:extLst>
          </p:cNvPr>
          <p:cNvSpPr/>
          <p:nvPr/>
        </p:nvSpPr>
        <p:spPr>
          <a:xfrm rot="2700000">
            <a:off x="10847384" y="2964588"/>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pic>
        <p:nvPicPr>
          <p:cNvPr id="27" name="Google Shape;110;p18">
            <a:extLst>
              <a:ext uri="{FF2B5EF4-FFF2-40B4-BE49-F238E27FC236}">
                <a16:creationId xmlns:a16="http://schemas.microsoft.com/office/drawing/2014/main" id="{757DBB8C-9626-9C35-FDFF-C83EDF2660C2}"/>
              </a:ext>
            </a:extLst>
          </p:cNvPr>
          <p:cNvPicPr preferRelativeResize="0"/>
          <p:nvPr/>
        </p:nvPicPr>
        <p:blipFill rotWithShape="1">
          <a:blip r:embed="rId3">
            <a:alphaModFix/>
          </a:blip>
          <a:srcRect b="12952"/>
          <a:stretch/>
        </p:blipFill>
        <p:spPr>
          <a:xfrm>
            <a:off x="3541104" y="2285492"/>
            <a:ext cx="481901" cy="419459"/>
          </a:xfrm>
          <a:prstGeom prst="rect">
            <a:avLst/>
          </a:prstGeom>
          <a:noFill/>
          <a:ln>
            <a:noFill/>
          </a:ln>
        </p:spPr>
      </p:pic>
      <p:pic>
        <p:nvPicPr>
          <p:cNvPr id="28" name="Google Shape;111;p18">
            <a:extLst>
              <a:ext uri="{FF2B5EF4-FFF2-40B4-BE49-F238E27FC236}">
                <a16:creationId xmlns:a16="http://schemas.microsoft.com/office/drawing/2014/main" id="{150FE65F-4C3A-97C2-DC46-2FEC886DB16D}"/>
              </a:ext>
            </a:extLst>
          </p:cNvPr>
          <p:cNvPicPr preferRelativeResize="0"/>
          <p:nvPr/>
        </p:nvPicPr>
        <p:blipFill rotWithShape="1">
          <a:blip r:embed="rId4">
            <a:alphaModFix/>
          </a:blip>
          <a:srcRect b="14799"/>
          <a:stretch/>
        </p:blipFill>
        <p:spPr>
          <a:xfrm>
            <a:off x="5709233" y="2222421"/>
            <a:ext cx="640400" cy="545605"/>
          </a:xfrm>
          <a:prstGeom prst="rect">
            <a:avLst/>
          </a:prstGeom>
          <a:noFill/>
          <a:ln>
            <a:noFill/>
          </a:ln>
        </p:spPr>
      </p:pic>
      <p:pic>
        <p:nvPicPr>
          <p:cNvPr id="29" name="Google Shape;112;p18">
            <a:extLst>
              <a:ext uri="{FF2B5EF4-FFF2-40B4-BE49-F238E27FC236}">
                <a16:creationId xmlns:a16="http://schemas.microsoft.com/office/drawing/2014/main" id="{108D1B9C-E534-5F22-1D4F-F60451A413A9}"/>
              </a:ext>
            </a:extLst>
          </p:cNvPr>
          <p:cNvPicPr preferRelativeResize="0"/>
          <p:nvPr/>
        </p:nvPicPr>
        <p:blipFill rotWithShape="1">
          <a:blip r:embed="rId5">
            <a:alphaModFix/>
          </a:blip>
          <a:srcRect b="14799"/>
          <a:stretch/>
        </p:blipFill>
        <p:spPr>
          <a:xfrm>
            <a:off x="1238641" y="2242840"/>
            <a:ext cx="592468" cy="504769"/>
          </a:xfrm>
          <a:prstGeom prst="rect">
            <a:avLst/>
          </a:prstGeom>
          <a:noFill/>
          <a:ln>
            <a:noFill/>
          </a:ln>
        </p:spPr>
      </p:pic>
      <p:pic>
        <p:nvPicPr>
          <p:cNvPr id="30" name="Google Shape;113;p18">
            <a:extLst>
              <a:ext uri="{FF2B5EF4-FFF2-40B4-BE49-F238E27FC236}">
                <a16:creationId xmlns:a16="http://schemas.microsoft.com/office/drawing/2014/main" id="{43F04B67-756A-9928-07C2-A7327F11144C}"/>
              </a:ext>
            </a:extLst>
          </p:cNvPr>
          <p:cNvPicPr preferRelativeResize="0"/>
          <p:nvPr/>
        </p:nvPicPr>
        <p:blipFill rotWithShape="1">
          <a:blip r:embed="rId6">
            <a:alphaModFix/>
          </a:blip>
          <a:srcRect b="14799"/>
          <a:stretch/>
        </p:blipFill>
        <p:spPr>
          <a:xfrm>
            <a:off x="7980562" y="2243107"/>
            <a:ext cx="592468" cy="504771"/>
          </a:xfrm>
          <a:prstGeom prst="rect">
            <a:avLst/>
          </a:prstGeom>
          <a:noFill/>
          <a:ln>
            <a:noFill/>
          </a:ln>
        </p:spPr>
      </p:pic>
      <p:pic>
        <p:nvPicPr>
          <p:cNvPr id="31" name="Google Shape;114;p18">
            <a:extLst>
              <a:ext uri="{FF2B5EF4-FFF2-40B4-BE49-F238E27FC236}">
                <a16:creationId xmlns:a16="http://schemas.microsoft.com/office/drawing/2014/main" id="{6D440673-799B-AE43-A3E1-7C4B25C6CD37}"/>
              </a:ext>
            </a:extLst>
          </p:cNvPr>
          <p:cNvPicPr preferRelativeResize="0"/>
          <p:nvPr/>
        </p:nvPicPr>
        <p:blipFill rotWithShape="1">
          <a:blip r:embed="rId7">
            <a:alphaModFix/>
          </a:blip>
          <a:srcRect b="14799"/>
          <a:stretch/>
        </p:blipFill>
        <p:spPr>
          <a:xfrm>
            <a:off x="10227891" y="2233224"/>
            <a:ext cx="592468" cy="504769"/>
          </a:xfrm>
          <a:prstGeom prst="rect">
            <a:avLst/>
          </a:prstGeom>
          <a:noFill/>
          <a:ln>
            <a:noFill/>
          </a:ln>
        </p:spPr>
      </p:pic>
      <p:sp>
        <p:nvSpPr>
          <p:cNvPr id="32" name="Google Shape;106;p18">
            <a:extLst>
              <a:ext uri="{FF2B5EF4-FFF2-40B4-BE49-F238E27FC236}">
                <a16:creationId xmlns:a16="http://schemas.microsoft.com/office/drawing/2014/main" id="{C3A48866-EAAB-C340-8B8E-9104944A1747}"/>
              </a:ext>
            </a:extLst>
          </p:cNvPr>
          <p:cNvSpPr/>
          <p:nvPr/>
        </p:nvSpPr>
        <p:spPr>
          <a:xfrm>
            <a:off x="2605985"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33" name="Google Shape;107;p18">
            <a:extLst>
              <a:ext uri="{FF2B5EF4-FFF2-40B4-BE49-F238E27FC236}">
                <a16:creationId xmlns:a16="http://schemas.microsoft.com/office/drawing/2014/main" id="{37662727-2291-7BA0-63AF-36E5C38EA859}"/>
              </a:ext>
            </a:extLst>
          </p:cNvPr>
          <p:cNvSpPr/>
          <p:nvPr/>
        </p:nvSpPr>
        <p:spPr>
          <a:xfrm>
            <a:off x="4853336"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34" name="Google Shape;108;p18">
            <a:extLst>
              <a:ext uri="{FF2B5EF4-FFF2-40B4-BE49-F238E27FC236}">
                <a16:creationId xmlns:a16="http://schemas.microsoft.com/office/drawing/2014/main" id="{87C1CB8D-277E-01C8-0FA0-BBC582E5736E}"/>
              </a:ext>
            </a:extLst>
          </p:cNvPr>
          <p:cNvSpPr/>
          <p:nvPr/>
        </p:nvSpPr>
        <p:spPr>
          <a:xfrm>
            <a:off x="7100719"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35" name="Google Shape;109;p18">
            <a:extLst>
              <a:ext uri="{FF2B5EF4-FFF2-40B4-BE49-F238E27FC236}">
                <a16:creationId xmlns:a16="http://schemas.microsoft.com/office/drawing/2014/main" id="{0912A3DE-B003-788E-5AE9-2328402CD756}"/>
              </a:ext>
            </a:extLst>
          </p:cNvPr>
          <p:cNvSpPr/>
          <p:nvPr/>
        </p:nvSpPr>
        <p:spPr>
          <a:xfrm>
            <a:off x="9348069"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918C26-A3EA-B123-E406-274C8B9AA348}"/>
              </a:ext>
            </a:extLst>
          </p:cNvPr>
          <p:cNvSpPr>
            <a:spLocks noGrp="1"/>
          </p:cNvSpPr>
          <p:nvPr>
            <p:ph idx="14"/>
          </p:nvPr>
        </p:nvSpPr>
        <p:spPr>
          <a:xfrm>
            <a:off x="581194" y="1847177"/>
            <a:ext cx="11029616" cy="3844768"/>
          </a:xfrm>
        </p:spPr>
        <p:txBody>
          <a:bodyPr>
            <a:normAutofit lnSpcReduction="10000"/>
          </a:bodyPr>
          <a:lstStyle/>
          <a:p>
            <a:pPr>
              <a:buFont typeface="Arial" panose="020B0604020202020204" pitchFamily="34" charset="0"/>
              <a:buChar char="•"/>
            </a:pPr>
            <a:r>
              <a:rPr lang="en-US" sz="1800" dirty="0">
                <a:effectLst/>
                <a:latin typeface="Roboto" panose="02000000000000000000" pitchFamily="2" charset="0"/>
                <a:ea typeface="Roboto" panose="02000000000000000000" pitchFamily="2" charset="0"/>
              </a:rPr>
              <a:t>Leaking company-sensitive information via an open-source LLM Models such as ChatGPT. </a:t>
            </a:r>
          </a:p>
          <a:p>
            <a:pPr lvl="1">
              <a:buFont typeface="Arial" panose="020B0604020202020204" pitchFamily="34" charset="0"/>
              <a:buChar char="•"/>
            </a:pPr>
            <a:r>
              <a:rPr lang="en-US" dirty="0">
                <a:latin typeface="Roboto" panose="02000000000000000000" pitchFamily="2" charset="0"/>
                <a:ea typeface="Roboto" panose="02000000000000000000" pitchFamily="2" charset="0"/>
              </a:rPr>
              <a:t>Marketing conducting comparative competitive analysis releases competitive advantage IP resulting in lost sales. </a:t>
            </a:r>
          </a:p>
          <a:p>
            <a:pPr lvl="1">
              <a:buFont typeface="Arial" panose="020B0604020202020204" pitchFamily="34" charset="0"/>
              <a:buChar char="•"/>
            </a:pPr>
            <a:r>
              <a:rPr lang="en-US" dirty="0">
                <a:latin typeface="Roboto" panose="02000000000000000000" pitchFamily="2" charset="0"/>
                <a:ea typeface="Roboto" panose="02000000000000000000" pitchFamily="2" charset="0"/>
              </a:rPr>
              <a:t>Sales reps analyzing target accounts based on installed base data resulting in customer data compromise. </a:t>
            </a:r>
          </a:p>
          <a:p>
            <a:pPr lvl="1">
              <a:buFont typeface="Arial" panose="020B0604020202020204" pitchFamily="34" charset="0"/>
              <a:buChar char="•"/>
            </a:pPr>
            <a:r>
              <a:rPr lang="en-US" dirty="0">
                <a:latin typeface="Roboto" panose="02000000000000000000" pitchFamily="2" charset="0"/>
                <a:ea typeface="Roboto" panose="02000000000000000000" pitchFamily="2" charset="0"/>
              </a:rPr>
              <a:t>Product management analyzing the top features for the roadmap resulting in competitive (IP) theft and loss of market share or sales.</a:t>
            </a:r>
          </a:p>
          <a:p>
            <a:pPr lvl="1">
              <a:buFont typeface="Arial" panose="020B0604020202020204" pitchFamily="34" charset="0"/>
              <a:buChar char="•"/>
            </a:pPr>
            <a:r>
              <a:rPr lang="en-US" dirty="0">
                <a:latin typeface="Roboto" panose="02000000000000000000" pitchFamily="2" charset="0"/>
                <a:ea typeface="Roboto" panose="02000000000000000000" pitchFamily="2" charset="0"/>
              </a:rPr>
              <a:t>R&amp;D releases source code resulting in zero-day vulnerabilities being used to exploit products resulting in reputational damage, lost sales. </a:t>
            </a:r>
          </a:p>
          <a:p>
            <a:pPr>
              <a:buFont typeface="Arial" panose="020B0604020202020204" pitchFamily="34" charset="0"/>
              <a:buChar char="•"/>
            </a:pPr>
            <a:r>
              <a:rPr lang="en-US" sz="1800" dirty="0">
                <a:effectLst/>
                <a:latin typeface="Roboto" panose="02000000000000000000" pitchFamily="2" charset="0"/>
                <a:ea typeface="Roboto" panose="02000000000000000000" pitchFamily="2" charset="0"/>
              </a:rPr>
              <a:t>Using LLMs to complete a use case-specific job duty that is mission critical, and the LLM provides input to the process that is inaccurate or inappropriate resulting in delays and lost revenue. </a:t>
            </a:r>
            <a:endParaRPr lang="en-US" dirty="0">
              <a:effectLst/>
              <a:latin typeface="Roboto" panose="02000000000000000000" pitchFamily="2" charset="0"/>
              <a:ea typeface="Roboto" panose="02000000000000000000" pitchFamily="2" charset="0"/>
            </a:endParaRPr>
          </a:p>
          <a:p>
            <a:pPr>
              <a:buFont typeface="Arial" panose="020B0604020202020204" pitchFamily="34" charset="0"/>
              <a:buChar char="•"/>
            </a:pPr>
            <a:r>
              <a:rPr lang="en-US" sz="1800" dirty="0">
                <a:effectLst/>
                <a:latin typeface="Roboto" panose="02000000000000000000" pitchFamily="2" charset="0"/>
                <a:ea typeface="Roboto" panose="02000000000000000000" pitchFamily="2" charset="0"/>
              </a:rPr>
              <a:t>Using LLMs to complete a use case-specific job duty and the LLM goes offline, causing an outage to a mission-critical process – think no business continuity plan (BCP).</a:t>
            </a:r>
          </a:p>
          <a:p>
            <a:pPr marL="0" indent="0">
              <a:buNone/>
            </a:pPr>
            <a:endParaRPr lang="en-US" dirty="0">
              <a:effectLst/>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01BEBECD-EDC0-60D7-A6BE-9CFF018BE9A2}"/>
              </a:ext>
            </a:extLst>
          </p:cNvPr>
          <p:cNvSpPr>
            <a:spLocks noGrp="1"/>
          </p:cNvSpPr>
          <p:nvPr>
            <p:ph type="sldNum" sz="quarter" idx="4"/>
          </p:nvPr>
        </p:nvSpPr>
        <p:spPr/>
        <p:txBody>
          <a:bodyPr/>
          <a:lstStyle/>
          <a:p>
            <a:fld id="{3A98EE3D-8CD1-4C3F-BD1C-C98C9596463C}" type="slidenum">
              <a:rPr lang="en-US" smtClean="0">
                <a:latin typeface="Roboto" panose="02000000000000000000" pitchFamily="2" charset="0"/>
                <a:ea typeface="Roboto" panose="02000000000000000000" pitchFamily="2" charset="0"/>
              </a:rPr>
              <a:pPr/>
              <a:t>14</a:t>
            </a:fld>
            <a:endParaRPr lang="en-US"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9F7CE53F-379A-E171-7B46-076E4B725357}"/>
              </a:ext>
            </a:extLst>
          </p:cNvPr>
          <p:cNvSpPr txBox="1"/>
          <p:nvPr/>
        </p:nvSpPr>
        <p:spPr>
          <a:xfrm>
            <a:off x="581194" y="1378327"/>
            <a:ext cx="5506571" cy="400110"/>
          </a:xfrm>
          <a:prstGeom prst="rect">
            <a:avLst/>
          </a:prstGeom>
          <a:noFill/>
        </p:spPr>
        <p:txBody>
          <a:bodyPr wrap="square" rtlCol="0">
            <a:spAutoFit/>
          </a:bodyPr>
          <a:lstStyle/>
          <a:p>
            <a:r>
              <a:rPr lang="en-US" sz="2000" dirty="0">
                <a:solidFill>
                  <a:schemeClr val="bg1"/>
                </a:solidFill>
                <a:latin typeface="Roboto" panose="02000000000000000000" pitchFamily="2" charset="0"/>
                <a:ea typeface="Roboto" panose="02000000000000000000" pitchFamily="2" charset="0"/>
              </a:rPr>
              <a:t>Loss scenarios due to Internal Threat </a:t>
            </a:r>
          </a:p>
        </p:txBody>
      </p:sp>
      <p:sp>
        <p:nvSpPr>
          <p:cNvPr id="7" name="TextBox 6">
            <a:extLst>
              <a:ext uri="{FF2B5EF4-FFF2-40B4-BE49-F238E27FC236}">
                <a16:creationId xmlns:a16="http://schemas.microsoft.com/office/drawing/2014/main" id="{D63346F8-ED4E-6F32-0F1F-4C6EDD74D245}"/>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
        <p:nvSpPr>
          <p:cNvPr id="10" name="Title 1">
            <a:extLst>
              <a:ext uri="{FF2B5EF4-FFF2-40B4-BE49-F238E27FC236}">
                <a16:creationId xmlns:a16="http://schemas.microsoft.com/office/drawing/2014/main" id="{187F9D58-4A40-4A7C-2D22-9636AF61955E}"/>
              </a:ext>
            </a:extLst>
          </p:cNvPr>
          <p:cNvSpPr txBox="1">
            <a:spLocks/>
          </p:cNvSpPr>
          <p:nvPr/>
        </p:nvSpPr>
        <p:spPr>
          <a:xfrm>
            <a:off x="581194" y="718392"/>
            <a:ext cx="11029616" cy="849712"/>
          </a:xfrm>
          <a:prstGeom prst="rect">
            <a:avLst/>
          </a:prstGeom>
        </p:spPr>
        <p:txBody>
          <a:bodyPr/>
          <a:lstStyle>
            <a:lvl1pPr algn="l" defTabSz="457200" rtl="0" eaLnBrk="1" latinLnBrk="0" hangingPunct="1">
              <a:lnSpc>
                <a:spcPct val="100000"/>
              </a:lnSpc>
              <a:spcBef>
                <a:spcPct val="0"/>
              </a:spcBef>
              <a:buNone/>
              <a:defRPr sz="4000" b="1" kern="1200" cap="none">
                <a:solidFill>
                  <a:schemeClr val="bg1"/>
                </a:solidFill>
                <a:latin typeface="Roboto" panose="02000000000000000000" pitchFamily="2" charset="0"/>
                <a:ea typeface="Roboto"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Shadow </a:t>
            </a:r>
            <a:r>
              <a:rPr lang="en-US" dirty="0" err="1"/>
              <a:t>GenAI</a:t>
            </a:r>
            <a:endParaRPr lang="en-US" dirty="0"/>
          </a:p>
        </p:txBody>
      </p:sp>
    </p:spTree>
    <p:extLst>
      <p:ext uri="{BB962C8B-B14F-4D97-AF65-F5344CB8AC3E}">
        <p14:creationId xmlns:p14="http://schemas.microsoft.com/office/powerpoint/2010/main" val="16068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F4644-EE6E-C6A2-C4DD-1CB0B09E0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40C85-2682-BE74-845F-89824F0E63C4}"/>
              </a:ext>
            </a:extLst>
          </p:cNvPr>
          <p:cNvSpPr>
            <a:spLocks noGrp="1"/>
          </p:cNvSpPr>
          <p:nvPr>
            <p:ph type="title"/>
          </p:nvPr>
        </p:nvSpPr>
        <p:spPr>
          <a:xfrm>
            <a:off x="581194" y="718392"/>
            <a:ext cx="11029616" cy="849712"/>
          </a:xfrm>
        </p:spPr>
        <p:txBody>
          <a:bodyPr/>
          <a:lstStyle/>
          <a:p>
            <a:r>
              <a:rPr lang="en-US" dirty="0"/>
              <a:t>Foundational LLMs </a:t>
            </a:r>
          </a:p>
        </p:txBody>
      </p:sp>
      <p:sp>
        <p:nvSpPr>
          <p:cNvPr id="3" name="Content Placeholder 2">
            <a:extLst>
              <a:ext uri="{FF2B5EF4-FFF2-40B4-BE49-F238E27FC236}">
                <a16:creationId xmlns:a16="http://schemas.microsoft.com/office/drawing/2014/main" id="{2D70B8A6-E143-73D0-C2BE-5AF9CFC08EEB}"/>
              </a:ext>
            </a:extLst>
          </p:cNvPr>
          <p:cNvSpPr>
            <a:spLocks noGrp="1"/>
          </p:cNvSpPr>
          <p:nvPr>
            <p:ph idx="14"/>
          </p:nvPr>
        </p:nvSpPr>
        <p:spPr>
          <a:xfrm>
            <a:off x="581194" y="1638748"/>
            <a:ext cx="11029616" cy="4514308"/>
          </a:xfrm>
        </p:spPr>
        <p:txBody>
          <a:bodyPr>
            <a:normAutofit fontScale="92500" lnSpcReduction="20000"/>
          </a:bodyPr>
          <a:lstStyle/>
          <a:p>
            <a:pPr>
              <a:buFont typeface="Arial" panose="020B0604020202020204" pitchFamily="34" charset="0"/>
              <a:buChar char="•"/>
            </a:pPr>
            <a:r>
              <a:rPr lang="en-US" dirty="0">
                <a:latin typeface="Roboto" panose="02000000000000000000" pitchFamily="2" charset="0"/>
                <a:ea typeface="Roboto" panose="02000000000000000000" pitchFamily="2" charset="0"/>
              </a:rPr>
              <a:t>Loss Scenarios due to </a:t>
            </a:r>
            <a:r>
              <a:rPr lang="en-US" sz="1800" dirty="0">
                <a:effectLst/>
                <a:latin typeface="Roboto" panose="02000000000000000000" pitchFamily="2" charset="0"/>
                <a:ea typeface="Roboto" panose="02000000000000000000" pitchFamily="2" charset="0"/>
              </a:rPr>
              <a:t>External</a:t>
            </a:r>
            <a:r>
              <a:rPr lang="en-US" dirty="0">
                <a:latin typeface="Roboto" panose="02000000000000000000" pitchFamily="2" charset="0"/>
                <a:ea typeface="Roboto" panose="02000000000000000000" pitchFamily="2" charset="0"/>
              </a:rPr>
              <a:t> Threats</a:t>
            </a:r>
          </a:p>
          <a:p>
            <a:pPr lvl="1">
              <a:buFont typeface="Arial" panose="020B0604020202020204" pitchFamily="34" charset="0"/>
              <a:buChar char="•"/>
            </a:pPr>
            <a:r>
              <a:rPr lang="en-US" dirty="0">
                <a:effectLst/>
                <a:latin typeface="Roboto" panose="02000000000000000000" pitchFamily="2" charset="0"/>
                <a:ea typeface="Roboto" panose="02000000000000000000" pitchFamily="2" charset="0"/>
              </a:rPr>
              <a:t>Prompt Injection Attacks: Malicious intent inputs result in sensitive information compromise or producing “harmful content” resulting in lawsuits</a:t>
            </a:r>
          </a:p>
          <a:p>
            <a:pPr lvl="1">
              <a:buFont typeface="Arial" panose="020B0604020202020204" pitchFamily="34" charset="0"/>
              <a:buChar char="•"/>
            </a:pPr>
            <a:r>
              <a:rPr lang="en-US" dirty="0">
                <a:latin typeface="Roboto" panose="02000000000000000000" pitchFamily="2" charset="0"/>
                <a:ea typeface="Roboto" panose="02000000000000000000" pitchFamily="2" charset="0"/>
              </a:rPr>
              <a:t>Data Poisoning: Malicious data is introduced into the training set leading to model manipulation generating harmful content, biased outputs or sensitive information compromise. </a:t>
            </a:r>
          </a:p>
          <a:p>
            <a:pPr lvl="1">
              <a:buFont typeface="Arial" panose="020B0604020202020204" pitchFamily="34" charset="0"/>
              <a:buChar char="•"/>
            </a:pPr>
            <a:r>
              <a:rPr lang="en-US" dirty="0">
                <a:latin typeface="Roboto" panose="02000000000000000000" pitchFamily="2" charset="0"/>
                <a:ea typeface="Roboto" panose="02000000000000000000" pitchFamily="2" charset="0"/>
              </a:rPr>
              <a:t>Model Inversion and Extraction: Extracting training data resulting in sensitive information (PII) resulting in confidentiality compromise. </a:t>
            </a:r>
          </a:p>
          <a:p>
            <a:pPr lvl="1">
              <a:buFont typeface="Arial" panose="020B0604020202020204" pitchFamily="34" charset="0"/>
              <a:buChar char="•"/>
            </a:pPr>
            <a:r>
              <a:rPr lang="en-US" dirty="0">
                <a:latin typeface="Roboto" panose="02000000000000000000" pitchFamily="2" charset="0"/>
                <a:ea typeface="Roboto" panose="02000000000000000000" pitchFamily="2" charset="0"/>
              </a:rPr>
              <a:t>Adversarial Examples: Inputs designed to cause the model to make mistakes result in harmful or incorrect outputs. </a:t>
            </a:r>
            <a:endParaRPr lang="en-US" dirty="0">
              <a:effectLst/>
              <a:latin typeface="Roboto" panose="02000000000000000000" pitchFamily="2" charset="0"/>
              <a:ea typeface="Roboto" panose="02000000000000000000" pitchFamily="2" charset="0"/>
            </a:endParaRPr>
          </a:p>
          <a:p>
            <a:pPr>
              <a:buFont typeface="Arial" panose="020B0604020202020204" pitchFamily="34" charset="0"/>
              <a:buChar char="•"/>
            </a:pPr>
            <a:r>
              <a:rPr lang="en-US" sz="1800" dirty="0">
                <a:effectLst/>
                <a:latin typeface="Roboto" panose="02000000000000000000" pitchFamily="2" charset="0"/>
                <a:ea typeface="Roboto" panose="02000000000000000000" pitchFamily="2" charset="0"/>
              </a:rPr>
              <a:t>Loss Scenarios due to Internal Threats</a:t>
            </a:r>
          </a:p>
          <a:p>
            <a:pPr lvl="1">
              <a:buFont typeface="Arial" panose="020B0604020202020204" pitchFamily="34" charset="0"/>
              <a:buChar char="•"/>
            </a:pPr>
            <a:r>
              <a:rPr lang="en-US" dirty="0">
                <a:effectLst/>
                <a:latin typeface="Roboto" panose="02000000000000000000" pitchFamily="2" charset="0"/>
                <a:ea typeface="Roboto" panose="02000000000000000000" pitchFamily="2" charset="0"/>
              </a:rPr>
              <a:t>Developer are not using safety controls leading to unexpected output for the LLM resulting in negative reaction by stakeholders</a:t>
            </a:r>
          </a:p>
          <a:p>
            <a:pPr lvl="1">
              <a:buFont typeface="Arial" panose="020B0604020202020204" pitchFamily="34" charset="0"/>
              <a:buChar char="•"/>
            </a:pPr>
            <a:r>
              <a:rPr lang="en-US" dirty="0">
                <a:effectLst/>
                <a:latin typeface="Roboto" panose="02000000000000000000" pitchFamily="2" charset="0"/>
                <a:ea typeface="Roboto" panose="02000000000000000000" pitchFamily="2" charset="0"/>
              </a:rPr>
              <a:t>Developer using training data without appropriate permissions to use to train the model resulting in privacy violation or IP theft lawsuits</a:t>
            </a:r>
          </a:p>
          <a:p>
            <a:pPr lvl="1">
              <a:buFont typeface="Arial" panose="020B0604020202020204" pitchFamily="34" charset="0"/>
              <a:buChar char="•"/>
            </a:pPr>
            <a:r>
              <a:rPr lang="en-US" dirty="0">
                <a:effectLst/>
                <a:latin typeface="Roboto" panose="02000000000000000000" pitchFamily="2" charset="0"/>
                <a:ea typeface="Roboto" panose="02000000000000000000" pitchFamily="2" charset="0"/>
              </a:rPr>
              <a:t>Developer training the model without using the appropriate safeguards to </a:t>
            </a:r>
            <a:r>
              <a:rPr lang="en-US" dirty="0">
                <a:latin typeface="Roboto" panose="02000000000000000000" pitchFamily="2" charset="0"/>
                <a:ea typeface="Roboto" panose="02000000000000000000" pitchFamily="2" charset="0"/>
              </a:rPr>
              <a:t>ensure the integrity of the outcomes is not corrupted by bias with data inputs resulting in negative reaction from stakeholders.</a:t>
            </a:r>
            <a:endParaRPr lang="en-US" dirty="0">
              <a:effectLst/>
              <a:latin typeface="Roboto" panose="02000000000000000000" pitchFamily="2" charset="0"/>
              <a:ea typeface="Roboto" panose="02000000000000000000" pitchFamily="2" charset="0"/>
            </a:endParaRPr>
          </a:p>
          <a:p>
            <a:pPr lvl="1">
              <a:buFont typeface="Arial" panose="020B0604020202020204" pitchFamily="34" charset="0"/>
              <a:buChar char="•"/>
            </a:pPr>
            <a:r>
              <a:rPr lang="en-US" dirty="0">
                <a:effectLst/>
                <a:latin typeface="Roboto" panose="02000000000000000000" pitchFamily="2" charset="0"/>
                <a:ea typeface="Roboto" panose="02000000000000000000" pitchFamily="2" charset="0"/>
              </a:rPr>
              <a:t>Using LLMs to complete a use case-specific job duty and the LLM goes offline, causing an outage to a mission-critical process – think no business continuity plan (BCP).</a:t>
            </a:r>
          </a:p>
          <a:p>
            <a:pPr marL="0" indent="0">
              <a:buNone/>
            </a:pPr>
            <a:endParaRPr lang="en-US" dirty="0">
              <a:effectLst/>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64272C71-18C2-88F6-4EF2-2E90962B9276}"/>
              </a:ext>
            </a:extLst>
          </p:cNvPr>
          <p:cNvSpPr>
            <a:spLocks noGrp="1"/>
          </p:cNvSpPr>
          <p:nvPr>
            <p:ph type="sldNum" sz="quarter" idx="4"/>
          </p:nvPr>
        </p:nvSpPr>
        <p:spPr/>
        <p:txBody>
          <a:bodyPr/>
          <a:lstStyle/>
          <a:p>
            <a:fld id="{3A98EE3D-8CD1-4C3F-BD1C-C98C9596463C}" type="slidenum">
              <a:rPr lang="en-US" smtClean="0">
                <a:latin typeface="Roboto" panose="02000000000000000000" pitchFamily="2" charset="0"/>
                <a:ea typeface="Roboto" panose="02000000000000000000" pitchFamily="2" charset="0"/>
              </a:rPr>
              <a:pPr/>
              <a:t>15</a:t>
            </a:fld>
            <a:endParaRPr lang="en-US"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63DF9EC1-D2FD-B02A-D68D-34221FD02928}"/>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2138160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1" name="Rectangle 10">
            <a:extLst>
              <a:ext uri="{FF2B5EF4-FFF2-40B4-BE49-F238E27FC236}">
                <a16:creationId xmlns:a16="http://schemas.microsoft.com/office/drawing/2014/main" id="{3210FD84-3C95-348A-E678-E6AAC888B44F}"/>
              </a:ext>
            </a:extLst>
          </p:cNvPr>
          <p:cNvSpPr/>
          <p:nvPr/>
        </p:nvSpPr>
        <p:spPr>
          <a:xfrm>
            <a:off x="701486" y="1129086"/>
            <a:ext cx="10975852" cy="235019"/>
          </a:xfrm>
          <a:prstGeom prst="rect">
            <a:avLst/>
          </a:prstGeom>
          <a:solidFill>
            <a:srgbClr val="264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1" name="Google Shape;221;p23"/>
          <p:cNvPicPr preferRelativeResize="0"/>
          <p:nvPr/>
        </p:nvPicPr>
        <p:blipFill rotWithShape="1">
          <a:blip r:embed="rId3">
            <a:alphaModFix/>
          </a:blip>
          <a:srcRect b="229"/>
          <a:stretch/>
        </p:blipFill>
        <p:spPr>
          <a:xfrm>
            <a:off x="387334" y="1620701"/>
            <a:ext cx="11417333" cy="4076833"/>
          </a:xfrm>
          <a:prstGeom prst="rect">
            <a:avLst/>
          </a:prstGeom>
          <a:noFill/>
          <a:ln>
            <a:noFill/>
          </a:ln>
        </p:spPr>
      </p:pic>
      <p:pic>
        <p:nvPicPr>
          <p:cNvPr id="7" name="Picture 6" descr="A blue and white logo&#10;&#10;Description automatically generated">
            <a:extLst>
              <a:ext uri="{FF2B5EF4-FFF2-40B4-BE49-F238E27FC236}">
                <a16:creationId xmlns:a16="http://schemas.microsoft.com/office/drawing/2014/main" id="{E379D398-BC28-1949-B2CF-BCFDC19D5ACB}"/>
              </a:ext>
            </a:extLst>
          </p:cNvPr>
          <p:cNvPicPr>
            <a:picLocks noChangeAspect="1"/>
          </p:cNvPicPr>
          <p:nvPr/>
        </p:nvPicPr>
        <p:blipFill>
          <a:blip r:embed="rId4"/>
          <a:stretch>
            <a:fillRect/>
          </a:stretch>
        </p:blipFill>
        <p:spPr>
          <a:xfrm>
            <a:off x="4962850" y="4271769"/>
            <a:ext cx="2266300" cy="1245444"/>
          </a:xfrm>
          <a:prstGeom prst="rect">
            <a:avLst/>
          </a:prstGeom>
        </p:spPr>
      </p:pic>
      <p:sp>
        <p:nvSpPr>
          <p:cNvPr id="8" name="TextBox 7">
            <a:extLst>
              <a:ext uri="{FF2B5EF4-FFF2-40B4-BE49-F238E27FC236}">
                <a16:creationId xmlns:a16="http://schemas.microsoft.com/office/drawing/2014/main" id="{75F5F908-E190-D401-2A70-7F58FD2436F6}"/>
              </a:ext>
            </a:extLst>
          </p:cNvPr>
          <p:cNvSpPr txBox="1"/>
          <p:nvPr/>
        </p:nvSpPr>
        <p:spPr>
          <a:xfrm>
            <a:off x="4085111" y="5944357"/>
            <a:ext cx="5911209" cy="307777"/>
          </a:xfrm>
          <a:prstGeom prst="rect">
            <a:avLst/>
          </a:prstGeom>
          <a:noFill/>
        </p:spPr>
        <p:txBody>
          <a:bodyPr wrap="square" rtlCol="0">
            <a:spAutoFit/>
          </a:bodyPr>
          <a:lstStyle/>
          <a:p>
            <a:r>
              <a:rPr lang="en-US" sz="1400" dirty="0">
                <a:solidFill>
                  <a:schemeClr val="bg1"/>
                </a:solidFill>
                <a:latin typeface="Roboto" panose="02000000000000000000" pitchFamily="2" charset="0"/>
                <a:ea typeface="Roboto" panose="02000000000000000000" pitchFamily="2" charset="0"/>
              </a:rPr>
              <a:t>Source: https://</a:t>
            </a:r>
            <a:r>
              <a:rPr lang="en-US" sz="1400" dirty="0" err="1">
                <a:solidFill>
                  <a:schemeClr val="bg1"/>
                </a:solidFill>
                <a:latin typeface="Roboto" panose="02000000000000000000" pitchFamily="2" charset="0"/>
                <a:ea typeface="Roboto" panose="02000000000000000000" pitchFamily="2" charset="0"/>
              </a:rPr>
              <a:t>atlas.mitre.org</a:t>
            </a:r>
            <a:r>
              <a:rPr lang="en-US" sz="1400" dirty="0">
                <a:solidFill>
                  <a:schemeClr val="bg1"/>
                </a:solidFill>
                <a:latin typeface="Roboto" panose="02000000000000000000" pitchFamily="2" charset="0"/>
                <a:ea typeface="Roboto" panose="02000000000000000000" pitchFamily="2" charset="0"/>
              </a:rPr>
              <a:t>/matrices/ATLAS</a:t>
            </a:r>
          </a:p>
        </p:txBody>
      </p:sp>
      <p:sp>
        <p:nvSpPr>
          <p:cNvPr id="5" name="TextBox 4">
            <a:extLst>
              <a:ext uri="{FF2B5EF4-FFF2-40B4-BE49-F238E27FC236}">
                <a16:creationId xmlns:a16="http://schemas.microsoft.com/office/drawing/2014/main" id="{DF265AC9-38D9-6626-7603-37E2785FA422}"/>
              </a:ext>
            </a:extLst>
          </p:cNvPr>
          <p:cNvSpPr txBox="1"/>
          <p:nvPr/>
        </p:nvSpPr>
        <p:spPr>
          <a:xfrm>
            <a:off x="311700" y="1049798"/>
            <a:ext cx="8529899" cy="369332"/>
          </a:xfrm>
          <a:prstGeom prst="rect">
            <a:avLst/>
          </a:prstGeom>
          <a:noFill/>
        </p:spPr>
        <p:txBody>
          <a:bodyPr wrap="none" rtlCol="0">
            <a:spAutoFit/>
          </a:bodyPr>
          <a:lstStyle/>
          <a:p>
            <a:r>
              <a:rPr lang="en-US" b="1" dirty="0">
                <a:solidFill>
                  <a:schemeClr val="bg1"/>
                </a:solidFill>
                <a:latin typeface="Roboto" panose="02000000000000000000" pitchFamily="2" charset="0"/>
                <a:ea typeface="Roboto" panose="02000000000000000000" pitchFamily="2" charset="0"/>
              </a:rPr>
              <a:t>ADVERSARIAL THREAT LANDSCAPE FOR ARTIFICIAL-INTELLIGENCE SYSTEMS</a:t>
            </a:r>
          </a:p>
        </p:txBody>
      </p:sp>
      <p:sp>
        <p:nvSpPr>
          <p:cNvPr id="9" name="TextBox 8">
            <a:extLst>
              <a:ext uri="{FF2B5EF4-FFF2-40B4-BE49-F238E27FC236}">
                <a16:creationId xmlns:a16="http://schemas.microsoft.com/office/drawing/2014/main" id="{CE34C0C3-F181-32F3-4330-9617699D52C2}"/>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
        <p:nvSpPr>
          <p:cNvPr id="2" name="Google Shape;259;p25">
            <a:extLst>
              <a:ext uri="{FF2B5EF4-FFF2-40B4-BE49-F238E27FC236}">
                <a16:creationId xmlns:a16="http://schemas.microsoft.com/office/drawing/2014/main" id="{44C1BDC5-A598-124D-73B6-907DDCE46FE6}"/>
              </a:ext>
            </a:extLst>
          </p:cNvPr>
          <p:cNvSpPr txBox="1">
            <a:spLocks/>
          </p:cNvSpPr>
          <p:nvPr/>
        </p:nvSpPr>
        <p:spPr>
          <a:xfrm>
            <a:off x="311700" y="4450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defTabSz="457200" rtl="0" eaLnBrk="1" latinLnBrk="0" hangingPunct="1">
              <a:lnSpc>
                <a:spcPct val="100000"/>
              </a:lnSpc>
              <a:spcBef>
                <a:spcPts val="0"/>
              </a:spcBef>
              <a:spcAft>
                <a:spcPts val="0"/>
              </a:spcAft>
              <a:buClr>
                <a:schemeClr val="dk1"/>
              </a:buClr>
              <a:buSzPts val="2800"/>
              <a:buFont typeface="Arial"/>
              <a:buNone/>
              <a:defRPr sz="2800" b="0" i="0" u="none" strike="noStrike" kern="1200"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dirty="0">
                <a:solidFill>
                  <a:schemeClr val="bg1"/>
                </a:solidFill>
                <a:latin typeface="Roboto" panose="02000000000000000000" pitchFamily="2" charset="0"/>
                <a:ea typeface="Roboto" panose="02000000000000000000" pitchFamily="2" charset="0"/>
              </a:rPr>
              <a:t>MITRE ATLAS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0"/>
              </a:spcBef>
            </a:pPr>
            <a:r>
              <a:rPr lang="en-US" sz="4000" b="1" dirty="0">
                <a:solidFill>
                  <a:schemeClr val="bg1"/>
                </a:solidFill>
                <a:latin typeface="Roboto" panose="02000000000000000000" pitchFamily="2" charset="0"/>
                <a:ea typeface="Roboto" panose="02000000000000000000" pitchFamily="2" charset="0"/>
              </a:rPr>
              <a:t>QUANTIFY</a:t>
            </a:r>
            <a:endParaRPr b="1" dirty="0">
              <a:solidFill>
                <a:schemeClr val="bg1"/>
              </a:solidFill>
              <a:latin typeface="Roboto" panose="02000000000000000000" pitchFamily="2" charset="0"/>
              <a:ea typeface="Roboto" panose="02000000000000000000" pitchFamily="2" charset="0"/>
            </a:endParaRPr>
          </a:p>
        </p:txBody>
      </p:sp>
      <p:sp>
        <p:nvSpPr>
          <p:cNvPr id="269" name="Google Shape;269;p25"/>
          <p:cNvSpPr txBox="1"/>
          <p:nvPr/>
        </p:nvSpPr>
        <p:spPr>
          <a:xfrm>
            <a:off x="7440733" y="3538117"/>
            <a:ext cx="1806182" cy="902899"/>
          </a:xfrm>
          <a:prstGeom prst="rect">
            <a:avLst/>
          </a:prstGeom>
          <a:noFill/>
          <a:ln>
            <a:noFill/>
          </a:ln>
        </p:spPr>
        <p:txBody>
          <a:bodyPr spcFirstLastPara="1" wrap="square" lIns="0" tIns="121900" rIns="0" bIns="121900" anchor="ctr" anchorCtr="0">
            <a:spAutoFit/>
          </a:bodyPr>
          <a:lstStyle/>
          <a:p>
            <a:pPr algn="ctr">
              <a:lnSpc>
                <a:spcPct val="80000"/>
              </a:lnSpc>
            </a:pPr>
            <a:r>
              <a:rPr lang="en" sz="2667" b="1">
                <a:solidFill>
                  <a:schemeClr val="bg1"/>
                </a:solidFill>
                <a:latin typeface="Roboto" panose="02000000000000000000" pitchFamily="2" charset="0"/>
                <a:ea typeface="Roboto" panose="02000000000000000000" pitchFamily="2" charset="0"/>
                <a:cs typeface="Bebas Neue"/>
                <a:sym typeface="Bebas Neue"/>
              </a:rPr>
              <a:t>PRIORITIZE/ TREAT</a:t>
            </a:r>
            <a:endParaRPr sz="2667" b="1">
              <a:solidFill>
                <a:schemeClr val="bg1"/>
              </a:solidFill>
              <a:latin typeface="Roboto" panose="02000000000000000000" pitchFamily="2" charset="0"/>
              <a:ea typeface="Roboto" panose="02000000000000000000" pitchFamily="2" charset="0"/>
              <a:cs typeface="Bebas Neue"/>
              <a:sym typeface="Bebas Neue"/>
            </a:endParaRPr>
          </a:p>
        </p:txBody>
      </p:sp>
      <p:sp>
        <p:nvSpPr>
          <p:cNvPr id="270" name="Google Shape;270;p25">
            <a:hlinkClick r:id="rId3"/>
          </p:cNvPr>
          <p:cNvSpPr txBox="1"/>
          <p:nvPr/>
        </p:nvSpPr>
        <p:spPr>
          <a:xfrm>
            <a:off x="5193219" y="3685896"/>
            <a:ext cx="1672400"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a:solidFill>
                  <a:schemeClr val="bg1"/>
                </a:solidFill>
                <a:latin typeface="Roboto" panose="02000000000000000000" pitchFamily="2" charset="0"/>
                <a:ea typeface="Roboto" panose="02000000000000000000" pitchFamily="2" charset="0"/>
                <a:cs typeface="Bebas Neue"/>
                <a:sym typeface="Bebas Neue"/>
              </a:rPr>
              <a:t>QUANTIFY</a:t>
            </a:r>
            <a:endParaRPr sz="2667" b="1">
              <a:solidFill>
                <a:schemeClr val="bg1"/>
              </a:solidFill>
              <a:latin typeface="Roboto" panose="02000000000000000000" pitchFamily="2" charset="0"/>
              <a:ea typeface="Roboto" panose="02000000000000000000" pitchFamily="2" charset="0"/>
              <a:cs typeface="Bebas Neue"/>
              <a:sym typeface="Bebas Neue"/>
            </a:endParaRPr>
          </a:p>
        </p:txBody>
      </p:sp>
      <p:sp>
        <p:nvSpPr>
          <p:cNvPr id="271" name="Google Shape;271;p25"/>
          <p:cNvSpPr txBox="1"/>
          <p:nvPr/>
        </p:nvSpPr>
        <p:spPr>
          <a:xfrm>
            <a:off x="2945085" y="3669695"/>
            <a:ext cx="1672400"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SCOPE</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272" name="Google Shape;272;p25"/>
          <p:cNvSpPr txBox="1"/>
          <p:nvPr/>
        </p:nvSpPr>
        <p:spPr>
          <a:xfrm>
            <a:off x="9687319" y="3508253"/>
            <a:ext cx="1672400" cy="902899"/>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DECISION MAKING</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273" name="Google Shape;273;p25"/>
          <p:cNvSpPr txBox="1"/>
          <p:nvPr/>
        </p:nvSpPr>
        <p:spPr>
          <a:xfrm>
            <a:off x="188787" y="3677336"/>
            <a:ext cx="2917165"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CONTEXTUALIZE</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284" name="Google Shape;284;p25"/>
          <p:cNvSpPr/>
          <p:nvPr/>
        </p:nvSpPr>
        <p:spPr>
          <a:xfrm>
            <a:off x="2605985" y="2459803"/>
            <a:ext cx="104800" cy="88000"/>
          </a:xfrm>
          <a:prstGeom prst="chevron">
            <a:avLst>
              <a:gd name="adj" fmla="val 50000"/>
            </a:avLst>
          </a:prstGeom>
          <a:solidFill>
            <a:srgbClr val="00A8FF"/>
          </a:solidFill>
          <a:ln>
            <a:noFill/>
          </a:ln>
        </p:spPr>
        <p:txBody>
          <a:bodyPr spcFirstLastPara="1" wrap="square" lIns="121900" tIns="121900" rIns="121900" bIns="121900" anchor="ctr" anchorCtr="0">
            <a:noAutofit/>
          </a:bodyPr>
          <a:lstStyle/>
          <a:p>
            <a:pPr algn="ctr"/>
            <a:endParaRPr sz="2400">
              <a:solidFill>
                <a:schemeClr val="bg1"/>
              </a:solidFill>
              <a:latin typeface="Roboto" panose="02000000000000000000" pitchFamily="2" charset="0"/>
              <a:ea typeface="Roboto" panose="02000000000000000000" pitchFamily="2" charset="0"/>
            </a:endParaRPr>
          </a:p>
        </p:txBody>
      </p:sp>
      <p:sp>
        <p:nvSpPr>
          <p:cNvPr id="285" name="Google Shape;285;p25"/>
          <p:cNvSpPr/>
          <p:nvPr/>
        </p:nvSpPr>
        <p:spPr>
          <a:xfrm>
            <a:off x="4853336" y="2459803"/>
            <a:ext cx="104800" cy="88000"/>
          </a:xfrm>
          <a:prstGeom prst="chevron">
            <a:avLst>
              <a:gd name="adj" fmla="val 50000"/>
            </a:avLst>
          </a:prstGeom>
          <a:solidFill>
            <a:srgbClr val="00A8FF"/>
          </a:solidFill>
          <a:ln>
            <a:noFill/>
          </a:ln>
        </p:spPr>
        <p:txBody>
          <a:bodyPr spcFirstLastPara="1" wrap="square" lIns="121900" tIns="121900" rIns="121900" bIns="121900" anchor="ctr" anchorCtr="0">
            <a:noAutofit/>
          </a:bodyPr>
          <a:lstStyle/>
          <a:p>
            <a:pPr algn="ctr"/>
            <a:endParaRPr sz="2400">
              <a:solidFill>
                <a:schemeClr val="bg1"/>
              </a:solidFill>
              <a:latin typeface="Roboto" panose="02000000000000000000" pitchFamily="2" charset="0"/>
              <a:ea typeface="Roboto" panose="02000000000000000000" pitchFamily="2" charset="0"/>
            </a:endParaRPr>
          </a:p>
        </p:txBody>
      </p:sp>
      <p:sp>
        <p:nvSpPr>
          <p:cNvPr id="286" name="Google Shape;286;p25"/>
          <p:cNvSpPr/>
          <p:nvPr/>
        </p:nvSpPr>
        <p:spPr>
          <a:xfrm>
            <a:off x="7100719" y="2459803"/>
            <a:ext cx="104800" cy="88000"/>
          </a:xfrm>
          <a:prstGeom prst="chevron">
            <a:avLst>
              <a:gd name="adj" fmla="val 50000"/>
            </a:avLst>
          </a:prstGeom>
          <a:solidFill>
            <a:srgbClr val="00A8FF"/>
          </a:solidFill>
          <a:ln>
            <a:noFill/>
          </a:ln>
        </p:spPr>
        <p:txBody>
          <a:bodyPr spcFirstLastPara="1" wrap="square" lIns="121900" tIns="121900" rIns="121900" bIns="121900" anchor="ctr" anchorCtr="0">
            <a:noAutofit/>
          </a:bodyPr>
          <a:lstStyle/>
          <a:p>
            <a:pPr algn="ctr"/>
            <a:endParaRPr sz="2400">
              <a:solidFill>
                <a:schemeClr val="bg1"/>
              </a:solidFill>
              <a:latin typeface="Roboto" panose="02000000000000000000" pitchFamily="2" charset="0"/>
              <a:ea typeface="Roboto" panose="02000000000000000000" pitchFamily="2" charset="0"/>
            </a:endParaRPr>
          </a:p>
        </p:txBody>
      </p:sp>
      <p:sp>
        <p:nvSpPr>
          <p:cNvPr id="287" name="Google Shape;287;p25"/>
          <p:cNvSpPr/>
          <p:nvPr/>
        </p:nvSpPr>
        <p:spPr>
          <a:xfrm>
            <a:off x="9348069" y="2459803"/>
            <a:ext cx="104800" cy="88000"/>
          </a:xfrm>
          <a:prstGeom prst="chevron">
            <a:avLst>
              <a:gd name="adj" fmla="val 50000"/>
            </a:avLst>
          </a:prstGeom>
          <a:solidFill>
            <a:srgbClr val="00A8FF"/>
          </a:solidFill>
          <a:ln>
            <a:noFill/>
          </a:ln>
        </p:spPr>
        <p:txBody>
          <a:bodyPr spcFirstLastPara="1" wrap="square" lIns="121900" tIns="121900" rIns="121900" bIns="121900" anchor="ctr" anchorCtr="0">
            <a:noAutofit/>
          </a:bodyPr>
          <a:lstStyle/>
          <a:p>
            <a:pPr algn="ctr"/>
            <a:endParaRPr sz="2400">
              <a:solidFill>
                <a:schemeClr val="bg1"/>
              </a:solidFill>
              <a:latin typeface="Roboto" panose="02000000000000000000" pitchFamily="2" charset="0"/>
              <a:ea typeface="Roboto" panose="02000000000000000000" pitchFamily="2" charset="0"/>
            </a:endParaRPr>
          </a:p>
        </p:txBody>
      </p:sp>
      <p:sp>
        <p:nvSpPr>
          <p:cNvPr id="292" name="Google Shape;292;p25"/>
          <p:cNvSpPr txBox="1"/>
          <p:nvPr/>
        </p:nvSpPr>
        <p:spPr>
          <a:xfrm>
            <a:off x="349033" y="4437667"/>
            <a:ext cx="11360800" cy="1621600"/>
          </a:xfrm>
          <a:prstGeom prst="rect">
            <a:avLst/>
          </a:prstGeom>
          <a:noFill/>
          <a:ln>
            <a:noFill/>
          </a:ln>
        </p:spPr>
        <p:txBody>
          <a:bodyPr spcFirstLastPara="1" wrap="square" lIns="121900" tIns="121900" rIns="121900" bIns="121900" anchor="t" anchorCtr="0">
            <a:normAutofit/>
          </a:bodyPr>
          <a:lstStyle/>
          <a:p>
            <a:pPr marL="609585" indent="-440256">
              <a:lnSpc>
                <a:spcPct val="115000"/>
              </a:lnSpc>
              <a:buClr>
                <a:schemeClr val="bg1"/>
              </a:buClr>
              <a:buSzPts val="1600"/>
              <a:buFont typeface="Poppins"/>
              <a:buChar char="●"/>
            </a:pPr>
            <a:r>
              <a:rPr lang="en" sz="2133" dirty="0">
                <a:solidFill>
                  <a:schemeClr val="bg1"/>
                </a:solidFill>
                <a:latin typeface="Roboto" panose="02000000000000000000" pitchFamily="2" charset="0"/>
                <a:ea typeface="Roboto" panose="02000000000000000000" pitchFamily="2" charset="0"/>
                <a:cs typeface="Poppins"/>
                <a:sym typeface="Poppins"/>
              </a:rPr>
              <a:t>Triage a list of partially scoped scenarios; Perform full risk analysis on those with the largest impact based on the context and full scope.</a:t>
            </a:r>
            <a:endParaRPr sz="2133" dirty="0">
              <a:solidFill>
                <a:schemeClr val="bg1"/>
              </a:solidFill>
              <a:latin typeface="Roboto" panose="02000000000000000000" pitchFamily="2" charset="0"/>
              <a:ea typeface="Roboto" panose="02000000000000000000" pitchFamily="2" charset="0"/>
              <a:cs typeface="Poppins"/>
              <a:sym typeface="Poppins"/>
            </a:endParaRPr>
          </a:p>
        </p:txBody>
      </p:sp>
      <p:sp>
        <p:nvSpPr>
          <p:cNvPr id="27" name="TextBox 26">
            <a:extLst>
              <a:ext uri="{FF2B5EF4-FFF2-40B4-BE49-F238E27FC236}">
                <a16:creationId xmlns:a16="http://schemas.microsoft.com/office/drawing/2014/main" id="{B0AC32B3-3752-A838-1DB6-7F05A01CB090}"/>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
        <p:nvSpPr>
          <p:cNvPr id="28" name="Google Shape;85;p18">
            <a:extLst>
              <a:ext uri="{FF2B5EF4-FFF2-40B4-BE49-F238E27FC236}">
                <a16:creationId xmlns:a16="http://schemas.microsoft.com/office/drawing/2014/main" id="{9CA97679-52CA-9AF8-1DB9-71430BA4D5AE}"/>
              </a:ext>
            </a:extLst>
          </p:cNvPr>
          <p:cNvSpPr/>
          <p:nvPr/>
        </p:nvSpPr>
        <p:spPr>
          <a:xfrm>
            <a:off x="972140" y="1935221"/>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29" name="Google Shape;86;p18">
            <a:extLst>
              <a:ext uri="{FF2B5EF4-FFF2-40B4-BE49-F238E27FC236}">
                <a16:creationId xmlns:a16="http://schemas.microsoft.com/office/drawing/2014/main" id="{292A1DB4-A6B0-5B81-B28D-3C6376BE6F8E}"/>
              </a:ext>
            </a:extLst>
          </p:cNvPr>
          <p:cNvSpPr/>
          <p:nvPr/>
        </p:nvSpPr>
        <p:spPr>
          <a:xfrm>
            <a:off x="3219498" y="1935221"/>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30" name="Google Shape;87;p18">
            <a:extLst>
              <a:ext uri="{FF2B5EF4-FFF2-40B4-BE49-F238E27FC236}">
                <a16:creationId xmlns:a16="http://schemas.microsoft.com/office/drawing/2014/main" id="{94C7E840-D9CF-4212-CB76-F54149B487E3}"/>
              </a:ext>
            </a:extLst>
          </p:cNvPr>
          <p:cNvSpPr/>
          <p:nvPr/>
        </p:nvSpPr>
        <p:spPr>
          <a:xfrm>
            <a:off x="5466856" y="1935221"/>
            <a:ext cx="1084000" cy="1086800"/>
          </a:xfrm>
          <a:prstGeom prst="ellipse">
            <a:avLst/>
          </a:prstGeom>
          <a:solidFill>
            <a:srgbClr val="F79257"/>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31" name="Google Shape;88;p18">
            <a:extLst>
              <a:ext uri="{FF2B5EF4-FFF2-40B4-BE49-F238E27FC236}">
                <a16:creationId xmlns:a16="http://schemas.microsoft.com/office/drawing/2014/main" id="{4FDDC1B7-8089-4A40-47C1-80FDA3F2FF43}"/>
              </a:ext>
            </a:extLst>
          </p:cNvPr>
          <p:cNvSpPr/>
          <p:nvPr/>
        </p:nvSpPr>
        <p:spPr>
          <a:xfrm>
            <a:off x="7714214" y="1935221"/>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32" name="Google Shape;89;p18">
            <a:extLst>
              <a:ext uri="{FF2B5EF4-FFF2-40B4-BE49-F238E27FC236}">
                <a16:creationId xmlns:a16="http://schemas.microsoft.com/office/drawing/2014/main" id="{349C9798-0645-B6BB-3C8D-D978C8564BD8}"/>
              </a:ext>
            </a:extLst>
          </p:cNvPr>
          <p:cNvSpPr/>
          <p:nvPr/>
        </p:nvSpPr>
        <p:spPr>
          <a:xfrm>
            <a:off x="9961573" y="1935221"/>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33" name="Google Shape;90;p18">
            <a:extLst>
              <a:ext uri="{FF2B5EF4-FFF2-40B4-BE49-F238E27FC236}">
                <a16:creationId xmlns:a16="http://schemas.microsoft.com/office/drawing/2014/main" id="{E81D25C0-23ED-4383-3890-4BBFD53DA1C3}"/>
              </a:ext>
            </a:extLst>
          </p:cNvPr>
          <p:cNvSpPr/>
          <p:nvPr/>
        </p:nvSpPr>
        <p:spPr>
          <a:xfrm>
            <a:off x="349033" y="2353561"/>
            <a:ext cx="11452800" cy="249600"/>
          </a:xfrm>
          <a:prstGeom prst="roundRect">
            <a:avLst>
              <a:gd name="adj" fmla="val 50000"/>
            </a:avLst>
          </a:prstGeom>
          <a:solidFill>
            <a:schemeClr val="lt1"/>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34" name="Google Shape;96;p18">
            <a:extLst>
              <a:ext uri="{FF2B5EF4-FFF2-40B4-BE49-F238E27FC236}">
                <a16:creationId xmlns:a16="http://schemas.microsoft.com/office/drawing/2014/main" id="{3F757F60-8977-648B-BFCB-F6DA326EE8E5}"/>
              </a:ext>
            </a:extLst>
          </p:cNvPr>
          <p:cNvSpPr/>
          <p:nvPr/>
        </p:nvSpPr>
        <p:spPr>
          <a:xfrm>
            <a:off x="1115893" y="2079421"/>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35" name="Google Shape;97;p18">
            <a:extLst>
              <a:ext uri="{FF2B5EF4-FFF2-40B4-BE49-F238E27FC236}">
                <a16:creationId xmlns:a16="http://schemas.microsoft.com/office/drawing/2014/main" id="{352B928B-815C-443C-DE1A-7EAD2D5E3F5A}"/>
              </a:ext>
            </a:extLst>
          </p:cNvPr>
          <p:cNvSpPr/>
          <p:nvPr/>
        </p:nvSpPr>
        <p:spPr>
          <a:xfrm>
            <a:off x="3363252" y="2079421"/>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36" name="Google Shape;98;p18">
            <a:extLst>
              <a:ext uri="{FF2B5EF4-FFF2-40B4-BE49-F238E27FC236}">
                <a16:creationId xmlns:a16="http://schemas.microsoft.com/office/drawing/2014/main" id="{22AF6A00-4DEE-D88D-1048-604B7D9D8AED}"/>
              </a:ext>
            </a:extLst>
          </p:cNvPr>
          <p:cNvSpPr/>
          <p:nvPr/>
        </p:nvSpPr>
        <p:spPr>
          <a:xfrm>
            <a:off x="5610610" y="2079421"/>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37" name="Google Shape;99;p18">
            <a:extLst>
              <a:ext uri="{FF2B5EF4-FFF2-40B4-BE49-F238E27FC236}">
                <a16:creationId xmlns:a16="http://schemas.microsoft.com/office/drawing/2014/main" id="{FA0CF4F5-EA18-2A6E-EF11-09B52A2B8215}"/>
              </a:ext>
            </a:extLst>
          </p:cNvPr>
          <p:cNvSpPr/>
          <p:nvPr/>
        </p:nvSpPr>
        <p:spPr>
          <a:xfrm>
            <a:off x="7857968" y="2079421"/>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38" name="Google Shape;100;p18">
            <a:extLst>
              <a:ext uri="{FF2B5EF4-FFF2-40B4-BE49-F238E27FC236}">
                <a16:creationId xmlns:a16="http://schemas.microsoft.com/office/drawing/2014/main" id="{861CE5AC-F106-C2D2-9809-7B6632710097}"/>
              </a:ext>
            </a:extLst>
          </p:cNvPr>
          <p:cNvSpPr/>
          <p:nvPr/>
        </p:nvSpPr>
        <p:spPr>
          <a:xfrm>
            <a:off x="10105326" y="2079421"/>
            <a:ext cx="796800" cy="798400"/>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39" name="Google Shape;101;p18">
            <a:extLst>
              <a:ext uri="{FF2B5EF4-FFF2-40B4-BE49-F238E27FC236}">
                <a16:creationId xmlns:a16="http://schemas.microsoft.com/office/drawing/2014/main" id="{E3FDF5AF-EC47-073A-DDA3-C878B2117DC9}"/>
              </a:ext>
            </a:extLst>
          </p:cNvPr>
          <p:cNvSpPr/>
          <p:nvPr/>
        </p:nvSpPr>
        <p:spPr>
          <a:xfrm rot="2700000">
            <a:off x="1837384" y="2947707"/>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40" name="Google Shape;102;p18">
            <a:extLst>
              <a:ext uri="{FF2B5EF4-FFF2-40B4-BE49-F238E27FC236}">
                <a16:creationId xmlns:a16="http://schemas.microsoft.com/office/drawing/2014/main" id="{88A7A51B-9003-9299-F06E-77C22EF54129}"/>
              </a:ext>
            </a:extLst>
          </p:cNvPr>
          <p:cNvSpPr/>
          <p:nvPr/>
        </p:nvSpPr>
        <p:spPr>
          <a:xfrm rot="2700000">
            <a:off x="4084742" y="2947707"/>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41" name="Google Shape;103;p18">
            <a:extLst>
              <a:ext uri="{FF2B5EF4-FFF2-40B4-BE49-F238E27FC236}">
                <a16:creationId xmlns:a16="http://schemas.microsoft.com/office/drawing/2014/main" id="{C8DE69D7-F354-5770-02AF-6D58508D256B}"/>
              </a:ext>
            </a:extLst>
          </p:cNvPr>
          <p:cNvSpPr/>
          <p:nvPr/>
        </p:nvSpPr>
        <p:spPr>
          <a:xfrm rot="2700000">
            <a:off x="6332101" y="2947707"/>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42" name="Google Shape;104;p18">
            <a:extLst>
              <a:ext uri="{FF2B5EF4-FFF2-40B4-BE49-F238E27FC236}">
                <a16:creationId xmlns:a16="http://schemas.microsoft.com/office/drawing/2014/main" id="{A1F26442-C0BA-8509-83D5-40E70B044262}"/>
              </a:ext>
            </a:extLst>
          </p:cNvPr>
          <p:cNvSpPr/>
          <p:nvPr/>
        </p:nvSpPr>
        <p:spPr>
          <a:xfrm rot="2700000">
            <a:off x="8579458" y="2947707"/>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43" name="Google Shape;105;p18">
            <a:extLst>
              <a:ext uri="{FF2B5EF4-FFF2-40B4-BE49-F238E27FC236}">
                <a16:creationId xmlns:a16="http://schemas.microsoft.com/office/drawing/2014/main" id="{2FF66C3E-22BD-98A6-9834-8EA7BC410281}"/>
              </a:ext>
            </a:extLst>
          </p:cNvPr>
          <p:cNvSpPr/>
          <p:nvPr/>
        </p:nvSpPr>
        <p:spPr>
          <a:xfrm rot="2700000">
            <a:off x="10826817" y="2947707"/>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pic>
        <p:nvPicPr>
          <p:cNvPr id="48" name="Google Shape;110;p18">
            <a:extLst>
              <a:ext uri="{FF2B5EF4-FFF2-40B4-BE49-F238E27FC236}">
                <a16:creationId xmlns:a16="http://schemas.microsoft.com/office/drawing/2014/main" id="{8D1BECAF-00DC-E53F-ABCB-819F73ED0FB8}"/>
              </a:ext>
            </a:extLst>
          </p:cNvPr>
          <p:cNvPicPr preferRelativeResize="0"/>
          <p:nvPr/>
        </p:nvPicPr>
        <p:blipFill rotWithShape="1">
          <a:blip r:embed="rId4">
            <a:alphaModFix/>
          </a:blip>
          <a:srcRect b="12952"/>
          <a:stretch/>
        </p:blipFill>
        <p:spPr>
          <a:xfrm>
            <a:off x="3520537" y="2268611"/>
            <a:ext cx="481901" cy="419459"/>
          </a:xfrm>
          <a:prstGeom prst="rect">
            <a:avLst/>
          </a:prstGeom>
          <a:noFill/>
          <a:ln>
            <a:noFill/>
          </a:ln>
        </p:spPr>
      </p:pic>
      <p:pic>
        <p:nvPicPr>
          <p:cNvPr id="49" name="Google Shape;111;p18">
            <a:extLst>
              <a:ext uri="{FF2B5EF4-FFF2-40B4-BE49-F238E27FC236}">
                <a16:creationId xmlns:a16="http://schemas.microsoft.com/office/drawing/2014/main" id="{7F90B3B6-6FB3-AE69-AB66-0FC39C7BD192}"/>
              </a:ext>
            </a:extLst>
          </p:cNvPr>
          <p:cNvPicPr preferRelativeResize="0"/>
          <p:nvPr/>
        </p:nvPicPr>
        <p:blipFill rotWithShape="1">
          <a:blip r:embed="rId5">
            <a:alphaModFix/>
          </a:blip>
          <a:srcRect b="14799"/>
          <a:stretch/>
        </p:blipFill>
        <p:spPr>
          <a:xfrm>
            <a:off x="5688666" y="2205540"/>
            <a:ext cx="640400" cy="545605"/>
          </a:xfrm>
          <a:prstGeom prst="rect">
            <a:avLst/>
          </a:prstGeom>
          <a:noFill/>
          <a:ln>
            <a:noFill/>
          </a:ln>
        </p:spPr>
      </p:pic>
      <p:pic>
        <p:nvPicPr>
          <p:cNvPr id="50" name="Google Shape;112;p18">
            <a:extLst>
              <a:ext uri="{FF2B5EF4-FFF2-40B4-BE49-F238E27FC236}">
                <a16:creationId xmlns:a16="http://schemas.microsoft.com/office/drawing/2014/main" id="{0720E42F-3D76-C534-83DB-038D74C719FF}"/>
              </a:ext>
            </a:extLst>
          </p:cNvPr>
          <p:cNvPicPr preferRelativeResize="0"/>
          <p:nvPr/>
        </p:nvPicPr>
        <p:blipFill rotWithShape="1">
          <a:blip r:embed="rId6">
            <a:alphaModFix/>
          </a:blip>
          <a:srcRect b="14799"/>
          <a:stretch/>
        </p:blipFill>
        <p:spPr>
          <a:xfrm>
            <a:off x="1218074" y="2225959"/>
            <a:ext cx="592468" cy="504769"/>
          </a:xfrm>
          <a:prstGeom prst="rect">
            <a:avLst/>
          </a:prstGeom>
          <a:noFill/>
          <a:ln>
            <a:noFill/>
          </a:ln>
        </p:spPr>
      </p:pic>
      <p:pic>
        <p:nvPicPr>
          <p:cNvPr id="51" name="Google Shape;113;p18">
            <a:extLst>
              <a:ext uri="{FF2B5EF4-FFF2-40B4-BE49-F238E27FC236}">
                <a16:creationId xmlns:a16="http://schemas.microsoft.com/office/drawing/2014/main" id="{9FA6DA47-65DC-2DF8-7BC2-D693B069B021}"/>
              </a:ext>
            </a:extLst>
          </p:cNvPr>
          <p:cNvPicPr preferRelativeResize="0"/>
          <p:nvPr/>
        </p:nvPicPr>
        <p:blipFill rotWithShape="1">
          <a:blip r:embed="rId7">
            <a:alphaModFix/>
          </a:blip>
          <a:srcRect b="14799"/>
          <a:stretch/>
        </p:blipFill>
        <p:spPr>
          <a:xfrm>
            <a:off x="7959995" y="2226226"/>
            <a:ext cx="592468" cy="504771"/>
          </a:xfrm>
          <a:prstGeom prst="rect">
            <a:avLst/>
          </a:prstGeom>
          <a:noFill/>
          <a:ln>
            <a:noFill/>
          </a:ln>
        </p:spPr>
      </p:pic>
      <p:pic>
        <p:nvPicPr>
          <p:cNvPr id="52" name="Google Shape;114;p18">
            <a:extLst>
              <a:ext uri="{FF2B5EF4-FFF2-40B4-BE49-F238E27FC236}">
                <a16:creationId xmlns:a16="http://schemas.microsoft.com/office/drawing/2014/main" id="{4E6AFCCD-16A5-D1EB-3B07-0D61B88C0141}"/>
              </a:ext>
            </a:extLst>
          </p:cNvPr>
          <p:cNvPicPr preferRelativeResize="0"/>
          <p:nvPr/>
        </p:nvPicPr>
        <p:blipFill rotWithShape="1">
          <a:blip r:embed="rId8">
            <a:alphaModFix/>
          </a:blip>
          <a:srcRect b="14799"/>
          <a:stretch/>
        </p:blipFill>
        <p:spPr>
          <a:xfrm>
            <a:off x="10207324" y="2216343"/>
            <a:ext cx="592468" cy="504769"/>
          </a:xfrm>
          <a:prstGeom prst="rect">
            <a:avLst/>
          </a:prstGeom>
          <a:noFill/>
          <a:ln>
            <a:noFill/>
          </a:ln>
        </p:spPr>
      </p:pic>
      <p:sp>
        <p:nvSpPr>
          <p:cNvPr id="53" name="Google Shape;106;p18">
            <a:extLst>
              <a:ext uri="{FF2B5EF4-FFF2-40B4-BE49-F238E27FC236}">
                <a16:creationId xmlns:a16="http://schemas.microsoft.com/office/drawing/2014/main" id="{288F51FF-EAC1-0C30-373D-3680041D2278}"/>
              </a:ext>
            </a:extLst>
          </p:cNvPr>
          <p:cNvSpPr/>
          <p:nvPr/>
        </p:nvSpPr>
        <p:spPr>
          <a:xfrm>
            <a:off x="2605985"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54" name="Google Shape;107;p18">
            <a:extLst>
              <a:ext uri="{FF2B5EF4-FFF2-40B4-BE49-F238E27FC236}">
                <a16:creationId xmlns:a16="http://schemas.microsoft.com/office/drawing/2014/main" id="{4C3FD100-6C87-A30E-B55E-5083E7510FE9}"/>
              </a:ext>
            </a:extLst>
          </p:cNvPr>
          <p:cNvSpPr/>
          <p:nvPr/>
        </p:nvSpPr>
        <p:spPr>
          <a:xfrm>
            <a:off x="4853336"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55" name="Google Shape;108;p18">
            <a:extLst>
              <a:ext uri="{FF2B5EF4-FFF2-40B4-BE49-F238E27FC236}">
                <a16:creationId xmlns:a16="http://schemas.microsoft.com/office/drawing/2014/main" id="{F29B6658-3135-57FE-C463-683D814A708F}"/>
              </a:ext>
            </a:extLst>
          </p:cNvPr>
          <p:cNvSpPr/>
          <p:nvPr/>
        </p:nvSpPr>
        <p:spPr>
          <a:xfrm>
            <a:off x="7100719"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56" name="Google Shape;109;p18">
            <a:extLst>
              <a:ext uri="{FF2B5EF4-FFF2-40B4-BE49-F238E27FC236}">
                <a16:creationId xmlns:a16="http://schemas.microsoft.com/office/drawing/2014/main" id="{DC7A4251-A40D-A4AE-222B-50C62ED0EBB7}"/>
              </a:ext>
            </a:extLst>
          </p:cNvPr>
          <p:cNvSpPr/>
          <p:nvPr/>
        </p:nvSpPr>
        <p:spPr>
          <a:xfrm>
            <a:off x="9348069"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8"/>
          <p:cNvSpPr txBox="1">
            <a:spLocks noGrp="1"/>
          </p:cNvSpPr>
          <p:nvPr>
            <p:ph type="body" idx="1"/>
          </p:nvPr>
        </p:nvSpPr>
        <p:spPr>
          <a:xfrm>
            <a:off x="762000" y="1480280"/>
            <a:ext cx="10668000" cy="4267200"/>
          </a:xfrm>
          <a:prstGeom prst="rect">
            <a:avLst/>
          </a:prstGeom>
        </p:spPr>
        <p:txBody>
          <a:bodyPr spcFirstLastPara="1" wrap="square" lIns="0" tIns="0" rIns="0" bIns="0" anchor="t" anchorCtr="0">
            <a:normAutofit/>
          </a:bodyPr>
          <a:lstStyle/>
          <a:p>
            <a:pPr indent="-445758">
              <a:buClr>
                <a:schemeClr val="bg1"/>
              </a:buClr>
              <a:buSzPct val="80000"/>
              <a:buFont typeface="Arial" panose="020B0604020202020204" pitchFamily="34" charset="0"/>
              <a:buChar char="•"/>
            </a:pPr>
            <a:r>
              <a:rPr lang="en" sz="2400" b="1" dirty="0">
                <a:solidFill>
                  <a:schemeClr val="bg1"/>
                </a:solidFill>
                <a:latin typeface="Roboto" panose="02000000000000000000" pitchFamily="2" charset="0"/>
                <a:ea typeface="Roboto" panose="02000000000000000000" pitchFamily="2" charset="0"/>
              </a:rPr>
              <a:t>What are the key risk drivers in the identified scenarios?</a:t>
            </a:r>
            <a:endParaRPr sz="2400" b="1" dirty="0">
              <a:solidFill>
                <a:schemeClr val="bg1"/>
              </a:solidFill>
              <a:latin typeface="Roboto" panose="02000000000000000000" pitchFamily="2" charset="0"/>
              <a:ea typeface="Roboto" panose="02000000000000000000" pitchFamily="2" charset="0"/>
            </a:endParaRPr>
          </a:p>
          <a:p>
            <a:pPr lvl="1" indent="-445758">
              <a:spcBef>
                <a:spcPts val="0"/>
              </a:spcBef>
              <a:buClr>
                <a:schemeClr val="bg1"/>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Number of employees with access to IP / PII / PHI / Confidential Data (salaries, strategic plans, etc.)</a:t>
            </a:r>
          </a:p>
          <a:p>
            <a:pPr lvl="1" indent="-445758">
              <a:spcBef>
                <a:spcPts val="0"/>
              </a:spcBef>
              <a:buClr>
                <a:schemeClr val="bg1"/>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Existing DLP (insider risk) controls </a:t>
            </a:r>
          </a:p>
          <a:p>
            <a:pPr lvl="1" indent="-445758">
              <a:spcBef>
                <a:spcPts val="0"/>
              </a:spcBef>
              <a:buClr>
                <a:schemeClr val="bg1"/>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Data governance maturity</a:t>
            </a:r>
          </a:p>
          <a:p>
            <a:pPr lvl="1" indent="-445758">
              <a:spcBef>
                <a:spcPts val="0"/>
              </a:spcBef>
              <a:buClr>
                <a:schemeClr val="bg1"/>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Record count exposed</a:t>
            </a:r>
            <a:endParaRPr sz="2400" dirty="0">
              <a:solidFill>
                <a:schemeClr val="bg1"/>
              </a:solidFill>
              <a:latin typeface="Roboto" panose="02000000000000000000" pitchFamily="2" charset="0"/>
              <a:ea typeface="Roboto" panose="02000000000000000000" pitchFamily="2" charset="0"/>
            </a:endParaRPr>
          </a:p>
          <a:p>
            <a:pPr lvl="1" indent="-445758">
              <a:spcBef>
                <a:spcPts val="0"/>
              </a:spcBef>
              <a:buClr>
                <a:schemeClr val="bg1"/>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Incident response effort</a:t>
            </a:r>
            <a:endParaRPr sz="2400" dirty="0">
              <a:solidFill>
                <a:schemeClr val="bg1"/>
              </a:solidFill>
              <a:latin typeface="Roboto" panose="02000000000000000000" pitchFamily="2" charset="0"/>
              <a:ea typeface="Roboto" panose="02000000000000000000" pitchFamily="2" charset="0"/>
            </a:endParaRPr>
          </a:p>
          <a:p>
            <a:pPr lvl="1" indent="-445758">
              <a:spcBef>
                <a:spcPts val="0"/>
              </a:spcBef>
              <a:buClr>
                <a:schemeClr val="bg1"/>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Response to customers and/or regulators</a:t>
            </a:r>
            <a:endParaRPr sz="2400" dirty="0">
              <a:solidFill>
                <a:schemeClr val="bg1"/>
              </a:solidFill>
              <a:latin typeface="Roboto" panose="02000000000000000000" pitchFamily="2" charset="0"/>
              <a:ea typeface="Roboto" panose="02000000000000000000" pitchFamily="2" charset="0"/>
            </a:endParaRPr>
          </a:p>
          <a:p>
            <a:pPr lvl="1" indent="-445758">
              <a:spcBef>
                <a:spcPts val="0"/>
              </a:spcBef>
              <a:buClr>
                <a:schemeClr val="bg1"/>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Fines and judgments</a:t>
            </a:r>
            <a:endParaRPr sz="2400" dirty="0">
              <a:solidFill>
                <a:schemeClr val="bg1"/>
              </a:solidFill>
              <a:latin typeface="Roboto" panose="02000000000000000000" pitchFamily="2" charset="0"/>
              <a:ea typeface="Roboto" panose="02000000000000000000" pitchFamily="2" charset="0"/>
            </a:endParaRPr>
          </a:p>
          <a:p>
            <a:pPr marL="0" indent="0">
              <a:spcAft>
                <a:spcPts val="1600"/>
              </a:spcAft>
              <a:buClr>
                <a:schemeClr val="bg1"/>
              </a:buClr>
              <a:buSzPct val="80000"/>
              <a:buNone/>
            </a:pPr>
            <a:endParaRPr dirty="0">
              <a:solidFill>
                <a:schemeClr val="bg1"/>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9CEC9434-D6D5-14B0-C11E-29AAF8131368}"/>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
        <p:nvSpPr>
          <p:cNvPr id="4" name="Rectangle 3">
            <a:extLst>
              <a:ext uri="{FF2B5EF4-FFF2-40B4-BE49-F238E27FC236}">
                <a16:creationId xmlns:a16="http://schemas.microsoft.com/office/drawing/2014/main" id="{2D6360D8-11E5-B3D2-B494-2CC06578241B}"/>
              </a:ext>
            </a:extLst>
          </p:cNvPr>
          <p:cNvSpPr/>
          <p:nvPr/>
        </p:nvSpPr>
        <p:spPr>
          <a:xfrm>
            <a:off x="629587" y="1164885"/>
            <a:ext cx="11197652" cy="274171"/>
          </a:xfrm>
          <a:prstGeom prst="rect">
            <a:avLst/>
          </a:prstGeom>
          <a:solidFill>
            <a:srgbClr val="264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59;p25">
            <a:extLst>
              <a:ext uri="{FF2B5EF4-FFF2-40B4-BE49-F238E27FC236}">
                <a16:creationId xmlns:a16="http://schemas.microsoft.com/office/drawing/2014/main" id="{CC0426AC-6515-7694-E944-FA14A8896788}"/>
              </a:ext>
            </a:extLst>
          </p:cNvPr>
          <p:cNvSpPr txBox="1">
            <a:spLocks/>
          </p:cNvSpPr>
          <p:nvPr/>
        </p:nvSpPr>
        <p:spPr>
          <a:xfrm>
            <a:off x="311700" y="4450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defTabSz="457200" rtl="0" eaLnBrk="1" latinLnBrk="0" hangingPunct="1">
              <a:lnSpc>
                <a:spcPct val="100000"/>
              </a:lnSpc>
              <a:spcBef>
                <a:spcPts val="0"/>
              </a:spcBef>
              <a:spcAft>
                <a:spcPts val="0"/>
              </a:spcAft>
              <a:buClr>
                <a:schemeClr val="dk1"/>
              </a:buClr>
              <a:buSzPts val="2800"/>
              <a:buFont typeface="Arial"/>
              <a:buNone/>
              <a:defRPr sz="2800" b="0" i="0" u="none" strike="noStrike" kern="1200"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dirty="0">
                <a:solidFill>
                  <a:schemeClr val="bg1"/>
                </a:solidFill>
                <a:latin typeface="Roboto" panose="02000000000000000000" pitchFamily="2" charset="0"/>
                <a:ea typeface="Roboto" panose="02000000000000000000" pitchFamily="2" charset="0"/>
              </a:rPr>
              <a:t>QUANTIFY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83AF17-6C43-368E-4CFF-C86586D2C2A6}"/>
              </a:ext>
            </a:extLst>
          </p:cNvPr>
          <p:cNvSpPr>
            <a:spLocks noGrp="1"/>
          </p:cNvSpPr>
          <p:nvPr>
            <p:ph type="sldNum" sz="quarter" idx="12"/>
          </p:nvPr>
        </p:nvSpPr>
        <p:spPr/>
        <p:txBody>
          <a:bodyPr/>
          <a:lstStyle/>
          <a:p>
            <a:fld id="{55345A59-4583-40BA-84DC-85E7F689329B}" type="slidenum">
              <a:rPr lang="en-US" smtClean="0"/>
              <a:t>19</a:t>
            </a:fld>
            <a:endParaRPr lang="en-US"/>
          </a:p>
        </p:txBody>
      </p:sp>
      <p:pic>
        <p:nvPicPr>
          <p:cNvPr id="4" name="Picture 3">
            <a:extLst>
              <a:ext uri="{FF2B5EF4-FFF2-40B4-BE49-F238E27FC236}">
                <a16:creationId xmlns:a16="http://schemas.microsoft.com/office/drawing/2014/main" id="{88B710DA-C6AB-C7B3-8370-8C5FB76A7FAC}"/>
              </a:ext>
            </a:extLst>
          </p:cNvPr>
          <p:cNvPicPr>
            <a:picLocks noChangeAspect="1"/>
          </p:cNvPicPr>
          <p:nvPr/>
        </p:nvPicPr>
        <p:blipFill>
          <a:blip r:embed="rId3"/>
          <a:stretch>
            <a:fillRect/>
          </a:stretch>
        </p:blipFill>
        <p:spPr>
          <a:xfrm>
            <a:off x="577644" y="44724"/>
            <a:ext cx="11208419" cy="5958702"/>
          </a:xfrm>
          <a:prstGeom prst="rect">
            <a:avLst/>
          </a:prstGeom>
        </p:spPr>
      </p:pic>
      <p:sp>
        <p:nvSpPr>
          <p:cNvPr id="5" name="TextBox 4">
            <a:extLst>
              <a:ext uri="{FF2B5EF4-FFF2-40B4-BE49-F238E27FC236}">
                <a16:creationId xmlns:a16="http://schemas.microsoft.com/office/drawing/2014/main" id="{4C95946A-0207-7770-BCD4-3EC91816D8E9}"/>
              </a:ext>
            </a:extLst>
          </p:cNvPr>
          <p:cNvSpPr txBox="1"/>
          <p:nvPr/>
        </p:nvSpPr>
        <p:spPr>
          <a:xfrm>
            <a:off x="11322424" y="6663023"/>
            <a:ext cx="869576" cy="184666"/>
          </a:xfrm>
          <a:prstGeom prst="rect">
            <a:avLst/>
          </a:prstGeom>
          <a:solidFill>
            <a:schemeClr val="accent5">
              <a:lumMod val="50000"/>
            </a:schemeClr>
          </a:solidFill>
        </p:spPr>
        <p:txBody>
          <a:bodyPr wrap="square" rtlCol="0">
            <a:spAutoFit/>
          </a:bodyPr>
          <a:lstStyle/>
          <a:p>
            <a:endParaRPr lang="en-US" sz="600" dirty="0"/>
          </a:p>
        </p:txBody>
      </p:sp>
      <p:pic>
        <p:nvPicPr>
          <p:cNvPr id="7" name="Picture 6" descr="A screenshot of a computer&#10;&#10;Description automatically generated">
            <a:extLst>
              <a:ext uri="{FF2B5EF4-FFF2-40B4-BE49-F238E27FC236}">
                <a16:creationId xmlns:a16="http://schemas.microsoft.com/office/drawing/2014/main" id="{221975D2-69C1-DD4E-05EB-6B98F6758D9B}"/>
              </a:ext>
            </a:extLst>
          </p:cNvPr>
          <p:cNvPicPr>
            <a:picLocks noChangeAspect="1"/>
          </p:cNvPicPr>
          <p:nvPr/>
        </p:nvPicPr>
        <p:blipFill>
          <a:blip r:embed="rId4"/>
          <a:stretch>
            <a:fillRect/>
          </a:stretch>
        </p:blipFill>
        <p:spPr>
          <a:xfrm>
            <a:off x="3149247" y="44724"/>
            <a:ext cx="6065211" cy="6003426"/>
          </a:xfrm>
          <a:prstGeom prst="rect">
            <a:avLst/>
          </a:prstGeom>
        </p:spPr>
      </p:pic>
      <p:sp>
        <p:nvSpPr>
          <p:cNvPr id="3" name="TextBox 2">
            <a:extLst>
              <a:ext uri="{FF2B5EF4-FFF2-40B4-BE49-F238E27FC236}">
                <a16:creationId xmlns:a16="http://schemas.microsoft.com/office/drawing/2014/main" id="{690E1CC8-56E9-934F-D3E1-3B7D39EE30D5}"/>
              </a:ext>
            </a:extLst>
          </p:cNvPr>
          <p:cNvSpPr txBox="1"/>
          <p:nvPr/>
        </p:nvSpPr>
        <p:spPr>
          <a:xfrm>
            <a:off x="11322424" y="6628610"/>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7315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4E90C4-2897-E9A9-CD70-8BA62B76B6FB}"/>
              </a:ext>
            </a:extLst>
          </p:cNvPr>
          <p:cNvSpPr>
            <a:spLocks noGrp="1"/>
          </p:cNvSpPr>
          <p:nvPr>
            <p:ph type="sldNum" sz="quarter" idx="4"/>
          </p:nvPr>
        </p:nvSpPr>
        <p:spPr/>
        <p:txBody>
          <a:bodyPr/>
          <a:lstStyle/>
          <a:p>
            <a:fld id="{3A98EE3D-8CD1-4C3F-BD1C-C98C9596463C}" type="slidenum">
              <a:rPr lang="en-US" smtClean="0"/>
              <a:pPr/>
              <a:t>2</a:t>
            </a:fld>
            <a:endParaRPr lang="en-US" dirty="0"/>
          </a:p>
        </p:txBody>
      </p:sp>
      <p:sp>
        <p:nvSpPr>
          <p:cNvPr id="9" name="TextBox 8">
            <a:extLst>
              <a:ext uri="{FF2B5EF4-FFF2-40B4-BE49-F238E27FC236}">
                <a16:creationId xmlns:a16="http://schemas.microsoft.com/office/drawing/2014/main" id="{FEBD39D5-4E4C-E888-FEB6-A4F0DB0C9865}"/>
              </a:ext>
            </a:extLst>
          </p:cNvPr>
          <p:cNvSpPr txBox="1"/>
          <p:nvPr/>
        </p:nvSpPr>
        <p:spPr>
          <a:xfrm>
            <a:off x="3680346" y="1042585"/>
            <a:ext cx="4831307" cy="646331"/>
          </a:xfrm>
          <a:prstGeom prst="rect">
            <a:avLst/>
          </a:prstGeom>
          <a:noFill/>
        </p:spPr>
        <p:txBody>
          <a:bodyPr wrap="square" rtlCol="0">
            <a:spAutoFit/>
          </a:bodyPr>
          <a:lstStyle/>
          <a:p>
            <a:pPr algn="ctr"/>
            <a:r>
              <a:rPr lang="en-US" sz="3600" b="1" dirty="0">
                <a:solidFill>
                  <a:schemeClr val="bg1"/>
                </a:solidFill>
                <a:latin typeface="Roboto" panose="02000000000000000000" pitchFamily="2" charset="0"/>
                <a:ea typeface="Roboto" panose="02000000000000000000" pitchFamily="2" charset="0"/>
              </a:rPr>
              <a:t>Meet Your Speakers</a:t>
            </a:r>
          </a:p>
        </p:txBody>
      </p:sp>
      <p:sp>
        <p:nvSpPr>
          <p:cNvPr id="3" name="TextBox 2">
            <a:extLst>
              <a:ext uri="{FF2B5EF4-FFF2-40B4-BE49-F238E27FC236}">
                <a16:creationId xmlns:a16="http://schemas.microsoft.com/office/drawing/2014/main" id="{82984B0A-7C63-0BCE-8A13-A1F070A7E130}"/>
              </a:ext>
            </a:extLst>
          </p:cNvPr>
          <p:cNvSpPr txBox="1"/>
          <p:nvPr/>
        </p:nvSpPr>
        <p:spPr>
          <a:xfrm>
            <a:off x="11322424" y="6663023"/>
            <a:ext cx="869576" cy="184666"/>
          </a:xfrm>
          <a:prstGeom prst="rect">
            <a:avLst/>
          </a:prstGeom>
          <a:solidFill>
            <a:schemeClr val="tx1">
              <a:lumMod val="75000"/>
              <a:lumOff val="25000"/>
            </a:schemeClr>
          </a:solidFill>
        </p:spPr>
        <p:txBody>
          <a:bodyPr wrap="square" rtlCol="0">
            <a:spAutoFit/>
          </a:bodyPr>
          <a:lstStyle/>
          <a:p>
            <a:endParaRPr lang="en-US" sz="600" dirty="0"/>
          </a:p>
        </p:txBody>
      </p:sp>
      <p:pic>
        <p:nvPicPr>
          <p:cNvPr id="6" name="Picture 5" descr="A group of men in suits&#10;&#10;Description automatically generated">
            <a:extLst>
              <a:ext uri="{FF2B5EF4-FFF2-40B4-BE49-F238E27FC236}">
                <a16:creationId xmlns:a16="http://schemas.microsoft.com/office/drawing/2014/main" id="{B0E03267-9362-7C75-0F6A-908D574EB5DD}"/>
              </a:ext>
            </a:extLst>
          </p:cNvPr>
          <p:cNvPicPr>
            <a:picLocks noChangeAspect="1"/>
          </p:cNvPicPr>
          <p:nvPr/>
        </p:nvPicPr>
        <p:blipFill>
          <a:blip r:embed="rId2"/>
          <a:stretch>
            <a:fillRect/>
          </a:stretch>
        </p:blipFill>
        <p:spPr>
          <a:xfrm>
            <a:off x="0" y="-194977"/>
            <a:ext cx="12192000" cy="6858000"/>
          </a:xfrm>
          <a:prstGeom prst="rect">
            <a:avLst/>
          </a:prstGeom>
        </p:spPr>
      </p:pic>
    </p:spTree>
    <p:extLst>
      <p:ext uri="{BB962C8B-B14F-4D97-AF65-F5344CB8AC3E}">
        <p14:creationId xmlns:p14="http://schemas.microsoft.com/office/powerpoint/2010/main" val="15788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txBox="1">
            <a:spLocks noGrp="1"/>
          </p:cNvSpPr>
          <p:nvPr>
            <p:ph type="title" idx="4294967295"/>
          </p:nvPr>
        </p:nvSpPr>
        <p:spPr>
          <a:xfrm>
            <a:off x="311700" y="4450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spcBef>
                <a:spcPts val="0"/>
              </a:spcBef>
            </a:pPr>
            <a:r>
              <a:rPr lang="en-US" sz="3600" b="1" dirty="0">
                <a:solidFill>
                  <a:schemeClr val="bg1"/>
                </a:solidFill>
                <a:latin typeface="Roboto" panose="02000000000000000000" pitchFamily="2" charset="0"/>
                <a:ea typeface="Roboto" panose="02000000000000000000" pitchFamily="2" charset="0"/>
              </a:rPr>
              <a:t>PRIORITIZE / TREAT</a:t>
            </a:r>
            <a:endParaRPr sz="3600" b="1" dirty="0">
              <a:solidFill>
                <a:schemeClr val="bg1"/>
              </a:solidFill>
              <a:latin typeface="Roboto" panose="02000000000000000000" pitchFamily="2" charset="0"/>
              <a:ea typeface="Roboto" panose="02000000000000000000" pitchFamily="2" charset="0"/>
            </a:endParaRPr>
          </a:p>
        </p:txBody>
      </p:sp>
      <p:sp>
        <p:nvSpPr>
          <p:cNvPr id="308" name="Google Shape;308;p26"/>
          <p:cNvSpPr txBox="1"/>
          <p:nvPr/>
        </p:nvSpPr>
        <p:spPr>
          <a:xfrm>
            <a:off x="7388942" y="3538117"/>
            <a:ext cx="1792529" cy="902899"/>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PRIORITIZE/ TREAT</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309" name="Google Shape;309;p26">
            <a:hlinkClick r:id="rId3"/>
          </p:cNvPr>
          <p:cNvSpPr txBox="1"/>
          <p:nvPr/>
        </p:nvSpPr>
        <p:spPr>
          <a:xfrm>
            <a:off x="5210694" y="3702296"/>
            <a:ext cx="1722157"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QUANTIFY</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310" name="Google Shape;310;p26"/>
          <p:cNvSpPr txBox="1"/>
          <p:nvPr/>
        </p:nvSpPr>
        <p:spPr>
          <a:xfrm>
            <a:off x="2923583" y="3668121"/>
            <a:ext cx="1722157"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SCOPE</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311" name="Google Shape;311;p26"/>
          <p:cNvSpPr txBox="1"/>
          <p:nvPr/>
        </p:nvSpPr>
        <p:spPr>
          <a:xfrm>
            <a:off x="9637562" y="3521717"/>
            <a:ext cx="1722157" cy="902899"/>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DECISION MAKING</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312" name="Google Shape;312;p26"/>
          <p:cNvSpPr txBox="1"/>
          <p:nvPr/>
        </p:nvSpPr>
        <p:spPr>
          <a:xfrm>
            <a:off x="112155" y="3668121"/>
            <a:ext cx="2765212" cy="574540"/>
          </a:xfrm>
          <a:prstGeom prst="rect">
            <a:avLst/>
          </a:prstGeom>
          <a:noFill/>
          <a:ln>
            <a:noFill/>
          </a:ln>
        </p:spPr>
        <p:txBody>
          <a:bodyPr spcFirstLastPara="1" wrap="square" lIns="0" tIns="121900" rIns="0" bIns="121900" anchor="ctr" anchorCtr="0">
            <a:spAutoFit/>
          </a:bodyPr>
          <a:lstStyle/>
          <a:p>
            <a:pPr algn="ctr">
              <a:lnSpc>
                <a:spcPct val="80000"/>
              </a:lnSpc>
            </a:pPr>
            <a:r>
              <a:rPr lang="en" sz="2667" b="1" dirty="0">
                <a:solidFill>
                  <a:schemeClr val="bg1"/>
                </a:solidFill>
                <a:latin typeface="Roboto" panose="02000000000000000000" pitchFamily="2" charset="0"/>
                <a:ea typeface="Roboto" panose="02000000000000000000" pitchFamily="2" charset="0"/>
                <a:cs typeface="Bebas Neue"/>
                <a:sym typeface="Bebas Neue"/>
              </a:rPr>
              <a:t>CONTEXTUALIZE</a:t>
            </a:r>
            <a:endParaRPr sz="2667" b="1" dirty="0">
              <a:solidFill>
                <a:schemeClr val="bg1"/>
              </a:solidFill>
              <a:latin typeface="Roboto" panose="02000000000000000000" pitchFamily="2" charset="0"/>
              <a:ea typeface="Roboto" panose="02000000000000000000" pitchFamily="2" charset="0"/>
              <a:cs typeface="Bebas Neue"/>
              <a:sym typeface="Bebas Neue"/>
            </a:endParaRPr>
          </a:p>
        </p:txBody>
      </p:sp>
      <p:sp>
        <p:nvSpPr>
          <p:cNvPr id="324" name="Google Shape;324;p26"/>
          <p:cNvSpPr/>
          <p:nvPr/>
        </p:nvSpPr>
        <p:spPr>
          <a:xfrm>
            <a:off x="4853336" y="2459803"/>
            <a:ext cx="104800" cy="88000"/>
          </a:xfrm>
          <a:prstGeom prst="chevron">
            <a:avLst>
              <a:gd name="adj" fmla="val 50000"/>
            </a:avLst>
          </a:prstGeom>
          <a:solidFill>
            <a:srgbClr val="00A8FF"/>
          </a:solidFill>
          <a:ln>
            <a:noFill/>
          </a:ln>
        </p:spPr>
        <p:txBody>
          <a:bodyPr spcFirstLastPara="1" wrap="square" lIns="121900" tIns="121900" rIns="121900" bIns="121900" anchor="ctr" anchorCtr="0">
            <a:noAutofit/>
          </a:bodyPr>
          <a:lstStyle/>
          <a:p>
            <a:pPr algn="ctr"/>
            <a:endParaRPr sz="2400">
              <a:solidFill>
                <a:schemeClr val="bg1"/>
              </a:solidFill>
              <a:latin typeface="Roboto" panose="02000000000000000000" pitchFamily="2" charset="0"/>
              <a:ea typeface="Roboto" panose="02000000000000000000" pitchFamily="2" charset="0"/>
            </a:endParaRPr>
          </a:p>
        </p:txBody>
      </p:sp>
      <p:sp>
        <p:nvSpPr>
          <p:cNvPr id="325" name="Google Shape;325;p26"/>
          <p:cNvSpPr/>
          <p:nvPr/>
        </p:nvSpPr>
        <p:spPr>
          <a:xfrm>
            <a:off x="7100719" y="2459803"/>
            <a:ext cx="104800" cy="88000"/>
          </a:xfrm>
          <a:prstGeom prst="chevron">
            <a:avLst>
              <a:gd name="adj" fmla="val 50000"/>
            </a:avLst>
          </a:prstGeom>
          <a:solidFill>
            <a:srgbClr val="00A8FF"/>
          </a:solidFill>
          <a:ln>
            <a:noFill/>
          </a:ln>
        </p:spPr>
        <p:txBody>
          <a:bodyPr spcFirstLastPara="1" wrap="square" lIns="121900" tIns="121900" rIns="121900" bIns="121900" anchor="ctr" anchorCtr="0">
            <a:noAutofit/>
          </a:bodyPr>
          <a:lstStyle/>
          <a:p>
            <a:pPr algn="ctr"/>
            <a:endParaRPr sz="2400">
              <a:solidFill>
                <a:schemeClr val="bg1"/>
              </a:solidFill>
              <a:latin typeface="Roboto" panose="02000000000000000000" pitchFamily="2" charset="0"/>
              <a:ea typeface="Roboto" panose="02000000000000000000" pitchFamily="2" charset="0"/>
            </a:endParaRPr>
          </a:p>
        </p:txBody>
      </p:sp>
      <p:sp>
        <p:nvSpPr>
          <p:cNvPr id="326" name="Google Shape;326;p26"/>
          <p:cNvSpPr/>
          <p:nvPr/>
        </p:nvSpPr>
        <p:spPr>
          <a:xfrm>
            <a:off x="9348069" y="2459803"/>
            <a:ext cx="104800" cy="88000"/>
          </a:xfrm>
          <a:prstGeom prst="chevron">
            <a:avLst>
              <a:gd name="adj" fmla="val 50000"/>
            </a:avLst>
          </a:prstGeom>
          <a:solidFill>
            <a:srgbClr val="00A8FF"/>
          </a:solidFill>
          <a:ln>
            <a:noFill/>
          </a:ln>
        </p:spPr>
        <p:txBody>
          <a:bodyPr spcFirstLastPara="1" wrap="square" lIns="121900" tIns="121900" rIns="121900" bIns="121900" anchor="ctr" anchorCtr="0">
            <a:noAutofit/>
          </a:bodyPr>
          <a:lstStyle/>
          <a:p>
            <a:pPr algn="ctr"/>
            <a:endParaRPr sz="2400">
              <a:solidFill>
                <a:schemeClr val="bg1"/>
              </a:solidFill>
              <a:latin typeface="Roboto" panose="02000000000000000000" pitchFamily="2" charset="0"/>
              <a:ea typeface="Roboto" panose="02000000000000000000" pitchFamily="2" charset="0"/>
            </a:endParaRPr>
          </a:p>
        </p:txBody>
      </p:sp>
      <p:sp>
        <p:nvSpPr>
          <p:cNvPr id="331" name="Google Shape;331;p26"/>
          <p:cNvSpPr txBox="1"/>
          <p:nvPr/>
        </p:nvSpPr>
        <p:spPr>
          <a:xfrm>
            <a:off x="355364" y="4475070"/>
            <a:ext cx="11360800" cy="1621600"/>
          </a:xfrm>
          <a:prstGeom prst="rect">
            <a:avLst/>
          </a:prstGeom>
          <a:noFill/>
          <a:ln>
            <a:noFill/>
          </a:ln>
        </p:spPr>
        <p:txBody>
          <a:bodyPr spcFirstLastPara="1" wrap="square" lIns="121900" tIns="121900" rIns="121900" bIns="121900" anchor="t" anchorCtr="0">
            <a:normAutofit/>
          </a:bodyPr>
          <a:lstStyle/>
          <a:p>
            <a:pPr marL="609585" indent="-440256">
              <a:lnSpc>
                <a:spcPct val="115000"/>
              </a:lnSpc>
              <a:buClr>
                <a:schemeClr val="bg1"/>
              </a:buClr>
              <a:buSzPts val="1600"/>
              <a:buFont typeface="Poppins"/>
              <a:buChar char="●"/>
            </a:pPr>
            <a:r>
              <a:rPr lang="en" sz="2133" dirty="0">
                <a:solidFill>
                  <a:schemeClr val="bg1"/>
                </a:solidFill>
                <a:latin typeface="Roboto" panose="02000000000000000000" pitchFamily="2" charset="0"/>
                <a:ea typeface="Roboto" panose="02000000000000000000" pitchFamily="2" charset="0"/>
                <a:cs typeface="Poppins"/>
                <a:sym typeface="Poppins"/>
              </a:rPr>
              <a:t>Prioritize risk scenarios using ALE, SLE magnitude, Loss Exceedance Curve</a:t>
            </a:r>
          </a:p>
          <a:p>
            <a:pPr marL="609585" indent="-440256">
              <a:lnSpc>
                <a:spcPct val="115000"/>
              </a:lnSpc>
              <a:buClr>
                <a:schemeClr val="bg1"/>
              </a:buClr>
              <a:buSzPts val="1600"/>
              <a:buFont typeface="Poppins"/>
              <a:buChar char="●"/>
            </a:pPr>
            <a:r>
              <a:rPr lang="en" sz="2133" dirty="0">
                <a:solidFill>
                  <a:schemeClr val="bg1"/>
                </a:solidFill>
                <a:latin typeface="Roboto" panose="02000000000000000000" pitchFamily="2" charset="0"/>
                <a:ea typeface="Roboto" panose="02000000000000000000" pitchFamily="2" charset="0"/>
                <a:cs typeface="Poppins"/>
                <a:sym typeface="Poppins"/>
              </a:rPr>
              <a:t>Treat based on cost-benefit of mitigation solution options </a:t>
            </a:r>
            <a:endParaRPr sz="2133" dirty="0">
              <a:solidFill>
                <a:schemeClr val="bg1"/>
              </a:solidFill>
              <a:latin typeface="Roboto" panose="02000000000000000000" pitchFamily="2" charset="0"/>
              <a:ea typeface="Roboto" panose="02000000000000000000" pitchFamily="2" charset="0"/>
              <a:cs typeface="Poppins"/>
              <a:sym typeface="Poppins"/>
            </a:endParaRPr>
          </a:p>
        </p:txBody>
      </p:sp>
      <p:sp>
        <p:nvSpPr>
          <p:cNvPr id="3" name="TextBox 2">
            <a:extLst>
              <a:ext uri="{FF2B5EF4-FFF2-40B4-BE49-F238E27FC236}">
                <a16:creationId xmlns:a16="http://schemas.microsoft.com/office/drawing/2014/main" id="{F7C6206D-1C21-57DB-4C17-0C3EA8E30945}"/>
              </a:ext>
            </a:extLst>
          </p:cNvPr>
          <p:cNvSpPr txBox="1"/>
          <p:nvPr/>
        </p:nvSpPr>
        <p:spPr>
          <a:xfrm>
            <a:off x="11322424" y="6663023"/>
            <a:ext cx="869576" cy="184666"/>
          </a:xfrm>
          <a:prstGeom prst="rect">
            <a:avLst/>
          </a:prstGeom>
          <a:solidFill>
            <a:schemeClr val="tx1">
              <a:lumMod val="75000"/>
              <a:lumOff val="25000"/>
            </a:schemeClr>
          </a:solidFill>
        </p:spPr>
        <p:txBody>
          <a:bodyPr wrap="square" rtlCol="0">
            <a:spAutoFit/>
          </a:bodyPr>
          <a:lstStyle/>
          <a:p>
            <a:endParaRPr lang="en-US" sz="6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84015341-2759-980A-C95D-5BE795F3DFA3}"/>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latin typeface="Roboto" panose="02000000000000000000" pitchFamily="2" charset="0"/>
              <a:ea typeface="Roboto" panose="02000000000000000000" pitchFamily="2" charset="0"/>
            </a:endParaRPr>
          </a:p>
        </p:txBody>
      </p:sp>
      <p:sp>
        <p:nvSpPr>
          <p:cNvPr id="7" name="Google Shape;85;p18">
            <a:extLst>
              <a:ext uri="{FF2B5EF4-FFF2-40B4-BE49-F238E27FC236}">
                <a16:creationId xmlns:a16="http://schemas.microsoft.com/office/drawing/2014/main" id="{A499141D-E994-E255-AB69-8A546DD54621}"/>
              </a:ext>
            </a:extLst>
          </p:cNvPr>
          <p:cNvSpPr/>
          <p:nvPr/>
        </p:nvSpPr>
        <p:spPr>
          <a:xfrm>
            <a:off x="992707" y="1930052"/>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8" name="Google Shape;86;p18">
            <a:extLst>
              <a:ext uri="{FF2B5EF4-FFF2-40B4-BE49-F238E27FC236}">
                <a16:creationId xmlns:a16="http://schemas.microsoft.com/office/drawing/2014/main" id="{FCEC523F-6126-EC2F-E785-3E79FFC34E0D}"/>
              </a:ext>
            </a:extLst>
          </p:cNvPr>
          <p:cNvSpPr/>
          <p:nvPr/>
        </p:nvSpPr>
        <p:spPr>
          <a:xfrm>
            <a:off x="3240065" y="1930052"/>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9" name="Google Shape;87;p18">
            <a:extLst>
              <a:ext uri="{FF2B5EF4-FFF2-40B4-BE49-F238E27FC236}">
                <a16:creationId xmlns:a16="http://schemas.microsoft.com/office/drawing/2014/main" id="{7439D78F-2AB1-28B7-CF03-9F65F6A83560}"/>
              </a:ext>
            </a:extLst>
          </p:cNvPr>
          <p:cNvSpPr/>
          <p:nvPr/>
        </p:nvSpPr>
        <p:spPr>
          <a:xfrm>
            <a:off x="5487423" y="1930052"/>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0" name="Google Shape;88;p18">
            <a:extLst>
              <a:ext uri="{FF2B5EF4-FFF2-40B4-BE49-F238E27FC236}">
                <a16:creationId xmlns:a16="http://schemas.microsoft.com/office/drawing/2014/main" id="{842CEF92-740D-9302-F618-79186A34D55E}"/>
              </a:ext>
            </a:extLst>
          </p:cNvPr>
          <p:cNvSpPr/>
          <p:nvPr/>
        </p:nvSpPr>
        <p:spPr>
          <a:xfrm>
            <a:off x="7734781" y="1930052"/>
            <a:ext cx="1084000" cy="1086800"/>
          </a:xfrm>
          <a:prstGeom prst="ellipse">
            <a:avLst/>
          </a:prstGeom>
          <a:solidFill>
            <a:srgbClr val="F79257"/>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1" name="Google Shape;89;p18">
            <a:extLst>
              <a:ext uri="{FF2B5EF4-FFF2-40B4-BE49-F238E27FC236}">
                <a16:creationId xmlns:a16="http://schemas.microsoft.com/office/drawing/2014/main" id="{F16E8BEE-379B-85FC-66B5-849530686FD2}"/>
              </a:ext>
            </a:extLst>
          </p:cNvPr>
          <p:cNvSpPr/>
          <p:nvPr/>
        </p:nvSpPr>
        <p:spPr>
          <a:xfrm>
            <a:off x="9982140" y="1930052"/>
            <a:ext cx="1084000" cy="1086800"/>
          </a:xfrm>
          <a:prstGeom prst="ellipse">
            <a:avLst/>
          </a:prstGeom>
          <a:solidFill>
            <a:schemeClr val="bg1">
              <a:lumMod val="75000"/>
            </a:schemeClr>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2" name="Google Shape;90;p18">
            <a:extLst>
              <a:ext uri="{FF2B5EF4-FFF2-40B4-BE49-F238E27FC236}">
                <a16:creationId xmlns:a16="http://schemas.microsoft.com/office/drawing/2014/main" id="{A4CC968A-43E0-F8C2-96EB-801D3261E1D8}"/>
              </a:ext>
            </a:extLst>
          </p:cNvPr>
          <p:cNvSpPr/>
          <p:nvPr/>
        </p:nvSpPr>
        <p:spPr>
          <a:xfrm>
            <a:off x="369600" y="2348392"/>
            <a:ext cx="11452800" cy="249600"/>
          </a:xfrm>
          <a:prstGeom prst="roundRect">
            <a:avLst>
              <a:gd name="adj" fmla="val 50000"/>
            </a:avLst>
          </a:prstGeom>
          <a:solidFill>
            <a:schemeClr val="lt1"/>
          </a:solidFill>
          <a:ln>
            <a:noFill/>
          </a:ln>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3" name="Google Shape;96;p18">
            <a:extLst>
              <a:ext uri="{FF2B5EF4-FFF2-40B4-BE49-F238E27FC236}">
                <a16:creationId xmlns:a16="http://schemas.microsoft.com/office/drawing/2014/main" id="{3C056DDE-4573-F385-BFE6-A4F24CB22018}"/>
              </a:ext>
            </a:extLst>
          </p:cNvPr>
          <p:cNvSpPr/>
          <p:nvPr/>
        </p:nvSpPr>
        <p:spPr>
          <a:xfrm>
            <a:off x="1136460" y="2074252"/>
            <a:ext cx="796800" cy="798401"/>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4" name="Google Shape;97;p18">
            <a:extLst>
              <a:ext uri="{FF2B5EF4-FFF2-40B4-BE49-F238E27FC236}">
                <a16:creationId xmlns:a16="http://schemas.microsoft.com/office/drawing/2014/main" id="{31D4162B-EFFB-E67E-0FC0-EDE6854B750B}"/>
              </a:ext>
            </a:extLst>
          </p:cNvPr>
          <p:cNvSpPr/>
          <p:nvPr/>
        </p:nvSpPr>
        <p:spPr>
          <a:xfrm>
            <a:off x="3383819" y="2074252"/>
            <a:ext cx="796800" cy="798401"/>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5" name="Google Shape;98;p18">
            <a:extLst>
              <a:ext uri="{FF2B5EF4-FFF2-40B4-BE49-F238E27FC236}">
                <a16:creationId xmlns:a16="http://schemas.microsoft.com/office/drawing/2014/main" id="{56ECC8D6-25AD-226D-8A94-15546EA581F7}"/>
              </a:ext>
            </a:extLst>
          </p:cNvPr>
          <p:cNvSpPr/>
          <p:nvPr/>
        </p:nvSpPr>
        <p:spPr>
          <a:xfrm>
            <a:off x="5631177" y="2074252"/>
            <a:ext cx="796800" cy="798401"/>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6" name="Google Shape;99;p18">
            <a:extLst>
              <a:ext uri="{FF2B5EF4-FFF2-40B4-BE49-F238E27FC236}">
                <a16:creationId xmlns:a16="http://schemas.microsoft.com/office/drawing/2014/main" id="{00DA07DF-0126-B4F1-EA61-1608E749911E}"/>
              </a:ext>
            </a:extLst>
          </p:cNvPr>
          <p:cNvSpPr/>
          <p:nvPr/>
        </p:nvSpPr>
        <p:spPr>
          <a:xfrm>
            <a:off x="7878535" y="2074252"/>
            <a:ext cx="796800" cy="798401"/>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7" name="Google Shape;100;p18">
            <a:extLst>
              <a:ext uri="{FF2B5EF4-FFF2-40B4-BE49-F238E27FC236}">
                <a16:creationId xmlns:a16="http://schemas.microsoft.com/office/drawing/2014/main" id="{DFEDA5FB-FF09-B500-73A6-65D87457D943}"/>
              </a:ext>
            </a:extLst>
          </p:cNvPr>
          <p:cNvSpPr/>
          <p:nvPr/>
        </p:nvSpPr>
        <p:spPr>
          <a:xfrm>
            <a:off x="10125893" y="2074252"/>
            <a:ext cx="796800" cy="798401"/>
          </a:xfrm>
          <a:prstGeom prst="ellipse">
            <a:avLst/>
          </a:prstGeom>
          <a:solidFill>
            <a:srgbClr val="8AC2BA"/>
          </a:solidFill>
          <a:ln>
            <a:noFill/>
          </a:ln>
          <a:effectLst>
            <a:outerShdw blurRad="128588" algn="ctr" rotWithShape="0">
              <a:srgbClr val="000000">
                <a:alpha val="40000"/>
              </a:srgbClr>
            </a:outerShdw>
          </a:effectLst>
        </p:spPr>
        <p:txBody>
          <a:bodyPr spcFirstLastPara="1" wrap="square" lIns="162533" tIns="81267" rIns="162533" bIns="81267" anchor="t" anchorCtr="0">
            <a:noAutofit/>
          </a:bodyPr>
          <a:lstStyle/>
          <a:p>
            <a:pPr algn="ctr"/>
            <a:endParaRPr sz="4267">
              <a:solidFill>
                <a:srgbClr val="000000"/>
              </a:solidFill>
              <a:latin typeface="Roboto" panose="02000000000000000000" pitchFamily="2" charset="0"/>
              <a:ea typeface="Roboto" panose="02000000000000000000" pitchFamily="2" charset="0"/>
              <a:cs typeface="Roboto"/>
              <a:sym typeface="Roboto"/>
            </a:endParaRPr>
          </a:p>
        </p:txBody>
      </p:sp>
      <p:sp>
        <p:nvSpPr>
          <p:cNvPr id="18" name="Google Shape;106;p18">
            <a:extLst>
              <a:ext uri="{FF2B5EF4-FFF2-40B4-BE49-F238E27FC236}">
                <a16:creationId xmlns:a16="http://schemas.microsoft.com/office/drawing/2014/main" id="{13A89A51-F460-F3A8-0225-56A2DB2F49F3}"/>
              </a:ext>
            </a:extLst>
          </p:cNvPr>
          <p:cNvSpPr/>
          <p:nvPr/>
        </p:nvSpPr>
        <p:spPr>
          <a:xfrm>
            <a:off x="2605985"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19" name="Google Shape;107;p18">
            <a:extLst>
              <a:ext uri="{FF2B5EF4-FFF2-40B4-BE49-F238E27FC236}">
                <a16:creationId xmlns:a16="http://schemas.microsoft.com/office/drawing/2014/main" id="{274EB765-2F89-39A1-A785-19EC9119D3A2}"/>
              </a:ext>
            </a:extLst>
          </p:cNvPr>
          <p:cNvSpPr/>
          <p:nvPr/>
        </p:nvSpPr>
        <p:spPr>
          <a:xfrm>
            <a:off x="4853336"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20" name="Google Shape;108;p18">
            <a:extLst>
              <a:ext uri="{FF2B5EF4-FFF2-40B4-BE49-F238E27FC236}">
                <a16:creationId xmlns:a16="http://schemas.microsoft.com/office/drawing/2014/main" id="{33B8E2C0-4D3F-5768-C9A5-9DCC7B2ECF95}"/>
              </a:ext>
            </a:extLst>
          </p:cNvPr>
          <p:cNvSpPr/>
          <p:nvPr/>
        </p:nvSpPr>
        <p:spPr>
          <a:xfrm>
            <a:off x="7100719"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sp>
        <p:nvSpPr>
          <p:cNvPr id="21" name="Google Shape;109;p18">
            <a:extLst>
              <a:ext uri="{FF2B5EF4-FFF2-40B4-BE49-F238E27FC236}">
                <a16:creationId xmlns:a16="http://schemas.microsoft.com/office/drawing/2014/main" id="{E73865AF-DF48-28C3-8AE3-7A13148B2E9E}"/>
              </a:ext>
            </a:extLst>
          </p:cNvPr>
          <p:cNvSpPr/>
          <p:nvPr/>
        </p:nvSpPr>
        <p:spPr>
          <a:xfrm>
            <a:off x="9348069" y="2429192"/>
            <a:ext cx="104800" cy="88000"/>
          </a:xfrm>
          <a:prstGeom prst="chevron">
            <a:avLst>
              <a:gd name="adj" fmla="val 50000"/>
            </a:avLst>
          </a:prstGeom>
          <a:solidFill>
            <a:srgbClr val="F79257"/>
          </a:solidFill>
          <a:ln>
            <a:noFill/>
          </a:ln>
        </p:spPr>
        <p:txBody>
          <a:bodyPr spcFirstLastPara="1" wrap="square" lIns="121900" tIns="121900" rIns="121900" bIns="121900" anchor="ctr" anchorCtr="0">
            <a:noAutofit/>
          </a:bodyPr>
          <a:lstStyle/>
          <a:p>
            <a:pPr algn="ctr"/>
            <a:endParaRPr sz="2400">
              <a:solidFill>
                <a:srgbClr val="F79257"/>
              </a:solidFill>
              <a:latin typeface="Roboto" panose="02000000000000000000" pitchFamily="2" charset="0"/>
              <a:ea typeface="Roboto" panose="02000000000000000000" pitchFamily="2" charset="0"/>
            </a:endParaRPr>
          </a:p>
        </p:txBody>
      </p:sp>
      <p:pic>
        <p:nvPicPr>
          <p:cNvPr id="22" name="Google Shape;110;p18">
            <a:extLst>
              <a:ext uri="{FF2B5EF4-FFF2-40B4-BE49-F238E27FC236}">
                <a16:creationId xmlns:a16="http://schemas.microsoft.com/office/drawing/2014/main" id="{2B35F793-7BB4-2B06-185B-67466BD74F60}"/>
              </a:ext>
            </a:extLst>
          </p:cNvPr>
          <p:cNvPicPr preferRelativeResize="0"/>
          <p:nvPr/>
        </p:nvPicPr>
        <p:blipFill rotWithShape="1">
          <a:blip r:embed="rId4">
            <a:alphaModFix/>
          </a:blip>
          <a:srcRect b="12952"/>
          <a:stretch/>
        </p:blipFill>
        <p:spPr>
          <a:xfrm>
            <a:off x="3541104" y="2263442"/>
            <a:ext cx="481901" cy="419459"/>
          </a:xfrm>
          <a:prstGeom prst="rect">
            <a:avLst/>
          </a:prstGeom>
          <a:noFill/>
          <a:ln>
            <a:noFill/>
          </a:ln>
        </p:spPr>
      </p:pic>
      <p:pic>
        <p:nvPicPr>
          <p:cNvPr id="23" name="Google Shape;111;p18">
            <a:extLst>
              <a:ext uri="{FF2B5EF4-FFF2-40B4-BE49-F238E27FC236}">
                <a16:creationId xmlns:a16="http://schemas.microsoft.com/office/drawing/2014/main" id="{C93373E8-1A3F-539D-F383-616B41AB6CDF}"/>
              </a:ext>
            </a:extLst>
          </p:cNvPr>
          <p:cNvPicPr preferRelativeResize="0"/>
          <p:nvPr/>
        </p:nvPicPr>
        <p:blipFill rotWithShape="1">
          <a:blip r:embed="rId5">
            <a:alphaModFix/>
          </a:blip>
          <a:srcRect b="14799"/>
          <a:stretch/>
        </p:blipFill>
        <p:spPr>
          <a:xfrm>
            <a:off x="5709233" y="2200370"/>
            <a:ext cx="640400" cy="545606"/>
          </a:xfrm>
          <a:prstGeom prst="rect">
            <a:avLst/>
          </a:prstGeom>
          <a:noFill/>
          <a:ln>
            <a:noFill/>
          </a:ln>
        </p:spPr>
      </p:pic>
      <p:pic>
        <p:nvPicPr>
          <p:cNvPr id="24" name="Google Shape;112;p18">
            <a:extLst>
              <a:ext uri="{FF2B5EF4-FFF2-40B4-BE49-F238E27FC236}">
                <a16:creationId xmlns:a16="http://schemas.microsoft.com/office/drawing/2014/main" id="{C6098DD6-D73B-78B3-9CFC-4B346CE9975D}"/>
              </a:ext>
            </a:extLst>
          </p:cNvPr>
          <p:cNvPicPr preferRelativeResize="0"/>
          <p:nvPr/>
        </p:nvPicPr>
        <p:blipFill rotWithShape="1">
          <a:blip r:embed="rId6">
            <a:alphaModFix/>
          </a:blip>
          <a:srcRect b="14799"/>
          <a:stretch/>
        </p:blipFill>
        <p:spPr>
          <a:xfrm>
            <a:off x="1238641" y="2220789"/>
            <a:ext cx="592468" cy="504770"/>
          </a:xfrm>
          <a:prstGeom prst="rect">
            <a:avLst/>
          </a:prstGeom>
          <a:noFill/>
          <a:ln>
            <a:noFill/>
          </a:ln>
        </p:spPr>
      </p:pic>
      <p:pic>
        <p:nvPicPr>
          <p:cNvPr id="25" name="Google Shape;113;p18">
            <a:extLst>
              <a:ext uri="{FF2B5EF4-FFF2-40B4-BE49-F238E27FC236}">
                <a16:creationId xmlns:a16="http://schemas.microsoft.com/office/drawing/2014/main" id="{EF56404C-7D30-36C4-6312-811686949159}"/>
              </a:ext>
            </a:extLst>
          </p:cNvPr>
          <p:cNvPicPr preferRelativeResize="0"/>
          <p:nvPr/>
        </p:nvPicPr>
        <p:blipFill rotWithShape="1">
          <a:blip r:embed="rId7">
            <a:alphaModFix/>
          </a:blip>
          <a:srcRect b="14799"/>
          <a:stretch/>
        </p:blipFill>
        <p:spPr>
          <a:xfrm>
            <a:off x="7980562" y="2221057"/>
            <a:ext cx="592468" cy="504771"/>
          </a:xfrm>
          <a:prstGeom prst="rect">
            <a:avLst/>
          </a:prstGeom>
          <a:noFill/>
          <a:ln>
            <a:noFill/>
          </a:ln>
        </p:spPr>
      </p:pic>
      <p:pic>
        <p:nvPicPr>
          <p:cNvPr id="26" name="Google Shape;114;p18">
            <a:extLst>
              <a:ext uri="{FF2B5EF4-FFF2-40B4-BE49-F238E27FC236}">
                <a16:creationId xmlns:a16="http://schemas.microsoft.com/office/drawing/2014/main" id="{6374A0A9-A3EF-8CCE-671B-408B20D05588}"/>
              </a:ext>
            </a:extLst>
          </p:cNvPr>
          <p:cNvPicPr preferRelativeResize="0"/>
          <p:nvPr/>
        </p:nvPicPr>
        <p:blipFill rotWithShape="1">
          <a:blip r:embed="rId8">
            <a:alphaModFix/>
          </a:blip>
          <a:srcRect b="14799"/>
          <a:stretch/>
        </p:blipFill>
        <p:spPr>
          <a:xfrm>
            <a:off x="10227891" y="2211173"/>
            <a:ext cx="592468" cy="504770"/>
          </a:xfrm>
          <a:prstGeom prst="rect">
            <a:avLst/>
          </a:prstGeom>
          <a:noFill/>
          <a:ln>
            <a:noFill/>
          </a:ln>
        </p:spPr>
      </p:pic>
      <p:sp>
        <p:nvSpPr>
          <p:cNvPr id="4" name="Google Shape;101;p18">
            <a:extLst>
              <a:ext uri="{FF2B5EF4-FFF2-40B4-BE49-F238E27FC236}">
                <a16:creationId xmlns:a16="http://schemas.microsoft.com/office/drawing/2014/main" id="{08D495C5-9168-BE92-7590-6F6B2B06C522}"/>
              </a:ext>
            </a:extLst>
          </p:cNvPr>
          <p:cNvSpPr/>
          <p:nvPr/>
        </p:nvSpPr>
        <p:spPr>
          <a:xfrm rot="2700000">
            <a:off x="1857951" y="2964588"/>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6" name="Google Shape;102;p18">
            <a:extLst>
              <a:ext uri="{FF2B5EF4-FFF2-40B4-BE49-F238E27FC236}">
                <a16:creationId xmlns:a16="http://schemas.microsoft.com/office/drawing/2014/main" id="{EDF6DE4C-892B-B47D-9CA2-FB52DD3A85DF}"/>
              </a:ext>
            </a:extLst>
          </p:cNvPr>
          <p:cNvSpPr/>
          <p:nvPr/>
        </p:nvSpPr>
        <p:spPr>
          <a:xfrm rot="2700000">
            <a:off x="4105309" y="2964588"/>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27" name="Google Shape;103;p18">
            <a:extLst>
              <a:ext uri="{FF2B5EF4-FFF2-40B4-BE49-F238E27FC236}">
                <a16:creationId xmlns:a16="http://schemas.microsoft.com/office/drawing/2014/main" id="{2A37D772-80DC-B7BB-7F87-3F08AD6EB226}"/>
              </a:ext>
            </a:extLst>
          </p:cNvPr>
          <p:cNvSpPr/>
          <p:nvPr/>
        </p:nvSpPr>
        <p:spPr>
          <a:xfrm rot="2700000">
            <a:off x="6352668" y="2964588"/>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28" name="Google Shape;104;p18">
            <a:extLst>
              <a:ext uri="{FF2B5EF4-FFF2-40B4-BE49-F238E27FC236}">
                <a16:creationId xmlns:a16="http://schemas.microsoft.com/office/drawing/2014/main" id="{88D2D775-4B0B-A0D8-A28C-216FEE14EC66}"/>
              </a:ext>
            </a:extLst>
          </p:cNvPr>
          <p:cNvSpPr/>
          <p:nvPr/>
        </p:nvSpPr>
        <p:spPr>
          <a:xfrm rot="2700000">
            <a:off x="8600025" y="2964588"/>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
        <p:nvSpPr>
          <p:cNvPr id="29" name="Google Shape;105;p18">
            <a:extLst>
              <a:ext uri="{FF2B5EF4-FFF2-40B4-BE49-F238E27FC236}">
                <a16:creationId xmlns:a16="http://schemas.microsoft.com/office/drawing/2014/main" id="{7F61FEC3-1090-6D8E-EAFD-29ADA1B0A94B}"/>
              </a:ext>
            </a:extLst>
          </p:cNvPr>
          <p:cNvSpPr/>
          <p:nvPr/>
        </p:nvSpPr>
        <p:spPr>
          <a:xfrm rot="2700000">
            <a:off x="10847384" y="2964588"/>
            <a:ext cx="166312" cy="174231"/>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Roboto" panose="02000000000000000000" pitchFamily="2" charset="0"/>
              <a:ea typeface="Roboto" panose="02000000000000000000"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0F0F-4C06-1683-726C-22F7E5FD4E23}"/>
              </a:ext>
            </a:extLst>
          </p:cNvPr>
          <p:cNvSpPr>
            <a:spLocks noGrp="1"/>
          </p:cNvSpPr>
          <p:nvPr>
            <p:ph type="title"/>
          </p:nvPr>
        </p:nvSpPr>
        <p:spPr>
          <a:xfrm>
            <a:off x="581194" y="1148701"/>
            <a:ext cx="3486541" cy="849712"/>
          </a:xfrm>
        </p:spPr>
        <p:txBody>
          <a:bodyPr/>
          <a:lstStyle/>
          <a:p>
            <a:r>
              <a:rPr lang="en-US" sz="2800" dirty="0" err="1"/>
              <a:t>GenAI</a:t>
            </a:r>
            <a:r>
              <a:rPr lang="en-US" sz="2800" dirty="0"/>
              <a:t> Control Library: Loss of Confidentiality</a:t>
            </a:r>
          </a:p>
        </p:txBody>
      </p:sp>
      <p:sp>
        <p:nvSpPr>
          <p:cNvPr id="4" name="Slide Number Placeholder 3">
            <a:extLst>
              <a:ext uri="{FF2B5EF4-FFF2-40B4-BE49-F238E27FC236}">
                <a16:creationId xmlns:a16="http://schemas.microsoft.com/office/drawing/2014/main" id="{849B2766-6675-9D57-9B1E-CA8D7E5050D1}"/>
              </a:ext>
            </a:extLst>
          </p:cNvPr>
          <p:cNvSpPr>
            <a:spLocks noGrp="1"/>
          </p:cNvSpPr>
          <p:nvPr>
            <p:ph type="sldNum" sz="quarter" idx="4"/>
          </p:nvPr>
        </p:nvSpPr>
        <p:spPr/>
        <p:txBody>
          <a:bodyPr/>
          <a:lstStyle/>
          <a:p>
            <a:fld id="{3A98EE3D-8CD1-4C3F-BD1C-C98C9596463C}" type="slidenum">
              <a:rPr lang="en-US" smtClean="0"/>
              <a:pPr/>
              <a:t>21</a:t>
            </a:fld>
            <a:endParaRPr lang="en-US" dirty="0"/>
          </a:p>
        </p:txBody>
      </p:sp>
      <p:pic>
        <p:nvPicPr>
          <p:cNvPr id="5" name="Google Shape;317;p37">
            <a:extLst>
              <a:ext uri="{FF2B5EF4-FFF2-40B4-BE49-F238E27FC236}">
                <a16:creationId xmlns:a16="http://schemas.microsoft.com/office/drawing/2014/main" id="{69A3B647-8D7D-7E76-BBC0-C0E2FF3DBAFE}"/>
              </a:ext>
            </a:extLst>
          </p:cNvPr>
          <p:cNvPicPr preferRelativeResize="0">
            <a:picLocks noGrp="1"/>
          </p:cNvPicPr>
          <p:nvPr>
            <p:ph idx="14"/>
          </p:nvPr>
        </p:nvPicPr>
        <p:blipFill>
          <a:blip r:embed="rId2">
            <a:alphaModFix/>
          </a:blip>
          <a:stretch>
            <a:fillRect/>
          </a:stretch>
        </p:blipFill>
        <p:spPr>
          <a:xfrm>
            <a:off x="1602523" y="221876"/>
            <a:ext cx="10351912" cy="6205817"/>
          </a:xfrm>
          <a:prstGeom prst="rect">
            <a:avLst/>
          </a:prstGeom>
          <a:noFill/>
          <a:ln>
            <a:noFill/>
          </a:ln>
        </p:spPr>
      </p:pic>
      <p:sp>
        <p:nvSpPr>
          <p:cNvPr id="6" name="TextBox 5">
            <a:extLst>
              <a:ext uri="{FF2B5EF4-FFF2-40B4-BE49-F238E27FC236}">
                <a16:creationId xmlns:a16="http://schemas.microsoft.com/office/drawing/2014/main" id="{F5C6D7E9-D7C4-C591-4992-BBA119D2C14F}"/>
              </a:ext>
            </a:extLst>
          </p:cNvPr>
          <p:cNvSpPr txBox="1"/>
          <p:nvPr/>
        </p:nvSpPr>
        <p:spPr>
          <a:xfrm>
            <a:off x="374574" y="5483884"/>
            <a:ext cx="2980467" cy="584968"/>
          </a:xfrm>
          <a:prstGeom prst="rect">
            <a:avLst/>
          </a:prstGeom>
          <a:noFill/>
        </p:spPr>
        <p:txBody>
          <a:bodyPr wrap="square" rtlCol="0">
            <a:spAutoFit/>
          </a:bodyPr>
          <a:lstStyle/>
          <a:p>
            <a:r>
              <a:rPr lang="en-US" sz="1067" dirty="0">
                <a:solidFill>
                  <a:schemeClr val="bg1"/>
                </a:solidFill>
              </a:rPr>
              <a:t>Source: Accelerating your </a:t>
            </a:r>
            <a:r>
              <a:rPr lang="en-US" sz="1067" dirty="0" err="1">
                <a:solidFill>
                  <a:schemeClr val="bg1"/>
                </a:solidFill>
              </a:rPr>
              <a:t>GenAI</a:t>
            </a:r>
            <a:r>
              <a:rPr lang="en-US" sz="1067" dirty="0">
                <a:solidFill>
                  <a:schemeClr val="bg1"/>
                </a:solidFill>
              </a:rPr>
              <a:t> adoption through AI Risk Posture Management; FAIR Conference 2023</a:t>
            </a:r>
          </a:p>
        </p:txBody>
      </p:sp>
      <p:sp>
        <p:nvSpPr>
          <p:cNvPr id="8" name="TextBox 7">
            <a:extLst>
              <a:ext uri="{FF2B5EF4-FFF2-40B4-BE49-F238E27FC236}">
                <a16:creationId xmlns:a16="http://schemas.microsoft.com/office/drawing/2014/main" id="{B7CDA465-546C-3372-DF71-6F614ED088B0}"/>
              </a:ext>
            </a:extLst>
          </p:cNvPr>
          <p:cNvSpPr txBox="1"/>
          <p:nvPr/>
        </p:nvSpPr>
        <p:spPr>
          <a:xfrm>
            <a:off x="11322424" y="6663023"/>
            <a:ext cx="869576" cy="184666"/>
          </a:xfrm>
          <a:prstGeom prst="rect">
            <a:avLst/>
          </a:prstGeom>
          <a:solidFill>
            <a:schemeClr val="tx1">
              <a:lumMod val="75000"/>
              <a:lumOff val="25000"/>
            </a:schemeClr>
          </a:solidFill>
        </p:spPr>
        <p:txBody>
          <a:bodyPr wrap="square" rtlCol="0">
            <a:spAutoFit/>
          </a:bodyPr>
          <a:lstStyle/>
          <a:p>
            <a:endParaRPr lang="en-US" sz="600" dirty="0"/>
          </a:p>
        </p:txBody>
      </p:sp>
      <p:sp>
        <p:nvSpPr>
          <p:cNvPr id="7" name="TextBox 6">
            <a:extLst>
              <a:ext uri="{FF2B5EF4-FFF2-40B4-BE49-F238E27FC236}">
                <a16:creationId xmlns:a16="http://schemas.microsoft.com/office/drawing/2014/main" id="{B83337E1-E59B-9DA8-FF1E-7C8D3DE1D99B}"/>
              </a:ext>
            </a:extLst>
          </p:cNvPr>
          <p:cNvSpPr txBox="1"/>
          <p:nvPr/>
        </p:nvSpPr>
        <p:spPr>
          <a:xfrm>
            <a:off x="11351275"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396741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a:extLst>
            <a:ext uri="{FF2B5EF4-FFF2-40B4-BE49-F238E27FC236}">
              <a16:creationId xmlns:a16="http://schemas.microsoft.com/office/drawing/2014/main" id="{483812C3-92A3-4AF2-9114-3ABCC873A6D4}"/>
            </a:ext>
          </a:extLst>
        </p:cNvPr>
        <p:cNvGrpSpPr/>
        <p:nvPr/>
      </p:nvGrpSpPr>
      <p:grpSpPr>
        <a:xfrm>
          <a:off x="0" y="0"/>
          <a:ext cx="0" cy="0"/>
          <a:chOff x="0" y="0"/>
          <a:chExt cx="0" cy="0"/>
        </a:xfrm>
      </p:grpSpPr>
      <p:sp>
        <p:nvSpPr>
          <p:cNvPr id="343" name="Google Shape;343;p28">
            <a:extLst>
              <a:ext uri="{FF2B5EF4-FFF2-40B4-BE49-F238E27FC236}">
                <a16:creationId xmlns:a16="http://schemas.microsoft.com/office/drawing/2014/main" id="{087CDDC9-886B-E4DC-FF92-F18473DA85C8}"/>
              </a:ext>
            </a:extLst>
          </p:cNvPr>
          <p:cNvSpPr txBox="1">
            <a:spLocks noGrp="1"/>
          </p:cNvSpPr>
          <p:nvPr>
            <p:ph type="body" idx="1"/>
          </p:nvPr>
        </p:nvSpPr>
        <p:spPr>
          <a:xfrm>
            <a:off x="762000" y="1600200"/>
            <a:ext cx="10668000" cy="4267200"/>
          </a:xfrm>
          <a:prstGeom prst="rect">
            <a:avLst/>
          </a:prstGeom>
        </p:spPr>
        <p:txBody>
          <a:bodyPr spcFirstLastPara="1" wrap="square" lIns="0" tIns="0" rIns="0" bIns="0" anchor="t" anchorCtr="0">
            <a:normAutofit/>
          </a:bodyPr>
          <a:lstStyle/>
          <a:p>
            <a:pPr indent="-445758">
              <a:spcBef>
                <a:spcPts val="0"/>
              </a:spcBef>
              <a:buClr>
                <a:srgbClr val="F79257"/>
              </a:buClr>
              <a:buSzPct val="80000"/>
              <a:buFont typeface="Arial" panose="020B0604020202020204" pitchFamily="34" charset="0"/>
              <a:buChar char="•"/>
            </a:pPr>
            <a:r>
              <a:rPr lang="en" sz="2400" b="1" dirty="0">
                <a:solidFill>
                  <a:schemeClr val="bg1"/>
                </a:solidFill>
                <a:latin typeface="Roboto" panose="02000000000000000000" pitchFamily="2" charset="0"/>
                <a:ea typeface="Roboto" panose="02000000000000000000" pitchFamily="2" charset="0"/>
              </a:rPr>
              <a:t>What controls will have the largest impact on risk?</a:t>
            </a:r>
            <a:endParaRPr sz="2400" b="1" dirty="0">
              <a:solidFill>
                <a:schemeClr val="bg1"/>
              </a:solidFill>
              <a:latin typeface="Roboto" panose="02000000000000000000" pitchFamily="2" charset="0"/>
              <a:ea typeface="Roboto" panose="02000000000000000000" pitchFamily="2" charset="0"/>
            </a:endParaRPr>
          </a:p>
          <a:p>
            <a:pPr lvl="1" indent="-445758">
              <a:spcBef>
                <a:spcPts val="0"/>
              </a:spcBef>
              <a:buClr>
                <a:srgbClr val="F79257"/>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Implement DLP, user training, blacklist</a:t>
            </a:r>
            <a:endParaRPr sz="2400" dirty="0">
              <a:solidFill>
                <a:schemeClr val="bg1"/>
              </a:solidFill>
              <a:latin typeface="Roboto" panose="02000000000000000000" pitchFamily="2" charset="0"/>
              <a:ea typeface="Roboto" panose="02000000000000000000" pitchFamily="2" charset="0"/>
            </a:endParaRPr>
          </a:p>
          <a:p>
            <a:pPr lvl="1" indent="-445758">
              <a:spcBef>
                <a:spcPts val="0"/>
              </a:spcBef>
              <a:buClr>
                <a:srgbClr val="F79257"/>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Evaluation of impact through both velocity and spend</a:t>
            </a:r>
            <a:endParaRPr sz="2400" dirty="0">
              <a:solidFill>
                <a:schemeClr val="bg1"/>
              </a:solidFill>
              <a:latin typeface="Roboto" panose="02000000000000000000" pitchFamily="2" charset="0"/>
              <a:ea typeface="Roboto" panose="02000000000000000000" pitchFamily="2" charset="0"/>
            </a:endParaRPr>
          </a:p>
          <a:p>
            <a:pPr indent="-445758">
              <a:spcBef>
                <a:spcPts val="0"/>
              </a:spcBef>
              <a:buClr>
                <a:srgbClr val="F79257"/>
              </a:buClr>
              <a:buSzPct val="80000"/>
              <a:buFont typeface="Arial" panose="020B0604020202020204" pitchFamily="34" charset="0"/>
              <a:buChar char="•"/>
            </a:pPr>
            <a:r>
              <a:rPr lang="en" sz="2400" b="1" dirty="0">
                <a:solidFill>
                  <a:schemeClr val="bg1"/>
                </a:solidFill>
                <a:latin typeface="Roboto" panose="02000000000000000000" pitchFamily="2" charset="0"/>
                <a:ea typeface="Roboto" panose="02000000000000000000" pitchFamily="2" charset="0"/>
              </a:rPr>
              <a:t>By how much will they reduce risk?</a:t>
            </a:r>
            <a:endParaRPr sz="2400" b="1" dirty="0">
              <a:solidFill>
                <a:schemeClr val="bg1"/>
              </a:solidFill>
              <a:latin typeface="Roboto" panose="02000000000000000000" pitchFamily="2" charset="0"/>
              <a:ea typeface="Roboto" panose="02000000000000000000" pitchFamily="2" charset="0"/>
            </a:endParaRPr>
          </a:p>
          <a:p>
            <a:pPr lvl="1" indent="-445758">
              <a:spcBef>
                <a:spcPts val="0"/>
              </a:spcBef>
              <a:buClr>
                <a:srgbClr val="F79257"/>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Cost benefit analysis shows reduction in ALE</a:t>
            </a:r>
            <a:endParaRPr sz="2400" dirty="0">
              <a:solidFill>
                <a:schemeClr val="bg1"/>
              </a:solidFill>
              <a:latin typeface="Roboto" panose="02000000000000000000" pitchFamily="2" charset="0"/>
              <a:ea typeface="Roboto" panose="02000000000000000000" pitchFamily="2" charset="0"/>
            </a:endParaRPr>
          </a:p>
          <a:p>
            <a:pPr lvl="1" indent="-445758">
              <a:spcBef>
                <a:spcPts val="0"/>
              </a:spcBef>
              <a:buClr>
                <a:srgbClr val="F79257"/>
              </a:buClr>
              <a:buSzPct val="80000"/>
              <a:buFont typeface="Arial" panose="020B0604020202020204" pitchFamily="34" charset="0"/>
              <a:buChar char="•"/>
            </a:pPr>
            <a:r>
              <a:rPr lang="en" sz="2400" dirty="0">
                <a:solidFill>
                  <a:schemeClr val="bg1"/>
                </a:solidFill>
                <a:latin typeface="Roboto" panose="02000000000000000000" pitchFamily="2" charset="0"/>
                <a:ea typeface="Roboto" panose="02000000000000000000" pitchFamily="2" charset="0"/>
              </a:rPr>
              <a:t>Decision to mitigate/accept/transfer</a:t>
            </a:r>
            <a:endParaRPr sz="2400" dirty="0">
              <a:solidFill>
                <a:schemeClr val="bg1"/>
              </a:solidFill>
              <a:latin typeface="Roboto" panose="02000000000000000000" pitchFamily="2" charset="0"/>
              <a:ea typeface="Roboto" panose="02000000000000000000" pitchFamily="2" charset="0"/>
            </a:endParaRPr>
          </a:p>
          <a:p>
            <a:pPr marL="285750" indent="-285750">
              <a:spcAft>
                <a:spcPts val="1600"/>
              </a:spcAft>
              <a:buClr>
                <a:srgbClr val="F79257"/>
              </a:buClr>
              <a:buSzPct val="80000"/>
              <a:buFont typeface="Arial" panose="020B0604020202020204" pitchFamily="34" charset="0"/>
              <a:buChar char="•"/>
            </a:pPr>
            <a:endParaRPr dirty="0">
              <a:solidFill>
                <a:schemeClr val="bg1"/>
              </a:solidFill>
              <a:latin typeface="Roboto" panose="02000000000000000000" pitchFamily="2" charset="0"/>
              <a:ea typeface="Roboto" panose="02000000000000000000" pitchFamily="2" charset="0"/>
            </a:endParaRPr>
          </a:p>
        </p:txBody>
      </p:sp>
      <p:sp>
        <p:nvSpPr>
          <p:cNvPr id="344" name="Google Shape;344;p28">
            <a:extLst>
              <a:ext uri="{FF2B5EF4-FFF2-40B4-BE49-F238E27FC236}">
                <a16:creationId xmlns:a16="http://schemas.microsoft.com/office/drawing/2014/main" id="{EDEE20D2-8AB1-188D-B819-9190B2C6E812}"/>
              </a:ext>
            </a:extLst>
          </p:cNvPr>
          <p:cNvSpPr txBox="1">
            <a:spLocks noGrp="1"/>
          </p:cNvSpPr>
          <p:nvPr>
            <p:ph type="title"/>
          </p:nvPr>
        </p:nvSpPr>
        <p:spPr>
          <a:xfrm>
            <a:off x="762001" y="289285"/>
            <a:ext cx="10668000" cy="875600"/>
          </a:xfrm>
          <a:prstGeom prst="rect">
            <a:avLst/>
          </a:prstGeom>
        </p:spPr>
        <p:txBody>
          <a:bodyPr spcFirstLastPara="1" wrap="square" lIns="0" tIns="0" rIns="0" bIns="0" anchor="b" anchorCtr="0">
            <a:normAutofit/>
          </a:bodyPr>
          <a:lstStyle/>
          <a:p>
            <a:r>
              <a:rPr lang="en" sz="3600" b="1" dirty="0">
                <a:solidFill>
                  <a:schemeClr val="bg1"/>
                </a:solidFill>
                <a:latin typeface="Roboto" panose="02000000000000000000" pitchFamily="2" charset="0"/>
                <a:ea typeface="Roboto" panose="02000000000000000000" pitchFamily="2" charset="0"/>
              </a:rPr>
              <a:t>prioritize / treat </a:t>
            </a:r>
            <a:endParaRPr sz="3600" b="1" dirty="0">
              <a:solidFill>
                <a:schemeClr val="bg1"/>
              </a:solidFill>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AF41B0E1-C6C1-AF31-B55D-BFC99560E04A}"/>
              </a:ext>
            </a:extLst>
          </p:cNvPr>
          <p:cNvSpPr txBox="1"/>
          <p:nvPr/>
        </p:nvSpPr>
        <p:spPr>
          <a:xfrm>
            <a:off x="11322424" y="6663023"/>
            <a:ext cx="869576" cy="184666"/>
          </a:xfrm>
          <a:prstGeom prst="rect">
            <a:avLst/>
          </a:prstGeom>
          <a:solidFill>
            <a:schemeClr val="tx1">
              <a:lumMod val="75000"/>
              <a:lumOff val="25000"/>
            </a:schemeClr>
          </a:solidFill>
        </p:spPr>
        <p:txBody>
          <a:bodyPr wrap="square" rtlCol="0">
            <a:spAutoFit/>
          </a:bodyPr>
          <a:lstStyle/>
          <a:p>
            <a:endParaRPr lang="en-US" sz="600" dirty="0">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7CB9427C-B390-8B5B-0483-3A720BBB43BC}"/>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7F05F49C-F76A-15B3-4802-950A6A2A6B2E}"/>
              </a:ext>
            </a:extLst>
          </p:cNvPr>
          <p:cNvSpPr/>
          <p:nvPr/>
        </p:nvSpPr>
        <p:spPr>
          <a:xfrm>
            <a:off x="629587" y="1164885"/>
            <a:ext cx="11107711" cy="184666"/>
          </a:xfrm>
          <a:prstGeom prst="rect">
            <a:avLst/>
          </a:prstGeom>
          <a:solidFill>
            <a:srgbClr val="264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7152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BF9173-E063-E192-EEBA-8B911DB196CF}"/>
              </a:ext>
            </a:extLst>
          </p:cNvPr>
          <p:cNvSpPr>
            <a:spLocks noGrp="1"/>
          </p:cNvSpPr>
          <p:nvPr>
            <p:ph type="sldNum" sz="quarter" idx="12"/>
          </p:nvPr>
        </p:nvSpPr>
        <p:spPr/>
        <p:txBody>
          <a:bodyPr/>
          <a:lstStyle/>
          <a:p>
            <a:fld id="{55345A59-4583-40BA-84DC-85E7F689329B}" type="slidenum">
              <a:rPr lang="en-US" smtClean="0">
                <a:latin typeface="Roboto" panose="02000000000000000000" pitchFamily="2" charset="0"/>
                <a:ea typeface="Roboto" panose="02000000000000000000" pitchFamily="2" charset="0"/>
              </a:rPr>
              <a:t>23</a:t>
            </a:fld>
            <a:endParaRPr lang="en-US">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EC6326A9-BC34-CEC5-E606-F523CBA59BD9}"/>
              </a:ext>
            </a:extLst>
          </p:cNvPr>
          <p:cNvPicPr>
            <a:picLocks noChangeAspect="1"/>
          </p:cNvPicPr>
          <p:nvPr/>
        </p:nvPicPr>
        <p:blipFill>
          <a:blip r:embed="rId3"/>
          <a:stretch>
            <a:fillRect/>
          </a:stretch>
        </p:blipFill>
        <p:spPr>
          <a:xfrm>
            <a:off x="681956" y="1396408"/>
            <a:ext cx="6253632" cy="4401141"/>
          </a:xfrm>
          <a:prstGeom prst="rect">
            <a:avLst/>
          </a:prstGeom>
        </p:spPr>
      </p:pic>
      <p:sp>
        <p:nvSpPr>
          <p:cNvPr id="5" name="TextBox 4">
            <a:extLst>
              <a:ext uri="{FF2B5EF4-FFF2-40B4-BE49-F238E27FC236}">
                <a16:creationId xmlns:a16="http://schemas.microsoft.com/office/drawing/2014/main" id="{4B6C219E-2BBA-12CC-A4E6-2E06211CF227}"/>
              </a:ext>
            </a:extLst>
          </p:cNvPr>
          <p:cNvSpPr txBox="1"/>
          <p:nvPr/>
        </p:nvSpPr>
        <p:spPr>
          <a:xfrm>
            <a:off x="690372" y="811632"/>
            <a:ext cx="4905151" cy="584775"/>
          </a:xfrm>
          <a:prstGeom prst="rect">
            <a:avLst/>
          </a:prstGeom>
          <a:noFill/>
        </p:spPr>
        <p:txBody>
          <a:bodyPr wrap="square" rtlCol="0">
            <a:spAutoFit/>
          </a:bodyPr>
          <a:lstStyle/>
          <a:p>
            <a:r>
              <a:rPr lang="en-US" sz="1600" dirty="0">
                <a:solidFill>
                  <a:schemeClr val="bg1"/>
                </a:solidFill>
                <a:latin typeface="Roboto" panose="02000000000000000000" pitchFamily="2" charset="0"/>
                <a:ea typeface="Roboto" panose="02000000000000000000" pitchFamily="2" charset="0"/>
              </a:rPr>
              <a:t>Current State: ML Vulnerability @ 15% w/low confidence </a:t>
            </a:r>
          </a:p>
        </p:txBody>
      </p:sp>
      <p:pic>
        <p:nvPicPr>
          <p:cNvPr id="6" name="Picture 5">
            <a:extLst>
              <a:ext uri="{FF2B5EF4-FFF2-40B4-BE49-F238E27FC236}">
                <a16:creationId xmlns:a16="http://schemas.microsoft.com/office/drawing/2014/main" id="{74C1A93F-5379-5E95-FB6F-321B21E86E94}"/>
              </a:ext>
            </a:extLst>
          </p:cNvPr>
          <p:cNvPicPr>
            <a:picLocks noChangeAspect="1"/>
          </p:cNvPicPr>
          <p:nvPr/>
        </p:nvPicPr>
        <p:blipFill>
          <a:blip r:embed="rId4"/>
          <a:stretch>
            <a:fillRect/>
          </a:stretch>
        </p:blipFill>
        <p:spPr>
          <a:xfrm>
            <a:off x="5362645" y="1396408"/>
            <a:ext cx="6049944" cy="4401140"/>
          </a:xfrm>
          <a:prstGeom prst="rect">
            <a:avLst/>
          </a:prstGeom>
        </p:spPr>
      </p:pic>
      <p:sp>
        <p:nvSpPr>
          <p:cNvPr id="7" name="TextBox 6">
            <a:extLst>
              <a:ext uri="{FF2B5EF4-FFF2-40B4-BE49-F238E27FC236}">
                <a16:creationId xmlns:a16="http://schemas.microsoft.com/office/drawing/2014/main" id="{0E1B7A40-94F1-3AAF-172E-AB0DC84B24CE}"/>
              </a:ext>
            </a:extLst>
          </p:cNvPr>
          <p:cNvSpPr txBox="1"/>
          <p:nvPr/>
        </p:nvSpPr>
        <p:spPr>
          <a:xfrm>
            <a:off x="5828402" y="768063"/>
            <a:ext cx="4905151" cy="584775"/>
          </a:xfrm>
          <a:prstGeom prst="rect">
            <a:avLst/>
          </a:prstGeom>
          <a:noFill/>
        </p:spPr>
        <p:txBody>
          <a:bodyPr wrap="square" rtlCol="0">
            <a:spAutoFit/>
          </a:bodyPr>
          <a:lstStyle/>
          <a:p>
            <a:r>
              <a:rPr lang="en-US" sz="1600" dirty="0">
                <a:solidFill>
                  <a:schemeClr val="bg1"/>
                </a:solidFill>
                <a:latin typeface="Roboto" panose="02000000000000000000" pitchFamily="2" charset="0"/>
                <a:ea typeface="Roboto" panose="02000000000000000000" pitchFamily="2" charset="0"/>
              </a:rPr>
              <a:t>Future State: ML Vulnerability @ 5% w/medium confidence </a:t>
            </a:r>
          </a:p>
        </p:txBody>
      </p:sp>
      <p:sp>
        <p:nvSpPr>
          <p:cNvPr id="3" name="TextBox 2">
            <a:extLst>
              <a:ext uri="{FF2B5EF4-FFF2-40B4-BE49-F238E27FC236}">
                <a16:creationId xmlns:a16="http://schemas.microsoft.com/office/drawing/2014/main" id="{7E74F9C1-BA44-2F3A-F00A-1CA28FB03D62}"/>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55130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88182-BB95-2D32-D12D-36C8879A4E53}"/>
              </a:ext>
            </a:extLst>
          </p:cNvPr>
          <p:cNvSpPr>
            <a:spLocks noGrp="1"/>
          </p:cNvSpPr>
          <p:nvPr>
            <p:ph type="sldNum" sz="quarter" idx="12"/>
          </p:nvPr>
        </p:nvSpPr>
        <p:spPr/>
        <p:txBody>
          <a:bodyPr/>
          <a:lstStyle/>
          <a:p>
            <a:fld id="{55345A59-4583-40BA-84DC-85E7F689329B}" type="slidenum">
              <a:rPr lang="en-US" smtClean="0"/>
              <a:t>24</a:t>
            </a:fld>
            <a:endParaRPr lang="en-US"/>
          </a:p>
        </p:txBody>
      </p:sp>
      <p:pic>
        <p:nvPicPr>
          <p:cNvPr id="4" name="Picture 3" descr="A screenshot of a computer&#10;&#10;Description automatically generated">
            <a:extLst>
              <a:ext uri="{FF2B5EF4-FFF2-40B4-BE49-F238E27FC236}">
                <a16:creationId xmlns:a16="http://schemas.microsoft.com/office/drawing/2014/main" id="{D387AC73-EB88-D054-D23D-195EC63FC539}"/>
              </a:ext>
            </a:extLst>
          </p:cNvPr>
          <p:cNvPicPr>
            <a:picLocks noChangeAspect="1"/>
          </p:cNvPicPr>
          <p:nvPr/>
        </p:nvPicPr>
        <p:blipFill>
          <a:blip r:embed="rId2"/>
          <a:stretch>
            <a:fillRect/>
          </a:stretch>
        </p:blipFill>
        <p:spPr>
          <a:xfrm>
            <a:off x="453663" y="9415"/>
            <a:ext cx="11245563" cy="5994436"/>
          </a:xfrm>
          <a:prstGeom prst="rect">
            <a:avLst/>
          </a:prstGeom>
        </p:spPr>
      </p:pic>
      <p:sp>
        <p:nvSpPr>
          <p:cNvPr id="3" name="TextBox 2">
            <a:extLst>
              <a:ext uri="{FF2B5EF4-FFF2-40B4-BE49-F238E27FC236}">
                <a16:creationId xmlns:a16="http://schemas.microsoft.com/office/drawing/2014/main" id="{BB97C1A6-58FF-3342-351B-8BA80F47ADF7}"/>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149581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BB6635-0CAA-F425-D9AB-24CEEA0D7806}"/>
              </a:ext>
            </a:extLst>
          </p:cNvPr>
          <p:cNvSpPr>
            <a:spLocks noGrp="1"/>
          </p:cNvSpPr>
          <p:nvPr>
            <p:ph type="sldNum" sz="quarter" idx="12"/>
          </p:nvPr>
        </p:nvSpPr>
        <p:spPr/>
        <p:txBody>
          <a:bodyPr/>
          <a:lstStyle/>
          <a:p>
            <a:fld id="{55345A59-4583-40BA-84DC-85E7F689329B}" type="slidenum">
              <a:rPr lang="en-US" smtClean="0"/>
              <a:t>25</a:t>
            </a:fld>
            <a:endParaRPr lang="en-US"/>
          </a:p>
        </p:txBody>
      </p:sp>
      <p:pic>
        <p:nvPicPr>
          <p:cNvPr id="4" name="Picture 3" descr="A screenshot of a computer&#10;&#10;Description automatically generated">
            <a:extLst>
              <a:ext uri="{FF2B5EF4-FFF2-40B4-BE49-F238E27FC236}">
                <a16:creationId xmlns:a16="http://schemas.microsoft.com/office/drawing/2014/main" id="{A9175A4E-C281-212A-DBBF-3C7E03295CAA}"/>
              </a:ext>
            </a:extLst>
          </p:cNvPr>
          <p:cNvPicPr>
            <a:picLocks noChangeAspect="1"/>
          </p:cNvPicPr>
          <p:nvPr/>
        </p:nvPicPr>
        <p:blipFill>
          <a:blip r:embed="rId2"/>
          <a:stretch>
            <a:fillRect/>
          </a:stretch>
        </p:blipFill>
        <p:spPr>
          <a:xfrm>
            <a:off x="340234" y="4062"/>
            <a:ext cx="11493491" cy="6056499"/>
          </a:xfrm>
          <a:prstGeom prst="rect">
            <a:avLst/>
          </a:prstGeom>
        </p:spPr>
      </p:pic>
      <p:pic>
        <p:nvPicPr>
          <p:cNvPr id="5" name="Picture 4">
            <a:extLst>
              <a:ext uri="{FF2B5EF4-FFF2-40B4-BE49-F238E27FC236}">
                <a16:creationId xmlns:a16="http://schemas.microsoft.com/office/drawing/2014/main" id="{4D5C2A92-12EF-F189-811A-2BA2550A7B35}"/>
              </a:ext>
            </a:extLst>
          </p:cNvPr>
          <p:cNvPicPr>
            <a:picLocks noChangeAspect="1"/>
          </p:cNvPicPr>
          <p:nvPr/>
        </p:nvPicPr>
        <p:blipFill>
          <a:blip r:embed="rId3"/>
          <a:stretch>
            <a:fillRect/>
          </a:stretch>
        </p:blipFill>
        <p:spPr>
          <a:xfrm>
            <a:off x="337697" y="219741"/>
            <a:ext cx="11493491" cy="4939896"/>
          </a:xfrm>
          <a:prstGeom prst="rect">
            <a:avLst/>
          </a:prstGeom>
        </p:spPr>
      </p:pic>
      <p:sp>
        <p:nvSpPr>
          <p:cNvPr id="3" name="TextBox 2">
            <a:extLst>
              <a:ext uri="{FF2B5EF4-FFF2-40B4-BE49-F238E27FC236}">
                <a16:creationId xmlns:a16="http://schemas.microsoft.com/office/drawing/2014/main" id="{8511A94B-E14D-8A89-0F2E-88F513B0BC3F}"/>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7222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FA5C-0E44-B64C-FC28-2A261DA29122}"/>
              </a:ext>
            </a:extLst>
          </p:cNvPr>
          <p:cNvSpPr>
            <a:spLocks noGrp="1"/>
          </p:cNvSpPr>
          <p:nvPr>
            <p:ph type="title"/>
          </p:nvPr>
        </p:nvSpPr>
        <p:spPr/>
        <p:txBody>
          <a:bodyPr/>
          <a:lstStyle/>
          <a:p>
            <a:r>
              <a:rPr lang="en-US" dirty="0"/>
              <a:t>FAIR-AIR Resources </a:t>
            </a:r>
          </a:p>
        </p:txBody>
      </p:sp>
      <p:sp>
        <p:nvSpPr>
          <p:cNvPr id="3" name="Content Placeholder 2">
            <a:extLst>
              <a:ext uri="{FF2B5EF4-FFF2-40B4-BE49-F238E27FC236}">
                <a16:creationId xmlns:a16="http://schemas.microsoft.com/office/drawing/2014/main" id="{7B444697-F7AE-F451-0E49-D5DF2EEEC25D}"/>
              </a:ext>
            </a:extLst>
          </p:cNvPr>
          <p:cNvSpPr>
            <a:spLocks noGrp="1"/>
          </p:cNvSpPr>
          <p:nvPr>
            <p:ph idx="14"/>
          </p:nvPr>
        </p:nvSpPr>
        <p:spPr/>
        <p:txBody>
          <a:bodyPr/>
          <a:lstStyle/>
          <a:p>
            <a:pPr>
              <a:buFont typeface="Arial" panose="020B0604020202020204" pitchFamily="34" charset="0"/>
              <a:buChar char="•"/>
            </a:pPr>
            <a:r>
              <a:rPr lang="en-US" b="1" i="0" dirty="0">
                <a:effectLst/>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A FAIR Artificial Intelligence (AI) Cyber Risk Playbook</a:t>
            </a:r>
            <a:endParaRPr lang="en-US" u="sng" dirty="0">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endParaRPr>
          </a:p>
          <a:p>
            <a:pPr lvl="0" algn="l" rtl="0">
              <a:spcBef>
                <a:spcPts val="800"/>
              </a:spcBef>
              <a:spcAft>
                <a:spcPts val="0"/>
              </a:spcAft>
              <a:buFont typeface="Arial" panose="020B0604020202020204" pitchFamily="34" charset="0"/>
              <a:buChar char="•"/>
            </a:pPr>
            <a:r>
              <a:rPr lang="en-US" b="1" dirty="0">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FAIR Institute AI Working Group</a:t>
            </a:r>
            <a:endParaRPr lang="en-US" u="sng" dirty="0">
              <a:solidFill>
                <a:srgbClr val="6EAC1C"/>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endParaRPr>
          </a:p>
          <a:p>
            <a:pPr lvl="0" algn="l" rtl="0">
              <a:spcBef>
                <a:spcPts val="800"/>
              </a:spcBef>
              <a:spcAft>
                <a:spcPts val="0"/>
              </a:spcAft>
              <a:buFont typeface="Arial" panose="020B0604020202020204" pitchFamily="34" charset="0"/>
              <a:buChar char="•"/>
            </a:pPr>
            <a:r>
              <a:rPr lang="en-US" u="sng" dirty="0">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https://www.fairinstitute.org/blog/how-to-get-started-with-fair-analysis-for-genai-risk-1</a:t>
            </a:r>
            <a:endParaRPr lang="en-US" dirty="0">
              <a:latin typeface="Roboto" panose="02000000000000000000" pitchFamily="2" charset="0"/>
              <a:ea typeface="Roboto" panose="02000000000000000000" pitchFamily="2" charset="0"/>
            </a:endParaRPr>
          </a:p>
          <a:p>
            <a:pPr lvl="0" algn="l" rtl="0">
              <a:spcBef>
                <a:spcPts val="1200"/>
              </a:spcBef>
              <a:spcAft>
                <a:spcPts val="0"/>
              </a:spcAft>
              <a:buFont typeface="Arial" panose="020B0604020202020204" pitchFamily="34" charset="0"/>
              <a:buChar char="•"/>
            </a:pPr>
            <a:r>
              <a:rPr lang="en-US" dirty="0">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https://www.fairinstitute.org/blog/assessing-ai-risks-a-triage-approach-with-the-owasp-top-10-for-llms</a:t>
            </a:r>
            <a:r>
              <a:rPr lang="en-US" dirty="0">
                <a:latin typeface="Roboto" panose="02000000000000000000" pitchFamily="2" charset="0"/>
                <a:ea typeface="Roboto" panose="02000000000000000000" pitchFamily="2" charset="0"/>
              </a:rPr>
              <a:t> </a:t>
            </a:r>
          </a:p>
          <a:p>
            <a:endParaRPr lang="en-US"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0CFE9D7B-11AB-9DFC-FED8-494F300E7628}"/>
              </a:ext>
            </a:extLst>
          </p:cNvPr>
          <p:cNvSpPr>
            <a:spLocks noGrp="1"/>
          </p:cNvSpPr>
          <p:nvPr>
            <p:ph type="sldNum" sz="quarter" idx="4"/>
          </p:nvPr>
        </p:nvSpPr>
        <p:spPr/>
        <p:txBody>
          <a:bodyPr/>
          <a:lstStyle/>
          <a:p>
            <a:fld id="{3A98EE3D-8CD1-4C3F-BD1C-C98C9596463C}" type="slidenum">
              <a:rPr lang="en-US" smtClean="0">
                <a:latin typeface="Roboto" panose="02000000000000000000" pitchFamily="2" charset="0"/>
                <a:ea typeface="Roboto" panose="02000000000000000000" pitchFamily="2" charset="0"/>
              </a:rPr>
              <a:pPr/>
              <a:t>26</a:t>
            </a:fld>
            <a:endParaRPr lang="en-US"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576AB7E8-6C56-C726-670B-9810FAB35783}"/>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34044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6E35-64E1-FCF8-5C51-768CE52D8202}"/>
              </a:ext>
            </a:extLst>
          </p:cNvPr>
          <p:cNvSpPr>
            <a:spLocks noGrp="1"/>
          </p:cNvSpPr>
          <p:nvPr>
            <p:ph type="title"/>
          </p:nvPr>
        </p:nvSpPr>
        <p:spPr>
          <a:xfrm>
            <a:off x="581192" y="2657553"/>
            <a:ext cx="11029616" cy="1136561"/>
          </a:xfrm>
        </p:spPr>
        <p:txBody>
          <a:bodyPr/>
          <a:lstStyle/>
          <a:p>
            <a:pPr algn="ctr"/>
            <a:r>
              <a:rPr lang="en-US" sz="6600" dirty="0"/>
              <a:t>Q&amp;A</a:t>
            </a:r>
          </a:p>
        </p:txBody>
      </p:sp>
      <p:sp>
        <p:nvSpPr>
          <p:cNvPr id="4" name="Slide Number Placeholder 3">
            <a:extLst>
              <a:ext uri="{FF2B5EF4-FFF2-40B4-BE49-F238E27FC236}">
                <a16:creationId xmlns:a16="http://schemas.microsoft.com/office/drawing/2014/main" id="{340FF1E4-80AC-9C8B-1F8D-38B745E42D5F}"/>
              </a:ext>
            </a:extLst>
          </p:cNvPr>
          <p:cNvSpPr>
            <a:spLocks noGrp="1"/>
          </p:cNvSpPr>
          <p:nvPr>
            <p:ph type="sldNum" sz="quarter" idx="4"/>
          </p:nvPr>
        </p:nvSpPr>
        <p:spPr/>
        <p:txBody>
          <a:bodyPr/>
          <a:lstStyle/>
          <a:p>
            <a:fld id="{3A98EE3D-8CD1-4C3F-BD1C-C98C9596463C}" type="slidenum">
              <a:rPr lang="en-US" smtClean="0"/>
              <a:pPr/>
              <a:t>27</a:t>
            </a:fld>
            <a:endParaRPr lang="en-US"/>
          </a:p>
        </p:txBody>
      </p:sp>
      <p:sp>
        <p:nvSpPr>
          <p:cNvPr id="3" name="TextBox 2">
            <a:extLst>
              <a:ext uri="{FF2B5EF4-FFF2-40B4-BE49-F238E27FC236}">
                <a16:creationId xmlns:a16="http://schemas.microsoft.com/office/drawing/2014/main" id="{2D5D3318-6761-386C-FC10-B4C1FC20266B}"/>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2386444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C82CB-273C-CDB3-C728-B623A269113D}"/>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97BF230-AB87-BCED-7695-1908FB53905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75C17AC-30F2-DA0C-8C91-5CD15C3FA15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2594E2-0278-15B0-6500-E24C324EB167}"/>
              </a:ext>
            </a:extLst>
          </p:cNvPr>
          <p:cNvSpPr>
            <a:spLocks noGrp="1"/>
          </p:cNvSpPr>
          <p:nvPr>
            <p:ph type="sldNum" sz="quarter" idx="12"/>
          </p:nvPr>
        </p:nvSpPr>
        <p:spPr/>
        <p:txBody>
          <a:bodyPr/>
          <a:lstStyle/>
          <a:p>
            <a:fld id="{55345A59-4583-40BA-84DC-85E7F689329B}" type="slidenum">
              <a:rPr lang="en-US" smtClean="0"/>
              <a:t>28</a:t>
            </a:fld>
            <a:endParaRPr lang="en-US"/>
          </a:p>
        </p:txBody>
      </p:sp>
      <p:sp>
        <p:nvSpPr>
          <p:cNvPr id="6" name="TextBox 5">
            <a:extLst>
              <a:ext uri="{FF2B5EF4-FFF2-40B4-BE49-F238E27FC236}">
                <a16:creationId xmlns:a16="http://schemas.microsoft.com/office/drawing/2014/main" id="{0D6442E0-B121-8C85-5154-7D554814FF08}"/>
              </a:ext>
            </a:extLst>
          </p:cNvPr>
          <p:cNvSpPr txBox="1"/>
          <p:nvPr/>
        </p:nvSpPr>
        <p:spPr>
          <a:xfrm>
            <a:off x="6921585" y="1842274"/>
            <a:ext cx="4953505" cy="2862322"/>
          </a:xfrm>
          <a:prstGeom prst="rect">
            <a:avLst/>
          </a:prstGeom>
          <a:solidFill>
            <a:schemeClr val="bg1"/>
          </a:solidFill>
        </p:spPr>
        <p:txBody>
          <a:bodyPr wrap="square" rtlCol="0">
            <a:spAutoFit/>
          </a:bodyPr>
          <a:lstStyle/>
          <a:p>
            <a:pPr marL="457189" indent="-457189">
              <a:buFont typeface="+mj-lt"/>
              <a:buAutoNum type="arabicPeriod"/>
            </a:pPr>
            <a:r>
              <a:rPr lang="en-US" dirty="0"/>
              <a:t>Data Privacy Violations</a:t>
            </a:r>
          </a:p>
          <a:p>
            <a:pPr marL="457189" indent="-457189">
              <a:buFont typeface="+mj-lt"/>
              <a:buAutoNum type="arabicPeriod"/>
            </a:pPr>
            <a:r>
              <a:rPr lang="en-US" dirty="0"/>
              <a:t>Intellectual Property Infringement </a:t>
            </a:r>
          </a:p>
          <a:p>
            <a:pPr marL="457189" indent="-457189">
              <a:buFont typeface="+mj-lt"/>
              <a:buAutoNum type="arabicPeriod"/>
            </a:pPr>
            <a:r>
              <a:rPr lang="en-US" dirty="0"/>
              <a:t>Regulatory Non-Compliance</a:t>
            </a:r>
          </a:p>
          <a:p>
            <a:pPr marL="457189" indent="-457189">
              <a:buFont typeface="+mj-lt"/>
              <a:buAutoNum type="arabicPeriod"/>
            </a:pPr>
            <a:r>
              <a:rPr lang="en-US" dirty="0"/>
              <a:t>Misinformation and Reputational Damage</a:t>
            </a:r>
          </a:p>
          <a:p>
            <a:pPr marL="457189" indent="-457189">
              <a:buFont typeface="+mj-lt"/>
              <a:buAutoNum type="arabicPeriod"/>
            </a:pPr>
            <a:r>
              <a:rPr lang="en-US" dirty="0"/>
              <a:t>Bias and Discrimination Claims </a:t>
            </a:r>
          </a:p>
          <a:p>
            <a:pPr marL="457189" indent="-457189">
              <a:buFont typeface="+mj-lt"/>
              <a:buAutoNum type="arabicPeriod"/>
            </a:pPr>
            <a:r>
              <a:rPr lang="en-US" dirty="0"/>
              <a:t>Quality Control Failures</a:t>
            </a:r>
          </a:p>
          <a:p>
            <a:pPr marL="457189" indent="-457189">
              <a:buFont typeface="+mj-lt"/>
              <a:buAutoNum type="arabicPeriod"/>
            </a:pPr>
            <a:r>
              <a:rPr lang="en-US" dirty="0"/>
              <a:t>Job Displacement and Workforce Costs</a:t>
            </a:r>
          </a:p>
          <a:p>
            <a:pPr marL="457189" indent="-457189">
              <a:buFont typeface="+mj-lt"/>
              <a:buAutoNum type="arabicPeriod"/>
            </a:pPr>
            <a:r>
              <a:rPr lang="en-US" dirty="0"/>
              <a:t>Increased Cybersecurity Threats</a:t>
            </a:r>
          </a:p>
          <a:p>
            <a:pPr marL="457189" indent="-457189">
              <a:buFont typeface="+mj-lt"/>
              <a:buAutoNum type="arabicPeriod"/>
            </a:pPr>
            <a:r>
              <a:rPr lang="en-US" dirty="0"/>
              <a:t>Dependency on AI and Innovation Stagnation</a:t>
            </a:r>
          </a:p>
          <a:p>
            <a:pPr marL="457189" indent="-457189">
              <a:buFont typeface="+mj-lt"/>
              <a:buAutoNum type="arabicPeriod"/>
            </a:pPr>
            <a:r>
              <a:rPr lang="en-US" dirty="0"/>
              <a:t>Operational Disruptions</a:t>
            </a:r>
          </a:p>
        </p:txBody>
      </p:sp>
      <p:sp>
        <p:nvSpPr>
          <p:cNvPr id="9" name="TextBox 8">
            <a:extLst>
              <a:ext uri="{FF2B5EF4-FFF2-40B4-BE49-F238E27FC236}">
                <a16:creationId xmlns:a16="http://schemas.microsoft.com/office/drawing/2014/main" id="{E829538C-4D61-13A1-EE23-B4DF8CFE6189}"/>
              </a:ext>
            </a:extLst>
          </p:cNvPr>
          <p:cNvSpPr txBox="1"/>
          <p:nvPr/>
        </p:nvSpPr>
        <p:spPr>
          <a:xfrm>
            <a:off x="6921585" y="1419725"/>
            <a:ext cx="4953505" cy="400110"/>
          </a:xfrm>
          <a:prstGeom prst="rect">
            <a:avLst/>
          </a:prstGeom>
          <a:noFill/>
          <a:ln w="28575">
            <a:solidFill>
              <a:schemeClr val="bg1"/>
            </a:solidFill>
          </a:ln>
        </p:spPr>
        <p:txBody>
          <a:bodyPr wrap="square" rtlCol="0">
            <a:spAutoFit/>
          </a:bodyPr>
          <a:lstStyle/>
          <a:p>
            <a:pPr algn="ctr"/>
            <a:r>
              <a:rPr lang="en-US" sz="2000" dirty="0">
                <a:solidFill>
                  <a:schemeClr val="bg1"/>
                </a:solidFill>
              </a:rPr>
              <a:t>Top 10 Risks of Deploying </a:t>
            </a:r>
            <a:r>
              <a:rPr lang="en-US" sz="2000" dirty="0" err="1">
                <a:solidFill>
                  <a:schemeClr val="bg1"/>
                </a:solidFill>
              </a:rPr>
              <a:t>GenAI</a:t>
            </a:r>
            <a:endParaRPr lang="en-US" sz="2000" dirty="0">
              <a:solidFill>
                <a:schemeClr val="bg1"/>
              </a:solidFill>
            </a:endParaRPr>
          </a:p>
        </p:txBody>
      </p:sp>
      <p:pic>
        <p:nvPicPr>
          <p:cNvPr id="20" name="Google Shape;202;p27">
            <a:extLst>
              <a:ext uri="{FF2B5EF4-FFF2-40B4-BE49-F238E27FC236}">
                <a16:creationId xmlns:a16="http://schemas.microsoft.com/office/drawing/2014/main" id="{E1F1A2CD-8277-E31E-3F5E-D4D907A8B8AF}"/>
              </a:ext>
            </a:extLst>
          </p:cNvPr>
          <p:cNvPicPr preferRelativeResize="0"/>
          <p:nvPr/>
        </p:nvPicPr>
        <p:blipFill rotWithShape="1">
          <a:blip r:embed="rId3">
            <a:alphaModFix/>
          </a:blip>
          <a:srcRect r="950"/>
          <a:stretch/>
        </p:blipFill>
        <p:spPr>
          <a:xfrm>
            <a:off x="353666" y="1407613"/>
            <a:ext cx="6386249" cy="4557182"/>
          </a:xfrm>
          <a:prstGeom prst="rect">
            <a:avLst/>
          </a:prstGeom>
          <a:noFill/>
          <a:ln>
            <a:noFill/>
          </a:ln>
        </p:spPr>
      </p:pic>
      <p:sp>
        <p:nvSpPr>
          <p:cNvPr id="21" name="TextBox 20">
            <a:extLst>
              <a:ext uri="{FF2B5EF4-FFF2-40B4-BE49-F238E27FC236}">
                <a16:creationId xmlns:a16="http://schemas.microsoft.com/office/drawing/2014/main" id="{626E3EBE-556B-4219-E125-E15F54863696}"/>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
        <p:nvSpPr>
          <p:cNvPr id="8" name="TextBox 7">
            <a:extLst>
              <a:ext uri="{FF2B5EF4-FFF2-40B4-BE49-F238E27FC236}">
                <a16:creationId xmlns:a16="http://schemas.microsoft.com/office/drawing/2014/main" id="{A435FCD1-74EB-81EE-6091-AA3FDC887C65}"/>
              </a:ext>
            </a:extLst>
          </p:cNvPr>
          <p:cNvSpPr txBox="1"/>
          <p:nvPr/>
        </p:nvSpPr>
        <p:spPr>
          <a:xfrm>
            <a:off x="-1" y="0"/>
            <a:ext cx="1049311" cy="494675"/>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2079774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men in suits&#10;&#10;Description automatically generated">
            <a:extLst>
              <a:ext uri="{FF2B5EF4-FFF2-40B4-BE49-F238E27FC236}">
                <a16:creationId xmlns:a16="http://schemas.microsoft.com/office/drawing/2014/main" id="{0DC85450-E42A-A274-E96F-ED103F1B1EC2}"/>
              </a:ext>
            </a:extLst>
          </p:cNvPr>
          <p:cNvPicPr>
            <a:picLocks noChangeAspect="1"/>
          </p:cNvPicPr>
          <p:nvPr/>
        </p:nvPicPr>
        <p:blipFill>
          <a:blip r:embed="rId2"/>
          <a:stretch>
            <a:fillRect/>
          </a:stretch>
        </p:blipFill>
        <p:spPr>
          <a:xfrm>
            <a:off x="1685003" y="26726"/>
            <a:ext cx="8821993" cy="4962371"/>
          </a:xfrm>
          <a:prstGeom prst="rect">
            <a:avLst/>
          </a:prstGeom>
        </p:spPr>
      </p:pic>
      <p:sp>
        <p:nvSpPr>
          <p:cNvPr id="2" name="Title 1">
            <a:extLst>
              <a:ext uri="{FF2B5EF4-FFF2-40B4-BE49-F238E27FC236}">
                <a16:creationId xmlns:a16="http://schemas.microsoft.com/office/drawing/2014/main" id="{077F6E35-64E1-FCF8-5C51-768CE52D8202}"/>
              </a:ext>
            </a:extLst>
          </p:cNvPr>
          <p:cNvSpPr>
            <a:spLocks noGrp="1"/>
          </p:cNvSpPr>
          <p:nvPr>
            <p:ph type="title"/>
          </p:nvPr>
        </p:nvSpPr>
        <p:spPr>
          <a:xfrm>
            <a:off x="581192" y="262696"/>
            <a:ext cx="11029616" cy="1136561"/>
          </a:xfrm>
        </p:spPr>
        <p:txBody>
          <a:bodyPr/>
          <a:lstStyle/>
          <a:p>
            <a:pPr algn="ctr"/>
            <a:r>
              <a:rPr lang="en-US" sz="6600" dirty="0"/>
              <a:t>Connect With Us</a:t>
            </a:r>
          </a:p>
        </p:txBody>
      </p:sp>
      <p:sp>
        <p:nvSpPr>
          <p:cNvPr id="4" name="Slide Number Placeholder 3">
            <a:extLst>
              <a:ext uri="{FF2B5EF4-FFF2-40B4-BE49-F238E27FC236}">
                <a16:creationId xmlns:a16="http://schemas.microsoft.com/office/drawing/2014/main" id="{340FF1E4-80AC-9C8B-1F8D-38B745E42D5F}"/>
              </a:ext>
            </a:extLst>
          </p:cNvPr>
          <p:cNvSpPr>
            <a:spLocks noGrp="1"/>
          </p:cNvSpPr>
          <p:nvPr>
            <p:ph type="sldNum" sz="quarter" idx="4"/>
          </p:nvPr>
        </p:nvSpPr>
        <p:spPr/>
        <p:txBody>
          <a:bodyPr/>
          <a:lstStyle/>
          <a:p>
            <a:fld id="{3A98EE3D-8CD1-4C3F-BD1C-C98C9596463C}" type="slidenum">
              <a:rPr lang="en-US" smtClean="0"/>
              <a:pPr/>
              <a:t>29</a:t>
            </a:fld>
            <a:endParaRPr lang="en-US"/>
          </a:p>
        </p:txBody>
      </p:sp>
      <p:sp>
        <p:nvSpPr>
          <p:cNvPr id="3" name="TextBox 2">
            <a:extLst>
              <a:ext uri="{FF2B5EF4-FFF2-40B4-BE49-F238E27FC236}">
                <a16:creationId xmlns:a16="http://schemas.microsoft.com/office/drawing/2014/main" id="{2D5D3318-6761-386C-FC10-B4C1FC20266B}"/>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pic>
        <p:nvPicPr>
          <p:cNvPr id="10" name="Picture 9" descr="A qr code on a white background&#10;&#10;Description automatically generated">
            <a:extLst>
              <a:ext uri="{FF2B5EF4-FFF2-40B4-BE49-F238E27FC236}">
                <a16:creationId xmlns:a16="http://schemas.microsoft.com/office/drawing/2014/main" id="{5793C276-7018-4242-04EE-926A535F45DF}"/>
              </a:ext>
            </a:extLst>
          </p:cNvPr>
          <p:cNvPicPr>
            <a:picLocks noChangeAspect="1"/>
          </p:cNvPicPr>
          <p:nvPr/>
        </p:nvPicPr>
        <p:blipFill>
          <a:blip r:embed="rId3"/>
          <a:stretch>
            <a:fillRect/>
          </a:stretch>
        </p:blipFill>
        <p:spPr>
          <a:xfrm>
            <a:off x="3742403" y="4715340"/>
            <a:ext cx="1026967" cy="1273440"/>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894985AB-2394-E20B-29A6-6A3437D51636}"/>
              </a:ext>
            </a:extLst>
          </p:cNvPr>
          <p:cNvPicPr>
            <a:picLocks noChangeAspect="1"/>
          </p:cNvPicPr>
          <p:nvPr/>
        </p:nvPicPr>
        <p:blipFill>
          <a:blip r:embed="rId4"/>
          <a:stretch>
            <a:fillRect/>
          </a:stretch>
        </p:blipFill>
        <p:spPr>
          <a:xfrm>
            <a:off x="7422632" y="4715340"/>
            <a:ext cx="1026968" cy="1273440"/>
          </a:xfrm>
          <a:prstGeom prst="rect">
            <a:avLst/>
          </a:prstGeom>
        </p:spPr>
      </p:pic>
      <p:pic>
        <p:nvPicPr>
          <p:cNvPr id="14" name="Picture 13" descr="A blue rectangle with white text&#10;&#10;Description automatically generated">
            <a:extLst>
              <a:ext uri="{FF2B5EF4-FFF2-40B4-BE49-F238E27FC236}">
                <a16:creationId xmlns:a16="http://schemas.microsoft.com/office/drawing/2014/main" id="{58EB88BF-37A4-85D3-7602-D0CCC6264C85}"/>
              </a:ext>
            </a:extLst>
          </p:cNvPr>
          <p:cNvPicPr>
            <a:picLocks noChangeAspect="1"/>
          </p:cNvPicPr>
          <p:nvPr/>
        </p:nvPicPr>
        <p:blipFill>
          <a:blip r:embed="rId5"/>
          <a:stretch>
            <a:fillRect/>
          </a:stretch>
        </p:blipFill>
        <p:spPr>
          <a:xfrm>
            <a:off x="5019674" y="5139335"/>
            <a:ext cx="2152650" cy="425450"/>
          </a:xfrm>
          <a:prstGeom prst="rect">
            <a:avLst/>
          </a:prstGeom>
        </p:spPr>
      </p:pic>
    </p:spTree>
    <p:extLst>
      <p:ext uri="{BB962C8B-B14F-4D97-AF65-F5344CB8AC3E}">
        <p14:creationId xmlns:p14="http://schemas.microsoft.com/office/powerpoint/2010/main" val="16000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5F98-22DC-D226-5B75-57CC771AB73D}"/>
              </a:ext>
            </a:extLst>
          </p:cNvPr>
          <p:cNvSpPr>
            <a:spLocks noGrp="1"/>
          </p:cNvSpPr>
          <p:nvPr>
            <p:ph type="title"/>
          </p:nvPr>
        </p:nvSpPr>
        <p:spPr/>
        <p:txBody>
          <a:bodyPr/>
          <a:lstStyle/>
          <a:p>
            <a:r>
              <a:rPr lang="en-US" dirty="0"/>
              <a:t>What to expect from today’s webinar</a:t>
            </a:r>
          </a:p>
        </p:txBody>
      </p:sp>
      <p:sp>
        <p:nvSpPr>
          <p:cNvPr id="3" name="Content Placeholder 2">
            <a:extLst>
              <a:ext uri="{FF2B5EF4-FFF2-40B4-BE49-F238E27FC236}">
                <a16:creationId xmlns:a16="http://schemas.microsoft.com/office/drawing/2014/main" id="{026FB378-9280-65B8-C958-1D84D2DF7359}"/>
              </a:ext>
            </a:extLst>
          </p:cNvPr>
          <p:cNvSpPr>
            <a:spLocks noGrp="1"/>
          </p:cNvSpPr>
          <p:nvPr>
            <p:ph idx="14"/>
          </p:nvPr>
        </p:nvSpPr>
        <p:spPr>
          <a:xfrm>
            <a:off x="1214650" y="2196804"/>
            <a:ext cx="10396159" cy="3844768"/>
          </a:xfrm>
        </p:spPr>
        <p:txBody>
          <a:bodyPr>
            <a:normAutofit/>
          </a:bodyPr>
          <a:lstStyle/>
          <a:p>
            <a:r>
              <a:rPr lang="en-US" sz="2800" dirty="0"/>
              <a:t>A practitioners thought process on how to apply the FAIR-AIR Playbook</a:t>
            </a:r>
          </a:p>
          <a:p>
            <a:r>
              <a:rPr lang="en-US" sz="2800" dirty="0"/>
              <a:t>How to deconstruct the “problem” of quantifying </a:t>
            </a:r>
            <a:r>
              <a:rPr lang="en-US" sz="2800" dirty="0" err="1"/>
              <a:t>GenAI</a:t>
            </a:r>
            <a:r>
              <a:rPr lang="en-US" sz="2800" dirty="0"/>
              <a:t> risk</a:t>
            </a:r>
          </a:p>
          <a:p>
            <a:r>
              <a:rPr lang="en-US" sz="2800" dirty="0"/>
              <a:t>Useful resources </a:t>
            </a:r>
          </a:p>
        </p:txBody>
      </p:sp>
      <p:sp>
        <p:nvSpPr>
          <p:cNvPr id="4" name="Slide Number Placeholder 3">
            <a:extLst>
              <a:ext uri="{FF2B5EF4-FFF2-40B4-BE49-F238E27FC236}">
                <a16:creationId xmlns:a16="http://schemas.microsoft.com/office/drawing/2014/main" id="{0A7203AC-4229-E41B-F433-EF0EF03268BF}"/>
              </a:ext>
            </a:extLst>
          </p:cNvPr>
          <p:cNvSpPr>
            <a:spLocks noGrp="1"/>
          </p:cNvSpPr>
          <p:nvPr>
            <p:ph type="sldNum" sz="quarter" idx="4"/>
          </p:nvPr>
        </p:nvSpPr>
        <p:spPr/>
        <p:txBody>
          <a:bodyPr/>
          <a:lstStyle/>
          <a:p>
            <a:fld id="{3A98EE3D-8CD1-4C3F-BD1C-C98C9596463C}" type="slidenum">
              <a:rPr lang="en-US" smtClean="0"/>
              <a:pPr/>
              <a:t>3</a:t>
            </a:fld>
            <a:endParaRPr lang="en-US" dirty="0"/>
          </a:p>
        </p:txBody>
      </p:sp>
      <p:sp>
        <p:nvSpPr>
          <p:cNvPr id="6" name="TextBox 5">
            <a:extLst>
              <a:ext uri="{FF2B5EF4-FFF2-40B4-BE49-F238E27FC236}">
                <a16:creationId xmlns:a16="http://schemas.microsoft.com/office/drawing/2014/main" id="{2FE22A37-B710-37C2-36FE-BD90BA72E2C1}"/>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170967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C02B3D-5D8D-5EF9-67CE-9AD155F309AC}"/>
              </a:ext>
            </a:extLst>
          </p:cNvPr>
          <p:cNvPicPr>
            <a:picLocks noChangeAspect="1"/>
          </p:cNvPicPr>
          <p:nvPr/>
        </p:nvPicPr>
        <p:blipFill>
          <a:blip r:embed="rId3"/>
          <a:stretch>
            <a:fillRect/>
          </a:stretch>
        </p:blipFill>
        <p:spPr>
          <a:xfrm>
            <a:off x="2844800" y="177800"/>
            <a:ext cx="6502400" cy="6502400"/>
          </a:xfrm>
          <a:prstGeom prst="rect">
            <a:avLst/>
          </a:prstGeom>
        </p:spPr>
      </p:pic>
      <p:sp>
        <p:nvSpPr>
          <p:cNvPr id="2" name="Title 1">
            <a:extLst>
              <a:ext uri="{FF2B5EF4-FFF2-40B4-BE49-F238E27FC236}">
                <a16:creationId xmlns:a16="http://schemas.microsoft.com/office/drawing/2014/main" id="{2D4837D9-D37B-CF5B-1C56-50DFE4F1706B}"/>
              </a:ext>
            </a:extLst>
          </p:cNvPr>
          <p:cNvSpPr>
            <a:spLocks noGrp="1"/>
          </p:cNvSpPr>
          <p:nvPr>
            <p:ph type="title"/>
          </p:nvPr>
        </p:nvSpPr>
        <p:spPr>
          <a:xfrm>
            <a:off x="3018672" y="2514276"/>
            <a:ext cx="1010818" cy="779356"/>
          </a:xfrm>
        </p:spPr>
        <p:txBody>
          <a:bodyPr/>
          <a:lstStyle/>
          <a:p>
            <a:pPr algn="ctr"/>
            <a:r>
              <a:rPr lang="en-US" dirty="0">
                <a:solidFill>
                  <a:srgbClr val="F79257"/>
                </a:solidFill>
              </a:rPr>
              <a:t>(Is) </a:t>
            </a:r>
          </a:p>
        </p:txBody>
      </p:sp>
      <p:sp>
        <p:nvSpPr>
          <p:cNvPr id="4" name="Slide Number Placeholder 3">
            <a:extLst>
              <a:ext uri="{FF2B5EF4-FFF2-40B4-BE49-F238E27FC236}">
                <a16:creationId xmlns:a16="http://schemas.microsoft.com/office/drawing/2014/main" id="{D1443246-3751-3DCE-1674-977788099E6F}"/>
              </a:ext>
            </a:extLst>
          </p:cNvPr>
          <p:cNvSpPr>
            <a:spLocks noGrp="1"/>
          </p:cNvSpPr>
          <p:nvPr>
            <p:ph type="sldNum" sz="quarter" idx="4"/>
          </p:nvPr>
        </p:nvSpPr>
        <p:spPr/>
        <p:txBody>
          <a:bodyPr/>
          <a:lstStyle/>
          <a:p>
            <a:fld id="{3A98EE3D-8CD1-4C3F-BD1C-C98C9596463C}" type="slidenum">
              <a:rPr lang="en-US" smtClean="0"/>
              <a:pPr/>
              <a:t>4</a:t>
            </a:fld>
            <a:endParaRPr lang="en-US" dirty="0"/>
          </a:p>
        </p:txBody>
      </p:sp>
      <p:sp>
        <p:nvSpPr>
          <p:cNvPr id="5" name="Title 1">
            <a:extLst>
              <a:ext uri="{FF2B5EF4-FFF2-40B4-BE49-F238E27FC236}">
                <a16:creationId xmlns:a16="http://schemas.microsoft.com/office/drawing/2014/main" id="{A45953E0-DA03-4A11-B0C0-77C87CBAE0B2}"/>
              </a:ext>
            </a:extLst>
          </p:cNvPr>
          <p:cNvSpPr txBox="1">
            <a:spLocks/>
          </p:cNvSpPr>
          <p:nvPr/>
        </p:nvSpPr>
        <p:spPr>
          <a:xfrm>
            <a:off x="3072984" y="2553787"/>
            <a:ext cx="5858001" cy="1558712"/>
          </a:xfrm>
          <a:prstGeom prst="rect">
            <a:avLst/>
          </a:prstGeom>
        </p:spPr>
        <p:txBody>
          <a:bodyPr/>
          <a:lstStyle>
            <a:lvl1pPr algn="l" defTabSz="457200" rtl="0" eaLnBrk="1" latinLnBrk="0" hangingPunct="1">
              <a:lnSpc>
                <a:spcPct val="100000"/>
              </a:lnSpc>
              <a:spcBef>
                <a:spcPct val="0"/>
              </a:spcBef>
              <a:buNone/>
              <a:defRPr sz="4000" b="1" kern="1200" cap="none">
                <a:solidFill>
                  <a:schemeClr val="bg1"/>
                </a:solidFill>
                <a:latin typeface="Roboto" panose="02000000000000000000" pitchFamily="2" charset="0"/>
                <a:ea typeface="Roboto"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a:t>GenAI</a:t>
            </a:r>
            <a:r>
              <a:rPr lang="en-US" dirty="0"/>
              <a:t> adoption is exposing you to new risks!</a:t>
            </a:r>
          </a:p>
        </p:txBody>
      </p:sp>
      <p:sp>
        <p:nvSpPr>
          <p:cNvPr id="6" name="Title 1">
            <a:extLst>
              <a:ext uri="{FF2B5EF4-FFF2-40B4-BE49-F238E27FC236}">
                <a16:creationId xmlns:a16="http://schemas.microsoft.com/office/drawing/2014/main" id="{A4BEE373-BFA9-7F2B-CC02-1398CC26ABE1}"/>
              </a:ext>
            </a:extLst>
          </p:cNvPr>
          <p:cNvSpPr txBox="1">
            <a:spLocks/>
          </p:cNvSpPr>
          <p:nvPr/>
        </p:nvSpPr>
        <p:spPr>
          <a:xfrm>
            <a:off x="6550051" y="3722821"/>
            <a:ext cx="1010818" cy="779356"/>
          </a:xfrm>
          <a:prstGeom prst="rect">
            <a:avLst/>
          </a:prstGeom>
        </p:spPr>
        <p:txBody>
          <a:bodyPr/>
          <a:lstStyle>
            <a:lvl1pPr algn="l" defTabSz="457200" rtl="0" eaLnBrk="1" latinLnBrk="0" hangingPunct="1">
              <a:lnSpc>
                <a:spcPct val="100000"/>
              </a:lnSpc>
              <a:spcBef>
                <a:spcPct val="0"/>
              </a:spcBef>
              <a:buNone/>
              <a:defRPr sz="4000" b="1" kern="1200" cap="none">
                <a:solidFill>
                  <a:schemeClr val="bg1"/>
                </a:solidFill>
                <a:latin typeface="Roboto" panose="02000000000000000000" pitchFamily="2" charset="0"/>
                <a:ea typeface="Roboto"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rgbClr val="F79257"/>
                </a:solidFill>
              </a:rPr>
              <a:t>(?)</a:t>
            </a:r>
          </a:p>
        </p:txBody>
      </p:sp>
      <p:sp>
        <p:nvSpPr>
          <p:cNvPr id="10" name="TextBox 9">
            <a:extLst>
              <a:ext uri="{FF2B5EF4-FFF2-40B4-BE49-F238E27FC236}">
                <a16:creationId xmlns:a16="http://schemas.microsoft.com/office/drawing/2014/main" id="{8D42ADB1-285E-A38A-9E1F-35BE44DAE037}"/>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7730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77961D-313E-7E0F-CFDB-70EDEE4FB004}"/>
              </a:ext>
            </a:extLst>
          </p:cNvPr>
          <p:cNvSpPr>
            <a:spLocks noGrp="1"/>
          </p:cNvSpPr>
          <p:nvPr>
            <p:ph type="dt" sz="half" idx="10"/>
          </p:nvPr>
        </p:nvSpPr>
        <p:spPr/>
        <p:txBody>
          <a:bodyPr/>
          <a:lstStyle/>
          <a:p>
            <a:fld id="{145CBB67-F024-1640-A6A3-DF12A9AA9C47}" type="datetime1">
              <a:rPr lang="en-US" smtClean="0"/>
              <a:t>12/9/24</a:t>
            </a:fld>
            <a:endParaRPr lang="en-US"/>
          </a:p>
        </p:txBody>
      </p:sp>
      <p:sp>
        <p:nvSpPr>
          <p:cNvPr id="3" name="Footer Placeholder 2">
            <a:extLst>
              <a:ext uri="{FF2B5EF4-FFF2-40B4-BE49-F238E27FC236}">
                <a16:creationId xmlns:a16="http://schemas.microsoft.com/office/drawing/2014/main" id="{C18E05AA-D035-1324-8212-5120074038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7F8984-7BC1-E71C-3793-5B3A624A19AF}"/>
              </a:ext>
            </a:extLst>
          </p:cNvPr>
          <p:cNvSpPr>
            <a:spLocks noGrp="1"/>
          </p:cNvSpPr>
          <p:nvPr>
            <p:ph type="sldNum" sz="quarter" idx="12"/>
          </p:nvPr>
        </p:nvSpPr>
        <p:spPr/>
        <p:txBody>
          <a:bodyPr/>
          <a:lstStyle/>
          <a:p>
            <a:fld id="{55345A59-4583-40BA-84DC-85E7F689329B}" type="slidenum">
              <a:rPr lang="en-US" smtClean="0"/>
              <a:t>5</a:t>
            </a:fld>
            <a:endParaRPr lang="en-US"/>
          </a:p>
        </p:txBody>
      </p:sp>
      <p:pic>
        <p:nvPicPr>
          <p:cNvPr id="6" name="Picture 5" descr="A screenshot of a document&#10;&#10;Description automatically generated">
            <a:extLst>
              <a:ext uri="{FF2B5EF4-FFF2-40B4-BE49-F238E27FC236}">
                <a16:creationId xmlns:a16="http://schemas.microsoft.com/office/drawing/2014/main" id="{4DE07D39-0EE2-2E65-9BF2-01436D21AA38}"/>
              </a:ext>
            </a:extLst>
          </p:cNvPr>
          <p:cNvPicPr>
            <a:picLocks noChangeAspect="1"/>
          </p:cNvPicPr>
          <p:nvPr/>
        </p:nvPicPr>
        <p:blipFill>
          <a:blip r:embed="rId3"/>
          <a:stretch>
            <a:fillRect/>
          </a:stretch>
        </p:blipFill>
        <p:spPr>
          <a:xfrm>
            <a:off x="-2501899" y="-12712"/>
            <a:ext cx="16764000" cy="21178015"/>
          </a:xfrm>
          <a:prstGeom prst="rect">
            <a:avLst/>
          </a:prstGeom>
        </p:spPr>
      </p:pic>
      <p:sp>
        <p:nvSpPr>
          <p:cNvPr id="5" name="TextBox 4">
            <a:extLst>
              <a:ext uri="{FF2B5EF4-FFF2-40B4-BE49-F238E27FC236}">
                <a16:creationId xmlns:a16="http://schemas.microsoft.com/office/drawing/2014/main" id="{4376D134-9CBB-9388-1133-6F494E599DE9}"/>
              </a:ext>
            </a:extLst>
          </p:cNvPr>
          <p:cNvSpPr txBox="1"/>
          <p:nvPr/>
        </p:nvSpPr>
        <p:spPr>
          <a:xfrm>
            <a:off x="253999" y="1193800"/>
            <a:ext cx="2607953" cy="1446550"/>
          </a:xfrm>
          <a:prstGeom prst="rect">
            <a:avLst/>
          </a:prstGeom>
          <a:noFill/>
        </p:spPr>
        <p:txBody>
          <a:bodyPr wrap="square" rtlCol="0">
            <a:spAutoFit/>
          </a:bodyPr>
          <a:lstStyle/>
          <a:p>
            <a:r>
              <a:rPr lang="en-US" sz="4400" b="1" dirty="0">
                <a:solidFill>
                  <a:srgbClr val="F79257"/>
                </a:solidFill>
                <a:latin typeface="Roboto" panose="02000000000000000000" pitchFamily="2" charset="0"/>
                <a:ea typeface="Roboto" panose="02000000000000000000" pitchFamily="2" charset="0"/>
              </a:rPr>
              <a:t>Let’s ask ChatGPT!</a:t>
            </a:r>
          </a:p>
        </p:txBody>
      </p:sp>
    </p:spTree>
    <p:extLst>
      <p:ext uri="{BB962C8B-B14F-4D97-AF65-F5344CB8AC3E}">
        <p14:creationId xmlns:p14="http://schemas.microsoft.com/office/powerpoint/2010/main" val="66637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14A74-9362-7882-FD60-24E1718D9347}"/>
              </a:ext>
            </a:extLst>
          </p:cNvPr>
          <p:cNvSpPr>
            <a:spLocks noGrp="1"/>
          </p:cNvSpPr>
          <p:nvPr>
            <p:ph type="dt" sz="half" idx="10"/>
          </p:nvPr>
        </p:nvSpPr>
        <p:spPr/>
        <p:txBody>
          <a:bodyPr/>
          <a:lstStyle/>
          <a:p>
            <a:fld id="{6C79B86B-211E-524D-BBE7-766FD83D4D9B}" type="datetime1">
              <a:rPr lang="en-US" smtClean="0"/>
              <a:t>12/9/24</a:t>
            </a:fld>
            <a:endParaRPr lang="en-US"/>
          </a:p>
        </p:txBody>
      </p:sp>
      <p:sp>
        <p:nvSpPr>
          <p:cNvPr id="3" name="Footer Placeholder 2">
            <a:extLst>
              <a:ext uri="{FF2B5EF4-FFF2-40B4-BE49-F238E27FC236}">
                <a16:creationId xmlns:a16="http://schemas.microsoft.com/office/drawing/2014/main" id="{FA57B04D-C2B6-788F-8131-81A3FAA78F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DC6F9A-24D9-4659-ABB0-5417B357A99D}"/>
              </a:ext>
            </a:extLst>
          </p:cNvPr>
          <p:cNvSpPr>
            <a:spLocks noGrp="1"/>
          </p:cNvSpPr>
          <p:nvPr>
            <p:ph type="sldNum" sz="quarter" idx="12"/>
          </p:nvPr>
        </p:nvSpPr>
        <p:spPr/>
        <p:txBody>
          <a:bodyPr/>
          <a:lstStyle/>
          <a:p>
            <a:fld id="{55345A59-4583-40BA-84DC-85E7F689329B}" type="slidenum">
              <a:rPr lang="en-US" smtClean="0"/>
              <a:t>6</a:t>
            </a:fld>
            <a:endParaRPr lang="en-US"/>
          </a:p>
        </p:txBody>
      </p:sp>
      <p:sp>
        <p:nvSpPr>
          <p:cNvPr id="6" name="TextBox 5">
            <a:extLst>
              <a:ext uri="{FF2B5EF4-FFF2-40B4-BE49-F238E27FC236}">
                <a16:creationId xmlns:a16="http://schemas.microsoft.com/office/drawing/2014/main" id="{21EC4620-632E-C180-8698-7F00EBBB47CC}"/>
              </a:ext>
            </a:extLst>
          </p:cNvPr>
          <p:cNvSpPr txBox="1"/>
          <p:nvPr/>
        </p:nvSpPr>
        <p:spPr>
          <a:xfrm>
            <a:off x="5664355" y="2084506"/>
            <a:ext cx="6383760" cy="3374642"/>
          </a:xfrm>
          <a:prstGeom prst="rect">
            <a:avLst/>
          </a:prstGeom>
          <a:solidFill>
            <a:srgbClr val="F79257"/>
          </a:solidFill>
          <a:effectLst>
            <a:softEdge rad="0"/>
          </a:effectLst>
        </p:spPr>
        <p:txBody>
          <a:bodyPr wrap="square" rtlCol="0">
            <a:spAutoFit/>
          </a:bodyPr>
          <a:lstStyle/>
          <a:p>
            <a:pPr marL="457189" indent="-457189">
              <a:buFont typeface="+mj-lt"/>
              <a:buAutoNum type="arabicPeriod"/>
            </a:pPr>
            <a:r>
              <a:rPr lang="en-US" sz="2133" dirty="0"/>
              <a:t>Data Privacy Violations</a:t>
            </a:r>
          </a:p>
          <a:p>
            <a:pPr marL="457189" indent="-457189">
              <a:buFont typeface="+mj-lt"/>
              <a:buAutoNum type="arabicPeriod"/>
            </a:pPr>
            <a:r>
              <a:rPr lang="en-US" sz="2133" dirty="0"/>
              <a:t>Intellectual Property Infringement </a:t>
            </a:r>
          </a:p>
          <a:p>
            <a:pPr marL="457189" indent="-457189">
              <a:buFont typeface="+mj-lt"/>
              <a:buAutoNum type="arabicPeriod"/>
            </a:pPr>
            <a:r>
              <a:rPr lang="en-US" sz="2133" dirty="0"/>
              <a:t>Regulatory Non-Compliance</a:t>
            </a:r>
          </a:p>
          <a:p>
            <a:pPr marL="457189" indent="-457189">
              <a:buFont typeface="+mj-lt"/>
              <a:buAutoNum type="arabicPeriod"/>
            </a:pPr>
            <a:r>
              <a:rPr lang="en-US" sz="2133" dirty="0"/>
              <a:t>Misinformation and Reputational Damage</a:t>
            </a:r>
          </a:p>
          <a:p>
            <a:pPr marL="457189" indent="-457189">
              <a:buFont typeface="+mj-lt"/>
              <a:buAutoNum type="arabicPeriod"/>
            </a:pPr>
            <a:r>
              <a:rPr lang="en-US" sz="2133" dirty="0"/>
              <a:t>Bias and Discrimination Claims </a:t>
            </a:r>
          </a:p>
          <a:p>
            <a:pPr marL="457189" indent="-457189">
              <a:buFont typeface="+mj-lt"/>
              <a:buAutoNum type="arabicPeriod"/>
            </a:pPr>
            <a:r>
              <a:rPr lang="en-US" sz="2133" dirty="0"/>
              <a:t>Quality Control Failures</a:t>
            </a:r>
          </a:p>
          <a:p>
            <a:pPr marL="457189" indent="-457189">
              <a:buFont typeface="+mj-lt"/>
              <a:buAutoNum type="arabicPeriod"/>
            </a:pPr>
            <a:r>
              <a:rPr lang="en-US" sz="2133" dirty="0"/>
              <a:t>Job Displacement and Workforce Costs</a:t>
            </a:r>
          </a:p>
          <a:p>
            <a:pPr marL="457189" indent="-457189">
              <a:buFont typeface="+mj-lt"/>
              <a:buAutoNum type="arabicPeriod"/>
            </a:pPr>
            <a:r>
              <a:rPr lang="en-US" sz="2133" dirty="0"/>
              <a:t>Increased Cybersecurity Threats</a:t>
            </a:r>
          </a:p>
          <a:p>
            <a:pPr marL="457189" indent="-457189">
              <a:buFont typeface="+mj-lt"/>
              <a:buAutoNum type="arabicPeriod"/>
            </a:pPr>
            <a:r>
              <a:rPr lang="en-US" sz="2133" dirty="0"/>
              <a:t>Dependency on AI and Innovation Stagnation</a:t>
            </a:r>
          </a:p>
          <a:p>
            <a:pPr marL="457189" indent="-457189">
              <a:buFont typeface="+mj-lt"/>
              <a:buAutoNum type="arabicPeriod"/>
            </a:pPr>
            <a:r>
              <a:rPr lang="en-US" sz="2133" dirty="0"/>
              <a:t>Operational Disruptions</a:t>
            </a:r>
          </a:p>
        </p:txBody>
      </p:sp>
      <p:pic>
        <p:nvPicPr>
          <p:cNvPr id="8" name="Picture 7" descr="A screenshot of a document&#10;&#10;Description automatically generated">
            <a:extLst>
              <a:ext uri="{FF2B5EF4-FFF2-40B4-BE49-F238E27FC236}">
                <a16:creationId xmlns:a16="http://schemas.microsoft.com/office/drawing/2014/main" id="{D6A8A68A-FBF7-342B-CDD2-EBA8CB95BEEB}"/>
              </a:ext>
            </a:extLst>
          </p:cNvPr>
          <p:cNvPicPr>
            <a:picLocks noChangeAspect="1"/>
          </p:cNvPicPr>
          <p:nvPr/>
        </p:nvPicPr>
        <p:blipFill>
          <a:blip r:embed="rId3"/>
          <a:stretch>
            <a:fillRect/>
          </a:stretch>
        </p:blipFill>
        <p:spPr>
          <a:xfrm>
            <a:off x="-4084" y="0"/>
            <a:ext cx="5460453" cy="6858000"/>
          </a:xfrm>
          <a:prstGeom prst="rect">
            <a:avLst/>
          </a:prstGeom>
        </p:spPr>
      </p:pic>
      <p:sp>
        <p:nvSpPr>
          <p:cNvPr id="9" name="TextBox 8">
            <a:extLst>
              <a:ext uri="{FF2B5EF4-FFF2-40B4-BE49-F238E27FC236}">
                <a16:creationId xmlns:a16="http://schemas.microsoft.com/office/drawing/2014/main" id="{11B5EBD7-E2CA-936F-4557-903C3064143F}"/>
              </a:ext>
            </a:extLst>
          </p:cNvPr>
          <p:cNvSpPr txBox="1"/>
          <p:nvPr/>
        </p:nvSpPr>
        <p:spPr>
          <a:xfrm>
            <a:off x="5656785" y="1407613"/>
            <a:ext cx="6330752" cy="584775"/>
          </a:xfrm>
          <a:prstGeom prst="rect">
            <a:avLst/>
          </a:prstGeom>
          <a:noFill/>
          <a:ln w="28575">
            <a:noFill/>
          </a:ln>
        </p:spPr>
        <p:txBody>
          <a:bodyPr wrap="square" rtlCol="0">
            <a:spAutoFit/>
          </a:bodyPr>
          <a:lstStyle/>
          <a:p>
            <a:pPr algn="ctr"/>
            <a:r>
              <a:rPr lang="en-US" sz="3200" dirty="0">
                <a:solidFill>
                  <a:schemeClr val="bg1"/>
                </a:solidFill>
                <a:latin typeface="Roboto" panose="02000000000000000000" pitchFamily="2" charset="0"/>
                <a:ea typeface="Roboto" panose="02000000000000000000" pitchFamily="2" charset="0"/>
              </a:rPr>
              <a:t>Top 10 Risks of Deploying </a:t>
            </a:r>
            <a:r>
              <a:rPr lang="en-US" sz="3200" dirty="0" err="1">
                <a:solidFill>
                  <a:schemeClr val="bg1"/>
                </a:solidFill>
                <a:latin typeface="Roboto" panose="02000000000000000000" pitchFamily="2" charset="0"/>
                <a:ea typeface="Roboto" panose="02000000000000000000" pitchFamily="2" charset="0"/>
              </a:rPr>
              <a:t>GenAI</a:t>
            </a:r>
            <a:endParaRPr lang="en-US" sz="3200" dirty="0">
              <a:solidFill>
                <a:schemeClr val="bg1"/>
              </a:solidFill>
              <a:latin typeface="Roboto" panose="02000000000000000000" pitchFamily="2" charset="0"/>
              <a:ea typeface="Roboto" panose="02000000000000000000" pitchFamily="2" charset="0"/>
            </a:endParaRPr>
          </a:p>
        </p:txBody>
      </p:sp>
      <p:sp>
        <p:nvSpPr>
          <p:cNvPr id="19" name="TextBox 18">
            <a:extLst>
              <a:ext uri="{FF2B5EF4-FFF2-40B4-BE49-F238E27FC236}">
                <a16:creationId xmlns:a16="http://schemas.microsoft.com/office/drawing/2014/main" id="{188DE50C-F547-D9E7-7DB9-472FB4A8BEAD}"/>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1791353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9A39D-2BE3-4FAA-B284-B40DA2E4754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A0B1DDC-B3C0-7EEA-4454-71F3F617561D}"/>
              </a:ext>
            </a:extLst>
          </p:cNvPr>
          <p:cNvSpPr>
            <a:spLocks noGrp="1"/>
          </p:cNvSpPr>
          <p:nvPr>
            <p:ph type="dt" sz="half" idx="10"/>
          </p:nvPr>
        </p:nvSpPr>
        <p:spPr/>
        <p:txBody>
          <a:bodyPr/>
          <a:lstStyle/>
          <a:p>
            <a:fld id="{6C79B86B-211E-524D-BBE7-766FD83D4D9B}" type="datetime1">
              <a:rPr lang="en-US" smtClean="0"/>
              <a:t>12/9/24</a:t>
            </a:fld>
            <a:endParaRPr lang="en-US"/>
          </a:p>
        </p:txBody>
      </p:sp>
      <p:sp>
        <p:nvSpPr>
          <p:cNvPr id="3" name="Footer Placeholder 2">
            <a:extLst>
              <a:ext uri="{FF2B5EF4-FFF2-40B4-BE49-F238E27FC236}">
                <a16:creationId xmlns:a16="http://schemas.microsoft.com/office/drawing/2014/main" id="{8904A018-B877-73CC-2255-11C0740B1D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3C7AAF-895F-A7B7-04AB-BBAD810F9099}"/>
              </a:ext>
            </a:extLst>
          </p:cNvPr>
          <p:cNvSpPr>
            <a:spLocks noGrp="1"/>
          </p:cNvSpPr>
          <p:nvPr>
            <p:ph type="sldNum" sz="quarter" idx="12"/>
          </p:nvPr>
        </p:nvSpPr>
        <p:spPr/>
        <p:txBody>
          <a:bodyPr/>
          <a:lstStyle/>
          <a:p>
            <a:fld id="{55345A59-4583-40BA-84DC-85E7F689329B}" type="slidenum">
              <a:rPr lang="en-US" smtClean="0"/>
              <a:t>7</a:t>
            </a:fld>
            <a:endParaRPr lang="en-US"/>
          </a:p>
        </p:txBody>
      </p:sp>
      <p:sp>
        <p:nvSpPr>
          <p:cNvPr id="6" name="TextBox 5">
            <a:extLst>
              <a:ext uri="{FF2B5EF4-FFF2-40B4-BE49-F238E27FC236}">
                <a16:creationId xmlns:a16="http://schemas.microsoft.com/office/drawing/2014/main" id="{5DE0564F-A745-D710-99D3-5DA719E7FCC6}"/>
              </a:ext>
            </a:extLst>
          </p:cNvPr>
          <p:cNvSpPr txBox="1"/>
          <p:nvPr/>
        </p:nvSpPr>
        <p:spPr>
          <a:xfrm>
            <a:off x="5664355" y="2084506"/>
            <a:ext cx="6383760" cy="3374642"/>
          </a:xfrm>
          <a:prstGeom prst="rect">
            <a:avLst/>
          </a:prstGeom>
          <a:solidFill>
            <a:srgbClr val="F79257"/>
          </a:solidFill>
          <a:effectLst>
            <a:softEdge rad="0"/>
          </a:effectLst>
        </p:spPr>
        <p:txBody>
          <a:bodyPr wrap="square" rtlCol="0">
            <a:spAutoFit/>
          </a:bodyPr>
          <a:lstStyle/>
          <a:p>
            <a:pPr marL="457189" indent="-457189">
              <a:buFont typeface="+mj-lt"/>
              <a:buAutoNum type="arabicPeriod"/>
            </a:pPr>
            <a:r>
              <a:rPr lang="en-US" sz="2133" dirty="0"/>
              <a:t>Data Privacy Violations</a:t>
            </a:r>
          </a:p>
          <a:p>
            <a:pPr marL="457189" indent="-457189">
              <a:buFont typeface="+mj-lt"/>
              <a:buAutoNum type="arabicPeriod"/>
            </a:pPr>
            <a:r>
              <a:rPr lang="en-US" sz="2133" dirty="0"/>
              <a:t>Intellectual Property Infringement </a:t>
            </a:r>
          </a:p>
          <a:p>
            <a:pPr marL="457189" indent="-457189">
              <a:buFont typeface="+mj-lt"/>
              <a:buAutoNum type="arabicPeriod"/>
            </a:pPr>
            <a:r>
              <a:rPr lang="en-US" sz="2133" dirty="0"/>
              <a:t>Regulatory Non-Compliance</a:t>
            </a:r>
          </a:p>
          <a:p>
            <a:pPr marL="457189" indent="-457189">
              <a:buFont typeface="+mj-lt"/>
              <a:buAutoNum type="arabicPeriod"/>
            </a:pPr>
            <a:r>
              <a:rPr lang="en-US" sz="2133" dirty="0"/>
              <a:t>Misinformation and Reputational Damage</a:t>
            </a:r>
          </a:p>
          <a:p>
            <a:pPr marL="457189" indent="-457189">
              <a:buFont typeface="+mj-lt"/>
              <a:buAutoNum type="arabicPeriod"/>
            </a:pPr>
            <a:r>
              <a:rPr lang="en-US" sz="2133" dirty="0"/>
              <a:t>Bias and Discrimination Claims </a:t>
            </a:r>
          </a:p>
          <a:p>
            <a:pPr marL="457189" indent="-457189">
              <a:buFont typeface="+mj-lt"/>
              <a:buAutoNum type="arabicPeriod"/>
            </a:pPr>
            <a:r>
              <a:rPr lang="en-US" sz="2133" dirty="0"/>
              <a:t>Quality Control Failures</a:t>
            </a:r>
          </a:p>
          <a:p>
            <a:pPr marL="457189" indent="-457189">
              <a:buFont typeface="+mj-lt"/>
              <a:buAutoNum type="arabicPeriod"/>
            </a:pPr>
            <a:r>
              <a:rPr lang="en-US" sz="2133" dirty="0"/>
              <a:t>Job Displacement and Workforce Costs</a:t>
            </a:r>
          </a:p>
          <a:p>
            <a:pPr marL="457189" indent="-457189">
              <a:buFont typeface="+mj-lt"/>
              <a:buAutoNum type="arabicPeriod"/>
            </a:pPr>
            <a:r>
              <a:rPr lang="en-US" sz="2133" dirty="0"/>
              <a:t>Increased Cybersecurity Threats</a:t>
            </a:r>
          </a:p>
          <a:p>
            <a:pPr marL="457189" indent="-457189">
              <a:buFont typeface="+mj-lt"/>
              <a:buAutoNum type="arabicPeriod"/>
            </a:pPr>
            <a:r>
              <a:rPr lang="en-US" sz="2133" dirty="0"/>
              <a:t>Dependency on AI and Innovation Stagnation</a:t>
            </a:r>
          </a:p>
          <a:p>
            <a:pPr marL="457189" indent="-457189">
              <a:buFont typeface="+mj-lt"/>
              <a:buAutoNum type="arabicPeriod"/>
            </a:pPr>
            <a:r>
              <a:rPr lang="en-US" sz="2133" dirty="0"/>
              <a:t>Operational Disruptions</a:t>
            </a:r>
          </a:p>
        </p:txBody>
      </p:sp>
      <p:pic>
        <p:nvPicPr>
          <p:cNvPr id="8" name="Picture 7" descr="A screenshot of a document&#10;&#10;Description automatically generated">
            <a:extLst>
              <a:ext uri="{FF2B5EF4-FFF2-40B4-BE49-F238E27FC236}">
                <a16:creationId xmlns:a16="http://schemas.microsoft.com/office/drawing/2014/main" id="{F2830952-3486-DDDD-02B1-CCA408B8D2E3}"/>
              </a:ext>
            </a:extLst>
          </p:cNvPr>
          <p:cNvPicPr>
            <a:picLocks noChangeAspect="1"/>
          </p:cNvPicPr>
          <p:nvPr/>
        </p:nvPicPr>
        <p:blipFill>
          <a:blip r:embed="rId3"/>
          <a:stretch>
            <a:fillRect/>
          </a:stretch>
        </p:blipFill>
        <p:spPr>
          <a:xfrm>
            <a:off x="-4084" y="0"/>
            <a:ext cx="5460453" cy="6858000"/>
          </a:xfrm>
          <a:prstGeom prst="rect">
            <a:avLst/>
          </a:prstGeom>
        </p:spPr>
      </p:pic>
      <p:sp>
        <p:nvSpPr>
          <p:cNvPr id="9" name="TextBox 8">
            <a:extLst>
              <a:ext uri="{FF2B5EF4-FFF2-40B4-BE49-F238E27FC236}">
                <a16:creationId xmlns:a16="http://schemas.microsoft.com/office/drawing/2014/main" id="{0EDE5347-42F6-ED91-4F68-0328DC4F0B2B}"/>
              </a:ext>
            </a:extLst>
          </p:cNvPr>
          <p:cNvSpPr txBox="1"/>
          <p:nvPr/>
        </p:nvSpPr>
        <p:spPr>
          <a:xfrm>
            <a:off x="5656785" y="1407613"/>
            <a:ext cx="6330752" cy="584775"/>
          </a:xfrm>
          <a:prstGeom prst="rect">
            <a:avLst/>
          </a:prstGeom>
          <a:noFill/>
          <a:ln w="28575">
            <a:noFill/>
          </a:ln>
        </p:spPr>
        <p:txBody>
          <a:bodyPr wrap="square" rtlCol="0">
            <a:spAutoFit/>
          </a:bodyPr>
          <a:lstStyle/>
          <a:p>
            <a:pPr algn="ctr"/>
            <a:r>
              <a:rPr lang="en-US" sz="3200" dirty="0">
                <a:solidFill>
                  <a:schemeClr val="bg1"/>
                </a:solidFill>
                <a:latin typeface="Roboto" panose="02000000000000000000" pitchFamily="2" charset="0"/>
                <a:ea typeface="Roboto" panose="02000000000000000000" pitchFamily="2" charset="0"/>
              </a:rPr>
              <a:t>Top 10 Risks of Deploying </a:t>
            </a:r>
            <a:r>
              <a:rPr lang="en-US" sz="3200" dirty="0" err="1">
                <a:solidFill>
                  <a:schemeClr val="bg1"/>
                </a:solidFill>
                <a:latin typeface="Roboto" panose="02000000000000000000" pitchFamily="2" charset="0"/>
                <a:ea typeface="Roboto" panose="02000000000000000000" pitchFamily="2" charset="0"/>
              </a:rPr>
              <a:t>GenAI</a:t>
            </a:r>
            <a:endParaRPr lang="en-US" sz="3200" dirty="0">
              <a:solidFill>
                <a:schemeClr val="bg1"/>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422DEDD2-D4DC-0ADD-A609-577ABF5F70DD}"/>
              </a:ext>
            </a:extLst>
          </p:cNvPr>
          <p:cNvSpPr txBox="1"/>
          <p:nvPr/>
        </p:nvSpPr>
        <p:spPr>
          <a:xfrm>
            <a:off x="8804032" y="2080843"/>
            <a:ext cx="205152" cy="420115"/>
          </a:xfrm>
          <a:prstGeom prst="rect">
            <a:avLst/>
          </a:prstGeom>
          <a:solidFill>
            <a:schemeClr val="tx1"/>
          </a:solidFill>
        </p:spPr>
        <p:txBody>
          <a:bodyPr wrap="square" rtlCol="0">
            <a:spAutoFit/>
          </a:bodyPr>
          <a:lstStyle/>
          <a:p>
            <a:pPr algn="ctr"/>
            <a:r>
              <a:rPr lang="en-US" sz="2130" b="1" dirty="0">
                <a:solidFill>
                  <a:schemeClr val="bg1"/>
                </a:solidFill>
              </a:rPr>
              <a:t>C</a:t>
            </a:r>
            <a:r>
              <a:rPr lang="en-US" sz="2130" dirty="0">
                <a:solidFill>
                  <a:schemeClr val="bg1"/>
                </a:solidFill>
              </a:rPr>
              <a:t> </a:t>
            </a:r>
          </a:p>
        </p:txBody>
      </p:sp>
      <p:sp>
        <p:nvSpPr>
          <p:cNvPr id="7" name="TextBox 6">
            <a:extLst>
              <a:ext uri="{FF2B5EF4-FFF2-40B4-BE49-F238E27FC236}">
                <a16:creationId xmlns:a16="http://schemas.microsoft.com/office/drawing/2014/main" id="{2947C21B-8655-A425-EF85-4E9AE0E83D8D}"/>
              </a:ext>
            </a:extLst>
          </p:cNvPr>
          <p:cNvSpPr txBox="1"/>
          <p:nvPr/>
        </p:nvSpPr>
        <p:spPr>
          <a:xfrm>
            <a:off x="10017377" y="2409091"/>
            <a:ext cx="205151" cy="420115"/>
          </a:xfrm>
          <a:prstGeom prst="rect">
            <a:avLst/>
          </a:prstGeom>
          <a:solidFill>
            <a:schemeClr val="tx1"/>
          </a:solidFill>
        </p:spPr>
        <p:txBody>
          <a:bodyPr wrap="square" rtlCol="0">
            <a:spAutoFit/>
          </a:bodyPr>
          <a:lstStyle/>
          <a:p>
            <a:pPr algn="ctr"/>
            <a:r>
              <a:rPr lang="en-US" sz="2130" dirty="0">
                <a:solidFill>
                  <a:schemeClr val="bg1"/>
                </a:solidFill>
              </a:rPr>
              <a:t>X </a:t>
            </a:r>
          </a:p>
        </p:txBody>
      </p:sp>
      <p:sp>
        <p:nvSpPr>
          <p:cNvPr id="10" name="TextBox 9">
            <a:extLst>
              <a:ext uri="{FF2B5EF4-FFF2-40B4-BE49-F238E27FC236}">
                <a16:creationId xmlns:a16="http://schemas.microsoft.com/office/drawing/2014/main" id="{5192FAE9-5B0B-6287-6A6A-244C604144A6}"/>
              </a:ext>
            </a:extLst>
          </p:cNvPr>
          <p:cNvSpPr txBox="1"/>
          <p:nvPr/>
        </p:nvSpPr>
        <p:spPr>
          <a:xfrm>
            <a:off x="9372603" y="2731477"/>
            <a:ext cx="205151" cy="420115"/>
          </a:xfrm>
          <a:prstGeom prst="rect">
            <a:avLst/>
          </a:prstGeom>
          <a:solidFill>
            <a:schemeClr val="tx1"/>
          </a:solidFill>
        </p:spPr>
        <p:txBody>
          <a:bodyPr wrap="square" rtlCol="0">
            <a:spAutoFit/>
          </a:bodyPr>
          <a:lstStyle/>
          <a:p>
            <a:pPr algn="ctr"/>
            <a:r>
              <a:rPr lang="en-US" sz="2130" dirty="0">
                <a:solidFill>
                  <a:schemeClr val="bg1"/>
                </a:solidFill>
              </a:rPr>
              <a:t>X </a:t>
            </a:r>
          </a:p>
        </p:txBody>
      </p:sp>
      <p:sp>
        <p:nvSpPr>
          <p:cNvPr id="11" name="TextBox 10">
            <a:extLst>
              <a:ext uri="{FF2B5EF4-FFF2-40B4-BE49-F238E27FC236}">
                <a16:creationId xmlns:a16="http://schemas.microsoft.com/office/drawing/2014/main" id="{1CB6270A-40B2-9A51-A0A2-8C0FAD432831}"/>
              </a:ext>
            </a:extLst>
          </p:cNvPr>
          <p:cNvSpPr txBox="1"/>
          <p:nvPr/>
        </p:nvSpPr>
        <p:spPr>
          <a:xfrm>
            <a:off x="6137031" y="3077298"/>
            <a:ext cx="4853354" cy="369332"/>
          </a:xfrm>
          <a:prstGeom prst="rect">
            <a:avLst/>
          </a:prstGeom>
          <a:noFill/>
        </p:spPr>
        <p:txBody>
          <a:bodyPr wrap="square" rtlCol="0">
            <a:spAutoFit/>
          </a:bodyPr>
          <a:lstStyle/>
          <a:p>
            <a:r>
              <a:rPr lang="en-US" dirty="0">
                <a:solidFill>
                  <a:srgbClr val="FF0000"/>
                </a:solidFill>
              </a:rPr>
              <a:t>-----------------------------------------------------------------</a:t>
            </a:r>
          </a:p>
        </p:txBody>
      </p:sp>
      <p:sp>
        <p:nvSpPr>
          <p:cNvPr id="12" name="TextBox 11">
            <a:extLst>
              <a:ext uri="{FF2B5EF4-FFF2-40B4-BE49-F238E27FC236}">
                <a16:creationId xmlns:a16="http://schemas.microsoft.com/office/drawing/2014/main" id="{6EE83575-9356-5330-B604-A8B3ABBF49DF}"/>
              </a:ext>
            </a:extLst>
          </p:cNvPr>
          <p:cNvSpPr txBox="1"/>
          <p:nvPr/>
        </p:nvSpPr>
        <p:spPr>
          <a:xfrm>
            <a:off x="9630519" y="3399692"/>
            <a:ext cx="205144" cy="420115"/>
          </a:xfrm>
          <a:prstGeom prst="rect">
            <a:avLst/>
          </a:prstGeom>
          <a:solidFill>
            <a:schemeClr val="tx1"/>
          </a:solidFill>
        </p:spPr>
        <p:txBody>
          <a:bodyPr wrap="square" rtlCol="0">
            <a:spAutoFit/>
          </a:bodyPr>
          <a:lstStyle/>
          <a:p>
            <a:pPr algn="ctr"/>
            <a:r>
              <a:rPr lang="en-US" sz="2130" dirty="0">
                <a:solidFill>
                  <a:schemeClr val="bg1"/>
                </a:solidFill>
              </a:rPr>
              <a:t>X </a:t>
            </a:r>
          </a:p>
        </p:txBody>
      </p:sp>
      <p:sp>
        <p:nvSpPr>
          <p:cNvPr id="13" name="TextBox 12">
            <a:extLst>
              <a:ext uri="{FF2B5EF4-FFF2-40B4-BE49-F238E27FC236}">
                <a16:creationId xmlns:a16="http://schemas.microsoft.com/office/drawing/2014/main" id="{B8E0D6E1-27D4-9841-50EA-45E5A5F0F6DD}"/>
              </a:ext>
            </a:extLst>
          </p:cNvPr>
          <p:cNvSpPr txBox="1"/>
          <p:nvPr/>
        </p:nvSpPr>
        <p:spPr>
          <a:xfrm>
            <a:off x="8839205" y="3710359"/>
            <a:ext cx="205144" cy="420115"/>
          </a:xfrm>
          <a:prstGeom prst="rect">
            <a:avLst/>
          </a:prstGeom>
          <a:solidFill>
            <a:schemeClr val="tx1"/>
          </a:solidFill>
        </p:spPr>
        <p:txBody>
          <a:bodyPr wrap="square" rtlCol="0">
            <a:spAutoFit/>
          </a:bodyPr>
          <a:lstStyle/>
          <a:p>
            <a:pPr algn="ctr"/>
            <a:r>
              <a:rPr lang="en-US" sz="2130" dirty="0">
                <a:solidFill>
                  <a:schemeClr val="bg1"/>
                </a:solidFill>
              </a:rPr>
              <a:t>X </a:t>
            </a:r>
          </a:p>
        </p:txBody>
      </p:sp>
      <p:sp>
        <p:nvSpPr>
          <p:cNvPr id="14" name="TextBox 13">
            <a:extLst>
              <a:ext uri="{FF2B5EF4-FFF2-40B4-BE49-F238E27FC236}">
                <a16:creationId xmlns:a16="http://schemas.microsoft.com/office/drawing/2014/main" id="{09379971-3A96-2083-0673-9E67B26CFE67}"/>
              </a:ext>
            </a:extLst>
          </p:cNvPr>
          <p:cNvSpPr txBox="1"/>
          <p:nvPr/>
        </p:nvSpPr>
        <p:spPr>
          <a:xfrm>
            <a:off x="10539060" y="4038597"/>
            <a:ext cx="205144" cy="420115"/>
          </a:xfrm>
          <a:prstGeom prst="rect">
            <a:avLst/>
          </a:prstGeom>
          <a:solidFill>
            <a:schemeClr val="tx1"/>
          </a:solidFill>
        </p:spPr>
        <p:txBody>
          <a:bodyPr wrap="square" rtlCol="0">
            <a:spAutoFit/>
          </a:bodyPr>
          <a:lstStyle/>
          <a:p>
            <a:pPr algn="ctr"/>
            <a:r>
              <a:rPr lang="en-US" sz="2130" dirty="0">
                <a:solidFill>
                  <a:schemeClr val="bg1"/>
                </a:solidFill>
              </a:rPr>
              <a:t>X </a:t>
            </a:r>
          </a:p>
        </p:txBody>
      </p:sp>
      <p:sp>
        <p:nvSpPr>
          <p:cNvPr id="15" name="TextBox 14">
            <a:extLst>
              <a:ext uri="{FF2B5EF4-FFF2-40B4-BE49-F238E27FC236}">
                <a16:creationId xmlns:a16="http://schemas.microsoft.com/office/drawing/2014/main" id="{AB690AA8-AA94-A938-EAA1-275115AD7755}"/>
              </a:ext>
            </a:extLst>
          </p:cNvPr>
          <p:cNvSpPr txBox="1"/>
          <p:nvPr/>
        </p:nvSpPr>
        <p:spPr>
          <a:xfrm>
            <a:off x="9768263" y="4360983"/>
            <a:ext cx="205152" cy="420115"/>
          </a:xfrm>
          <a:prstGeom prst="rect">
            <a:avLst/>
          </a:prstGeom>
          <a:solidFill>
            <a:schemeClr val="tx1"/>
          </a:solidFill>
        </p:spPr>
        <p:txBody>
          <a:bodyPr wrap="square" rtlCol="0">
            <a:spAutoFit/>
          </a:bodyPr>
          <a:lstStyle/>
          <a:p>
            <a:pPr algn="ctr"/>
            <a:r>
              <a:rPr lang="en-US" sz="2130" b="1" dirty="0">
                <a:solidFill>
                  <a:schemeClr val="bg1"/>
                </a:solidFill>
              </a:rPr>
              <a:t>C</a:t>
            </a:r>
            <a:r>
              <a:rPr lang="en-US" sz="2130" dirty="0">
                <a:solidFill>
                  <a:schemeClr val="bg1"/>
                </a:solidFill>
              </a:rPr>
              <a:t> </a:t>
            </a:r>
          </a:p>
        </p:txBody>
      </p:sp>
      <p:sp>
        <p:nvSpPr>
          <p:cNvPr id="16" name="TextBox 15">
            <a:extLst>
              <a:ext uri="{FF2B5EF4-FFF2-40B4-BE49-F238E27FC236}">
                <a16:creationId xmlns:a16="http://schemas.microsoft.com/office/drawing/2014/main" id="{439C765A-9D59-B730-CBF6-A067408CB115}"/>
              </a:ext>
            </a:extLst>
          </p:cNvPr>
          <p:cNvSpPr txBox="1"/>
          <p:nvPr/>
        </p:nvSpPr>
        <p:spPr>
          <a:xfrm>
            <a:off x="11207275" y="4677504"/>
            <a:ext cx="205144" cy="420115"/>
          </a:xfrm>
          <a:prstGeom prst="rect">
            <a:avLst/>
          </a:prstGeom>
          <a:solidFill>
            <a:schemeClr val="tx1"/>
          </a:solidFill>
        </p:spPr>
        <p:txBody>
          <a:bodyPr wrap="square" rtlCol="0">
            <a:spAutoFit/>
          </a:bodyPr>
          <a:lstStyle/>
          <a:p>
            <a:pPr algn="ctr"/>
            <a:r>
              <a:rPr lang="en-US" sz="2130" dirty="0">
                <a:solidFill>
                  <a:schemeClr val="bg1"/>
                </a:solidFill>
              </a:rPr>
              <a:t>X </a:t>
            </a:r>
          </a:p>
        </p:txBody>
      </p:sp>
      <p:sp>
        <p:nvSpPr>
          <p:cNvPr id="17" name="TextBox 16">
            <a:extLst>
              <a:ext uri="{FF2B5EF4-FFF2-40B4-BE49-F238E27FC236}">
                <a16:creationId xmlns:a16="http://schemas.microsoft.com/office/drawing/2014/main" id="{91608512-C8B3-1C52-BB47-35D932EBFF34}"/>
              </a:ext>
            </a:extLst>
          </p:cNvPr>
          <p:cNvSpPr txBox="1"/>
          <p:nvPr/>
        </p:nvSpPr>
        <p:spPr>
          <a:xfrm>
            <a:off x="8856235" y="5002879"/>
            <a:ext cx="205144" cy="420115"/>
          </a:xfrm>
          <a:prstGeom prst="rect">
            <a:avLst/>
          </a:prstGeom>
          <a:solidFill>
            <a:schemeClr val="tx1"/>
          </a:solidFill>
        </p:spPr>
        <p:txBody>
          <a:bodyPr wrap="square" rtlCol="0">
            <a:spAutoFit/>
          </a:bodyPr>
          <a:lstStyle/>
          <a:p>
            <a:pPr algn="ctr"/>
            <a:r>
              <a:rPr lang="en-US" sz="2130" b="1" dirty="0">
                <a:solidFill>
                  <a:schemeClr val="bg1"/>
                </a:solidFill>
              </a:rPr>
              <a:t>A</a:t>
            </a:r>
            <a:r>
              <a:rPr lang="en-US" sz="2130" dirty="0">
                <a:solidFill>
                  <a:schemeClr val="bg1"/>
                </a:solidFill>
              </a:rPr>
              <a:t> </a:t>
            </a:r>
          </a:p>
        </p:txBody>
      </p:sp>
      <p:sp>
        <p:nvSpPr>
          <p:cNvPr id="19" name="TextBox 18">
            <a:extLst>
              <a:ext uri="{FF2B5EF4-FFF2-40B4-BE49-F238E27FC236}">
                <a16:creationId xmlns:a16="http://schemas.microsoft.com/office/drawing/2014/main" id="{C2772FD2-77E1-5CB0-B61A-76EE0ECB0653}"/>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368244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37D9-D37B-CF5B-1C56-50DFE4F1706B}"/>
              </a:ext>
            </a:extLst>
          </p:cNvPr>
          <p:cNvSpPr>
            <a:spLocks noGrp="1"/>
          </p:cNvSpPr>
          <p:nvPr>
            <p:ph type="title"/>
          </p:nvPr>
        </p:nvSpPr>
        <p:spPr>
          <a:xfrm>
            <a:off x="7342700" y="1450246"/>
            <a:ext cx="4638811" cy="4168285"/>
          </a:xfrm>
        </p:spPr>
        <p:txBody>
          <a:bodyPr/>
          <a:lstStyle/>
          <a:p>
            <a:pPr rtl="0"/>
            <a:r>
              <a:rPr lang="en-US" sz="1800" b="1" i="0" u="none" strike="noStrike" dirty="0">
                <a:effectLst/>
              </a:rPr>
              <a:t>The Open FAIR™ Body of Knowledge</a:t>
            </a:r>
            <a:br>
              <a:rPr lang="en-US" sz="2400" b="1" i="0" u="none" strike="noStrike" dirty="0">
                <a:solidFill>
                  <a:srgbClr val="00667F"/>
                </a:solidFill>
                <a:effectLst/>
              </a:rPr>
            </a:br>
            <a:r>
              <a:rPr lang="en-US" sz="1800" b="0" i="0" dirty="0">
                <a:effectLst/>
              </a:rPr>
              <a:t>Resources</a:t>
            </a:r>
            <a:br>
              <a:rPr lang="en-US" sz="1800" b="0" i="0" dirty="0">
                <a:solidFill>
                  <a:srgbClr val="00667F"/>
                </a:solidFill>
                <a:effectLst/>
              </a:rPr>
            </a:br>
            <a:r>
              <a:rPr lang="en-US" sz="1800" b="0" i="1" u="none" strike="noStrike" dirty="0">
                <a:solidFill>
                  <a:srgbClr val="2156A5"/>
                </a:solidFill>
                <a:effectLst/>
                <a:hlinkClick r:id="rId3"/>
              </a:rPr>
              <a:t>Risk Analysis (O-RA), Version 2.0.1</a:t>
            </a:r>
            <a:br>
              <a:rPr lang="en-US" sz="1800" b="0" i="0" dirty="0">
                <a:effectLst/>
              </a:rPr>
            </a:br>
            <a:r>
              <a:rPr lang="en-US" sz="1800" b="0" i="1" u="none" strike="noStrike" dirty="0">
                <a:solidFill>
                  <a:srgbClr val="2156A5"/>
                </a:solidFill>
                <a:effectLst/>
                <a:hlinkClick r:id="rId4"/>
              </a:rPr>
              <a:t>Risk Taxonomy (O-RT), Version 3.0.1</a:t>
            </a:r>
            <a:br>
              <a:rPr lang="en-US" sz="1800" b="0" i="0" dirty="0">
                <a:effectLst/>
              </a:rPr>
            </a:br>
            <a:r>
              <a:rPr lang="en-US" sz="1800" b="0" i="1" u="none" strike="noStrike" dirty="0">
                <a:solidFill>
                  <a:srgbClr val="2156A5"/>
                </a:solidFill>
                <a:effectLst/>
                <a:hlinkClick r:id="rId5"/>
              </a:rPr>
              <a:t>Open FAIR™ Risk Analysis Process Guide</a:t>
            </a:r>
            <a:br>
              <a:rPr lang="en-US" sz="1100" b="0" i="0" dirty="0">
                <a:effectLst/>
              </a:rPr>
            </a:br>
            <a:br>
              <a:rPr lang="en-US" sz="1100" dirty="0">
                <a:effectLst/>
              </a:rPr>
            </a:br>
            <a:br>
              <a:rPr lang="en-US" sz="1100" dirty="0">
                <a:effectLst/>
              </a:rPr>
            </a:br>
            <a:br>
              <a:rPr lang="en-US" sz="2400" b="1" i="0" u="none" strike="noStrike" dirty="0">
                <a:solidFill>
                  <a:srgbClr val="00667F"/>
                </a:solidFill>
                <a:effectLst/>
              </a:rPr>
            </a:br>
            <a:endParaRPr lang="en-US" sz="4800" dirty="0"/>
          </a:p>
        </p:txBody>
      </p:sp>
      <p:sp>
        <p:nvSpPr>
          <p:cNvPr id="4" name="Slide Number Placeholder 3">
            <a:extLst>
              <a:ext uri="{FF2B5EF4-FFF2-40B4-BE49-F238E27FC236}">
                <a16:creationId xmlns:a16="http://schemas.microsoft.com/office/drawing/2014/main" id="{D1443246-3751-3DCE-1674-977788099E6F}"/>
              </a:ext>
            </a:extLst>
          </p:cNvPr>
          <p:cNvSpPr>
            <a:spLocks noGrp="1"/>
          </p:cNvSpPr>
          <p:nvPr>
            <p:ph type="sldNum" sz="quarter" idx="4"/>
          </p:nvPr>
        </p:nvSpPr>
        <p:spPr/>
        <p:txBody>
          <a:bodyPr/>
          <a:lstStyle/>
          <a:p>
            <a:fld id="{3A98EE3D-8CD1-4C3F-BD1C-C98C9596463C}" type="slidenum">
              <a:rPr lang="en-US" smtClean="0"/>
              <a:pPr/>
              <a:t>8</a:t>
            </a:fld>
            <a:endParaRPr lang="en-US" dirty="0"/>
          </a:p>
        </p:txBody>
      </p:sp>
      <p:pic>
        <p:nvPicPr>
          <p:cNvPr id="3" name="Picture 2">
            <a:extLst>
              <a:ext uri="{FF2B5EF4-FFF2-40B4-BE49-F238E27FC236}">
                <a16:creationId xmlns:a16="http://schemas.microsoft.com/office/drawing/2014/main" id="{3ED69AD3-6CCF-4E29-4E33-F2D4DAEEE1A7}"/>
              </a:ext>
            </a:extLst>
          </p:cNvPr>
          <p:cNvPicPr>
            <a:picLocks noChangeAspect="1"/>
          </p:cNvPicPr>
          <p:nvPr/>
        </p:nvPicPr>
        <p:blipFill>
          <a:blip r:embed="rId6"/>
          <a:stretch>
            <a:fillRect/>
          </a:stretch>
        </p:blipFill>
        <p:spPr>
          <a:xfrm>
            <a:off x="406093" y="1264444"/>
            <a:ext cx="6565904" cy="4168285"/>
          </a:xfrm>
          <a:prstGeom prst="rect">
            <a:avLst/>
          </a:prstGeom>
          <a:solidFill>
            <a:schemeClr val="bg1">
              <a:alpha val="80258"/>
            </a:schemeClr>
          </a:solidFill>
        </p:spPr>
      </p:pic>
      <p:sp>
        <p:nvSpPr>
          <p:cNvPr id="5" name="TextBox 4">
            <a:extLst>
              <a:ext uri="{FF2B5EF4-FFF2-40B4-BE49-F238E27FC236}">
                <a16:creationId xmlns:a16="http://schemas.microsoft.com/office/drawing/2014/main" id="{B476B21D-6BAC-10F0-73FC-1485403B2413}"/>
              </a:ext>
            </a:extLst>
          </p:cNvPr>
          <p:cNvSpPr txBox="1"/>
          <p:nvPr/>
        </p:nvSpPr>
        <p:spPr>
          <a:xfrm>
            <a:off x="406093" y="520061"/>
            <a:ext cx="8001638" cy="646331"/>
          </a:xfrm>
          <a:prstGeom prst="rect">
            <a:avLst/>
          </a:prstGeom>
          <a:noFill/>
        </p:spPr>
        <p:txBody>
          <a:bodyPr wrap="square" rtlCol="0">
            <a:spAutoFit/>
          </a:bodyPr>
          <a:lstStyle/>
          <a:p>
            <a:r>
              <a:rPr lang="en-US" sz="3600" b="1" i="0" u="none" strike="noStrike" dirty="0">
                <a:solidFill>
                  <a:schemeClr val="bg1"/>
                </a:solidFill>
                <a:effectLst/>
                <a:latin typeface="Roboto" panose="02000000000000000000" pitchFamily="2" charset="0"/>
                <a:ea typeface="Roboto" panose="02000000000000000000" pitchFamily="2" charset="0"/>
              </a:rPr>
              <a:t>Open FAIR™ D</a:t>
            </a:r>
            <a:r>
              <a:rPr lang="en-US" sz="3600" b="1" dirty="0">
                <a:solidFill>
                  <a:schemeClr val="bg1"/>
                </a:solidFill>
                <a:latin typeface="Roboto" panose="02000000000000000000" pitchFamily="2" charset="0"/>
                <a:ea typeface="Roboto" panose="02000000000000000000" pitchFamily="2" charset="0"/>
              </a:rPr>
              <a:t>efines How Risk Works</a:t>
            </a:r>
            <a:endParaRPr lang="en-US" sz="3600" dirty="0">
              <a:solidFill>
                <a:schemeClr val="bg1"/>
              </a:solidFill>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7C5C985A-FDAD-C38A-111B-6BD3BCD54EF0}"/>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74797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14C3C-7845-E2CE-B149-273ECF3C2329}"/>
              </a:ext>
            </a:extLst>
          </p:cNvPr>
          <p:cNvSpPr>
            <a:spLocks noGrp="1"/>
          </p:cNvSpPr>
          <p:nvPr>
            <p:ph type="sldNum" sz="quarter" idx="12"/>
          </p:nvPr>
        </p:nvSpPr>
        <p:spPr/>
        <p:txBody>
          <a:bodyPr/>
          <a:lstStyle/>
          <a:p>
            <a:fld id="{55345A59-4583-40BA-84DC-85E7F689329B}" type="slidenum">
              <a:rPr lang="en-US" smtClean="0"/>
              <a:t>9</a:t>
            </a:fld>
            <a:endParaRPr lang="en-US"/>
          </a:p>
        </p:txBody>
      </p:sp>
      <p:pic>
        <p:nvPicPr>
          <p:cNvPr id="6" name="Picture 5" descr="A cover of a book&#10;&#10;Description automatically generated">
            <a:extLst>
              <a:ext uri="{FF2B5EF4-FFF2-40B4-BE49-F238E27FC236}">
                <a16:creationId xmlns:a16="http://schemas.microsoft.com/office/drawing/2014/main" id="{7BB30616-C161-147F-A998-C12E999940FD}"/>
              </a:ext>
            </a:extLst>
          </p:cNvPr>
          <p:cNvPicPr>
            <a:picLocks noChangeAspect="1"/>
          </p:cNvPicPr>
          <p:nvPr/>
        </p:nvPicPr>
        <p:blipFill>
          <a:blip r:embed="rId3"/>
          <a:stretch>
            <a:fillRect/>
          </a:stretch>
        </p:blipFill>
        <p:spPr>
          <a:xfrm>
            <a:off x="3553136" y="145335"/>
            <a:ext cx="5085727" cy="6146464"/>
          </a:xfrm>
          <a:prstGeom prst="rect">
            <a:avLst/>
          </a:prstGeom>
        </p:spPr>
      </p:pic>
      <p:sp>
        <p:nvSpPr>
          <p:cNvPr id="7" name="TextBox 6">
            <a:extLst>
              <a:ext uri="{FF2B5EF4-FFF2-40B4-BE49-F238E27FC236}">
                <a16:creationId xmlns:a16="http://schemas.microsoft.com/office/drawing/2014/main" id="{DA2529CC-77FD-119D-B50B-A83CDCC9DFD9}"/>
              </a:ext>
            </a:extLst>
          </p:cNvPr>
          <p:cNvSpPr txBox="1"/>
          <p:nvPr/>
        </p:nvSpPr>
        <p:spPr>
          <a:xfrm>
            <a:off x="4208208" y="6460022"/>
            <a:ext cx="4650462" cy="369332"/>
          </a:xfrm>
          <a:prstGeom prst="rect">
            <a:avLst/>
          </a:prstGeom>
          <a:noFill/>
        </p:spPr>
        <p:txBody>
          <a:bodyPr wrap="square" rtlCol="0">
            <a:spAutoFit/>
          </a:bodyPr>
          <a:lstStyle/>
          <a:p>
            <a:r>
              <a:rPr lang="en-US" dirty="0">
                <a:solidFill>
                  <a:schemeClr val="bg1"/>
                </a:solidFill>
                <a:latin typeface="Roboto" panose="02000000000000000000" pitchFamily="2" charset="0"/>
                <a:ea typeface="Roboto" panose="02000000000000000000" pitchFamily="2" charset="0"/>
              </a:rPr>
              <a:t>https://</a:t>
            </a:r>
            <a:r>
              <a:rPr lang="en-US" dirty="0" err="1">
                <a:solidFill>
                  <a:schemeClr val="bg1"/>
                </a:solidFill>
                <a:latin typeface="Roboto" panose="02000000000000000000" pitchFamily="2" charset="0"/>
                <a:ea typeface="Roboto" panose="02000000000000000000" pitchFamily="2" charset="0"/>
              </a:rPr>
              <a:t>www.fairinstitute.org</a:t>
            </a:r>
            <a:r>
              <a:rPr lang="en-US" dirty="0">
                <a:solidFill>
                  <a:schemeClr val="bg1"/>
                </a:solidFill>
                <a:latin typeface="Roboto" panose="02000000000000000000" pitchFamily="2" charset="0"/>
                <a:ea typeface="Roboto" panose="02000000000000000000" pitchFamily="2" charset="0"/>
              </a:rPr>
              <a:t>/ai-risk</a:t>
            </a:r>
          </a:p>
        </p:txBody>
      </p:sp>
      <p:sp>
        <p:nvSpPr>
          <p:cNvPr id="3" name="TextBox 2">
            <a:extLst>
              <a:ext uri="{FF2B5EF4-FFF2-40B4-BE49-F238E27FC236}">
                <a16:creationId xmlns:a16="http://schemas.microsoft.com/office/drawing/2014/main" id="{E981F899-EE69-93E6-46B5-7CA05835A524}"/>
              </a:ext>
            </a:extLst>
          </p:cNvPr>
          <p:cNvSpPr txBox="1"/>
          <p:nvPr/>
        </p:nvSpPr>
        <p:spPr>
          <a:xfrm>
            <a:off x="11322424" y="6663023"/>
            <a:ext cx="869576" cy="184666"/>
          </a:xfrm>
          <a:prstGeom prst="rect">
            <a:avLst/>
          </a:prstGeom>
          <a:solidFill>
            <a:srgbClr val="264742"/>
          </a:solidFill>
        </p:spPr>
        <p:txBody>
          <a:bodyPr wrap="square" rtlCol="0">
            <a:spAutoFit/>
          </a:bodyPr>
          <a:lstStyle/>
          <a:p>
            <a:endParaRPr lang="en-US" sz="600" dirty="0">
              <a:solidFill>
                <a:srgbClr val="264742"/>
              </a:solidFill>
            </a:endParaRPr>
          </a:p>
        </p:txBody>
      </p:sp>
    </p:spTree>
    <p:extLst>
      <p:ext uri="{BB962C8B-B14F-4D97-AF65-F5344CB8AC3E}">
        <p14:creationId xmlns:p14="http://schemas.microsoft.com/office/powerpoint/2010/main" val="3673768026"/>
      </p:ext>
    </p:extLst>
  </p:cSld>
  <p:clrMapOvr>
    <a:masterClrMapping/>
  </p:clrMapOvr>
</p:sld>
</file>

<file path=ppt/theme/theme1.xml><?xml version="1.0" encoding="utf-8"?>
<a:theme xmlns:a="http://schemas.openxmlformats.org/drawingml/2006/main" name="1_Ostrich (Moss Gree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1">
      <a:majorFont>
        <a:latin typeface="Roboto Black"/>
        <a:ea typeface=""/>
        <a:cs typeface=""/>
      </a:majorFont>
      <a:minorFont>
        <a:latin typeface="Calibr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tileRect/>
        </a:gradFill>
        <a:gradFill rotWithShape="1">
          <a:gsLst>
            <a:gs pos="0">
              <a:schemeClr val="phClr">
                <a:tint val="98000"/>
                <a:lumMod val="110000"/>
              </a:schemeClr>
            </a:gs>
            <a:gs pos="84000">
              <a:schemeClr val="phClr">
                <a:shade val="90000"/>
                <a:lumMod val="88000"/>
              </a:schemeClr>
            </a:gs>
          </a:gsLst>
          <a:lin ang="5400000" scaled="0"/>
          <a:tileRect/>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tileRect/>
        </a:gradFill>
        <a:gradFill rotWithShape="1">
          <a:gsLst>
            <a:gs pos="0">
              <a:schemeClr val="phClr">
                <a:tint val="90000"/>
                <a:lumMod val="110000"/>
              </a:schemeClr>
            </a:gs>
            <a:gs pos="100000">
              <a:schemeClr val="phClr">
                <a:shade val="98000"/>
                <a:satMod val="110000"/>
                <a:lumMod val="86000"/>
              </a:schemeClr>
            </a:gs>
          </a:gsLst>
          <a:path path="circle"/>
          <a:tileRect/>
        </a:gradFill>
      </a:bgFillStyleLst>
    </a:fmtScheme>
  </a:themeElements>
  <a:objectDefaults/>
  <a:extraClrSchemeLst/>
</a:theme>
</file>

<file path=ppt/theme/theme2.xml><?xml version="1.0" encoding="utf-8"?>
<a:theme xmlns:a="http://schemas.openxmlformats.org/drawingml/2006/main" name="Ostrich (Security Gree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oboto">
      <a:majorFont>
        <a:latin typeface="Roboto Medium"/>
        <a:ea typeface=""/>
        <a:cs typeface=""/>
      </a:majorFont>
      <a:minorFont>
        <a:latin typeface="Roboto Ligh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tileRect/>
        </a:gradFill>
        <a:gradFill rotWithShape="1">
          <a:gsLst>
            <a:gs pos="0">
              <a:schemeClr val="phClr">
                <a:tint val="98000"/>
                <a:lumMod val="110000"/>
              </a:schemeClr>
            </a:gs>
            <a:gs pos="84000">
              <a:schemeClr val="phClr">
                <a:shade val="90000"/>
                <a:lumMod val="88000"/>
              </a:schemeClr>
            </a:gs>
          </a:gsLst>
          <a:lin ang="5400000" scaled="0"/>
          <a:tileRect/>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tileRect/>
        </a:gradFill>
        <a:gradFill rotWithShape="1">
          <a:gsLst>
            <a:gs pos="0">
              <a:schemeClr val="phClr">
                <a:tint val="90000"/>
                <a:lumMod val="110000"/>
              </a:schemeClr>
            </a:gs>
            <a:gs pos="100000">
              <a:schemeClr val="phClr">
                <a:shade val="98000"/>
                <a:satMod val="110000"/>
                <a:lumMod val="86000"/>
              </a:schemeClr>
            </a:gs>
          </a:gsLst>
          <a:path path="circle"/>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5309E3764C084A89A856DF3909632A" ma:contentTypeVersion="19" ma:contentTypeDescription="Create a new document." ma:contentTypeScope="" ma:versionID="afddcf2aba2067efb396381d67029f58">
  <xsd:schema xmlns:xsd="http://www.w3.org/2001/XMLSchema" xmlns:xs="http://www.w3.org/2001/XMLSchema" xmlns:p="http://schemas.microsoft.com/office/2006/metadata/properties" xmlns:ns2="9067b2cf-23db-4028-a165-a67accb0d697" xmlns:ns3="23b66eb7-01e8-45a6-bc07-e81f10994ca8" targetNamespace="http://schemas.microsoft.com/office/2006/metadata/properties" ma:root="true" ma:fieldsID="981ef9eafbea389603f54aa5a92bba17" ns2:_="" ns3:_="">
    <xsd:import namespace="9067b2cf-23db-4028-a165-a67accb0d697"/>
    <xsd:import namespace="23b66eb7-01e8-45a6-bc07-e81f10994c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7b2cf-23db-4028-a165-a67accb0d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84685a-9929-4e14-932e-cc94a3d5e33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Status" ma:index="24" nillable="true" ma:displayName="Status" ma:description="Status of current assessments" ma:format="Dropdown" ma:internalName="Status">
      <xsd:simpleType>
        <xsd:restriction base="dms:Choice">
          <xsd:enumeration value="In Progress"/>
          <xsd:enumeration value="Waiting for Client"/>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66eb7-01e8-45a6-bc07-e81f10994c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b72d46f-e03c-45bd-994f-8726e83d6acd}" ma:internalName="TaxCatchAll" ma:showField="CatchAllData" ma:web="23b66eb7-01e8-45a6-bc07-e81f10994c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9067b2cf-23db-4028-a165-a67accb0d697" xsi:nil="true"/>
    <lcf76f155ced4ddcb4097134ff3c332f xmlns="9067b2cf-23db-4028-a165-a67accb0d697">
      <Terms xmlns="http://schemas.microsoft.com/office/infopath/2007/PartnerControls"/>
    </lcf76f155ced4ddcb4097134ff3c332f>
    <TaxCatchAll xmlns="23b66eb7-01e8-45a6-bc07-e81f10994ca8" xsi:nil="true"/>
    <Status xmlns="9067b2cf-23db-4028-a165-a67accb0d697" xsi:nil="true"/>
  </documentManagement>
</p:properties>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99A96E65-BC4C-4192-ACCC-A78BF83D48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7b2cf-23db-4028-a165-a67accb0d697"/>
    <ds:schemaRef ds:uri="23b66eb7-01e8-45a6-bc07-e81f10994c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289AE2-D2AE-49D1-AFAC-3A79F6794255}">
  <ds:schemaRefs>
    <ds:schemaRef ds:uri="23b66eb7-01e8-45a6-bc07-e81f10994ca8"/>
    <ds:schemaRef ds:uri="9067b2cf-23db-4028-a165-a67accb0d697"/>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7609</TotalTime>
  <Words>2173</Words>
  <Application>Microsoft Macintosh PowerPoint</Application>
  <PresentationFormat>Widescreen</PresentationFormat>
  <Paragraphs>261</Paragraphs>
  <Slides>29</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Roboto Condensed Medium</vt:lpstr>
      <vt:lpstr>Calibri</vt:lpstr>
      <vt:lpstr>Roboto Black</vt:lpstr>
      <vt:lpstr>Wingdings</vt:lpstr>
      <vt:lpstr>Roboto</vt:lpstr>
      <vt:lpstr>Courier New</vt:lpstr>
      <vt:lpstr>Roboto Medium</vt:lpstr>
      <vt:lpstr>DMSans</vt:lpstr>
      <vt:lpstr>Poppins</vt:lpstr>
      <vt:lpstr>Wingdings 2</vt:lpstr>
      <vt:lpstr>Arial</vt:lpstr>
      <vt:lpstr>Roboto Light</vt:lpstr>
      <vt:lpstr>1_Ostrich (Moss Green)</vt:lpstr>
      <vt:lpstr>Ostrich (Security Green)</vt:lpstr>
      <vt:lpstr>assessing &amp; Quantifying enterprise genai risk</vt:lpstr>
      <vt:lpstr>PowerPoint Presentation</vt:lpstr>
      <vt:lpstr>What to expect from today’s webinar</vt:lpstr>
      <vt:lpstr>(Is) </vt:lpstr>
      <vt:lpstr>PowerPoint Presentation</vt:lpstr>
      <vt:lpstr>PowerPoint Presentation</vt:lpstr>
      <vt:lpstr>PowerPoint Presentation</vt:lpstr>
      <vt:lpstr>The Open FAIR™ Body of Knowledge Resources Risk Analysis (O-RA), Version 2.0.1 Risk Taxonomy (O-RT), Version 3.0.1 Open FAIR™ Risk Analysis Process Guide    </vt:lpstr>
      <vt:lpstr>PowerPoint Presentation</vt:lpstr>
      <vt:lpstr>PowerPoint Presentation</vt:lpstr>
      <vt:lpstr>Defining Success – Contextualize </vt:lpstr>
      <vt:lpstr>Gen AI Vectors</vt:lpstr>
      <vt:lpstr>PowerPoint Presentation</vt:lpstr>
      <vt:lpstr>PowerPoint Presentation</vt:lpstr>
      <vt:lpstr>Foundational LLMs </vt:lpstr>
      <vt:lpstr>PowerPoint Presentation</vt:lpstr>
      <vt:lpstr>QUANTIFY</vt:lpstr>
      <vt:lpstr>PowerPoint Presentation</vt:lpstr>
      <vt:lpstr>PowerPoint Presentation</vt:lpstr>
      <vt:lpstr>PRIORITIZE / TREAT</vt:lpstr>
      <vt:lpstr>GenAI Control Library: Loss of Confidentiality</vt:lpstr>
      <vt:lpstr>prioritize / treat </vt:lpstr>
      <vt:lpstr>PowerPoint Presentation</vt:lpstr>
      <vt:lpstr>PowerPoint Presentation</vt:lpstr>
      <vt:lpstr>PowerPoint Presentation</vt:lpstr>
      <vt:lpstr>FAIR-AIR Resources </vt:lpstr>
      <vt:lpstr>Q&amp;A</vt:lpstr>
      <vt:lpstr>PowerPoint Presentation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cyber risk program management in 2024: an interview with the experts</dc:title>
  <cp:lastModifiedBy>Mike Radigan (miradiga)</cp:lastModifiedBy>
  <cp:revision>27</cp:revision>
  <cp:lastPrinted>1900-01-01T06:00:00Z</cp:lastPrinted>
  <dcterms:created xsi:type="dcterms:W3CDTF">1900-01-01T06:00:00Z</dcterms:created>
  <dcterms:modified xsi:type="dcterms:W3CDTF">2024-12-10T00:31:23Z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0x010100DE5309E3764C084A89A856DF3909632A</vt:lpwstr>
  </property>
  <property fmtid="{D5CDD505-2E9C-101B-9397-08002B2CF9AE}" pid="3" name="MediaServiceImageTags">
    <vt:lpwstr/>
  </property>
  <property fmtid="{D5CDD505-2E9C-101B-9397-08002B2CF9AE}" pid="4" name="MSIP_Label_c8f49a32-fde3-48a5-9266-b5b0972a22dc_Enabled">
    <vt:lpwstr>true</vt:lpwstr>
  </property>
  <property fmtid="{D5CDD505-2E9C-101B-9397-08002B2CF9AE}" pid="5" name="MSIP_Label_c8f49a32-fde3-48a5-9266-b5b0972a22dc_SetDate">
    <vt:lpwstr>2024-12-07T17:10:58Z</vt:lpwstr>
  </property>
  <property fmtid="{D5CDD505-2E9C-101B-9397-08002B2CF9AE}" pid="6" name="MSIP_Label_c8f49a32-fde3-48a5-9266-b5b0972a22dc_Method">
    <vt:lpwstr>Standard</vt:lpwstr>
  </property>
  <property fmtid="{D5CDD505-2E9C-101B-9397-08002B2CF9AE}" pid="7" name="MSIP_Label_c8f49a32-fde3-48a5-9266-b5b0972a22dc_Name">
    <vt:lpwstr>Cisco Confidential</vt:lpwstr>
  </property>
  <property fmtid="{D5CDD505-2E9C-101B-9397-08002B2CF9AE}" pid="8" name="MSIP_Label_c8f49a32-fde3-48a5-9266-b5b0972a22dc_SiteId">
    <vt:lpwstr>5ae1af62-9505-4097-a69a-c1553ef7840e</vt:lpwstr>
  </property>
  <property fmtid="{D5CDD505-2E9C-101B-9397-08002B2CF9AE}" pid="9" name="MSIP_Label_c8f49a32-fde3-48a5-9266-b5b0972a22dc_ActionId">
    <vt:lpwstr>ecc92b15-effd-4f45-b959-63479c85e345</vt:lpwstr>
  </property>
  <property fmtid="{D5CDD505-2E9C-101B-9397-08002B2CF9AE}" pid="10" name="MSIP_Label_c8f49a32-fde3-48a5-9266-b5b0972a22dc_ContentBits">
    <vt:lpwstr>2</vt:lpwstr>
  </property>
  <property fmtid="{D5CDD505-2E9C-101B-9397-08002B2CF9AE}" pid="11" name="ClassificationContentMarkingFooterLocations">
    <vt:lpwstr>1_Ostrich (Moss Green):3\Ostrich (Security Green):3</vt:lpwstr>
  </property>
  <property fmtid="{D5CDD505-2E9C-101B-9397-08002B2CF9AE}" pid="12" name="ClassificationContentMarkingFooterText">
    <vt:lpwstr>Cisco Confidential</vt:lpwstr>
  </property>
</Properties>
</file>